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62DEFC1-3DF2-4FFD-A31D-AD2F7A0BBB2D}">
          <p14:sldIdLst>
            <p14:sldId id="256"/>
            <p14:sldId id="258"/>
            <p14:sldId id="259"/>
            <p14:sldId id="257"/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esarrollo\RepositorioGIT\iconotech-cienaga\reportes\REPORTE%20DE%20CARTERA%202012%20-%202016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Desarrollo\RepositorioGIT\iconotech-cienaga\reportes\REPORTE%20DE%20CARTERA%202012%20-%20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esarrollo\RepositorioGIT\iconotech-cienaga\reportes\REPORTE%20DE%20CARTERA%202012%20-%202016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Desarrollo\RepositorioGIT\iconotech-cienaga\reportes\REPORTE%20DE%20CARTERA%202012%20-%202016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Desarrollo\RepositorioGIT\iconotech-cienaga\reportes\REPORTE%20DE%20CARTERA%202012%20-%20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opezm\Downloads\BD%20Anali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'R. EXONERADOS'!$A$18</c:f>
              <c:strCache>
                <c:ptCount val="1"/>
                <c:pt idx="0">
                  <c:v>AÑO</c:v>
                </c:pt>
              </c:strCache>
            </c:strRef>
          </c:tx>
          <c:invertIfNegative val="0"/>
          <c:cat>
            <c:numRef>
              <c:f>'R. EXONERADOS'!$A$19:$A$33</c:f>
              <c:numCache>
                <c:formatCode>0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'R. EXONERADOS'!$B$18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86-4A77-99FD-7E04C9227183}"/>
            </c:ext>
          </c:extLst>
        </c:ser>
        <c:ser>
          <c:idx val="1"/>
          <c:order val="1"/>
          <c:tx>
            <c:strRef>
              <c:f>'R. EXONERADOS'!$B$18</c:f>
              <c:strCache>
                <c:ptCount val="1"/>
                <c:pt idx="0">
                  <c:v>PROMEDIO DIARIO</c:v>
                </c:pt>
              </c:strCache>
            </c:strRef>
          </c:tx>
          <c:invertIfNegative val="0"/>
          <c:cat>
            <c:numRef>
              <c:f>'R. EXONERADOS'!$A$19:$A$33</c:f>
              <c:numCache>
                <c:formatCode>0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'R. EXONERADOS'!$B$19:$B$33</c:f>
              <c:numCache>
                <c:formatCode>0.00</c:formatCode>
                <c:ptCount val="15"/>
                <c:pt idx="0">
                  <c:v>0.80327868852459017</c:v>
                </c:pt>
                <c:pt idx="1">
                  <c:v>2.0849315068493151</c:v>
                </c:pt>
                <c:pt idx="2">
                  <c:v>15.325136612021858</c:v>
                </c:pt>
                <c:pt idx="3">
                  <c:v>38.613698630136987</c:v>
                </c:pt>
                <c:pt idx="4">
                  <c:v>38.871232876712327</c:v>
                </c:pt>
                <c:pt idx="5">
                  <c:v>15.912328767123288</c:v>
                </c:pt>
                <c:pt idx="6">
                  <c:v>6.3524590163934427</c:v>
                </c:pt>
                <c:pt idx="7">
                  <c:v>9.7479452054794518</c:v>
                </c:pt>
                <c:pt idx="8">
                  <c:v>6.4767123287671229</c:v>
                </c:pt>
                <c:pt idx="9">
                  <c:v>6.7917808219178086</c:v>
                </c:pt>
                <c:pt idx="10">
                  <c:v>3.9480874316939891</c:v>
                </c:pt>
                <c:pt idx="11">
                  <c:v>2.3863013698630136</c:v>
                </c:pt>
                <c:pt idx="12">
                  <c:v>4.3397260273972602</c:v>
                </c:pt>
                <c:pt idx="13">
                  <c:v>113.96438356164384</c:v>
                </c:pt>
                <c:pt idx="14">
                  <c:v>25.427480916030536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786-4A77-99FD-7E04C9227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0995968"/>
        <c:axId val="39878656"/>
      </c:barChart>
      <c:catAx>
        <c:axId val="150995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 dirty="0"/>
                  <a:t>AÑO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crossAx val="39878656"/>
        <c:crosses val="autoZero"/>
        <c:auto val="1"/>
        <c:lblAlgn val="ctr"/>
        <c:lblOffset val="100"/>
        <c:noMultiLvlLbl val="0"/>
      </c:catAx>
      <c:valAx>
        <c:axId val="3987865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CO" dirty="0"/>
                  <a:t>PROMEDIO</a:t>
                </a:r>
                <a:r>
                  <a:rPr lang="es-CO" baseline="0" dirty="0"/>
                  <a:t> DIARIO</a:t>
                </a:r>
                <a:endParaRPr lang="es-CO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0995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GRAFICAS!$B$36</c:f>
              <c:strCache>
                <c:ptCount val="1"/>
                <c:pt idx="0">
                  <c:v>CON RESOLUCION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GRAFICAS!$A$37:$A$51</c:f>
              <c:numCache>
                <c:formatCode>0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GRAFICAS!$B$37:$B$51</c:f>
              <c:numCache>
                <c:formatCode>0.00%</c:formatCode>
                <c:ptCount val="15"/>
                <c:pt idx="0">
                  <c:v>0.32653061224489793</c:v>
                </c:pt>
                <c:pt idx="1">
                  <c:v>1.3140604467805519E-3</c:v>
                </c:pt>
                <c:pt idx="2">
                  <c:v>1.9611338919593509E-3</c:v>
                </c:pt>
                <c:pt idx="3">
                  <c:v>1.7028522775649213E-3</c:v>
                </c:pt>
                <c:pt idx="4">
                  <c:v>1.621088243586129E-3</c:v>
                </c:pt>
                <c:pt idx="5">
                  <c:v>4.6487603305785125E-3</c:v>
                </c:pt>
                <c:pt idx="6">
                  <c:v>0.36473118279569894</c:v>
                </c:pt>
                <c:pt idx="7">
                  <c:v>0.54918493535694213</c:v>
                </c:pt>
                <c:pt idx="8">
                  <c:v>0.65355329949238583</c:v>
                </c:pt>
                <c:pt idx="9">
                  <c:v>0.70835014118596207</c:v>
                </c:pt>
                <c:pt idx="10">
                  <c:v>0.72041522491349486</c:v>
                </c:pt>
                <c:pt idx="11">
                  <c:v>0.74626865671641796</c:v>
                </c:pt>
                <c:pt idx="12">
                  <c:v>0.72222222222222221</c:v>
                </c:pt>
                <c:pt idx="13">
                  <c:v>0.38911459961054884</c:v>
                </c:pt>
                <c:pt idx="1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1A-496D-8BE7-313827E8E379}"/>
            </c:ext>
          </c:extLst>
        </c:ser>
        <c:ser>
          <c:idx val="1"/>
          <c:order val="1"/>
          <c:tx>
            <c:strRef>
              <c:f>GRAFICAS!$C$36</c:f>
              <c:strCache>
                <c:ptCount val="1"/>
                <c:pt idx="0">
                  <c:v>SIN RESOLUCION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1.5432098765432098E-3"/>
                  <c:y val="-4.7702555235206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1A-496D-8BE7-313827E8E379}"/>
                </c:ext>
              </c:extLst>
            </c:dLbl>
            <c:dLbl>
              <c:idx val="2"/>
              <c:layout>
                <c:manualLayout>
                  <c:x val="-2.829185424004443E-17"/>
                  <c:y val="-4.7702555235206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1A-496D-8BE7-313827E8E379}"/>
                </c:ext>
              </c:extLst>
            </c:dLbl>
            <c:dLbl>
              <c:idx val="3"/>
              <c:layout>
                <c:manualLayout>
                  <c:x val="1.5432098765432098E-3"/>
                  <c:y val="-4.770255523520640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1A-496D-8BE7-313827E8E379}"/>
                </c:ext>
              </c:extLst>
            </c:dLbl>
            <c:dLbl>
              <c:idx val="4"/>
              <c:layout>
                <c:manualLayout>
                  <c:x val="3.0864197530863632E-3"/>
                  <c:y val="-4.770255523520640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1A-496D-8BE7-313827E8E379}"/>
                </c:ext>
              </c:extLst>
            </c:dLbl>
            <c:dLbl>
              <c:idx val="5"/>
              <c:layout>
                <c:manualLayout>
                  <c:x val="-1.5432098765432664E-3"/>
                  <c:y val="-4.48965225743119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B1A-496D-8BE7-313827E8E3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GRAFICAS!$A$37:$A$51</c:f>
              <c:numCache>
                <c:formatCode>0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GRAFICAS!$C$37:$C$51</c:f>
              <c:numCache>
                <c:formatCode>#,#00%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1.7217630853994491E-4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4.0338846308995562E-4</c:v>
                </c:pt>
                <c:pt idx="10">
                  <c:v>1.3840830449826989E-3</c:v>
                </c:pt>
                <c:pt idx="11">
                  <c:v>9.1848450057405284E-3</c:v>
                </c:pt>
                <c:pt idx="12">
                  <c:v>4.0404040404040407E-2</c:v>
                </c:pt>
                <c:pt idx="13">
                  <c:v>6.6735581892924972E-2</c:v>
                </c:pt>
                <c:pt idx="14">
                  <c:v>0.8796157310117082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B1A-496D-8BE7-313827E8E37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0996992"/>
        <c:axId val="77537280"/>
      </c:barChart>
      <c:catAx>
        <c:axId val="15099699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7537280"/>
        <c:crosses val="autoZero"/>
        <c:auto val="1"/>
        <c:lblAlgn val="ctr"/>
        <c:lblOffset val="100"/>
        <c:noMultiLvlLbl val="0"/>
      </c:catAx>
      <c:valAx>
        <c:axId val="7753728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099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'R. EXONERADOS'!$A$1</c:f>
              <c:strCache>
                <c:ptCount val="1"/>
                <c:pt idx="0">
                  <c:v>AÑO</c:v>
                </c:pt>
              </c:strCache>
            </c:strRef>
          </c:tx>
          <c:invertIfNegative val="0"/>
          <c:cat>
            <c:numRef>
              <c:f>'R. EXONERADOS'!$A$2:$A$16</c:f>
              <c:numCache>
                <c:formatCode>0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'R. EXONERADOS'!$B$1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36-4CD8-8962-FA0595A7371C}"/>
            </c:ext>
          </c:extLst>
        </c:ser>
        <c:ser>
          <c:idx val="1"/>
          <c:order val="1"/>
          <c:tx>
            <c:strRef>
              <c:f>'R. EXONERADOS'!$B$1</c:f>
              <c:strCache>
                <c:ptCount val="1"/>
                <c:pt idx="0">
                  <c:v>EXONERADOS</c:v>
                </c:pt>
              </c:strCache>
            </c:strRef>
          </c:tx>
          <c:invertIfNegative val="0"/>
          <c:cat>
            <c:numRef>
              <c:f>'R. EXONERADOS'!$A$2:$A$16</c:f>
              <c:numCache>
                <c:formatCode>0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'R. EXONERADOS'!$B$2:$B$16</c:f>
              <c:numCache>
                <c:formatCode>0%</c:formatCode>
                <c:ptCount val="15"/>
                <c:pt idx="0">
                  <c:v>0.40816326530612246</c:v>
                </c:pt>
                <c:pt idx="1">
                  <c:v>0.70039421813403413</c:v>
                </c:pt>
                <c:pt idx="2">
                  <c:v>0.70529506150829024</c:v>
                </c:pt>
                <c:pt idx="3">
                  <c:v>0.70476798637718174</c:v>
                </c:pt>
                <c:pt idx="4">
                  <c:v>0.6924161263039188</c:v>
                </c:pt>
                <c:pt idx="5">
                  <c:v>0.465564738292011</c:v>
                </c:pt>
                <c:pt idx="6">
                  <c:v>0.16946236559139785</c:v>
                </c:pt>
                <c:pt idx="7">
                  <c:v>0.14333895446880271</c:v>
                </c:pt>
                <c:pt idx="8">
                  <c:v>9.8984771573604066E-2</c:v>
                </c:pt>
                <c:pt idx="9">
                  <c:v>5.3650665590964097E-2</c:v>
                </c:pt>
                <c:pt idx="10">
                  <c:v>5.3979238754325261E-2</c:v>
                </c:pt>
                <c:pt idx="11">
                  <c:v>3.3295063145809413E-2</c:v>
                </c:pt>
                <c:pt idx="12">
                  <c:v>1.8308080808080808E-2</c:v>
                </c:pt>
                <c:pt idx="13">
                  <c:v>0.10072841791475347</c:v>
                </c:pt>
                <c:pt idx="14">
                  <c:v>3.3023116181326931E-3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36-4CD8-8962-FA0595A73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0998528"/>
        <c:axId val="77539584"/>
      </c:barChart>
      <c:catAx>
        <c:axId val="150998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 dirty="0"/>
                  <a:t>AÑO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crossAx val="77539584"/>
        <c:crosses val="autoZero"/>
        <c:auto val="1"/>
        <c:lblAlgn val="ctr"/>
        <c:lblOffset val="100"/>
        <c:noMultiLvlLbl val="0"/>
      </c:catAx>
      <c:valAx>
        <c:axId val="775395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CO" dirty="0"/>
                  <a:t>% DE EXONERACIONES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50998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s-C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GRAFICAS!$B$72</c:f>
              <c:strCache>
                <c:ptCount val="1"/>
                <c:pt idx="0">
                  <c:v>RECAUDOS LOCALES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GRAFICAS!$A$73:$A$87</c:f>
              <c:numCache>
                <c:formatCode>0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GRAFICAS!$B$73:$B$87</c:f>
              <c:numCache>
                <c:formatCode>_("$"* #,##0_);_("$"* \(#,##0\);_("$"* "-"_);_(@_)</c:formatCode>
                <c:ptCount val="15"/>
                <c:pt idx="0">
                  <c:v>0</c:v>
                </c:pt>
                <c:pt idx="1">
                  <c:v>4708864</c:v>
                </c:pt>
                <c:pt idx="2">
                  <c:v>82467726</c:v>
                </c:pt>
                <c:pt idx="3">
                  <c:v>185863914</c:v>
                </c:pt>
                <c:pt idx="4">
                  <c:v>167311827</c:v>
                </c:pt>
                <c:pt idx="5">
                  <c:v>125787120</c:v>
                </c:pt>
                <c:pt idx="6">
                  <c:v>45022533</c:v>
                </c:pt>
                <c:pt idx="7">
                  <c:v>13328174</c:v>
                </c:pt>
                <c:pt idx="8">
                  <c:v>81191164</c:v>
                </c:pt>
                <c:pt idx="9">
                  <c:v>113130273</c:v>
                </c:pt>
                <c:pt idx="10">
                  <c:v>42997607</c:v>
                </c:pt>
                <c:pt idx="11">
                  <c:v>33171123</c:v>
                </c:pt>
                <c:pt idx="12">
                  <c:v>133381553</c:v>
                </c:pt>
                <c:pt idx="13">
                  <c:v>127387651</c:v>
                </c:pt>
                <c:pt idx="14">
                  <c:v>32308258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7E-4BDC-A0CD-B2EB05574D16}"/>
            </c:ext>
          </c:extLst>
        </c:ser>
        <c:ser>
          <c:idx val="1"/>
          <c:order val="1"/>
          <c:tx>
            <c:strRef>
              <c:f>GRAFICAS!$C$72</c:f>
              <c:strCache>
                <c:ptCount val="1"/>
                <c:pt idx="0">
                  <c:v>RECAUDOS EXTERNOS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GRAFICAS!$A$73:$A$87</c:f>
              <c:numCache>
                <c:formatCode>0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GRAFICAS!$C$73:$C$87</c:f>
              <c:numCache>
                <c:formatCode>_("$"* #,##0_);_("$"* \(#,##0\);_("$"* "-"_);_(@_)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7350638</c:v>
                </c:pt>
                <c:pt idx="3">
                  <c:v>218738127</c:v>
                </c:pt>
                <c:pt idx="4">
                  <c:v>393450252</c:v>
                </c:pt>
                <c:pt idx="5">
                  <c:v>356263653</c:v>
                </c:pt>
                <c:pt idx="6">
                  <c:v>221676764</c:v>
                </c:pt>
                <c:pt idx="7">
                  <c:v>175666621</c:v>
                </c:pt>
                <c:pt idx="8">
                  <c:v>179570454</c:v>
                </c:pt>
                <c:pt idx="9">
                  <c:v>188762683</c:v>
                </c:pt>
                <c:pt idx="10">
                  <c:v>247534329</c:v>
                </c:pt>
                <c:pt idx="11">
                  <c:v>239689828</c:v>
                </c:pt>
                <c:pt idx="12">
                  <c:v>200360143</c:v>
                </c:pt>
                <c:pt idx="13">
                  <c:v>3572774945</c:v>
                </c:pt>
                <c:pt idx="14">
                  <c:v>1559324917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A7E-4BDC-A0CD-B2EB05574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705088"/>
        <c:axId val="77541888"/>
      </c:barChart>
      <c:catAx>
        <c:axId val="15170508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7541888"/>
        <c:crosses val="autoZero"/>
        <c:auto val="1"/>
        <c:lblAlgn val="ctr"/>
        <c:lblOffset val="100"/>
        <c:noMultiLvlLbl val="0"/>
      </c:catAx>
      <c:valAx>
        <c:axId val="77541888"/>
        <c:scaling>
          <c:orientation val="minMax"/>
        </c:scaling>
        <c:delete val="0"/>
        <c:axPos val="l"/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170508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GRAFICAS!$D$90</c:f>
              <c:strCache>
                <c:ptCount val="1"/>
                <c:pt idx="0">
                  <c:v>DIAS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GRAFICAS!$A$91:$A$105</c:f>
              <c:numCache>
                <c:formatCode>0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GRAFICAS!$D$91:$D$105</c:f>
              <c:numCache>
                <c:formatCode>_("$"* #,##0_);_("$"* \(#,##0\);_("$"* "-"_);_(@_)</c:formatCode>
                <c:ptCount val="15"/>
                <c:pt idx="0">
                  <c:v>0</c:v>
                </c:pt>
                <c:pt idx="1">
                  <c:v>12900.997260273973</c:v>
                </c:pt>
                <c:pt idx="2">
                  <c:v>245405.36612021859</c:v>
                </c:pt>
                <c:pt idx="3">
                  <c:v>1108498.7424657533</c:v>
                </c:pt>
                <c:pt idx="4">
                  <c:v>1536334.4630136986</c:v>
                </c:pt>
                <c:pt idx="5">
                  <c:v>1320687.0493150684</c:v>
                </c:pt>
                <c:pt idx="6">
                  <c:v>728686.60382513667</c:v>
                </c:pt>
                <c:pt idx="7">
                  <c:v>517793.9589041096</c:v>
                </c:pt>
                <c:pt idx="8">
                  <c:v>714415.39178082196</c:v>
                </c:pt>
                <c:pt idx="9">
                  <c:v>827103.98904109583</c:v>
                </c:pt>
                <c:pt idx="10">
                  <c:v>793803.10382513667</c:v>
                </c:pt>
                <c:pt idx="11">
                  <c:v>747564.24931506847</c:v>
                </c:pt>
                <c:pt idx="12">
                  <c:v>914360.8109589041</c:v>
                </c:pt>
                <c:pt idx="13">
                  <c:v>10137431.769863013</c:v>
                </c:pt>
                <c:pt idx="14">
                  <c:v>12149871.564885497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8C-42AC-8915-424E5A96A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1707136"/>
        <c:axId val="77554240"/>
      </c:barChart>
      <c:catAx>
        <c:axId val="15170713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7554240"/>
        <c:crosses val="autoZero"/>
        <c:auto val="1"/>
        <c:lblAlgn val="ctr"/>
        <c:lblOffset val="100"/>
        <c:noMultiLvlLbl val="0"/>
      </c:catAx>
      <c:valAx>
        <c:axId val="77554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170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CO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DashBoard!$J$20</c:f>
              <c:strCache>
                <c:ptCount val="1"/>
                <c:pt idx="0">
                  <c:v>CANTIDAD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DashBoard!$E$21:$E$23</c:f>
              <c:strCache>
                <c:ptCount val="3"/>
                <c:pt idx="0">
                  <c:v>NO ENVIADOS</c:v>
                </c:pt>
                <c:pt idx="1">
                  <c:v>ENVIADOS</c:v>
                </c:pt>
                <c:pt idx="2">
                  <c:v>ENVIADOS 2 VECES</c:v>
                </c:pt>
              </c:strCache>
            </c:strRef>
          </c:cat>
          <c:val>
            <c:numRef>
              <c:f>DashBoard!$J$21:$J$23</c:f>
              <c:numCache>
                <c:formatCode>_-* #,##0_-;\-* #,##0_-;_-* "-"??_-;_-@_-</c:formatCode>
                <c:ptCount val="3"/>
                <c:pt idx="0">
                  <c:v>8890</c:v>
                </c:pt>
                <c:pt idx="1">
                  <c:v>7789</c:v>
                </c:pt>
                <c:pt idx="2">
                  <c:v>307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BAB1B1E-1D9F-4A12-93DA-1B9F945D5F95}" type="datetimeFigureOut">
              <a:rPr lang="es-CO" smtClean="0"/>
              <a:t>27/05/2016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6AE7D5C-15A4-4607-8284-0AF2A646B4E1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7200" y="198884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INFORME ESTADISITICO DEL PROCESO CONTRAVENCIONAL DE CIENAGA E INICIO DE GESTIÓN DE VIRO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61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PROMEDIO DE COMPARENDOS DIARIOS</a:t>
            </a:r>
          </a:p>
        </p:txBody>
      </p:sp>
      <p:graphicFrame>
        <p:nvGraphicFramePr>
          <p:cNvPr id="4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59765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2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CO" dirty="0"/>
              <a:t>COMPARENDOS VIGENTES EN EL SIMIT CON Y SIN RESOLUCIÓN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687347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7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COMPARENDOS EXONERADOS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545099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59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/>
          </a:bodyPr>
          <a:lstStyle/>
          <a:p>
            <a:r>
              <a:rPr lang="es-CO" dirty="0"/>
              <a:t>VALOR EXONERACIONES ANUALES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787376"/>
              </p:ext>
            </p:extLst>
          </p:nvPr>
        </p:nvGraphicFramePr>
        <p:xfrm>
          <a:off x="2771800" y="1628800"/>
          <a:ext cx="3466728" cy="461705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45471">
                  <a:extLst>
                    <a:ext uri="{9D8B030D-6E8A-4147-A177-3AD203B41FA5}">
                      <a16:colId xmlns:a16="http://schemas.microsoft.com/office/drawing/2014/main" xmlns="" val="2279301599"/>
                    </a:ext>
                  </a:extLst>
                </a:gridCol>
                <a:gridCol w="2521257">
                  <a:extLst>
                    <a:ext uri="{9D8B030D-6E8A-4147-A177-3AD203B41FA5}">
                      <a16:colId xmlns:a16="http://schemas.microsoft.com/office/drawing/2014/main" xmlns="" val="3456415175"/>
                    </a:ext>
                  </a:extLst>
                </a:gridCol>
              </a:tblGrid>
              <a:tr h="1607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dirty="0"/>
                        <a:t>AÑO</a:t>
                      </a:r>
                    </a:p>
                  </a:txBody>
                  <a:tcPr marL="8039" marR="8039" marT="8039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dirty="0"/>
                        <a:t>VALOR EXONERADOS</a:t>
                      </a:r>
                    </a:p>
                  </a:txBody>
                  <a:tcPr marL="8039" marR="8039" marT="8039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8902384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2002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 $                     3,635,900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3503403545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2003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  89,288,546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1490419253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2004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917,947,719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3425703073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2005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2,531,820,707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999733665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2006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2,185,329,600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1043406168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2007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713,407,502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1538327040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2008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108,898,631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1669467968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2009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168,332,962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503731627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2010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  90,468,330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2160874758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2011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  62,080,408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1292898061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2012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  44,382,055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2963009057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2013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  10,689,600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769148999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2014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      29,976,103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1091334193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2015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 $            2,694,993,871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1856210717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2016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 $                     3,792,030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xmlns="" val="267285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3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RECAUDOS LOCALES Y EXTERNOS ANUALES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605827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58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PROMEDIO DIARIO DE RECAUDO POR AÑO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66407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03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47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CANTIDAD </a:t>
            </a:r>
            <a:r>
              <a:rPr lang="en-US" dirty="0" smtClean="0"/>
              <a:t>NOTIFICACIONES DE MANDAMIENTO DE PAGO ENVIADAS DE LA CARTERA DE 2015 - 2016</a:t>
            </a:r>
            <a:endParaRPr lang="es-CO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31469"/>
              </p:ext>
            </p:extLst>
          </p:nvPr>
        </p:nvGraphicFramePr>
        <p:xfrm>
          <a:off x="1115616" y="2647568"/>
          <a:ext cx="6840760" cy="2808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61826"/>
              </p:ext>
            </p:extLst>
          </p:nvPr>
        </p:nvGraphicFramePr>
        <p:xfrm>
          <a:off x="2123728" y="5743912"/>
          <a:ext cx="5256584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1728192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ENVIO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 smtClean="0">
                          <a:effectLst/>
                        </a:rPr>
                        <a:t>CANTIDAD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INFRACTORES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ENVIADOS VIRO</a:t>
                      </a:r>
                      <a:endParaRPr kumimoji="0"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8.890</a:t>
                      </a:r>
                      <a:endParaRPr kumimoji="0"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7.459</a:t>
                      </a:r>
                      <a:endParaRPr kumimoji="0"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ENVIADOS CIENAGA</a:t>
                      </a:r>
                      <a:endParaRPr kumimoji="0"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7.789 </a:t>
                      </a:r>
                      <a:endParaRPr kumimoji="0"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6.117</a:t>
                      </a:r>
                      <a:endParaRPr kumimoji="0"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ENVIADOS 2 VECES</a:t>
                      </a:r>
                      <a:endParaRPr kumimoji="0"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</a:t>
                      </a:r>
                      <a:endParaRPr kumimoji="0"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CO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</a:t>
                      </a:r>
                      <a:endParaRPr kumimoji="0" lang="es-CO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468</TotalTime>
  <Words>153</Words>
  <Application>Microsoft Office PowerPoint</Application>
  <PresentationFormat>Presentación en pantalla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Urbano</vt:lpstr>
      <vt:lpstr>INFORME ESTADISITICO DEL PROCESO CONTRAVENCIONAL DE CIENAGA E INICIO DE GESTIÓN DE VIRO</vt:lpstr>
      <vt:lpstr>PROMEDIO DE COMPARENDOS DIARIOS</vt:lpstr>
      <vt:lpstr>COMPARENDOS VIGENTES EN EL SIMIT CON Y SIN RESOLUCIÓN</vt:lpstr>
      <vt:lpstr>COMPARENDOS EXONERADOS</vt:lpstr>
      <vt:lpstr>VALOR EXONERACIONES ANUALES</vt:lpstr>
      <vt:lpstr>RECAUDOS LOCALES Y EXTERNOS ANUALES</vt:lpstr>
      <vt:lpstr>PROMEDIO DIARIO DE RECAUDO POR AÑO</vt:lpstr>
      <vt:lpstr>CANTIDAD NOTIFICACIONES DE MANDAMIENTO DE PAGO ENVIADAS DE LA CARTERA DE 2015 - 2016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Lopez Morales</dc:creator>
  <cp:lastModifiedBy>Carlos Andres Lopez Morales</cp:lastModifiedBy>
  <cp:revision>15</cp:revision>
  <dcterms:created xsi:type="dcterms:W3CDTF">2016-05-26T06:36:07Z</dcterms:created>
  <dcterms:modified xsi:type="dcterms:W3CDTF">2016-05-28T01:03:03Z</dcterms:modified>
</cp:coreProperties>
</file>