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handoutMasterIdLst>
    <p:handoutMasterId r:id="rId43"/>
  </p:handoutMasterIdLst>
  <p:sldIdLst>
    <p:sldId id="258" r:id="rId2"/>
    <p:sldId id="256" r:id="rId3"/>
    <p:sldId id="323"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318" r:id="rId29"/>
    <p:sldId id="277" r:id="rId30"/>
    <p:sldId id="322" r:id="rId31"/>
    <p:sldId id="285" r:id="rId32"/>
    <p:sldId id="273" r:id="rId33"/>
    <p:sldId id="296" r:id="rId34"/>
    <p:sldId id="294" r:id="rId35"/>
    <p:sldId id="310" r:id="rId36"/>
    <p:sldId id="314" r:id="rId37"/>
    <p:sldId id="324" r:id="rId38"/>
    <p:sldId id="321" r:id="rId39"/>
    <p:sldId id="319" r:id="rId40"/>
    <p:sldId id="320" r:id="rId41"/>
  </p:sldIdLst>
  <p:sldSz cx="12192000" cy="6858000"/>
  <p:notesSz cx="6858000" cy="9144000"/>
  <p:embeddedFontLst>
    <p:embeddedFont>
      <p:font typeface="STFangsong" panose="02010600040101010101" pitchFamily="2" charset="-122"/>
      <p:regular r:id="rId44"/>
    </p:embeddedFont>
    <p:embeddedFont>
      <p:font typeface="FangSong" panose="02010609060101010101" pitchFamily="49" charset="-122"/>
      <p:regular r:id="rId45"/>
    </p:embeddedFont>
    <p:embeddedFont>
      <p:font typeface="等线" panose="02010600030101010101" pitchFamily="2" charset="-122"/>
      <p:regular r:id="rId46"/>
      <p:bold r:id="rId47"/>
    </p:embeddedFont>
    <p:embeddedFont>
      <p:font typeface="等线 Light" panose="02010600030101010101" pitchFamily="2" charset="-122"/>
      <p:regular r:id="rId48"/>
    </p:embeddedFont>
    <p:embeddedFont>
      <p:font typeface="方正兰亭大黑简体" panose="02000000000000000000" pitchFamily="2" charset="-122"/>
      <p:regular r:id="rId49"/>
    </p:embeddedFont>
    <p:embeddedFont>
      <p:font typeface="华文楷体" panose="02010600040101010101" pitchFamily="2" charset="-122"/>
      <p:regular r:id="rId50"/>
    </p:embeddedFont>
    <p:embeddedFont>
      <p:font typeface="微软雅黑" panose="020B0503020204020204" pitchFamily="34" charset="-122"/>
      <p:regular r:id="rId51"/>
      <p:bold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3" autoAdjust="0"/>
    <p:restoredTop sz="81656" autoAdjust="0"/>
  </p:normalViewPr>
  <p:slideViewPr>
    <p:cSldViewPr snapToGrid="0" showGuides="1">
      <p:cViewPr varScale="1">
        <p:scale>
          <a:sx n="70" d="100"/>
          <a:sy n="70" d="100"/>
        </p:scale>
        <p:origin x="802" y="58"/>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04908A0C-76CF-4798-8EB7-10B5C38A9D4F}" type="presOf" srcId="{D6E0AC85-9B3B-4137-97F4-04E1C429629C}" destId="{871D1EAB-31C5-4434-B08B-DF369449C191}" srcOrd="1"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1"/>
    <dgm:cxn modelId="{EC6DDE1C-6D2F-42F6-84AD-335B636EB9D2}" type="presOf" srcId="{CF717C8A-B40B-4AFF-BF49-65ABB7DF8190}" destId="{5667CB49-EC34-46BC-AD2D-72F3BD95D049}" srcOrd="2"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75BAE82B-6FF7-4FA2-97B4-C4951FAE7DAE}" type="presOf" srcId="{B57DD8A9-EC4A-4AE8-ADD5-DF62E155BA7E}" destId="{B16A8FDF-3A4F-429E-A2FC-F21558157AAC}" srcOrd="1"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B6C08872-B242-4F4B-8C63-04FEF5DE9272}" type="presOf" srcId="{B57DD8A9-EC4A-4AE8-ADD5-DF62E155BA7E}" destId="{BEA44E85-2ECD-49C6-AD03-82579C6FEDE7}" srcOrd="0"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B51C7D7C-92E4-4FAF-985F-55625A65500F}" type="presOf" srcId="{1051B251-8CE1-4192-8B23-4E6DBCA65B23}" destId="{8DACA5F4-092E-4C69-BFCF-1373C73A1609}"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97736283-9E7A-43BA-A7E8-2865692387DC}" type="presOf" srcId="{B57DD8A9-EC4A-4AE8-ADD5-DF62E155BA7E}" destId="{A902B520-FB8B-4A3E-BFA0-6310227DDF91}" srcOrd="2" destOrd="0" presId="urn:microsoft.com/office/officeart/2005/8/layout/orgChart1#1"/>
    <dgm:cxn modelId="{4B779989-73D6-45F8-9D16-10B1CAB2F02C}" type="presOf" srcId="{CF717C8A-B40B-4AFF-BF49-65ABB7DF8190}" destId="{7D64F4A3-0E55-47AC-A59B-9D5A9DC25552}" srcOrd="1"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84836191-C03D-4AE4-808B-B513BDEB9234}" type="presOf" srcId="{A0C853A2-B7BF-4E57-A467-3B7B0AE1888D}" destId="{FFFF65E3-7E23-4560-B186-02CD1848C03D}"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1"/>
    <dgm:cxn modelId="{AD91CA9B-C324-4858-B04A-690C531CC33E}" type="presOf" srcId="{34C3B799-6972-43EC-A658-7F663D4C293A}" destId="{2F4DE2E8-9002-49BE-9EFF-2B27AD963550}"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C0234AFD-19B6-43D7-B1EA-E9505A48A234}" type="presOf" srcId="{7815EAAF-F710-41FB-A810-6B645BD877D9}" destId="{0B2B0839-134D-4A83-B555-A3479B53C399}" srcOrd="0" destOrd="0" presId="urn:microsoft.com/office/officeart/2005/8/layout/orgChart1#1"/>
    <dgm:cxn modelId="{CC95B3FD-64EF-40B1-8F07-EE6D77C68A5B}" type="presOf" srcId="{0B8D20CC-EE77-461F-8F97-90F9F717C8ED}" destId="{B67EA3A8-C809-4677-A534-983FB27F5A5C}" srcOrd="1"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2"/>
    <dgm:cxn modelId="{B28D680A-4F0D-44A9-9571-EAFD351B2A21}" type="presOf" srcId="{98E2C729-E974-45BB-A6ED-C1581E81D2C3}" destId="{9A7DB96C-B89E-47BB-B262-1B7538AEE5DA}" srcOrd="1" destOrd="0" presId="urn:microsoft.com/office/officeart/2005/8/layout/orgChart1#2"/>
    <dgm:cxn modelId="{074C0B0C-1793-4C3D-BD87-6A6CBACFDF78}" type="presOf" srcId="{B8C9E737-FF19-4119-8789-630E7C12FA4E}" destId="{59229287-24D5-42D1-A163-D30C357E2043}" srcOrd="2"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A1EC9832-DAD8-4A37-8DCD-4BA1DA4E1A48}" type="presOf" srcId="{CF717C8A-B40B-4AFF-BF49-65ABB7DF8190}" destId="{5667CB49-EC34-46BC-AD2D-72F3BD95D049}"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FC1A3B5D-27D8-4E02-B65A-FD47D5E4F766}" type="presOf" srcId="{8D5FB264-0A5C-4C3A-85B7-453D9BD837DF}" destId="{F492B679-3C8C-4E72-95A8-8B81298826E7}"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46E286DC-C36A-47C0-B103-EB102214967B}" type="presOf" srcId="{B8C9E737-FF19-4119-8789-630E7C12FA4E}" destId="{99B0DA8F-C92A-4574-A96B-744951567F87}"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a:t>
            </a:r>
            <a:endParaRPr lang="en-US" altLang="zh-CN" dirty="0"/>
          </a:p>
          <a:p>
            <a:r>
              <a:rPr lang="en-US" altLang="zh-CN" dirty="0"/>
              <a:t>	</a:t>
            </a:r>
            <a:r>
              <a:rPr lang="zh-CN" altLang="en-US" dirty="0"/>
              <a:t>与语块相比，子句内含更多的信息，不管是从复用单元的长度还是翻译难度上而言，子句都比语块更具整体性。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与句子相比，亚句级翻译单元可以显著提高语句在翻译记忆库中的匹配度。</a:t>
            </a:r>
          </a:p>
          <a:p>
            <a:r>
              <a:rPr lang="zh-CN" altLang="en-US" dirty="0"/>
              <a:t>使用句子作为翻译复用单元，我们难以得到相似度高的匹配结果，对于句法难度高的句子来说，在记忆库中匹配就显得更为困难。</a:t>
            </a:r>
            <a:endParaRPr lang="en-US" altLang="zh-CN"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a:effectLst/>
              </a:rPr>
              <a:t>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作为一个亚句级翻译复用单元，子句可以克服很多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句子级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假设我们在翻译记忆库里存在句子（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）包含了</a:t>
            </a:r>
            <a:r>
              <a:rPr lang="en-US" altLang="zh-CN" sz="1200" kern="1200" dirty="0">
                <a:solidFill>
                  <a:schemeClr val="tx1"/>
                </a:solidFill>
                <a:effectLst/>
                <a:latin typeface="+mn-lt"/>
                <a:ea typeface="+mn-ea"/>
                <a:cs typeface="+mn-cs"/>
              </a:rPr>
              <a:t>35</a:t>
            </a:r>
            <a:r>
              <a:rPr lang="zh-CN" altLang="zh-CN" sz="1200" kern="1200" dirty="0">
                <a:solidFill>
                  <a:schemeClr val="tx1"/>
                </a:solidFill>
                <a:effectLst/>
                <a:latin typeface="+mn-lt"/>
                <a:ea typeface="+mn-ea"/>
                <a:cs typeface="+mn-cs"/>
              </a:rPr>
              <a:t>个单词。这两句中，有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个共同的单词，而这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个单词只占句子总数的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。当我们需要翻译（</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）小句时，对（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）进行相似度匹配时，匹配率可能仅为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对中文来说，使用子句作为翻译复用单元，会更大的提升待翻译句子在翻译记忆库中的匹配率</a:t>
            </a:r>
            <a:endParaRPr lang="en-US" altLang="zh-CN" dirty="0"/>
          </a:p>
          <a:p>
            <a:r>
              <a:rPr lang="zh-CN" altLang="en-US" dirty="0"/>
              <a:t>因为中文常常有很多子句组成，这些子句都有较为完整的含义，整句匹配很可能相似度过低，而用子句进行匹配就能够提高匹配率，方便译员使用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a:solidFill>
                  <a:schemeClr val="tx1"/>
                </a:solidFill>
                <a:effectLst/>
                <a:latin typeface="+mn-lt"/>
                <a:ea typeface="+mn-ea"/>
                <a:cs typeface="+mn-cs"/>
              </a:rPr>
              <a:t>morphological analysis</a:t>
            </a:r>
            <a:r>
              <a:rPr lang="zh-CN" altLang="zh-CN" sz="1200" kern="1200" dirty="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）的句子相似度要小于（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153637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子句的识别和抽取也是一个需要解决的技术问题，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a:effectLst/>
              </a:rPr>
              <a:t> </a:t>
            </a:r>
            <a:r>
              <a:rPr lang="zh-CN" altLang="en-US" dirty="0">
                <a:effectLst/>
              </a:rPr>
              <a:t>需要运用：单词见的编辑距离和命名实体的识别等技术</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extLst>
      <p:ext uri="{BB962C8B-B14F-4D97-AF65-F5344CB8AC3E}">
        <p14:creationId xmlns:p14="http://schemas.microsoft.com/office/powerpoint/2010/main" val="803288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3646443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40</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Peter Newmark</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翻译教程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参考</a:t>
            </a:r>
            <a:r>
              <a:rPr lang="en-US" altLang="zh-CN" sz="1200" kern="1200" dirty="0">
                <a:solidFill>
                  <a:schemeClr val="tx1"/>
                </a:solidFill>
                <a:effectLst/>
                <a:latin typeface="+mn-lt"/>
                <a:ea typeface="+mn-ea"/>
                <a:cs typeface="+mn-cs"/>
              </a:rPr>
              <a:t>Halliday</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系统功能语言学</a:t>
            </a:r>
            <a:r>
              <a:rPr lang="zh-CN" altLang="zh-CN" sz="1200" kern="1200" dirty="0">
                <a:solidFill>
                  <a:schemeClr val="tx1"/>
                </a:solidFill>
                <a:effectLst/>
                <a:latin typeface="+mn-lt"/>
                <a:ea typeface="+mn-ea"/>
                <a:cs typeface="+mn-cs"/>
              </a:rPr>
              <a:t>理论，</a:t>
            </a:r>
            <a:r>
              <a:rPr lang="zh-CN" altLang="en-US" sz="1200" kern="1200" dirty="0">
                <a:solidFill>
                  <a:schemeClr val="tx1"/>
                </a:solidFill>
                <a:effectLst/>
                <a:latin typeface="+mn-lt"/>
                <a:ea typeface="+mn-ea"/>
                <a:cs typeface="+mn-cs"/>
              </a:rPr>
              <a:t>提出在句子之下的五种翻译单元（即亚句级翻译单元），分别是。。。。通过阅读相关文献，</a:t>
            </a:r>
            <a:r>
              <a:rPr lang="zh-CN" altLang="zh-CN" sz="1200" kern="1200" dirty="0">
                <a:solidFill>
                  <a:schemeClr val="tx1"/>
                </a:solidFill>
                <a:effectLst/>
                <a:latin typeface="+mn-lt"/>
                <a:ea typeface="+mn-ea"/>
                <a:cs typeface="+mn-cs"/>
              </a:rPr>
              <a:t>总结国内外研究，</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认为亚句级翻译复用单元可以是词素（</a:t>
            </a:r>
            <a:r>
              <a:rPr lang="en-US" altLang="zh-CN" sz="1200" kern="1200" dirty="0">
                <a:solidFill>
                  <a:schemeClr val="tx1"/>
                </a:solidFill>
                <a:effectLst/>
                <a:latin typeface="+mn-lt"/>
                <a:ea typeface="+mn-ea"/>
                <a:cs typeface="+mn-cs"/>
              </a:rPr>
              <a:t>morphemes</a:t>
            </a:r>
            <a:r>
              <a:rPr lang="zh-CN" altLang="zh-CN"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words</a:t>
            </a:r>
            <a:r>
              <a:rPr lang="zh-CN" altLang="zh-CN" sz="1200" kern="1200" dirty="0">
                <a:solidFill>
                  <a:schemeClr val="tx1"/>
                </a:solidFill>
                <a:effectLst/>
                <a:latin typeface="+mn-lt"/>
                <a:ea typeface="+mn-ea"/>
                <a:cs typeface="+mn-cs"/>
              </a:rPr>
              <a:t>），短语（</a:t>
            </a:r>
            <a:r>
              <a:rPr lang="en-US" altLang="zh-CN" sz="1200" kern="1200" dirty="0">
                <a:solidFill>
                  <a:schemeClr val="tx1"/>
                </a:solidFill>
                <a:effectLst/>
                <a:latin typeface="+mn-lt"/>
                <a:ea typeface="+mn-ea"/>
                <a:cs typeface="+mn-cs"/>
              </a:rPr>
              <a:t>phrases</a:t>
            </a:r>
            <a:r>
              <a:rPr lang="zh-CN" altLang="zh-CN" sz="1200" kern="1200" dirty="0">
                <a:solidFill>
                  <a:schemeClr val="tx1"/>
                </a:solidFill>
                <a:effectLst/>
                <a:latin typeface="+mn-lt"/>
                <a:ea typeface="+mn-ea"/>
                <a:cs typeface="+mn-cs"/>
              </a:rPr>
              <a:t>），语块（</a:t>
            </a:r>
            <a:r>
              <a:rPr lang="en-US" altLang="zh-CN" sz="1200" kern="1200" dirty="0">
                <a:solidFill>
                  <a:schemeClr val="tx1"/>
                </a:solidFill>
                <a:effectLst/>
                <a:latin typeface="+mn-lt"/>
                <a:ea typeface="+mn-ea"/>
                <a:cs typeface="+mn-cs"/>
              </a:rPr>
              <a:t>chunk</a:t>
            </a:r>
            <a:r>
              <a:rPr lang="zh-CN" altLang="zh-CN" sz="1200" kern="1200" dirty="0">
                <a:solidFill>
                  <a:schemeClr val="tx1"/>
                </a:solidFill>
                <a:effectLst/>
                <a:latin typeface="+mn-lt"/>
                <a:ea typeface="+mn-ea"/>
                <a:cs typeface="+mn-cs"/>
              </a:rPr>
              <a:t>）和子句（</a:t>
            </a:r>
            <a:r>
              <a:rPr lang="en-US" altLang="zh-CN" sz="1200" kern="1200" dirty="0">
                <a:solidFill>
                  <a:schemeClr val="tx1"/>
                </a:solidFill>
                <a:effectLst/>
                <a:latin typeface="+mn-lt"/>
                <a:ea typeface="+mn-ea"/>
                <a:cs typeface="+mn-cs"/>
              </a:rPr>
              <a:t>clause</a:t>
            </a:r>
            <a:r>
              <a:rPr lang="zh-CN" altLang="zh-CN" sz="1200" kern="1200" dirty="0">
                <a:solidFill>
                  <a:schemeClr val="tx1"/>
                </a:solidFill>
                <a:effectLst/>
                <a:latin typeface="+mn-lt"/>
                <a:ea typeface="+mn-ea"/>
                <a:cs typeface="+mn-cs"/>
              </a:rPr>
              <a:t>）</a:t>
            </a:r>
            <a:r>
              <a:rPr lang="zh-CN" altLang="zh-CN" dirty="0">
                <a:effectLst/>
              </a:rPr>
              <a:t> </a:t>
            </a:r>
            <a:r>
              <a:rPr lang="zh-CN" altLang="en-US" dirty="0">
                <a:effectLst/>
              </a:rPr>
              <a:t>，</a:t>
            </a:r>
            <a:r>
              <a:rPr lang="zh-CN" altLang="zh-CN" sz="1200" kern="1200" dirty="0">
                <a:solidFill>
                  <a:schemeClr val="tx1"/>
                </a:solidFill>
                <a:effectLst/>
                <a:latin typeface="+mn-lt"/>
                <a:ea typeface="+mn-ea"/>
                <a:cs typeface="+mn-cs"/>
              </a:rPr>
              <a:t>并针对单词、语块、子句作为翻译复用单元的可行性、可靠性、优缺点进行了重点调研。</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7604633" cy="5030351"/>
          </a:xfrm>
          <a:prstGeom prst="rect">
            <a:avLst/>
          </a:prstGeom>
          <a:noFill/>
        </p:spPr>
        <p:txBody>
          <a:bodyPr wrap="square" rtlCol="0">
            <a:spAutoFit/>
          </a:bodyPr>
          <a:lstStyle/>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个电话	</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乒乓球	</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提高人民健康水平</a:t>
            </a:r>
            <a:r>
              <a:rPr lang="en-US" altLang="zh-CN" sz="2400" dirty="0">
                <a:latin typeface="微软雅黑" panose="020B0503020204020204" pitchFamily="34" charset="-122"/>
                <a:ea typeface="微软雅黑" panose="020B0503020204020204" pitchFamily="34" charset="-122"/>
              </a:rPr>
              <a:t>		to raise people’s health level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criminal lawyer			</a:t>
            </a:r>
            <a:r>
              <a:rPr lang="zh-CN" altLang="en-US" sz="2400" dirty="0">
                <a:latin typeface="微软雅黑" panose="020B0503020204020204" pitchFamily="34" charset="-122"/>
                <a:ea typeface="微软雅黑" panose="020B0503020204020204" pitchFamily="34" charset="-122"/>
              </a:rPr>
              <a:t>犯罪的律师？</a:t>
            </a:r>
          </a:p>
          <a:p>
            <a:pPr>
              <a:lnSpc>
                <a:spcPct val="125000"/>
              </a:lnSpc>
            </a:pPr>
            <a:r>
              <a:rPr lang="en-US" altLang="zh-CN" sz="2400" dirty="0">
                <a:latin typeface="微软雅黑" panose="020B0503020204020204" pitchFamily="34" charset="-122"/>
                <a:ea typeface="微软雅黑" panose="020B0503020204020204" pitchFamily="34" charset="-122"/>
              </a:rPr>
              <a:t>substance abuse		</a:t>
            </a:r>
            <a:r>
              <a:rPr lang="zh-CN" altLang="en-US" sz="2400" dirty="0">
                <a:latin typeface="微软雅黑" panose="020B0503020204020204" pitchFamily="34" charset="-122"/>
                <a:ea typeface="微软雅黑" panose="020B0503020204020204" pitchFamily="34"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zh-CN" sz="2400" dirty="0">
                <a:latin typeface="微软雅黑" panose="020B0503020204020204" pitchFamily="34" charset="-122"/>
                <a:ea typeface="微软雅黑" panose="020B0503020204020204" pitchFamily="34" charset="-122"/>
              </a:rPr>
              <a:t>对牛弹琴</a:t>
            </a:r>
            <a:r>
              <a:rPr lang="en-US" altLang="zh-CN" sz="2400" dirty="0">
                <a:latin typeface="微软雅黑" panose="020B0503020204020204" pitchFamily="34" charset="-122"/>
                <a:ea typeface="微软雅黑" panose="020B0503020204020204" pitchFamily="34" charset="-122"/>
              </a:rPr>
              <a:t>			play the lute to a cow</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64535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a:t>名次子句</a:t>
            </a:r>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a:t>形容词子句</a:t>
            </a:r>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a:t>副词子句</a:t>
            </a:r>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a:t>非限定子句</a:t>
            </a:r>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a:t>限定子句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亚句级复用技术初探</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4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850539" y="2780036"/>
            <a:ext cx="10668361" cy="1815882"/>
          </a:xfrm>
          <a:prstGeom prst="rect">
            <a:avLst/>
          </a:prstGeom>
          <a:noFill/>
        </p:spPr>
        <p:txBody>
          <a:bodyPr wrap="square" rtlCol="0">
            <a:spAutoFit/>
          </a:bodyPr>
          <a:lstStyle/>
          <a:p>
            <a:r>
              <a:rPr lang="en-US" altLang="zh-CN" sz="2800" u="sng" dirty="0">
                <a:latin typeface="微软雅黑" panose="020B0503020204020204" pitchFamily="34" charset="-122"/>
                <a:ea typeface="微软雅黑" panose="020B0503020204020204" pitchFamily="34" charset="-122"/>
              </a:rPr>
              <a:t>Jamal Khashoggi died </a:t>
            </a:r>
            <a:r>
              <a:rPr lang="en-US" altLang="zh-CN" sz="2800" dirty="0">
                <a:solidFill>
                  <a:srgbClr val="FF0000"/>
                </a:solidFill>
                <a:latin typeface="微软雅黑" panose="020B0503020204020204" pitchFamily="34" charset="-122"/>
                <a:ea typeface="微软雅黑" panose="020B0503020204020204" pitchFamily="34" charset="-122"/>
              </a:rPr>
              <a:t>as a result of a brutal premeditated murder</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FF0000"/>
                </a:solidFill>
                <a:highlight>
                  <a:srgbClr val="FFFF00"/>
                </a:highlight>
                <a:latin typeface="微软雅黑" panose="020B0503020204020204" pitchFamily="34" charset="-122"/>
                <a:ea typeface="微软雅黑" panose="020B0503020204020204" pitchFamily="34" charset="-122"/>
              </a:rPr>
              <a:t>Turkey's President Recep Tayyip Erdogan said on Tuesday,</a:t>
            </a:r>
            <a:r>
              <a:rPr lang="en-US" altLang="zh-CN" sz="2800" dirty="0">
                <a:latin typeface="微软雅黑" panose="020B0503020204020204" pitchFamily="34" charset="-122"/>
                <a:ea typeface="微软雅黑" panose="020B0503020204020204" pitchFamily="34" charset="-122"/>
              </a:rPr>
              <a:t> </a:t>
            </a:r>
            <a:r>
              <a:rPr lang="en-US" altLang="zh-CN" sz="2800" dirty="0">
                <a:solidFill>
                  <a:schemeClr val="accent6"/>
                </a:solidFill>
                <a:latin typeface="微软雅黑" panose="020B0503020204020204" pitchFamily="34" charset="-122"/>
                <a:ea typeface="微软雅黑" panose="020B0503020204020204" pitchFamily="34" charset="-122"/>
              </a:rPr>
              <a:t>in a highly anticipated speech </a:t>
            </a:r>
            <a:r>
              <a:rPr lang="en-US" altLang="zh-CN" sz="2800" dirty="0">
                <a:solidFill>
                  <a:srgbClr val="680000"/>
                </a:solidFill>
                <a:latin typeface="微软雅黑" panose="020B0503020204020204" pitchFamily="34" charset="-122"/>
                <a:ea typeface="微软雅黑" panose="020B0503020204020204" pitchFamily="34" charset="-122"/>
              </a:rPr>
              <a:t>in which he rejected Saudi Arabia's claim </a:t>
            </a:r>
            <a:r>
              <a:rPr lang="en-US" altLang="zh-CN" sz="2800" dirty="0">
                <a:solidFill>
                  <a:srgbClr val="680000"/>
                </a:solidFill>
                <a:highlight>
                  <a:srgbClr val="FFFF00"/>
                </a:highlight>
                <a:latin typeface="微软雅黑" panose="020B0503020204020204" pitchFamily="34" charset="-122"/>
                <a:ea typeface="微软雅黑" panose="020B0503020204020204" pitchFamily="34" charset="-122"/>
              </a:rPr>
              <a:t>that the journalist was killed accidentally.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识别（中文识别会比英文更难）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单词间的编辑距离（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a:latin typeface="FangSong" charset="-122"/>
                <a:ea typeface="FangSong" charset="-122"/>
                <a:cs typeface="FangSong" charset="-122"/>
              </a:rPr>
              <a:t>命名实体的识别（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2554545"/>
          </a:xfrm>
          <a:prstGeom prst="rect">
            <a:avLst/>
          </a:prstGeom>
          <a:noFill/>
        </p:spPr>
        <p:txBody>
          <a:bodyPr wrap="square" rtlCol="0">
            <a:spAutoFit/>
          </a:bodyPr>
          <a:lstStyle/>
          <a:p>
            <a:pPr algn="ctr"/>
            <a:r>
              <a:rPr lang="zh-CN" altLang="en-US" sz="320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341813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A72FDA0-3912-40F0-92A4-71B8D03DD044}"/>
              </a:ext>
            </a:extLst>
          </p:cNvPr>
          <p:cNvPicPr>
            <a:picLocks noChangeAspect="1"/>
          </p:cNvPicPr>
          <p:nvPr/>
        </p:nvPicPr>
        <p:blipFill>
          <a:blip r:embed="rId3"/>
          <a:stretch>
            <a:fillRect/>
          </a:stretch>
        </p:blipFill>
        <p:spPr>
          <a:xfrm>
            <a:off x="524944" y="1130300"/>
            <a:ext cx="11667056" cy="4789712"/>
          </a:xfrm>
          <a:prstGeom prst="rect">
            <a:avLst/>
          </a:prstGeom>
        </p:spPr>
      </p:pic>
    </p:spTree>
    <p:extLst>
      <p:ext uri="{BB962C8B-B14F-4D97-AF65-F5344CB8AC3E}">
        <p14:creationId xmlns:p14="http://schemas.microsoft.com/office/powerpoint/2010/main" val="850665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62228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207835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a16="http://schemas.microsoft.com/office/drawing/2014/main"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(1988).the lower units of translation.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3170099"/>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（专业例子）</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什么我想从你是毅力和勇气。</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Trados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auto suggest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5319</Words>
  <Application>Microsoft Office PowerPoint</Application>
  <PresentationFormat>宽屏</PresentationFormat>
  <Paragraphs>353</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STFangsong</vt:lpstr>
      <vt:lpstr>FangSong</vt:lpstr>
      <vt:lpstr>微软雅黑</vt:lpstr>
      <vt:lpstr>华文楷体</vt:lpstr>
      <vt:lpstr>等线</vt:lpstr>
      <vt:lpstr>等线 Light</vt:lpstr>
      <vt:lpstr>方正兰亭大黑简体</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88</cp:revision>
  <dcterms:created xsi:type="dcterms:W3CDTF">2018-10-23T02:03:42Z</dcterms:created>
  <dcterms:modified xsi:type="dcterms:W3CDTF">2018-10-23T13:09:45Z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