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3"/>
  </p:notesMasterIdLst>
  <p:handoutMasterIdLst>
    <p:handoutMasterId r:id="rId34"/>
  </p:handoutMasterIdLst>
  <p:sldIdLst>
    <p:sldId id="258" r:id="rId2"/>
    <p:sldId id="256" r:id="rId3"/>
    <p:sldId id="259" r:id="rId4"/>
    <p:sldId id="261" r:id="rId5"/>
    <p:sldId id="262" r:id="rId6"/>
    <p:sldId id="274" r:id="rId7"/>
    <p:sldId id="286" r:id="rId8"/>
    <p:sldId id="275" r:id="rId9"/>
    <p:sldId id="271" r:id="rId10"/>
    <p:sldId id="288" r:id="rId11"/>
    <p:sldId id="280" r:id="rId12"/>
    <p:sldId id="279" r:id="rId13"/>
    <p:sldId id="290" r:id="rId14"/>
    <p:sldId id="292" r:id="rId15"/>
    <p:sldId id="291" r:id="rId16"/>
    <p:sldId id="276" r:id="rId17"/>
    <p:sldId id="287" r:id="rId18"/>
    <p:sldId id="281" r:id="rId19"/>
    <p:sldId id="269" r:id="rId20"/>
    <p:sldId id="278" r:id="rId21"/>
    <p:sldId id="277" r:id="rId22"/>
    <p:sldId id="289" r:id="rId23"/>
    <p:sldId id="285" r:id="rId24"/>
    <p:sldId id="284" r:id="rId25"/>
    <p:sldId id="283" r:id="rId26"/>
    <p:sldId id="282" r:id="rId27"/>
    <p:sldId id="273" r:id="rId28"/>
    <p:sldId id="268" r:id="rId29"/>
    <p:sldId id="272" r:id="rId30"/>
    <p:sldId id="267" r:id="rId31"/>
    <p:sldId id="266" r:id="rId32"/>
  </p:sldIdLst>
  <p:sldSz cx="12192000" cy="6858000"/>
  <p:notesSz cx="6858000" cy="9144000"/>
  <p:embeddedFontLst>
    <p:embeddedFont>
      <p:font typeface="等线" panose="02010600030101010101" pitchFamily="2" charset="-122"/>
      <p:regular r:id="rId35"/>
      <p:bold r:id="rId36"/>
    </p:embeddedFont>
    <p:embeddedFont>
      <p:font typeface="等线 Light" panose="02010600030101010101" pitchFamily="2" charset="-122"/>
      <p:regular r:id="rId37"/>
    </p:embeddedFont>
    <p:embeddedFont>
      <p:font typeface="方正兰亭大黑简体" panose="02000000000000000000" pitchFamily="2" charset="-122"/>
      <p:regular r:id="rId38"/>
    </p:embeddedFont>
    <p:embeddedFont>
      <p:font typeface="微软雅黑" panose="020B0503020204020204" pitchFamily="34" charset="-122"/>
      <p:regular r:id="rId39"/>
      <p:bold r:id="rId4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6" userDrawn="1">
          <p15:clr>
            <a:srgbClr val="A4A3A4"/>
          </p15:clr>
        </p15:guide>
        <p15:guide id="2" pos="7256" userDrawn="1">
          <p15:clr>
            <a:srgbClr val="A4A3A4"/>
          </p15:clr>
        </p15:guide>
        <p15:guide id="3" orient="horz" pos="648" userDrawn="1">
          <p15:clr>
            <a:srgbClr val="A4A3A4"/>
          </p15:clr>
        </p15:guide>
        <p15:guide id="4" orient="horz" pos="712" userDrawn="1">
          <p15:clr>
            <a:srgbClr val="A4A3A4"/>
          </p15:clr>
        </p15:guide>
        <p15:guide id="5" orient="horz" pos="3928" userDrawn="1">
          <p15:clr>
            <a:srgbClr val="A4A3A4"/>
          </p15:clr>
        </p15:guide>
        <p15:guide id="6" orient="horz" pos="386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F50"/>
    <a:srgbClr val="680000"/>
    <a:srgbClr val="820000"/>
    <a:srgbClr val="3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14" autoAdjust="0"/>
    <p:restoredTop sz="95256" autoAdjust="0"/>
  </p:normalViewPr>
  <p:slideViewPr>
    <p:cSldViewPr snapToGrid="0" showGuides="1">
      <p:cViewPr varScale="1">
        <p:scale>
          <a:sx n="72" d="100"/>
          <a:sy n="72" d="100"/>
        </p:scale>
        <p:origin x="82" y="283"/>
      </p:cViewPr>
      <p:guideLst>
        <p:guide pos="416"/>
        <p:guide pos="7256"/>
        <p:guide orient="horz" pos="648"/>
        <p:guide orient="horz" pos="712"/>
        <p:guide orient="horz" pos="3928"/>
        <p:guide orient="horz" pos="3864"/>
      </p:guideLst>
    </p:cSldViewPr>
  </p:slideViewPr>
  <p:notesTextViewPr>
    <p:cViewPr>
      <p:scale>
        <a:sx n="1" d="1"/>
        <a:sy n="1" d="1"/>
      </p:scale>
      <p:origin x="0" y="0"/>
    </p:cViewPr>
  </p:notesTextViewPr>
  <p:notesViewPr>
    <p:cSldViewPr snapToGrid="0" showGuides="1">
      <p:cViewPr varScale="1">
        <p:scale>
          <a:sx n="65" d="100"/>
          <a:sy n="65" d="100"/>
        </p:scale>
        <p:origin x="2616"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9108616D-4417-471A-B313-40C1A661B4B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BDF97B71-1FF5-4986-A450-90500CC1CF8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64DA53-75F0-4234-B5E5-EB7B04DD2F78}" type="datetimeFigureOut">
              <a:rPr lang="zh-CN" altLang="en-US" smtClean="0"/>
              <a:t>2018/10/22</a:t>
            </a:fld>
            <a:endParaRPr lang="zh-CN" altLang="en-US"/>
          </a:p>
        </p:txBody>
      </p:sp>
      <p:sp>
        <p:nvSpPr>
          <p:cNvPr id="4" name="页脚占位符 3">
            <a:extLst>
              <a:ext uri="{FF2B5EF4-FFF2-40B4-BE49-F238E27FC236}">
                <a16:creationId xmlns:a16="http://schemas.microsoft.com/office/drawing/2014/main" id="{FDD771D9-5F91-47B2-9B3F-69FE05771D7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04D1938B-EAE4-4D25-A592-323DCF8FEF4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11A40B-88BB-4570-8F0C-A64DEE350A7B}" type="slidenum">
              <a:rPr lang="zh-CN" altLang="en-US" smtClean="0"/>
              <a:t>‹#›</a:t>
            </a:fld>
            <a:endParaRPr lang="zh-CN" altLang="en-US"/>
          </a:p>
        </p:txBody>
      </p:sp>
    </p:spTree>
    <p:extLst>
      <p:ext uri="{BB962C8B-B14F-4D97-AF65-F5344CB8AC3E}">
        <p14:creationId xmlns:p14="http://schemas.microsoft.com/office/powerpoint/2010/main" val="1541509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F9A1E6-13FA-467A-847B-9BBB0D0B65C8}" type="datetimeFigureOut">
              <a:rPr lang="zh-CN" altLang="en-US" smtClean="0"/>
              <a:t>2018/10/22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6D28AC-F1AE-4758-9D36-0E5FF6146A94}" type="slidenum">
              <a:rPr lang="zh-CN" altLang="en-US" smtClean="0"/>
              <a:t>‹#›</a:t>
            </a:fld>
            <a:endParaRPr lang="zh-CN" altLang="en-US"/>
          </a:p>
        </p:txBody>
      </p:sp>
    </p:spTree>
    <p:extLst>
      <p:ext uri="{BB962C8B-B14F-4D97-AF65-F5344CB8AC3E}">
        <p14:creationId xmlns:p14="http://schemas.microsoft.com/office/powerpoint/2010/main" val="1025491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6D28AC-F1AE-4758-9D36-0E5FF6146A94}" type="slidenum">
              <a:rPr lang="zh-CN" altLang="en-US" smtClean="0"/>
              <a:t>1</a:t>
            </a:fld>
            <a:endParaRPr lang="zh-CN" altLang="en-US"/>
          </a:p>
        </p:txBody>
      </p:sp>
    </p:spTree>
    <p:extLst>
      <p:ext uri="{BB962C8B-B14F-4D97-AF65-F5344CB8AC3E}">
        <p14:creationId xmlns:p14="http://schemas.microsoft.com/office/powerpoint/2010/main" val="344329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10</a:t>
            </a:fld>
            <a:endParaRPr lang="zh-CN" altLang="en-US"/>
          </a:p>
        </p:txBody>
      </p:sp>
    </p:spTree>
    <p:extLst>
      <p:ext uri="{BB962C8B-B14F-4D97-AF65-F5344CB8AC3E}">
        <p14:creationId xmlns:p14="http://schemas.microsoft.com/office/powerpoint/2010/main" val="211831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err="1"/>
              <a:t>Nattinger</a:t>
            </a:r>
            <a:r>
              <a:rPr lang="zh-CN" altLang="en-US" dirty="0"/>
              <a:t>和</a:t>
            </a:r>
            <a:r>
              <a:rPr lang="en-GB" altLang="zh-CN" dirty="0" err="1"/>
              <a:t>Decarrico</a:t>
            </a:r>
            <a:r>
              <a:rPr lang="zh-CN" altLang="en-GB" dirty="0"/>
              <a:t>（</a:t>
            </a:r>
            <a:r>
              <a:rPr lang="en-GB" altLang="zh-CN" dirty="0"/>
              <a:t>1992</a:t>
            </a:r>
            <a:r>
              <a:rPr lang="zh-CN" altLang="en-GB" dirty="0"/>
              <a:t>）</a:t>
            </a:r>
            <a:r>
              <a:rPr lang="zh-CN" altLang="en-US" dirty="0"/>
              <a:t>从形式结构角度出发，将语块分为四类：</a:t>
            </a:r>
          </a:p>
          <a:p>
            <a:r>
              <a:rPr lang="zh-CN" altLang="en-US" dirty="0"/>
              <a:t>（</a:t>
            </a:r>
            <a:r>
              <a:rPr lang="en-US" altLang="zh-CN" dirty="0"/>
              <a:t>1</a:t>
            </a:r>
            <a:r>
              <a:rPr lang="zh-CN" altLang="en-US" dirty="0"/>
              <a:t>）多元词语块（</a:t>
            </a:r>
            <a:r>
              <a:rPr lang="en-GB" altLang="zh-CN" dirty="0"/>
              <a:t>polywords</a:t>
            </a:r>
            <a:r>
              <a:rPr lang="zh-CN" altLang="en-GB" dirty="0"/>
              <a:t>）：</a:t>
            </a:r>
            <a:r>
              <a:rPr lang="zh-CN" altLang="en-US" dirty="0"/>
              <a:t>由几个词构成，形式固定而充当一个词组来使用的短语，例如“</a:t>
            </a:r>
            <a:r>
              <a:rPr lang="en-GB" altLang="zh-CN" dirty="0"/>
              <a:t>by the way”</a:t>
            </a:r>
            <a:r>
              <a:rPr lang="zh-CN" altLang="en-GB" dirty="0"/>
              <a:t>；</a:t>
            </a:r>
          </a:p>
          <a:p>
            <a:r>
              <a:rPr lang="zh-CN" altLang="en-GB" dirty="0"/>
              <a:t>（</a:t>
            </a:r>
            <a:r>
              <a:rPr lang="en-GB" altLang="zh-CN" dirty="0"/>
              <a:t>2</a:t>
            </a:r>
            <a:r>
              <a:rPr lang="zh-CN" altLang="en-GB" dirty="0"/>
              <a:t>）</a:t>
            </a:r>
            <a:r>
              <a:rPr lang="zh-CN" altLang="en-US" dirty="0"/>
              <a:t>习俗语语块（</a:t>
            </a:r>
            <a:r>
              <a:rPr lang="en-GB" altLang="zh-CN" dirty="0"/>
              <a:t>institutionalized expressions</a:t>
            </a:r>
            <a:r>
              <a:rPr lang="zh-CN" altLang="en-GB" dirty="0"/>
              <a:t>）：</a:t>
            </a:r>
            <a:r>
              <a:rPr lang="zh-CN" altLang="en-US" dirty="0"/>
              <a:t>作为语言单位存储在记忆中的句子语块，包括谚语、格言以及社交套语等约定俗成的表达形式，例如“</a:t>
            </a:r>
            <a:r>
              <a:rPr lang="en-GB" altLang="zh-CN" dirty="0"/>
              <a:t>long time no see”</a:t>
            </a:r>
            <a:r>
              <a:rPr lang="zh-CN" altLang="en-GB" dirty="0"/>
              <a:t>；</a:t>
            </a:r>
          </a:p>
          <a:p>
            <a:r>
              <a:rPr lang="zh-CN" altLang="en-GB" dirty="0"/>
              <a:t>（</a:t>
            </a:r>
            <a:r>
              <a:rPr lang="en-GB" altLang="zh-CN" dirty="0"/>
              <a:t>3</a:t>
            </a:r>
            <a:r>
              <a:rPr lang="zh-CN" altLang="en-GB" dirty="0"/>
              <a:t>）</a:t>
            </a:r>
            <a:r>
              <a:rPr lang="zh-CN" altLang="en-US" dirty="0"/>
              <a:t>短语架构语块（</a:t>
            </a:r>
            <a:r>
              <a:rPr lang="en-GB" altLang="zh-CN" dirty="0"/>
              <a:t>phrasal constraints</a:t>
            </a:r>
            <a:r>
              <a:rPr lang="zh-CN" altLang="en-GB" dirty="0"/>
              <a:t>）：</a:t>
            </a:r>
            <a:r>
              <a:rPr lang="zh-CN" altLang="en-US" dirty="0"/>
              <a:t>其空格可由有聚合关系的同类词语填充，具有很强的语言生成性，例如“</a:t>
            </a:r>
            <a:r>
              <a:rPr lang="en-GB" altLang="zh-CN" dirty="0"/>
              <a:t>as I was saying/mentioning”;</a:t>
            </a:r>
          </a:p>
          <a:p>
            <a:r>
              <a:rPr lang="zh-CN" altLang="en-GB" dirty="0"/>
              <a:t>（</a:t>
            </a:r>
            <a:r>
              <a:rPr lang="en-GB" altLang="zh-CN" dirty="0"/>
              <a:t>4</a:t>
            </a:r>
            <a:r>
              <a:rPr lang="zh-CN" altLang="en-GB" dirty="0"/>
              <a:t>）</a:t>
            </a:r>
            <a:r>
              <a:rPr lang="zh-CN" altLang="en-US" dirty="0"/>
              <a:t>句子构建语块（</a:t>
            </a:r>
            <a:r>
              <a:rPr lang="en-GB" altLang="zh-CN" dirty="0"/>
              <a:t>sentence builders</a:t>
            </a:r>
            <a:r>
              <a:rPr lang="zh-CN" altLang="en-GB" dirty="0"/>
              <a:t>）：</a:t>
            </a:r>
            <a:r>
              <a:rPr lang="zh-CN" altLang="en-US" dirty="0"/>
              <a:t>给整个句子提供结构框架，语块中可以插入其他成分以表达完整的语义，例如“</a:t>
            </a:r>
            <a:r>
              <a:rPr lang="en-GB" altLang="zh-CN" dirty="0"/>
              <a:t>My point is that…”</a:t>
            </a:r>
            <a:r>
              <a:rPr lang="zh-CN" altLang="en-GB" dirty="0"/>
              <a:t>。</a:t>
            </a:r>
          </a:p>
          <a:p>
            <a:r>
              <a:rPr lang="zh-CN" altLang="en-GB" dirty="0"/>
              <a:t>    </a:t>
            </a:r>
            <a:r>
              <a:rPr lang="en-GB" altLang="zh-CN" dirty="0"/>
              <a:t>Lewis</a:t>
            </a:r>
            <a:r>
              <a:rPr lang="zh-CN" altLang="en-GB" dirty="0"/>
              <a:t>（</a:t>
            </a:r>
            <a:r>
              <a:rPr lang="en-GB" altLang="zh-CN" dirty="0"/>
              <a:t>1993</a:t>
            </a:r>
            <a:r>
              <a:rPr lang="zh-CN" altLang="en-GB" dirty="0"/>
              <a:t>）</a:t>
            </a:r>
            <a:r>
              <a:rPr lang="zh-CN" altLang="en-US" dirty="0"/>
              <a:t>从结构和功能角度出发，将语块分为复合词和短语（</a:t>
            </a:r>
            <a:r>
              <a:rPr lang="en-GB" altLang="zh-CN" dirty="0"/>
              <a:t>complex words and polywords</a:t>
            </a:r>
            <a:r>
              <a:rPr lang="zh-CN" altLang="en-GB" dirty="0"/>
              <a:t>）、</a:t>
            </a:r>
            <a:r>
              <a:rPr lang="zh-CN" altLang="en-US" dirty="0"/>
              <a:t>搭配（</a:t>
            </a:r>
            <a:r>
              <a:rPr lang="en-GB" altLang="zh-CN" dirty="0"/>
              <a:t>collocations</a:t>
            </a:r>
            <a:r>
              <a:rPr lang="zh-CN" altLang="en-GB" dirty="0"/>
              <a:t>）、</a:t>
            </a:r>
            <a:r>
              <a:rPr lang="zh-CN" altLang="en-US" dirty="0"/>
              <a:t>惯用话语（</a:t>
            </a:r>
            <a:r>
              <a:rPr lang="en-GB" altLang="zh-CN" dirty="0"/>
              <a:t>institutionalized utterances</a:t>
            </a:r>
            <a:r>
              <a:rPr lang="zh-CN" altLang="en-GB" dirty="0"/>
              <a:t>），</a:t>
            </a:r>
            <a:r>
              <a:rPr lang="zh-CN" altLang="en-US" dirty="0"/>
              <a:t>以及句子框架和引语（</a:t>
            </a:r>
            <a:r>
              <a:rPr lang="en-GB" altLang="zh-CN" dirty="0"/>
              <a:t>sentence frames and heads</a:t>
            </a:r>
            <a:r>
              <a:rPr lang="zh-CN" altLang="en-GB" dirty="0"/>
              <a:t>），</a:t>
            </a:r>
            <a:r>
              <a:rPr lang="zh-CN" altLang="en-US" dirty="0"/>
              <a:t>共计四类，与</a:t>
            </a:r>
            <a:r>
              <a:rPr lang="en-GB" altLang="zh-CN" dirty="0" err="1"/>
              <a:t>Nattinger</a:t>
            </a:r>
            <a:r>
              <a:rPr lang="zh-CN" altLang="en-US" dirty="0"/>
              <a:t>和</a:t>
            </a:r>
            <a:r>
              <a:rPr lang="en-GB" altLang="zh-CN" dirty="0" err="1"/>
              <a:t>Decarrico</a:t>
            </a:r>
            <a:r>
              <a:rPr lang="zh-CN" altLang="en-GB" dirty="0"/>
              <a:t>（</a:t>
            </a:r>
            <a:r>
              <a:rPr lang="en-GB" altLang="zh-CN" dirty="0"/>
              <a:t>1992</a:t>
            </a:r>
            <a:r>
              <a:rPr lang="zh-CN" altLang="en-GB" dirty="0"/>
              <a:t>）</a:t>
            </a:r>
            <a:r>
              <a:rPr lang="zh-CN" altLang="en-US" dirty="0"/>
              <a:t>的分类具有一定共通性。</a:t>
            </a: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11</a:t>
            </a:fld>
            <a:endParaRPr lang="zh-CN" altLang="en-US"/>
          </a:p>
        </p:txBody>
      </p:sp>
    </p:spTree>
    <p:extLst>
      <p:ext uri="{BB962C8B-B14F-4D97-AF65-F5344CB8AC3E}">
        <p14:creationId xmlns:p14="http://schemas.microsoft.com/office/powerpoint/2010/main" val="80071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相关研究发现，把语块作为翻译单位，在人工翻译中有着很大的影响。</a:t>
            </a:r>
          </a:p>
          <a:p>
            <a:r>
              <a:rPr lang="zh-CN" altLang="en-US" dirty="0"/>
              <a:t>翻译单位的大小对于不同程度的译者而言具有不同的认知难度，</a:t>
            </a:r>
            <a:r>
              <a:rPr lang="en-US" altLang="zh-CN" dirty="0" err="1"/>
              <a:t>Loerscher</a:t>
            </a:r>
            <a:r>
              <a:rPr lang="zh-CN" altLang="en-US" dirty="0"/>
              <a:t>（</a:t>
            </a:r>
            <a:r>
              <a:rPr lang="en-US" altLang="zh-CN" dirty="0"/>
              <a:t>1991</a:t>
            </a:r>
            <a:r>
              <a:rPr lang="zh-CN" altLang="en-US" dirty="0"/>
              <a:t>）在对译者操控翻译单位能力的研究中发现：普通学生翻译时使用的翻译单位往往较小，大部分以词为单位；而职业译者的翻译单位均大于词，包括短语、句子和段落。</a:t>
            </a:r>
          </a:p>
          <a:p>
            <a:r>
              <a:rPr lang="zh-CN" altLang="en-US" dirty="0"/>
              <a:t>郑冰寒和谭慧敏（</a:t>
            </a:r>
            <a:r>
              <a:rPr lang="en-US" altLang="zh-CN" dirty="0"/>
              <a:t>2007</a:t>
            </a:r>
            <a:r>
              <a:rPr lang="zh-CN" altLang="en-US" dirty="0"/>
              <a:t>）在对英译汉过程中翻译单位进行研究时，同样指出翻译初学者实际操作的翻译单位较小，而且关注的语言单位长度也较为有限，因此过大的翻译单位会对其造成较重认知负担。在同一研究中，他们还发现绝大部分译者的翻译单位为词、词组、小句和句子。</a:t>
            </a:r>
          </a:p>
          <a:p>
            <a:r>
              <a:rPr lang="zh-CN" altLang="en-US" dirty="0"/>
              <a:t>袁卓喜（</a:t>
            </a:r>
            <a:r>
              <a:rPr lang="en-US" altLang="zh-CN" dirty="0"/>
              <a:t>2009</a:t>
            </a:r>
            <a:r>
              <a:rPr lang="zh-CN" altLang="en-US" dirty="0"/>
              <a:t>）在“试论语块在翻译过程中的作用与启示“中，提出翻译的输出（</a:t>
            </a:r>
            <a:r>
              <a:rPr lang="en-US" altLang="zh-CN" dirty="0"/>
              <a:t>presentation</a:t>
            </a:r>
            <a:r>
              <a:rPr lang="zh-CN" altLang="en-US" dirty="0"/>
              <a:t>）过程是一个由记忆把单个语言信息组成更大单位信息的加工过程，即美国心理学家</a:t>
            </a:r>
            <a:r>
              <a:rPr lang="en-US" altLang="zh-CN" dirty="0"/>
              <a:t>Miller</a:t>
            </a:r>
            <a:r>
              <a:rPr lang="zh-CN" altLang="en-US" dirty="0"/>
              <a:t>和</a:t>
            </a:r>
            <a:r>
              <a:rPr lang="en-US" altLang="zh-CN" dirty="0"/>
              <a:t>Selfridge</a:t>
            </a:r>
            <a:r>
              <a:rPr lang="zh-CN" altLang="en-US" dirty="0"/>
              <a:t>（</a:t>
            </a:r>
            <a:r>
              <a:rPr lang="en-US" altLang="zh-CN" dirty="0"/>
              <a:t>1950</a:t>
            </a:r>
            <a:r>
              <a:rPr lang="zh-CN" altLang="en-US" dirty="0"/>
              <a:t>）所说的组块（</a:t>
            </a:r>
            <a:r>
              <a:rPr lang="en-US" altLang="zh-CN" dirty="0"/>
              <a:t>chunking</a:t>
            </a:r>
            <a:r>
              <a:rPr lang="zh-CN" altLang="en-US" dirty="0"/>
              <a:t>）过程。而在外语学习中积累预制语块，并在翻译过程中提高语块意识，将有效避免大脑复杂运算，使更多的翻译问题通过语言浅层处理，自动化地得以解决，即翻译信息的“无标记处理”。</a:t>
            </a:r>
          </a:p>
          <a:p>
            <a:r>
              <a:rPr lang="zh-CN" altLang="en-US" dirty="0"/>
              <a:t>基于语块在人工翻译实际过程中的影响，将语块作为翻译记忆的划分单元，符合译员的工作需求和认知限制，可以大大减轻译员信息处理的压力，并提高译员语言处理的效率。</a:t>
            </a: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12</a:t>
            </a:fld>
            <a:endParaRPr lang="zh-CN" altLang="en-US"/>
          </a:p>
        </p:txBody>
      </p:sp>
    </p:spTree>
    <p:extLst>
      <p:ext uri="{BB962C8B-B14F-4D97-AF65-F5344CB8AC3E}">
        <p14:creationId xmlns:p14="http://schemas.microsoft.com/office/powerpoint/2010/main" val="3965577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13</a:t>
            </a:fld>
            <a:endParaRPr lang="zh-CN" altLang="en-US"/>
          </a:p>
        </p:txBody>
      </p:sp>
    </p:spTree>
    <p:extLst>
      <p:ext uri="{BB962C8B-B14F-4D97-AF65-F5344CB8AC3E}">
        <p14:creationId xmlns:p14="http://schemas.microsoft.com/office/powerpoint/2010/main" val="1535952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14</a:t>
            </a:fld>
            <a:endParaRPr lang="zh-CN" altLang="en-US"/>
          </a:p>
        </p:txBody>
      </p:sp>
    </p:spTree>
    <p:extLst>
      <p:ext uri="{BB962C8B-B14F-4D97-AF65-F5344CB8AC3E}">
        <p14:creationId xmlns:p14="http://schemas.microsoft.com/office/powerpoint/2010/main" val="2916788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15</a:t>
            </a:fld>
            <a:endParaRPr lang="zh-CN" altLang="en-US"/>
          </a:p>
        </p:txBody>
      </p:sp>
    </p:spTree>
    <p:extLst>
      <p:ext uri="{BB962C8B-B14F-4D97-AF65-F5344CB8AC3E}">
        <p14:creationId xmlns:p14="http://schemas.microsoft.com/office/powerpoint/2010/main" val="583960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6D28AC-F1AE-4758-9D36-0E5FF6146A94}" type="slidenum">
              <a:rPr lang="zh-CN" altLang="en-US" smtClean="0"/>
              <a:t>16</a:t>
            </a:fld>
            <a:endParaRPr lang="zh-CN" altLang="en-US"/>
          </a:p>
        </p:txBody>
      </p:sp>
    </p:spTree>
    <p:extLst>
      <p:ext uri="{BB962C8B-B14F-4D97-AF65-F5344CB8AC3E}">
        <p14:creationId xmlns:p14="http://schemas.microsoft.com/office/powerpoint/2010/main" val="594289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子句是复合句的一个部分。与语块和句子相比，子句有其独特的优点：与语块相比，子句更为复杂，内含更多的信息，处理难度更大，不管是从复用单元的长度还是翻译难度上而言，子句都比语块更具整体性。尽管句子比子句更为完整，且句子匹配是似乎是最为有用的匹配方式，但是以句子作为翻译复用单元，我们难以得到相似度高的匹配结果，对于句法难度高的句子来说，在记忆库中匹配就显得更为困难。与句子相比，子句的结构更为简单，更适合放在翻译记忆库中以备译员进行复用。如何对子句进行预处理（</a:t>
            </a:r>
            <a:r>
              <a:rPr lang="en-US" altLang="zh-CN" dirty="0"/>
              <a:t>pre-processing</a:t>
            </a:r>
            <a:r>
              <a:rPr lang="zh-CN" altLang="en-US" dirty="0"/>
              <a:t>），会极大的影响翻译记忆库里的语料检索结果。预处理进行的全面，会帮助系统匹配出更多的搜索结果。</a:t>
            </a:r>
            <a:r>
              <a:rPr lang="en-US" altLang="zh-CN" dirty="0"/>
              <a:t>Katerina</a:t>
            </a:r>
            <a:r>
              <a:rPr lang="zh-CN" altLang="en-US" dirty="0"/>
              <a:t>和</a:t>
            </a:r>
            <a:r>
              <a:rPr lang="en-US" altLang="zh-CN" dirty="0"/>
              <a:t>Ruslan</a:t>
            </a:r>
            <a:r>
              <a:rPr lang="zh-CN" altLang="en-US" dirty="0"/>
              <a:t>（</a:t>
            </a:r>
            <a:r>
              <a:rPr lang="en-US" altLang="zh-CN" dirty="0"/>
              <a:t>2015</a:t>
            </a:r>
            <a:r>
              <a:rPr lang="zh-CN" altLang="en-US" dirty="0"/>
              <a:t>）认为，以亚句级翻译单元中的子句作为翻译单元，可以显著提高语句在翻译记忆库中的匹配度。这使得译者能够充分利用更多的之前做过的翻译成果，并且形成一种统一的翻译风格。在现代翻译市场中，翻译需求量巨大，翻译时效性高，且对翻译质量和翻译效率的要求也颇高。因此，以子句作为翻译复用单元，可以极大提高翻译生产力，提升翻译效率。由此可见，以子句作为翻译复用单元，好处多多，且有自己独特的优点存在，是值得研究的课题。</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17</a:t>
            </a:fld>
            <a:endParaRPr lang="zh-CN" altLang="en-US"/>
          </a:p>
        </p:txBody>
      </p:sp>
    </p:spTree>
    <p:extLst>
      <p:ext uri="{BB962C8B-B14F-4D97-AF65-F5344CB8AC3E}">
        <p14:creationId xmlns:p14="http://schemas.microsoft.com/office/powerpoint/2010/main" val="39947981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18</a:t>
            </a:fld>
            <a:endParaRPr lang="zh-CN" altLang="en-US"/>
          </a:p>
        </p:txBody>
      </p:sp>
    </p:spTree>
    <p:extLst>
      <p:ext uri="{BB962C8B-B14F-4D97-AF65-F5344CB8AC3E}">
        <p14:creationId xmlns:p14="http://schemas.microsoft.com/office/powerpoint/2010/main" val="11213968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19</a:t>
            </a:fld>
            <a:endParaRPr lang="zh-CN" altLang="en-US"/>
          </a:p>
        </p:txBody>
      </p:sp>
    </p:spTree>
    <p:extLst>
      <p:ext uri="{BB962C8B-B14F-4D97-AF65-F5344CB8AC3E}">
        <p14:creationId xmlns:p14="http://schemas.microsoft.com/office/powerpoint/2010/main" val="3899432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a:t>
            </a:fld>
            <a:endParaRPr lang="zh-CN" altLang="en-US"/>
          </a:p>
        </p:txBody>
      </p:sp>
    </p:spTree>
    <p:extLst>
      <p:ext uri="{BB962C8B-B14F-4D97-AF65-F5344CB8AC3E}">
        <p14:creationId xmlns:p14="http://schemas.microsoft.com/office/powerpoint/2010/main" val="9453479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优点：</a:t>
            </a:r>
            <a:endParaRPr lang="en-US" altLang="zh-CN" dirty="0"/>
          </a:p>
          <a:p>
            <a:r>
              <a:rPr lang="zh-CN" altLang="en-US" dirty="0"/>
              <a:t>语块较单词级别的单位而言，对上下文的依赖性更低，出现歧义的现象更少。在翻译过程中，单词可能有很多义项，很难在缺乏相关语境的情况下找到合适的对译词。但是当多个单词组成的语块作为一个整体来进行翻译时，歧义现象相对较少，也更易得出译文（姜柄圭 </a:t>
            </a:r>
            <a:r>
              <a:rPr lang="en-US" altLang="zh-CN" dirty="0"/>
              <a:t>et. al</a:t>
            </a:r>
            <a:r>
              <a:rPr lang="zh-CN" altLang="en-US" dirty="0"/>
              <a:t>，</a:t>
            </a:r>
            <a:r>
              <a:rPr lang="en-US" altLang="zh-CN" dirty="0"/>
              <a:t>2007</a:t>
            </a:r>
            <a:r>
              <a:rPr lang="zh-CN" altLang="en-US" dirty="0"/>
              <a:t>），例如“打个电话“和“打个乒乓球”能够解决“打”的义项选择。</a:t>
            </a:r>
          </a:p>
          <a:p>
            <a:r>
              <a:rPr lang="zh-CN" altLang="en-US" dirty="0"/>
              <a:t>语块较句子级别的单位而言，结构形式更加灵活、重复出现频率更大，因此在使用翻译记忆的过程中，能够进行较为精确匹配的可能性更高。此外，语块所包含的信息较少，可以有效避免大脑复杂运算，减轻译员的处理压力和认知负担。</a:t>
            </a:r>
          </a:p>
          <a:p>
            <a:r>
              <a:rPr lang="zh-CN" altLang="en-US" dirty="0"/>
              <a:t>缺点：</a:t>
            </a:r>
            <a:endParaRPr lang="en-US" altLang="zh-CN" dirty="0"/>
          </a:p>
          <a:p>
            <a:r>
              <a:rPr lang="zh-CN" altLang="en-US" dirty="0"/>
              <a:t>语块边界的划分问题：相较于句子划分，语块的边界较为模糊，更加难以划分和提取。目前的技术还不能准确高效地彻底分析所有的语块。</a:t>
            </a:r>
          </a:p>
          <a:p>
            <a:r>
              <a:rPr lang="zh-CN" altLang="en-US" dirty="0"/>
              <a:t>语块内部结构的合法性问题</a:t>
            </a:r>
          </a:p>
          <a:p>
            <a:r>
              <a:rPr lang="zh-CN" altLang="en-US" dirty="0"/>
              <a:t>语块存储和处理问题：相较于句子划分，语块划分之后数据量剧增，难以存储和处理。</a:t>
            </a:r>
          </a:p>
          <a:p>
            <a:r>
              <a:rPr lang="zh-CN" altLang="en-US" dirty="0"/>
              <a:t>语块复用问题：语块作为翻译记忆提取后，应该如何指导译员有效创作出通顺、准确的译文。</a:t>
            </a: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20</a:t>
            </a:fld>
            <a:endParaRPr lang="zh-CN" altLang="en-US"/>
          </a:p>
        </p:txBody>
      </p:sp>
    </p:spTree>
    <p:extLst>
      <p:ext uri="{BB962C8B-B14F-4D97-AF65-F5344CB8AC3E}">
        <p14:creationId xmlns:p14="http://schemas.microsoft.com/office/powerpoint/2010/main" val="22772999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21</a:t>
            </a:fld>
            <a:endParaRPr lang="zh-CN" altLang="en-US"/>
          </a:p>
        </p:txBody>
      </p:sp>
    </p:spTree>
    <p:extLst>
      <p:ext uri="{BB962C8B-B14F-4D97-AF65-F5344CB8AC3E}">
        <p14:creationId xmlns:p14="http://schemas.microsoft.com/office/powerpoint/2010/main" val="14803110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22</a:t>
            </a:fld>
            <a:endParaRPr lang="zh-CN" altLang="en-US"/>
          </a:p>
        </p:txBody>
      </p:sp>
    </p:spTree>
    <p:extLst>
      <p:ext uri="{BB962C8B-B14F-4D97-AF65-F5344CB8AC3E}">
        <p14:creationId xmlns:p14="http://schemas.microsoft.com/office/powerpoint/2010/main" val="35631966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23</a:t>
            </a:fld>
            <a:endParaRPr lang="zh-CN" altLang="en-US"/>
          </a:p>
        </p:txBody>
      </p:sp>
    </p:spTree>
    <p:extLst>
      <p:ext uri="{BB962C8B-B14F-4D97-AF65-F5344CB8AC3E}">
        <p14:creationId xmlns:p14="http://schemas.microsoft.com/office/powerpoint/2010/main" val="40358018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24</a:t>
            </a:fld>
            <a:endParaRPr lang="zh-CN" altLang="en-US"/>
          </a:p>
        </p:txBody>
      </p:sp>
    </p:spTree>
    <p:extLst>
      <p:ext uri="{BB962C8B-B14F-4D97-AF65-F5344CB8AC3E}">
        <p14:creationId xmlns:p14="http://schemas.microsoft.com/office/powerpoint/2010/main" val="20463689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25</a:t>
            </a:fld>
            <a:endParaRPr lang="zh-CN" altLang="en-US"/>
          </a:p>
        </p:txBody>
      </p:sp>
    </p:spTree>
    <p:extLst>
      <p:ext uri="{BB962C8B-B14F-4D97-AF65-F5344CB8AC3E}">
        <p14:creationId xmlns:p14="http://schemas.microsoft.com/office/powerpoint/2010/main" val="7744784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26</a:t>
            </a:fld>
            <a:endParaRPr lang="zh-CN" altLang="en-US"/>
          </a:p>
        </p:txBody>
      </p:sp>
    </p:spTree>
    <p:extLst>
      <p:ext uri="{BB962C8B-B14F-4D97-AF65-F5344CB8AC3E}">
        <p14:creationId xmlns:p14="http://schemas.microsoft.com/office/powerpoint/2010/main" val="16751360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6D28AC-F1AE-4758-9D36-0E5FF6146A94}" type="slidenum">
              <a:rPr lang="zh-CN" altLang="en-US" smtClean="0"/>
              <a:t>27</a:t>
            </a:fld>
            <a:endParaRPr lang="zh-CN" altLang="en-US"/>
          </a:p>
        </p:txBody>
      </p:sp>
    </p:spTree>
    <p:extLst>
      <p:ext uri="{BB962C8B-B14F-4D97-AF65-F5344CB8AC3E}">
        <p14:creationId xmlns:p14="http://schemas.microsoft.com/office/powerpoint/2010/main" val="12668580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28</a:t>
            </a:fld>
            <a:endParaRPr lang="zh-CN" altLang="en-US"/>
          </a:p>
        </p:txBody>
      </p:sp>
    </p:spTree>
    <p:extLst>
      <p:ext uri="{BB962C8B-B14F-4D97-AF65-F5344CB8AC3E}">
        <p14:creationId xmlns:p14="http://schemas.microsoft.com/office/powerpoint/2010/main" val="35432164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6D28AC-F1AE-4758-9D36-0E5FF6146A94}" type="slidenum">
              <a:rPr lang="zh-CN" altLang="en-US" smtClean="0"/>
              <a:t>29</a:t>
            </a:fld>
            <a:endParaRPr lang="zh-CN" altLang="en-US"/>
          </a:p>
        </p:txBody>
      </p:sp>
    </p:spTree>
    <p:extLst>
      <p:ext uri="{BB962C8B-B14F-4D97-AF65-F5344CB8AC3E}">
        <p14:creationId xmlns:p14="http://schemas.microsoft.com/office/powerpoint/2010/main" val="2674096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3</a:t>
            </a:fld>
            <a:endParaRPr lang="zh-CN" altLang="en-US"/>
          </a:p>
        </p:txBody>
      </p:sp>
    </p:spTree>
    <p:extLst>
      <p:ext uri="{BB962C8B-B14F-4D97-AF65-F5344CB8AC3E}">
        <p14:creationId xmlns:p14="http://schemas.microsoft.com/office/powerpoint/2010/main" val="36952845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30</a:t>
            </a:fld>
            <a:endParaRPr lang="zh-CN" altLang="en-US"/>
          </a:p>
        </p:txBody>
      </p:sp>
    </p:spTree>
    <p:extLst>
      <p:ext uri="{BB962C8B-B14F-4D97-AF65-F5344CB8AC3E}">
        <p14:creationId xmlns:p14="http://schemas.microsoft.com/office/powerpoint/2010/main" val="23015814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31</a:t>
            </a:fld>
            <a:endParaRPr lang="zh-CN" altLang="en-US"/>
          </a:p>
        </p:txBody>
      </p:sp>
    </p:spTree>
    <p:extLst>
      <p:ext uri="{BB962C8B-B14F-4D97-AF65-F5344CB8AC3E}">
        <p14:creationId xmlns:p14="http://schemas.microsoft.com/office/powerpoint/2010/main" val="1481064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翻译记忆单元的形成就是，将原文本的字段与目标文本的字段匹配连接起来。整个翻译记忆库中信息的组织和存储就是由一个个的翻译记忆单元组成，其实就是一个平行语料库。</a:t>
            </a: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4</a:t>
            </a:fld>
            <a:endParaRPr lang="zh-CN" altLang="en-US"/>
          </a:p>
        </p:txBody>
      </p:sp>
    </p:spTree>
    <p:extLst>
      <p:ext uri="{BB962C8B-B14F-4D97-AF65-F5344CB8AC3E}">
        <p14:creationId xmlns:p14="http://schemas.microsoft.com/office/powerpoint/2010/main" val="3993283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6D28AC-F1AE-4758-9D36-0E5FF6146A94}" type="slidenum">
              <a:rPr lang="zh-CN" altLang="en-US" smtClean="0"/>
              <a:t>5</a:t>
            </a:fld>
            <a:endParaRPr lang="zh-CN" altLang="en-US"/>
          </a:p>
        </p:txBody>
      </p:sp>
    </p:spTree>
    <p:extLst>
      <p:ext uri="{BB962C8B-B14F-4D97-AF65-F5344CB8AC3E}">
        <p14:creationId xmlns:p14="http://schemas.microsoft.com/office/powerpoint/2010/main" val="345776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6D28AC-F1AE-4758-9D36-0E5FF6146A94}" type="slidenum">
              <a:rPr lang="zh-CN" altLang="en-US" smtClean="0"/>
              <a:t>6</a:t>
            </a:fld>
            <a:endParaRPr lang="zh-CN" altLang="en-US"/>
          </a:p>
        </p:txBody>
      </p:sp>
    </p:spTree>
    <p:extLst>
      <p:ext uri="{BB962C8B-B14F-4D97-AF65-F5344CB8AC3E}">
        <p14:creationId xmlns:p14="http://schemas.microsoft.com/office/powerpoint/2010/main" val="4217038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7</a:t>
            </a:fld>
            <a:endParaRPr lang="zh-CN" altLang="en-US"/>
          </a:p>
        </p:txBody>
      </p:sp>
    </p:spTree>
    <p:extLst>
      <p:ext uri="{BB962C8B-B14F-4D97-AF65-F5344CB8AC3E}">
        <p14:creationId xmlns:p14="http://schemas.microsoft.com/office/powerpoint/2010/main" val="4040361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8</a:t>
            </a:fld>
            <a:endParaRPr lang="zh-CN" altLang="en-US"/>
          </a:p>
        </p:txBody>
      </p:sp>
    </p:spTree>
    <p:extLst>
      <p:ext uri="{BB962C8B-B14F-4D97-AF65-F5344CB8AC3E}">
        <p14:creationId xmlns:p14="http://schemas.microsoft.com/office/powerpoint/2010/main" val="153256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语块作为一类比较稳定、明确的信息存储单位，在语言中占据重要的位置，研究者们从很早起就开始对语块进行研究。</a:t>
            </a:r>
            <a:r>
              <a:rPr lang="en-US" altLang="zh-CN" dirty="0"/>
              <a:t>Becker</a:t>
            </a:r>
            <a:r>
              <a:rPr lang="zh-CN" altLang="en-US" dirty="0"/>
              <a:t>（</a:t>
            </a:r>
            <a:r>
              <a:rPr lang="en-US" altLang="zh-CN" dirty="0"/>
              <a:t>1975</a:t>
            </a:r>
            <a:r>
              <a:rPr lang="zh-CN" altLang="en-US" dirty="0"/>
              <a:t>）发现语言的记忆和存储、输出和使用不是以单个词为单位，而是以固定或半固定模式化的语言板块结构来进行，这些板块结构构成人类交际的最小单位。而</a:t>
            </a:r>
            <a:r>
              <a:rPr lang="en-US" altLang="zh-CN" dirty="0"/>
              <a:t>Sinclair</a:t>
            </a:r>
            <a:r>
              <a:rPr lang="zh-CN" altLang="en-US" dirty="0"/>
              <a:t>（</a:t>
            </a:r>
            <a:r>
              <a:rPr lang="en-US" altLang="zh-CN" dirty="0"/>
              <a:t>1991</a:t>
            </a:r>
            <a:r>
              <a:rPr lang="zh-CN" altLang="en-US" dirty="0"/>
              <a:t>）则通过语料库研究，揭示那些出现频率高、不同程度词化的语块是英语的基本语言单位。由此可见，将语块作为翻译单位具有一定的理论基础，符合前人的语言研究成果。</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9</a:t>
            </a:fld>
            <a:endParaRPr lang="zh-CN" altLang="en-US"/>
          </a:p>
        </p:txBody>
      </p:sp>
    </p:spTree>
    <p:extLst>
      <p:ext uri="{BB962C8B-B14F-4D97-AF65-F5344CB8AC3E}">
        <p14:creationId xmlns:p14="http://schemas.microsoft.com/office/powerpoint/2010/main" val="3414188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CAD589-E5BB-4C09-A9AC-D55F43D7E27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50F16ED-97C2-402F-ACDB-5E6284D5C3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5FF6566-A033-48A0-A822-BD0CB1140BDF}"/>
              </a:ext>
            </a:extLst>
          </p:cNvPr>
          <p:cNvSpPr>
            <a:spLocks noGrp="1"/>
          </p:cNvSpPr>
          <p:nvPr>
            <p:ph type="dt" sz="half" idx="10"/>
          </p:nvPr>
        </p:nvSpPr>
        <p:spPr/>
        <p:txBody>
          <a:bodyPr/>
          <a:lstStyle/>
          <a:p>
            <a:fld id="{95DF0CDC-0018-4B09-9A3A-E804CD77BB4F}" type="datetimeFigureOut">
              <a:rPr lang="zh-CN" altLang="en-US" smtClean="0"/>
              <a:t>2018/10/22</a:t>
            </a:fld>
            <a:endParaRPr lang="zh-CN" altLang="en-US"/>
          </a:p>
        </p:txBody>
      </p:sp>
      <p:sp>
        <p:nvSpPr>
          <p:cNvPr id="5" name="页脚占位符 4">
            <a:extLst>
              <a:ext uri="{FF2B5EF4-FFF2-40B4-BE49-F238E27FC236}">
                <a16:creationId xmlns:a16="http://schemas.microsoft.com/office/drawing/2014/main" id="{6C3B49A1-A0AB-48C8-A77A-07EC6372D9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5CD32D-2CAA-42E2-B21D-9116785D5F04}"/>
              </a:ext>
            </a:extLst>
          </p:cNvPr>
          <p:cNvSpPr>
            <a:spLocks noGrp="1"/>
          </p:cNvSpPr>
          <p:nvPr>
            <p:ph type="sldNum" sz="quarter" idx="12"/>
          </p:nvPr>
        </p:nvSpPr>
        <p:spPr/>
        <p:txBody>
          <a:bodyPr/>
          <a:lstStyle/>
          <a:p>
            <a:fld id="{62C9B657-1338-460A-A273-EAFE9A5BAB97}" type="slidenum">
              <a:rPr lang="zh-CN" altLang="en-US" smtClean="0"/>
              <a:t>‹#›</a:t>
            </a:fld>
            <a:endParaRPr lang="zh-CN" altLang="en-US"/>
          </a:p>
        </p:txBody>
      </p:sp>
    </p:spTree>
    <p:extLst>
      <p:ext uri="{BB962C8B-B14F-4D97-AF65-F5344CB8AC3E}">
        <p14:creationId xmlns:p14="http://schemas.microsoft.com/office/powerpoint/2010/main" val="425414916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A7D76FD-537C-477E-90B3-723F62B4BD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1B4912E-CF6B-49CC-842F-C13EED128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D571792-3754-45D9-9FFD-58602FB3F8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DF0CDC-0018-4B09-9A3A-E804CD77BB4F}" type="datetimeFigureOut">
              <a:rPr lang="zh-CN" altLang="en-US" smtClean="0"/>
              <a:t>2018/10/22</a:t>
            </a:fld>
            <a:endParaRPr lang="zh-CN" altLang="en-US"/>
          </a:p>
        </p:txBody>
      </p:sp>
      <p:sp>
        <p:nvSpPr>
          <p:cNvPr id="5" name="页脚占位符 4">
            <a:extLst>
              <a:ext uri="{FF2B5EF4-FFF2-40B4-BE49-F238E27FC236}">
                <a16:creationId xmlns:a16="http://schemas.microsoft.com/office/drawing/2014/main" id="{48FAFEFE-8064-4119-A0F5-20E2894194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3AC675D-4454-44F5-A562-C217AD0A91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9B657-1338-460A-A273-EAFE9A5BAB97}" type="slidenum">
              <a:rPr lang="zh-CN" altLang="en-US" smtClean="0"/>
              <a:t>‹#›</a:t>
            </a:fld>
            <a:endParaRPr lang="zh-CN" altLang="en-US"/>
          </a:p>
        </p:txBody>
      </p:sp>
    </p:spTree>
    <p:extLst>
      <p:ext uri="{BB962C8B-B14F-4D97-AF65-F5344CB8AC3E}">
        <p14:creationId xmlns:p14="http://schemas.microsoft.com/office/powerpoint/2010/main" val="685669717"/>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A0000"/>
              </a:solidFill>
            </a:endParaRPr>
          </a:p>
        </p:txBody>
      </p:sp>
      <p:sp>
        <p:nvSpPr>
          <p:cNvPr id="5" name="矩形 4">
            <a:extLst>
              <a:ext uri="{FF2B5EF4-FFF2-40B4-BE49-F238E27FC236}">
                <a16:creationId xmlns:a16="http://schemas.microsoft.com/office/drawing/2014/main" id="{73242049-02DD-4909-A189-B029C4034C5E}"/>
              </a:ext>
            </a:extLst>
          </p:cNvPr>
          <p:cNvSpPr/>
          <p:nvPr/>
        </p:nvSpPr>
        <p:spPr>
          <a:xfrm>
            <a:off x="1091682" y="54117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6E86AB28-B127-4885-BDAF-D2C7CE6F12E2}"/>
              </a:ext>
            </a:extLst>
          </p:cNvPr>
          <p:cNvSpPr txBox="1"/>
          <p:nvPr/>
        </p:nvSpPr>
        <p:spPr>
          <a:xfrm>
            <a:off x="2799084" y="2714017"/>
            <a:ext cx="6634263" cy="156966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zh-CN" altLang="en-US" sz="4800" dirty="0">
                <a:solidFill>
                  <a:srgbClr val="002060"/>
                </a:solidFill>
                <a:latin typeface="方正兰亭大黑简体" panose="02000000000000000000" pitchFamily="2" charset="-122"/>
                <a:ea typeface="方正兰亭大黑简体" panose="02000000000000000000" pitchFamily="2" charset="-122"/>
              </a:rPr>
              <a:t>亚句级翻译单元复用的</a:t>
            </a:r>
            <a:endParaRPr lang="en-US" altLang="zh-CN" sz="4800" dirty="0">
              <a:solidFill>
                <a:srgbClr val="002060"/>
              </a:solidFill>
              <a:latin typeface="方正兰亭大黑简体" panose="02000000000000000000" pitchFamily="2" charset="-122"/>
              <a:ea typeface="方正兰亭大黑简体" panose="02000000000000000000" pitchFamily="2" charset="-122"/>
            </a:endParaRPr>
          </a:p>
          <a:p>
            <a:pPr algn="ctr"/>
            <a:r>
              <a:rPr lang="zh-CN" altLang="en-US" sz="4800" dirty="0">
                <a:solidFill>
                  <a:srgbClr val="002060"/>
                </a:solidFill>
                <a:latin typeface="方正兰亭大黑简体" panose="02000000000000000000" pitchFamily="2" charset="-122"/>
                <a:ea typeface="方正兰亭大黑简体" panose="02000000000000000000" pitchFamily="2" charset="-122"/>
              </a:rPr>
              <a:t>利弊及前景分析</a:t>
            </a:r>
            <a:endParaRPr lang="en-US" altLang="zh-CN" sz="4800" dirty="0">
              <a:solidFill>
                <a:srgbClr val="002060"/>
              </a:solidFill>
              <a:latin typeface="方正兰亭大黑简体" panose="02000000000000000000" pitchFamily="2" charset="-122"/>
              <a:ea typeface="方正兰亭大黑简体" panose="02000000000000000000" pitchFamily="2" charset="-122"/>
            </a:endParaRPr>
          </a:p>
        </p:txBody>
      </p:sp>
      <p:sp>
        <p:nvSpPr>
          <p:cNvPr id="3" name="文本框 2">
            <a:extLst>
              <a:ext uri="{FF2B5EF4-FFF2-40B4-BE49-F238E27FC236}">
                <a16:creationId xmlns:a16="http://schemas.microsoft.com/office/drawing/2014/main" id="{3A853759-968B-44D2-BD04-1BB6ED0FA69F}"/>
              </a:ext>
            </a:extLst>
          </p:cNvPr>
          <p:cNvSpPr txBox="1"/>
          <p:nvPr/>
        </p:nvSpPr>
        <p:spPr>
          <a:xfrm>
            <a:off x="6722871" y="5520918"/>
            <a:ext cx="4377447" cy="707886"/>
          </a:xfrm>
          <a:prstGeom prst="rect">
            <a:avLst/>
          </a:prstGeom>
          <a:noFill/>
        </p:spPr>
        <p:txBody>
          <a:bodyPr wrap="square" rtlCol="0">
            <a:spAutoFit/>
          </a:bodyPr>
          <a:lstStyle/>
          <a:p>
            <a:pPr algn="r"/>
            <a:r>
              <a:rPr lang="zh-CN" altLang="en-US" sz="2000" dirty="0">
                <a:latin typeface="微软雅黑" panose="020B0503020204020204" pitchFamily="34" charset="-122"/>
                <a:ea typeface="微软雅黑" panose="020B0503020204020204" pitchFamily="34" charset="-122"/>
              </a:rPr>
              <a:t>历珵 张欣童 刘茹 陆韵 董永佳 裴佳闻</a:t>
            </a:r>
            <a:endParaRPr lang="en-US" altLang="zh-CN" sz="2000" dirty="0">
              <a:latin typeface="微软雅黑" panose="020B0503020204020204" pitchFamily="34" charset="-122"/>
              <a:ea typeface="微软雅黑" panose="020B0503020204020204" pitchFamily="34" charset="-122"/>
            </a:endParaRPr>
          </a:p>
          <a:p>
            <a:pPr algn="r"/>
            <a:r>
              <a:rPr lang="en-US" altLang="zh-CN" sz="2000" dirty="0">
                <a:latin typeface="微软雅黑" panose="020B0503020204020204" pitchFamily="34" charset="-122"/>
                <a:ea typeface="微软雅黑" panose="020B0503020204020204" pitchFamily="34" charset="-122"/>
              </a:rPr>
              <a:t>2018.10.24</a:t>
            </a:r>
            <a:endParaRPr lang="zh-CN" altLang="en-US" sz="20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53F97279-5EA2-4789-9BDF-F759E2ED4F66}"/>
              </a:ext>
            </a:extLst>
          </p:cNvPr>
          <p:cNvSpPr txBox="1"/>
          <p:nvPr/>
        </p:nvSpPr>
        <p:spPr>
          <a:xfrm>
            <a:off x="5509562" y="2163511"/>
            <a:ext cx="1678120" cy="52322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2800" dirty="0">
                <a:solidFill>
                  <a:srgbClr val="002060"/>
                </a:solidFill>
                <a:latin typeface="微软雅黑" panose="020B0503020204020204" pitchFamily="34" charset="-122"/>
                <a:ea typeface="微软雅黑" panose="020B0503020204020204" pitchFamily="34" charset="-122"/>
              </a:rPr>
              <a:t>第三题</a:t>
            </a:r>
          </a:p>
        </p:txBody>
      </p:sp>
      <p:sp>
        <p:nvSpPr>
          <p:cNvPr id="7" name="矩形 6">
            <a:extLst>
              <a:ext uri="{FF2B5EF4-FFF2-40B4-BE49-F238E27FC236}">
                <a16:creationId xmlns:a16="http://schemas.microsoft.com/office/drawing/2014/main" id="{44E27AC0-14F3-4F47-ADAD-574B09349F21}"/>
              </a:ext>
            </a:extLst>
          </p:cNvPr>
          <p:cNvSpPr/>
          <p:nvPr/>
        </p:nvSpPr>
        <p:spPr>
          <a:xfrm>
            <a:off x="2402731" y="1590944"/>
            <a:ext cx="7402750" cy="3574444"/>
          </a:xfrm>
          <a:prstGeom prst="rect">
            <a:avLst/>
          </a:prstGeom>
          <a:noFill/>
          <a:ln w="95250">
            <a:solidFill>
              <a:srgbClr val="82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20000"/>
              </a:solidFill>
            </a:endParaRPr>
          </a:p>
        </p:txBody>
      </p:sp>
    </p:spTree>
    <p:extLst>
      <p:ext uri="{BB962C8B-B14F-4D97-AF65-F5344CB8AC3E}">
        <p14:creationId xmlns:p14="http://schemas.microsoft.com/office/powerpoint/2010/main" val="1115511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2" y="389106"/>
            <a:ext cx="11475017"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998744" y="811694"/>
            <a:ext cx="3375498"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语块的定义</a:t>
            </a:r>
          </a:p>
        </p:txBody>
      </p:sp>
      <p:sp>
        <p:nvSpPr>
          <p:cNvPr id="7" name="矩形 6">
            <a:extLst>
              <a:ext uri="{FF2B5EF4-FFF2-40B4-BE49-F238E27FC236}">
                <a16:creationId xmlns:a16="http://schemas.microsoft.com/office/drawing/2014/main" id="{A3916777-9382-41AD-B258-C5750FAF1324}"/>
              </a:ext>
            </a:extLst>
          </p:cNvPr>
          <p:cNvSpPr/>
          <p:nvPr/>
        </p:nvSpPr>
        <p:spPr>
          <a:xfrm>
            <a:off x="357061" y="1847131"/>
            <a:ext cx="11475017" cy="3054572"/>
          </a:xfrm>
          <a:prstGeom prst="rect">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schemeClr>
              </a:solidFill>
            </a:endParaRPr>
          </a:p>
        </p:txBody>
      </p:sp>
      <p:sp>
        <p:nvSpPr>
          <p:cNvPr id="3" name="文本框 2">
            <a:extLst>
              <a:ext uri="{FF2B5EF4-FFF2-40B4-BE49-F238E27FC236}">
                <a16:creationId xmlns:a16="http://schemas.microsoft.com/office/drawing/2014/main" id="{966C8E41-69D8-46F9-BEF6-331CCA0A577B}"/>
              </a:ext>
            </a:extLst>
          </p:cNvPr>
          <p:cNvSpPr txBox="1"/>
          <p:nvPr/>
        </p:nvSpPr>
        <p:spPr>
          <a:xfrm>
            <a:off x="3798576" y="2031313"/>
            <a:ext cx="4898857" cy="3409459"/>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zh-CN" altLang="zh-CN" sz="2800" dirty="0">
                <a:solidFill>
                  <a:schemeClr val="bg1"/>
                </a:solidFill>
                <a:latin typeface="微软雅黑" panose="020B0503020204020204" pitchFamily="34" charset="-122"/>
                <a:ea typeface="微软雅黑" panose="020B0503020204020204" pitchFamily="34" charset="-122"/>
              </a:rPr>
              <a:t>结构相对固定，反复出现；</a:t>
            </a:r>
            <a:endParaRPr lang="en-US" altLang="zh-CN" sz="2800" dirty="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r>
              <a:rPr lang="zh-CN" altLang="zh-CN" sz="2800" dirty="0">
                <a:solidFill>
                  <a:schemeClr val="bg1"/>
                </a:solidFill>
                <a:latin typeface="微软雅黑" panose="020B0503020204020204" pitchFamily="34" charset="-122"/>
                <a:ea typeface="微软雅黑" panose="020B0503020204020204" pitchFamily="34" charset="-122"/>
              </a:rPr>
              <a:t>语义比较完整，句法合理；</a:t>
            </a:r>
            <a:endParaRPr lang="en-US" altLang="zh-CN" sz="2800" dirty="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r>
              <a:rPr lang="zh-CN" altLang="zh-CN" sz="2800" dirty="0">
                <a:solidFill>
                  <a:schemeClr val="bg1"/>
                </a:solidFill>
                <a:latin typeface="微软雅黑" panose="020B0503020204020204" pitchFamily="34" charset="-122"/>
                <a:ea typeface="微软雅黑" panose="020B0503020204020204" pitchFamily="34" charset="-122"/>
              </a:rPr>
              <a:t>易于提取</a:t>
            </a:r>
            <a:endParaRPr lang="en-US" altLang="zh-CN" sz="2800" dirty="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37E529A-3492-434C-BA32-6B1E887E6DFB}"/>
              </a:ext>
            </a:extLst>
          </p:cNvPr>
          <p:cNvSpPr txBox="1"/>
          <p:nvPr/>
        </p:nvSpPr>
        <p:spPr>
          <a:xfrm>
            <a:off x="7204935" y="5664441"/>
            <a:ext cx="4490879" cy="92333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Wray</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2002: 9</a:t>
            </a:r>
            <a:r>
              <a:rPr lang="zh-CN" altLang="en-US" dirty="0">
                <a:latin typeface="微软雅黑" panose="020B0503020204020204" pitchFamily="34" charset="-122"/>
                <a:ea typeface="微软雅黑" panose="020B0503020204020204" pitchFamily="34" charset="-122"/>
              </a:rPr>
              <a:t>）；常宝宝（</a:t>
            </a:r>
            <a:r>
              <a:rPr lang="en-US" altLang="zh-CN" dirty="0">
                <a:latin typeface="微软雅黑" panose="020B0503020204020204" pitchFamily="34" charset="-122"/>
                <a:ea typeface="微软雅黑" panose="020B0503020204020204" pitchFamily="34" charset="-122"/>
              </a:rPr>
              <a:t>2002</a:t>
            </a:r>
            <a:r>
              <a:rPr lang="zh-CN" altLang="en-US" dirty="0">
                <a:latin typeface="微软雅黑" panose="020B0503020204020204" pitchFamily="34" charset="-122"/>
                <a:ea typeface="微软雅黑" panose="020B0503020204020204" pitchFamily="34" charset="-122"/>
              </a:rPr>
              <a:t>）；姜柄圭等人（</a:t>
            </a:r>
            <a:r>
              <a:rPr lang="en-US" altLang="zh-CN" dirty="0">
                <a:latin typeface="微软雅黑" panose="020B0503020204020204" pitchFamily="34" charset="-122"/>
                <a:ea typeface="微软雅黑" panose="020B0503020204020204" pitchFamily="34" charset="-122"/>
              </a:rPr>
              <a:t>2007</a:t>
            </a:r>
            <a:r>
              <a:rPr lang="zh-CN" altLang="en-US" dirty="0">
                <a:latin typeface="微软雅黑" panose="020B0503020204020204" pitchFamily="34" charset="-122"/>
                <a:ea typeface="微软雅黑" panose="020B0503020204020204" pitchFamily="34" charset="-122"/>
              </a:rPr>
              <a:t>）；王立非和张岩（</a:t>
            </a:r>
            <a:r>
              <a:rPr lang="en-US" altLang="zh-CN" dirty="0">
                <a:latin typeface="微软雅黑" panose="020B0503020204020204" pitchFamily="34" charset="-122"/>
                <a:ea typeface="微软雅黑" panose="020B0503020204020204" pitchFamily="34" charset="-122"/>
              </a:rPr>
              <a:t>2006</a:t>
            </a:r>
            <a:r>
              <a:rPr lang="zh-CN" altLang="en-US" dirty="0">
                <a:latin typeface="微软雅黑" panose="020B0503020204020204" pitchFamily="34" charset="-122"/>
                <a:ea typeface="微软雅黑" panose="020B0503020204020204" pitchFamily="34" charset="-122"/>
              </a:rPr>
              <a:t>）</a:t>
            </a:r>
            <a:endParaRPr lang="zh-CN" altLang="en-US" dirty="0">
              <a:solidFill>
                <a:schemeClr val="bg1"/>
              </a:solidFill>
              <a:latin typeface="微软雅黑" panose="020B0503020204020204" pitchFamily="34" charset="-122"/>
              <a:ea typeface="微软雅黑" panose="020B0503020204020204" pitchFamily="34" charset="-122"/>
            </a:endParaRPr>
          </a:p>
          <a:p>
            <a:endParaRPr lang="zh-CN" altLang="en-US" dirty="0"/>
          </a:p>
        </p:txBody>
      </p:sp>
      <p:pic>
        <p:nvPicPr>
          <p:cNvPr id="9" name="图形 8" descr="标记">
            <a:extLst>
              <a:ext uri="{FF2B5EF4-FFF2-40B4-BE49-F238E27FC236}">
                <a16:creationId xmlns:a16="http://schemas.microsoft.com/office/drawing/2014/main" id="{25074315-18C2-4256-8B11-D84BC4ED92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357061" y="743337"/>
            <a:ext cx="783043" cy="783043"/>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414148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3F50"/>
              </a:solidFill>
            </a:endParaRPr>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4742121" y="3075057"/>
            <a:ext cx="2806995" cy="707886"/>
          </a:xfrm>
          <a:prstGeom prst="rect">
            <a:avLst/>
          </a:prstGeom>
          <a:solidFill>
            <a:schemeClr val="accent1">
              <a:lumMod val="50000"/>
            </a:schemeClr>
          </a:solidFill>
          <a:effectLst>
            <a:outerShdw blurRad="50800" dist="38100" dir="5400000" algn="t" rotWithShape="0">
              <a:prstClr val="black">
                <a:alpha val="40000"/>
              </a:prstClr>
            </a:outerShdw>
          </a:effectLst>
        </p:spPr>
        <p:txBody>
          <a:bodyPr wrap="square" rtlCol="0">
            <a:spAutoFit/>
          </a:bodyPr>
          <a:lstStyle/>
          <a:p>
            <a:r>
              <a:rPr lang="zh-CN" altLang="en-US" sz="4000" dirty="0">
                <a:solidFill>
                  <a:schemeClr val="bg1"/>
                </a:solidFill>
                <a:latin typeface="微软雅黑" panose="020B0503020204020204" pitchFamily="34" charset="-122"/>
                <a:ea typeface="微软雅黑" panose="020B0503020204020204" pitchFamily="34" charset="-122"/>
              </a:rPr>
              <a:t>语块的分类</a:t>
            </a:r>
          </a:p>
        </p:txBody>
      </p:sp>
      <p:sp>
        <p:nvSpPr>
          <p:cNvPr id="6" name="矩形 5">
            <a:extLst>
              <a:ext uri="{FF2B5EF4-FFF2-40B4-BE49-F238E27FC236}">
                <a16:creationId xmlns:a16="http://schemas.microsoft.com/office/drawing/2014/main" id="{3A693D4A-4FE3-49F7-91BD-2294852002EF}"/>
              </a:ext>
            </a:extLst>
          </p:cNvPr>
          <p:cNvSpPr/>
          <p:nvPr/>
        </p:nvSpPr>
        <p:spPr>
          <a:xfrm>
            <a:off x="1828800" y="1286540"/>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多元词语块</a:t>
            </a:r>
          </a:p>
        </p:txBody>
      </p:sp>
      <p:sp>
        <p:nvSpPr>
          <p:cNvPr id="7" name="矩形 6">
            <a:extLst>
              <a:ext uri="{FF2B5EF4-FFF2-40B4-BE49-F238E27FC236}">
                <a16:creationId xmlns:a16="http://schemas.microsoft.com/office/drawing/2014/main" id="{A4DC0746-C147-4F06-9880-3FD2A992B5D4}"/>
              </a:ext>
            </a:extLst>
          </p:cNvPr>
          <p:cNvSpPr/>
          <p:nvPr/>
        </p:nvSpPr>
        <p:spPr>
          <a:xfrm>
            <a:off x="7545572" y="1286540"/>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习俗语语块</a:t>
            </a:r>
          </a:p>
        </p:txBody>
      </p:sp>
      <p:sp>
        <p:nvSpPr>
          <p:cNvPr id="8" name="矩形 7">
            <a:extLst>
              <a:ext uri="{FF2B5EF4-FFF2-40B4-BE49-F238E27FC236}">
                <a16:creationId xmlns:a16="http://schemas.microsoft.com/office/drawing/2014/main" id="{29141F95-BD4E-4B12-BB86-3C51FEC4F76D}"/>
              </a:ext>
            </a:extLst>
          </p:cNvPr>
          <p:cNvSpPr/>
          <p:nvPr/>
        </p:nvSpPr>
        <p:spPr>
          <a:xfrm>
            <a:off x="1809495" y="4136065"/>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短语架构语块</a:t>
            </a:r>
          </a:p>
        </p:txBody>
      </p:sp>
      <p:sp>
        <p:nvSpPr>
          <p:cNvPr id="9" name="矩形 8">
            <a:extLst>
              <a:ext uri="{FF2B5EF4-FFF2-40B4-BE49-F238E27FC236}">
                <a16:creationId xmlns:a16="http://schemas.microsoft.com/office/drawing/2014/main" id="{60DDD1A5-4783-4F1F-A987-7B1DC0808570}"/>
              </a:ext>
            </a:extLst>
          </p:cNvPr>
          <p:cNvSpPr/>
          <p:nvPr/>
        </p:nvSpPr>
        <p:spPr>
          <a:xfrm>
            <a:off x="7564877" y="4136065"/>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句子构建语块</a:t>
            </a:r>
          </a:p>
        </p:txBody>
      </p:sp>
      <p:sp>
        <p:nvSpPr>
          <p:cNvPr id="10" name="文本框 9">
            <a:extLst>
              <a:ext uri="{FF2B5EF4-FFF2-40B4-BE49-F238E27FC236}">
                <a16:creationId xmlns:a16="http://schemas.microsoft.com/office/drawing/2014/main" id="{BD9DFC93-BD23-4507-9B20-87A1825C4D96}"/>
              </a:ext>
            </a:extLst>
          </p:cNvPr>
          <p:cNvSpPr txBox="1"/>
          <p:nvPr/>
        </p:nvSpPr>
        <p:spPr>
          <a:xfrm>
            <a:off x="8045302" y="5960566"/>
            <a:ext cx="4146698" cy="400110"/>
          </a:xfrm>
          <a:prstGeom prst="rect">
            <a:avLst/>
          </a:prstGeom>
          <a:noFill/>
        </p:spPr>
        <p:txBody>
          <a:bodyPr wrap="square" rtlCol="0">
            <a:spAutoFit/>
          </a:bodyPr>
          <a:lstStyle/>
          <a:p>
            <a:r>
              <a:rPr lang="en-US" altLang="zh-CN" sz="2000" dirty="0" err="1">
                <a:latin typeface="微软雅黑" panose="020B0503020204020204" pitchFamily="34" charset="-122"/>
                <a:ea typeface="微软雅黑" panose="020B0503020204020204" pitchFamily="34" charset="-122"/>
              </a:rPr>
              <a:t>Nattinger</a:t>
            </a:r>
            <a:r>
              <a:rPr lang="zh-CN" altLang="zh-CN" sz="2000" dirty="0">
                <a:latin typeface="微软雅黑" panose="020B0503020204020204" pitchFamily="34" charset="-122"/>
                <a:ea typeface="微软雅黑" panose="020B0503020204020204" pitchFamily="34" charset="-122"/>
              </a:rPr>
              <a:t>和</a:t>
            </a:r>
            <a:r>
              <a:rPr lang="en-US" altLang="zh-CN" sz="2000" dirty="0" err="1">
                <a:latin typeface="微软雅黑" panose="020B0503020204020204" pitchFamily="34" charset="-122"/>
                <a:ea typeface="微软雅黑" panose="020B0503020204020204" pitchFamily="34" charset="-122"/>
              </a:rPr>
              <a:t>Decarrico</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1992</a:t>
            </a:r>
            <a:r>
              <a:rPr lang="zh-CN"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1222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a:extLst>
              <a:ext uri="{FF2B5EF4-FFF2-40B4-BE49-F238E27FC236}">
                <a16:creationId xmlns:a16="http://schemas.microsoft.com/office/drawing/2014/main" id="{03F643CC-BF1C-41C4-8137-B3B8592ED0F0}"/>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zh-CN" sz="3600" dirty="0">
                <a:solidFill>
                  <a:srgbClr val="820000"/>
                </a:solidFill>
                <a:latin typeface="方正兰亭大黑简体" panose="02000000000000000000" pitchFamily="2" charset="-122"/>
                <a:ea typeface="方正兰亭大黑简体" panose="02000000000000000000" pitchFamily="2" charset="-122"/>
              </a:rPr>
              <a:t>语块作为翻译单位</a:t>
            </a:r>
          </a:p>
          <a:p>
            <a:endParaRPr lang="zh-CN" altLang="en-US" dirty="0"/>
          </a:p>
        </p:txBody>
      </p:sp>
      <p:pic>
        <p:nvPicPr>
          <p:cNvPr id="6" name="图片 5">
            <a:extLst>
              <a:ext uri="{FF2B5EF4-FFF2-40B4-BE49-F238E27FC236}">
                <a16:creationId xmlns:a16="http://schemas.microsoft.com/office/drawing/2014/main" id="{D6199C54-1A6B-4680-AEF4-498A07F5513B}"/>
              </a:ext>
            </a:extLst>
          </p:cNvPr>
          <p:cNvPicPr>
            <a:picLocks noChangeAspect="1"/>
          </p:cNvPicPr>
          <p:nvPr/>
        </p:nvPicPr>
        <p:blipFill>
          <a:blip r:embed="rId3"/>
          <a:stretch>
            <a:fillRect/>
          </a:stretch>
        </p:blipFill>
        <p:spPr>
          <a:xfrm>
            <a:off x="357061" y="657439"/>
            <a:ext cx="890093" cy="890093"/>
          </a:xfrm>
          <a:prstGeom prst="rect">
            <a:avLst/>
          </a:prstGeom>
        </p:spPr>
      </p:pic>
      <p:sp>
        <p:nvSpPr>
          <p:cNvPr id="7" name="文本框 6">
            <a:extLst>
              <a:ext uri="{FF2B5EF4-FFF2-40B4-BE49-F238E27FC236}">
                <a16:creationId xmlns:a16="http://schemas.microsoft.com/office/drawing/2014/main" id="{5F2DC263-4F0E-4425-9435-9CDDF83C2B78}"/>
              </a:ext>
            </a:extLst>
          </p:cNvPr>
          <p:cNvSpPr txBox="1"/>
          <p:nvPr/>
        </p:nvSpPr>
        <p:spPr>
          <a:xfrm>
            <a:off x="1991832" y="2016869"/>
            <a:ext cx="8208336" cy="3600986"/>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zh-CN" altLang="zh-CN" sz="2800" dirty="0">
                <a:latin typeface="微软雅黑" panose="020B0503020204020204" pitchFamily="34" charset="-122"/>
                <a:ea typeface="微软雅黑" panose="020B0503020204020204" pitchFamily="34" charset="-122"/>
              </a:rPr>
              <a:t>翻译初学者实际操作的翻译单位较小，而且关注的语言单位长度也较为有限</a:t>
            </a:r>
            <a:endParaRPr lang="en-US" altLang="zh-CN" sz="28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一个由记忆把单个语言信息组成更大单位信息的加工过程</a:t>
            </a:r>
            <a:endParaRPr lang="en-US" altLang="zh-CN" sz="28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在外语学习中积累预制语块，并在翻译过程中提高语块意识，将有效避免大脑复杂运算</a:t>
            </a:r>
            <a:endParaRPr lang="en-US" altLang="zh-CN" sz="2800"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958832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2643620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923698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3973090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46BFD6AF-CE23-4824-9B95-95A251ACC8A0}"/>
              </a:ext>
            </a:extLst>
          </p:cNvPr>
          <p:cNvSpPr txBox="1"/>
          <p:nvPr/>
        </p:nvSpPr>
        <p:spPr>
          <a:xfrm>
            <a:off x="3068216" y="2582614"/>
            <a:ext cx="6096000" cy="1200329"/>
          </a:xfrm>
          <a:prstGeom prst="rect">
            <a:avLst/>
          </a:prstGeom>
          <a:noFill/>
        </p:spPr>
        <p:txBody>
          <a:bodyPr wrap="square" rtlCol="0">
            <a:spAutoFit/>
          </a:bodyPr>
          <a:lstStyle/>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000" dirty="0">
                <a:solidFill>
                  <a:srgbClr val="680000"/>
                </a:solidFill>
                <a:latin typeface="方正兰亭大黑简体" panose="02000000000000000000" pitchFamily="2" charset="-122"/>
                <a:ea typeface="方正兰亭大黑简体" panose="02000000000000000000" pitchFamily="2" charset="-122"/>
              </a:rPr>
              <a:t>子句为单位</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89A285A6-E1BC-4A33-B077-61298E36CE06}"/>
              </a:ext>
            </a:extLst>
          </p:cNvPr>
          <p:cNvSpPr/>
          <p:nvPr/>
        </p:nvSpPr>
        <p:spPr>
          <a:xfrm>
            <a:off x="2402731" y="1590944"/>
            <a:ext cx="7402750" cy="3574444"/>
          </a:xfrm>
          <a:prstGeom prst="rect">
            <a:avLst/>
          </a:prstGeom>
          <a:noFill/>
          <a:ln w="952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extLst>
      <p:ext uri="{BB962C8B-B14F-4D97-AF65-F5344CB8AC3E}">
        <p14:creationId xmlns:p14="http://schemas.microsoft.com/office/powerpoint/2010/main" val="3876204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1746261" y="919932"/>
            <a:ext cx="5029652"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子句在语言中的重要性</a:t>
            </a:r>
          </a:p>
        </p:txBody>
      </p:sp>
      <p:sp>
        <p:nvSpPr>
          <p:cNvPr id="3" name="文本框 2">
            <a:extLst>
              <a:ext uri="{FF2B5EF4-FFF2-40B4-BE49-F238E27FC236}">
                <a16:creationId xmlns:a16="http://schemas.microsoft.com/office/drawing/2014/main" id="{5FA78C5B-C138-4B46-8634-8202B71194BC}"/>
              </a:ext>
            </a:extLst>
          </p:cNvPr>
          <p:cNvSpPr txBox="1"/>
          <p:nvPr/>
        </p:nvSpPr>
        <p:spPr>
          <a:xfrm>
            <a:off x="3891516" y="2083981"/>
            <a:ext cx="2307265" cy="216904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3F8F8268-0831-4BDC-9055-78521A8BE1A1}"/>
              </a:ext>
            </a:extLst>
          </p:cNvPr>
          <p:cNvSpPr txBox="1"/>
          <p:nvPr/>
        </p:nvSpPr>
        <p:spPr>
          <a:xfrm>
            <a:off x="3451575" y="2527462"/>
            <a:ext cx="8882524" cy="3409459"/>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子句语法结构相对完整、简单</a:t>
            </a:r>
            <a:endParaRPr lang="en-US" altLang="zh-CN" sz="2800" dirty="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进行匹配时较整句匹配效率更高</a:t>
            </a:r>
            <a:endParaRPr lang="en-US" altLang="zh-CN" sz="2800" dirty="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endParaRPr lang="en-US" altLang="zh-CN" sz="2800" dirty="0">
              <a:latin typeface="微软雅黑" panose="020B0503020204020204" pitchFamily="34" charset="-122"/>
              <a:ea typeface="微软雅黑" panose="020B0503020204020204" pitchFamily="34" charset="-122"/>
            </a:endParaRPr>
          </a:p>
          <a:p>
            <a:pPr algn="r">
              <a:lnSpc>
                <a:spcPct val="200000"/>
              </a:lnSpc>
            </a:pPr>
            <a:endParaRPr lang="zh-CN" altLang="en-US" sz="2800" dirty="0">
              <a:latin typeface="微软雅黑" panose="020B0503020204020204" pitchFamily="34" charset="-122"/>
              <a:ea typeface="微软雅黑" panose="020B0503020204020204" pitchFamily="34" charset="-122"/>
            </a:endParaRPr>
          </a:p>
        </p:txBody>
      </p:sp>
      <p:pic>
        <p:nvPicPr>
          <p:cNvPr id="10" name="图形 9" descr="标记">
            <a:extLst>
              <a:ext uri="{FF2B5EF4-FFF2-40B4-BE49-F238E27FC236}">
                <a16:creationId xmlns:a16="http://schemas.microsoft.com/office/drawing/2014/main" id="{56EF01E9-90E6-4488-B048-3E67AB445D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963218" y="783220"/>
            <a:ext cx="783043" cy="783043"/>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067461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2" y="389106"/>
            <a:ext cx="11475017"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998744" y="811694"/>
            <a:ext cx="3375498"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子句的定义</a:t>
            </a:r>
          </a:p>
        </p:txBody>
      </p:sp>
      <p:sp>
        <p:nvSpPr>
          <p:cNvPr id="7" name="矩形 6">
            <a:extLst>
              <a:ext uri="{FF2B5EF4-FFF2-40B4-BE49-F238E27FC236}">
                <a16:creationId xmlns:a16="http://schemas.microsoft.com/office/drawing/2014/main" id="{A3916777-9382-41AD-B258-C5750FAF1324}"/>
              </a:ext>
            </a:extLst>
          </p:cNvPr>
          <p:cNvSpPr/>
          <p:nvPr/>
        </p:nvSpPr>
        <p:spPr>
          <a:xfrm>
            <a:off x="357061" y="1847131"/>
            <a:ext cx="11475017" cy="3054572"/>
          </a:xfrm>
          <a:prstGeom prst="rect">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schemeClr>
              </a:solidFill>
            </a:endParaRPr>
          </a:p>
        </p:txBody>
      </p:sp>
      <p:sp>
        <p:nvSpPr>
          <p:cNvPr id="3" name="文本框 2">
            <a:extLst>
              <a:ext uri="{FF2B5EF4-FFF2-40B4-BE49-F238E27FC236}">
                <a16:creationId xmlns:a16="http://schemas.microsoft.com/office/drawing/2014/main" id="{966C8E41-69D8-46F9-BEF6-331CCA0A577B}"/>
              </a:ext>
            </a:extLst>
          </p:cNvPr>
          <p:cNvSpPr txBox="1"/>
          <p:nvPr/>
        </p:nvSpPr>
        <p:spPr>
          <a:xfrm>
            <a:off x="2218067" y="2752023"/>
            <a:ext cx="8822271" cy="928652"/>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子句是构成一个完整命题的最小语法单位</a:t>
            </a:r>
          </a:p>
        </p:txBody>
      </p:sp>
      <p:pic>
        <p:nvPicPr>
          <p:cNvPr id="9" name="图形 8" descr="标记">
            <a:extLst>
              <a:ext uri="{FF2B5EF4-FFF2-40B4-BE49-F238E27FC236}">
                <a16:creationId xmlns:a16="http://schemas.microsoft.com/office/drawing/2014/main" id="{25074315-18C2-4256-8B11-D84BC4ED92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357061" y="743337"/>
            <a:ext cx="783043" cy="783043"/>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426518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a:extLst>
              <a:ext uri="{FF2B5EF4-FFF2-40B4-BE49-F238E27FC236}">
                <a16:creationId xmlns:a16="http://schemas.microsoft.com/office/drawing/2014/main" id="{2285D520-4A7F-4BEC-91B2-821BFC7D6A6D}"/>
              </a:ext>
            </a:extLst>
          </p:cNvPr>
          <p:cNvSpPr txBox="1"/>
          <p:nvPr/>
        </p:nvSpPr>
        <p:spPr>
          <a:xfrm>
            <a:off x="4585135" y="1687265"/>
            <a:ext cx="3741576" cy="769441"/>
          </a:xfrm>
          <a:prstGeom prst="rect">
            <a:avLst/>
          </a:prstGeom>
          <a:noFill/>
        </p:spPr>
        <p:txBody>
          <a:bodyPr wrap="square" rtlCol="0">
            <a:spAutoFit/>
          </a:bodyPr>
          <a:lstStyle/>
          <a:p>
            <a:r>
              <a:rPr lang="zh-CN" altLang="en-US" sz="4400" dirty="0">
                <a:solidFill>
                  <a:srgbClr val="680000"/>
                </a:solidFill>
                <a:latin typeface="方正兰亭大黑简体" panose="02000000000000000000" pitchFamily="2" charset="-122"/>
                <a:ea typeface="方正兰亭大黑简体" panose="02000000000000000000" pitchFamily="2" charset="-122"/>
              </a:rPr>
              <a:t>子句的分类</a:t>
            </a:r>
          </a:p>
        </p:txBody>
      </p:sp>
      <p:sp>
        <p:nvSpPr>
          <p:cNvPr id="6" name="文本框 5">
            <a:extLst>
              <a:ext uri="{FF2B5EF4-FFF2-40B4-BE49-F238E27FC236}">
                <a16:creationId xmlns:a16="http://schemas.microsoft.com/office/drawing/2014/main" id="{2BC4CD3E-6AF9-475F-8D81-04F038121D74}"/>
              </a:ext>
            </a:extLst>
          </p:cNvPr>
          <p:cNvSpPr txBox="1"/>
          <p:nvPr/>
        </p:nvSpPr>
        <p:spPr>
          <a:xfrm>
            <a:off x="2303985" y="3641666"/>
            <a:ext cx="2091795" cy="584775"/>
          </a:xfrm>
          <a:prstGeom prst="rect">
            <a:avLst/>
          </a:prstGeom>
          <a:solidFill>
            <a:srgbClr val="333F50"/>
          </a:solid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独立子句</a:t>
            </a:r>
          </a:p>
        </p:txBody>
      </p:sp>
      <p:sp>
        <p:nvSpPr>
          <p:cNvPr id="7" name="文本框 6">
            <a:extLst>
              <a:ext uri="{FF2B5EF4-FFF2-40B4-BE49-F238E27FC236}">
                <a16:creationId xmlns:a16="http://schemas.microsoft.com/office/drawing/2014/main" id="{2720B1AC-D2E0-4275-BD4F-29E0F20F4759}"/>
              </a:ext>
            </a:extLst>
          </p:cNvPr>
          <p:cNvSpPr txBox="1"/>
          <p:nvPr/>
        </p:nvSpPr>
        <p:spPr>
          <a:xfrm>
            <a:off x="8182947" y="3641666"/>
            <a:ext cx="1832924" cy="584775"/>
          </a:xfrm>
          <a:prstGeom prst="rect">
            <a:avLst/>
          </a:prstGeom>
          <a:solidFill>
            <a:srgbClr val="333F50"/>
          </a:solid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从属子句</a:t>
            </a:r>
          </a:p>
        </p:txBody>
      </p:sp>
    </p:spTree>
    <p:extLst>
      <p:ext uri="{BB962C8B-B14F-4D97-AF65-F5344CB8AC3E}">
        <p14:creationId xmlns:p14="http://schemas.microsoft.com/office/powerpoint/2010/main" val="2573117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2060"/>
              </a:solidFill>
            </a:endParaRPr>
          </a:p>
        </p:txBody>
      </p:sp>
      <p:sp>
        <p:nvSpPr>
          <p:cNvPr id="5" name="矩形 4">
            <a:extLst>
              <a:ext uri="{FF2B5EF4-FFF2-40B4-BE49-F238E27FC236}">
                <a16:creationId xmlns:a16="http://schemas.microsoft.com/office/drawing/2014/main" id="{73242049-02DD-4909-A189-B029C4034C5E}"/>
              </a:ext>
            </a:extLst>
          </p:cNvPr>
          <p:cNvSpPr/>
          <p:nvPr/>
        </p:nvSpPr>
        <p:spPr>
          <a:xfrm>
            <a:off x="358492" y="424825"/>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D229B65-E8AB-4DFC-99DF-D74042512D4D}"/>
              </a:ext>
            </a:extLst>
          </p:cNvPr>
          <p:cNvSpPr txBox="1"/>
          <p:nvPr/>
        </p:nvSpPr>
        <p:spPr>
          <a:xfrm>
            <a:off x="1738010" y="812703"/>
            <a:ext cx="3968886"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关于本题</a:t>
            </a:r>
          </a:p>
        </p:txBody>
      </p:sp>
      <p:sp>
        <p:nvSpPr>
          <p:cNvPr id="7" name="文本框 6">
            <a:extLst>
              <a:ext uri="{FF2B5EF4-FFF2-40B4-BE49-F238E27FC236}">
                <a16:creationId xmlns:a16="http://schemas.microsoft.com/office/drawing/2014/main" id="{0C311ED3-5B91-41FA-B786-58FF092402B9}"/>
              </a:ext>
            </a:extLst>
          </p:cNvPr>
          <p:cNvSpPr txBox="1"/>
          <p:nvPr/>
        </p:nvSpPr>
        <p:spPr>
          <a:xfrm>
            <a:off x="1558046" y="1659416"/>
            <a:ext cx="9424481" cy="4385881"/>
          </a:xfrm>
          <a:prstGeom prst="rect">
            <a:avLst/>
          </a:prstGeom>
          <a:noFill/>
        </p:spPr>
        <p:txBody>
          <a:bodyPr wrap="square" rtlCol="0">
            <a:spAutoFit/>
          </a:bodyPr>
          <a:lstStyle/>
          <a:p>
            <a:pPr marL="342900" indent="-342900">
              <a:lnSpc>
                <a:spcPct val="125000"/>
              </a:lnSpc>
              <a:buFont typeface="Wingdings" panose="05000000000000000000" pitchFamily="2" charset="2"/>
              <a:buChar char="n"/>
            </a:pPr>
            <a:r>
              <a:rPr lang="zh-CN" altLang="en-US" sz="2500" dirty="0">
                <a:latin typeface="微软雅黑" panose="020B0503020204020204" pitchFamily="34" charset="-122"/>
                <a:ea typeface="微软雅黑" panose="020B0503020204020204" pitchFamily="34" charset="-122"/>
              </a:rPr>
              <a:t>从语言学和语言实际运用的角度（语法、语用、习惯法</a:t>
            </a:r>
            <a:r>
              <a:rPr lang="en-US" altLang="zh-CN" sz="2500" dirty="0">
                <a:latin typeface="微软雅黑" panose="020B0503020204020204" pitchFamily="34" charset="-122"/>
                <a:ea typeface="微软雅黑" panose="020B0503020204020204" pitchFamily="34" charset="-122"/>
              </a:rPr>
              <a:t>…</a:t>
            </a:r>
            <a:r>
              <a:rPr lang="zh-CN" altLang="en-US" sz="2500" dirty="0">
                <a:latin typeface="微软雅黑" panose="020B0503020204020204" pitchFamily="34" charset="-122"/>
                <a:ea typeface="微软雅黑" panose="020B0503020204020204" pitchFamily="34" charset="-122"/>
              </a:rPr>
              <a:t>），根据自己的理解，以及阅读足够的教科书及研究论文（本小题不要求使用最新的外文文献）列出句子单位之下的所有可能划分形式或划分单元；</a:t>
            </a:r>
          </a:p>
          <a:p>
            <a:pPr marL="285750" indent="-285750">
              <a:lnSpc>
                <a:spcPct val="125000"/>
              </a:lnSpc>
              <a:buFont typeface="Wingdings" panose="05000000000000000000" pitchFamily="2" charset="2"/>
              <a:buChar char="n"/>
            </a:pPr>
            <a:r>
              <a:rPr lang="zh-CN" altLang="en-US" sz="2500" dirty="0">
                <a:latin typeface="微软雅黑" panose="020B0503020204020204" pitchFamily="34" charset="-122"/>
                <a:ea typeface="微软雅黑" panose="020B0503020204020204" pitchFamily="34" charset="-122"/>
              </a:rPr>
              <a:t>以足够的实例（例句），从尽可能多的角度，如认知的可能性和容易程度，复用的可能性和可靠性等等，讨论使用这些划分单元进行复用时可能带来的好处和问题；</a:t>
            </a:r>
          </a:p>
          <a:p>
            <a:pPr marL="285750" indent="-285750">
              <a:lnSpc>
                <a:spcPct val="125000"/>
              </a:lnSpc>
              <a:buFont typeface="Wingdings" panose="05000000000000000000" pitchFamily="2" charset="2"/>
              <a:buChar char="n"/>
            </a:pPr>
            <a:r>
              <a:rPr lang="zh-CN" altLang="en-US" sz="2500" dirty="0">
                <a:latin typeface="微软雅黑" panose="020B0503020204020204" pitchFamily="34" charset="-122"/>
                <a:ea typeface="微软雅黑" panose="020B0503020204020204" pitchFamily="34" charset="-122"/>
              </a:rPr>
              <a:t>从正反两方面对于之前的讨论进行回顾后，提出如果要真的采纳亚句级单元复用技术，应该要突破哪些技术瓶颈或难关？</a:t>
            </a:r>
          </a:p>
        </p:txBody>
      </p:sp>
      <p:pic>
        <p:nvPicPr>
          <p:cNvPr id="9" name="图形 8" descr="靶心">
            <a:extLst>
              <a:ext uri="{FF2B5EF4-FFF2-40B4-BE49-F238E27FC236}">
                <a16:creationId xmlns:a16="http://schemas.microsoft.com/office/drawing/2014/main" id="{9A47E3F3-61E1-40FA-8FF3-CBFFDBED0D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5788" y="639564"/>
            <a:ext cx="914400" cy="91440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181075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a:extLst>
              <a:ext uri="{FF2B5EF4-FFF2-40B4-BE49-F238E27FC236}">
                <a16:creationId xmlns:a16="http://schemas.microsoft.com/office/drawing/2014/main" id="{66D98E51-3B27-4DD5-A799-7306369A4F1D}"/>
              </a:ext>
            </a:extLst>
          </p:cNvPr>
          <p:cNvSpPr txBox="1"/>
          <p:nvPr/>
        </p:nvSpPr>
        <p:spPr>
          <a:xfrm>
            <a:off x="967562" y="875489"/>
            <a:ext cx="2551814"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zh-CN" sz="3600" dirty="0">
                <a:solidFill>
                  <a:srgbClr val="680000"/>
                </a:solidFill>
                <a:latin typeface="方正兰亭大黑简体" panose="02000000000000000000" pitchFamily="2" charset="-122"/>
                <a:ea typeface="方正兰亭大黑简体" panose="02000000000000000000" pitchFamily="2" charset="-122"/>
              </a:rPr>
              <a:t>优点</a:t>
            </a:r>
          </a:p>
          <a:p>
            <a:endParaRPr lang="zh-CN" altLang="en-US" dirty="0"/>
          </a:p>
        </p:txBody>
      </p:sp>
      <p:sp>
        <p:nvSpPr>
          <p:cNvPr id="6" name="文本框 5">
            <a:extLst>
              <a:ext uri="{FF2B5EF4-FFF2-40B4-BE49-F238E27FC236}">
                <a16:creationId xmlns:a16="http://schemas.microsoft.com/office/drawing/2014/main" id="{8EBB951A-B5C2-418C-AAD4-1CD343053A1C}"/>
              </a:ext>
            </a:extLst>
          </p:cNvPr>
          <p:cNvSpPr txBox="1"/>
          <p:nvPr/>
        </p:nvSpPr>
        <p:spPr>
          <a:xfrm>
            <a:off x="5297128" y="1798818"/>
            <a:ext cx="3375498"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提高匹配率</a:t>
            </a:r>
          </a:p>
        </p:txBody>
      </p:sp>
      <p:sp>
        <p:nvSpPr>
          <p:cNvPr id="7" name="文本框 6">
            <a:extLst>
              <a:ext uri="{FF2B5EF4-FFF2-40B4-BE49-F238E27FC236}">
                <a16:creationId xmlns:a16="http://schemas.microsoft.com/office/drawing/2014/main" id="{5DACD792-997F-47FE-946B-B5B4DC7BF9C9}"/>
              </a:ext>
            </a:extLst>
          </p:cNvPr>
          <p:cNvSpPr txBox="1"/>
          <p:nvPr/>
        </p:nvSpPr>
        <p:spPr>
          <a:xfrm>
            <a:off x="3274827" y="3508745"/>
            <a:ext cx="6868633" cy="1077218"/>
          </a:xfrm>
          <a:prstGeom prst="rect">
            <a:avLst/>
          </a:prstGeom>
          <a:noFill/>
        </p:spPr>
        <p:txBody>
          <a:bodyPr wrap="square" rtlCol="0">
            <a:spAutoFit/>
          </a:bodyPr>
          <a:lstStyle/>
          <a:p>
            <a:r>
              <a:rPr lang="zh-CN" altLang="pl-PL" sz="3200" dirty="0"/>
              <a:t>（</a:t>
            </a:r>
            <a:r>
              <a:rPr lang="pl-PL" altLang="zh-CN" sz="3200" dirty="0"/>
              <a:t>a</a:t>
            </a:r>
            <a:r>
              <a:rPr lang="zh-CN" altLang="pl-PL" sz="3200" dirty="0"/>
              <a:t>）</a:t>
            </a:r>
            <a:r>
              <a:rPr lang="pl-PL" altLang="zh-CN" sz="3200" dirty="0"/>
              <a:t>w1 w2 w3 w4 w5 w6…w20</a:t>
            </a:r>
          </a:p>
          <a:p>
            <a:r>
              <a:rPr lang="zh-CN" altLang="pl-PL" sz="3200" dirty="0"/>
              <a:t>（</a:t>
            </a:r>
            <a:r>
              <a:rPr lang="pl-PL" altLang="zh-CN" sz="3200" dirty="0"/>
              <a:t>b</a:t>
            </a:r>
            <a:r>
              <a:rPr lang="zh-CN" altLang="pl-PL" sz="3200" dirty="0"/>
              <a:t>）</a:t>
            </a:r>
            <a:r>
              <a:rPr lang="pl-PL" altLang="zh-CN" sz="3200" dirty="0"/>
              <a:t>w1 w2 w3 w4 w5 w21…w35</a:t>
            </a:r>
          </a:p>
        </p:txBody>
      </p:sp>
    </p:spTree>
    <p:extLst>
      <p:ext uri="{BB962C8B-B14F-4D97-AF65-F5344CB8AC3E}">
        <p14:creationId xmlns:p14="http://schemas.microsoft.com/office/powerpoint/2010/main" val="330173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8492"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a:extLst>
              <a:ext uri="{FF2B5EF4-FFF2-40B4-BE49-F238E27FC236}">
                <a16:creationId xmlns:a16="http://schemas.microsoft.com/office/drawing/2014/main" id="{2209F05C-B36A-4F9B-B896-7990873E13EB}"/>
              </a:ext>
            </a:extLst>
          </p:cNvPr>
          <p:cNvSpPr txBox="1"/>
          <p:nvPr/>
        </p:nvSpPr>
        <p:spPr>
          <a:xfrm>
            <a:off x="988828" y="875489"/>
            <a:ext cx="3530009"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缺点</a:t>
            </a:r>
          </a:p>
        </p:txBody>
      </p:sp>
      <p:sp>
        <p:nvSpPr>
          <p:cNvPr id="6" name="文本框 5">
            <a:extLst>
              <a:ext uri="{FF2B5EF4-FFF2-40B4-BE49-F238E27FC236}">
                <a16:creationId xmlns:a16="http://schemas.microsoft.com/office/drawing/2014/main" id="{E49F5DCE-5C2B-4F8D-8AF0-46798600D8C3}"/>
              </a:ext>
            </a:extLst>
          </p:cNvPr>
          <p:cNvSpPr txBox="1"/>
          <p:nvPr/>
        </p:nvSpPr>
        <p:spPr>
          <a:xfrm>
            <a:off x="4518837" y="1448467"/>
            <a:ext cx="4824429" cy="523220"/>
          </a:xfrm>
          <a:prstGeom prst="rect">
            <a:avLst/>
          </a:prstGeom>
          <a:noFill/>
        </p:spPr>
        <p:txBody>
          <a:bodyPr wrap="square" rtlCol="0">
            <a:spAutoFit/>
          </a:bodyPr>
          <a:lstStyle/>
          <a:p>
            <a:r>
              <a:rPr lang="zh-CN" altLang="zh-CN" sz="2800" b="1" dirty="0">
                <a:solidFill>
                  <a:srgbClr val="680000"/>
                </a:solidFill>
                <a:latin typeface="微软雅黑" panose="020B0503020204020204" pitchFamily="34" charset="-122"/>
                <a:ea typeface="微软雅黑" panose="020B0503020204020204" pitchFamily="34" charset="-122"/>
              </a:rPr>
              <a:t>句子形态学分析问题</a:t>
            </a:r>
            <a:endParaRPr lang="zh-CN" altLang="en-US" sz="2800" b="1" dirty="0">
              <a:solidFill>
                <a:srgbClr val="680000"/>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E0248180-2480-4505-B21E-6E8A6788D779}"/>
              </a:ext>
            </a:extLst>
          </p:cNvPr>
          <p:cNvSpPr txBox="1"/>
          <p:nvPr/>
        </p:nvSpPr>
        <p:spPr>
          <a:xfrm>
            <a:off x="690664" y="3164757"/>
            <a:ext cx="10887741" cy="1384995"/>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The wild child is destroying his new toy.</a:t>
            </a:r>
          </a:p>
          <a:p>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The wild chief is destroying his new tool.</a:t>
            </a:r>
          </a:p>
          <a:p>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The wild children are destroying their new toy</a:t>
            </a:r>
            <a:r>
              <a:rPr lang="en-US" altLang="zh-CN" sz="2800" dirty="0"/>
              <a:t>.</a:t>
            </a:r>
          </a:p>
        </p:txBody>
      </p:sp>
    </p:spTree>
    <p:extLst>
      <p:ext uri="{BB962C8B-B14F-4D97-AF65-F5344CB8AC3E}">
        <p14:creationId xmlns:p14="http://schemas.microsoft.com/office/powerpoint/2010/main" val="2037097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8492"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a:extLst>
              <a:ext uri="{FF2B5EF4-FFF2-40B4-BE49-F238E27FC236}">
                <a16:creationId xmlns:a16="http://schemas.microsoft.com/office/drawing/2014/main" id="{2209F05C-B36A-4F9B-B896-7990873E13EB}"/>
              </a:ext>
            </a:extLst>
          </p:cNvPr>
          <p:cNvSpPr txBox="1"/>
          <p:nvPr/>
        </p:nvSpPr>
        <p:spPr>
          <a:xfrm>
            <a:off x="988828" y="875489"/>
            <a:ext cx="3530009"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缺点</a:t>
            </a:r>
          </a:p>
        </p:txBody>
      </p:sp>
      <p:sp>
        <p:nvSpPr>
          <p:cNvPr id="6" name="文本框 5">
            <a:extLst>
              <a:ext uri="{FF2B5EF4-FFF2-40B4-BE49-F238E27FC236}">
                <a16:creationId xmlns:a16="http://schemas.microsoft.com/office/drawing/2014/main" id="{E49F5DCE-5C2B-4F8D-8AF0-46798600D8C3}"/>
              </a:ext>
            </a:extLst>
          </p:cNvPr>
          <p:cNvSpPr txBox="1"/>
          <p:nvPr/>
        </p:nvSpPr>
        <p:spPr>
          <a:xfrm>
            <a:off x="4518837" y="1448467"/>
            <a:ext cx="4824429" cy="523220"/>
          </a:xfrm>
          <a:prstGeom prst="rect">
            <a:avLst/>
          </a:prstGeom>
          <a:noFill/>
        </p:spPr>
        <p:txBody>
          <a:bodyPr wrap="square" rtlCol="0">
            <a:spAutoFit/>
          </a:bodyPr>
          <a:lstStyle/>
          <a:p>
            <a:r>
              <a:rPr lang="zh-CN" altLang="en-US" sz="2800" b="1" dirty="0">
                <a:solidFill>
                  <a:srgbClr val="680000"/>
                </a:solidFill>
                <a:latin typeface="微软雅黑" panose="020B0503020204020204" pitchFamily="34" charset="-122"/>
                <a:ea typeface="微软雅黑" panose="020B0503020204020204" pitchFamily="34" charset="-122"/>
              </a:rPr>
              <a:t>子句自身结构</a:t>
            </a:r>
            <a:r>
              <a:rPr lang="zh-CN" altLang="zh-CN" sz="2800" b="1" dirty="0">
                <a:solidFill>
                  <a:srgbClr val="680000"/>
                </a:solidFill>
                <a:latin typeface="微软雅黑" panose="020B0503020204020204" pitchFamily="34" charset="-122"/>
                <a:ea typeface="微软雅黑" panose="020B0503020204020204" pitchFamily="34" charset="-122"/>
              </a:rPr>
              <a:t>问题</a:t>
            </a:r>
            <a:r>
              <a:rPr lang="en-US" altLang="zh-CN" sz="2800" b="1" dirty="0">
                <a:solidFill>
                  <a:srgbClr val="680000"/>
                </a:solidFill>
                <a:latin typeface="微软雅黑" panose="020B0503020204020204" pitchFamily="34" charset="-122"/>
                <a:ea typeface="微软雅黑" panose="020B0503020204020204" pitchFamily="34" charset="-122"/>
              </a:rPr>
              <a:t>(CP)</a:t>
            </a:r>
            <a:endParaRPr lang="zh-CN" altLang="en-US" sz="2800" b="1" dirty="0">
              <a:solidFill>
                <a:srgbClr val="680000"/>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465BFEA7-1B84-4CB5-8FC6-A3DE25784293}"/>
              </a:ext>
            </a:extLst>
          </p:cNvPr>
          <p:cNvSpPr txBox="1"/>
          <p:nvPr/>
        </p:nvSpPr>
        <p:spPr>
          <a:xfrm>
            <a:off x="3062177" y="2711302"/>
            <a:ext cx="5103628" cy="923330"/>
          </a:xfrm>
          <a:prstGeom prst="rect">
            <a:avLst/>
          </a:prstGeom>
          <a:noFill/>
        </p:spPr>
        <p:txBody>
          <a:bodyPr wrap="square" rtlCol="0">
            <a:spAutoFit/>
          </a:bodyPr>
          <a:lstStyle/>
          <a:p>
            <a:r>
              <a:rPr lang="en-US" altLang="zh-CN" dirty="0"/>
              <a:t>Which surprised everyone, John is a student.</a:t>
            </a:r>
          </a:p>
          <a:p>
            <a:endParaRPr lang="en-US" altLang="zh-CN" dirty="0"/>
          </a:p>
          <a:p>
            <a:endParaRPr lang="zh-CN" altLang="en-US" dirty="0"/>
          </a:p>
        </p:txBody>
      </p:sp>
    </p:spTree>
    <p:extLst>
      <p:ext uri="{BB962C8B-B14F-4D97-AF65-F5344CB8AC3E}">
        <p14:creationId xmlns:p14="http://schemas.microsoft.com/office/powerpoint/2010/main" val="2344116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1699869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4291614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463133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2556308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46BFD6AF-CE23-4824-9B95-95A251ACC8A0}"/>
              </a:ext>
            </a:extLst>
          </p:cNvPr>
          <p:cNvSpPr txBox="1"/>
          <p:nvPr/>
        </p:nvSpPr>
        <p:spPr>
          <a:xfrm>
            <a:off x="3048000" y="2071990"/>
            <a:ext cx="6086669" cy="2554545"/>
          </a:xfrm>
          <a:prstGeom prst="rect">
            <a:avLst/>
          </a:prstGeom>
          <a:noFill/>
        </p:spPr>
        <p:txBody>
          <a:bodyPr wrap="square" rtlCol="0">
            <a:spAutoFit/>
          </a:bodyPr>
          <a:lstStyle/>
          <a:p>
            <a:pPr algn="ctr"/>
            <a:r>
              <a:rPr lang="zh-CN" altLang="en-US" sz="3200" dirty="0">
                <a:solidFill>
                  <a:srgbClr val="680000"/>
                </a:solidFill>
                <a:latin typeface="微软雅黑" panose="020B0503020204020204" pitchFamily="34" charset="-122"/>
                <a:ea typeface="微软雅黑" panose="020B0503020204020204" pitchFamily="34" charset="-122"/>
              </a:rPr>
              <a:t>第三节</a:t>
            </a:r>
            <a:endParaRPr lang="en-US" altLang="zh-CN" sz="3200" dirty="0">
              <a:solidFill>
                <a:srgbClr val="680000"/>
              </a:solidFill>
              <a:latin typeface="微软雅黑" panose="020B0503020204020204" pitchFamily="34" charset="-122"/>
              <a:ea typeface="微软雅黑" panose="020B0503020204020204" pitchFamily="34" charset="-122"/>
            </a:endParaRPr>
          </a:p>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800" dirty="0">
                <a:solidFill>
                  <a:srgbClr val="680000"/>
                </a:solidFill>
                <a:latin typeface="方正兰亭大黑简体" panose="02000000000000000000" pitchFamily="2" charset="-122"/>
                <a:ea typeface="方正兰亭大黑简体" panose="02000000000000000000" pitchFamily="2" charset="-122"/>
              </a:rPr>
              <a:t>亚句级复用时的原文处理问题</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89A285A6-E1BC-4A33-B077-61298E36CE06}"/>
              </a:ext>
            </a:extLst>
          </p:cNvPr>
          <p:cNvSpPr/>
          <p:nvPr/>
        </p:nvSpPr>
        <p:spPr>
          <a:xfrm>
            <a:off x="2402731" y="1590944"/>
            <a:ext cx="7402750" cy="3574444"/>
          </a:xfrm>
          <a:prstGeom prst="rect">
            <a:avLst/>
          </a:prstGeom>
          <a:noFill/>
          <a:ln w="952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extLst>
      <p:ext uri="{BB962C8B-B14F-4D97-AF65-F5344CB8AC3E}">
        <p14:creationId xmlns:p14="http://schemas.microsoft.com/office/powerpoint/2010/main" val="2095050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3140757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46BFD6AF-CE23-4824-9B95-95A251ACC8A0}"/>
              </a:ext>
            </a:extLst>
          </p:cNvPr>
          <p:cNvSpPr txBox="1"/>
          <p:nvPr/>
        </p:nvSpPr>
        <p:spPr>
          <a:xfrm>
            <a:off x="3048000" y="2071990"/>
            <a:ext cx="6096000" cy="3046988"/>
          </a:xfrm>
          <a:prstGeom prst="rect">
            <a:avLst/>
          </a:prstGeom>
          <a:noFill/>
        </p:spPr>
        <p:txBody>
          <a:bodyPr wrap="square" rtlCol="0">
            <a:spAutoFit/>
          </a:bodyPr>
          <a:lstStyle/>
          <a:p>
            <a:pPr algn="ctr"/>
            <a:r>
              <a:rPr lang="zh-CN" altLang="en-US" sz="3200" dirty="0">
                <a:solidFill>
                  <a:srgbClr val="680000"/>
                </a:solidFill>
                <a:latin typeface="微软雅黑" panose="020B0503020204020204" pitchFamily="34" charset="-122"/>
                <a:ea typeface="微软雅黑" panose="020B0503020204020204" pitchFamily="34" charset="-122"/>
              </a:rPr>
              <a:t>第四节</a:t>
            </a:r>
            <a:endParaRPr lang="en-US" altLang="zh-CN" sz="3200" dirty="0">
              <a:solidFill>
                <a:srgbClr val="680000"/>
              </a:solidFill>
              <a:latin typeface="微软雅黑" panose="020B0503020204020204" pitchFamily="34" charset="-122"/>
              <a:ea typeface="微软雅黑" panose="020B0503020204020204" pitchFamily="34" charset="-122"/>
            </a:endParaRPr>
          </a:p>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800" dirty="0">
                <a:solidFill>
                  <a:srgbClr val="680000"/>
                </a:solidFill>
                <a:latin typeface="方正兰亭大黑简体" panose="02000000000000000000" pitchFamily="2" charset="-122"/>
                <a:ea typeface="方正兰亭大黑简体" panose="02000000000000000000" pitchFamily="2" charset="-122"/>
              </a:rPr>
              <a:t>亚句级复用时共有的技术瓶颈</a:t>
            </a:r>
          </a:p>
          <a:p>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89A285A6-E1BC-4A33-B077-61298E36CE06}"/>
              </a:ext>
            </a:extLst>
          </p:cNvPr>
          <p:cNvSpPr/>
          <p:nvPr/>
        </p:nvSpPr>
        <p:spPr>
          <a:xfrm>
            <a:off x="2402731" y="1590944"/>
            <a:ext cx="7402750" cy="3574444"/>
          </a:xfrm>
          <a:prstGeom prst="rect">
            <a:avLst/>
          </a:prstGeom>
          <a:noFill/>
          <a:ln w="952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extLst>
      <p:ext uri="{BB962C8B-B14F-4D97-AF65-F5344CB8AC3E}">
        <p14:creationId xmlns:p14="http://schemas.microsoft.com/office/powerpoint/2010/main" val="2886638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2060"/>
              </a:solidFill>
            </a:endParaRPr>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a:extLst>
              <a:ext uri="{FF2B5EF4-FFF2-40B4-BE49-F238E27FC236}">
                <a16:creationId xmlns:a16="http://schemas.microsoft.com/office/drawing/2014/main" id="{3AEF69D9-EA4C-4E68-B52C-400A9DD85A65}"/>
              </a:ext>
            </a:extLst>
          </p:cNvPr>
          <p:cNvSpPr txBox="1"/>
          <p:nvPr/>
        </p:nvSpPr>
        <p:spPr>
          <a:xfrm>
            <a:off x="1759085" y="914002"/>
            <a:ext cx="2577830"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目录</a:t>
            </a:r>
          </a:p>
        </p:txBody>
      </p:sp>
      <p:pic>
        <p:nvPicPr>
          <p:cNvPr id="9" name="图形 8" descr="列表">
            <a:extLst>
              <a:ext uri="{FF2B5EF4-FFF2-40B4-BE49-F238E27FC236}">
                <a16:creationId xmlns:a16="http://schemas.microsoft.com/office/drawing/2014/main" id="{3ED00FD4-8D5E-47EC-8CCC-58B1594796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1199" y="875489"/>
            <a:ext cx="707886" cy="707886"/>
          </a:xfrm>
          <a:prstGeom prst="rect">
            <a:avLst/>
          </a:prstGeom>
          <a:effectLst>
            <a:outerShdw blurRad="50800" dist="38100" dir="5400000" algn="t" rotWithShape="0">
              <a:prstClr val="black">
                <a:alpha val="40000"/>
              </a:prstClr>
            </a:outerShdw>
          </a:effectLst>
        </p:spPr>
      </p:pic>
      <p:sp>
        <p:nvSpPr>
          <p:cNvPr id="11" name="矩形 10">
            <a:extLst>
              <a:ext uri="{FF2B5EF4-FFF2-40B4-BE49-F238E27FC236}">
                <a16:creationId xmlns:a16="http://schemas.microsoft.com/office/drawing/2014/main" id="{9DF8FC24-E462-4909-BC30-5084E029FA9F}"/>
              </a:ext>
            </a:extLst>
          </p:cNvPr>
          <p:cNvSpPr/>
          <p:nvPr/>
        </p:nvSpPr>
        <p:spPr>
          <a:xfrm>
            <a:off x="4924723" y="1157590"/>
            <a:ext cx="2324816" cy="464297"/>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翻译记忆单元</a:t>
            </a:r>
          </a:p>
        </p:txBody>
      </p:sp>
      <p:sp>
        <p:nvSpPr>
          <p:cNvPr id="13" name="矩形 12">
            <a:extLst>
              <a:ext uri="{FF2B5EF4-FFF2-40B4-BE49-F238E27FC236}">
                <a16:creationId xmlns:a16="http://schemas.microsoft.com/office/drawing/2014/main" id="{7F10DB2F-9844-40DA-8DC9-03346713DE30}"/>
              </a:ext>
            </a:extLst>
          </p:cNvPr>
          <p:cNvSpPr/>
          <p:nvPr/>
        </p:nvSpPr>
        <p:spPr>
          <a:xfrm>
            <a:off x="4408672" y="1974944"/>
            <a:ext cx="3438116" cy="464297"/>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翻译记忆单元的划分</a:t>
            </a:r>
          </a:p>
        </p:txBody>
      </p:sp>
      <p:sp>
        <p:nvSpPr>
          <p:cNvPr id="14" name="矩形 13">
            <a:extLst>
              <a:ext uri="{FF2B5EF4-FFF2-40B4-BE49-F238E27FC236}">
                <a16:creationId xmlns:a16="http://schemas.microsoft.com/office/drawing/2014/main" id="{6EB16612-49F8-4864-9EFE-A1AEFD8A35CF}"/>
              </a:ext>
            </a:extLst>
          </p:cNvPr>
          <p:cNvSpPr/>
          <p:nvPr/>
        </p:nvSpPr>
        <p:spPr>
          <a:xfrm>
            <a:off x="3772097" y="2828347"/>
            <a:ext cx="958594" cy="487741"/>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词语</a:t>
            </a:r>
          </a:p>
        </p:txBody>
      </p:sp>
      <p:sp>
        <p:nvSpPr>
          <p:cNvPr id="15" name="矩形 14">
            <a:extLst>
              <a:ext uri="{FF2B5EF4-FFF2-40B4-BE49-F238E27FC236}">
                <a16:creationId xmlns:a16="http://schemas.microsoft.com/office/drawing/2014/main" id="{2DE06E7D-CBCB-4D0C-BF5B-38884A0D6027}"/>
              </a:ext>
            </a:extLst>
          </p:cNvPr>
          <p:cNvSpPr/>
          <p:nvPr/>
        </p:nvSpPr>
        <p:spPr>
          <a:xfrm>
            <a:off x="5616703" y="2828347"/>
            <a:ext cx="958594" cy="468576"/>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语块</a:t>
            </a:r>
          </a:p>
        </p:txBody>
      </p:sp>
      <p:sp>
        <p:nvSpPr>
          <p:cNvPr id="16" name="矩形 15">
            <a:extLst>
              <a:ext uri="{FF2B5EF4-FFF2-40B4-BE49-F238E27FC236}">
                <a16:creationId xmlns:a16="http://schemas.microsoft.com/office/drawing/2014/main" id="{0BB6C980-FC32-49FF-A516-54931A541C7B}"/>
              </a:ext>
            </a:extLst>
          </p:cNvPr>
          <p:cNvSpPr/>
          <p:nvPr/>
        </p:nvSpPr>
        <p:spPr>
          <a:xfrm>
            <a:off x="7461309" y="2828347"/>
            <a:ext cx="958594" cy="464297"/>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子句</a:t>
            </a:r>
          </a:p>
        </p:txBody>
      </p:sp>
      <p:sp>
        <p:nvSpPr>
          <p:cNvPr id="17" name="矩形 16">
            <a:extLst>
              <a:ext uri="{FF2B5EF4-FFF2-40B4-BE49-F238E27FC236}">
                <a16:creationId xmlns:a16="http://schemas.microsoft.com/office/drawing/2014/main" id="{C755CCE3-9AB8-4F4F-ACE6-6FCB5F237303}"/>
              </a:ext>
            </a:extLst>
          </p:cNvPr>
          <p:cNvSpPr/>
          <p:nvPr/>
        </p:nvSpPr>
        <p:spPr>
          <a:xfrm>
            <a:off x="3638648" y="4883721"/>
            <a:ext cx="4914703" cy="487742"/>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亚句级复用时共有的技术瓶颈</a:t>
            </a:r>
          </a:p>
        </p:txBody>
      </p:sp>
      <p:sp>
        <p:nvSpPr>
          <p:cNvPr id="18" name="矩形 17">
            <a:extLst>
              <a:ext uri="{FF2B5EF4-FFF2-40B4-BE49-F238E27FC236}">
                <a16:creationId xmlns:a16="http://schemas.microsoft.com/office/drawing/2014/main" id="{15F0F2BB-60CD-4ED5-8227-678CCCB5148A}"/>
              </a:ext>
            </a:extLst>
          </p:cNvPr>
          <p:cNvSpPr/>
          <p:nvPr/>
        </p:nvSpPr>
        <p:spPr>
          <a:xfrm>
            <a:off x="3638648" y="3900979"/>
            <a:ext cx="4896966" cy="450672"/>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bg1"/>
                </a:solidFill>
                <a:latin typeface="微软雅黑" panose="020B0503020204020204" pitchFamily="34" charset="-122"/>
                <a:ea typeface="微软雅黑" panose="020B0503020204020204" pitchFamily="34" charset="-122"/>
              </a:rPr>
              <a:t>亚句级复用时的原文处理问题</a:t>
            </a:r>
          </a:p>
        </p:txBody>
      </p:sp>
      <p:cxnSp>
        <p:nvCxnSpPr>
          <p:cNvPr id="21" name="直接箭头连接符 20">
            <a:extLst>
              <a:ext uri="{FF2B5EF4-FFF2-40B4-BE49-F238E27FC236}">
                <a16:creationId xmlns:a16="http://schemas.microsoft.com/office/drawing/2014/main" id="{72907C37-2A9F-4C63-93C1-A5D83231DF26}"/>
              </a:ext>
            </a:extLst>
          </p:cNvPr>
          <p:cNvCxnSpPr>
            <a:cxnSpLocks/>
          </p:cNvCxnSpPr>
          <p:nvPr/>
        </p:nvCxnSpPr>
        <p:spPr>
          <a:xfrm flipH="1">
            <a:off x="4552546" y="2438101"/>
            <a:ext cx="1534584" cy="390246"/>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8467F82-B844-4A95-B534-BE45BC894664}"/>
              </a:ext>
            </a:extLst>
          </p:cNvPr>
          <p:cNvCxnSpPr>
            <a:cxnSpLocks/>
            <a:endCxn id="15" idx="0"/>
          </p:cNvCxnSpPr>
          <p:nvPr/>
        </p:nvCxnSpPr>
        <p:spPr>
          <a:xfrm>
            <a:off x="6096000" y="2438447"/>
            <a:ext cx="0" cy="38990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B272C786-756F-4297-9B4B-96F2DD011EF4}"/>
              </a:ext>
            </a:extLst>
          </p:cNvPr>
          <p:cNvCxnSpPr>
            <a:cxnSpLocks/>
          </p:cNvCxnSpPr>
          <p:nvPr/>
        </p:nvCxnSpPr>
        <p:spPr>
          <a:xfrm>
            <a:off x="6127730" y="2438101"/>
            <a:ext cx="1812876" cy="387966"/>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0FE162EA-B53B-493A-952F-2877F71AE2FF}"/>
              </a:ext>
            </a:extLst>
          </p:cNvPr>
          <p:cNvCxnSpPr>
            <a:cxnSpLocks/>
            <a:stCxn id="16" idx="2"/>
            <a:endCxn id="18" idx="0"/>
          </p:cNvCxnSpPr>
          <p:nvPr/>
        </p:nvCxnSpPr>
        <p:spPr>
          <a:xfrm flipH="1">
            <a:off x="6087131" y="3292644"/>
            <a:ext cx="1853475" cy="608335"/>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4F6319D9-61EF-4D69-8704-9385B9CE1806}"/>
              </a:ext>
            </a:extLst>
          </p:cNvPr>
          <p:cNvCxnSpPr>
            <a:cxnSpLocks/>
            <a:stCxn id="15" idx="2"/>
            <a:endCxn id="18" idx="0"/>
          </p:cNvCxnSpPr>
          <p:nvPr/>
        </p:nvCxnSpPr>
        <p:spPr>
          <a:xfrm flipH="1">
            <a:off x="6087131" y="3296923"/>
            <a:ext cx="8869" cy="604056"/>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A4D394E3-60CB-4A03-B10E-EEF8F082EAC1}"/>
              </a:ext>
            </a:extLst>
          </p:cNvPr>
          <p:cNvCxnSpPr>
            <a:cxnSpLocks/>
          </p:cNvCxnSpPr>
          <p:nvPr/>
        </p:nvCxnSpPr>
        <p:spPr>
          <a:xfrm>
            <a:off x="4336915" y="3316088"/>
            <a:ext cx="1783547" cy="584891"/>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7594EA1C-8149-48B8-8DB2-148ABEE70E9C}"/>
              </a:ext>
            </a:extLst>
          </p:cNvPr>
          <p:cNvCxnSpPr>
            <a:endCxn id="17" idx="0"/>
          </p:cNvCxnSpPr>
          <p:nvPr/>
        </p:nvCxnSpPr>
        <p:spPr>
          <a:xfrm>
            <a:off x="6096000" y="4351651"/>
            <a:ext cx="0" cy="532070"/>
          </a:xfrm>
          <a:prstGeom prst="straightConnector1">
            <a:avLst/>
          </a:prstGeom>
          <a:ln w="539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665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955838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4249084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46BFD6AF-CE23-4824-9B95-95A251ACC8A0}"/>
              </a:ext>
            </a:extLst>
          </p:cNvPr>
          <p:cNvSpPr txBox="1"/>
          <p:nvPr/>
        </p:nvSpPr>
        <p:spPr>
          <a:xfrm>
            <a:off x="3960778" y="2140085"/>
            <a:ext cx="4270443" cy="2308324"/>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zh-CN" altLang="en-US" sz="3200" dirty="0">
                <a:solidFill>
                  <a:srgbClr val="680000"/>
                </a:solidFill>
                <a:latin typeface="微软雅黑" panose="020B0503020204020204" pitchFamily="34" charset="-122"/>
                <a:ea typeface="微软雅黑" panose="020B0503020204020204" pitchFamily="34" charset="-122"/>
              </a:rPr>
              <a:t>第一节</a:t>
            </a:r>
            <a:endParaRPr lang="en-US" altLang="zh-CN" sz="3200" dirty="0">
              <a:solidFill>
                <a:srgbClr val="680000"/>
              </a:solidFill>
              <a:latin typeface="微软雅黑" panose="020B0503020204020204" pitchFamily="34" charset="-122"/>
              <a:ea typeface="微软雅黑" panose="020B0503020204020204" pitchFamily="34" charset="-122"/>
            </a:endParaRPr>
          </a:p>
          <a:p>
            <a:pPr algn="ctr"/>
            <a:endParaRPr lang="en-US" altLang="zh-CN" sz="3200" dirty="0">
              <a:solidFill>
                <a:schemeClr val="tx2">
                  <a:lumMod val="75000"/>
                </a:schemeClr>
              </a:solidFill>
              <a:latin typeface="微软雅黑" panose="020B0503020204020204" pitchFamily="34" charset="-122"/>
              <a:ea typeface="微软雅黑" panose="020B0503020204020204" pitchFamily="34" charset="-122"/>
            </a:endParaRPr>
          </a:p>
          <a:p>
            <a:pPr algn="ctr"/>
            <a:r>
              <a:rPr lang="zh-CN" altLang="en-US" sz="4800" dirty="0">
                <a:solidFill>
                  <a:srgbClr val="680000"/>
                </a:solidFill>
                <a:latin typeface="方正兰亭大黑简体" panose="02000000000000000000" pitchFamily="2" charset="-122"/>
                <a:ea typeface="方正兰亭大黑简体" panose="02000000000000000000" pitchFamily="2" charset="-122"/>
              </a:rPr>
              <a:t>翻译记忆单元</a:t>
            </a:r>
          </a:p>
          <a:p>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9C323A0A-30B2-49DC-A065-5900A3A52A9A}"/>
              </a:ext>
            </a:extLst>
          </p:cNvPr>
          <p:cNvSpPr/>
          <p:nvPr/>
        </p:nvSpPr>
        <p:spPr>
          <a:xfrm>
            <a:off x="2402731" y="1590944"/>
            <a:ext cx="7402750" cy="3574444"/>
          </a:xfrm>
          <a:prstGeom prst="rect">
            <a:avLst/>
          </a:prstGeom>
          <a:noFill/>
          <a:ln w="9525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extLst>
      <p:ext uri="{BB962C8B-B14F-4D97-AF65-F5344CB8AC3E}">
        <p14:creationId xmlns:p14="http://schemas.microsoft.com/office/powerpoint/2010/main" val="2319479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46BFD6AF-CE23-4824-9B95-95A251ACC8A0}"/>
              </a:ext>
            </a:extLst>
          </p:cNvPr>
          <p:cNvSpPr txBox="1"/>
          <p:nvPr/>
        </p:nvSpPr>
        <p:spPr>
          <a:xfrm>
            <a:off x="3048000" y="2071990"/>
            <a:ext cx="6096000" cy="2308324"/>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zh-CN" altLang="en-US" sz="3200" dirty="0">
                <a:solidFill>
                  <a:srgbClr val="680000"/>
                </a:solidFill>
                <a:latin typeface="微软雅黑" panose="020B0503020204020204" pitchFamily="34" charset="-122"/>
                <a:ea typeface="微软雅黑" panose="020B0503020204020204" pitchFamily="34" charset="-122"/>
              </a:rPr>
              <a:t>第二节</a:t>
            </a:r>
            <a:endParaRPr lang="en-US" altLang="zh-CN" sz="3200" dirty="0">
              <a:solidFill>
                <a:srgbClr val="680000"/>
              </a:solidFill>
              <a:latin typeface="微软雅黑" panose="020B0503020204020204" pitchFamily="34" charset="-122"/>
              <a:ea typeface="微软雅黑" panose="020B0503020204020204" pitchFamily="34" charset="-122"/>
            </a:endParaRPr>
          </a:p>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800" dirty="0">
                <a:solidFill>
                  <a:srgbClr val="680000"/>
                </a:solidFill>
                <a:latin typeface="方正兰亭大黑简体" panose="02000000000000000000" pitchFamily="2" charset="-122"/>
                <a:ea typeface="方正兰亭大黑简体" panose="02000000000000000000" pitchFamily="2" charset="-122"/>
              </a:rPr>
              <a:t>翻译记忆单元的划分</a:t>
            </a:r>
          </a:p>
          <a:p>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89A285A6-E1BC-4A33-B077-61298E36CE06}"/>
              </a:ext>
            </a:extLst>
          </p:cNvPr>
          <p:cNvSpPr/>
          <p:nvPr/>
        </p:nvSpPr>
        <p:spPr>
          <a:xfrm>
            <a:off x="2402731" y="1590944"/>
            <a:ext cx="7402750" cy="3574444"/>
          </a:xfrm>
          <a:prstGeom prst="rect">
            <a:avLst/>
          </a:prstGeom>
          <a:noFill/>
          <a:ln w="9525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extLst>
      <p:ext uri="{BB962C8B-B14F-4D97-AF65-F5344CB8AC3E}">
        <p14:creationId xmlns:p14="http://schemas.microsoft.com/office/powerpoint/2010/main" val="2420081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3F50"/>
              </a:solidFill>
            </a:endParaRPr>
          </a:p>
        </p:txBody>
      </p:sp>
      <p:sp>
        <p:nvSpPr>
          <p:cNvPr id="5" name="矩形 4">
            <a:extLst>
              <a:ext uri="{FF2B5EF4-FFF2-40B4-BE49-F238E27FC236}">
                <a16:creationId xmlns:a16="http://schemas.microsoft.com/office/drawing/2014/main" id="{73242049-02DD-4909-A189-B029C4034C5E}"/>
              </a:ext>
            </a:extLst>
          </p:cNvPr>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46BFD6AF-CE23-4824-9B95-95A251ACC8A0}"/>
              </a:ext>
            </a:extLst>
          </p:cNvPr>
          <p:cNvSpPr txBox="1"/>
          <p:nvPr/>
        </p:nvSpPr>
        <p:spPr>
          <a:xfrm>
            <a:off x="3068216" y="2582614"/>
            <a:ext cx="6096000" cy="1200329"/>
          </a:xfrm>
          <a:prstGeom prst="rect">
            <a:avLst/>
          </a:prstGeom>
          <a:noFill/>
          <a:effectLst>
            <a:outerShdw blurRad="50800" dist="38100" dir="5400000" algn="t" rotWithShape="0">
              <a:prstClr val="black">
                <a:alpha val="40000"/>
              </a:prstClr>
            </a:outerShdw>
          </a:effectLst>
        </p:spPr>
        <p:txBody>
          <a:bodyPr wrap="square" rtlCol="0">
            <a:spAutoFit/>
          </a:bodyPr>
          <a:lstStyle/>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000" dirty="0">
                <a:solidFill>
                  <a:srgbClr val="680000"/>
                </a:solidFill>
                <a:latin typeface="方正兰亭大黑简体" panose="02000000000000000000" pitchFamily="2" charset="-122"/>
                <a:ea typeface="方正兰亭大黑简体" panose="02000000000000000000" pitchFamily="2" charset="-122"/>
              </a:rPr>
              <a:t>词语为单位</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89A285A6-E1BC-4A33-B077-61298E36CE06}"/>
              </a:ext>
            </a:extLst>
          </p:cNvPr>
          <p:cNvSpPr/>
          <p:nvPr/>
        </p:nvSpPr>
        <p:spPr>
          <a:xfrm>
            <a:off x="2402731" y="1590944"/>
            <a:ext cx="7402750" cy="3574444"/>
          </a:xfrm>
          <a:prstGeom prst="rect">
            <a:avLst/>
          </a:prstGeom>
          <a:noFill/>
          <a:ln w="9525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extLst>
      <p:ext uri="{BB962C8B-B14F-4D97-AF65-F5344CB8AC3E}">
        <p14:creationId xmlns:p14="http://schemas.microsoft.com/office/powerpoint/2010/main" val="2737216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2897"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953E4B71-FCEA-4A13-A307-9A8DA86BD2D2}"/>
              </a:ext>
            </a:extLst>
          </p:cNvPr>
          <p:cNvSpPr txBox="1"/>
          <p:nvPr/>
        </p:nvSpPr>
        <p:spPr>
          <a:xfrm>
            <a:off x="6147182" y="68544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61E00090-892B-4F3A-9480-059B2167E8BE}"/>
              </a:ext>
            </a:extLst>
          </p:cNvPr>
          <p:cNvSpPr txBox="1"/>
          <p:nvPr/>
        </p:nvSpPr>
        <p:spPr>
          <a:xfrm>
            <a:off x="660400" y="685449"/>
            <a:ext cx="10576668" cy="1692771"/>
          </a:xfrm>
          <a:prstGeom prst="rect">
            <a:avLst/>
          </a:prstGeom>
          <a:noFill/>
          <a:effectLst/>
        </p:spPr>
        <p:txBody>
          <a:bodyPr wrap="square" rtlCol="0">
            <a:spAutoFit/>
          </a:bodyPr>
          <a:lstStyle>
            <a:defPPr>
              <a:defRPr lang="zh-CN"/>
            </a:defPPr>
          </a:lstStyle>
          <a:p>
            <a:r>
              <a:rPr lang="zh-CN" altLang="zh-CN" sz="3200" b="1" dirty="0">
                <a:solidFill>
                  <a:srgbClr val="82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rPr>
              <a:t>第一代机器翻译系统</a:t>
            </a:r>
            <a:endParaRPr lang="en-US" altLang="zh-CN" sz="3200" b="1" dirty="0">
              <a:solidFill>
                <a:srgbClr val="82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endParaRPr>
          </a:p>
          <a:p>
            <a:endParaRPr lang="en-US" altLang="zh-CN" dirty="0"/>
          </a:p>
          <a:p>
            <a:r>
              <a:rPr lang="en-US" altLang="zh-CN" dirty="0">
                <a:latin typeface="微软雅黑" panose="020B0503020204020204" pitchFamily="34" charset="-122"/>
                <a:ea typeface="微软雅黑" panose="020B0503020204020204" pitchFamily="34" charset="-122"/>
              </a:rPr>
              <a:t>Direct translation strategy</a:t>
            </a:r>
          </a:p>
          <a:p>
            <a:pPr lvl="1"/>
            <a:r>
              <a:rPr lang="zh-CN" altLang="zh-CN" dirty="0">
                <a:latin typeface="微软雅黑" panose="020B0503020204020204" pitchFamily="34" charset="-122"/>
                <a:ea typeface="微软雅黑" panose="020B0503020204020204" pitchFamily="34" charset="-122"/>
              </a:rPr>
              <a:t>将源文本中的单词直接映射到目标语言中的单词。根据特定的语法规则重新排序以适应源语言和目标语言的结构差别</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很难提供高质量的译文</a:t>
            </a:r>
            <a:r>
              <a:rPr lang="zh-CN" altLang="en-US" dirty="0">
                <a:latin typeface="微软雅黑" panose="020B0503020204020204" pitchFamily="34" charset="-122"/>
                <a:ea typeface="微软雅黑" panose="020B0503020204020204" pitchFamily="34" charset="-122"/>
              </a:rPr>
              <a:t>。</a:t>
            </a:r>
          </a:p>
        </p:txBody>
      </p:sp>
      <p:sp>
        <p:nvSpPr>
          <p:cNvPr id="8" name="文本框 7">
            <a:extLst>
              <a:ext uri="{FF2B5EF4-FFF2-40B4-BE49-F238E27FC236}">
                <a16:creationId xmlns:a16="http://schemas.microsoft.com/office/drawing/2014/main" id="{FD65C0AE-1736-4CF9-87E8-706B476CD70E}"/>
              </a:ext>
            </a:extLst>
          </p:cNvPr>
          <p:cNvSpPr txBox="1"/>
          <p:nvPr/>
        </p:nvSpPr>
        <p:spPr>
          <a:xfrm>
            <a:off x="660400" y="2663899"/>
            <a:ext cx="10576668" cy="3631763"/>
          </a:xfrm>
          <a:prstGeom prst="rect">
            <a:avLst/>
          </a:prstGeom>
          <a:noFill/>
          <a:effectLst/>
        </p:spPr>
        <p:txBody>
          <a:bodyPr wrap="square" rtlCol="0">
            <a:spAutoFit/>
          </a:bodyPr>
          <a:lstStyle>
            <a:defPPr>
              <a:defRPr lang="zh-CN"/>
            </a:defPPr>
          </a:lstStyle>
          <a:p>
            <a:r>
              <a:rPr lang="zh-CN" altLang="en-US" sz="3200" b="1" dirty="0">
                <a:solidFill>
                  <a:srgbClr val="82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rPr>
              <a:t>基于词的统计</a:t>
            </a:r>
            <a:r>
              <a:rPr lang="zh-CN" altLang="zh-CN" sz="3200" b="1" dirty="0">
                <a:solidFill>
                  <a:srgbClr val="82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rPr>
              <a:t>翻译</a:t>
            </a:r>
            <a:r>
              <a:rPr lang="zh-CN" altLang="en-US" sz="3200" b="1" dirty="0">
                <a:solidFill>
                  <a:srgbClr val="82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rPr>
              <a:t>系统</a:t>
            </a:r>
            <a:endParaRPr lang="en-US" altLang="zh-CN" sz="3200" b="1" dirty="0">
              <a:solidFill>
                <a:srgbClr val="82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endParaRPr>
          </a:p>
          <a:p>
            <a:endParaRPr lang="en-US" altLang="zh-CN" dirty="0"/>
          </a:p>
          <a:p>
            <a:r>
              <a:rPr lang="en-US" altLang="zh-CN" dirty="0">
                <a:latin typeface="微软雅黑" panose="020B0503020204020204" pitchFamily="34" charset="-122"/>
                <a:ea typeface="微软雅黑" panose="020B0503020204020204" pitchFamily="34" charset="-122"/>
              </a:rPr>
              <a:t>1993</a:t>
            </a:r>
            <a:r>
              <a:rPr lang="zh-CN" altLang="zh-CN"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IBM</a:t>
            </a:r>
            <a:r>
              <a:rPr lang="zh-CN" altLang="zh-CN" dirty="0">
                <a:latin typeface="微软雅黑" panose="020B0503020204020204" pitchFamily="34" charset="-122"/>
                <a:ea typeface="微软雅黑" panose="020B0503020204020204" pitchFamily="34" charset="-122"/>
              </a:rPr>
              <a:t>提出五种基于词的统计翻译模型</a:t>
            </a:r>
            <a:r>
              <a:rPr lang="en-US" altLang="zh-CN" dirty="0">
                <a:latin typeface="微软雅黑" panose="020B0503020204020204" pitchFamily="34" charset="-122"/>
                <a:ea typeface="微软雅黑" panose="020B0503020204020204" pitchFamily="34" charset="-122"/>
              </a:rPr>
              <a:t>IBM Model 1-5</a:t>
            </a:r>
          </a:p>
          <a:p>
            <a:pPr lvl="1"/>
            <a:r>
              <a:rPr lang="en-US" altLang="zh-CN" dirty="0">
                <a:latin typeface="微软雅黑" panose="020B0503020204020204" pitchFamily="34" charset="-122"/>
                <a:ea typeface="微软雅黑" panose="020B0503020204020204" pitchFamily="34" charset="-122"/>
              </a:rPr>
              <a:t>Mode 1</a:t>
            </a:r>
            <a:r>
              <a:rPr lang="zh-CN" altLang="zh-CN" dirty="0">
                <a:latin typeface="微软雅黑" panose="020B0503020204020204" pitchFamily="34" charset="-122"/>
                <a:ea typeface="微软雅黑" panose="020B0503020204020204" pitchFamily="34" charset="-122"/>
              </a:rPr>
              <a:t>将句子切分成词然后进行统计，只考虑单词之间的对译概率，不考虑语序。</a:t>
            </a:r>
          </a:p>
          <a:p>
            <a:pPr lvl="1"/>
            <a:r>
              <a:rPr lang="en-US" altLang="zh-CN" dirty="0">
                <a:latin typeface="微软雅黑" panose="020B0503020204020204" pitchFamily="34" charset="-122"/>
                <a:ea typeface="微软雅黑" panose="020B0503020204020204" pitchFamily="34" charset="-122"/>
              </a:rPr>
              <a:t>Mode 2 </a:t>
            </a:r>
            <a:r>
              <a:rPr lang="zh-CN" altLang="zh-CN" dirty="0">
                <a:latin typeface="微软雅黑" panose="020B0503020204020204" pitchFamily="34" charset="-122"/>
                <a:ea typeface="微软雅黑" panose="020B0503020204020204" pitchFamily="34" charset="-122"/>
              </a:rPr>
              <a:t>考虑了翻译过程单词的位置变化</a:t>
            </a:r>
          </a:p>
          <a:p>
            <a:pPr lvl="1"/>
            <a:r>
              <a:rPr lang="en-US" altLang="zh-CN" dirty="0">
                <a:latin typeface="微软雅黑" panose="020B0503020204020204" pitchFamily="34" charset="-122"/>
                <a:ea typeface="微软雅黑" panose="020B0503020204020204" pitchFamily="34" charset="-122"/>
              </a:rPr>
              <a:t>Mode 3 </a:t>
            </a:r>
            <a:r>
              <a:rPr lang="zh-CN" altLang="zh-CN" dirty="0">
                <a:latin typeface="微软雅黑" panose="020B0503020204020204" pitchFamily="34" charset="-122"/>
                <a:ea typeface="微软雅黑" panose="020B0503020204020204" pitchFamily="34" charset="-122"/>
              </a:rPr>
              <a:t>考虑了一个单词翻译成多个单词的情况，引入了产生概率。</a:t>
            </a:r>
          </a:p>
          <a:p>
            <a:pPr lvl="1"/>
            <a:r>
              <a:rPr lang="en-US" altLang="zh-CN" dirty="0">
                <a:latin typeface="微软雅黑" panose="020B0503020204020204" pitchFamily="34" charset="-122"/>
                <a:ea typeface="微软雅黑" panose="020B0503020204020204" pitchFamily="34" charset="-122"/>
              </a:rPr>
              <a:t>Mode 4 </a:t>
            </a:r>
            <a:r>
              <a:rPr lang="zh-CN" altLang="zh-CN" dirty="0">
                <a:latin typeface="微软雅黑" panose="020B0503020204020204" pitchFamily="34" charset="-122"/>
                <a:ea typeface="微软雅黑" panose="020B0503020204020204" pitchFamily="34" charset="-122"/>
              </a:rPr>
              <a:t>在对齐时不仅仅考虑词的位置变化，同时考虑了该位置上单词的词类</a:t>
            </a:r>
          </a:p>
          <a:p>
            <a:pPr lvl="1"/>
            <a:r>
              <a:rPr lang="en-US" altLang="zh-CN" dirty="0">
                <a:latin typeface="微软雅黑" panose="020B0503020204020204" pitchFamily="34" charset="-122"/>
                <a:ea typeface="微软雅黑" panose="020B0503020204020204" pitchFamily="34" charset="-122"/>
              </a:rPr>
              <a:t>Mode 5 </a:t>
            </a:r>
            <a:r>
              <a:rPr lang="zh-CN" altLang="zh-CN" dirty="0">
                <a:latin typeface="微软雅黑" panose="020B0503020204020204" pitchFamily="34" charset="-122"/>
                <a:ea typeface="微软雅黑" panose="020B0503020204020204" pitchFamily="34" charset="-122"/>
              </a:rPr>
              <a:t>修正模型</a:t>
            </a:r>
            <a:r>
              <a:rPr lang="en-US" altLang="zh-CN" dirty="0">
                <a:latin typeface="微软雅黑" panose="020B0503020204020204" pitchFamily="34" charset="-122"/>
                <a:ea typeface="微软雅黑" panose="020B0503020204020204" pitchFamily="34" charset="-122"/>
              </a:rPr>
              <a:t>4</a:t>
            </a:r>
            <a:r>
              <a:rPr lang="zh-CN" altLang="zh-CN" dirty="0">
                <a:latin typeface="微软雅黑" panose="020B0503020204020204" pitchFamily="34" charset="-122"/>
                <a:ea typeface="微软雅黑" panose="020B0503020204020204" pitchFamily="34" charset="-122"/>
              </a:rPr>
              <a:t>，消除了模型</a:t>
            </a:r>
            <a:r>
              <a:rPr lang="en-US" altLang="zh-CN" dirty="0">
                <a:latin typeface="微软雅黑" panose="020B0503020204020204" pitchFamily="34" charset="-122"/>
                <a:ea typeface="微软雅黑" panose="020B0503020204020204" pitchFamily="34" charset="-122"/>
              </a:rPr>
              <a:t>4</a:t>
            </a:r>
            <a:r>
              <a:rPr lang="zh-CN" altLang="zh-CN" dirty="0">
                <a:latin typeface="微软雅黑" panose="020B0503020204020204" pitchFamily="34" charset="-122"/>
                <a:ea typeface="微软雅黑" panose="020B0503020204020204" pitchFamily="34" charset="-122"/>
              </a:rPr>
              <a:t>中的缺陷，避免了对不可能出现对齐给出非零的概率</a:t>
            </a:r>
          </a:p>
          <a:p>
            <a:endParaRPr lang="en-US" altLang="zh-CN" dirty="0">
              <a:latin typeface="微软雅黑" panose="020B0503020204020204" pitchFamily="34" charset="-122"/>
              <a:ea typeface="微软雅黑" panose="020B0503020204020204" pitchFamily="34" charset="-122"/>
            </a:endParaRPr>
          </a:p>
          <a:p>
            <a:pPr lvl="1"/>
            <a:r>
              <a:rPr lang="zh-CN" altLang="zh-CN" dirty="0">
                <a:latin typeface="微软雅黑" panose="020B0503020204020204" pitchFamily="34" charset="-122"/>
                <a:ea typeface="微软雅黑" panose="020B0503020204020204" pitchFamily="34" charset="-122"/>
              </a:rPr>
              <a:t>对于机器翻译领域具有开创性的意义，但只考虑了词与词之间的线性关系，没有考虑句子的结构。对于语序差别比较大的语言对而言，效果</a:t>
            </a:r>
            <a:r>
              <a:rPr lang="zh-CN" altLang="en-US" dirty="0">
                <a:latin typeface="微软雅黑" panose="020B0503020204020204" pitchFamily="34" charset="-122"/>
                <a:ea typeface="微软雅黑" panose="020B0503020204020204" pitchFamily="34" charset="-122"/>
              </a:rPr>
              <a:t>可能</a:t>
            </a:r>
            <a:r>
              <a:rPr lang="zh-CN" altLang="zh-CN" dirty="0">
                <a:latin typeface="微软雅黑" panose="020B0503020204020204" pitchFamily="34" charset="-122"/>
                <a:ea typeface="微软雅黑" panose="020B0503020204020204" pitchFamily="34" charset="-122"/>
              </a:rPr>
              <a:t>会不大好</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2627269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46BFD6AF-CE23-4824-9B95-95A251ACC8A0}"/>
              </a:ext>
            </a:extLst>
          </p:cNvPr>
          <p:cNvSpPr txBox="1"/>
          <p:nvPr/>
        </p:nvSpPr>
        <p:spPr>
          <a:xfrm>
            <a:off x="3068216" y="2582614"/>
            <a:ext cx="6096000" cy="1200329"/>
          </a:xfrm>
          <a:prstGeom prst="rect">
            <a:avLst/>
          </a:prstGeom>
          <a:noFill/>
          <a:effectLst>
            <a:outerShdw blurRad="50800" dist="38100" dir="5400000" algn="t" rotWithShape="0">
              <a:prstClr val="black">
                <a:alpha val="40000"/>
              </a:prstClr>
            </a:outerShdw>
          </a:effectLst>
        </p:spPr>
        <p:txBody>
          <a:bodyPr wrap="square" rtlCol="0">
            <a:spAutoFit/>
          </a:bodyPr>
          <a:lstStyle/>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000" dirty="0">
                <a:solidFill>
                  <a:srgbClr val="680000"/>
                </a:solidFill>
                <a:latin typeface="方正兰亭大黑简体" panose="02000000000000000000" pitchFamily="2" charset="-122"/>
                <a:ea typeface="方正兰亭大黑简体" panose="02000000000000000000" pitchFamily="2" charset="-122"/>
              </a:rPr>
              <a:t>语块为单位</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89A285A6-E1BC-4A33-B077-61298E36CE06}"/>
              </a:ext>
            </a:extLst>
          </p:cNvPr>
          <p:cNvSpPr/>
          <p:nvPr/>
        </p:nvSpPr>
        <p:spPr>
          <a:xfrm>
            <a:off x="2402731" y="1590944"/>
            <a:ext cx="7402750" cy="3574444"/>
          </a:xfrm>
          <a:prstGeom prst="rect">
            <a:avLst/>
          </a:prstGeom>
          <a:noFill/>
          <a:ln w="9525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extLst>
      <p:ext uri="{BB962C8B-B14F-4D97-AF65-F5344CB8AC3E}">
        <p14:creationId xmlns:p14="http://schemas.microsoft.com/office/powerpoint/2010/main" val="1623057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953159" y="866135"/>
            <a:ext cx="5029652"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语块在语言中的重要性</a:t>
            </a:r>
          </a:p>
        </p:txBody>
      </p:sp>
      <p:sp>
        <p:nvSpPr>
          <p:cNvPr id="3" name="文本框 2">
            <a:extLst>
              <a:ext uri="{FF2B5EF4-FFF2-40B4-BE49-F238E27FC236}">
                <a16:creationId xmlns:a16="http://schemas.microsoft.com/office/drawing/2014/main" id="{5FA78C5B-C138-4B46-8634-8202B71194BC}"/>
              </a:ext>
            </a:extLst>
          </p:cNvPr>
          <p:cNvSpPr txBox="1"/>
          <p:nvPr/>
        </p:nvSpPr>
        <p:spPr>
          <a:xfrm>
            <a:off x="3891516" y="2083981"/>
            <a:ext cx="2307265" cy="216904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3F8F8268-0831-4BDC-9055-78521A8BE1A1}"/>
              </a:ext>
            </a:extLst>
          </p:cNvPr>
          <p:cNvSpPr txBox="1"/>
          <p:nvPr/>
        </p:nvSpPr>
        <p:spPr>
          <a:xfrm>
            <a:off x="1757519" y="2083981"/>
            <a:ext cx="8882524" cy="3409459"/>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语言的记忆和存储、输出和使用不是以单个词为单位</a:t>
            </a:r>
            <a:endParaRPr lang="en-US" altLang="zh-CN" sz="2800" dirty="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而是以固定或半固定模式化的语言板块结构来进行</a:t>
            </a:r>
            <a:endParaRPr lang="en-US" altLang="zh-CN" sz="2800" dirty="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这些板块结构构成人类交际的最小单位</a:t>
            </a:r>
            <a:endParaRPr lang="en-US" altLang="zh-CN" sz="2800" dirty="0">
              <a:latin typeface="微软雅黑" panose="020B0503020204020204" pitchFamily="34" charset="-122"/>
              <a:ea typeface="微软雅黑" panose="020B0503020204020204" pitchFamily="34" charset="-122"/>
            </a:endParaRPr>
          </a:p>
          <a:p>
            <a:pPr algn="r">
              <a:lnSpc>
                <a:spcPct val="200000"/>
              </a:lnSpc>
            </a:pPr>
            <a:r>
              <a:rPr lang="en-GB" altLang="zh-CN" sz="2800" dirty="0">
                <a:latin typeface="微软雅黑" panose="020B0503020204020204" pitchFamily="34" charset="-122"/>
                <a:ea typeface="微软雅黑" panose="020B0503020204020204" pitchFamily="34" charset="-122"/>
              </a:rPr>
              <a:t>Becker</a:t>
            </a:r>
            <a:r>
              <a:rPr lang="zh-CN" altLang="en-GB" sz="2800" dirty="0">
                <a:latin typeface="微软雅黑" panose="020B0503020204020204" pitchFamily="34" charset="-122"/>
                <a:ea typeface="微软雅黑" panose="020B0503020204020204" pitchFamily="34" charset="-122"/>
              </a:rPr>
              <a:t>（</a:t>
            </a:r>
            <a:r>
              <a:rPr lang="en-GB" altLang="zh-CN" sz="2800" dirty="0">
                <a:latin typeface="微软雅黑" panose="020B0503020204020204" pitchFamily="34" charset="-122"/>
                <a:ea typeface="微软雅黑" panose="020B0503020204020204" pitchFamily="34" charset="-122"/>
              </a:rPr>
              <a:t>1975</a:t>
            </a:r>
            <a:r>
              <a:rPr lang="zh-CN" altLang="en-GB"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pic>
        <p:nvPicPr>
          <p:cNvPr id="10" name="图形 9" descr="标记">
            <a:extLst>
              <a:ext uri="{FF2B5EF4-FFF2-40B4-BE49-F238E27FC236}">
                <a16:creationId xmlns:a16="http://schemas.microsoft.com/office/drawing/2014/main" id="{56EF01E9-90E6-4488-B048-3E67AB445D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265020" y="729423"/>
            <a:ext cx="783043" cy="783043"/>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20889179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527</TotalTime>
  <Words>2071</Words>
  <Application>Microsoft Office PowerPoint</Application>
  <PresentationFormat>宽屏</PresentationFormat>
  <Paragraphs>142</Paragraphs>
  <Slides>31</Slides>
  <Notes>31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31</vt:i4>
      </vt:variant>
    </vt:vector>
  </HeadingPairs>
  <TitlesOfParts>
    <vt:vector size="38" baseType="lpstr">
      <vt:lpstr>等线</vt:lpstr>
      <vt:lpstr>等线 Light</vt:lpstr>
      <vt:lpstr>Wingdings</vt:lpstr>
      <vt:lpstr>Arial</vt:lpstr>
      <vt:lpstr>方正兰亭大黑简体</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裴 佳闻</dc:creator>
  <cp:lastModifiedBy>裴佳闻</cp:lastModifiedBy>
  <cp:revision>44</cp:revision>
  <dcterms:created xsi:type="dcterms:W3CDTF">2018-10-20T13:40:14Z</dcterms:created>
  <dcterms:modified xsi:type="dcterms:W3CDTF">2018-10-22T09:40:48Z</dcterms:modified>
</cp:coreProperties>
</file>