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8" r:id="rId2"/>
    <p:sldId id="256" r:id="rId3"/>
    <p:sldId id="259" r:id="rId4"/>
    <p:sldId id="261" r:id="rId5"/>
    <p:sldId id="262" r:id="rId6"/>
    <p:sldId id="274" r:id="rId7"/>
    <p:sldId id="270" r:id="rId8"/>
    <p:sldId id="275" r:id="rId9"/>
    <p:sldId id="271" r:id="rId10"/>
    <p:sldId id="281" r:id="rId11"/>
    <p:sldId id="280" r:id="rId12"/>
    <p:sldId id="279" r:id="rId13"/>
    <p:sldId id="278" r:id="rId14"/>
    <p:sldId id="277" r:id="rId15"/>
    <p:sldId id="276" r:id="rId16"/>
    <p:sldId id="269" r:id="rId17"/>
    <p:sldId id="273" r:id="rId18"/>
    <p:sldId id="268" r:id="rId19"/>
    <p:sldId id="272" r:id="rId20"/>
    <p:sldId id="267" r:id="rId21"/>
    <p:sldId id="266" r:id="rId22"/>
  </p:sldIdLst>
  <p:sldSz cx="12192000" cy="6858000"/>
  <p:notesSz cx="6858000" cy="9144000"/>
  <p:embeddedFontLst>
    <p:embeddedFont>
      <p:font typeface="等线" panose="02010600030101010101" pitchFamily="2" charset="-122"/>
      <p:regular r:id="rId24"/>
      <p:bold r:id="rId25"/>
    </p:embeddedFont>
    <p:embeddedFont>
      <p:font typeface="等线 Light" panose="02010600030101010101" pitchFamily="2" charset="-122"/>
      <p:regular r:id="rId26"/>
    </p:embeddedFont>
    <p:embeddedFont>
      <p:font typeface="方正兰亭大黑简体" panose="02000000000000000000" pitchFamily="2" charset="-122"/>
      <p:regular r:id="rId27"/>
    </p:embeddedFont>
    <p:embeddedFont>
      <p:font typeface="微软雅黑" panose="020B0503020204020204" pitchFamily="34" charset="-122"/>
      <p:regular r:id="rId28"/>
      <p:bold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0000"/>
    <a:srgbClr val="820000"/>
    <a:srgbClr val="3A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4" autoAdjust="0"/>
    <p:restoredTop sz="95256" autoAdjust="0"/>
  </p:normalViewPr>
  <p:slideViewPr>
    <p:cSldViewPr snapToGrid="0" showGuides="1">
      <p:cViewPr varScale="1">
        <p:scale>
          <a:sx n="78" d="100"/>
          <a:sy n="78" d="100"/>
        </p:scale>
        <p:origin x="101" y="158"/>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extLst>
      <p:ext uri="{BB962C8B-B14F-4D97-AF65-F5344CB8AC3E}">
        <p14:creationId xmlns:p14="http://schemas.microsoft.com/office/powerpoint/2010/main" val="102549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extLst>
      <p:ext uri="{BB962C8B-B14F-4D97-AF65-F5344CB8AC3E}">
        <p14:creationId xmlns:p14="http://schemas.microsoft.com/office/powerpoint/2010/main" val="34432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extLst>
      <p:ext uri="{BB962C8B-B14F-4D97-AF65-F5344CB8AC3E}">
        <p14:creationId xmlns:p14="http://schemas.microsoft.com/office/powerpoint/2010/main" val="2956567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extLst>
      <p:ext uri="{BB962C8B-B14F-4D97-AF65-F5344CB8AC3E}">
        <p14:creationId xmlns:p14="http://schemas.microsoft.com/office/powerpoint/2010/main" val="396557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p>
          <a:p>
            <a:r>
              <a:rPr lang="zh-CN" altLang="en-US" dirty="0"/>
              <a:t>语块内部结构的合法性问题</a:t>
            </a:r>
          </a:p>
          <a:p>
            <a:r>
              <a:rPr lang="zh-CN" altLang="en-US" dirty="0"/>
              <a:t>语块存储和处理问题：相较于句子划分，语块划分之后数据量剧增，难以存储和处理。</a:t>
            </a:r>
          </a:p>
          <a:p>
            <a:r>
              <a:rPr lang="zh-CN" altLang="en-US" dirty="0"/>
              <a:t>语块复用问题：语块作为翻译记忆提取后，应该如何指导译员有效创作出通顺、准确的译文。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227729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1480311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594289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899432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126685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354321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267409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extLst>
      <p:ext uri="{BB962C8B-B14F-4D97-AF65-F5344CB8AC3E}">
        <p14:creationId xmlns:p14="http://schemas.microsoft.com/office/powerpoint/2010/main" val="945347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2301581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148106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extLst>
      <p:ext uri="{BB962C8B-B14F-4D97-AF65-F5344CB8AC3E}">
        <p14:creationId xmlns:p14="http://schemas.microsoft.com/office/powerpoint/2010/main" val="369528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翻译记忆单元的形成就是，将原文本的字段与目标文本的字段匹配连接起来。整个翻译记忆库中信息的组织和存储就是由一个个的翻译记忆单元组成，其实就是一个平行语料库。</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extLst>
      <p:ext uri="{BB962C8B-B14F-4D97-AF65-F5344CB8AC3E}">
        <p14:creationId xmlns:p14="http://schemas.microsoft.com/office/powerpoint/2010/main" val="399328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34577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extLst>
      <p:ext uri="{BB962C8B-B14F-4D97-AF65-F5344CB8AC3E}">
        <p14:creationId xmlns:p14="http://schemas.microsoft.com/office/powerpoint/2010/main" val="421703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extLst>
      <p:ext uri="{BB962C8B-B14F-4D97-AF65-F5344CB8AC3E}">
        <p14:creationId xmlns:p14="http://schemas.microsoft.com/office/powerpoint/2010/main" val="404036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extLst>
      <p:ext uri="{BB962C8B-B14F-4D97-AF65-F5344CB8AC3E}">
        <p14:creationId xmlns:p14="http://schemas.microsoft.com/office/powerpoint/2010/main" val="153256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extLst>
      <p:ext uri="{BB962C8B-B14F-4D97-AF65-F5344CB8AC3E}">
        <p14:creationId xmlns:p14="http://schemas.microsoft.com/office/powerpoint/2010/main" val="341418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AD589-E5BB-4C09-A9AC-D55F43D7E2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0F16ED-97C2-402F-ACDB-5E6284D5C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FF6566-A033-48A0-A822-BD0CB1140BDF}"/>
              </a:ext>
            </a:extLst>
          </p:cNvPr>
          <p:cNvSpPr>
            <a:spLocks noGrp="1"/>
          </p:cNvSpPr>
          <p:nvPr>
            <p:ph type="dt" sz="half" idx="10"/>
          </p:nvPr>
        </p:nvSpPr>
        <p:spPr/>
        <p:txBody>
          <a:bodyPr/>
          <a:lstStyle/>
          <a:p>
            <a:fld id="{95DF0CDC-0018-4B09-9A3A-E804CD77BB4F}"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6C3B49A1-A0AB-48C8-A77A-07EC6372D9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CD32D-2CAA-42E2-B21D-9116785D5F04}"/>
              </a:ext>
            </a:extLst>
          </p:cNvPr>
          <p:cNvSpPr>
            <a:spLocks noGrp="1"/>
          </p:cNvSpPr>
          <p:nvPr>
            <p:ph type="sldNum" sz="quarter" idx="12"/>
          </p:nvPr>
        </p:nvSpPr>
        <p:spPr/>
        <p:txBody>
          <a:bodyPr/>
          <a:lstStyle/>
          <a:p>
            <a:fld id="{62C9B657-1338-460A-A273-EAFE9A5BAB97}" type="slidenum">
              <a:rPr lang="zh-CN" altLang="en-US" smtClean="0"/>
              <a:t>‹#›</a:t>
            </a:fld>
            <a:endParaRPr lang="zh-CN" altLang="en-US"/>
          </a:p>
        </p:txBody>
      </p:sp>
    </p:spTree>
    <p:extLst>
      <p:ext uri="{BB962C8B-B14F-4D97-AF65-F5344CB8AC3E}">
        <p14:creationId xmlns:p14="http://schemas.microsoft.com/office/powerpoint/2010/main" val="425414916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7D76FD-537C-477E-90B3-723F62B4B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B4912E-CF6B-49CC-842F-C13EED128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571792-3754-45D9-9FFD-58602FB3F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48FAFEFE-8064-4119-A0F5-20E289419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AC675D-4454-44F5-A562-C217AD0A9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extLst>
      <p:ext uri="{BB962C8B-B14F-4D97-AF65-F5344CB8AC3E}">
        <p14:creationId xmlns:p14="http://schemas.microsoft.com/office/powerpoint/2010/main" val="68566971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E86AB28-B127-4885-BDAF-D2C7CE6F12E2}"/>
              </a:ext>
            </a:extLst>
          </p:cNvPr>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a:extLst>
              <a:ext uri="{FF2B5EF4-FFF2-40B4-BE49-F238E27FC236}">
                <a16:creationId xmlns:a16="http://schemas.microsoft.com/office/drawing/2014/main" id="{3A853759-968B-44D2-BD04-1BB6ED0FA69F}"/>
              </a:ext>
            </a:extLst>
          </p:cNvPr>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3F97279-5EA2-4789-9BDF-F759E2ED4F66}"/>
              </a:ext>
            </a:extLst>
          </p:cNvPr>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a:extLst>
              <a:ext uri="{FF2B5EF4-FFF2-40B4-BE49-F238E27FC236}">
                <a16:creationId xmlns:a16="http://schemas.microsoft.com/office/drawing/2014/main" id="{44E27AC0-14F3-4F47-ADAD-574B09349F21}"/>
              </a:ext>
            </a:extLst>
          </p:cNvPr>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extLst>
      <p:ext uri="{BB962C8B-B14F-4D97-AF65-F5344CB8AC3E}">
        <p14:creationId xmlns:p14="http://schemas.microsoft.com/office/powerpoint/2010/main" val="111551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a:extLst>
              <a:ext uri="{FF2B5EF4-FFF2-40B4-BE49-F238E27FC236}">
                <a16:creationId xmlns:a16="http://schemas.microsoft.com/office/drawing/2014/main" id="{A3916777-9382-41AD-B258-C5750FAF1324}"/>
              </a:ext>
            </a:extLst>
          </p:cNvPr>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a:extLst>
              <a:ext uri="{FF2B5EF4-FFF2-40B4-BE49-F238E27FC236}">
                <a16:creationId xmlns:a16="http://schemas.microsoft.com/office/drawing/2014/main" id="{966C8E41-69D8-46F9-BEF6-331CCA0A577B}"/>
              </a:ext>
            </a:extLst>
          </p:cNvPr>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37E529A-3492-434C-BA32-6B1E887E6DFB}"/>
              </a:ext>
            </a:extLst>
          </p:cNvPr>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a:extLst>
              <a:ext uri="{FF2B5EF4-FFF2-40B4-BE49-F238E27FC236}">
                <a16:creationId xmlns:a16="http://schemas.microsoft.com/office/drawing/2014/main" id="{25074315-18C2-4256-8B11-D84BC4ED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1021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4742121" y="3075057"/>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03F643CC-BF1C-41C4-8137-B3B8592ED0F0}"/>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a:extLst>
              <a:ext uri="{FF2B5EF4-FFF2-40B4-BE49-F238E27FC236}">
                <a16:creationId xmlns:a16="http://schemas.microsoft.com/office/drawing/2014/main" id="{D6199C54-1A6B-4680-AEF4-498A07F5513B}"/>
              </a:ext>
            </a:extLst>
          </p:cNvPr>
          <p:cNvPicPr>
            <a:picLocks noChangeAspect="1"/>
          </p:cNvPicPr>
          <p:nvPr/>
        </p:nvPicPr>
        <p:blipFill>
          <a:blip r:embed="rId3"/>
          <a:stretch>
            <a:fillRect/>
          </a:stretch>
        </p:blipFill>
        <p:spPr>
          <a:xfrm>
            <a:off x="357061" y="657439"/>
            <a:ext cx="890093" cy="890093"/>
          </a:xfrm>
          <a:prstGeom prst="rect">
            <a:avLst/>
          </a:prstGeom>
        </p:spPr>
      </p:pic>
      <p:sp>
        <p:nvSpPr>
          <p:cNvPr id="7" name="文本框 6">
            <a:extLst>
              <a:ext uri="{FF2B5EF4-FFF2-40B4-BE49-F238E27FC236}">
                <a16:creationId xmlns:a16="http://schemas.microsoft.com/office/drawing/2014/main" id="{5F2DC263-4F0E-4425-9435-9CDDF83C2B78}"/>
              </a:ext>
            </a:extLst>
          </p:cNvPr>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95883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66D98E51-3B27-4DD5-A799-7306369A4F1D}"/>
              </a:ext>
            </a:extLst>
          </p:cNvPr>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Tree>
    <p:extLst>
      <p:ext uri="{BB962C8B-B14F-4D97-AF65-F5344CB8AC3E}">
        <p14:creationId xmlns:p14="http://schemas.microsoft.com/office/powerpoint/2010/main" val="33017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09F05C-B36A-4F9B-B896-7990873E13EB}"/>
              </a:ext>
            </a:extLst>
          </p:cNvPr>
          <p:cNvSpPr txBox="1"/>
          <p:nvPr/>
        </p:nvSpPr>
        <p:spPr>
          <a:xfrm>
            <a:off x="988828" y="875489"/>
            <a:ext cx="353000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缺点</a:t>
            </a:r>
          </a:p>
        </p:txBody>
      </p:sp>
    </p:spTree>
    <p:extLst>
      <p:ext uri="{BB962C8B-B14F-4D97-AF65-F5344CB8AC3E}">
        <p14:creationId xmlns:p14="http://schemas.microsoft.com/office/powerpoint/2010/main" val="203709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387620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57311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86669" cy="2554545"/>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亚句级复用时的原文处理问题</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09505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140757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96000" cy="3046988"/>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第四节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亚句级复用时共有的技术瓶颈</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88663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229B65-E8AB-4DFC-99DF-D74042512D4D}"/>
              </a:ext>
            </a:extLst>
          </p:cNvPr>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a:extLst>
              <a:ext uri="{FF2B5EF4-FFF2-40B4-BE49-F238E27FC236}">
                <a16:creationId xmlns:a16="http://schemas.microsoft.com/office/drawing/2014/main" id="{0C311ED3-5B91-41FA-B786-58FF092402B9}"/>
              </a:ext>
            </a:extLst>
          </p:cNvPr>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a:extLst>
              <a:ext uri="{FF2B5EF4-FFF2-40B4-BE49-F238E27FC236}">
                <a16:creationId xmlns:a16="http://schemas.microsoft.com/office/drawing/2014/main" id="{9A47E3F3-61E1-40FA-8FF3-CBFFDBED0D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8107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955838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24908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3AEF69D9-EA4C-4E68-B52C-400A9DD85A65}"/>
              </a:ext>
            </a:extLst>
          </p:cNvPr>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a:extLst>
              <a:ext uri="{FF2B5EF4-FFF2-40B4-BE49-F238E27FC236}">
                <a16:creationId xmlns:a16="http://schemas.microsoft.com/office/drawing/2014/main" id="{3ED00FD4-8D5E-47EC-8CCC-58B159479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a:extLst>
              <a:ext uri="{FF2B5EF4-FFF2-40B4-BE49-F238E27FC236}">
                <a16:creationId xmlns:a16="http://schemas.microsoft.com/office/drawing/2014/main" id="{9DF8FC24-E462-4909-BC30-5084E029FA9F}"/>
              </a:ext>
            </a:extLst>
          </p:cNvPr>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a:extLst>
              <a:ext uri="{FF2B5EF4-FFF2-40B4-BE49-F238E27FC236}">
                <a16:creationId xmlns:a16="http://schemas.microsoft.com/office/drawing/2014/main" id="{7F10DB2F-9844-40DA-8DC9-03346713DE30}"/>
              </a:ext>
            </a:extLst>
          </p:cNvPr>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a:extLst>
              <a:ext uri="{FF2B5EF4-FFF2-40B4-BE49-F238E27FC236}">
                <a16:creationId xmlns:a16="http://schemas.microsoft.com/office/drawing/2014/main" id="{6EB16612-49F8-4864-9EFE-A1AEFD8A35CF}"/>
              </a:ext>
            </a:extLst>
          </p:cNvPr>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词语</a:t>
            </a:r>
          </a:p>
        </p:txBody>
      </p:sp>
      <p:sp>
        <p:nvSpPr>
          <p:cNvPr id="15" name="矩形 14">
            <a:extLst>
              <a:ext uri="{FF2B5EF4-FFF2-40B4-BE49-F238E27FC236}">
                <a16:creationId xmlns:a16="http://schemas.microsoft.com/office/drawing/2014/main" id="{2DE06E7D-CBCB-4D0C-BF5B-38884A0D6027}"/>
              </a:ext>
            </a:extLst>
          </p:cNvPr>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a:extLst>
              <a:ext uri="{FF2B5EF4-FFF2-40B4-BE49-F238E27FC236}">
                <a16:creationId xmlns:a16="http://schemas.microsoft.com/office/drawing/2014/main" id="{0BB6C980-FC32-49FF-A516-54931A541C7B}"/>
              </a:ext>
            </a:extLst>
          </p:cNvPr>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a:extLst>
              <a:ext uri="{FF2B5EF4-FFF2-40B4-BE49-F238E27FC236}">
                <a16:creationId xmlns:a16="http://schemas.microsoft.com/office/drawing/2014/main" id="{C755CCE3-9AB8-4F4F-ACE6-6FCB5F237303}"/>
              </a:ext>
            </a:extLst>
          </p:cNvPr>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a:extLst>
              <a:ext uri="{FF2B5EF4-FFF2-40B4-BE49-F238E27FC236}">
                <a16:creationId xmlns:a16="http://schemas.microsoft.com/office/drawing/2014/main" id="{15F0F2BB-60CD-4ED5-8227-678CCCB5148A}"/>
              </a:ext>
            </a:extLst>
          </p:cNvPr>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亚句级复用时的原文处理问题</a:t>
            </a:r>
          </a:p>
        </p:txBody>
      </p:sp>
      <p:cxnSp>
        <p:nvCxnSpPr>
          <p:cNvPr id="21" name="直接箭头连接符 20">
            <a:extLst>
              <a:ext uri="{FF2B5EF4-FFF2-40B4-BE49-F238E27FC236}">
                <a16:creationId xmlns:a16="http://schemas.microsoft.com/office/drawing/2014/main" id="{72907C37-2A9F-4C63-93C1-A5D83231DF26}"/>
              </a:ext>
            </a:extLst>
          </p:cNvPr>
          <p:cNvCxnSpPr>
            <a:cxnSpLocks/>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8467F82-B844-4A95-B534-BE45BC894664}"/>
              </a:ext>
            </a:extLst>
          </p:cNvPr>
          <p:cNvCxnSpPr>
            <a:cxnSpLocks/>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B272C786-756F-4297-9B4B-96F2DD011EF4}"/>
              </a:ext>
            </a:extLst>
          </p:cNvPr>
          <p:cNvCxnSpPr>
            <a:cxnSpLocks/>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FE162EA-B53B-493A-952F-2877F71AE2FF}"/>
              </a:ext>
            </a:extLst>
          </p:cNvPr>
          <p:cNvCxnSpPr>
            <a:cxnSpLocks/>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F6319D9-61EF-4D69-8704-9385B9CE1806}"/>
              </a:ext>
            </a:extLst>
          </p:cNvPr>
          <p:cNvCxnSpPr>
            <a:cxnSpLocks/>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4D394E3-60CB-4A03-B10E-EEF8F082EAC1}"/>
              </a:ext>
            </a:extLst>
          </p:cNvPr>
          <p:cNvCxnSpPr>
            <a:cxnSpLocks/>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594EA1C-8149-48B8-8DB2-148ABEE70E9C}"/>
              </a:ext>
            </a:extLst>
          </p:cNvPr>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66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960778" y="2140085"/>
            <a:ext cx="4270443"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9C323A0A-30B2-49DC-A065-5900A3A52A9A}"/>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31947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96000"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第二节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翻译记忆单元的划分</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42008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73721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62751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162305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a:extLst>
              <a:ext uri="{FF2B5EF4-FFF2-40B4-BE49-F238E27FC236}">
                <a16:creationId xmlns:a16="http://schemas.microsoft.com/office/drawing/2014/main" id="{5FA78C5B-C138-4B46-8634-8202B71194BC}"/>
              </a:ext>
            </a:extLst>
          </p:cNvPr>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3F8F8268-0831-4BDC-9055-78521A8BE1A1}"/>
              </a:ext>
            </a:extLst>
          </p:cNvPr>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a:extLst>
              <a:ext uri="{FF2B5EF4-FFF2-40B4-BE49-F238E27FC236}">
                <a16:creationId xmlns:a16="http://schemas.microsoft.com/office/drawing/2014/main" id="{56EF01E9-90E6-4488-B048-3E67AB445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08891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1456</Words>
  <Application>Microsoft Office PowerPoint</Application>
  <PresentationFormat>宽屏</PresentationFormat>
  <Paragraphs>99</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等线 Light</vt:lpstr>
      <vt:lpstr>Wingdings</vt:lpstr>
      <vt:lpstr>方正兰亭大黑简体</vt:lpstr>
      <vt:lpstr>Arial</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30</cp:revision>
  <dcterms:created xsi:type="dcterms:W3CDTF">2018-10-20T13:40:14Z</dcterms:created>
  <dcterms:modified xsi:type="dcterms:W3CDTF">2018-10-22T07:13:45Z</dcterms:modified>
</cp:coreProperties>
</file>