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68" r:id="rId3"/>
    <p:sldId id="269" r:id="rId4"/>
    <p:sldId id="270" r:id="rId5"/>
    <p:sldId id="272" r:id="rId6"/>
    <p:sldId id="273" r:id="rId7"/>
    <p:sldId id="274" r:id="rId8"/>
    <p:sldId id="276" r:id="rId9"/>
    <p:sldId id="275" r:id="rId10"/>
    <p:sldId id="279" r:id="rId11"/>
    <p:sldId id="278" r:id="rId12"/>
    <p:sldId id="277" r:id="rId13"/>
    <p:sldId id="283" r:id="rId14"/>
    <p:sldId id="282" r:id="rId15"/>
    <p:sldId id="281" r:id="rId16"/>
    <p:sldId id="280" r:id="rId17"/>
    <p:sldId id="285" r:id="rId18"/>
    <p:sldId id="26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26"/>
    <a:srgbClr val="E7FFF2"/>
    <a:srgbClr val="A7FFCF"/>
    <a:srgbClr val="005392"/>
    <a:srgbClr val="FF9900"/>
    <a:srgbClr val="004821"/>
    <a:srgbClr val="5C3700"/>
    <a:srgbClr val="3333CC"/>
    <a:srgbClr val="004274"/>
    <a:srgbClr val="710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4E850E-04DA-47C6-AAF2-FA1E47A3061C}" type="doc">
      <dgm:prSet loTypeId="urn:microsoft.com/office/officeart/2005/8/layout/vProcess5" loCatId="process" qsTypeId="urn:microsoft.com/office/officeart/2005/8/quickstyle/simple1" qsCatId="simple" csTypeId="urn:microsoft.com/office/officeart/2005/8/colors/colorful4" csCatId="colorful" phldr="1"/>
      <dgm:spPr/>
      <dgm:t>
        <a:bodyPr/>
        <a:lstStyle/>
        <a:p>
          <a:endParaRPr lang="en-AU"/>
        </a:p>
      </dgm:t>
    </dgm:pt>
    <dgm:pt modelId="{A03B7E26-9C93-468C-9A7C-6A2F833F4BE7}">
      <dgm:prSet phldrT="[Text]"/>
      <dgm:spPr>
        <a:xfrm>
          <a:off x="0" y="0"/>
          <a:ext cx="4876800" cy="549025"/>
        </a:xfrm>
        <a:prstGeom prst="roundRect">
          <a:avLst>
            <a:gd name="adj" fmla="val 10000"/>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AU" b="1" dirty="0">
              <a:solidFill>
                <a:sysClr val="window" lastClr="FFFFFF"/>
              </a:solidFill>
              <a:latin typeface="Calibri"/>
              <a:ea typeface="+mn-ea"/>
              <a:cs typeface="+mn-cs"/>
            </a:rPr>
            <a:t>Types of methods used </a:t>
          </a:r>
        </a:p>
      </dgm:t>
    </dgm:pt>
    <dgm:pt modelId="{32135DDB-607D-46D4-BABB-B1CCDBC09138}" type="parTrans" cxnId="{156B8146-53F2-42AC-8821-CF3D7100B0B3}">
      <dgm:prSet/>
      <dgm:spPr/>
      <dgm:t>
        <a:bodyPr/>
        <a:lstStyle/>
        <a:p>
          <a:endParaRPr lang="en-AU" b="1"/>
        </a:p>
      </dgm:t>
    </dgm:pt>
    <dgm:pt modelId="{7BCC896D-69D2-462D-B54C-D559F15D9FFE}" type="sibTrans" cxnId="{156B8146-53F2-42AC-8821-CF3D7100B0B3}">
      <dgm:prSet/>
      <dgm:spPr>
        <a:xfrm>
          <a:off x="4519933" y="420503"/>
          <a:ext cx="356866" cy="356866"/>
        </a:xfrm>
        <a:prstGeom prst="downArrow">
          <a:avLst>
            <a:gd name="adj1" fmla="val 55000"/>
            <a:gd name="adj2" fmla="val 45000"/>
          </a:avLst>
        </a:prstGeom>
        <a:solidFill>
          <a:srgbClr val="8064A2">
            <a:tint val="40000"/>
            <a:alpha val="90000"/>
            <a:hueOff val="0"/>
            <a:satOff val="0"/>
            <a:lumOff val="0"/>
            <a:alphaOff val="0"/>
          </a:srgbClr>
        </a:solidFill>
        <a:ln w="25400" cap="flat" cmpd="sng" algn="ctr">
          <a:solidFill>
            <a:srgbClr val="8064A2">
              <a:tint val="40000"/>
              <a:alpha val="90000"/>
              <a:hueOff val="0"/>
              <a:satOff val="0"/>
              <a:lumOff val="0"/>
              <a:alphaOff val="0"/>
            </a:srgbClr>
          </a:solidFill>
          <a:prstDash val="solid"/>
        </a:ln>
        <a:effectLst/>
      </dgm:spPr>
      <dgm:t>
        <a:bodyPr/>
        <a:lstStyle/>
        <a:p>
          <a:pPr>
            <a:buNone/>
          </a:pPr>
          <a:endParaRPr lang="en-AU" b="1">
            <a:solidFill>
              <a:sysClr val="windowText" lastClr="000000">
                <a:hueOff val="0"/>
                <a:satOff val="0"/>
                <a:lumOff val="0"/>
                <a:alphaOff val="0"/>
              </a:sysClr>
            </a:solidFill>
            <a:latin typeface="Calibri"/>
            <a:ea typeface="+mn-ea"/>
            <a:cs typeface="+mn-cs"/>
          </a:endParaRPr>
        </a:p>
      </dgm:t>
    </dgm:pt>
    <dgm:pt modelId="{85E7B834-2450-4950-B1C8-C3C19C5973C0}">
      <dgm:prSet phldrT="[Text]"/>
      <dgm:spPr>
        <a:xfrm>
          <a:off x="408432" y="648848"/>
          <a:ext cx="4876800" cy="549025"/>
        </a:xfrm>
        <a:prstGeom prst="roundRect">
          <a:avLst>
            <a:gd name="adj" fmla="val 10000"/>
          </a:avLst>
        </a:prstGeom>
        <a:solidFill>
          <a:srgbClr val="8064A2">
            <a:hueOff val="-1488257"/>
            <a:satOff val="8966"/>
            <a:lumOff val="719"/>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AU" b="1" dirty="0">
              <a:solidFill>
                <a:sysClr val="window" lastClr="FFFFFF"/>
              </a:solidFill>
              <a:latin typeface="Calibri"/>
              <a:ea typeface="+mn-ea"/>
              <a:cs typeface="+mn-cs"/>
            </a:rPr>
            <a:t>Quality of data</a:t>
          </a:r>
        </a:p>
      </dgm:t>
    </dgm:pt>
    <dgm:pt modelId="{582FAC01-FB31-43BE-A48D-DADAB331E52C}" type="parTrans" cxnId="{9A64ED84-31DE-44CA-B7B2-BF9D33CC7E14}">
      <dgm:prSet/>
      <dgm:spPr/>
      <dgm:t>
        <a:bodyPr/>
        <a:lstStyle/>
        <a:p>
          <a:endParaRPr lang="en-AU" b="1"/>
        </a:p>
      </dgm:t>
    </dgm:pt>
    <dgm:pt modelId="{C0C4C743-BC87-4FC1-9765-1122B1A212E8}" type="sibTrans" cxnId="{9A64ED84-31DE-44CA-B7B2-BF9D33CC7E14}">
      <dgm:prSet/>
      <dgm:spPr>
        <a:xfrm>
          <a:off x="4928365" y="1069351"/>
          <a:ext cx="356866" cy="356866"/>
        </a:xfrm>
        <a:prstGeom prst="downArrow">
          <a:avLst>
            <a:gd name="adj1" fmla="val 55000"/>
            <a:gd name="adj2" fmla="val 45000"/>
          </a:avLst>
        </a:prstGeom>
        <a:solidFill>
          <a:srgbClr val="8064A2">
            <a:tint val="40000"/>
            <a:alpha val="90000"/>
            <a:hueOff val="-1972855"/>
            <a:satOff val="11079"/>
            <a:lumOff val="704"/>
            <a:alphaOff val="0"/>
          </a:srgbClr>
        </a:solidFill>
        <a:ln w="25400" cap="flat" cmpd="sng" algn="ctr">
          <a:solidFill>
            <a:srgbClr val="8064A2">
              <a:tint val="40000"/>
              <a:alpha val="90000"/>
              <a:hueOff val="-1972855"/>
              <a:satOff val="11079"/>
              <a:lumOff val="704"/>
              <a:alphaOff val="0"/>
            </a:srgbClr>
          </a:solidFill>
          <a:prstDash val="solid"/>
        </a:ln>
        <a:effectLst/>
      </dgm:spPr>
      <dgm:t>
        <a:bodyPr/>
        <a:lstStyle/>
        <a:p>
          <a:pPr>
            <a:buNone/>
          </a:pPr>
          <a:endParaRPr lang="en-AU" b="1">
            <a:solidFill>
              <a:sysClr val="windowText" lastClr="000000">
                <a:hueOff val="0"/>
                <a:satOff val="0"/>
                <a:lumOff val="0"/>
                <a:alphaOff val="0"/>
              </a:sysClr>
            </a:solidFill>
            <a:latin typeface="Calibri"/>
            <a:ea typeface="+mn-ea"/>
            <a:cs typeface="+mn-cs"/>
          </a:endParaRPr>
        </a:p>
      </dgm:t>
    </dgm:pt>
    <dgm:pt modelId="{15CDF3C7-5D09-47AA-BDEC-CBE5DBD855CB}">
      <dgm:prSet phldrT="[Text]"/>
      <dgm:spPr>
        <a:xfrm>
          <a:off x="810768" y="1297696"/>
          <a:ext cx="4876800" cy="549025"/>
        </a:xfrm>
        <a:prstGeom prst="roundRect">
          <a:avLst>
            <a:gd name="adj" fmla="val 10000"/>
          </a:avLst>
        </a:prstGeom>
        <a:solidFill>
          <a:srgbClr val="8064A2">
            <a:hueOff val="-2976513"/>
            <a:satOff val="17933"/>
            <a:lumOff val="1437"/>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AU" b="1" dirty="0">
              <a:solidFill>
                <a:sysClr val="window" lastClr="FFFFFF"/>
              </a:solidFill>
              <a:latin typeface="Calibri"/>
              <a:ea typeface="+mn-ea"/>
              <a:cs typeface="+mn-cs"/>
            </a:rPr>
            <a:t>Quality of findings</a:t>
          </a:r>
        </a:p>
      </dgm:t>
    </dgm:pt>
    <dgm:pt modelId="{01E9EBF5-2555-449B-94FF-2899D9440B3B}" type="parTrans" cxnId="{C0FE33E8-B1A9-459D-A8B5-2EDBE49E81ED}">
      <dgm:prSet/>
      <dgm:spPr/>
      <dgm:t>
        <a:bodyPr/>
        <a:lstStyle/>
        <a:p>
          <a:endParaRPr lang="en-AU" b="1"/>
        </a:p>
      </dgm:t>
    </dgm:pt>
    <dgm:pt modelId="{9C14243E-8D7B-465F-BBF2-0FAABD11BA12}" type="sibTrans" cxnId="{C0FE33E8-B1A9-459D-A8B5-2EDBE49E81ED}">
      <dgm:prSet/>
      <dgm:spPr>
        <a:xfrm>
          <a:off x="5330701" y="1718199"/>
          <a:ext cx="356866" cy="356866"/>
        </a:xfrm>
        <a:prstGeom prst="downArrow">
          <a:avLst>
            <a:gd name="adj1" fmla="val 55000"/>
            <a:gd name="adj2" fmla="val 45000"/>
          </a:avLst>
        </a:prstGeom>
        <a:solidFill>
          <a:srgbClr val="8064A2">
            <a:tint val="40000"/>
            <a:alpha val="90000"/>
            <a:hueOff val="-3945710"/>
            <a:satOff val="22157"/>
            <a:lumOff val="1408"/>
            <a:alphaOff val="0"/>
          </a:srgbClr>
        </a:solidFill>
        <a:ln w="25400" cap="flat" cmpd="sng" algn="ctr">
          <a:solidFill>
            <a:srgbClr val="8064A2">
              <a:tint val="40000"/>
              <a:alpha val="90000"/>
              <a:hueOff val="-3945710"/>
              <a:satOff val="22157"/>
              <a:lumOff val="1408"/>
              <a:alphaOff val="0"/>
            </a:srgbClr>
          </a:solidFill>
          <a:prstDash val="solid"/>
        </a:ln>
        <a:effectLst/>
      </dgm:spPr>
      <dgm:t>
        <a:bodyPr/>
        <a:lstStyle/>
        <a:p>
          <a:pPr>
            <a:buNone/>
          </a:pPr>
          <a:endParaRPr lang="en-AU" b="1">
            <a:solidFill>
              <a:sysClr val="windowText" lastClr="000000">
                <a:hueOff val="0"/>
                <a:satOff val="0"/>
                <a:lumOff val="0"/>
                <a:alphaOff val="0"/>
              </a:sysClr>
            </a:solidFill>
            <a:latin typeface="Calibri"/>
            <a:ea typeface="+mn-ea"/>
            <a:cs typeface="+mn-cs"/>
          </a:endParaRPr>
        </a:p>
      </dgm:t>
    </dgm:pt>
    <dgm:pt modelId="{B6A741DE-AFA6-4314-96DF-A5EE0E86ADE3}">
      <dgm:prSet phldrT="[Text]"/>
      <dgm:spPr>
        <a:xfrm>
          <a:off x="1219200" y="1946544"/>
          <a:ext cx="4876800" cy="549025"/>
        </a:xfrm>
        <a:prstGeom prst="roundRect">
          <a:avLst>
            <a:gd name="adj" fmla="val 10000"/>
          </a:avLst>
        </a:prstGeom>
        <a:solidFill>
          <a:srgbClr val="8064A2">
            <a:hueOff val="-4464770"/>
            <a:satOff val="26899"/>
            <a:lumOff val="2156"/>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AU" b="1" dirty="0">
              <a:solidFill>
                <a:sysClr val="window" lastClr="FFFFFF"/>
              </a:solidFill>
              <a:latin typeface="Calibri"/>
              <a:ea typeface="+mn-ea"/>
              <a:cs typeface="+mn-cs"/>
            </a:rPr>
            <a:t>Conclusions drawn</a:t>
          </a:r>
        </a:p>
      </dgm:t>
    </dgm:pt>
    <dgm:pt modelId="{02F45117-B906-4F1D-B51E-9B19FBF3FEA9}" type="parTrans" cxnId="{02F382D2-10CF-4499-929C-68C559E1610A}">
      <dgm:prSet/>
      <dgm:spPr/>
      <dgm:t>
        <a:bodyPr/>
        <a:lstStyle/>
        <a:p>
          <a:endParaRPr lang="en-AU" b="1"/>
        </a:p>
      </dgm:t>
    </dgm:pt>
    <dgm:pt modelId="{AE0E579C-A14D-405B-9F0D-8DEB1E6DCDC8}" type="sibTrans" cxnId="{02F382D2-10CF-4499-929C-68C559E1610A}">
      <dgm:prSet/>
      <dgm:spPr/>
      <dgm:t>
        <a:bodyPr/>
        <a:lstStyle/>
        <a:p>
          <a:endParaRPr lang="en-AU" b="1"/>
        </a:p>
      </dgm:t>
    </dgm:pt>
    <dgm:pt modelId="{B595AAD9-7C13-48B4-9FEE-0AE73DDBDD6A}" type="pres">
      <dgm:prSet presAssocID="{EE4E850E-04DA-47C6-AAF2-FA1E47A3061C}" presName="outerComposite" presStyleCnt="0">
        <dgm:presLayoutVars>
          <dgm:chMax val="5"/>
          <dgm:dir/>
          <dgm:resizeHandles val="exact"/>
        </dgm:presLayoutVars>
      </dgm:prSet>
      <dgm:spPr/>
      <dgm:t>
        <a:bodyPr/>
        <a:lstStyle/>
        <a:p>
          <a:endParaRPr lang="en-US"/>
        </a:p>
      </dgm:t>
    </dgm:pt>
    <dgm:pt modelId="{1C571597-58C1-4F45-98A4-4AFF17EB1717}" type="pres">
      <dgm:prSet presAssocID="{EE4E850E-04DA-47C6-AAF2-FA1E47A3061C}" presName="dummyMaxCanvas" presStyleCnt="0">
        <dgm:presLayoutVars/>
      </dgm:prSet>
      <dgm:spPr/>
    </dgm:pt>
    <dgm:pt modelId="{9751D344-C5BB-4BCB-BF93-7789731F54A1}" type="pres">
      <dgm:prSet presAssocID="{EE4E850E-04DA-47C6-AAF2-FA1E47A3061C}" presName="FourNodes_1" presStyleLbl="node1" presStyleIdx="0" presStyleCnt="4" custLinFactNeighborY="-8213">
        <dgm:presLayoutVars>
          <dgm:bulletEnabled val="1"/>
        </dgm:presLayoutVars>
      </dgm:prSet>
      <dgm:spPr/>
      <dgm:t>
        <a:bodyPr/>
        <a:lstStyle/>
        <a:p>
          <a:endParaRPr lang="en-US"/>
        </a:p>
      </dgm:t>
    </dgm:pt>
    <dgm:pt modelId="{AFDD9A0E-1993-47B2-BDAB-B93D479BC5E7}" type="pres">
      <dgm:prSet presAssocID="{EE4E850E-04DA-47C6-AAF2-FA1E47A3061C}" presName="FourNodes_2" presStyleLbl="node1" presStyleIdx="1" presStyleCnt="4">
        <dgm:presLayoutVars>
          <dgm:bulletEnabled val="1"/>
        </dgm:presLayoutVars>
      </dgm:prSet>
      <dgm:spPr/>
      <dgm:t>
        <a:bodyPr/>
        <a:lstStyle/>
        <a:p>
          <a:endParaRPr lang="en-US"/>
        </a:p>
      </dgm:t>
    </dgm:pt>
    <dgm:pt modelId="{4A9EC2EB-6344-4AD5-8619-9891D9D4F727}" type="pres">
      <dgm:prSet presAssocID="{EE4E850E-04DA-47C6-AAF2-FA1E47A3061C}" presName="FourNodes_3" presStyleLbl="node1" presStyleIdx="2" presStyleCnt="4">
        <dgm:presLayoutVars>
          <dgm:bulletEnabled val="1"/>
        </dgm:presLayoutVars>
      </dgm:prSet>
      <dgm:spPr/>
      <dgm:t>
        <a:bodyPr/>
        <a:lstStyle/>
        <a:p>
          <a:endParaRPr lang="en-US"/>
        </a:p>
      </dgm:t>
    </dgm:pt>
    <dgm:pt modelId="{1F0B2EDC-FCA1-4C6C-B897-C8BB2CCADB4F}" type="pres">
      <dgm:prSet presAssocID="{EE4E850E-04DA-47C6-AAF2-FA1E47A3061C}" presName="FourNodes_4" presStyleLbl="node1" presStyleIdx="3" presStyleCnt="4">
        <dgm:presLayoutVars>
          <dgm:bulletEnabled val="1"/>
        </dgm:presLayoutVars>
      </dgm:prSet>
      <dgm:spPr/>
      <dgm:t>
        <a:bodyPr/>
        <a:lstStyle/>
        <a:p>
          <a:endParaRPr lang="en-US"/>
        </a:p>
      </dgm:t>
    </dgm:pt>
    <dgm:pt modelId="{351E9E78-6FC9-4A51-800E-0E9F9087F840}" type="pres">
      <dgm:prSet presAssocID="{EE4E850E-04DA-47C6-AAF2-FA1E47A3061C}" presName="FourConn_1-2" presStyleLbl="fgAccFollowNode1" presStyleIdx="0" presStyleCnt="3">
        <dgm:presLayoutVars>
          <dgm:bulletEnabled val="1"/>
        </dgm:presLayoutVars>
      </dgm:prSet>
      <dgm:spPr/>
      <dgm:t>
        <a:bodyPr/>
        <a:lstStyle/>
        <a:p>
          <a:endParaRPr lang="en-US"/>
        </a:p>
      </dgm:t>
    </dgm:pt>
    <dgm:pt modelId="{D80167F4-F390-4DC6-B3BC-7E48032E6DCF}" type="pres">
      <dgm:prSet presAssocID="{EE4E850E-04DA-47C6-AAF2-FA1E47A3061C}" presName="FourConn_2-3" presStyleLbl="fgAccFollowNode1" presStyleIdx="1" presStyleCnt="3">
        <dgm:presLayoutVars>
          <dgm:bulletEnabled val="1"/>
        </dgm:presLayoutVars>
      </dgm:prSet>
      <dgm:spPr/>
      <dgm:t>
        <a:bodyPr/>
        <a:lstStyle/>
        <a:p>
          <a:endParaRPr lang="en-US"/>
        </a:p>
      </dgm:t>
    </dgm:pt>
    <dgm:pt modelId="{3CDF492F-83BC-4864-9A25-C63FE08E33A2}" type="pres">
      <dgm:prSet presAssocID="{EE4E850E-04DA-47C6-AAF2-FA1E47A3061C}" presName="FourConn_3-4" presStyleLbl="fgAccFollowNode1" presStyleIdx="2" presStyleCnt="3">
        <dgm:presLayoutVars>
          <dgm:bulletEnabled val="1"/>
        </dgm:presLayoutVars>
      </dgm:prSet>
      <dgm:spPr/>
      <dgm:t>
        <a:bodyPr/>
        <a:lstStyle/>
        <a:p>
          <a:endParaRPr lang="en-US"/>
        </a:p>
      </dgm:t>
    </dgm:pt>
    <dgm:pt modelId="{0D2F77FC-1E38-4819-BBCA-1E8A21C43831}" type="pres">
      <dgm:prSet presAssocID="{EE4E850E-04DA-47C6-AAF2-FA1E47A3061C}" presName="FourNodes_1_text" presStyleLbl="node1" presStyleIdx="3" presStyleCnt="4">
        <dgm:presLayoutVars>
          <dgm:bulletEnabled val="1"/>
        </dgm:presLayoutVars>
      </dgm:prSet>
      <dgm:spPr/>
      <dgm:t>
        <a:bodyPr/>
        <a:lstStyle/>
        <a:p>
          <a:endParaRPr lang="en-US"/>
        </a:p>
      </dgm:t>
    </dgm:pt>
    <dgm:pt modelId="{9CADA4F5-48E8-4DF0-9D72-6488D552169F}" type="pres">
      <dgm:prSet presAssocID="{EE4E850E-04DA-47C6-AAF2-FA1E47A3061C}" presName="FourNodes_2_text" presStyleLbl="node1" presStyleIdx="3" presStyleCnt="4">
        <dgm:presLayoutVars>
          <dgm:bulletEnabled val="1"/>
        </dgm:presLayoutVars>
      </dgm:prSet>
      <dgm:spPr/>
      <dgm:t>
        <a:bodyPr/>
        <a:lstStyle/>
        <a:p>
          <a:endParaRPr lang="en-US"/>
        </a:p>
      </dgm:t>
    </dgm:pt>
    <dgm:pt modelId="{BD0CB8D9-2DDE-444A-B312-87F16A2A5743}" type="pres">
      <dgm:prSet presAssocID="{EE4E850E-04DA-47C6-AAF2-FA1E47A3061C}" presName="FourNodes_3_text" presStyleLbl="node1" presStyleIdx="3" presStyleCnt="4">
        <dgm:presLayoutVars>
          <dgm:bulletEnabled val="1"/>
        </dgm:presLayoutVars>
      </dgm:prSet>
      <dgm:spPr/>
      <dgm:t>
        <a:bodyPr/>
        <a:lstStyle/>
        <a:p>
          <a:endParaRPr lang="en-US"/>
        </a:p>
      </dgm:t>
    </dgm:pt>
    <dgm:pt modelId="{1BA6E6F1-F70B-4773-BEF0-41E736EB858D}" type="pres">
      <dgm:prSet presAssocID="{EE4E850E-04DA-47C6-AAF2-FA1E47A3061C}" presName="FourNodes_4_text" presStyleLbl="node1" presStyleIdx="3" presStyleCnt="4">
        <dgm:presLayoutVars>
          <dgm:bulletEnabled val="1"/>
        </dgm:presLayoutVars>
      </dgm:prSet>
      <dgm:spPr/>
      <dgm:t>
        <a:bodyPr/>
        <a:lstStyle/>
        <a:p>
          <a:endParaRPr lang="en-US"/>
        </a:p>
      </dgm:t>
    </dgm:pt>
  </dgm:ptLst>
  <dgm:cxnLst>
    <dgm:cxn modelId="{EA19AC5F-ABB9-4746-8B8F-637EA7E6B842}" type="presOf" srcId="{C0C4C743-BC87-4FC1-9765-1122B1A212E8}" destId="{D80167F4-F390-4DC6-B3BC-7E48032E6DCF}" srcOrd="0" destOrd="0" presId="urn:microsoft.com/office/officeart/2005/8/layout/vProcess5"/>
    <dgm:cxn modelId="{02F382D2-10CF-4499-929C-68C559E1610A}" srcId="{EE4E850E-04DA-47C6-AAF2-FA1E47A3061C}" destId="{B6A741DE-AFA6-4314-96DF-A5EE0E86ADE3}" srcOrd="3" destOrd="0" parTransId="{02F45117-B906-4F1D-B51E-9B19FBF3FEA9}" sibTransId="{AE0E579C-A14D-405B-9F0D-8DEB1E6DCDC8}"/>
    <dgm:cxn modelId="{907DA451-1A67-4A66-902D-4BF55DE039D4}" type="presOf" srcId="{B6A741DE-AFA6-4314-96DF-A5EE0E86ADE3}" destId="{1F0B2EDC-FCA1-4C6C-B897-C8BB2CCADB4F}" srcOrd="0" destOrd="0" presId="urn:microsoft.com/office/officeart/2005/8/layout/vProcess5"/>
    <dgm:cxn modelId="{CCFBB304-3A70-43D2-BCF2-AB8916EAE29F}" type="presOf" srcId="{EE4E850E-04DA-47C6-AAF2-FA1E47A3061C}" destId="{B595AAD9-7C13-48B4-9FEE-0AE73DDBDD6A}" srcOrd="0" destOrd="0" presId="urn:microsoft.com/office/officeart/2005/8/layout/vProcess5"/>
    <dgm:cxn modelId="{65611601-DF11-4687-AA70-98B9E32A4CF1}" type="presOf" srcId="{85E7B834-2450-4950-B1C8-C3C19C5973C0}" destId="{9CADA4F5-48E8-4DF0-9D72-6488D552169F}" srcOrd="1" destOrd="0" presId="urn:microsoft.com/office/officeart/2005/8/layout/vProcess5"/>
    <dgm:cxn modelId="{8D005798-70BA-4A05-8656-E9E4E7BF7BF0}" type="presOf" srcId="{A03B7E26-9C93-468C-9A7C-6A2F833F4BE7}" destId="{0D2F77FC-1E38-4819-BBCA-1E8A21C43831}" srcOrd="1" destOrd="0" presId="urn:microsoft.com/office/officeart/2005/8/layout/vProcess5"/>
    <dgm:cxn modelId="{62B3D017-C2AA-4BF7-848E-1BDC412FFB70}" type="presOf" srcId="{7BCC896D-69D2-462D-B54C-D559F15D9FFE}" destId="{351E9E78-6FC9-4A51-800E-0E9F9087F840}" srcOrd="0" destOrd="0" presId="urn:microsoft.com/office/officeart/2005/8/layout/vProcess5"/>
    <dgm:cxn modelId="{FCD1E94B-8044-41D8-8035-488E13E3FFB5}" type="presOf" srcId="{9C14243E-8D7B-465F-BBF2-0FAABD11BA12}" destId="{3CDF492F-83BC-4864-9A25-C63FE08E33A2}" srcOrd="0" destOrd="0" presId="urn:microsoft.com/office/officeart/2005/8/layout/vProcess5"/>
    <dgm:cxn modelId="{720CDC4D-4904-4CAC-BB3D-A1AE27CBC88E}" type="presOf" srcId="{15CDF3C7-5D09-47AA-BDEC-CBE5DBD855CB}" destId="{BD0CB8D9-2DDE-444A-B312-87F16A2A5743}" srcOrd="1" destOrd="0" presId="urn:microsoft.com/office/officeart/2005/8/layout/vProcess5"/>
    <dgm:cxn modelId="{100C0242-1530-4ABD-B20C-5294453EB4D1}" type="presOf" srcId="{B6A741DE-AFA6-4314-96DF-A5EE0E86ADE3}" destId="{1BA6E6F1-F70B-4773-BEF0-41E736EB858D}" srcOrd="1" destOrd="0" presId="urn:microsoft.com/office/officeart/2005/8/layout/vProcess5"/>
    <dgm:cxn modelId="{7915820B-F2D5-4178-ADF9-BDF97DDFE000}" type="presOf" srcId="{15CDF3C7-5D09-47AA-BDEC-CBE5DBD855CB}" destId="{4A9EC2EB-6344-4AD5-8619-9891D9D4F727}" srcOrd="0" destOrd="0" presId="urn:microsoft.com/office/officeart/2005/8/layout/vProcess5"/>
    <dgm:cxn modelId="{E4E600F4-A76D-41C2-B8D1-C2A0AF9CBB4B}" type="presOf" srcId="{A03B7E26-9C93-468C-9A7C-6A2F833F4BE7}" destId="{9751D344-C5BB-4BCB-BF93-7789731F54A1}" srcOrd="0" destOrd="0" presId="urn:microsoft.com/office/officeart/2005/8/layout/vProcess5"/>
    <dgm:cxn modelId="{156B8146-53F2-42AC-8821-CF3D7100B0B3}" srcId="{EE4E850E-04DA-47C6-AAF2-FA1E47A3061C}" destId="{A03B7E26-9C93-468C-9A7C-6A2F833F4BE7}" srcOrd="0" destOrd="0" parTransId="{32135DDB-607D-46D4-BABB-B1CCDBC09138}" sibTransId="{7BCC896D-69D2-462D-B54C-D559F15D9FFE}"/>
    <dgm:cxn modelId="{9A64ED84-31DE-44CA-B7B2-BF9D33CC7E14}" srcId="{EE4E850E-04DA-47C6-AAF2-FA1E47A3061C}" destId="{85E7B834-2450-4950-B1C8-C3C19C5973C0}" srcOrd="1" destOrd="0" parTransId="{582FAC01-FB31-43BE-A48D-DADAB331E52C}" sibTransId="{C0C4C743-BC87-4FC1-9765-1122B1A212E8}"/>
    <dgm:cxn modelId="{C90AFDD9-A18D-49E5-BBDC-75538CC552CC}" type="presOf" srcId="{85E7B834-2450-4950-B1C8-C3C19C5973C0}" destId="{AFDD9A0E-1993-47B2-BDAB-B93D479BC5E7}" srcOrd="0" destOrd="0" presId="urn:microsoft.com/office/officeart/2005/8/layout/vProcess5"/>
    <dgm:cxn modelId="{C0FE33E8-B1A9-459D-A8B5-2EDBE49E81ED}" srcId="{EE4E850E-04DA-47C6-AAF2-FA1E47A3061C}" destId="{15CDF3C7-5D09-47AA-BDEC-CBE5DBD855CB}" srcOrd="2" destOrd="0" parTransId="{01E9EBF5-2555-449B-94FF-2899D9440B3B}" sibTransId="{9C14243E-8D7B-465F-BBF2-0FAABD11BA12}"/>
    <dgm:cxn modelId="{D536F1A2-0318-4FCF-B30D-4DADD3A4A4BD}" type="presParOf" srcId="{B595AAD9-7C13-48B4-9FEE-0AE73DDBDD6A}" destId="{1C571597-58C1-4F45-98A4-4AFF17EB1717}" srcOrd="0" destOrd="0" presId="urn:microsoft.com/office/officeart/2005/8/layout/vProcess5"/>
    <dgm:cxn modelId="{449C943C-E6D8-4E89-8B80-921E868CDC32}" type="presParOf" srcId="{B595AAD9-7C13-48B4-9FEE-0AE73DDBDD6A}" destId="{9751D344-C5BB-4BCB-BF93-7789731F54A1}" srcOrd="1" destOrd="0" presId="urn:microsoft.com/office/officeart/2005/8/layout/vProcess5"/>
    <dgm:cxn modelId="{E67FF9E5-36D6-4F96-84DD-D38F0405C7EC}" type="presParOf" srcId="{B595AAD9-7C13-48B4-9FEE-0AE73DDBDD6A}" destId="{AFDD9A0E-1993-47B2-BDAB-B93D479BC5E7}" srcOrd="2" destOrd="0" presId="urn:microsoft.com/office/officeart/2005/8/layout/vProcess5"/>
    <dgm:cxn modelId="{101827CF-71BE-4DBC-90F3-1D89E91F8399}" type="presParOf" srcId="{B595AAD9-7C13-48B4-9FEE-0AE73DDBDD6A}" destId="{4A9EC2EB-6344-4AD5-8619-9891D9D4F727}" srcOrd="3" destOrd="0" presId="urn:microsoft.com/office/officeart/2005/8/layout/vProcess5"/>
    <dgm:cxn modelId="{114E5BC5-1E22-462F-B34C-37C84D51B348}" type="presParOf" srcId="{B595AAD9-7C13-48B4-9FEE-0AE73DDBDD6A}" destId="{1F0B2EDC-FCA1-4C6C-B897-C8BB2CCADB4F}" srcOrd="4" destOrd="0" presId="urn:microsoft.com/office/officeart/2005/8/layout/vProcess5"/>
    <dgm:cxn modelId="{4BB72DC7-E561-4B30-B5A8-18A3A185C84E}" type="presParOf" srcId="{B595AAD9-7C13-48B4-9FEE-0AE73DDBDD6A}" destId="{351E9E78-6FC9-4A51-800E-0E9F9087F840}" srcOrd="5" destOrd="0" presId="urn:microsoft.com/office/officeart/2005/8/layout/vProcess5"/>
    <dgm:cxn modelId="{81479E9F-2D8F-40FE-B750-46D71AFFE3D4}" type="presParOf" srcId="{B595AAD9-7C13-48B4-9FEE-0AE73DDBDD6A}" destId="{D80167F4-F390-4DC6-B3BC-7E48032E6DCF}" srcOrd="6" destOrd="0" presId="urn:microsoft.com/office/officeart/2005/8/layout/vProcess5"/>
    <dgm:cxn modelId="{030397D6-D63B-4149-B1DF-C7E10B546B84}" type="presParOf" srcId="{B595AAD9-7C13-48B4-9FEE-0AE73DDBDD6A}" destId="{3CDF492F-83BC-4864-9A25-C63FE08E33A2}" srcOrd="7" destOrd="0" presId="urn:microsoft.com/office/officeart/2005/8/layout/vProcess5"/>
    <dgm:cxn modelId="{37E43EEE-F87B-46B2-B220-8E3A2A70D7C2}" type="presParOf" srcId="{B595AAD9-7C13-48B4-9FEE-0AE73DDBDD6A}" destId="{0D2F77FC-1E38-4819-BBCA-1E8A21C43831}" srcOrd="8" destOrd="0" presId="urn:microsoft.com/office/officeart/2005/8/layout/vProcess5"/>
    <dgm:cxn modelId="{8D3BA383-B532-4006-A314-E8D2754F5815}" type="presParOf" srcId="{B595AAD9-7C13-48B4-9FEE-0AE73DDBDD6A}" destId="{9CADA4F5-48E8-4DF0-9D72-6488D552169F}" srcOrd="9" destOrd="0" presId="urn:microsoft.com/office/officeart/2005/8/layout/vProcess5"/>
    <dgm:cxn modelId="{CD091EDA-D3D3-45B1-AFC9-742A89B4F744}" type="presParOf" srcId="{B595AAD9-7C13-48B4-9FEE-0AE73DDBDD6A}" destId="{BD0CB8D9-2DDE-444A-B312-87F16A2A5743}" srcOrd="10" destOrd="0" presId="urn:microsoft.com/office/officeart/2005/8/layout/vProcess5"/>
    <dgm:cxn modelId="{D01F38A9-5073-4AC3-9108-4ACA350D915B}" type="presParOf" srcId="{B595AAD9-7C13-48B4-9FEE-0AE73DDBDD6A}" destId="{1BA6E6F1-F70B-4773-BEF0-41E736EB858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1D344-C5BB-4BCB-BF93-7789731F54A1}">
      <dsp:nvSpPr>
        <dsp:cNvPr id="0" name=""/>
        <dsp:cNvSpPr/>
      </dsp:nvSpPr>
      <dsp:spPr>
        <a:xfrm>
          <a:off x="0" y="0"/>
          <a:ext cx="4876800" cy="549025"/>
        </a:xfrm>
        <a:prstGeom prst="roundRect">
          <a:avLst>
            <a:gd name="adj" fmla="val 10000"/>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buNone/>
          </a:pPr>
          <a:r>
            <a:rPr lang="en-AU" sz="2300" b="1" kern="1200" dirty="0">
              <a:solidFill>
                <a:sysClr val="window" lastClr="FFFFFF"/>
              </a:solidFill>
              <a:latin typeface="Calibri"/>
              <a:ea typeface="+mn-ea"/>
              <a:cs typeface="+mn-cs"/>
            </a:rPr>
            <a:t>Types of methods used </a:t>
          </a:r>
        </a:p>
      </dsp:txBody>
      <dsp:txXfrm>
        <a:off x="16080" y="16080"/>
        <a:ext cx="4237966" cy="516865"/>
      </dsp:txXfrm>
    </dsp:sp>
    <dsp:sp modelId="{AFDD9A0E-1993-47B2-BDAB-B93D479BC5E7}">
      <dsp:nvSpPr>
        <dsp:cNvPr id="0" name=""/>
        <dsp:cNvSpPr/>
      </dsp:nvSpPr>
      <dsp:spPr>
        <a:xfrm>
          <a:off x="408432" y="648848"/>
          <a:ext cx="4876800" cy="549025"/>
        </a:xfrm>
        <a:prstGeom prst="roundRect">
          <a:avLst>
            <a:gd name="adj" fmla="val 10000"/>
          </a:avLst>
        </a:prstGeom>
        <a:solidFill>
          <a:srgbClr val="8064A2">
            <a:hueOff val="-1488257"/>
            <a:satOff val="8966"/>
            <a:lumOff val="719"/>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buNone/>
          </a:pPr>
          <a:r>
            <a:rPr lang="en-AU" sz="2300" b="1" kern="1200" dirty="0">
              <a:solidFill>
                <a:sysClr val="window" lastClr="FFFFFF"/>
              </a:solidFill>
              <a:latin typeface="Calibri"/>
              <a:ea typeface="+mn-ea"/>
              <a:cs typeface="+mn-cs"/>
            </a:rPr>
            <a:t>Quality of data</a:t>
          </a:r>
        </a:p>
      </dsp:txBody>
      <dsp:txXfrm>
        <a:off x="424512" y="664928"/>
        <a:ext cx="4079341" cy="516865"/>
      </dsp:txXfrm>
    </dsp:sp>
    <dsp:sp modelId="{4A9EC2EB-6344-4AD5-8619-9891D9D4F727}">
      <dsp:nvSpPr>
        <dsp:cNvPr id="0" name=""/>
        <dsp:cNvSpPr/>
      </dsp:nvSpPr>
      <dsp:spPr>
        <a:xfrm>
          <a:off x="810768" y="1297696"/>
          <a:ext cx="4876800" cy="549025"/>
        </a:xfrm>
        <a:prstGeom prst="roundRect">
          <a:avLst>
            <a:gd name="adj" fmla="val 10000"/>
          </a:avLst>
        </a:prstGeom>
        <a:solidFill>
          <a:srgbClr val="8064A2">
            <a:hueOff val="-2976513"/>
            <a:satOff val="17933"/>
            <a:lumOff val="1437"/>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buNone/>
          </a:pPr>
          <a:r>
            <a:rPr lang="en-AU" sz="2300" b="1" kern="1200" dirty="0">
              <a:solidFill>
                <a:sysClr val="window" lastClr="FFFFFF"/>
              </a:solidFill>
              <a:latin typeface="Calibri"/>
              <a:ea typeface="+mn-ea"/>
              <a:cs typeface="+mn-cs"/>
            </a:rPr>
            <a:t>Quality of findings</a:t>
          </a:r>
        </a:p>
      </dsp:txBody>
      <dsp:txXfrm>
        <a:off x="826848" y="1313776"/>
        <a:ext cx="4085437" cy="516865"/>
      </dsp:txXfrm>
    </dsp:sp>
    <dsp:sp modelId="{1F0B2EDC-FCA1-4C6C-B897-C8BB2CCADB4F}">
      <dsp:nvSpPr>
        <dsp:cNvPr id="0" name=""/>
        <dsp:cNvSpPr/>
      </dsp:nvSpPr>
      <dsp:spPr>
        <a:xfrm>
          <a:off x="1219200" y="1946544"/>
          <a:ext cx="4876800" cy="549025"/>
        </a:xfrm>
        <a:prstGeom prst="roundRect">
          <a:avLst>
            <a:gd name="adj" fmla="val 10000"/>
          </a:avLst>
        </a:prstGeom>
        <a:solidFill>
          <a:srgbClr val="8064A2">
            <a:hueOff val="-4464770"/>
            <a:satOff val="26899"/>
            <a:lumOff val="2156"/>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buNone/>
          </a:pPr>
          <a:r>
            <a:rPr lang="en-AU" sz="2300" b="1" kern="1200" dirty="0">
              <a:solidFill>
                <a:sysClr val="window" lastClr="FFFFFF"/>
              </a:solidFill>
              <a:latin typeface="Calibri"/>
              <a:ea typeface="+mn-ea"/>
              <a:cs typeface="+mn-cs"/>
            </a:rPr>
            <a:t>Conclusions drawn</a:t>
          </a:r>
        </a:p>
      </dsp:txBody>
      <dsp:txXfrm>
        <a:off x="1235280" y="1962624"/>
        <a:ext cx="4079341" cy="516865"/>
      </dsp:txXfrm>
    </dsp:sp>
    <dsp:sp modelId="{351E9E78-6FC9-4A51-800E-0E9F9087F840}">
      <dsp:nvSpPr>
        <dsp:cNvPr id="0" name=""/>
        <dsp:cNvSpPr/>
      </dsp:nvSpPr>
      <dsp:spPr>
        <a:xfrm>
          <a:off x="4519933" y="420503"/>
          <a:ext cx="356866" cy="356866"/>
        </a:xfrm>
        <a:prstGeom prst="downArrow">
          <a:avLst>
            <a:gd name="adj1" fmla="val 55000"/>
            <a:gd name="adj2" fmla="val 45000"/>
          </a:avLst>
        </a:prstGeom>
        <a:solidFill>
          <a:srgbClr val="8064A2">
            <a:tint val="40000"/>
            <a:alpha val="90000"/>
            <a:hueOff val="0"/>
            <a:satOff val="0"/>
            <a:lumOff val="0"/>
            <a:alphaOff val="0"/>
          </a:srgbClr>
        </a:solidFill>
        <a:ln w="25400" cap="flat" cmpd="sng" algn="ctr">
          <a:solidFill>
            <a:srgbClr val="8064A2">
              <a:tint val="40000"/>
              <a:alpha val="9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buNone/>
          </a:pPr>
          <a:endParaRPr lang="en-AU" sz="1600" b="1" kern="1200">
            <a:solidFill>
              <a:sysClr val="windowText" lastClr="000000">
                <a:hueOff val="0"/>
                <a:satOff val="0"/>
                <a:lumOff val="0"/>
                <a:alphaOff val="0"/>
              </a:sysClr>
            </a:solidFill>
            <a:latin typeface="Calibri"/>
            <a:ea typeface="+mn-ea"/>
            <a:cs typeface="+mn-cs"/>
          </a:endParaRPr>
        </a:p>
      </dsp:txBody>
      <dsp:txXfrm>
        <a:off x="4600228" y="420503"/>
        <a:ext cx="196276" cy="268542"/>
      </dsp:txXfrm>
    </dsp:sp>
    <dsp:sp modelId="{D80167F4-F390-4DC6-B3BC-7E48032E6DCF}">
      <dsp:nvSpPr>
        <dsp:cNvPr id="0" name=""/>
        <dsp:cNvSpPr/>
      </dsp:nvSpPr>
      <dsp:spPr>
        <a:xfrm>
          <a:off x="4928365" y="1069351"/>
          <a:ext cx="356866" cy="356866"/>
        </a:xfrm>
        <a:prstGeom prst="downArrow">
          <a:avLst>
            <a:gd name="adj1" fmla="val 55000"/>
            <a:gd name="adj2" fmla="val 45000"/>
          </a:avLst>
        </a:prstGeom>
        <a:solidFill>
          <a:srgbClr val="8064A2">
            <a:tint val="40000"/>
            <a:alpha val="90000"/>
            <a:hueOff val="-1972855"/>
            <a:satOff val="11079"/>
            <a:lumOff val="704"/>
            <a:alphaOff val="0"/>
          </a:srgbClr>
        </a:solidFill>
        <a:ln w="25400" cap="flat" cmpd="sng" algn="ctr">
          <a:solidFill>
            <a:srgbClr val="8064A2">
              <a:tint val="40000"/>
              <a:alpha val="90000"/>
              <a:hueOff val="-1972855"/>
              <a:satOff val="11079"/>
              <a:lumOff val="704"/>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buNone/>
          </a:pPr>
          <a:endParaRPr lang="en-AU" sz="1600" b="1" kern="1200">
            <a:solidFill>
              <a:sysClr val="windowText" lastClr="000000">
                <a:hueOff val="0"/>
                <a:satOff val="0"/>
                <a:lumOff val="0"/>
                <a:alphaOff val="0"/>
              </a:sysClr>
            </a:solidFill>
            <a:latin typeface="Calibri"/>
            <a:ea typeface="+mn-ea"/>
            <a:cs typeface="+mn-cs"/>
          </a:endParaRPr>
        </a:p>
      </dsp:txBody>
      <dsp:txXfrm>
        <a:off x="5008660" y="1069351"/>
        <a:ext cx="196276" cy="268542"/>
      </dsp:txXfrm>
    </dsp:sp>
    <dsp:sp modelId="{3CDF492F-83BC-4864-9A25-C63FE08E33A2}">
      <dsp:nvSpPr>
        <dsp:cNvPr id="0" name=""/>
        <dsp:cNvSpPr/>
      </dsp:nvSpPr>
      <dsp:spPr>
        <a:xfrm>
          <a:off x="5330701" y="1718199"/>
          <a:ext cx="356866" cy="356866"/>
        </a:xfrm>
        <a:prstGeom prst="downArrow">
          <a:avLst>
            <a:gd name="adj1" fmla="val 55000"/>
            <a:gd name="adj2" fmla="val 45000"/>
          </a:avLst>
        </a:prstGeom>
        <a:solidFill>
          <a:srgbClr val="8064A2">
            <a:tint val="40000"/>
            <a:alpha val="90000"/>
            <a:hueOff val="-3945710"/>
            <a:satOff val="22157"/>
            <a:lumOff val="1408"/>
            <a:alphaOff val="0"/>
          </a:srgbClr>
        </a:solidFill>
        <a:ln w="25400" cap="flat" cmpd="sng" algn="ctr">
          <a:solidFill>
            <a:srgbClr val="8064A2">
              <a:tint val="40000"/>
              <a:alpha val="90000"/>
              <a:hueOff val="-3945710"/>
              <a:satOff val="22157"/>
              <a:lumOff val="1408"/>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buNone/>
          </a:pPr>
          <a:endParaRPr lang="en-AU" sz="1600" b="1" kern="1200">
            <a:solidFill>
              <a:sysClr val="windowText" lastClr="000000">
                <a:hueOff val="0"/>
                <a:satOff val="0"/>
                <a:lumOff val="0"/>
                <a:alphaOff val="0"/>
              </a:sysClr>
            </a:solidFill>
            <a:latin typeface="Calibri"/>
            <a:ea typeface="+mn-ea"/>
            <a:cs typeface="+mn-cs"/>
          </a:endParaRPr>
        </a:p>
      </dsp:txBody>
      <dsp:txXfrm>
        <a:off x="5410996" y="1718199"/>
        <a:ext cx="196276" cy="26854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C87FAB-7967-5F4D-997E-DEE22446FB6D}" type="datetimeFigureOut">
              <a:rPr lang="en-US" smtClean="0"/>
              <a:t>6/19/2020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3479C3-7965-CF4D-9AAE-32BDEB03B820}" type="slidenum">
              <a:rPr lang="en-US" smtClean="0"/>
              <a:t>‹#›</a:t>
            </a:fld>
            <a:endParaRPr lang="en-US"/>
          </a:p>
        </p:txBody>
      </p:sp>
    </p:spTree>
    <p:extLst>
      <p:ext uri="{BB962C8B-B14F-4D97-AF65-F5344CB8AC3E}">
        <p14:creationId xmlns:p14="http://schemas.microsoft.com/office/powerpoint/2010/main" val="29674939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kern="1200" dirty="0">
                <a:solidFill>
                  <a:schemeClr val="tx1"/>
                </a:solidFill>
                <a:effectLst/>
                <a:latin typeface="+mn-lt"/>
                <a:ea typeface="+mn-ea"/>
                <a:cs typeface="+mn-cs"/>
              </a:rPr>
              <a:t>Research process</a:t>
            </a:r>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1. Identify a problem</a:t>
            </a:r>
          </a:p>
          <a:p>
            <a:r>
              <a:rPr lang="en-AU" sz="1200" kern="1200" dirty="0">
                <a:solidFill>
                  <a:schemeClr val="tx1"/>
                </a:solidFill>
                <a:effectLst/>
                <a:latin typeface="+mn-lt"/>
                <a:ea typeface="+mn-ea"/>
                <a:cs typeface="+mn-cs"/>
              </a:rPr>
              <a:t>2. Do literature review</a:t>
            </a:r>
          </a:p>
          <a:p>
            <a:r>
              <a:rPr lang="en-AU" sz="1200" kern="1200" dirty="0">
                <a:solidFill>
                  <a:schemeClr val="tx1"/>
                </a:solidFill>
                <a:effectLst/>
                <a:latin typeface="+mn-lt"/>
                <a:ea typeface="+mn-ea"/>
                <a:cs typeface="+mn-cs"/>
              </a:rPr>
              <a:t>3. Plan research methods</a:t>
            </a:r>
          </a:p>
          <a:p>
            <a:pPr lvl="1"/>
            <a:r>
              <a:rPr lang="en-AU" sz="1200" kern="1200" dirty="0">
                <a:solidFill>
                  <a:schemeClr val="tx1"/>
                </a:solidFill>
                <a:effectLst/>
                <a:latin typeface="+mn-lt"/>
                <a:ea typeface="+mn-ea"/>
                <a:cs typeface="+mn-cs"/>
              </a:rPr>
              <a:t>a. Research various methods available to do research</a:t>
            </a:r>
          </a:p>
          <a:p>
            <a:pPr lvl="1"/>
            <a:r>
              <a:rPr lang="en-AU" sz="1200" kern="1200" dirty="0">
                <a:solidFill>
                  <a:schemeClr val="tx1"/>
                </a:solidFill>
                <a:effectLst/>
                <a:latin typeface="+mn-lt"/>
                <a:ea typeface="+mn-ea"/>
                <a:cs typeface="+mn-cs"/>
              </a:rPr>
              <a:t>b.</a:t>
            </a:r>
            <a:r>
              <a:rPr lang="en-AU" sz="1200" kern="1200" baseline="0" dirty="0">
                <a:solidFill>
                  <a:schemeClr val="tx1"/>
                </a:solidFill>
                <a:effectLst/>
                <a:latin typeface="+mn-lt"/>
                <a:ea typeface="+mn-ea"/>
                <a:cs typeface="+mn-cs"/>
              </a:rPr>
              <a:t> </a:t>
            </a:r>
            <a:r>
              <a:rPr lang="en-AU" sz="1200" kern="1200" dirty="0">
                <a:solidFill>
                  <a:schemeClr val="tx1"/>
                </a:solidFill>
                <a:effectLst/>
                <a:latin typeface="+mn-lt"/>
                <a:ea typeface="+mn-ea"/>
                <a:cs typeface="+mn-cs"/>
              </a:rPr>
              <a:t>Select appropriate methods</a:t>
            </a:r>
          </a:p>
          <a:p>
            <a:pPr lvl="1"/>
            <a:r>
              <a:rPr lang="en-AU" sz="1200" kern="1200" dirty="0">
                <a:solidFill>
                  <a:schemeClr val="tx1"/>
                </a:solidFill>
                <a:effectLst/>
                <a:latin typeface="+mn-lt"/>
                <a:ea typeface="+mn-ea"/>
                <a:cs typeface="+mn-cs"/>
              </a:rPr>
              <a:t>c. Devise research tools</a:t>
            </a:r>
          </a:p>
          <a:p>
            <a:r>
              <a:rPr lang="en-AU" sz="1200" kern="1200" dirty="0">
                <a:solidFill>
                  <a:schemeClr val="tx1"/>
                </a:solidFill>
                <a:effectLst/>
                <a:latin typeface="+mn-lt"/>
                <a:ea typeface="+mn-ea"/>
                <a:cs typeface="+mn-cs"/>
              </a:rPr>
              <a:t>4. Conduct the research</a:t>
            </a:r>
          </a:p>
          <a:p>
            <a:r>
              <a:rPr lang="en-AU" sz="1200" kern="1200" dirty="0">
                <a:solidFill>
                  <a:schemeClr val="tx1"/>
                </a:solidFill>
                <a:effectLst/>
                <a:latin typeface="+mn-lt"/>
                <a:ea typeface="+mn-ea"/>
                <a:cs typeface="+mn-cs"/>
              </a:rPr>
              <a:t>5. Prepare the data</a:t>
            </a:r>
          </a:p>
          <a:p>
            <a:pPr lvl="1"/>
            <a:r>
              <a:rPr lang="en-AU" sz="1200" kern="1200" dirty="0">
                <a:solidFill>
                  <a:schemeClr val="tx1"/>
                </a:solidFill>
                <a:effectLst/>
                <a:latin typeface="+mn-lt"/>
                <a:ea typeface="+mn-ea"/>
                <a:cs typeface="+mn-cs"/>
              </a:rPr>
              <a:t>a. Collect the data</a:t>
            </a:r>
          </a:p>
          <a:p>
            <a:pPr lvl="1"/>
            <a:r>
              <a:rPr lang="en-AU" sz="1200" kern="1200" dirty="0">
                <a:solidFill>
                  <a:schemeClr val="tx1"/>
                </a:solidFill>
                <a:effectLst/>
                <a:latin typeface="+mn-lt"/>
                <a:ea typeface="+mn-ea"/>
                <a:cs typeface="+mn-cs"/>
              </a:rPr>
              <a:t>b. Compile and enter the data</a:t>
            </a:r>
          </a:p>
          <a:p>
            <a:pPr lvl="1"/>
            <a:r>
              <a:rPr lang="en-AU" sz="1200" kern="1200" dirty="0">
                <a:solidFill>
                  <a:schemeClr val="tx1"/>
                </a:solidFill>
                <a:effectLst/>
                <a:latin typeface="+mn-lt"/>
                <a:ea typeface="+mn-ea"/>
                <a:cs typeface="+mn-cs"/>
              </a:rPr>
              <a:t>c. Analyse the data</a:t>
            </a:r>
          </a:p>
          <a:p>
            <a:r>
              <a:rPr lang="en-AU" sz="1200" kern="1200" dirty="0">
                <a:solidFill>
                  <a:schemeClr val="tx1"/>
                </a:solidFill>
                <a:effectLst/>
                <a:latin typeface="+mn-lt"/>
                <a:ea typeface="+mn-ea"/>
                <a:cs typeface="+mn-cs"/>
              </a:rPr>
              <a:t>6. Determine</a:t>
            </a:r>
            <a:r>
              <a:rPr lang="en-AU" sz="1200" kern="1200" baseline="0" dirty="0">
                <a:solidFill>
                  <a:schemeClr val="tx1"/>
                </a:solidFill>
                <a:effectLst/>
                <a:latin typeface="+mn-lt"/>
                <a:ea typeface="+mn-ea"/>
                <a:cs typeface="+mn-cs"/>
              </a:rPr>
              <a:t> the Research findings</a:t>
            </a:r>
          </a:p>
          <a:p>
            <a:pPr lvl="1"/>
            <a:r>
              <a:rPr lang="en-AU" sz="1200" kern="1200" dirty="0">
                <a:solidFill>
                  <a:schemeClr val="tx1"/>
                </a:solidFill>
                <a:effectLst/>
                <a:latin typeface="+mn-lt"/>
                <a:ea typeface="+mn-ea"/>
                <a:cs typeface="+mn-cs"/>
              </a:rPr>
              <a:t>a. Present research findings</a:t>
            </a:r>
          </a:p>
          <a:p>
            <a:pPr lvl="1"/>
            <a:r>
              <a:rPr lang="en-AU" sz="1200" kern="1200" dirty="0">
                <a:solidFill>
                  <a:schemeClr val="tx1"/>
                </a:solidFill>
                <a:effectLst/>
                <a:latin typeface="+mn-lt"/>
                <a:ea typeface="+mn-ea"/>
                <a:cs typeface="+mn-cs"/>
              </a:rPr>
              <a:t>b. Evaluate the findings in light of the purpose of research</a:t>
            </a:r>
          </a:p>
          <a:p>
            <a:r>
              <a:rPr lang="en-AU" sz="1200" kern="1200" dirty="0">
                <a:solidFill>
                  <a:schemeClr val="tx1"/>
                </a:solidFill>
                <a:effectLst/>
                <a:latin typeface="+mn-lt"/>
                <a:ea typeface="+mn-ea"/>
                <a:cs typeface="+mn-cs"/>
              </a:rPr>
              <a:t>7. Conclude the research</a:t>
            </a:r>
          </a:p>
          <a:p>
            <a:endParaRPr lang="en-AU" dirty="0"/>
          </a:p>
          <a:p>
            <a:endParaRPr lang="en-US" dirty="0"/>
          </a:p>
        </p:txBody>
      </p:sp>
      <p:sp>
        <p:nvSpPr>
          <p:cNvPr id="4" name="Slide Number Placeholder 3"/>
          <p:cNvSpPr>
            <a:spLocks noGrp="1"/>
          </p:cNvSpPr>
          <p:nvPr>
            <p:ph type="sldNum" sz="quarter" idx="10"/>
          </p:nvPr>
        </p:nvSpPr>
        <p:spPr/>
        <p:txBody>
          <a:bodyPr/>
          <a:lstStyle/>
          <a:p>
            <a:fld id="{AF3479C3-7965-CF4D-9AAE-32BDEB03B820}" type="slidenum">
              <a:rPr lang="en-US" smtClean="0"/>
              <a:t>2</a:t>
            </a:fld>
            <a:endParaRPr lang="en-US"/>
          </a:p>
        </p:txBody>
      </p:sp>
    </p:spTree>
    <p:extLst>
      <p:ext uri="{BB962C8B-B14F-4D97-AF65-F5344CB8AC3E}">
        <p14:creationId xmlns:p14="http://schemas.microsoft.com/office/powerpoint/2010/main" val="4114093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kern="1200" dirty="0">
                <a:solidFill>
                  <a:schemeClr val="tx1"/>
                </a:solidFill>
                <a:effectLst/>
                <a:latin typeface="+mn-lt"/>
                <a:ea typeface="+mn-ea"/>
                <a:cs typeface="+mn-cs"/>
              </a:rPr>
              <a:t>Factors to consider when analysing research methods:</a:t>
            </a:r>
            <a:endParaRPr lang="en-AU" sz="1200" kern="1200" dirty="0">
              <a:solidFill>
                <a:schemeClr val="tx1"/>
              </a:solidFill>
              <a:effectLst/>
              <a:latin typeface="+mn-lt"/>
              <a:ea typeface="+mn-ea"/>
              <a:cs typeface="+mn-cs"/>
            </a:endParaRPr>
          </a:p>
          <a:p>
            <a:r>
              <a:rPr lang="en-AU" sz="1200" b="1" kern="1200" dirty="0">
                <a:solidFill>
                  <a:schemeClr val="tx1"/>
                </a:solidFill>
                <a:effectLst/>
                <a:latin typeface="+mn-lt"/>
                <a:ea typeface="+mn-ea"/>
                <a:cs typeface="+mn-cs"/>
              </a:rPr>
              <a:t>1. Type of method (how)</a:t>
            </a:r>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The authors should have explained the reason(s) for using the chosen methods and not others and also why those methods were the best ones to answer the research questions or to fulfil the purpose.</a:t>
            </a:r>
          </a:p>
          <a:p>
            <a:r>
              <a:rPr lang="en-AU" sz="1200" b="1" kern="1200" dirty="0">
                <a:solidFill>
                  <a:schemeClr val="tx1"/>
                </a:solidFill>
                <a:effectLst/>
                <a:latin typeface="+mn-lt"/>
                <a:ea typeface="+mn-ea"/>
                <a:cs typeface="+mn-cs"/>
              </a:rPr>
              <a:t> </a:t>
            </a:r>
            <a:endParaRPr lang="en-AU" sz="1200" kern="1200" dirty="0">
              <a:solidFill>
                <a:schemeClr val="tx1"/>
              </a:solidFill>
              <a:effectLst/>
              <a:latin typeface="+mn-lt"/>
              <a:ea typeface="+mn-ea"/>
              <a:cs typeface="+mn-cs"/>
            </a:endParaRPr>
          </a:p>
          <a:p>
            <a:r>
              <a:rPr lang="en-AU" sz="1200" b="1" kern="1200" dirty="0">
                <a:solidFill>
                  <a:schemeClr val="tx1"/>
                </a:solidFill>
                <a:effectLst/>
                <a:latin typeface="+mn-lt"/>
                <a:ea typeface="+mn-ea"/>
                <a:cs typeface="+mn-cs"/>
              </a:rPr>
              <a:t>2. Sample size (who)</a:t>
            </a:r>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Surveys should have a larger sample size than other methods. Even other methods should not have a considerably large sample size. It depends on the nature of the research for example; a research on high school students’ use of internet in their studies should have a larger sample size whereas one on extreme physical disabilities may have a smaller sample size. However, the researcher should have clearly justified the reason for the smaller sample size and admitted any limitations.</a:t>
            </a:r>
          </a:p>
          <a:p>
            <a:r>
              <a:rPr lang="en-AU" sz="1200" kern="1200" dirty="0">
                <a:solidFill>
                  <a:schemeClr val="tx1"/>
                </a:solidFill>
                <a:effectLst/>
                <a:latin typeface="+mn-lt"/>
                <a:ea typeface="+mn-ea"/>
                <a:cs typeface="+mn-cs"/>
              </a:rPr>
              <a:t> </a:t>
            </a:r>
          </a:p>
          <a:p>
            <a:r>
              <a:rPr lang="en-AU" sz="1200" kern="1200" dirty="0">
                <a:solidFill>
                  <a:schemeClr val="tx1"/>
                </a:solidFill>
                <a:effectLst/>
                <a:latin typeface="+mn-lt"/>
                <a:ea typeface="+mn-ea"/>
                <a:cs typeface="+mn-cs"/>
              </a:rPr>
              <a:t>3.</a:t>
            </a:r>
            <a:r>
              <a:rPr lang="en-AU" sz="1200" b="1" kern="1200" dirty="0">
                <a:solidFill>
                  <a:schemeClr val="tx1"/>
                </a:solidFill>
                <a:effectLst/>
                <a:latin typeface="+mn-lt"/>
                <a:ea typeface="+mn-ea"/>
                <a:cs typeface="+mn-cs"/>
              </a:rPr>
              <a:t> Participants (who)</a:t>
            </a:r>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Depending on the nature of the research, the researcher should aim to bring about a balance in gender, age and economic, social and educational backgrounds of participants. Where this is not possible but disparities exist, for example it may not be possible to get gender balance while studying primary school teachers in most countries as more females than males tend to be primary school teachers.</a:t>
            </a:r>
            <a:r>
              <a:rPr lang="x-none" sz="1200" kern="1200" dirty="0">
                <a:solidFill>
                  <a:schemeClr val="tx1"/>
                </a:solidFill>
                <a:effectLst/>
                <a:latin typeface="+mn-lt"/>
                <a:ea typeface="+mn-ea"/>
                <a:cs typeface="+mn-cs"/>
              </a:rPr>
              <a:t> </a:t>
            </a:r>
            <a:r>
              <a:rPr lang="en-AU" sz="1200" kern="1200" dirty="0">
                <a:solidFill>
                  <a:schemeClr val="tx1"/>
                </a:solidFill>
                <a:effectLst/>
                <a:latin typeface="+mn-lt"/>
                <a:ea typeface="+mn-ea"/>
                <a:cs typeface="+mn-cs"/>
              </a:rPr>
              <a:t> However, justification and explanation by the researcher is essential.</a:t>
            </a:r>
          </a:p>
          <a:p>
            <a:r>
              <a:rPr lang="en-AU" sz="1200" kern="1200" dirty="0">
                <a:solidFill>
                  <a:schemeClr val="tx1"/>
                </a:solidFill>
                <a:effectLst/>
                <a:latin typeface="+mn-lt"/>
                <a:ea typeface="+mn-ea"/>
                <a:cs typeface="+mn-cs"/>
              </a:rPr>
              <a:t> </a:t>
            </a:r>
          </a:p>
          <a:p>
            <a:r>
              <a:rPr lang="en-AU" sz="1200" b="1" kern="1200" dirty="0">
                <a:solidFill>
                  <a:schemeClr val="tx1"/>
                </a:solidFill>
                <a:effectLst/>
                <a:latin typeface="+mn-lt"/>
                <a:ea typeface="+mn-ea"/>
                <a:cs typeface="+mn-cs"/>
              </a:rPr>
              <a:t>4. Duration of the research (when)</a:t>
            </a:r>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Whether the qualitative or quantitative method is used, a longer duration of time should be spent obtaining rich and in-depth data.</a:t>
            </a:r>
          </a:p>
          <a:p>
            <a:r>
              <a:rPr lang="en-AU" sz="1200" kern="1200" dirty="0">
                <a:solidFill>
                  <a:schemeClr val="tx1"/>
                </a:solidFill>
                <a:effectLst/>
                <a:latin typeface="+mn-lt"/>
                <a:ea typeface="+mn-ea"/>
                <a:cs typeface="+mn-cs"/>
              </a:rPr>
              <a:t> </a:t>
            </a:r>
          </a:p>
          <a:p>
            <a:r>
              <a:rPr lang="en-AU" sz="1200" b="1" kern="1200" dirty="0">
                <a:solidFill>
                  <a:schemeClr val="tx1"/>
                </a:solidFill>
                <a:effectLst/>
                <a:latin typeface="+mn-lt"/>
                <a:ea typeface="+mn-ea"/>
                <a:cs typeface="+mn-cs"/>
              </a:rPr>
              <a:t>5. Geographical location (where)</a:t>
            </a:r>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The authors should have explained exactly where did they conduct the research and why at that location and not other similar ones. For example, if they only conducted their research at private high schools then they should explain why not at public ones.</a:t>
            </a:r>
          </a:p>
          <a:p>
            <a:r>
              <a:rPr lang="en-AU" sz="1200" kern="1200" dirty="0">
                <a:solidFill>
                  <a:schemeClr val="tx1"/>
                </a:solidFill>
                <a:effectLst/>
                <a:latin typeface="+mn-lt"/>
                <a:ea typeface="+mn-ea"/>
                <a:cs typeface="+mn-cs"/>
              </a:rPr>
              <a:t> </a:t>
            </a:r>
          </a:p>
          <a:p>
            <a:r>
              <a:rPr lang="en-AU" sz="1200" b="1" kern="1200" dirty="0">
                <a:solidFill>
                  <a:schemeClr val="tx1"/>
                </a:solidFill>
                <a:effectLst/>
                <a:latin typeface="+mn-lt"/>
                <a:ea typeface="+mn-ea"/>
                <a:cs typeface="+mn-cs"/>
              </a:rPr>
              <a:t>A Critical thinker/Reader</a:t>
            </a:r>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A critical reader would evaluate the above factors in light of the purpose of the research. As a critical thinker/reader you will have to analyse if the chosen research method is appropriate to fully and effectively answer the research questions and purpose. </a:t>
            </a:r>
          </a:p>
          <a:p>
            <a:endParaRPr lang="en-US" dirty="0"/>
          </a:p>
        </p:txBody>
      </p:sp>
      <p:sp>
        <p:nvSpPr>
          <p:cNvPr id="4" name="Slide Number Placeholder 3"/>
          <p:cNvSpPr>
            <a:spLocks noGrp="1"/>
          </p:cNvSpPr>
          <p:nvPr>
            <p:ph type="sldNum" sz="quarter" idx="10"/>
          </p:nvPr>
        </p:nvSpPr>
        <p:spPr/>
        <p:txBody>
          <a:bodyPr/>
          <a:lstStyle/>
          <a:p>
            <a:fld id="{AF3479C3-7965-CF4D-9AAE-32BDEB03B820}" type="slidenum">
              <a:rPr lang="en-US" smtClean="0"/>
              <a:t>5</a:t>
            </a:fld>
            <a:endParaRPr lang="en-US"/>
          </a:p>
        </p:txBody>
      </p:sp>
    </p:spTree>
    <p:extLst>
      <p:ext uri="{BB962C8B-B14F-4D97-AF65-F5344CB8AC3E}">
        <p14:creationId xmlns:p14="http://schemas.microsoft.com/office/powerpoint/2010/main" val="4056931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alpha val="98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708920"/>
            <a:ext cx="6984776" cy="2016224"/>
          </a:xfrm>
        </p:spPr>
        <p:txBody>
          <a:bodyPr/>
          <a:lstStyle>
            <a:lvl1pPr algn="l">
              <a:defRPr/>
            </a:lvl1pPr>
          </a:lstStyle>
          <a:p>
            <a:r>
              <a:rPr lang="en-US" dirty="0"/>
              <a:t>Click to edit Master title style</a:t>
            </a:r>
            <a:endParaRPr lang="en-AU" dirty="0"/>
          </a:p>
        </p:txBody>
      </p:sp>
      <p:sp>
        <p:nvSpPr>
          <p:cNvPr id="3" name="Subtitle 2"/>
          <p:cNvSpPr>
            <a:spLocks noGrp="1"/>
          </p:cNvSpPr>
          <p:nvPr>
            <p:ph type="subTitle" idx="1" hasCustomPrompt="1"/>
          </p:nvPr>
        </p:nvSpPr>
        <p:spPr>
          <a:xfrm>
            <a:off x="395536" y="4941168"/>
            <a:ext cx="6984776" cy="697632"/>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3426" y="4941168"/>
            <a:ext cx="870423" cy="1665430"/>
          </a:xfrm>
          <a:prstGeom prst="rect">
            <a:avLst/>
          </a:prstGeom>
        </p:spPr>
      </p:pic>
    </p:spTree>
    <p:extLst>
      <p:ext uri="{BB962C8B-B14F-4D97-AF65-F5344CB8AC3E}">
        <p14:creationId xmlns:p14="http://schemas.microsoft.com/office/powerpoint/2010/main" val="21542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520" y="4437112"/>
            <a:ext cx="6369967" cy="1362075"/>
          </a:xfrm>
        </p:spPr>
        <p:txBody>
          <a:bodyPr anchor="t"/>
          <a:lstStyle>
            <a:lvl1pPr algn="l">
              <a:defRPr sz="4000" b="1" cap="all"/>
            </a:lvl1pPr>
          </a:lstStyle>
          <a:p>
            <a:r>
              <a:rPr lang="en-US" dirty="0"/>
              <a:t>Click to edit Master title style</a:t>
            </a:r>
            <a:endParaRPr lang="en-AU" dirty="0"/>
          </a:p>
        </p:txBody>
      </p:sp>
      <p:sp>
        <p:nvSpPr>
          <p:cNvPr id="3" name="Text Placeholder 2"/>
          <p:cNvSpPr>
            <a:spLocks noGrp="1"/>
          </p:cNvSpPr>
          <p:nvPr>
            <p:ph type="body" idx="1"/>
          </p:nvPr>
        </p:nvSpPr>
        <p:spPr>
          <a:xfrm>
            <a:off x="251521" y="2906713"/>
            <a:ext cx="6336704"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3426" y="4941168"/>
            <a:ext cx="870423" cy="1665430"/>
          </a:xfrm>
          <a:prstGeom prst="rect">
            <a:avLst/>
          </a:prstGeom>
        </p:spPr>
      </p:pic>
    </p:spTree>
    <p:extLst>
      <p:ext uri="{BB962C8B-B14F-4D97-AF65-F5344CB8AC3E}">
        <p14:creationId xmlns:p14="http://schemas.microsoft.com/office/powerpoint/2010/main" val="2380375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C1FDF79-BBF9-4C0F-B0A1-9EDD5AD35C05}" type="slidenum">
              <a:rPr lang="en-AU" smtClean="0"/>
              <a:t>‹#›</a:t>
            </a:fld>
            <a:endParaRPr lang="en-AU"/>
          </a:p>
        </p:txBody>
      </p:sp>
    </p:spTree>
    <p:extLst>
      <p:ext uri="{BB962C8B-B14F-4D97-AF65-F5344CB8AC3E}">
        <p14:creationId xmlns:p14="http://schemas.microsoft.com/office/powerpoint/2010/main" val="373013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C1FDF79-BBF9-4C0F-B0A1-9EDD5AD35C05}" type="slidenum">
              <a:rPr lang="en-AU" smtClean="0"/>
              <a:t>‹#›</a:t>
            </a:fld>
            <a:endParaRPr lang="en-AU"/>
          </a:p>
        </p:txBody>
      </p:sp>
    </p:spTree>
    <p:extLst>
      <p:ext uri="{BB962C8B-B14F-4D97-AF65-F5344CB8AC3E}">
        <p14:creationId xmlns:p14="http://schemas.microsoft.com/office/powerpoint/2010/main" val="2223766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C1FDF79-BBF9-4C0F-B0A1-9EDD5AD35C05}" type="slidenum">
              <a:rPr lang="en-AU" smtClean="0"/>
              <a:t>‹#›</a:t>
            </a:fld>
            <a:endParaRPr lang="en-AU"/>
          </a:p>
        </p:txBody>
      </p:sp>
    </p:spTree>
    <p:extLst>
      <p:ext uri="{BB962C8B-B14F-4D97-AF65-F5344CB8AC3E}">
        <p14:creationId xmlns:p14="http://schemas.microsoft.com/office/powerpoint/2010/main" val="4179850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C1FDF79-BBF9-4C0F-B0A1-9EDD5AD35C05}" type="slidenum">
              <a:rPr lang="en-AU" smtClean="0"/>
              <a:t>‹#›</a:t>
            </a:fld>
            <a:endParaRPr lang="en-AU"/>
          </a:p>
        </p:txBody>
      </p:sp>
    </p:spTree>
    <p:extLst>
      <p:ext uri="{BB962C8B-B14F-4D97-AF65-F5344CB8AC3E}">
        <p14:creationId xmlns:p14="http://schemas.microsoft.com/office/powerpoint/2010/main" val="141044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C1FDF79-BBF9-4C0F-B0A1-9EDD5AD35C05}" type="slidenum">
              <a:rPr lang="en-AU" smtClean="0"/>
              <a:t>‹#›</a:t>
            </a:fld>
            <a:endParaRPr lang="en-AU"/>
          </a:p>
        </p:txBody>
      </p:sp>
    </p:spTree>
    <p:extLst>
      <p:ext uri="{BB962C8B-B14F-4D97-AF65-F5344CB8AC3E}">
        <p14:creationId xmlns:p14="http://schemas.microsoft.com/office/powerpoint/2010/main" val="1199478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571184" cy="1143000"/>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2852936"/>
            <a:ext cx="7571184" cy="327322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Footer Placeholder 4"/>
          <p:cNvSpPr>
            <a:spLocks noGrp="1"/>
          </p:cNvSpPr>
          <p:nvPr>
            <p:ph type="ftr" sz="quarter" idx="3"/>
          </p:nvPr>
        </p:nvSpPr>
        <p:spPr>
          <a:xfrm>
            <a:off x="3124200" y="6525344"/>
            <a:ext cx="2743944" cy="196131"/>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en-AU" dirty="0"/>
              <a:t>Document title</a:t>
            </a:r>
          </a:p>
        </p:txBody>
      </p:sp>
      <p:sp>
        <p:nvSpPr>
          <p:cNvPr id="6" name="Slide Number Placeholder 5"/>
          <p:cNvSpPr>
            <a:spLocks noGrp="1"/>
          </p:cNvSpPr>
          <p:nvPr>
            <p:ph type="sldNum" sz="quarter" idx="4"/>
          </p:nvPr>
        </p:nvSpPr>
        <p:spPr>
          <a:xfrm>
            <a:off x="467544" y="6525344"/>
            <a:ext cx="2016224" cy="221109"/>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5C1FDF79-BBF9-4C0F-B0A1-9EDD5AD35C05}" type="slidenum">
              <a:rPr lang="en-AU" smtClean="0"/>
              <a:pPr algn="l"/>
              <a:t>‹#›</a:t>
            </a:fld>
            <a:endParaRPr lang="en-AU" dirty="0"/>
          </a:p>
        </p:txBody>
      </p:sp>
      <p:grpSp>
        <p:nvGrpSpPr>
          <p:cNvPr id="7" name="Group 6"/>
          <p:cNvGrpSpPr/>
          <p:nvPr userDrawn="1"/>
        </p:nvGrpSpPr>
        <p:grpSpPr>
          <a:xfrm>
            <a:off x="395536" y="6089648"/>
            <a:ext cx="8174264" cy="593048"/>
            <a:chOff x="395536" y="6089648"/>
            <a:chExt cx="8174264" cy="593048"/>
          </a:xfrm>
        </p:grpSpPr>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57775" y="6089648"/>
              <a:ext cx="312025" cy="593048"/>
            </a:xfrm>
            <a:prstGeom prst="rect">
              <a:avLst/>
            </a:prstGeom>
          </p:spPr>
        </p:pic>
        <p:cxnSp>
          <p:nvCxnSpPr>
            <p:cNvPr id="9" name="Straight Connector 8"/>
            <p:cNvCxnSpPr/>
            <p:nvPr/>
          </p:nvCxnSpPr>
          <p:spPr>
            <a:xfrm>
              <a:off x="395536" y="6443481"/>
              <a:ext cx="7632848" cy="0"/>
            </a:xfrm>
            <a:prstGeom prst="line">
              <a:avLst/>
            </a:prstGeom>
            <a:noFill/>
            <a:ln w="9525" cap="flat" cmpd="sng" algn="ctr">
              <a:solidFill>
                <a:srgbClr val="000000">
                  <a:shade val="95000"/>
                  <a:satMod val="105000"/>
                </a:srgbClr>
              </a:solidFill>
              <a:prstDash val="solid"/>
            </a:ln>
            <a:effectLst/>
          </p:spPr>
        </p:cxnSp>
      </p:grpSp>
    </p:spTree>
    <p:extLst>
      <p:ext uri="{BB962C8B-B14F-4D97-AF65-F5344CB8AC3E}">
        <p14:creationId xmlns:p14="http://schemas.microsoft.com/office/powerpoint/2010/main" val="104867731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7" r:id="rId7"/>
  </p:sldLayoutIdLst>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jp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1520" y="2636912"/>
            <a:ext cx="7776864" cy="230668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AU" sz="6600" b="1" dirty="0">
                <a:solidFill>
                  <a:schemeClr val="accent1"/>
                </a:solidFill>
                <a:latin typeface="Arial" panose="020B0604020202020204" pitchFamily="34" charset="0"/>
                <a:cs typeface="Arial" panose="020B0604020202020204" pitchFamily="34" charset="0"/>
              </a:rPr>
              <a:t>ETS </a:t>
            </a:r>
            <a:r>
              <a:rPr lang="en-AU" sz="6600" b="1" dirty="0" smtClean="0">
                <a:solidFill>
                  <a:schemeClr val="accent1"/>
                </a:solidFill>
                <a:latin typeface="Arial" panose="020B0604020202020204" pitchFamily="34" charset="0"/>
                <a:cs typeface="Arial" panose="020B0604020202020204" pitchFamily="34" charset="0"/>
              </a:rPr>
              <a:t>International:</a:t>
            </a:r>
            <a:endParaRPr lang="en-AU" sz="6600" b="1" dirty="0">
              <a:solidFill>
                <a:schemeClr val="accent1"/>
              </a:solidFill>
              <a:latin typeface="Arial" panose="020B0604020202020204" pitchFamily="34" charset="0"/>
              <a:cs typeface="Arial" panose="020B0604020202020204" pitchFamily="34" charset="0"/>
            </a:endParaRPr>
          </a:p>
          <a:p>
            <a:pPr algn="l"/>
            <a:r>
              <a:rPr lang="en-AU" sz="6600" b="1" dirty="0">
                <a:solidFill>
                  <a:schemeClr val="accent1"/>
                </a:solidFill>
                <a:latin typeface="Arial" panose="020B0604020202020204" pitchFamily="34" charset="0"/>
                <a:cs typeface="Arial" panose="020B0604020202020204" pitchFamily="34" charset="0"/>
              </a:rPr>
              <a:t>Evaluating Research Methods</a:t>
            </a:r>
          </a:p>
        </p:txBody>
      </p:sp>
    </p:spTree>
    <p:extLst>
      <p:ext uri="{BB962C8B-B14F-4D97-AF65-F5344CB8AC3E}">
        <p14:creationId xmlns:p14="http://schemas.microsoft.com/office/powerpoint/2010/main" val="134345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txBox="1">
            <a:spLocks/>
          </p:cNvSpPr>
          <p:nvPr/>
        </p:nvSpPr>
        <p:spPr>
          <a:xfrm>
            <a:off x="457200" y="260648"/>
            <a:ext cx="8507288" cy="778098"/>
          </a:xfrm>
          <a:prstGeom prst="rect">
            <a:avLst/>
          </a:prstGeom>
        </p:spPr>
        <p:txBody>
          <a:bodyPr>
            <a:normAutofit fontScale="90000" lnSpcReduction="10000"/>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AU" sz="4000" b="1" dirty="0">
                <a:solidFill>
                  <a:schemeClr val="tx2"/>
                </a:solidFill>
                <a:latin typeface="Arial" panose="020B0604020202020204" pitchFamily="34" charset="0"/>
                <a:cs typeface="Arial" panose="020B0604020202020204" pitchFamily="34" charset="0"/>
              </a:rPr>
              <a:t>Analysing Research Methods</a:t>
            </a:r>
          </a:p>
          <a:p>
            <a:r>
              <a:rPr lang="en-AU" sz="1600" b="1" dirty="0">
                <a:solidFill>
                  <a:srgbClr val="FF0000"/>
                </a:solidFill>
                <a:latin typeface="Montserrat" panose="02000505000000020004" pitchFamily="2" charset="0"/>
                <a:cs typeface="Arial" panose="020B0604020202020204" pitchFamily="34" charset="0"/>
              </a:rPr>
              <a:t>EVALUATING RESEARCH METHODS</a:t>
            </a:r>
            <a:endParaRPr lang="en-AU" sz="1600" b="1" dirty="0">
              <a:latin typeface="Montserrat" panose="02000505000000020004" pitchFamily="2" charset="0"/>
              <a:cs typeface="Arial" panose="020B0604020202020204" pitchFamily="34" charset="0"/>
            </a:endParaRPr>
          </a:p>
        </p:txBody>
      </p:sp>
      <p:cxnSp>
        <p:nvCxnSpPr>
          <p:cNvPr id="14" name="Straight Connector 13"/>
          <p:cNvCxnSpPr/>
          <p:nvPr/>
        </p:nvCxnSpPr>
        <p:spPr>
          <a:xfrm>
            <a:off x="539552" y="980728"/>
            <a:ext cx="792088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2D737359-D1E9-4344-806C-156991352D6A}"/>
              </a:ext>
            </a:extLst>
          </p:cNvPr>
          <p:cNvGrpSpPr/>
          <p:nvPr/>
        </p:nvGrpSpPr>
        <p:grpSpPr>
          <a:xfrm>
            <a:off x="611560" y="1556792"/>
            <a:ext cx="6624736" cy="4777239"/>
            <a:chOff x="539552" y="1556792"/>
            <a:chExt cx="6624736" cy="4777239"/>
          </a:xfrm>
        </p:grpSpPr>
        <p:sp>
          <p:nvSpPr>
            <p:cNvPr id="11" name="Rounded Rectangle 2">
              <a:extLst>
                <a:ext uri="{FF2B5EF4-FFF2-40B4-BE49-F238E27FC236}">
                  <a16:creationId xmlns:a16="http://schemas.microsoft.com/office/drawing/2014/main" id="{075DB0D2-B7F2-4284-99B4-0FF303CEE256}"/>
                </a:ext>
              </a:extLst>
            </p:cNvPr>
            <p:cNvSpPr/>
            <p:nvPr/>
          </p:nvSpPr>
          <p:spPr>
            <a:xfrm>
              <a:off x="1331640" y="2384885"/>
              <a:ext cx="5832648" cy="3949146"/>
            </a:xfrm>
            <a:prstGeom prst="roundRect">
              <a:avLst/>
            </a:prstGeom>
            <a:solidFill>
              <a:srgbClr val="B31D0D"/>
            </a:solidFill>
            <a:ln w="25400" cap="flat" cmpd="sng" algn="ctr">
              <a:solidFill>
                <a:srgbClr val="C0504D">
                  <a:lumMod val="20000"/>
                  <a:lumOff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1200"/>
                </a:spcAft>
                <a:buClrTx/>
                <a:buSzTx/>
                <a:buFontTx/>
                <a:buNone/>
                <a:tabLst/>
                <a:defRPr/>
              </a:pPr>
              <a:r>
                <a:rPr kumimoji="0" lang="en-AU" sz="2800" b="1" i="0" u="none" strike="noStrike" kern="0" cap="none" spc="0" normalizeH="0" baseline="0" noProof="0" dirty="0">
                  <a:ln>
                    <a:noFill/>
                  </a:ln>
                  <a:solidFill>
                    <a:prstClr val="white"/>
                  </a:solidFill>
                  <a:effectLst/>
                  <a:uLnTx/>
                  <a:uFillTx/>
                  <a:latin typeface="Calibri"/>
                  <a:ea typeface="+mn-ea"/>
                  <a:cs typeface="+mn-cs"/>
                </a:rPr>
                <a:t>A Critical Thinker/Reader</a:t>
              </a:r>
              <a:endParaRPr kumimoji="0" lang="en-AU" sz="2800" b="0" i="0" u="none" strike="noStrike" kern="0" cap="none" spc="0" normalizeH="0" baseline="0" noProof="0" dirty="0">
                <a:ln>
                  <a:noFill/>
                </a:ln>
                <a:solidFill>
                  <a:prstClr val="white"/>
                </a:solidFill>
                <a:effectLst/>
                <a:uLnTx/>
                <a:uFillTx/>
                <a:latin typeface="Calibri"/>
                <a:ea typeface="+mn-ea"/>
                <a:cs typeface="+mn-cs"/>
              </a:endParaRPr>
            </a:p>
            <a:p>
              <a:pPr marL="173038" marR="0" lvl="0" indent="0" defTabSz="914400" eaLnBrk="1" fontAlgn="auto" latinLnBrk="0" hangingPunct="1">
                <a:lnSpc>
                  <a:spcPct val="100000"/>
                </a:lnSpc>
                <a:spcBef>
                  <a:spcPts val="0"/>
                </a:spcBef>
                <a:spcAft>
                  <a:spcPts val="1200"/>
                </a:spcAft>
                <a:buClrTx/>
                <a:buSzTx/>
                <a:buFontTx/>
                <a:buNone/>
                <a:tabLst/>
                <a:defRPr/>
              </a:pPr>
              <a:r>
                <a:rPr kumimoji="0" lang="en-AU" sz="2800" b="0" i="0" u="none" strike="noStrike" kern="0" cap="none" spc="0" normalizeH="0" baseline="0" noProof="0" dirty="0">
                  <a:ln>
                    <a:noFill/>
                  </a:ln>
                  <a:solidFill>
                    <a:prstClr val="white"/>
                  </a:solidFill>
                  <a:effectLst/>
                  <a:uLnTx/>
                  <a:uFillTx/>
                  <a:latin typeface="Calibri"/>
                  <a:ea typeface="+mn-ea"/>
                  <a:cs typeface="+mn-cs"/>
                </a:rPr>
                <a:t>Would analyse and evaluate the chosen research methods to establish whether they effectively answer the </a:t>
              </a:r>
              <a:r>
                <a:rPr kumimoji="0" lang="en-AU" sz="2800" b="1" i="1" u="none" strike="noStrike" kern="0" cap="none" spc="0" normalizeH="0" baseline="0" noProof="0" dirty="0">
                  <a:ln>
                    <a:noFill/>
                  </a:ln>
                  <a:solidFill>
                    <a:prstClr val="white"/>
                  </a:solidFill>
                  <a:effectLst/>
                  <a:uLnTx/>
                  <a:uFillTx/>
                  <a:latin typeface="Calibri"/>
                  <a:ea typeface="+mn-ea"/>
                  <a:cs typeface="+mn-cs"/>
                </a:rPr>
                <a:t>research questions </a:t>
              </a:r>
              <a:r>
                <a:rPr kumimoji="0" lang="en-AU" sz="2800" b="0" i="0" u="none" strike="noStrike" kern="0" cap="none" spc="0" normalizeH="0" baseline="0" noProof="0" dirty="0">
                  <a:ln>
                    <a:noFill/>
                  </a:ln>
                  <a:solidFill>
                    <a:prstClr val="white"/>
                  </a:solidFill>
                  <a:effectLst/>
                  <a:uLnTx/>
                  <a:uFillTx/>
                  <a:latin typeface="Calibri"/>
                  <a:ea typeface="+mn-ea"/>
                  <a:cs typeface="+mn-cs"/>
                </a:rPr>
                <a:t>and</a:t>
              </a:r>
              <a:r>
                <a:rPr kumimoji="0" lang="en-AU" sz="2800" b="1" i="1" u="none" strike="noStrike" kern="0" cap="none" spc="0" normalizeH="0" baseline="0" noProof="0" dirty="0">
                  <a:ln>
                    <a:noFill/>
                  </a:ln>
                  <a:solidFill>
                    <a:prstClr val="white"/>
                  </a:solidFill>
                  <a:effectLst/>
                  <a:uLnTx/>
                  <a:uFillTx/>
                  <a:latin typeface="Calibri"/>
                  <a:ea typeface="+mn-ea"/>
                  <a:cs typeface="+mn-cs"/>
                </a:rPr>
                <a:t> </a:t>
              </a:r>
              <a:r>
                <a:rPr kumimoji="0" lang="en-AU" sz="2800" b="0" i="0" u="none" strike="noStrike" kern="0" cap="none" spc="0" normalizeH="0" baseline="0" noProof="0" dirty="0">
                  <a:ln>
                    <a:noFill/>
                  </a:ln>
                  <a:solidFill>
                    <a:prstClr val="white"/>
                  </a:solidFill>
                  <a:effectLst/>
                  <a:uLnTx/>
                  <a:uFillTx/>
                  <a:latin typeface="Calibri"/>
                  <a:ea typeface="+mn-ea"/>
                  <a:cs typeface="+mn-cs"/>
                </a:rPr>
                <a:t>fulfil</a:t>
              </a:r>
              <a:r>
                <a:rPr kumimoji="0" lang="en-AU" sz="2800" b="1" i="1" u="none" strike="noStrike" kern="0" cap="none" spc="0" normalizeH="0" baseline="0" noProof="0" dirty="0">
                  <a:ln>
                    <a:noFill/>
                  </a:ln>
                  <a:solidFill>
                    <a:prstClr val="white"/>
                  </a:solidFill>
                  <a:effectLst/>
                  <a:uLnTx/>
                  <a:uFillTx/>
                  <a:latin typeface="Calibri"/>
                  <a:ea typeface="+mn-ea"/>
                  <a:cs typeface="+mn-cs"/>
                </a:rPr>
                <a:t> the purposes </a:t>
              </a:r>
              <a:r>
                <a:rPr kumimoji="0" lang="en-AU" sz="2800" b="0" i="0" u="none" strike="noStrike" kern="0" cap="none" spc="0" normalizeH="0" baseline="0" noProof="0" dirty="0">
                  <a:ln>
                    <a:noFill/>
                  </a:ln>
                  <a:solidFill>
                    <a:prstClr val="white"/>
                  </a:solidFill>
                  <a:effectLst/>
                  <a:uLnTx/>
                  <a:uFillTx/>
                  <a:latin typeface="Calibri"/>
                  <a:ea typeface="+mn-ea"/>
                  <a:cs typeface="+mn-cs"/>
                </a:rPr>
                <a:t>of the research. </a:t>
              </a:r>
            </a:p>
          </p:txBody>
        </p:sp>
        <p:pic>
          <p:nvPicPr>
            <p:cNvPr id="12" name="Picture 11">
              <a:extLst>
                <a:ext uri="{FF2B5EF4-FFF2-40B4-BE49-F238E27FC236}">
                  <a16:creationId xmlns:a16="http://schemas.microsoft.com/office/drawing/2014/main" id="{4DEF6846-03F8-4D14-AC0F-B485DF38C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556792"/>
              <a:ext cx="1584176" cy="2025317"/>
            </a:xfrm>
            <a:prstGeom prst="rect">
              <a:avLst/>
            </a:prstGeom>
            <a:solidFill>
              <a:srgbClr val="1C6DAB"/>
            </a:solidFill>
            <a:ln>
              <a:solidFill>
                <a:srgbClr val="FF0000"/>
              </a:solidFill>
            </a:ln>
          </p:spPr>
        </p:pic>
      </p:grpSp>
      <p:pic>
        <p:nvPicPr>
          <p:cNvPr id="15" name="Picture 14">
            <a:extLst>
              <a:ext uri="{FF2B5EF4-FFF2-40B4-BE49-F238E27FC236}">
                <a16:creationId xmlns:a16="http://schemas.microsoft.com/office/drawing/2014/main" id="{583E898B-6C2A-4A62-8A03-2BD2E1B72E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2240" y="1044918"/>
            <a:ext cx="1625055" cy="1643842"/>
          </a:xfrm>
          <a:prstGeom prst="rect">
            <a:avLst/>
          </a:prstGeom>
        </p:spPr>
      </p:pic>
    </p:spTree>
    <p:extLst>
      <p:ext uri="{BB962C8B-B14F-4D97-AF65-F5344CB8AC3E}">
        <p14:creationId xmlns:p14="http://schemas.microsoft.com/office/powerpoint/2010/main" val="20087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txBox="1">
            <a:spLocks/>
          </p:cNvSpPr>
          <p:nvPr/>
        </p:nvSpPr>
        <p:spPr>
          <a:xfrm>
            <a:off x="457200" y="260648"/>
            <a:ext cx="8507288" cy="778098"/>
          </a:xfrm>
          <a:prstGeom prst="rect">
            <a:avLst/>
          </a:prstGeom>
        </p:spPr>
        <p:txBody>
          <a:bodyPr>
            <a:normAutofit fontScale="90000" lnSpcReduction="10000"/>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AU" sz="4000" b="1" dirty="0">
                <a:solidFill>
                  <a:schemeClr val="tx2"/>
                </a:solidFill>
                <a:latin typeface="Arial" panose="020B0604020202020204" pitchFamily="34" charset="0"/>
                <a:cs typeface="Arial" panose="020B0604020202020204" pitchFamily="34" charset="0"/>
              </a:rPr>
              <a:t>Analysing Research Methods</a:t>
            </a:r>
          </a:p>
          <a:p>
            <a:r>
              <a:rPr lang="en-AU" sz="1600" b="1" dirty="0">
                <a:solidFill>
                  <a:srgbClr val="FF0000"/>
                </a:solidFill>
                <a:latin typeface="Montserrat" panose="02000505000000020004" pitchFamily="2" charset="0"/>
                <a:cs typeface="Arial" panose="020B0604020202020204" pitchFamily="34" charset="0"/>
              </a:rPr>
              <a:t>EVALUATING RESEARCH METHODS</a:t>
            </a:r>
            <a:endParaRPr lang="en-AU" sz="1600" b="1" dirty="0">
              <a:latin typeface="Montserrat" panose="02000505000000020004" pitchFamily="2" charset="0"/>
              <a:cs typeface="Arial" panose="020B0604020202020204" pitchFamily="34" charset="0"/>
            </a:endParaRPr>
          </a:p>
        </p:txBody>
      </p:sp>
      <p:cxnSp>
        <p:nvCxnSpPr>
          <p:cNvPr id="14" name="Straight Connector 13"/>
          <p:cNvCxnSpPr/>
          <p:nvPr/>
        </p:nvCxnSpPr>
        <p:spPr>
          <a:xfrm>
            <a:off x="539552" y="980728"/>
            <a:ext cx="792088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7" name="Freeform 4">
            <a:extLst>
              <a:ext uri="{FF2B5EF4-FFF2-40B4-BE49-F238E27FC236}">
                <a16:creationId xmlns:a16="http://schemas.microsoft.com/office/drawing/2014/main" id="{E06BD874-1550-4ED4-8F2C-DAD778612AF3}"/>
              </a:ext>
            </a:extLst>
          </p:cNvPr>
          <p:cNvSpPr/>
          <p:nvPr/>
        </p:nvSpPr>
        <p:spPr>
          <a:xfrm>
            <a:off x="208904" y="1462974"/>
            <a:ext cx="3791744"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Type of Method</a:t>
            </a:r>
          </a:p>
        </p:txBody>
      </p:sp>
      <p:sp>
        <p:nvSpPr>
          <p:cNvPr id="18" name="Freeform 5">
            <a:extLst>
              <a:ext uri="{FF2B5EF4-FFF2-40B4-BE49-F238E27FC236}">
                <a16:creationId xmlns:a16="http://schemas.microsoft.com/office/drawing/2014/main" id="{7EECE7A3-A8B8-4F98-A2FA-9B03397078C7}"/>
              </a:ext>
            </a:extLst>
          </p:cNvPr>
          <p:cNvSpPr/>
          <p:nvPr/>
        </p:nvSpPr>
        <p:spPr>
          <a:xfrm>
            <a:off x="208904" y="2391774"/>
            <a:ext cx="3791744"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Sample size</a:t>
            </a:r>
          </a:p>
        </p:txBody>
      </p:sp>
      <p:sp>
        <p:nvSpPr>
          <p:cNvPr id="19" name="Freeform 6">
            <a:extLst>
              <a:ext uri="{FF2B5EF4-FFF2-40B4-BE49-F238E27FC236}">
                <a16:creationId xmlns:a16="http://schemas.microsoft.com/office/drawing/2014/main" id="{72FB847C-6857-4A7D-9948-082CEAD73562}"/>
              </a:ext>
            </a:extLst>
          </p:cNvPr>
          <p:cNvSpPr/>
          <p:nvPr/>
        </p:nvSpPr>
        <p:spPr>
          <a:xfrm>
            <a:off x="208904" y="3320574"/>
            <a:ext cx="3791744"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Participants</a:t>
            </a:r>
          </a:p>
        </p:txBody>
      </p:sp>
      <p:sp>
        <p:nvSpPr>
          <p:cNvPr id="20" name="Freeform 7">
            <a:extLst>
              <a:ext uri="{FF2B5EF4-FFF2-40B4-BE49-F238E27FC236}">
                <a16:creationId xmlns:a16="http://schemas.microsoft.com/office/drawing/2014/main" id="{19D678A1-6FE0-4E61-B190-CCFEBA5885B9}"/>
              </a:ext>
            </a:extLst>
          </p:cNvPr>
          <p:cNvSpPr/>
          <p:nvPr/>
        </p:nvSpPr>
        <p:spPr>
          <a:xfrm>
            <a:off x="208904" y="4249374"/>
            <a:ext cx="3791744"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4BACC6">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Duration of the Research</a:t>
            </a:r>
          </a:p>
        </p:txBody>
      </p:sp>
      <p:sp>
        <p:nvSpPr>
          <p:cNvPr id="21" name="Freeform 8">
            <a:extLst>
              <a:ext uri="{FF2B5EF4-FFF2-40B4-BE49-F238E27FC236}">
                <a16:creationId xmlns:a16="http://schemas.microsoft.com/office/drawing/2014/main" id="{3EB1E46A-DAC3-46EF-B5D2-1043BF1E2682}"/>
              </a:ext>
            </a:extLst>
          </p:cNvPr>
          <p:cNvSpPr/>
          <p:nvPr/>
        </p:nvSpPr>
        <p:spPr>
          <a:xfrm>
            <a:off x="208904" y="5178174"/>
            <a:ext cx="3791744"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F79646">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Geographical Location</a:t>
            </a:r>
          </a:p>
        </p:txBody>
      </p:sp>
      <p:sp>
        <p:nvSpPr>
          <p:cNvPr id="22" name="Rounded Rectangle 9">
            <a:extLst>
              <a:ext uri="{FF2B5EF4-FFF2-40B4-BE49-F238E27FC236}">
                <a16:creationId xmlns:a16="http://schemas.microsoft.com/office/drawing/2014/main" id="{167AF132-C86D-43E1-8146-83E7E1116CD6}"/>
              </a:ext>
            </a:extLst>
          </p:cNvPr>
          <p:cNvSpPr/>
          <p:nvPr/>
        </p:nvSpPr>
        <p:spPr>
          <a:xfrm>
            <a:off x="400248" y="1614594"/>
            <a:ext cx="3456384" cy="504056"/>
          </a:xfrm>
          <a:prstGeom prst="roundRect">
            <a:avLst/>
          </a:prstGeom>
          <a:solidFill>
            <a:sysClr val="window" lastClr="FFFFFF"/>
          </a:solidFill>
          <a:ln w="25400" cap="flat" cmpd="sng" algn="ctr">
            <a:solidFill>
              <a:srgbClr val="C0504D">
                <a:lumMod val="60000"/>
                <a:lumOff val="40000"/>
              </a:srgbClr>
            </a:solidFill>
            <a:prstDash val="solid"/>
          </a:ln>
          <a:effectLst/>
        </p:spPr>
        <p:txBody>
          <a:bodyPr rtlCol="0" anchor="ct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srgbClr val="C0504D">
                    <a:lumMod val="75000"/>
                  </a:srgbClr>
                </a:solidFill>
                <a:effectLst/>
                <a:uLnTx/>
                <a:uFillTx/>
                <a:latin typeface="Calibri"/>
                <a:ea typeface="+mn-ea"/>
                <a:cs typeface="+mn-cs"/>
              </a:rPr>
              <a:t>Type of Method</a:t>
            </a:r>
          </a:p>
        </p:txBody>
      </p:sp>
      <p:sp>
        <p:nvSpPr>
          <p:cNvPr id="23" name="Oval Callout 26">
            <a:extLst>
              <a:ext uri="{FF2B5EF4-FFF2-40B4-BE49-F238E27FC236}">
                <a16:creationId xmlns:a16="http://schemas.microsoft.com/office/drawing/2014/main" id="{339ED2D7-8CCA-48B1-AB50-AF34B1F85EAF}"/>
              </a:ext>
            </a:extLst>
          </p:cNvPr>
          <p:cNvSpPr/>
          <p:nvPr/>
        </p:nvSpPr>
        <p:spPr>
          <a:xfrm>
            <a:off x="4576712" y="1038530"/>
            <a:ext cx="3384376" cy="864096"/>
          </a:xfrm>
          <a:prstGeom prst="wedgeEllipseCallout">
            <a:avLst>
              <a:gd name="adj1" fmla="val -68403"/>
              <a:gd name="adj2" fmla="val 45427"/>
            </a:avLst>
          </a:prstGeom>
          <a:solidFill>
            <a:srgbClr val="C0504D">
              <a:lumMod val="20000"/>
              <a:lumOff val="80000"/>
            </a:srgbClr>
          </a:solidFill>
          <a:ln w="25400" cap="flat" cmpd="sng" algn="ctr">
            <a:solidFill>
              <a:srgbClr val="C0504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800" b="1" i="0" u="none" strike="noStrike" kern="0" cap="none" spc="0" normalizeH="0" baseline="0" noProof="0" dirty="0">
                <a:ln>
                  <a:noFill/>
                </a:ln>
                <a:solidFill>
                  <a:srgbClr val="C0504D">
                    <a:lumMod val="75000"/>
                  </a:srgbClr>
                </a:solidFill>
                <a:effectLst/>
                <a:uLnTx/>
                <a:uFillTx/>
                <a:latin typeface="Calibri"/>
                <a:ea typeface="+mn-ea"/>
                <a:cs typeface="+mn-cs"/>
              </a:rPr>
              <a:t>How and why?</a:t>
            </a:r>
          </a:p>
        </p:txBody>
      </p:sp>
      <p:sp>
        <p:nvSpPr>
          <p:cNvPr id="24" name="TextBox 23">
            <a:extLst>
              <a:ext uri="{FF2B5EF4-FFF2-40B4-BE49-F238E27FC236}">
                <a16:creationId xmlns:a16="http://schemas.microsoft.com/office/drawing/2014/main" id="{1FD8A0E5-DB62-46A7-ADA5-F771F9890DCD}"/>
              </a:ext>
            </a:extLst>
          </p:cNvPr>
          <p:cNvSpPr txBox="1"/>
          <p:nvPr/>
        </p:nvSpPr>
        <p:spPr>
          <a:xfrm>
            <a:off x="4432696" y="2550698"/>
            <a:ext cx="4464496" cy="3539430"/>
          </a:xfrm>
          <a:prstGeom prst="rect">
            <a:avLst/>
          </a:prstGeom>
          <a:noFill/>
          <a:ln w="28575">
            <a:solidFill>
              <a:srgbClr val="C0504D"/>
            </a:solidFill>
          </a:ln>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800" b="0" i="0" u="none" strike="noStrike" kern="0" cap="none" spc="0" normalizeH="0" baseline="0" noProof="0" dirty="0">
                <a:ln>
                  <a:noFill/>
                </a:ln>
                <a:solidFill>
                  <a:prstClr val="black"/>
                </a:solidFill>
                <a:effectLst/>
                <a:uLnTx/>
                <a:uFillTx/>
                <a:latin typeface="Calibri"/>
              </a:rPr>
              <a:t>Identify the research methods used for the study.</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800" b="0" i="0" u="none" strike="noStrike" kern="0" cap="none" spc="0" normalizeH="0" baseline="0" noProof="0" dirty="0">
                <a:ln>
                  <a:noFill/>
                </a:ln>
                <a:solidFill>
                  <a:prstClr val="black"/>
                </a:solidFill>
                <a:effectLst/>
                <a:uLnTx/>
                <a:uFillTx/>
                <a:latin typeface="Calibri"/>
              </a:rPr>
              <a:t>Find if the authors have explained why those methods were the best ones to answer the </a:t>
            </a:r>
            <a:r>
              <a:rPr kumimoji="0" lang="en-AU" sz="2800" b="0" i="0" u="none" strike="noStrike" kern="0" cap="none" spc="0" normalizeH="0" baseline="0" noProof="0">
                <a:ln>
                  <a:noFill/>
                </a:ln>
                <a:solidFill>
                  <a:prstClr val="black"/>
                </a:solidFill>
                <a:effectLst/>
                <a:uLnTx/>
                <a:uFillTx/>
                <a:latin typeface="Calibri"/>
              </a:rPr>
              <a:t>research questions.</a:t>
            </a:r>
            <a:endParaRPr kumimoji="0" lang="en-AU" sz="2800" b="0" i="0" u="none" strike="noStrike" kern="0" cap="none" spc="0" normalizeH="0" baseline="0" noProof="0" dirty="0">
              <a:ln>
                <a:noFill/>
              </a:ln>
              <a:solidFill>
                <a:prstClr val="black"/>
              </a:solidFill>
              <a:effectLst/>
              <a:uLnTx/>
              <a:uFillTx/>
              <a:latin typeface="Calibri"/>
            </a:endParaRPr>
          </a:p>
        </p:txBody>
      </p:sp>
    </p:spTree>
    <p:extLst>
      <p:ext uri="{BB962C8B-B14F-4D97-AF65-F5344CB8AC3E}">
        <p14:creationId xmlns:p14="http://schemas.microsoft.com/office/powerpoint/2010/main" val="82775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0-#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0-#ppt_w/2"/>
                                          </p:val>
                                        </p:tav>
                                        <p:tav tm="100000">
                                          <p:val>
                                            <p:strVal val="#ppt_x"/>
                                          </p:val>
                                        </p:tav>
                                      </p:tavLst>
                                    </p:anim>
                                    <p:anim calcmode="lin" valueType="num">
                                      <p:cBhvr additive="base">
                                        <p:cTn id="2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bg/>
                                          </p:spTgt>
                                        </p:tgtEl>
                                        <p:attrNameLst>
                                          <p:attrName>style.visibility</p:attrName>
                                        </p:attrNameLst>
                                      </p:cBhvr>
                                      <p:to>
                                        <p:strVal val="visible"/>
                                      </p:to>
                                    </p:set>
                                    <p:animEffect transition="in" filter="fade">
                                      <p:cBhvr>
                                        <p:cTn id="37" dur="500"/>
                                        <p:tgtEl>
                                          <p:spTgt spid="24">
                                            <p:bg/>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xEl>
                                              <p:pRg st="1" end="1"/>
                                            </p:txEl>
                                          </p:spTgt>
                                        </p:tgtEl>
                                        <p:attrNameLst>
                                          <p:attrName>style.visibility</p:attrName>
                                        </p:attrNameLst>
                                      </p:cBhvr>
                                      <p:to>
                                        <p:strVal val="visible"/>
                                      </p:to>
                                    </p:set>
                                    <p:animEffect transition="in" filter="fade">
                                      <p:cBhvr>
                                        <p:cTn id="45" dur="500"/>
                                        <p:tgtEl>
                                          <p:spTgt spid="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uiExpand="1"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txBox="1">
            <a:spLocks/>
          </p:cNvSpPr>
          <p:nvPr/>
        </p:nvSpPr>
        <p:spPr>
          <a:xfrm>
            <a:off x="457200" y="260648"/>
            <a:ext cx="8507288" cy="778098"/>
          </a:xfrm>
          <a:prstGeom prst="rect">
            <a:avLst/>
          </a:prstGeom>
        </p:spPr>
        <p:txBody>
          <a:bodyPr>
            <a:normAutofit fontScale="90000" lnSpcReduction="10000"/>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AU" sz="4000" b="1" dirty="0">
                <a:solidFill>
                  <a:schemeClr val="tx2"/>
                </a:solidFill>
                <a:latin typeface="Arial" panose="020B0604020202020204" pitchFamily="34" charset="0"/>
                <a:cs typeface="Arial" panose="020B0604020202020204" pitchFamily="34" charset="0"/>
              </a:rPr>
              <a:t>Analysing Research Methods</a:t>
            </a:r>
          </a:p>
          <a:p>
            <a:r>
              <a:rPr lang="en-AU" sz="1600" b="1" dirty="0">
                <a:solidFill>
                  <a:srgbClr val="FF0000"/>
                </a:solidFill>
                <a:latin typeface="Montserrat" panose="02000505000000020004" pitchFamily="2" charset="0"/>
                <a:cs typeface="Arial" panose="020B0604020202020204" pitchFamily="34" charset="0"/>
              </a:rPr>
              <a:t>EVALUATING RESEARCH METHODS</a:t>
            </a:r>
            <a:endParaRPr lang="en-AU" sz="1600" b="1" dirty="0">
              <a:latin typeface="Montserrat" panose="02000505000000020004" pitchFamily="2" charset="0"/>
              <a:cs typeface="Arial" panose="020B0604020202020204" pitchFamily="34" charset="0"/>
            </a:endParaRPr>
          </a:p>
        </p:txBody>
      </p:sp>
      <p:cxnSp>
        <p:nvCxnSpPr>
          <p:cNvPr id="14" name="Straight Connector 13"/>
          <p:cNvCxnSpPr/>
          <p:nvPr/>
        </p:nvCxnSpPr>
        <p:spPr>
          <a:xfrm>
            <a:off x="539552" y="980728"/>
            <a:ext cx="792088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Freeform 4">
            <a:extLst>
              <a:ext uri="{FF2B5EF4-FFF2-40B4-BE49-F238E27FC236}">
                <a16:creationId xmlns:a16="http://schemas.microsoft.com/office/drawing/2014/main" id="{A3102CF7-424F-4301-B35E-BDC64942141F}"/>
              </a:ext>
            </a:extLst>
          </p:cNvPr>
          <p:cNvSpPr/>
          <p:nvPr/>
        </p:nvSpPr>
        <p:spPr>
          <a:xfrm>
            <a:off x="234362" y="1758826"/>
            <a:ext cx="3519775"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Type of Method</a:t>
            </a:r>
          </a:p>
        </p:txBody>
      </p:sp>
      <p:sp>
        <p:nvSpPr>
          <p:cNvPr id="17" name="Freeform 5">
            <a:extLst>
              <a:ext uri="{FF2B5EF4-FFF2-40B4-BE49-F238E27FC236}">
                <a16:creationId xmlns:a16="http://schemas.microsoft.com/office/drawing/2014/main" id="{97310397-BC80-40AB-B567-068787C91035}"/>
              </a:ext>
            </a:extLst>
          </p:cNvPr>
          <p:cNvSpPr/>
          <p:nvPr/>
        </p:nvSpPr>
        <p:spPr>
          <a:xfrm>
            <a:off x="234362" y="2687626"/>
            <a:ext cx="3519775"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Sample size</a:t>
            </a:r>
          </a:p>
        </p:txBody>
      </p:sp>
      <p:sp>
        <p:nvSpPr>
          <p:cNvPr id="18" name="Freeform 6">
            <a:extLst>
              <a:ext uri="{FF2B5EF4-FFF2-40B4-BE49-F238E27FC236}">
                <a16:creationId xmlns:a16="http://schemas.microsoft.com/office/drawing/2014/main" id="{005F36C8-66FC-4E77-9157-639AB6A61E01}"/>
              </a:ext>
            </a:extLst>
          </p:cNvPr>
          <p:cNvSpPr/>
          <p:nvPr/>
        </p:nvSpPr>
        <p:spPr>
          <a:xfrm>
            <a:off x="234362" y="3616426"/>
            <a:ext cx="3519775"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Participants</a:t>
            </a:r>
          </a:p>
        </p:txBody>
      </p:sp>
      <p:sp>
        <p:nvSpPr>
          <p:cNvPr id="19" name="Freeform 7">
            <a:extLst>
              <a:ext uri="{FF2B5EF4-FFF2-40B4-BE49-F238E27FC236}">
                <a16:creationId xmlns:a16="http://schemas.microsoft.com/office/drawing/2014/main" id="{2E2E40CF-CC86-4A19-B94A-AF5BD3821223}"/>
              </a:ext>
            </a:extLst>
          </p:cNvPr>
          <p:cNvSpPr/>
          <p:nvPr/>
        </p:nvSpPr>
        <p:spPr>
          <a:xfrm>
            <a:off x="234362" y="4545226"/>
            <a:ext cx="3519775"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4BACC6">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Duration of the Research</a:t>
            </a:r>
          </a:p>
        </p:txBody>
      </p:sp>
      <p:sp>
        <p:nvSpPr>
          <p:cNvPr id="20" name="Freeform 8">
            <a:extLst>
              <a:ext uri="{FF2B5EF4-FFF2-40B4-BE49-F238E27FC236}">
                <a16:creationId xmlns:a16="http://schemas.microsoft.com/office/drawing/2014/main" id="{F770C99A-3D1D-4FFB-8255-AB9E6BB3ED1F}"/>
              </a:ext>
            </a:extLst>
          </p:cNvPr>
          <p:cNvSpPr/>
          <p:nvPr/>
        </p:nvSpPr>
        <p:spPr>
          <a:xfrm>
            <a:off x="234362" y="5474026"/>
            <a:ext cx="3519775"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F79646">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Geographical Location</a:t>
            </a:r>
          </a:p>
        </p:txBody>
      </p:sp>
      <p:sp>
        <p:nvSpPr>
          <p:cNvPr id="21" name="Rounded Rectangle 15">
            <a:extLst>
              <a:ext uri="{FF2B5EF4-FFF2-40B4-BE49-F238E27FC236}">
                <a16:creationId xmlns:a16="http://schemas.microsoft.com/office/drawing/2014/main" id="{F4119BC7-902C-47A8-A23D-E1699AD4782C}"/>
              </a:ext>
            </a:extLst>
          </p:cNvPr>
          <p:cNvSpPr/>
          <p:nvPr/>
        </p:nvSpPr>
        <p:spPr>
          <a:xfrm>
            <a:off x="425706" y="2846550"/>
            <a:ext cx="3208469" cy="504056"/>
          </a:xfrm>
          <a:prstGeom prst="roundRect">
            <a:avLst/>
          </a:prstGeom>
          <a:solidFill>
            <a:sysClr val="window" lastClr="FFFFFF"/>
          </a:solidFill>
          <a:ln w="25400" cap="flat" cmpd="sng" algn="ctr">
            <a:solidFill>
              <a:srgbClr val="9BBB59"/>
            </a:solidFill>
            <a:prstDash val="solid"/>
          </a:ln>
          <a:effectLst/>
        </p:spPr>
        <p:txBody>
          <a:bodyPr rtlCol="0" anchor="ct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srgbClr val="9BBB59"/>
                </a:solidFill>
                <a:effectLst/>
                <a:uLnTx/>
                <a:uFillTx/>
                <a:latin typeface="Calibri"/>
                <a:ea typeface="+mn-ea"/>
                <a:cs typeface="+mn-cs"/>
              </a:rPr>
              <a:t>Sample size</a:t>
            </a:r>
          </a:p>
        </p:txBody>
      </p:sp>
      <p:sp>
        <p:nvSpPr>
          <p:cNvPr id="24" name="Oval Callout 12">
            <a:extLst>
              <a:ext uri="{FF2B5EF4-FFF2-40B4-BE49-F238E27FC236}">
                <a16:creationId xmlns:a16="http://schemas.microsoft.com/office/drawing/2014/main" id="{A485FF59-62BE-4241-BC44-222C10D25021}"/>
              </a:ext>
            </a:extLst>
          </p:cNvPr>
          <p:cNvSpPr/>
          <p:nvPr/>
        </p:nvSpPr>
        <p:spPr>
          <a:xfrm>
            <a:off x="4788024" y="1226852"/>
            <a:ext cx="2160240" cy="568460"/>
          </a:xfrm>
          <a:prstGeom prst="wedgeEllipseCallout">
            <a:avLst>
              <a:gd name="adj1" fmla="val -100017"/>
              <a:gd name="adj2" fmla="val 249195"/>
            </a:avLst>
          </a:prstGeom>
          <a:solidFill>
            <a:srgbClr val="9BBB59">
              <a:lumMod val="20000"/>
              <a:lumOff val="80000"/>
            </a:srgbClr>
          </a:solidFill>
          <a:ln w="25400" cap="flat" cmpd="sng" algn="ctr">
            <a:solidFill>
              <a:srgbClr val="9BBB5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3200" b="1" i="0" u="none" strike="noStrike" kern="0" cap="none" spc="0" normalizeH="0" baseline="0" noProof="0" dirty="0">
                <a:ln>
                  <a:noFill/>
                </a:ln>
                <a:solidFill>
                  <a:srgbClr val="9BBB59"/>
                </a:solidFill>
                <a:effectLst/>
                <a:uLnTx/>
                <a:uFillTx/>
                <a:latin typeface="Calibri"/>
                <a:ea typeface="+mn-ea"/>
                <a:cs typeface="+mn-cs"/>
              </a:rPr>
              <a:t>Who?</a:t>
            </a:r>
          </a:p>
        </p:txBody>
      </p:sp>
      <p:sp>
        <p:nvSpPr>
          <p:cNvPr id="22" name="TextBox 21">
            <a:extLst>
              <a:ext uri="{FF2B5EF4-FFF2-40B4-BE49-F238E27FC236}">
                <a16:creationId xmlns:a16="http://schemas.microsoft.com/office/drawing/2014/main" id="{5F41DBF3-5945-44C9-BBD2-8D63EFA1E5C0}"/>
              </a:ext>
            </a:extLst>
          </p:cNvPr>
          <p:cNvSpPr txBox="1"/>
          <p:nvPr/>
        </p:nvSpPr>
        <p:spPr>
          <a:xfrm>
            <a:off x="4067944" y="1916832"/>
            <a:ext cx="4812704" cy="4493538"/>
          </a:xfrm>
          <a:prstGeom prst="rect">
            <a:avLst/>
          </a:prstGeom>
          <a:solidFill>
            <a:sysClr val="window" lastClr="FFFFFF"/>
          </a:solidFill>
          <a:ln w="28575">
            <a:solidFill>
              <a:srgbClr val="9BBB59"/>
            </a:solidFill>
          </a:ln>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600" b="0" i="0" u="none" strike="noStrike" kern="0" cap="none" spc="0" normalizeH="0" baseline="0" noProof="0" dirty="0">
                <a:ln>
                  <a:noFill/>
                </a:ln>
                <a:solidFill>
                  <a:prstClr val="black"/>
                </a:solidFill>
                <a:effectLst/>
                <a:uLnTx/>
                <a:uFillTx/>
                <a:latin typeface="Calibri"/>
              </a:rPr>
              <a:t>Size depends on the nature of the research.</a:t>
            </a:r>
          </a:p>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600" b="0" i="0" u="none" strike="noStrike" kern="0" cap="none" spc="0" normalizeH="0" baseline="0" noProof="0" dirty="0">
                <a:ln>
                  <a:noFill/>
                </a:ln>
                <a:solidFill>
                  <a:prstClr val="black"/>
                </a:solidFill>
                <a:effectLst/>
                <a:uLnTx/>
                <a:uFillTx/>
                <a:latin typeface="Calibri"/>
              </a:rPr>
              <a:t>Surveys should have a larger sample size than other methods. </a:t>
            </a:r>
          </a:p>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600" b="0" i="0" u="none" strike="noStrike" kern="0" cap="none" spc="0" normalizeH="0" baseline="0" noProof="0" dirty="0">
                <a:ln>
                  <a:noFill/>
                </a:ln>
                <a:solidFill>
                  <a:prstClr val="black"/>
                </a:solidFill>
                <a:effectLst/>
                <a:uLnTx/>
                <a:uFillTx/>
                <a:latin typeface="Calibri"/>
              </a:rPr>
              <a:t>Even other methods should not have a very small sample size.</a:t>
            </a:r>
          </a:p>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600" b="0" i="0" u="none" strike="noStrike" kern="0" cap="none" spc="0" normalizeH="0" baseline="0" noProof="0" dirty="0">
                <a:ln>
                  <a:noFill/>
                </a:ln>
                <a:solidFill>
                  <a:prstClr val="black"/>
                </a:solidFill>
                <a:effectLst/>
                <a:uLnTx/>
                <a:uFillTx/>
                <a:latin typeface="Calibri"/>
              </a:rPr>
              <a:t>The researcher should justify the reason for a smaller sample size in the limitations.</a:t>
            </a:r>
          </a:p>
        </p:txBody>
      </p:sp>
    </p:spTree>
    <p:extLst>
      <p:ext uri="{BB962C8B-B14F-4D97-AF65-F5344CB8AC3E}">
        <p14:creationId xmlns:p14="http://schemas.microsoft.com/office/powerpoint/2010/main" val="235845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bg/>
                                          </p:spTgt>
                                        </p:tgtEl>
                                        <p:attrNameLst>
                                          <p:attrName>style.visibility</p:attrName>
                                        </p:attrNameLst>
                                      </p:cBhvr>
                                      <p:to>
                                        <p:strVal val="visible"/>
                                      </p:to>
                                    </p:set>
                                    <p:animEffect transition="in" filter="fade">
                                      <p:cBhvr>
                                        <p:cTn id="7" dur="500"/>
                                        <p:tgtEl>
                                          <p:spTgt spid="22">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xEl>
                                              <p:pRg st="0" end="0"/>
                                            </p:txEl>
                                          </p:spTgt>
                                        </p:tgtEl>
                                        <p:attrNameLst>
                                          <p:attrName>style.visibility</p:attrName>
                                        </p:attrNameLst>
                                      </p:cBhvr>
                                      <p:to>
                                        <p:strVal val="visible"/>
                                      </p:to>
                                    </p:set>
                                    <p:animEffect transition="in" filter="fade">
                                      <p:cBhvr>
                                        <p:cTn id="10" dur="500"/>
                                        <p:tgtEl>
                                          <p:spTgt spid="2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xEl>
                                              <p:pRg st="1" end="1"/>
                                            </p:txEl>
                                          </p:spTgt>
                                        </p:tgtEl>
                                        <p:attrNameLst>
                                          <p:attrName>style.visibility</p:attrName>
                                        </p:attrNameLst>
                                      </p:cBhvr>
                                      <p:to>
                                        <p:strVal val="visible"/>
                                      </p:to>
                                    </p:set>
                                    <p:animEffect transition="in" filter="fade">
                                      <p:cBhvr>
                                        <p:cTn id="15" dur="500"/>
                                        <p:tgtEl>
                                          <p:spTgt spid="2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xEl>
                                              <p:pRg st="2" end="2"/>
                                            </p:txEl>
                                          </p:spTgt>
                                        </p:tgtEl>
                                        <p:attrNameLst>
                                          <p:attrName>style.visibility</p:attrName>
                                        </p:attrNameLst>
                                      </p:cBhvr>
                                      <p:to>
                                        <p:strVal val="visible"/>
                                      </p:to>
                                    </p:set>
                                    <p:animEffect transition="in" filter="fade">
                                      <p:cBhvr>
                                        <p:cTn id="20" dur="500"/>
                                        <p:tgtEl>
                                          <p:spTgt spid="2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xEl>
                                              <p:pRg st="3" end="3"/>
                                            </p:txEl>
                                          </p:spTgt>
                                        </p:tgtEl>
                                        <p:attrNameLst>
                                          <p:attrName>style.visibility</p:attrName>
                                        </p:attrNameLst>
                                      </p:cBhvr>
                                      <p:to>
                                        <p:strVal val="visible"/>
                                      </p:to>
                                    </p:set>
                                    <p:animEffect transition="in" filter="fade">
                                      <p:cBhvr>
                                        <p:cTn id="25" dur="500"/>
                                        <p:tgtEl>
                                          <p:spTgt spid="22">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2"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txBox="1">
            <a:spLocks/>
          </p:cNvSpPr>
          <p:nvPr/>
        </p:nvSpPr>
        <p:spPr>
          <a:xfrm>
            <a:off x="457200" y="260648"/>
            <a:ext cx="8507288" cy="778098"/>
          </a:xfrm>
          <a:prstGeom prst="rect">
            <a:avLst/>
          </a:prstGeom>
        </p:spPr>
        <p:txBody>
          <a:bodyPr>
            <a:normAutofit fontScale="90000" lnSpcReduction="10000"/>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AU" sz="4000" b="1" dirty="0">
                <a:solidFill>
                  <a:schemeClr val="tx2"/>
                </a:solidFill>
                <a:latin typeface="Arial" panose="020B0604020202020204" pitchFamily="34" charset="0"/>
                <a:cs typeface="Arial" panose="020B0604020202020204" pitchFamily="34" charset="0"/>
              </a:rPr>
              <a:t>Analysing Research Methods</a:t>
            </a:r>
          </a:p>
          <a:p>
            <a:r>
              <a:rPr lang="en-AU" sz="1600" b="1" dirty="0">
                <a:solidFill>
                  <a:srgbClr val="FF0000"/>
                </a:solidFill>
                <a:latin typeface="Montserrat" panose="02000505000000020004" pitchFamily="2" charset="0"/>
                <a:cs typeface="Arial" panose="020B0604020202020204" pitchFamily="34" charset="0"/>
              </a:rPr>
              <a:t>EVALUATING RESEARCH METHODS</a:t>
            </a:r>
            <a:endParaRPr lang="en-AU" sz="1600" b="1" dirty="0">
              <a:latin typeface="Montserrat" panose="02000505000000020004" pitchFamily="2" charset="0"/>
              <a:cs typeface="Arial" panose="020B0604020202020204" pitchFamily="34" charset="0"/>
            </a:endParaRPr>
          </a:p>
        </p:txBody>
      </p:sp>
      <p:cxnSp>
        <p:nvCxnSpPr>
          <p:cNvPr id="14" name="Straight Connector 13"/>
          <p:cNvCxnSpPr/>
          <p:nvPr/>
        </p:nvCxnSpPr>
        <p:spPr>
          <a:xfrm>
            <a:off x="539552" y="980728"/>
            <a:ext cx="792088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Freeform 4">
            <a:extLst>
              <a:ext uri="{FF2B5EF4-FFF2-40B4-BE49-F238E27FC236}">
                <a16:creationId xmlns:a16="http://schemas.microsoft.com/office/drawing/2014/main" id="{37F493F5-8EB0-44C7-A7C6-61DA789E696F}"/>
              </a:ext>
            </a:extLst>
          </p:cNvPr>
          <p:cNvSpPr/>
          <p:nvPr/>
        </p:nvSpPr>
        <p:spPr>
          <a:xfrm>
            <a:off x="251520" y="1628800"/>
            <a:ext cx="3791744"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Type of Method</a:t>
            </a:r>
          </a:p>
        </p:txBody>
      </p:sp>
      <p:sp>
        <p:nvSpPr>
          <p:cNvPr id="5" name="Freeform 5">
            <a:extLst>
              <a:ext uri="{FF2B5EF4-FFF2-40B4-BE49-F238E27FC236}">
                <a16:creationId xmlns:a16="http://schemas.microsoft.com/office/drawing/2014/main" id="{2369E091-71E6-4B0D-86C1-0427AADAFFED}"/>
              </a:ext>
            </a:extLst>
          </p:cNvPr>
          <p:cNvSpPr/>
          <p:nvPr/>
        </p:nvSpPr>
        <p:spPr>
          <a:xfrm>
            <a:off x="251520" y="2557600"/>
            <a:ext cx="3791744"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Sample size</a:t>
            </a:r>
          </a:p>
        </p:txBody>
      </p:sp>
      <p:sp>
        <p:nvSpPr>
          <p:cNvPr id="6" name="Freeform 6">
            <a:extLst>
              <a:ext uri="{FF2B5EF4-FFF2-40B4-BE49-F238E27FC236}">
                <a16:creationId xmlns:a16="http://schemas.microsoft.com/office/drawing/2014/main" id="{BBF9B329-D602-4B67-A925-AFA2B016D0B3}"/>
              </a:ext>
            </a:extLst>
          </p:cNvPr>
          <p:cNvSpPr/>
          <p:nvPr/>
        </p:nvSpPr>
        <p:spPr>
          <a:xfrm>
            <a:off x="251520" y="3486400"/>
            <a:ext cx="3791744"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Participants</a:t>
            </a:r>
          </a:p>
        </p:txBody>
      </p:sp>
      <p:sp>
        <p:nvSpPr>
          <p:cNvPr id="7" name="Freeform 7">
            <a:extLst>
              <a:ext uri="{FF2B5EF4-FFF2-40B4-BE49-F238E27FC236}">
                <a16:creationId xmlns:a16="http://schemas.microsoft.com/office/drawing/2014/main" id="{E69B8DE3-9758-4F68-B9AA-F16677067BC9}"/>
              </a:ext>
            </a:extLst>
          </p:cNvPr>
          <p:cNvSpPr/>
          <p:nvPr/>
        </p:nvSpPr>
        <p:spPr>
          <a:xfrm>
            <a:off x="251520" y="4415200"/>
            <a:ext cx="3791744"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4BACC6">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Duration of the Research</a:t>
            </a:r>
          </a:p>
        </p:txBody>
      </p:sp>
      <p:sp>
        <p:nvSpPr>
          <p:cNvPr id="8" name="Freeform 8">
            <a:extLst>
              <a:ext uri="{FF2B5EF4-FFF2-40B4-BE49-F238E27FC236}">
                <a16:creationId xmlns:a16="http://schemas.microsoft.com/office/drawing/2014/main" id="{47E1FC48-1E56-4C35-BE6B-56A014C352B6}"/>
              </a:ext>
            </a:extLst>
          </p:cNvPr>
          <p:cNvSpPr/>
          <p:nvPr/>
        </p:nvSpPr>
        <p:spPr>
          <a:xfrm>
            <a:off x="251520" y="5344000"/>
            <a:ext cx="3791744"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F79646">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Geographical Location</a:t>
            </a:r>
          </a:p>
        </p:txBody>
      </p:sp>
      <p:sp>
        <p:nvSpPr>
          <p:cNvPr id="9" name="Oval Callout 13">
            <a:extLst>
              <a:ext uri="{FF2B5EF4-FFF2-40B4-BE49-F238E27FC236}">
                <a16:creationId xmlns:a16="http://schemas.microsoft.com/office/drawing/2014/main" id="{92C55593-B1CB-4F1D-ACAA-B26145352477}"/>
              </a:ext>
            </a:extLst>
          </p:cNvPr>
          <p:cNvSpPr/>
          <p:nvPr/>
        </p:nvSpPr>
        <p:spPr>
          <a:xfrm>
            <a:off x="5123384" y="1283968"/>
            <a:ext cx="2160240" cy="568460"/>
          </a:xfrm>
          <a:prstGeom prst="wedgeEllipseCallout">
            <a:avLst>
              <a:gd name="adj1" fmla="val -100017"/>
              <a:gd name="adj2" fmla="val 396184"/>
            </a:avLst>
          </a:prstGeom>
          <a:solidFill>
            <a:srgbClr val="8064A2">
              <a:lumMod val="20000"/>
              <a:lumOff val="80000"/>
            </a:srgbClr>
          </a:solidFill>
          <a:ln w="25400" cap="flat" cmpd="sng" algn="ctr">
            <a:solidFill>
              <a:srgbClr val="8064A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3200" b="1" i="0" u="none" strike="noStrike" kern="0" cap="none" spc="0" normalizeH="0" baseline="0" noProof="0" dirty="0">
                <a:ln>
                  <a:noFill/>
                </a:ln>
                <a:solidFill>
                  <a:srgbClr val="8064A2"/>
                </a:solidFill>
                <a:effectLst/>
                <a:uLnTx/>
                <a:uFillTx/>
                <a:latin typeface="Calibri"/>
                <a:ea typeface="+mn-ea"/>
                <a:cs typeface="+mn-cs"/>
              </a:rPr>
              <a:t>Who?</a:t>
            </a:r>
          </a:p>
        </p:txBody>
      </p:sp>
      <p:sp>
        <p:nvSpPr>
          <p:cNvPr id="10" name="Rounded Rectangle 18">
            <a:extLst>
              <a:ext uri="{FF2B5EF4-FFF2-40B4-BE49-F238E27FC236}">
                <a16:creationId xmlns:a16="http://schemas.microsoft.com/office/drawing/2014/main" id="{5541548A-7C43-4C0D-9001-667E26F238ED}"/>
              </a:ext>
            </a:extLst>
          </p:cNvPr>
          <p:cNvSpPr/>
          <p:nvPr/>
        </p:nvSpPr>
        <p:spPr>
          <a:xfrm>
            <a:off x="442864" y="3652628"/>
            <a:ext cx="3456384" cy="504056"/>
          </a:xfrm>
          <a:prstGeom prst="roundRect">
            <a:avLst/>
          </a:prstGeom>
          <a:solidFill>
            <a:sysClr val="window" lastClr="FFFFFF"/>
          </a:solidFill>
          <a:ln w="25400" cap="flat" cmpd="sng" algn="ctr">
            <a:solidFill>
              <a:srgbClr val="8064A2"/>
            </a:solidFill>
            <a:prstDash val="solid"/>
          </a:ln>
          <a:effectLst/>
        </p:spPr>
        <p:txBody>
          <a:bodyPr rtlCol="0" anchor="ct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srgbClr val="8064A2"/>
                </a:solidFill>
                <a:effectLst/>
                <a:uLnTx/>
                <a:uFillTx/>
                <a:latin typeface="Calibri"/>
                <a:ea typeface="+mn-ea"/>
                <a:cs typeface="+mn-cs"/>
              </a:rPr>
              <a:t>Participants</a:t>
            </a:r>
          </a:p>
        </p:txBody>
      </p:sp>
      <p:sp>
        <p:nvSpPr>
          <p:cNvPr id="11" name="TextBox 10">
            <a:extLst>
              <a:ext uri="{FF2B5EF4-FFF2-40B4-BE49-F238E27FC236}">
                <a16:creationId xmlns:a16="http://schemas.microsoft.com/office/drawing/2014/main" id="{DA5C14F8-0ECB-4BFE-ACC1-CA0C050FB71A}"/>
              </a:ext>
            </a:extLst>
          </p:cNvPr>
          <p:cNvSpPr txBox="1"/>
          <p:nvPr/>
        </p:nvSpPr>
        <p:spPr>
          <a:xfrm>
            <a:off x="4173873" y="2310024"/>
            <a:ext cx="4824040" cy="3693319"/>
          </a:xfrm>
          <a:prstGeom prst="rect">
            <a:avLst/>
          </a:prstGeom>
          <a:solidFill>
            <a:sysClr val="window" lastClr="FFFFFF"/>
          </a:solidFill>
          <a:ln w="25400" cap="flat" cmpd="sng" algn="ctr">
            <a:solidFill>
              <a:srgbClr val="8064A2"/>
            </a:solidFill>
            <a:prstDash val="solid"/>
          </a:ln>
          <a:effectLst/>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600" b="0" i="0" u="none" strike="noStrike" kern="0" cap="none" spc="0" normalizeH="0" baseline="0" noProof="0" dirty="0">
                <a:ln>
                  <a:noFill/>
                </a:ln>
                <a:solidFill>
                  <a:prstClr val="black"/>
                </a:solidFill>
                <a:effectLst/>
                <a:uLnTx/>
                <a:uFillTx/>
                <a:latin typeface="Calibri"/>
                <a:ea typeface="+mn-ea"/>
                <a:cs typeface="+mn-cs"/>
              </a:rPr>
              <a:t>Depending on the nature of the research there should be a balance in gender, age and economic, social and educational backgrounds of participants. </a:t>
            </a:r>
          </a:p>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600" b="0" i="0" u="none" strike="noStrike" kern="0" cap="none" spc="0" normalizeH="0" baseline="0" noProof="0" dirty="0">
                <a:ln>
                  <a:noFill/>
                </a:ln>
                <a:solidFill>
                  <a:prstClr val="black"/>
                </a:solidFill>
                <a:effectLst/>
                <a:uLnTx/>
                <a:uFillTx/>
                <a:latin typeface="Calibri"/>
                <a:ea typeface="+mn-ea"/>
                <a:cs typeface="+mn-cs"/>
              </a:rPr>
              <a:t>Where disparities exist, justification and explanation by the researcher is essential</a:t>
            </a:r>
            <a:r>
              <a:rPr kumimoji="0" lang="en-AU" sz="2400" b="0" i="0" u="none" strike="noStrike" kern="0" cap="none" spc="0" normalizeH="0" baseline="0" noProof="0" dirty="0">
                <a:ln>
                  <a:noFill/>
                </a:ln>
                <a:solidFill>
                  <a:prstClr val="black"/>
                </a:solidFill>
                <a:effectLst/>
                <a:uLnTx/>
                <a:uFillTx/>
                <a:latin typeface="Calibri"/>
                <a:ea typeface="+mn-ea"/>
                <a:cs typeface="+mn-cs"/>
              </a:rPr>
              <a:t>.</a:t>
            </a:r>
          </a:p>
        </p:txBody>
      </p:sp>
    </p:spTree>
    <p:extLst>
      <p:ext uri="{BB962C8B-B14F-4D97-AF65-F5344CB8AC3E}">
        <p14:creationId xmlns:p14="http://schemas.microsoft.com/office/powerpoint/2010/main" val="27288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bg/>
                                          </p:spTgt>
                                        </p:tgtEl>
                                        <p:attrNameLst>
                                          <p:attrName>style.visibility</p:attrName>
                                        </p:attrNameLst>
                                      </p:cBhvr>
                                      <p:to>
                                        <p:strVal val="visible"/>
                                      </p:to>
                                    </p:set>
                                    <p:animEffect transition="in" filter="fade">
                                      <p:cBhvr>
                                        <p:cTn id="12" dur="500"/>
                                        <p:tgtEl>
                                          <p:spTgt spid="11">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uiExpand="1"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txBox="1">
            <a:spLocks/>
          </p:cNvSpPr>
          <p:nvPr/>
        </p:nvSpPr>
        <p:spPr>
          <a:xfrm>
            <a:off x="457200" y="260648"/>
            <a:ext cx="8507288" cy="778098"/>
          </a:xfrm>
          <a:prstGeom prst="rect">
            <a:avLst/>
          </a:prstGeom>
        </p:spPr>
        <p:txBody>
          <a:bodyPr>
            <a:normAutofit fontScale="90000" lnSpcReduction="10000"/>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AU" sz="4000" b="1" dirty="0">
                <a:solidFill>
                  <a:schemeClr val="tx2"/>
                </a:solidFill>
                <a:latin typeface="Arial" panose="020B0604020202020204" pitchFamily="34" charset="0"/>
                <a:cs typeface="Arial" panose="020B0604020202020204" pitchFamily="34" charset="0"/>
              </a:rPr>
              <a:t>Analysing Research Methods</a:t>
            </a:r>
          </a:p>
          <a:p>
            <a:r>
              <a:rPr lang="en-AU" sz="1600" b="1" dirty="0">
                <a:solidFill>
                  <a:srgbClr val="FF0000"/>
                </a:solidFill>
                <a:latin typeface="Montserrat" panose="02000505000000020004" pitchFamily="2" charset="0"/>
                <a:cs typeface="Arial" panose="020B0604020202020204" pitchFamily="34" charset="0"/>
              </a:rPr>
              <a:t>EVALUATING RESEARCH METHODS</a:t>
            </a:r>
            <a:endParaRPr lang="en-AU" sz="1600" b="1" dirty="0">
              <a:latin typeface="Montserrat" panose="02000505000000020004" pitchFamily="2" charset="0"/>
              <a:cs typeface="Arial" panose="020B0604020202020204" pitchFamily="34" charset="0"/>
            </a:endParaRPr>
          </a:p>
        </p:txBody>
      </p:sp>
      <p:cxnSp>
        <p:nvCxnSpPr>
          <p:cNvPr id="14" name="Straight Connector 13"/>
          <p:cNvCxnSpPr/>
          <p:nvPr/>
        </p:nvCxnSpPr>
        <p:spPr>
          <a:xfrm>
            <a:off x="539552" y="980728"/>
            <a:ext cx="792088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Freeform 4">
            <a:extLst>
              <a:ext uri="{FF2B5EF4-FFF2-40B4-BE49-F238E27FC236}">
                <a16:creationId xmlns:a16="http://schemas.microsoft.com/office/drawing/2014/main" id="{9147F901-0EC0-4AEB-8C39-8429273200CA}"/>
              </a:ext>
            </a:extLst>
          </p:cNvPr>
          <p:cNvSpPr/>
          <p:nvPr/>
        </p:nvSpPr>
        <p:spPr>
          <a:xfrm>
            <a:off x="394938" y="1556792"/>
            <a:ext cx="3791744"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Type of Method</a:t>
            </a:r>
          </a:p>
        </p:txBody>
      </p:sp>
      <p:sp>
        <p:nvSpPr>
          <p:cNvPr id="5" name="Freeform 5">
            <a:extLst>
              <a:ext uri="{FF2B5EF4-FFF2-40B4-BE49-F238E27FC236}">
                <a16:creationId xmlns:a16="http://schemas.microsoft.com/office/drawing/2014/main" id="{EE1A15D4-8B4D-4111-85CF-8DF28A8448AB}"/>
              </a:ext>
            </a:extLst>
          </p:cNvPr>
          <p:cNvSpPr/>
          <p:nvPr/>
        </p:nvSpPr>
        <p:spPr>
          <a:xfrm>
            <a:off x="394938" y="2485592"/>
            <a:ext cx="3791744"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Sample size</a:t>
            </a:r>
          </a:p>
        </p:txBody>
      </p:sp>
      <p:sp>
        <p:nvSpPr>
          <p:cNvPr id="6" name="Freeform 6">
            <a:extLst>
              <a:ext uri="{FF2B5EF4-FFF2-40B4-BE49-F238E27FC236}">
                <a16:creationId xmlns:a16="http://schemas.microsoft.com/office/drawing/2014/main" id="{37EA09B3-1459-45AA-9896-A46E1146F4C1}"/>
              </a:ext>
            </a:extLst>
          </p:cNvPr>
          <p:cNvSpPr/>
          <p:nvPr/>
        </p:nvSpPr>
        <p:spPr>
          <a:xfrm>
            <a:off x="394938" y="3414392"/>
            <a:ext cx="3791744"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Participants</a:t>
            </a:r>
          </a:p>
        </p:txBody>
      </p:sp>
      <p:sp>
        <p:nvSpPr>
          <p:cNvPr id="7" name="Freeform 7">
            <a:extLst>
              <a:ext uri="{FF2B5EF4-FFF2-40B4-BE49-F238E27FC236}">
                <a16:creationId xmlns:a16="http://schemas.microsoft.com/office/drawing/2014/main" id="{F0FF4875-45A9-44A8-AC4D-4B10820996D3}"/>
              </a:ext>
            </a:extLst>
          </p:cNvPr>
          <p:cNvSpPr/>
          <p:nvPr/>
        </p:nvSpPr>
        <p:spPr>
          <a:xfrm>
            <a:off x="394938" y="4343192"/>
            <a:ext cx="3791744"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4BACC6">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Duration of the Research</a:t>
            </a:r>
          </a:p>
        </p:txBody>
      </p:sp>
      <p:sp>
        <p:nvSpPr>
          <p:cNvPr id="8" name="Freeform 8">
            <a:extLst>
              <a:ext uri="{FF2B5EF4-FFF2-40B4-BE49-F238E27FC236}">
                <a16:creationId xmlns:a16="http://schemas.microsoft.com/office/drawing/2014/main" id="{D3DC02EB-8CED-431C-B074-E55142408558}"/>
              </a:ext>
            </a:extLst>
          </p:cNvPr>
          <p:cNvSpPr/>
          <p:nvPr/>
        </p:nvSpPr>
        <p:spPr>
          <a:xfrm>
            <a:off x="394938" y="5271992"/>
            <a:ext cx="3791744"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F79646">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Geographical Location</a:t>
            </a:r>
          </a:p>
        </p:txBody>
      </p:sp>
      <p:sp>
        <p:nvSpPr>
          <p:cNvPr id="9" name="Oval Callout 16">
            <a:extLst>
              <a:ext uri="{FF2B5EF4-FFF2-40B4-BE49-F238E27FC236}">
                <a16:creationId xmlns:a16="http://schemas.microsoft.com/office/drawing/2014/main" id="{C8ADDD55-7FA0-4B4E-8B6E-506FA9CD010D}"/>
              </a:ext>
            </a:extLst>
          </p:cNvPr>
          <p:cNvSpPr/>
          <p:nvPr/>
        </p:nvSpPr>
        <p:spPr>
          <a:xfrm>
            <a:off x="5051376" y="1139952"/>
            <a:ext cx="2160240" cy="568460"/>
          </a:xfrm>
          <a:prstGeom prst="wedgeEllipseCallout">
            <a:avLst>
              <a:gd name="adj1" fmla="val -100747"/>
              <a:gd name="adj2" fmla="val 554266"/>
            </a:avLst>
          </a:prstGeom>
          <a:solidFill>
            <a:srgbClr val="4BACC6">
              <a:lumMod val="20000"/>
              <a:lumOff val="80000"/>
            </a:srgbClr>
          </a:solidFill>
          <a:ln w="25400" cap="flat" cmpd="sng" algn="ctr">
            <a:solidFill>
              <a:srgbClr val="4BACC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3200" b="1" i="0" u="none" strike="noStrike" kern="0" cap="none" spc="0" normalizeH="0" baseline="0" noProof="0" dirty="0">
                <a:ln>
                  <a:noFill/>
                </a:ln>
                <a:solidFill>
                  <a:srgbClr val="4BACC6"/>
                </a:solidFill>
                <a:effectLst/>
                <a:uLnTx/>
                <a:uFillTx/>
                <a:latin typeface="Calibri"/>
                <a:ea typeface="+mn-ea"/>
                <a:cs typeface="+mn-cs"/>
              </a:rPr>
              <a:t>When?</a:t>
            </a:r>
          </a:p>
        </p:txBody>
      </p:sp>
      <p:sp>
        <p:nvSpPr>
          <p:cNvPr id="10" name="TextBox 9">
            <a:extLst>
              <a:ext uri="{FF2B5EF4-FFF2-40B4-BE49-F238E27FC236}">
                <a16:creationId xmlns:a16="http://schemas.microsoft.com/office/drawing/2014/main" id="{BA9E94FE-E673-4606-9E51-8CEE79CAC4DC}"/>
              </a:ext>
            </a:extLst>
          </p:cNvPr>
          <p:cNvSpPr txBox="1"/>
          <p:nvPr/>
        </p:nvSpPr>
        <p:spPr>
          <a:xfrm>
            <a:off x="4396990" y="4333053"/>
            <a:ext cx="4392488" cy="1384995"/>
          </a:xfrm>
          <a:prstGeom prst="rect">
            <a:avLst/>
          </a:prstGeom>
          <a:solidFill>
            <a:sysClr val="window" lastClr="FFFFFF"/>
          </a:solidFill>
          <a:ln w="25400" cap="flat" cmpd="sng" algn="ctr">
            <a:solidFill>
              <a:srgbClr val="4BACC6"/>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800" b="0" i="0" u="none" strike="noStrike" kern="0" cap="none" spc="0" normalizeH="0" baseline="0" noProof="0" dirty="0">
                <a:ln>
                  <a:noFill/>
                </a:ln>
                <a:solidFill>
                  <a:prstClr val="black"/>
                </a:solidFill>
                <a:effectLst/>
                <a:uLnTx/>
                <a:uFillTx/>
                <a:latin typeface="Calibri"/>
                <a:ea typeface="+mn-ea"/>
                <a:cs typeface="+mn-cs"/>
              </a:rPr>
              <a:t>A longer period of time provides more suitable and rich.</a:t>
            </a:r>
          </a:p>
        </p:txBody>
      </p:sp>
      <p:sp>
        <p:nvSpPr>
          <p:cNvPr id="11" name="Rounded Rectangle 21">
            <a:extLst>
              <a:ext uri="{FF2B5EF4-FFF2-40B4-BE49-F238E27FC236}">
                <a16:creationId xmlns:a16="http://schemas.microsoft.com/office/drawing/2014/main" id="{7E5318C5-44D6-424C-9C61-443DA6013331}"/>
              </a:ext>
            </a:extLst>
          </p:cNvPr>
          <p:cNvSpPr/>
          <p:nvPr/>
        </p:nvSpPr>
        <p:spPr>
          <a:xfrm>
            <a:off x="586282" y="4476248"/>
            <a:ext cx="3456384" cy="504056"/>
          </a:xfrm>
          <a:prstGeom prst="roundRect">
            <a:avLst/>
          </a:prstGeom>
          <a:solidFill>
            <a:sysClr val="window" lastClr="FFFFFF"/>
          </a:solidFill>
          <a:ln w="25400" cap="flat" cmpd="sng" algn="ctr">
            <a:solidFill>
              <a:srgbClr val="4BACC6"/>
            </a:solidFill>
            <a:prstDash val="solid"/>
          </a:ln>
          <a:effectLst/>
        </p:spPr>
        <p:txBody>
          <a:bodyPr rtlCol="0" anchor="ct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srgbClr val="4BACC6"/>
                </a:solidFill>
                <a:effectLst/>
                <a:uLnTx/>
                <a:uFillTx/>
                <a:latin typeface="Calibri"/>
                <a:ea typeface="+mn-ea"/>
                <a:cs typeface="+mn-cs"/>
              </a:rPr>
              <a:t>Duration of the Research</a:t>
            </a:r>
          </a:p>
        </p:txBody>
      </p:sp>
    </p:spTree>
    <p:extLst>
      <p:ext uri="{BB962C8B-B14F-4D97-AF65-F5344CB8AC3E}">
        <p14:creationId xmlns:p14="http://schemas.microsoft.com/office/powerpoint/2010/main" val="4028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txBox="1">
            <a:spLocks/>
          </p:cNvSpPr>
          <p:nvPr/>
        </p:nvSpPr>
        <p:spPr>
          <a:xfrm>
            <a:off x="457200" y="260648"/>
            <a:ext cx="8507288" cy="778098"/>
          </a:xfrm>
          <a:prstGeom prst="rect">
            <a:avLst/>
          </a:prstGeom>
        </p:spPr>
        <p:txBody>
          <a:bodyPr>
            <a:normAutofit fontScale="90000" lnSpcReduction="10000"/>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AU" sz="4000" b="1" dirty="0">
                <a:solidFill>
                  <a:schemeClr val="tx2"/>
                </a:solidFill>
                <a:latin typeface="Arial" panose="020B0604020202020204" pitchFamily="34" charset="0"/>
                <a:cs typeface="Arial" panose="020B0604020202020204" pitchFamily="34" charset="0"/>
              </a:rPr>
              <a:t>Secondary Research</a:t>
            </a:r>
          </a:p>
          <a:p>
            <a:r>
              <a:rPr lang="en-AU" sz="1600" b="1" dirty="0">
                <a:solidFill>
                  <a:srgbClr val="FF0000"/>
                </a:solidFill>
                <a:latin typeface="Montserrat" panose="02000505000000020004" pitchFamily="2" charset="0"/>
                <a:cs typeface="Arial" panose="020B0604020202020204" pitchFamily="34" charset="0"/>
              </a:rPr>
              <a:t>EVALUATING RESEARCH METHODS</a:t>
            </a:r>
            <a:endParaRPr lang="en-AU" sz="1600" b="1" dirty="0">
              <a:latin typeface="Montserrat" panose="02000505000000020004" pitchFamily="2" charset="0"/>
              <a:cs typeface="Arial" panose="020B0604020202020204" pitchFamily="34" charset="0"/>
            </a:endParaRPr>
          </a:p>
        </p:txBody>
      </p:sp>
      <p:cxnSp>
        <p:nvCxnSpPr>
          <p:cNvPr id="14" name="Straight Connector 13"/>
          <p:cNvCxnSpPr/>
          <p:nvPr/>
        </p:nvCxnSpPr>
        <p:spPr>
          <a:xfrm>
            <a:off x="539552" y="980728"/>
            <a:ext cx="792088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Freeform 4">
            <a:extLst>
              <a:ext uri="{FF2B5EF4-FFF2-40B4-BE49-F238E27FC236}">
                <a16:creationId xmlns:a16="http://schemas.microsoft.com/office/drawing/2014/main" id="{E98E00A4-FB12-432B-A644-E7BD2D1F51DA}"/>
              </a:ext>
            </a:extLst>
          </p:cNvPr>
          <p:cNvSpPr/>
          <p:nvPr/>
        </p:nvSpPr>
        <p:spPr>
          <a:xfrm>
            <a:off x="323528" y="1556792"/>
            <a:ext cx="3791744"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Type of Method</a:t>
            </a:r>
          </a:p>
        </p:txBody>
      </p:sp>
      <p:sp>
        <p:nvSpPr>
          <p:cNvPr id="5" name="Freeform 5">
            <a:extLst>
              <a:ext uri="{FF2B5EF4-FFF2-40B4-BE49-F238E27FC236}">
                <a16:creationId xmlns:a16="http://schemas.microsoft.com/office/drawing/2014/main" id="{289C852C-D21C-4CEC-AA93-17C65B72B045}"/>
              </a:ext>
            </a:extLst>
          </p:cNvPr>
          <p:cNvSpPr/>
          <p:nvPr/>
        </p:nvSpPr>
        <p:spPr>
          <a:xfrm>
            <a:off x="323528" y="2485592"/>
            <a:ext cx="3791744"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Sample size</a:t>
            </a:r>
          </a:p>
        </p:txBody>
      </p:sp>
      <p:sp>
        <p:nvSpPr>
          <p:cNvPr id="6" name="Freeform 6">
            <a:extLst>
              <a:ext uri="{FF2B5EF4-FFF2-40B4-BE49-F238E27FC236}">
                <a16:creationId xmlns:a16="http://schemas.microsoft.com/office/drawing/2014/main" id="{E292A1A4-8A19-4DDC-97FB-DAAB706265FB}"/>
              </a:ext>
            </a:extLst>
          </p:cNvPr>
          <p:cNvSpPr/>
          <p:nvPr/>
        </p:nvSpPr>
        <p:spPr>
          <a:xfrm>
            <a:off x="323528" y="3414392"/>
            <a:ext cx="3791744"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Participants</a:t>
            </a:r>
          </a:p>
        </p:txBody>
      </p:sp>
      <p:sp>
        <p:nvSpPr>
          <p:cNvPr id="7" name="Freeform 7">
            <a:extLst>
              <a:ext uri="{FF2B5EF4-FFF2-40B4-BE49-F238E27FC236}">
                <a16:creationId xmlns:a16="http://schemas.microsoft.com/office/drawing/2014/main" id="{1C3D596F-3065-4510-B880-6FA8B87DC286}"/>
              </a:ext>
            </a:extLst>
          </p:cNvPr>
          <p:cNvSpPr/>
          <p:nvPr/>
        </p:nvSpPr>
        <p:spPr>
          <a:xfrm>
            <a:off x="323528" y="4343192"/>
            <a:ext cx="3791744"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4BACC6">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Duration of the Research</a:t>
            </a:r>
          </a:p>
        </p:txBody>
      </p:sp>
      <p:sp>
        <p:nvSpPr>
          <p:cNvPr id="8" name="Freeform 8">
            <a:extLst>
              <a:ext uri="{FF2B5EF4-FFF2-40B4-BE49-F238E27FC236}">
                <a16:creationId xmlns:a16="http://schemas.microsoft.com/office/drawing/2014/main" id="{99C8E59D-ED98-4D98-BA29-B134CBF2EA2B}"/>
              </a:ext>
            </a:extLst>
          </p:cNvPr>
          <p:cNvSpPr/>
          <p:nvPr/>
        </p:nvSpPr>
        <p:spPr>
          <a:xfrm>
            <a:off x="323528" y="5271992"/>
            <a:ext cx="3791744" cy="804960"/>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F79646">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Geographical Location</a:t>
            </a:r>
          </a:p>
        </p:txBody>
      </p:sp>
      <p:sp>
        <p:nvSpPr>
          <p:cNvPr id="9" name="Rounded Rectangle 22">
            <a:extLst>
              <a:ext uri="{FF2B5EF4-FFF2-40B4-BE49-F238E27FC236}">
                <a16:creationId xmlns:a16="http://schemas.microsoft.com/office/drawing/2014/main" id="{B699A3D6-D125-4C59-95DD-A3EDC5F127D1}"/>
              </a:ext>
            </a:extLst>
          </p:cNvPr>
          <p:cNvSpPr/>
          <p:nvPr/>
        </p:nvSpPr>
        <p:spPr>
          <a:xfrm>
            <a:off x="514872" y="5405530"/>
            <a:ext cx="3456384" cy="504056"/>
          </a:xfrm>
          <a:prstGeom prst="roundRect">
            <a:avLst/>
          </a:prstGeom>
          <a:solidFill>
            <a:sysClr val="window" lastClr="FFFFFF"/>
          </a:solidFill>
          <a:ln w="25400" cap="flat" cmpd="sng" algn="ctr">
            <a:solidFill>
              <a:srgbClr val="F79646"/>
            </a:solidFill>
            <a:prstDash val="solid"/>
          </a:ln>
          <a:effectLst/>
        </p:spPr>
        <p:txBody>
          <a:bodyPr rtlCol="0" anchor="ctr"/>
          <a:lstStyle/>
          <a:p>
            <a:pPr marL="0" marR="0" lvl="0" indent="0" algn="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srgbClr val="F79646"/>
                </a:solidFill>
                <a:effectLst/>
                <a:uLnTx/>
                <a:uFillTx/>
                <a:latin typeface="Calibri"/>
                <a:ea typeface="+mn-ea"/>
                <a:cs typeface="+mn-cs"/>
              </a:rPr>
              <a:t>Geographical Location</a:t>
            </a:r>
          </a:p>
        </p:txBody>
      </p:sp>
      <p:sp>
        <p:nvSpPr>
          <p:cNvPr id="10" name="Oval Callout 23">
            <a:extLst>
              <a:ext uri="{FF2B5EF4-FFF2-40B4-BE49-F238E27FC236}">
                <a16:creationId xmlns:a16="http://schemas.microsoft.com/office/drawing/2014/main" id="{531F869C-FE15-4204-9D12-D23FC49823E6}"/>
              </a:ext>
            </a:extLst>
          </p:cNvPr>
          <p:cNvSpPr/>
          <p:nvPr/>
        </p:nvSpPr>
        <p:spPr>
          <a:xfrm>
            <a:off x="5195392" y="1204356"/>
            <a:ext cx="2160240" cy="568460"/>
          </a:xfrm>
          <a:prstGeom prst="wedgeEllipseCallout">
            <a:avLst>
              <a:gd name="adj1" fmla="val -100017"/>
              <a:gd name="adj2" fmla="val 728988"/>
            </a:avLst>
          </a:prstGeom>
          <a:solidFill>
            <a:srgbClr val="F79646">
              <a:lumMod val="20000"/>
              <a:lumOff val="80000"/>
            </a:srgbClr>
          </a:solidFill>
          <a:ln w="25400" cap="flat" cmpd="sng" algn="ctr">
            <a:solidFill>
              <a:srgbClr val="F7964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3200" b="1" i="0" u="none" strike="noStrike" kern="0" cap="none" spc="0" normalizeH="0" baseline="0" noProof="0" dirty="0">
                <a:ln>
                  <a:noFill/>
                </a:ln>
                <a:solidFill>
                  <a:srgbClr val="F79646"/>
                </a:solidFill>
                <a:effectLst/>
                <a:uLnTx/>
                <a:uFillTx/>
                <a:latin typeface="Calibri"/>
                <a:ea typeface="+mn-ea"/>
                <a:cs typeface="+mn-cs"/>
              </a:rPr>
              <a:t>Where?</a:t>
            </a:r>
          </a:p>
        </p:txBody>
      </p:sp>
      <p:sp>
        <p:nvSpPr>
          <p:cNvPr id="11" name="TextBox 10">
            <a:extLst>
              <a:ext uri="{FF2B5EF4-FFF2-40B4-BE49-F238E27FC236}">
                <a16:creationId xmlns:a16="http://schemas.microsoft.com/office/drawing/2014/main" id="{8B4B2703-B814-4D3A-A209-3C158E994956}"/>
              </a:ext>
            </a:extLst>
          </p:cNvPr>
          <p:cNvSpPr txBox="1"/>
          <p:nvPr/>
        </p:nvSpPr>
        <p:spPr>
          <a:xfrm>
            <a:off x="4211960" y="3636781"/>
            <a:ext cx="4608512" cy="2246769"/>
          </a:xfrm>
          <a:prstGeom prst="rect">
            <a:avLst/>
          </a:prstGeom>
          <a:solidFill>
            <a:sysClr val="window" lastClr="FFFFFF"/>
          </a:solidFill>
          <a:ln w="25400" cap="flat" cmpd="sng" algn="ctr">
            <a:solidFill>
              <a:srgbClr val="F79646"/>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800" b="0" i="0" u="none" strike="noStrike" kern="0" cap="none" spc="0" normalizeH="0" baseline="0" noProof="0" dirty="0">
                <a:ln>
                  <a:noFill/>
                </a:ln>
                <a:solidFill>
                  <a:prstClr val="black"/>
                </a:solidFill>
                <a:effectLst/>
                <a:uLnTx/>
                <a:uFillTx/>
                <a:latin typeface="Calibri"/>
                <a:ea typeface="+mn-ea"/>
                <a:cs typeface="+mn-cs"/>
              </a:rPr>
              <a:t>The authors should explain exactly where they conducted the research and why that location and not other similar ones was chosen. </a:t>
            </a:r>
          </a:p>
        </p:txBody>
      </p:sp>
    </p:spTree>
    <p:extLst>
      <p:ext uri="{BB962C8B-B14F-4D97-AF65-F5344CB8AC3E}">
        <p14:creationId xmlns:p14="http://schemas.microsoft.com/office/powerpoint/2010/main" val="3410107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txBox="1">
            <a:spLocks/>
          </p:cNvSpPr>
          <p:nvPr/>
        </p:nvSpPr>
        <p:spPr>
          <a:xfrm>
            <a:off x="457200" y="260648"/>
            <a:ext cx="8507288" cy="778098"/>
          </a:xfrm>
          <a:prstGeom prst="rect">
            <a:avLst/>
          </a:prstGeom>
        </p:spPr>
        <p:txBody>
          <a:bodyPr>
            <a:normAutofit fontScale="90000" lnSpcReduction="10000"/>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AU" sz="4000" b="1" dirty="0">
                <a:solidFill>
                  <a:schemeClr val="tx2"/>
                </a:solidFill>
                <a:latin typeface="Arial" panose="020B0604020202020204" pitchFamily="34" charset="0"/>
                <a:cs typeface="Arial" panose="020B0604020202020204" pitchFamily="34" charset="0"/>
              </a:rPr>
              <a:t>Limitations</a:t>
            </a:r>
          </a:p>
          <a:p>
            <a:r>
              <a:rPr lang="en-AU" sz="1600" b="1" dirty="0">
                <a:solidFill>
                  <a:srgbClr val="FF0000"/>
                </a:solidFill>
                <a:latin typeface="Montserrat" panose="02000505000000020004" pitchFamily="2" charset="0"/>
                <a:cs typeface="Arial" panose="020B0604020202020204" pitchFamily="34" charset="0"/>
              </a:rPr>
              <a:t>EVALUATING RESEARCH METHODS</a:t>
            </a:r>
            <a:endParaRPr lang="en-AU" sz="1600" b="1" dirty="0">
              <a:latin typeface="Montserrat" panose="02000505000000020004" pitchFamily="2" charset="0"/>
              <a:cs typeface="Arial" panose="020B0604020202020204" pitchFamily="34" charset="0"/>
            </a:endParaRPr>
          </a:p>
        </p:txBody>
      </p:sp>
      <p:cxnSp>
        <p:nvCxnSpPr>
          <p:cNvPr id="14" name="Straight Connector 13"/>
          <p:cNvCxnSpPr/>
          <p:nvPr/>
        </p:nvCxnSpPr>
        <p:spPr>
          <a:xfrm>
            <a:off x="539552" y="980728"/>
            <a:ext cx="792088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B90CAA85-9EDD-4FBD-91A6-5730A6AE2C86}"/>
              </a:ext>
            </a:extLst>
          </p:cNvPr>
          <p:cNvSpPr txBox="1">
            <a:spLocks/>
          </p:cNvSpPr>
          <p:nvPr/>
        </p:nvSpPr>
        <p:spPr>
          <a:xfrm>
            <a:off x="323528" y="1484784"/>
            <a:ext cx="6491064" cy="1296143"/>
          </a:xfrm>
          <a:prstGeom prst="rect">
            <a:avLst/>
          </a:prstGeom>
          <a:solidFill>
            <a:sysClr val="window" lastClr="FFFFFF"/>
          </a:solidFill>
          <a:ln w="25400" cap="flat" cmpd="sng" algn="ctr">
            <a:solidFill>
              <a:srgbClr val="F79646"/>
            </a:solidFill>
            <a:prstDash val="solid"/>
          </a:ln>
          <a:effectLst/>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AU" sz="32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Limitations are </a:t>
            </a:r>
            <a:r>
              <a:rPr kumimoji="0" lang="en-AU" sz="3200" b="1" i="1" u="none" strike="noStrike" kern="1200" cap="none" spc="0" normalizeH="0" baseline="0" noProof="0" dirty="0">
                <a:ln>
                  <a:noFill/>
                </a:ln>
                <a:solidFill>
                  <a:srgbClr val="F79646"/>
                </a:solidFill>
                <a:effectLst/>
                <a:uLnTx/>
                <a:uFillTx/>
                <a:latin typeface="Arial" panose="020B0604020202020204" pitchFamily="34" charset="0"/>
                <a:ea typeface="+mn-ea"/>
                <a:cs typeface="Arial" panose="020B0604020202020204" pitchFamily="34" charset="0"/>
              </a:rPr>
              <a:t>weaknesses</a:t>
            </a:r>
            <a:r>
              <a:rPr kumimoji="0" lang="en-AU" sz="32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 or </a:t>
            </a:r>
            <a:r>
              <a:rPr kumimoji="0" lang="en-AU" sz="3200" b="1" i="1" u="none" strike="noStrike" kern="1200" cap="none" spc="0" normalizeH="0" baseline="0" noProof="0" dirty="0">
                <a:ln>
                  <a:noFill/>
                </a:ln>
                <a:solidFill>
                  <a:srgbClr val="F79646"/>
                </a:solidFill>
                <a:effectLst/>
                <a:uLnTx/>
                <a:uFillTx/>
                <a:latin typeface="Arial" panose="020B0604020202020204" pitchFamily="34" charset="0"/>
                <a:ea typeface="+mn-ea"/>
                <a:cs typeface="Arial" panose="020B0604020202020204" pitchFamily="34" charset="0"/>
              </a:rPr>
              <a:t>shortfalls</a:t>
            </a:r>
            <a:r>
              <a:rPr kumimoji="0" lang="en-AU" sz="32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 in a </a:t>
            </a:r>
            <a:r>
              <a:rPr kumimoji="0" lang="en-AU" sz="3200" b="1" i="1" u="none" strike="noStrike" kern="1200" cap="none" spc="0" normalizeH="0" baseline="0" noProof="0" dirty="0">
                <a:ln>
                  <a:noFill/>
                </a:ln>
                <a:solidFill>
                  <a:srgbClr val="F79646">
                    <a:lumMod val="50000"/>
                  </a:srgbClr>
                </a:solidFill>
                <a:effectLst/>
                <a:uLnTx/>
                <a:uFillTx/>
                <a:latin typeface="Arial" panose="020B0604020202020204" pitchFamily="34" charset="0"/>
                <a:ea typeface="+mn-ea"/>
                <a:cs typeface="Arial" panose="020B0604020202020204" pitchFamily="34" charset="0"/>
              </a:rPr>
              <a:t>research method</a:t>
            </a:r>
            <a:r>
              <a:rPr kumimoji="0" lang="en-AU" sz="3200" b="1" i="1"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a:t>
            </a:r>
            <a:r>
              <a:rPr kumimoji="0" lang="en-AU" sz="3200" b="1" i="1" u="none" strike="noStrike" kern="1200" cap="none" spc="0" normalizeH="0" baseline="0" noProof="0" dirty="0">
                <a:ln>
                  <a:noFill/>
                </a:ln>
                <a:solidFill>
                  <a:srgbClr val="F79646"/>
                </a:solidFill>
                <a:effectLst/>
                <a:uLnTx/>
                <a:uFillTx/>
                <a:latin typeface="Arial" panose="020B0604020202020204" pitchFamily="34" charset="0"/>
                <a:ea typeface="+mn-ea"/>
                <a:cs typeface="Arial" panose="020B0604020202020204" pitchFamily="34" charset="0"/>
              </a:rPr>
              <a:t> </a:t>
            </a:r>
          </a:p>
        </p:txBody>
      </p:sp>
      <p:sp>
        <p:nvSpPr>
          <p:cNvPr id="5" name="Freeform 5">
            <a:extLst>
              <a:ext uri="{FF2B5EF4-FFF2-40B4-BE49-F238E27FC236}">
                <a16:creationId xmlns:a16="http://schemas.microsoft.com/office/drawing/2014/main" id="{3692417B-58BF-4A10-9A50-7261B9E8F8D1}"/>
              </a:ext>
            </a:extLst>
          </p:cNvPr>
          <p:cNvSpPr/>
          <p:nvPr/>
        </p:nvSpPr>
        <p:spPr>
          <a:xfrm rot="21135034">
            <a:off x="1742166" y="4166197"/>
            <a:ext cx="3168352" cy="612884"/>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ct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Method</a:t>
            </a:r>
          </a:p>
        </p:txBody>
      </p:sp>
      <p:sp>
        <p:nvSpPr>
          <p:cNvPr id="6" name="Freeform 6">
            <a:extLst>
              <a:ext uri="{FF2B5EF4-FFF2-40B4-BE49-F238E27FC236}">
                <a16:creationId xmlns:a16="http://schemas.microsoft.com/office/drawing/2014/main" id="{7A15E0AF-2C7F-4CBC-BB34-260E66438AB3}"/>
              </a:ext>
            </a:extLst>
          </p:cNvPr>
          <p:cNvSpPr/>
          <p:nvPr/>
        </p:nvSpPr>
        <p:spPr>
          <a:xfrm rot="646421">
            <a:off x="4769008" y="4491930"/>
            <a:ext cx="3168352" cy="612884"/>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ct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Sample size</a:t>
            </a:r>
          </a:p>
        </p:txBody>
      </p:sp>
      <p:sp>
        <p:nvSpPr>
          <p:cNvPr id="7" name="Freeform 7">
            <a:extLst>
              <a:ext uri="{FF2B5EF4-FFF2-40B4-BE49-F238E27FC236}">
                <a16:creationId xmlns:a16="http://schemas.microsoft.com/office/drawing/2014/main" id="{C0C1E2C6-D308-49A6-8111-C45AB2A2BA0C}"/>
              </a:ext>
            </a:extLst>
          </p:cNvPr>
          <p:cNvSpPr/>
          <p:nvPr/>
        </p:nvSpPr>
        <p:spPr>
          <a:xfrm rot="474545">
            <a:off x="2696326" y="4891487"/>
            <a:ext cx="3168352" cy="612884"/>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ct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Participants</a:t>
            </a:r>
          </a:p>
        </p:txBody>
      </p:sp>
      <p:sp>
        <p:nvSpPr>
          <p:cNvPr id="8" name="Freeform 8">
            <a:extLst>
              <a:ext uri="{FF2B5EF4-FFF2-40B4-BE49-F238E27FC236}">
                <a16:creationId xmlns:a16="http://schemas.microsoft.com/office/drawing/2014/main" id="{DC533BE6-13E3-4DB1-AA1E-22A83EC00F23}"/>
              </a:ext>
            </a:extLst>
          </p:cNvPr>
          <p:cNvSpPr/>
          <p:nvPr/>
        </p:nvSpPr>
        <p:spPr>
          <a:xfrm>
            <a:off x="1067240" y="5430731"/>
            <a:ext cx="3168352" cy="612884"/>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4BACC6">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ct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Duration</a:t>
            </a:r>
          </a:p>
        </p:txBody>
      </p:sp>
      <p:sp>
        <p:nvSpPr>
          <p:cNvPr id="9" name="Freeform 9">
            <a:extLst>
              <a:ext uri="{FF2B5EF4-FFF2-40B4-BE49-F238E27FC236}">
                <a16:creationId xmlns:a16="http://schemas.microsoft.com/office/drawing/2014/main" id="{B1C5808B-A7C2-43F7-A16F-FF80FA6547E2}"/>
              </a:ext>
            </a:extLst>
          </p:cNvPr>
          <p:cNvSpPr/>
          <p:nvPr/>
        </p:nvSpPr>
        <p:spPr>
          <a:xfrm rot="20861949">
            <a:off x="4134666" y="5437977"/>
            <a:ext cx="3168352" cy="612884"/>
          </a:xfrm>
          <a:custGeom>
            <a:avLst/>
            <a:gdLst>
              <a:gd name="connsiteX0" fmla="*/ 0 w 3791744"/>
              <a:gd name="connsiteY0" fmla="*/ 134163 h 804960"/>
              <a:gd name="connsiteX1" fmla="*/ 134163 w 3791744"/>
              <a:gd name="connsiteY1" fmla="*/ 0 h 804960"/>
              <a:gd name="connsiteX2" fmla="*/ 3657581 w 3791744"/>
              <a:gd name="connsiteY2" fmla="*/ 0 h 804960"/>
              <a:gd name="connsiteX3" fmla="*/ 3791744 w 3791744"/>
              <a:gd name="connsiteY3" fmla="*/ 134163 h 804960"/>
              <a:gd name="connsiteX4" fmla="*/ 3791744 w 3791744"/>
              <a:gd name="connsiteY4" fmla="*/ 670797 h 804960"/>
              <a:gd name="connsiteX5" fmla="*/ 3657581 w 3791744"/>
              <a:gd name="connsiteY5" fmla="*/ 804960 h 804960"/>
              <a:gd name="connsiteX6" fmla="*/ 134163 w 3791744"/>
              <a:gd name="connsiteY6" fmla="*/ 804960 h 804960"/>
              <a:gd name="connsiteX7" fmla="*/ 0 w 3791744"/>
              <a:gd name="connsiteY7" fmla="*/ 670797 h 804960"/>
              <a:gd name="connsiteX8" fmla="*/ 0 w 3791744"/>
              <a:gd name="connsiteY8" fmla="*/ 134163 h 80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744" h="804960">
                <a:moveTo>
                  <a:pt x="0" y="134163"/>
                </a:moveTo>
                <a:cubicBezTo>
                  <a:pt x="0" y="60067"/>
                  <a:pt x="60067" y="0"/>
                  <a:pt x="134163" y="0"/>
                </a:cubicBezTo>
                <a:lnTo>
                  <a:pt x="3657581" y="0"/>
                </a:lnTo>
                <a:cubicBezTo>
                  <a:pt x="3731677" y="0"/>
                  <a:pt x="3791744" y="60067"/>
                  <a:pt x="3791744" y="134163"/>
                </a:cubicBezTo>
                <a:lnTo>
                  <a:pt x="3791744" y="670797"/>
                </a:lnTo>
                <a:cubicBezTo>
                  <a:pt x="3791744" y="744893"/>
                  <a:pt x="3731677" y="804960"/>
                  <a:pt x="3657581" y="804960"/>
                </a:cubicBezTo>
                <a:lnTo>
                  <a:pt x="134163" y="804960"/>
                </a:lnTo>
                <a:cubicBezTo>
                  <a:pt x="60067" y="804960"/>
                  <a:pt x="0" y="744893"/>
                  <a:pt x="0" y="670797"/>
                </a:cubicBezTo>
                <a:lnTo>
                  <a:pt x="0" y="134163"/>
                </a:lnTo>
                <a:close/>
              </a:path>
            </a:pathLst>
          </a:custGeom>
          <a:solidFill>
            <a:srgbClr val="F79646">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130735" tIns="130735" rIns="130735" bIns="130735" numCol="1" spcCol="1270" anchor="ctr" anchorCtr="0">
            <a:noAutofit/>
          </a:bodyPr>
          <a:lstStyle/>
          <a:p>
            <a:pPr marL="0" marR="0" lvl="0" indent="0" algn="ctr" defTabSz="1066800" eaLnBrk="1" fontAlgn="auto" latinLnBrk="0" hangingPunct="1">
              <a:lnSpc>
                <a:spcPct val="90000"/>
              </a:lnSpc>
              <a:spcBef>
                <a:spcPct val="0"/>
              </a:spcBef>
              <a:spcAft>
                <a:spcPct val="35000"/>
              </a:spcAft>
              <a:buClrTx/>
              <a:buSzTx/>
              <a:buFontTx/>
              <a:buNone/>
              <a:tabLst/>
              <a:defRPr/>
            </a:pPr>
            <a:r>
              <a:rPr kumimoji="0" lang="en-AU" sz="2400" b="1" i="0" u="none" strike="noStrike" kern="0" cap="none" spc="0" normalizeH="0" baseline="0" noProof="0" dirty="0">
                <a:ln>
                  <a:noFill/>
                </a:ln>
                <a:solidFill>
                  <a:prstClr val="white"/>
                </a:solidFill>
                <a:effectLst/>
                <a:uLnTx/>
                <a:uFillTx/>
                <a:latin typeface="Calibri"/>
                <a:ea typeface="+mn-ea"/>
                <a:cs typeface="+mn-cs"/>
              </a:rPr>
              <a:t>Geographical Location</a:t>
            </a:r>
          </a:p>
        </p:txBody>
      </p:sp>
      <p:sp>
        <p:nvSpPr>
          <p:cNvPr id="10" name="Content Placeholder 2">
            <a:extLst>
              <a:ext uri="{FF2B5EF4-FFF2-40B4-BE49-F238E27FC236}">
                <a16:creationId xmlns:a16="http://schemas.microsoft.com/office/drawing/2014/main" id="{745CA3A2-23B8-4FDD-97BE-B2A854CB3965}"/>
              </a:ext>
            </a:extLst>
          </p:cNvPr>
          <p:cNvSpPr txBox="1">
            <a:spLocks/>
          </p:cNvSpPr>
          <p:nvPr/>
        </p:nvSpPr>
        <p:spPr>
          <a:xfrm>
            <a:off x="261864" y="3068959"/>
            <a:ext cx="8640960" cy="99972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AU" dirty="0">
                <a:solidFill>
                  <a:prstClr val="black"/>
                </a:solidFill>
                <a:latin typeface="Arial" panose="020B0604020202020204" pitchFamily="34" charset="0"/>
                <a:cs typeface="Arial" panose="020B0604020202020204" pitchFamily="34" charset="0"/>
              </a:rPr>
              <a:t>Limitations could be related to any or all of the five analysis factors: </a:t>
            </a:r>
          </a:p>
        </p:txBody>
      </p:sp>
      <p:pic>
        <p:nvPicPr>
          <p:cNvPr id="11" name="Picture 10">
            <a:extLst>
              <a:ext uri="{FF2B5EF4-FFF2-40B4-BE49-F238E27FC236}">
                <a16:creationId xmlns:a16="http://schemas.microsoft.com/office/drawing/2014/main" id="{63842E7E-07A4-4EB3-9154-8F105E87DF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6256" y="1226191"/>
            <a:ext cx="2088232" cy="1626745"/>
          </a:xfrm>
          <a:prstGeom prst="rect">
            <a:avLst/>
          </a:prstGeom>
        </p:spPr>
      </p:pic>
    </p:spTree>
    <p:extLst>
      <p:ext uri="{BB962C8B-B14F-4D97-AF65-F5344CB8AC3E}">
        <p14:creationId xmlns:p14="http://schemas.microsoft.com/office/powerpoint/2010/main" val="115533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7" grpId="0" animBg="1"/>
      <p:bldP spid="8" grpId="0" animBg="1"/>
      <p:bldP spid="9" grpId="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txBox="1">
            <a:spLocks/>
          </p:cNvSpPr>
          <p:nvPr/>
        </p:nvSpPr>
        <p:spPr>
          <a:xfrm>
            <a:off x="457200" y="260648"/>
            <a:ext cx="8507288" cy="778098"/>
          </a:xfrm>
          <a:prstGeom prst="rect">
            <a:avLst/>
          </a:prstGeom>
        </p:spPr>
        <p:txBody>
          <a:bodyPr>
            <a:normAutofit fontScale="90000" lnSpcReduction="10000"/>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AU" sz="4000" b="1" dirty="0">
                <a:solidFill>
                  <a:schemeClr val="tx2"/>
                </a:solidFill>
                <a:latin typeface="Arial" panose="020B0604020202020204" pitchFamily="34" charset="0"/>
                <a:cs typeface="Arial" panose="020B0604020202020204" pitchFamily="34" charset="0"/>
              </a:rPr>
              <a:t>Limitations</a:t>
            </a:r>
          </a:p>
          <a:p>
            <a:r>
              <a:rPr lang="en-AU" sz="1600" b="1" dirty="0">
                <a:solidFill>
                  <a:srgbClr val="FF0000"/>
                </a:solidFill>
                <a:latin typeface="Montserrat" panose="02000505000000020004" pitchFamily="2" charset="0"/>
                <a:cs typeface="Arial" panose="020B0604020202020204" pitchFamily="34" charset="0"/>
              </a:rPr>
              <a:t>EVALUATING RESEARCH METHODS</a:t>
            </a:r>
            <a:endParaRPr lang="en-AU" sz="1600" b="1" dirty="0">
              <a:latin typeface="Montserrat" panose="02000505000000020004" pitchFamily="2" charset="0"/>
              <a:cs typeface="Arial" panose="020B0604020202020204" pitchFamily="34" charset="0"/>
            </a:endParaRPr>
          </a:p>
        </p:txBody>
      </p:sp>
      <p:cxnSp>
        <p:nvCxnSpPr>
          <p:cNvPr id="14" name="Straight Connector 13"/>
          <p:cNvCxnSpPr/>
          <p:nvPr/>
        </p:nvCxnSpPr>
        <p:spPr>
          <a:xfrm>
            <a:off x="539552" y="980728"/>
            <a:ext cx="792088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Rounded Rectangle 12">
            <a:extLst>
              <a:ext uri="{FF2B5EF4-FFF2-40B4-BE49-F238E27FC236}">
                <a16:creationId xmlns:a16="http://schemas.microsoft.com/office/drawing/2014/main" id="{9F0CD513-07A9-4B12-8F90-FA89B397F7D2}"/>
              </a:ext>
            </a:extLst>
          </p:cNvPr>
          <p:cNvSpPr/>
          <p:nvPr/>
        </p:nvSpPr>
        <p:spPr>
          <a:xfrm>
            <a:off x="1204972" y="1038746"/>
            <a:ext cx="7200800" cy="5400600"/>
          </a:xfrm>
          <a:prstGeom prst="roundRect">
            <a:avLst/>
          </a:prstGeom>
          <a:solidFill>
            <a:srgbClr val="C00000"/>
          </a:solidFill>
          <a:ln w="25400" cap="flat" cmpd="sng" algn="ctr">
            <a:solidFill>
              <a:srgbClr val="C0504D">
                <a:lumMod val="20000"/>
                <a:lumOff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1200"/>
              </a:spcAft>
              <a:buClrTx/>
              <a:buSzTx/>
              <a:buFontTx/>
              <a:buNone/>
              <a:tabLst/>
              <a:defRPr/>
            </a:pPr>
            <a:endParaRPr kumimoji="0" lang="en-AU" sz="2400" b="0" i="0" u="none" strike="noStrike" kern="0" cap="none" spc="0" normalizeH="0" baseline="0" noProof="0" dirty="0">
              <a:ln>
                <a:noFill/>
              </a:ln>
              <a:solidFill>
                <a:prstClr val="white"/>
              </a:solidFill>
              <a:effectLst/>
              <a:uLnTx/>
              <a:uFillTx/>
              <a:latin typeface="Calibri"/>
              <a:ea typeface="+mn-ea"/>
              <a:cs typeface="+mn-cs"/>
            </a:endParaRPr>
          </a:p>
        </p:txBody>
      </p:sp>
      <p:graphicFrame>
        <p:nvGraphicFramePr>
          <p:cNvPr id="5" name="Diagram 4">
            <a:extLst>
              <a:ext uri="{FF2B5EF4-FFF2-40B4-BE49-F238E27FC236}">
                <a16:creationId xmlns:a16="http://schemas.microsoft.com/office/drawing/2014/main" id="{6B68CA38-E1BB-447C-A827-0B4246224692}"/>
              </a:ext>
            </a:extLst>
          </p:cNvPr>
          <p:cNvGraphicFramePr/>
          <p:nvPr>
            <p:extLst>
              <p:ext uri="{D42A27DB-BD31-4B8C-83A1-F6EECF244321}">
                <p14:modId xmlns:p14="http://schemas.microsoft.com/office/powerpoint/2010/main" val="1947930559"/>
              </p:ext>
            </p:extLst>
          </p:nvPr>
        </p:nvGraphicFramePr>
        <p:xfrm>
          <a:off x="1703847" y="3799760"/>
          <a:ext cx="6096000" cy="2495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EB6245DC-D654-47AB-B60B-A01D3FDB38E3}"/>
              </a:ext>
            </a:extLst>
          </p:cNvPr>
          <p:cNvSpPr txBox="1"/>
          <p:nvPr/>
        </p:nvSpPr>
        <p:spPr>
          <a:xfrm>
            <a:off x="1835696" y="1038746"/>
            <a:ext cx="6138028" cy="2893100"/>
          </a:xfrm>
          <a:prstGeom prst="rect">
            <a:avLst/>
          </a:prstGeom>
          <a:noFill/>
        </p:spPr>
        <p:txBody>
          <a:bodyPr wrap="square" rtlCol="0">
            <a:spAutoFit/>
          </a:bodyPr>
          <a:lstStyle/>
          <a:p>
            <a:pPr algn="ctr">
              <a:spcAft>
                <a:spcPts val="600"/>
              </a:spcAft>
            </a:pPr>
            <a:r>
              <a:rPr lang="en-AU" sz="2800" b="1" dirty="0">
                <a:solidFill>
                  <a:prstClr val="white"/>
                </a:solidFill>
                <a:latin typeface="Calibri"/>
              </a:rPr>
              <a:t>A Critical Thinker/Reader</a:t>
            </a:r>
            <a:endParaRPr lang="en-AU" sz="2800" dirty="0">
              <a:solidFill>
                <a:prstClr val="white"/>
              </a:solidFill>
              <a:latin typeface="Calibri"/>
            </a:endParaRPr>
          </a:p>
          <a:p>
            <a:pPr marL="342900" indent="-342900">
              <a:buFont typeface="Wingdings" panose="05000000000000000000" pitchFamily="2" charset="2"/>
              <a:buChar char="§"/>
            </a:pPr>
            <a:r>
              <a:rPr lang="en-AU" sz="2400" dirty="0">
                <a:solidFill>
                  <a:prstClr val="white"/>
                </a:solidFill>
                <a:latin typeface="Calibri"/>
              </a:rPr>
              <a:t>Should be able to determine how the limitations impact </a:t>
            </a:r>
          </a:p>
          <a:p>
            <a:pPr marL="800100" lvl="1" indent="-342900">
              <a:buFont typeface="Arial" panose="020B0604020202020204" pitchFamily="34" charset="0"/>
              <a:buChar char="•"/>
            </a:pPr>
            <a:r>
              <a:rPr lang="en-AU" sz="2400" dirty="0">
                <a:solidFill>
                  <a:prstClr val="white"/>
                </a:solidFill>
                <a:latin typeface="Calibri"/>
              </a:rPr>
              <a:t>the </a:t>
            </a:r>
            <a:r>
              <a:rPr lang="en-AU" sz="2400" b="1" i="1" dirty="0">
                <a:solidFill>
                  <a:prstClr val="white"/>
                </a:solidFill>
                <a:latin typeface="Calibri"/>
              </a:rPr>
              <a:t>research</a:t>
            </a:r>
            <a:r>
              <a:rPr lang="en-AU" sz="2400" dirty="0">
                <a:solidFill>
                  <a:prstClr val="white"/>
                </a:solidFill>
                <a:latin typeface="Calibri"/>
              </a:rPr>
              <a:t> in general</a:t>
            </a:r>
          </a:p>
          <a:p>
            <a:pPr marL="800100" lvl="1" indent="-342900">
              <a:buFont typeface="Arial" panose="020B0604020202020204" pitchFamily="34" charset="0"/>
              <a:buChar char="•"/>
            </a:pPr>
            <a:r>
              <a:rPr lang="en-AU" sz="2400" dirty="0">
                <a:solidFill>
                  <a:prstClr val="white"/>
                </a:solidFill>
                <a:latin typeface="Calibri"/>
              </a:rPr>
              <a:t>the </a:t>
            </a:r>
            <a:r>
              <a:rPr lang="en-AU" sz="2400" b="1" i="1" dirty="0">
                <a:solidFill>
                  <a:prstClr val="white"/>
                </a:solidFill>
                <a:latin typeface="Calibri"/>
              </a:rPr>
              <a:t>results </a:t>
            </a:r>
            <a:r>
              <a:rPr lang="en-AU" sz="2400" dirty="0">
                <a:solidFill>
                  <a:prstClr val="white"/>
                </a:solidFill>
                <a:latin typeface="Calibri"/>
              </a:rPr>
              <a:t>in particular</a:t>
            </a:r>
          </a:p>
          <a:p>
            <a:pPr marL="800100" lvl="1" indent="-342900">
              <a:buFont typeface="Arial" panose="020B0604020202020204" pitchFamily="34" charset="0"/>
              <a:buChar char="•"/>
            </a:pPr>
            <a:r>
              <a:rPr lang="en-AU" sz="2400" dirty="0">
                <a:solidFill>
                  <a:prstClr val="white"/>
                </a:solidFill>
                <a:latin typeface="Calibri"/>
              </a:rPr>
              <a:t>and the </a:t>
            </a:r>
            <a:r>
              <a:rPr lang="en-AU" sz="2400" b="1" i="1" dirty="0">
                <a:solidFill>
                  <a:prstClr val="white"/>
                </a:solidFill>
                <a:latin typeface="Calibri"/>
              </a:rPr>
              <a:t>conclusions </a:t>
            </a:r>
            <a:r>
              <a:rPr lang="en-AU" sz="2400" dirty="0">
                <a:solidFill>
                  <a:prstClr val="white"/>
                </a:solidFill>
                <a:latin typeface="Calibri"/>
              </a:rPr>
              <a:t>drawn</a:t>
            </a:r>
          </a:p>
          <a:p>
            <a:pPr marL="342900" indent="-342900">
              <a:buFont typeface="Wingdings" panose="05000000000000000000" pitchFamily="2" charset="2"/>
              <a:buChar char="§"/>
            </a:pPr>
            <a:r>
              <a:rPr lang="en-AU" sz="2400" dirty="0">
                <a:solidFill>
                  <a:prstClr val="white"/>
                </a:solidFill>
                <a:latin typeface="Calibri"/>
              </a:rPr>
              <a:t>This could be because of the</a:t>
            </a:r>
          </a:p>
        </p:txBody>
      </p:sp>
      <p:pic>
        <p:nvPicPr>
          <p:cNvPr id="7" name="Picture 6">
            <a:extLst>
              <a:ext uri="{FF2B5EF4-FFF2-40B4-BE49-F238E27FC236}">
                <a16:creationId xmlns:a16="http://schemas.microsoft.com/office/drawing/2014/main" id="{2B6881F4-2DD1-41A2-B9B1-A89E155D56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5060" y="1096763"/>
            <a:ext cx="1278796" cy="1634899"/>
          </a:xfrm>
          <a:prstGeom prst="rect">
            <a:avLst/>
          </a:prstGeom>
          <a:solidFill>
            <a:srgbClr val="C00000"/>
          </a:solidFill>
          <a:ln>
            <a:solidFill>
              <a:srgbClr val="FF0000"/>
            </a:solidFill>
          </a:ln>
        </p:spPr>
      </p:pic>
    </p:spTree>
    <p:extLst>
      <p:ext uri="{BB962C8B-B14F-4D97-AF65-F5344CB8AC3E}">
        <p14:creationId xmlns:p14="http://schemas.microsoft.com/office/powerpoint/2010/main" val="404289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500"/>
                                        <p:tgtEl>
                                          <p:spTgt spid="6">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fade">
                                      <p:cBhvr>
                                        <p:cTn id="33" dur="500"/>
                                        <p:tgtEl>
                                          <p:spTgt spid="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graphicEl>
                                              <a:dgm id="{9751D344-C5BB-4BCB-BF93-7789731F54A1}"/>
                                            </p:graphicEl>
                                          </p:spTgt>
                                        </p:tgtEl>
                                        <p:attrNameLst>
                                          <p:attrName>style.visibility</p:attrName>
                                        </p:attrNameLst>
                                      </p:cBhvr>
                                      <p:to>
                                        <p:strVal val="visible"/>
                                      </p:to>
                                    </p:set>
                                    <p:animEffect transition="in" filter="fade">
                                      <p:cBhvr>
                                        <p:cTn id="38" dur="500"/>
                                        <p:tgtEl>
                                          <p:spTgt spid="5">
                                            <p:graphicEl>
                                              <a:dgm id="{9751D344-C5BB-4BCB-BF93-7789731F54A1}"/>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
                                            <p:graphicEl>
                                              <a:dgm id="{351E9E78-6FC9-4A51-800E-0E9F9087F840}"/>
                                            </p:graphicEl>
                                          </p:spTgt>
                                        </p:tgtEl>
                                        <p:attrNameLst>
                                          <p:attrName>style.visibility</p:attrName>
                                        </p:attrNameLst>
                                      </p:cBhvr>
                                      <p:to>
                                        <p:strVal val="visible"/>
                                      </p:to>
                                    </p:set>
                                    <p:animEffect transition="in" filter="fade">
                                      <p:cBhvr>
                                        <p:cTn id="43" dur="500"/>
                                        <p:tgtEl>
                                          <p:spTgt spid="5">
                                            <p:graphicEl>
                                              <a:dgm id="{351E9E78-6FC9-4A51-800E-0E9F9087F840}"/>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
                                            <p:graphicEl>
                                              <a:dgm id="{AFDD9A0E-1993-47B2-BDAB-B93D479BC5E7}"/>
                                            </p:graphicEl>
                                          </p:spTgt>
                                        </p:tgtEl>
                                        <p:attrNameLst>
                                          <p:attrName>style.visibility</p:attrName>
                                        </p:attrNameLst>
                                      </p:cBhvr>
                                      <p:to>
                                        <p:strVal val="visible"/>
                                      </p:to>
                                    </p:set>
                                    <p:animEffect transition="in" filter="fade">
                                      <p:cBhvr>
                                        <p:cTn id="46" dur="500"/>
                                        <p:tgtEl>
                                          <p:spTgt spid="5">
                                            <p:graphicEl>
                                              <a:dgm id="{AFDD9A0E-1993-47B2-BDAB-B93D479BC5E7}"/>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
                                            <p:graphicEl>
                                              <a:dgm id="{D80167F4-F390-4DC6-B3BC-7E48032E6DCF}"/>
                                            </p:graphicEl>
                                          </p:spTgt>
                                        </p:tgtEl>
                                        <p:attrNameLst>
                                          <p:attrName>style.visibility</p:attrName>
                                        </p:attrNameLst>
                                      </p:cBhvr>
                                      <p:to>
                                        <p:strVal val="visible"/>
                                      </p:to>
                                    </p:set>
                                    <p:animEffect transition="in" filter="fade">
                                      <p:cBhvr>
                                        <p:cTn id="51" dur="500"/>
                                        <p:tgtEl>
                                          <p:spTgt spid="5">
                                            <p:graphicEl>
                                              <a:dgm id="{D80167F4-F390-4DC6-B3BC-7E48032E6DCF}"/>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
                                            <p:graphicEl>
                                              <a:dgm id="{4A9EC2EB-6344-4AD5-8619-9891D9D4F727}"/>
                                            </p:graphicEl>
                                          </p:spTgt>
                                        </p:tgtEl>
                                        <p:attrNameLst>
                                          <p:attrName>style.visibility</p:attrName>
                                        </p:attrNameLst>
                                      </p:cBhvr>
                                      <p:to>
                                        <p:strVal val="visible"/>
                                      </p:to>
                                    </p:set>
                                    <p:animEffect transition="in" filter="fade">
                                      <p:cBhvr>
                                        <p:cTn id="54" dur="500"/>
                                        <p:tgtEl>
                                          <p:spTgt spid="5">
                                            <p:graphicEl>
                                              <a:dgm id="{4A9EC2EB-6344-4AD5-8619-9891D9D4F727}"/>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
                                            <p:graphicEl>
                                              <a:dgm id="{3CDF492F-83BC-4864-9A25-C63FE08E33A2}"/>
                                            </p:graphicEl>
                                          </p:spTgt>
                                        </p:tgtEl>
                                        <p:attrNameLst>
                                          <p:attrName>style.visibility</p:attrName>
                                        </p:attrNameLst>
                                      </p:cBhvr>
                                      <p:to>
                                        <p:strVal val="visible"/>
                                      </p:to>
                                    </p:set>
                                    <p:animEffect transition="in" filter="fade">
                                      <p:cBhvr>
                                        <p:cTn id="59" dur="500"/>
                                        <p:tgtEl>
                                          <p:spTgt spid="5">
                                            <p:graphicEl>
                                              <a:dgm id="{3CDF492F-83BC-4864-9A25-C63FE08E33A2}"/>
                                            </p:graphic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
                                            <p:graphicEl>
                                              <a:dgm id="{1F0B2EDC-FCA1-4C6C-B897-C8BB2CCADB4F}"/>
                                            </p:graphicEl>
                                          </p:spTgt>
                                        </p:tgtEl>
                                        <p:attrNameLst>
                                          <p:attrName>style.visibility</p:attrName>
                                        </p:attrNameLst>
                                      </p:cBhvr>
                                      <p:to>
                                        <p:strVal val="visible"/>
                                      </p:to>
                                    </p:set>
                                    <p:animEffect transition="in" filter="fade">
                                      <p:cBhvr>
                                        <p:cTn id="62" dur="500"/>
                                        <p:tgtEl>
                                          <p:spTgt spid="5">
                                            <p:graphicEl>
                                              <a:dgm id="{1F0B2EDC-FCA1-4C6C-B897-C8BB2CCADB4F}"/>
                                            </p:graphicEl>
                                          </p:spTgt>
                                        </p:tgtEl>
                                      </p:cBhvr>
                                    </p:animEffec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Graphic spid="5" grpId="0">
        <p:bldSub>
          <a:bldDgm bld="one"/>
        </p:bldSub>
      </p:bldGraphic>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745540"/>
            <a:ext cx="3180679" cy="523220"/>
          </a:xfrm>
          <a:prstGeom prst="rect">
            <a:avLst/>
          </a:prstGeom>
          <a:noFill/>
        </p:spPr>
        <p:txBody>
          <a:bodyPr wrap="none" rtlCol="0">
            <a:spAutoFit/>
          </a:bodyPr>
          <a:lstStyle/>
          <a:p>
            <a:r>
              <a:rPr lang="en-US" sz="2800" b="1" dirty="0">
                <a:solidFill>
                  <a:schemeClr val="accent1"/>
                </a:solidFill>
                <a:latin typeface="Arial" panose="020B0604020202020204" pitchFamily="34" charset="0"/>
                <a:cs typeface="Arial" panose="020B0604020202020204" pitchFamily="34" charset="0"/>
              </a:rPr>
              <a:t>Lesson S</a:t>
            </a:r>
            <a:r>
              <a:rPr lang="en-AU" sz="2800" b="1" dirty="0" err="1">
                <a:solidFill>
                  <a:schemeClr val="accent1"/>
                </a:solidFill>
                <a:latin typeface="Arial" panose="020B0604020202020204" pitchFamily="34" charset="0"/>
                <a:cs typeface="Arial" panose="020B0604020202020204" pitchFamily="34" charset="0"/>
              </a:rPr>
              <a:t>ummary</a:t>
            </a:r>
            <a:endParaRPr lang="en-AU" sz="2800" b="1" dirty="0">
              <a:solidFill>
                <a:schemeClr val="accent1"/>
              </a:solidFill>
              <a:latin typeface="Arial" panose="020B0604020202020204" pitchFamily="34" charset="0"/>
              <a:cs typeface="Arial" panose="020B0604020202020204" pitchFamily="34" charset="0"/>
            </a:endParaRPr>
          </a:p>
        </p:txBody>
      </p:sp>
      <p:sp>
        <p:nvSpPr>
          <p:cNvPr id="6" name="Freeform 5"/>
          <p:cNvSpPr/>
          <p:nvPr/>
        </p:nvSpPr>
        <p:spPr>
          <a:xfrm>
            <a:off x="755576" y="1421160"/>
            <a:ext cx="6768752" cy="4744144"/>
          </a:xfrm>
          <a:custGeom>
            <a:avLst/>
            <a:gdLst>
              <a:gd name="connsiteX0" fmla="*/ 0 w 1907709"/>
              <a:gd name="connsiteY0" fmla="*/ 118655 h 711916"/>
              <a:gd name="connsiteX1" fmla="*/ 118655 w 1907709"/>
              <a:gd name="connsiteY1" fmla="*/ 0 h 711916"/>
              <a:gd name="connsiteX2" fmla="*/ 1789054 w 1907709"/>
              <a:gd name="connsiteY2" fmla="*/ 0 h 711916"/>
              <a:gd name="connsiteX3" fmla="*/ 1907709 w 1907709"/>
              <a:gd name="connsiteY3" fmla="*/ 118655 h 711916"/>
              <a:gd name="connsiteX4" fmla="*/ 1907709 w 1907709"/>
              <a:gd name="connsiteY4" fmla="*/ 593261 h 711916"/>
              <a:gd name="connsiteX5" fmla="*/ 1789054 w 1907709"/>
              <a:gd name="connsiteY5" fmla="*/ 711916 h 711916"/>
              <a:gd name="connsiteX6" fmla="*/ 118655 w 1907709"/>
              <a:gd name="connsiteY6" fmla="*/ 711916 h 711916"/>
              <a:gd name="connsiteX7" fmla="*/ 0 w 1907709"/>
              <a:gd name="connsiteY7" fmla="*/ 593261 h 711916"/>
              <a:gd name="connsiteX8" fmla="*/ 0 w 1907709"/>
              <a:gd name="connsiteY8" fmla="*/ 118655 h 711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7709" h="711916">
                <a:moveTo>
                  <a:pt x="0" y="118655"/>
                </a:moveTo>
                <a:cubicBezTo>
                  <a:pt x="0" y="53124"/>
                  <a:pt x="53124" y="0"/>
                  <a:pt x="118655" y="0"/>
                </a:cubicBezTo>
                <a:lnTo>
                  <a:pt x="1789054" y="0"/>
                </a:lnTo>
                <a:cubicBezTo>
                  <a:pt x="1854585" y="0"/>
                  <a:pt x="1907709" y="53124"/>
                  <a:pt x="1907709" y="118655"/>
                </a:cubicBezTo>
                <a:lnTo>
                  <a:pt x="1907709" y="593261"/>
                </a:lnTo>
                <a:cubicBezTo>
                  <a:pt x="1907709" y="658792"/>
                  <a:pt x="1854585" y="711916"/>
                  <a:pt x="1789054" y="711916"/>
                </a:cubicBezTo>
                <a:lnTo>
                  <a:pt x="118655" y="711916"/>
                </a:lnTo>
                <a:cubicBezTo>
                  <a:pt x="53124" y="711916"/>
                  <a:pt x="0" y="658792"/>
                  <a:pt x="0" y="593261"/>
                </a:cubicBezTo>
                <a:lnTo>
                  <a:pt x="0" y="118655"/>
                </a:lnTo>
                <a:close/>
              </a:path>
            </a:pathLst>
          </a:custGeom>
          <a:solidFill>
            <a:schemeClr val="accent3"/>
          </a:solidFill>
        </p:spPr>
        <p:style>
          <a:lnRef idx="0">
            <a:schemeClr val="lt1">
              <a:hueOff val="0"/>
              <a:satOff val="0"/>
              <a:lumOff val="0"/>
              <a:alphaOff val="0"/>
            </a:schemeClr>
          </a:lnRef>
          <a:fillRef idx="3">
            <a:schemeClr val="accent4">
              <a:hueOff val="-558096"/>
              <a:satOff val="3362"/>
              <a:lumOff val="270"/>
              <a:alphaOff val="0"/>
            </a:schemeClr>
          </a:fillRef>
          <a:effectRef idx="2">
            <a:schemeClr val="accent4">
              <a:hueOff val="-558096"/>
              <a:satOff val="3362"/>
              <a:lumOff val="270"/>
              <a:alphaOff val="0"/>
            </a:schemeClr>
          </a:effectRef>
          <a:fontRef idx="minor">
            <a:schemeClr val="lt1"/>
          </a:fontRef>
        </p:style>
        <p:txBody>
          <a:bodyPr spcFirstLastPara="0" vert="horz" wrap="square" lIns="126193" tIns="126193" rIns="126193" bIns="126193" numCol="1" spcCol="1270" anchor="ctr" anchorCtr="0">
            <a:noAutofit/>
          </a:bodyPr>
          <a:lstStyle/>
          <a:p>
            <a:pPr lvl="0" defTabSz="457200"/>
            <a:r>
              <a:rPr lang="en-US" sz="2400" i="1" dirty="0">
                <a:solidFill>
                  <a:srgbClr val="FFFFFF"/>
                </a:solidFill>
                <a:latin typeface="Calibri"/>
              </a:rPr>
              <a:t>Analysis of Methods:</a:t>
            </a:r>
          </a:p>
          <a:p>
            <a:pPr marL="342900" lvl="0" indent="-342900" defTabSz="457200">
              <a:buFontTx/>
              <a:buChar char="-"/>
            </a:pPr>
            <a:r>
              <a:rPr lang="en-US" sz="2400" i="1" dirty="0">
                <a:solidFill>
                  <a:srgbClr val="FFFFFF"/>
                </a:solidFill>
                <a:latin typeface="Calibri"/>
              </a:rPr>
              <a:t>Type of Method (Qualitative, Quantitative or Mixed Methods</a:t>
            </a:r>
          </a:p>
          <a:p>
            <a:pPr marL="342900" lvl="0" indent="-342900" defTabSz="457200">
              <a:buFontTx/>
              <a:buChar char="-"/>
            </a:pPr>
            <a:r>
              <a:rPr lang="en-US" sz="2400" i="1" dirty="0">
                <a:solidFill>
                  <a:srgbClr val="FFFFFF"/>
                </a:solidFill>
                <a:latin typeface="Calibri"/>
              </a:rPr>
              <a:t>Sample Size</a:t>
            </a:r>
          </a:p>
          <a:p>
            <a:pPr marL="342900" lvl="0" indent="-342900" defTabSz="457200">
              <a:buFontTx/>
              <a:buChar char="-"/>
            </a:pPr>
            <a:r>
              <a:rPr lang="en-US" sz="2400" i="1" dirty="0">
                <a:solidFill>
                  <a:srgbClr val="FFFFFF"/>
                </a:solidFill>
                <a:latin typeface="Calibri"/>
              </a:rPr>
              <a:t>Participants</a:t>
            </a:r>
          </a:p>
          <a:p>
            <a:pPr marL="342900" lvl="0" indent="-342900" defTabSz="457200">
              <a:buFontTx/>
              <a:buChar char="-"/>
            </a:pPr>
            <a:r>
              <a:rPr lang="en-US" sz="2400" i="1" dirty="0">
                <a:solidFill>
                  <a:srgbClr val="FFFFFF"/>
                </a:solidFill>
                <a:latin typeface="Calibri"/>
              </a:rPr>
              <a:t>Duration of Research</a:t>
            </a:r>
          </a:p>
          <a:p>
            <a:pPr marL="342900" lvl="0" indent="-342900" defTabSz="457200">
              <a:buFontTx/>
              <a:buChar char="-"/>
            </a:pPr>
            <a:r>
              <a:rPr lang="en-US" sz="2400" i="1" dirty="0">
                <a:solidFill>
                  <a:srgbClr val="FFFFFF"/>
                </a:solidFill>
                <a:latin typeface="Calibri"/>
              </a:rPr>
              <a:t>Geographical Location</a:t>
            </a:r>
          </a:p>
          <a:p>
            <a:pPr marL="342900" lvl="0" indent="-342900" defTabSz="457200">
              <a:buFontTx/>
              <a:buChar char="-"/>
            </a:pPr>
            <a:endParaRPr lang="en-US" sz="2400" i="1" dirty="0">
              <a:solidFill>
                <a:srgbClr val="FFFFFF"/>
              </a:solidFill>
              <a:latin typeface="Calibri"/>
            </a:endParaRPr>
          </a:p>
          <a:p>
            <a:pPr lvl="0" defTabSz="457200"/>
            <a:r>
              <a:rPr lang="en-US" sz="2400" i="1" dirty="0">
                <a:solidFill>
                  <a:srgbClr val="FFFFFF"/>
                </a:solidFill>
                <a:latin typeface="Calibri"/>
              </a:rPr>
              <a:t>Critical thinking skills are required to evaluate the research methodology and decide it’s limitations or strengths. </a:t>
            </a:r>
          </a:p>
        </p:txBody>
      </p:sp>
    </p:spTree>
    <p:extLst>
      <p:ext uri="{BB962C8B-B14F-4D97-AF65-F5344CB8AC3E}">
        <p14:creationId xmlns:p14="http://schemas.microsoft.com/office/powerpoint/2010/main" val="358231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txBox="1">
            <a:spLocks/>
          </p:cNvSpPr>
          <p:nvPr/>
        </p:nvSpPr>
        <p:spPr>
          <a:xfrm>
            <a:off x="457200" y="260648"/>
            <a:ext cx="8229600" cy="778098"/>
          </a:xfrm>
          <a:prstGeom prst="rect">
            <a:avLst/>
          </a:prstGeom>
        </p:spPr>
        <p:txBody>
          <a:bodyPr>
            <a:normAutofit fontScale="90000" lnSpcReduction="10000"/>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AU" sz="4000" b="1" dirty="0">
                <a:solidFill>
                  <a:schemeClr val="tx2"/>
                </a:solidFill>
                <a:latin typeface="Arial" panose="020B0604020202020204" pitchFamily="34" charset="0"/>
                <a:cs typeface="Arial" panose="020B0604020202020204" pitchFamily="34" charset="0"/>
              </a:rPr>
              <a:t>Research Process</a:t>
            </a:r>
          </a:p>
          <a:p>
            <a:r>
              <a:rPr lang="en-AU" sz="1600" b="1" dirty="0">
                <a:solidFill>
                  <a:srgbClr val="FF0000"/>
                </a:solidFill>
                <a:latin typeface="Montserrat" panose="02000505000000020004" pitchFamily="2" charset="0"/>
                <a:cs typeface="Arial" panose="020B0604020202020204" pitchFamily="34" charset="0"/>
              </a:rPr>
              <a:t>EVALUATING RESEARCH METHODS</a:t>
            </a:r>
            <a:endParaRPr lang="en-AU" sz="1600" b="1" dirty="0">
              <a:latin typeface="Montserrat" panose="02000505000000020004" pitchFamily="2" charset="0"/>
              <a:cs typeface="Arial" panose="020B0604020202020204" pitchFamily="34" charset="0"/>
            </a:endParaRPr>
          </a:p>
        </p:txBody>
      </p:sp>
      <p:cxnSp>
        <p:nvCxnSpPr>
          <p:cNvPr id="14" name="Straight Connector 13"/>
          <p:cNvCxnSpPr/>
          <p:nvPr/>
        </p:nvCxnSpPr>
        <p:spPr>
          <a:xfrm>
            <a:off x="539552" y="980728"/>
            <a:ext cx="792088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9131" y="1208068"/>
            <a:ext cx="2081421" cy="1428844"/>
          </a:xfrm>
          <a:prstGeom prst="rect">
            <a:avLst/>
          </a:prstGeom>
        </p:spPr>
      </p:pic>
      <p:grpSp>
        <p:nvGrpSpPr>
          <p:cNvPr id="51" name="Group 50"/>
          <p:cNvGrpSpPr/>
          <p:nvPr/>
        </p:nvGrpSpPr>
        <p:grpSpPr>
          <a:xfrm>
            <a:off x="494850" y="1201014"/>
            <a:ext cx="560938" cy="801339"/>
            <a:chOff x="1" y="3494"/>
            <a:chExt cx="560938" cy="801339"/>
          </a:xfrm>
        </p:grpSpPr>
        <p:sp>
          <p:nvSpPr>
            <p:cNvPr id="52" name="Chevron 51"/>
            <p:cNvSpPr/>
            <p:nvPr/>
          </p:nvSpPr>
          <p:spPr>
            <a:xfrm rot="5400000">
              <a:off x="-120200" y="123695"/>
              <a:ext cx="801339" cy="560937"/>
            </a:xfrm>
            <a:prstGeom prst="chevron">
              <a:avLst/>
            </a:prstGeom>
            <a:gradFill rotWithShape="1">
              <a:gsLst>
                <a:gs pos="0">
                  <a:srgbClr val="FEB80A">
                    <a:hueOff val="0"/>
                    <a:satOff val="0"/>
                    <a:lumOff val="0"/>
                    <a:alphaOff val="0"/>
                    <a:tint val="100000"/>
                    <a:shade val="100000"/>
                    <a:satMod val="130000"/>
                  </a:srgbClr>
                </a:gs>
                <a:gs pos="100000">
                  <a:srgbClr val="FEB80A">
                    <a:hueOff val="0"/>
                    <a:satOff val="0"/>
                    <a:lumOff val="0"/>
                    <a:alphaOff val="0"/>
                    <a:tint val="50000"/>
                    <a:shade val="100000"/>
                    <a:satMod val="350000"/>
                  </a:srgbClr>
                </a:gs>
              </a:gsLst>
              <a:lin ang="16200000" scaled="0"/>
            </a:gradFill>
            <a:ln w="9525" cap="flat" cmpd="sng" algn="ctr">
              <a:solidFill>
                <a:srgbClr val="FEB80A">
                  <a:hueOff val="0"/>
                  <a:satOff val="0"/>
                  <a:lumOff val="0"/>
                  <a:alphaOff val="0"/>
                  <a:shade val="95000"/>
                  <a:satMod val="105000"/>
                </a:srgbClr>
              </a:solidFill>
              <a:prstDash val="solid"/>
            </a:ln>
            <a:effectLst>
              <a:outerShdw blurRad="40000" dist="23000" dir="5400000" rotWithShape="0">
                <a:srgbClr val="000000">
                  <a:alpha val="35000"/>
                </a:srgbClr>
              </a:outerShdw>
            </a:effectLst>
          </p:spPr>
        </p:sp>
        <p:sp>
          <p:nvSpPr>
            <p:cNvPr id="53" name="Chevron 4"/>
            <p:cNvSpPr/>
            <p:nvPr/>
          </p:nvSpPr>
          <p:spPr>
            <a:xfrm>
              <a:off x="2" y="283963"/>
              <a:ext cx="560937" cy="240402"/>
            </a:xfrm>
            <a:prstGeom prst="rect">
              <a:avLst/>
            </a:prstGeom>
            <a:noFill/>
            <a:ln>
              <a:noFill/>
            </a:ln>
            <a:effectLst/>
          </p:spPr>
          <p:txBody>
            <a:bodyPr spcFirstLastPara="0" vert="horz" wrap="square" lIns="9525" tIns="9525" rIns="9525" bIns="9525" numCol="1" spcCol="1270" anchor="ctr" anchorCtr="0">
              <a:noAutofit/>
            </a:bodyPr>
            <a:lstStyle/>
            <a:p>
              <a:pPr marL="0" marR="0" lvl="0" indent="0" algn="ctr" defTabSz="66675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dirty="0">
                  <a:ln>
                    <a:noFill/>
                  </a:ln>
                  <a:solidFill>
                    <a:sysClr val="window" lastClr="FFFFFF"/>
                  </a:solidFill>
                  <a:effectLst/>
                  <a:uLnTx/>
                  <a:uFillTx/>
                  <a:latin typeface="Calibri"/>
                  <a:ea typeface="+mn-ea"/>
                  <a:cs typeface="+mn-cs"/>
                </a:rPr>
                <a:t>1</a:t>
              </a:r>
            </a:p>
          </p:txBody>
        </p:sp>
      </p:grpSp>
      <p:grpSp>
        <p:nvGrpSpPr>
          <p:cNvPr id="54" name="Group 53"/>
          <p:cNvGrpSpPr/>
          <p:nvPr/>
        </p:nvGrpSpPr>
        <p:grpSpPr>
          <a:xfrm>
            <a:off x="1055786" y="1201015"/>
            <a:ext cx="6468542" cy="520870"/>
            <a:chOff x="560937" y="3495"/>
            <a:chExt cx="4561974" cy="520870"/>
          </a:xfrm>
        </p:grpSpPr>
        <p:sp>
          <p:nvSpPr>
            <p:cNvPr id="55" name="Round Same Side Corner Rectangle 54"/>
            <p:cNvSpPr/>
            <p:nvPr/>
          </p:nvSpPr>
          <p:spPr>
            <a:xfrm rot="5400000">
              <a:off x="2581489" y="-2017057"/>
              <a:ext cx="520870" cy="4561974"/>
            </a:xfrm>
            <a:prstGeom prst="round2SameRect">
              <a:avLst/>
            </a:prstGeom>
            <a:solidFill>
              <a:sysClr val="window" lastClr="FFFFFF">
                <a:alpha val="90000"/>
                <a:hueOff val="0"/>
                <a:satOff val="0"/>
                <a:lumOff val="0"/>
                <a:alphaOff val="0"/>
              </a:sysClr>
            </a:solidFill>
            <a:ln w="9525" cap="flat" cmpd="sng" algn="ctr">
              <a:solidFill>
                <a:srgbClr val="FEB80A">
                  <a:hueOff val="0"/>
                  <a:satOff val="0"/>
                  <a:lumOff val="0"/>
                  <a:alphaOff val="0"/>
                  <a:shade val="95000"/>
                  <a:satMod val="105000"/>
                </a:srgbClr>
              </a:solidFill>
              <a:prstDash val="solid"/>
            </a:ln>
            <a:effectLst/>
          </p:spPr>
        </p:sp>
        <p:sp>
          <p:nvSpPr>
            <p:cNvPr id="56" name="Round Same Side Corner Rectangle 6"/>
            <p:cNvSpPr/>
            <p:nvPr/>
          </p:nvSpPr>
          <p:spPr>
            <a:xfrm>
              <a:off x="560938" y="28921"/>
              <a:ext cx="4536547" cy="470016"/>
            </a:xfrm>
            <a:prstGeom prst="rect">
              <a:avLst/>
            </a:prstGeom>
            <a:noFill/>
            <a:ln>
              <a:noFill/>
            </a:ln>
            <a:effectLst/>
          </p:spPr>
          <p:txBody>
            <a:bodyPr spcFirstLastPara="0" vert="horz" wrap="square" lIns="184912" tIns="16510" rIns="16510" bIns="16510" numCol="1" spcCol="1270" anchor="ctr" anchorCtr="0">
              <a:noAutofit/>
            </a:bodyPr>
            <a:lstStyle/>
            <a:p>
              <a:pPr marL="228600" marR="0" lvl="1" indent="-228600" algn="l" defTabSz="1155700" eaLnBrk="1" fontAlgn="auto" latinLnBrk="0" hangingPunct="1">
                <a:lnSpc>
                  <a:spcPct val="90000"/>
                </a:lnSpc>
                <a:spcBef>
                  <a:spcPct val="0"/>
                </a:spcBef>
                <a:spcAft>
                  <a:spcPct val="15000"/>
                </a:spcAft>
                <a:buClrTx/>
                <a:buSzTx/>
                <a:buFontTx/>
                <a:buChar char="••"/>
                <a:tabLst/>
                <a:defRPr/>
              </a:pPr>
              <a:r>
                <a:rPr kumimoji="0" lang="en-US" sz="2600" b="1" i="0" u="none" strike="noStrike" kern="1200" cap="none" spc="0" normalizeH="0" baseline="0" noProof="0" dirty="0">
                  <a:ln>
                    <a:noFill/>
                  </a:ln>
                  <a:solidFill>
                    <a:sysClr val="windowText" lastClr="000000">
                      <a:hueOff val="0"/>
                      <a:satOff val="0"/>
                      <a:lumOff val="0"/>
                      <a:alphaOff val="0"/>
                    </a:sysClr>
                  </a:solidFill>
                  <a:effectLst/>
                  <a:uLnTx/>
                  <a:uFillTx/>
                  <a:latin typeface="Calibri"/>
                  <a:ea typeface="+mn-ea"/>
                  <a:cs typeface="+mn-cs"/>
                </a:rPr>
                <a:t>Identify a problem</a:t>
              </a:r>
            </a:p>
          </p:txBody>
        </p:sp>
      </p:grpSp>
      <p:grpSp>
        <p:nvGrpSpPr>
          <p:cNvPr id="57" name="Group 56"/>
          <p:cNvGrpSpPr/>
          <p:nvPr/>
        </p:nvGrpSpPr>
        <p:grpSpPr>
          <a:xfrm>
            <a:off x="494850" y="1918391"/>
            <a:ext cx="560938" cy="801339"/>
            <a:chOff x="1" y="720871"/>
            <a:chExt cx="560938" cy="801339"/>
          </a:xfrm>
        </p:grpSpPr>
        <p:sp>
          <p:nvSpPr>
            <p:cNvPr id="58" name="Chevron 57"/>
            <p:cNvSpPr/>
            <p:nvPr/>
          </p:nvSpPr>
          <p:spPr>
            <a:xfrm rot="5400000">
              <a:off x="-120200" y="841072"/>
              <a:ext cx="801339" cy="560937"/>
            </a:xfrm>
            <a:prstGeom prst="chevron">
              <a:avLst/>
            </a:prstGeom>
            <a:gradFill rotWithShape="1">
              <a:gsLst>
                <a:gs pos="0">
                  <a:srgbClr val="C32D2E">
                    <a:hueOff val="0"/>
                    <a:satOff val="0"/>
                    <a:lumOff val="0"/>
                    <a:alphaOff val="0"/>
                    <a:tint val="100000"/>
                    <a:shade val="100000"/>
                    <a:satMod val="130000"/>
                  </a:srgbClr>
                </a:gs>
                <a:gs pos="100000">
                  <a:srgbClr val="C32D2E">
                    <a:hueOff val="0"/>
                    <a:satOff val="0"/>
                    <a:lumOff val="0"/>
                    <a:alphaOff val="0"/>
                    <a:tint val="50000"/>
                    <a:shade val="100000"/>
                    <a:satMod val="350000"/>
                  </a:srgbClr>
                </a:gs>
              </a:gsLst>
              <a:lin ang="16200000" scaled="0"/>
            </a:gradFill>
            <a:ln w="9525" cap="flat" cmpd="sng" algn="ctr">
              <a:solidFill>
                <a:srgbClr val="C32D2E">
                  <a:hueOff val="0"/>
                  <a:satOff val="0"/>
                  <a:lumOff val="0"/>
                  <a:alphaOff val="0"/>
                  <a:shade val="95000"/>
                  <a:satMod val="105000"/>
                </a:srgbClr>
              </a:solidFill>
              <a:prstDash val="solid"/>
            </a:ln>
            <a:effectLst>
              <a:outerShdw blurRad="40000" dist="23000" dir="5400000" rotWithShape="0">
                <a:srgbClr val="000000">
                  <a:alpha val="35000"/>
                </a:srgbClr>
              </a:outerShdw>
            </a:effectLst>
          </p:spPr>
        </p:sp>
        <p:sp>
          <p:nvSpPr>
            <p:cNvPr id="59" name="Chevron 8"/>
            <p:cNvSpPr/>
            <p:nvPr/>
          </p:nvSpPr>
          <p:spPr>
            <a:xfrm>
              <a:off x="2" y="1001340"/>
              <a:ext cx="560937" cy="240402"/>
            </a:xfrm>
            <a:prstGeom prst="rect">
              <a:avLst/>
            </a:prstGeom>
            <a:noFill/>
            <a:ln>
              <a:noFill/>
            </a:ln>
            <a:effectLst/>
          </p:spPr>
          <p:txBody>
            <a:bodyPr spcFirstLastPara="0" vert="horz" wrap="square" lIns="9525" tIns="9525" rIns="9525" bIns="9525" numCol="1" spcCol="1270" anchor="ctr" anchorCtr="0">
              <a:noAutofit/>
            </a:bodyPr>
            <a:lstStyle/>
            <a:p>
              <a:pPr marL="0" marR="0" lvl="0" indent="0" algn="ctr" defTabSz="66675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dirty="0">
                  <a:ln>
                    <a:noFill/>
                  </a:ln>
                  <a:solidFill>
                    <a:sysClr val="window" lastClr="FFFFFF"/>
                  </a:solidFill>
                  <a:effectLst/>
                  <a:uLnTx/>
                  <a:uFillTx/>
                  <a:latin typeface="Calibri"/>
                  <a:ea typeface="+mn-ea"/>
                  <a:cs typeface="+mn-cs"/>
                </a:rPr>
                <a:t>2</a:t>
              </a:r>
            </a:p>
          </p:txBody>
        </p:sp>
      </p:grpSp>
      <p:grpSp>
        <p:nvGrpSpPr>
          <p:cNvPr id="60" name="Group 59"/>
          <p:cNvGrpSpPr/>
          <p:nvPr/>
        </p:nvGrpSpPr>
        <p:grpSpPr>
          <a:xfrm>
            <a:off x="1055786" y="1918392"/>
            <a:ext cx="6468542" cy="520870"/>
            <a:chOff x="560937" y="720872"/>
            <a:chExt cx="4561974" cy="520870"/>
          </a:xfrm>
        </p:grpSpPr>
        <p:sp>
          <p:nvSpPr>
            <p:cNvPr id="61" name="Round Same Side Corner Rectangle 60"/>
            <p:cNvSpPr/>
            <p:nvPr/>
          </p:nvSpPr>
          <p:spPr>
            <a:xfrm rot="5400000">
              <a:off x="2581489" y="-1299680"/>
              <a:ext cx="520870" cy="4561974"/>
            </a:xfrm>
            <a:prstGeom prst="round2SameRect">
              <a:avLst/>
            </a:prstGeom>
            <a:solidFill>
              <a:sysClr val="window" lastClr="FFFFFF">
                <a:alpha val="90000"/>
                <a:hueOff val="0"/>
                <a:satOff val="0"/>
                <a:lumOff val="0"/>
                <a:alphaOff val="0"/>
              </a:sysClr>
            </a:solidFill>
            <a:ln w="9525" cap="flat" cmpd="sng" algn="ctr">
              <a:solidFill>
                <a:srgbClr val="C32D2E">
                  <a:hueOff val="0"/>
                  <a:satOff val="0"/>
                  <a:lumOff val="0"/>
                  <a:alphaOff val="0"/>
                  <a:shade val="95000"/>
                  <a:satMod val="105000"/>
                </a:srgbClr>
              </a:solidFill>
              <a:prstDash val="solid"/>
            </a:ln>
            <a:effectLst/>
          </p:spPr>
        </p:sp>
        <p:sp>
          <p:nvSpPr>
            <p:cNvPr id="62" name="Round Same Side Corner Rectangle 10"/>
            <p:cNvSpPr/>
            <p:nvPr/>
          </p:nvSpPr>
          <p:spPr>
            <a:xfrm>
              <a:off x="560938" y="746298"/>
              <a:ext cx="4536547" cy="470016"/>
            </a:xfrm>
            <a:prstGeom prst="rect">
              <a:avLst/>
            </a:prstGeom>
            <a:noFill/>
            <a:ln>
              <a:noFill/>
            </a:ln>
            <a:effectLst/>
          </p:spPr>
          <p:txBody>
            <a:bodyPr spcFirstLastPara="0" vert="horz" wrap="square" lIns="184912" tIns="16510" rIns="16510" bIns="16510" numCol="1" spcCol="1270" anchor="ctr" anchorCtr="0">
              <a:noAutofit/>
            </a:bodyPr>
            <a:lstStyle/>
            <a:p>
              <a:pPr marL="228600" marR="0" lvl="1" indent="-228600" algn="l" defTabSz="1155700" eaLnBrk="1" fontAlgn="auto" latinLnBrk="0" hangingPunct="1">
                <a:lnSpc>
                  <a:spcPct val="90000"/>
                </a:lnSpc>
                <a:spcBef>
                  <a:spcPct val="0"/>
                </a:spcBef>
                <a:spcAft>
                  <a:spcPct val="15000"/>
                </a:spcAft>
                <a:buClrTx/>
                <a:buSzTx/>
                <a:buFontTx/>
                <a:buChar char="••"/>
                <a:tabLst/>
                <a:defRPr/>
              </a:pPr>
              <a:r>
                <a:rPr kumimoji="0" lang="en-US" sz="2600" b="1" i="0" u="none" strike="noStrike" kern="1200" cap="none" spc="0" normalizeH="0" baseline="0" noProof="0" dirty="0">
                  <a:ln>
                    <a:noFill/>
                  </a:ln>
                  <a:solidFill>
                    <a:sysClr val="windowText" lastClr="000000">
                      <a:hueOff val="0"/>
                      <a:satOff val="0"/>
                      <a:lumOff val="0"/>
                      <a:alphaOff val="0"/>
                    </a:sysClr>
                  </a:solidFill>
                  <a:effectLst/>
                  <a:uLnTx/>
                  <a:uFillTx/>
                  <a:latin typeface="Calibri"/>
                  <a:ea typeface="+mn-ea"/>
                  <a:cs typeface="+mn-cs"/>
                </a:rPr>
                <a:t>Do a literature review</a:t>
              </a:r>
            </a:p>
          </p:txBody>
        </p:sp>
      </p:grpSp>
      <p:grpSp>
        <p:nvGrpSpPr>
          <p:cNvPr id="63" name="Group 62"/>
          <p:cNvGrpSpPr/>
          <p:nvPr/>
        </p:nvGrpSpPr>
        <p:grpSpPr>
          <a:xfrm>
            <a:off x="494850" y="2635769"/>
            <a:ext cx="560938" cy="801339"/>
            <a:chOff x="1" y="1438249"/>
            <a:chExt cx="560938" cy="801339"/>
          </a:xfrm>
        </p:grpSpPr>
        <p:sp>
          <p:nvSpPr>
            <p:cNvPr id="64" name="Chevron 63"/>
            <p:cNvSpPr/>
            <p:nvPr/>
          </p:nvSpPr>
          <p:spPr>
            <a:xfrm rot="5400000">
              <a:off x="-120200" y="1558450"/>
              <a:ext cx="801339" cy="560937"/>
            </a:xfrm>
            <a:prstGeom prst="chevron">
              <a:avLst/>
            </a:prstGeom>
            <a:gradFill rotWithShape="1">
              <a:gsLst>
                <a:gs pos="0">
                  <a:srgbClr val="84AA33">
                    <a:hueOff val="0"/>
                    <a:satOff val="0"/>
                    <a:lumOff val="0"/>
                    <a:alphaOff val="0"/>
                    <a:tint val="100000"/>
                    <a:shade val="100000"/>
                    <a:satMod val="130000"/>
                  </a:srgbClr>
                </a:gs>
                <a:gs pos="100000">
                  <a:srgbClr val="84AA33">
                    <a:hueOff val="0"/>
                    <a:satOff val="0"/>
                    <a:lumOff val="0"/>
                    <a:alphaOff val="0"/>
                    <a:tint val="50000"/>
                    <a:shade val="100000"/>
                    <a:satMod val="350000"/>
                  </a:srgbClr>
                </a:gs>
              </a:gsLst>
              <a:lin ang="16200000" scaled="0"/>
            </a:gradFill>
            <a:ln w="9525" cap="flat" cmpd="sng" algn="ctr">
              <a:solidFill>
                <a:srgbClr val="84AA33">
                  <a:hueOff val="0"/>
                  <a:satOff val="0"/>
                  <a:lumOff val="0"/>
                  <a:alphaOff val="0"/>
                  <a:shade val="95000"/>
                  <a:satMod val="105000"/>
                </a:srgbClr>
              </a:solidFill>
              <a:prstDash val="solid"/>
            </a:ln>
            <a:effectLst>
              <a:outerShdw blurRad="40000" dist="23000" dir="5400000" rotWithShape="0">
                <a:srgbClr val="000000">
                  <a:alpha val="35000"/>
                </a:srgbClr>
              </a:outerShdw>
            </a:effectLst>
          </p:spPr>
        </p:sp>
        <p:sp>
          <p:nvSpPr>
            <p:cNvPr id="65" name="Chevron 12"/>
            <p:cNvSpPr/>
            <p:nvPr/>
          </p:nvSpPr>
          <p:spPr>
            <a:xfrm>
              <a:off x="2" y="1718718"/>
              <a:ext cx="560937" cy="240402"/>
            </a:xfrm>
            <a:prstGeom prst="rect">
              <a:avLst/>
            </a:prstGeom>
            <a:noFill/>
            <a:ln>
              <a:noFill/>
            </a:ln>
            <a:effectLst/>
          </p:spPr>
          <p:txBody>
            <a:bodyPr spcFirstLastPara="0" vert="horz" wrap="square" lIns="9525" tIns="9525" rIns="9525" bIns="9525" numCol="1" spcCol="1270" anchor="ctr" anchorCtr="0">
              <a:noAutofit/>
            </a:bodyPr>
            <a:lstStyle/>
            <a:p>
              <a:pPr marL="0" marR="0" lvl="0" indent="0" algn="ctr" defTabSz="66675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dirty="0">
                  <a:ln>
                    <a:noFill/>
                  </a:ln>
                  <a:solidFill>
                    <a:sysClr val="window" lastClr="FFFFFF"/>
                  </a:solidFill>
                  <a:effectLst/>
                  <a:uLnTx/>
                  <a:uFillTx/>
                  <a:latin typeface="Calibri"/>
                  <a:ea typeface="+mn-ea"/>
                  <a:cs typeface="+mn-cs"/>
                </a:rPr>
                <a:t>3</a:t>
              </a:r>
            </a:p>
          </p:txBody>
        </p:sp>
      </p:grpSp>
      <p:grpSp>
        <p:nvGrpSpPr>
          <p:cNvPr id="66" name="Group 65"/>
          <p:cNvGrpSpPr/>
          <p:nvPr/>
        </p:nvGrpSpPr>
        <p:grpSpPr>
          <a:xfrm>
            <a:off x="1055786" y="2635770"/>
            <a:ext cx="6468542" cy="520870"/>
            <a:chOff x="560937" y="1438250"/>
            <a:chExt cx="4561974" cy="520870"/>
          </a:xfrm>
        </p:grpSpPr>
        <p:sp>
          <p:nvSpPr>
            <p:cNvPr id="67" name="Round Same Side Corner Rectangle 66"/>
            <p:cNvSpPr/>
            <p:nvPr/>
          </p:nvSpPr>
          <p:spPr>
            <a:xfrm rot="5400000">
              <a:off x="2581489" y="-582302"/>
              <a:ext cx="520870" cy="4561974"/>
            </a:xfrm>
            <a:prstGeom prst="round2SameRect">
              <a:avLst/>
            </a:prstGeom>
            <a:solidFill>
              <a:sysClr val="window" lastClr="FFFFFF">
                <a:alpha val="90000"/>
                <a:hueOff val="0"/>
                <a:satOff val="0"/>
                <a:lumOff val="0"/>
                <a:alphaOff val="0"/>
              </a:sysClr>
            </a:solidFill>
            <a:ln w="9525" cap="flat" cmpd="sng" algn="ctr">
              <a:solidFill>
                <a:srgbClr val="84AA33">
                  <a:hueOff val="0"/>
                  <a:satOff val="0"/>
                  <a:lumOff val="0"/>
                  <a:alphaOff val="0"/>
                  <a:shade val="95000"/>
                  <a:satMod val="105000"/>
                </a:srgbClr>
              </a:solidFill>
              <a:prstDash val="solid"/>
            </a:ln>
            <a:effectLst/>
          </p:spPr>
        </p:sp>
        <p:sp>
          <p:nvSpPr>
            <p:cNvPr id="68" name="Round Same Side Corner Rectangle 14"/>
            <p:cNvSpPr/>
            <p:nvPr/>
          </p:nvSpPr>
          <p:spPr>
            <a:xfrm>
              <a:off x="560938" y="1463676"/>
              <a:ext cx="4536547" cy="470016"/>
            </a:xfrm>
            <a:prstGeom prst="rect">
              <a:avLst/>
            </a:prstGeom>
            <a:noFill/>
            <a:ln>
              <a:noFill/>
            </a:ln>
            <a:effectLst/>
          </p:spPr>
          <p:txBody>
            <a:bodyPr spcFirstLastPara="0" vert="horz" wrap="square" lIns="184912" tIns="16510" rIns="16510" bIns="16510" numCol="1" spcCol="1270" anchor="ctr" anchorCtr="0">
              <a:noAutofit/>
            </a:bodyPr>
            <a:lstStyle/>
            <a:p>
              <a:pPr marL="228600" marR="0" lvl="1" indent="-228600" algn="l" defTabSz="1155700" eaLnBrk="1" fontAlgn="auto" latinLnBrk="0" hangingPunct="1">
                <a:lnSpc>
                  <a:spcPct val="90000"/>
                </a:lnSpc>
                <a:spcBef>
                  <a:spcPct val="0"/>
                </a:spcBef>
                <a:spcAft>
                  <a:spcPct val="15000"/>
                </a:spcAft>
                <a:buClrTx/>
                <a:buSzTx/>
                <a:buFontTx/>
                <a:buChar char="••"/>
                <a:tabLst/>
                <a:defRPr/>
              </a:pPr>
              <a:r>
                <a:rPr kumimoji="0" lang="en-US" sz="2600" b="1" i="0" u="none" strike="noStrike" kern="0" cap="none" spc="0" normalizeH="0" baseline="0" noProof="0" dirty="0">
                  <a:ln>
                    <a:noFill/>
                  </a:ln>
                  <a:solidFill>
                    <a:sysClr val="windowText" lastClr="000000">
                      <a:hueOff val="0"/>
                      <a:satOff val="0"/>
                      <a:lumOff val="0"/>
                      <a:alphaOff val="0"/>
                    </a:sysClr>
                  </a:solidFill>
                  <a:effectLst/>
                  <a:uLnTx/>
                  <a:uFillTx/>
                  <a:latin typeface="Calibri"/>
                  <a:ea typeface="+mn-ea"/>
                  <a:cs typeface="+mn-cs"/>
                </a:rPr>
                <a:t>Select appropriate</a:t>
              </a:r>
              <a:r>
                <a:rPr kumimoji="0" lang="en-US" sz="2600" b="1" i="0" u="none" strike="noStrike" kern="1200" cap="none" spc="0" normalizeH="0" baseline="0" noProof="0" dirty="0">
                  <a:ln>
                    <a:noFill/>
                  </a:ln>
                  <a:solidFill>
                    <a:sysClr val="windowText" lastClr="000000">
                      <a:hueOff val="0"/>
                      <a:satOff val="0"/>
                      <a:lumOff val="0"/>
                      <a:alphaOff val="0"/>
                    </a:sysClr>
                  </a:solidFill>
                  <a:effectLst/>
                  <a:uLnTx/>
                  <a:uFillTx/>
                  <a:latin typeface="Calibri"/>
                  <a:ea typeface="+mn-ea"/>
                  <a:cs typeface="+mn-cs"/>
                </a:rPr>
                <a:t> research methods</a:t>
              </a:r>
            </a:p>
          </p:txBody>
        </p:sp>
      </p:grpSp>
      <p:grpSp>
        <p:nvGrpSpPr>
          <p:cNvPr id="69" name="Group 68"/>
          <p:cNvGrpSpPr/>
          <p:nvPr/>
        </p:nvGrpSpPr>
        <p:grpSpPr>
          <a:xfrm>
            <a:off x="494850" y="3353146"/>
            <a:ext cx="560938" cy="801339"/>
            <a:chOff x="1" y="2155626"/>
            <a:chExt cx="560938" cy="801339"/>
          </a:xfrm>
        </p:grpSpPr>
        <p:sp>
          <p:nvSpPr>
            <p:cNvPr id="70" name="Chevron 69"/>
            <p:cNvSpPr/>
            <p:nvPr/>
          </p:nvSpPr>
          <p:spPr>
            <a:xfrm rot="5400000">
              <a:off x="-120200" y="2275827"/>
              <a:ext cx="801339" cy="560937"/>
            </a:xfrm>
            <a:prstGeom prst="chevron">
              <a:avLst/>
            </a:prstGeom>
            <a:gradFill rotWithShape="1">
              <a:gsLst>
                <a:gs pos="0">
                  <a:srgbClr val="964305">
                    <a:hueOff val="0"/>
                    <a:satOff val="0"/>
                    <a:lumOff val="0"/>
                    <a:alphaOff val="0"/>
                    <a:tint val="100000"/>
                    <a:shade val="100000"/>
                    <a:satMod val="130000"/>
                  </a:srgbClr>
                </a:gs>
                <a:gs pos="100000">
                  <a:srgbClr val="964305">
                    <a:hueOff val="0"/>
                    <a:satOff val="0"/>
                    <a:lumOff val="0"/>
                    <a:alphaOff val="0"/>
                    <a:tint val="50000"/>
                    <a:shade val="100000"/>
                    <a:satMod val="350000"/>
                  </a:srgbClr>
                </a:gs>
              </a:gsLst>
              <a:lin ang="16200000" scaled="0"/>
            </a:gradFill>
            <a:ln w="9525" cap="flat" cmpd="sng" algn="ctr">
              <a:solidFill>
                <a:srgbClr val="964305">
                  <a:hueOff val="0"/>
                  <a:satOff val="0"/>
                  <a:lumOff val="0"/>
                  <a:alphaOff val="0"/>
                  <a:shade val="95000"/>
                  <a:satMod val="105000"/>
                </a:srgbClr>
              </a:solidFill>
              <a:prstDash val="solid"/>
            </a:ln>
            <a:effectLst>
              <a:outerShdw blurRad="40000" dist="23000" dir="5400000" rotWithShape="0">
                <a:srgbClr val="000000">
                  <a:alpha val="35000"/>
                </a:srgbClr>
              </a:outerShdw>
            </a:effectLst>
          </p:spPr>
        </p:sp>
        <p:sp>
          <p:nvSpPr>
            <p:cNvPr id="71" name="Chevron 16"/>
            <p:cNvSpPr/>
            <p:nvPr/>
          </p:nvSpPr>
          <p:spPr>
            <a:xfrm>
              <a:off x="2" y="2436095"/>
              <a:ext cx="560937" cy="240402"/>
            </a:xfrm>
            <a:prstGeom prst="rect">
              <a:avLst/>
            </a:prstGeom>
            <a:noFill/>
            <a:ln>
              <a:noFill/>
            </a:ln>
            <a:effectLst/>
          </p:spPr>
          <p:txBody>
            <a:bodyPr spcFirstLastPara="0" vert="horz" wrap="square" lIns="9525" tIns="9525" rIns="9525" bIns="9525" numCol="1" spcCol="1270" anchor="ctr" anchorCtr="0">
              <a:noAutofit/>
            </a:bodyPr>
            <a:lstStyle/>
            <a:p>
              <a:pPr marL="0" marR="0" lvl="0" indent="0" algn="ctr" defTabSz="66675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dirty="0">
                  <a:ln>
                    <a:noFill/>
                  </a:ln>
                  <a:solidFill>
                    <a:sysClr val="window" lastClr="FFFFFF"/>
                  </a:solidFill>
                  <a:effectLst/>
                  <a:uLnTx/>
                  <a:uFillTx/>
                  <a:latin typeface="Calibri"/>
                  <a:ea typeface="+mn-ea"/>
                  <a:cs typeface="+mn-cs"/>
                </a:rPr>
                <a:t>4</a:t>
              </a:r>
            </a:p>
          </p:txBody>
        </p:sp>
      </p:grpSp>
      <p:grpSp>
        <p:nvGrpSpPr>
          <p:cNvPr id="72" name="Group 71"/>
          <p:cNvGrpSpPr/>
          <p:nvPr/>
        </p:nvGrpSpPr>
        <p:grpSpPr>
          <a:xfrm>
            <a:off x="1055786" y="3353146"/>
            <a:ext cx="6468542" cy="520870"/>
            <a:chOff x="560937" y="2155626"/>
            <a:chExt cx="4561974" cy="520870"/>
          </a:xfrm>
        </p:grpSpPr>
        <p:sp>
          <p:nvSpPr>
            <p:cNvPr id="73" name="Round Same Side Corner Rectangle 72"/>
            <p:cNvSpPr/>
            <p:nvPr/>
          </p:nvSpPr>
          <p:spPr>
            <a:xfrm rot="5400000">
              <a:off x="2581489" y="135074"/>
              <a:ext cx="520870" cy="4561974"/>
            </a:xfrm>
            <a:prstGeom prst="round2SameRect">
              <a:avLst/>
            </a:prstGeom>
            <a:solidFill>
              <a:sysClr val="window" lastClr="FFFFFF">
                <a:alpha val="90000"/>
                <a:hueOff val="0"/>
                <a:satOff val="0"/>
                <a:lumOff val="0"/>
                <a:alphaOff val="0"/>
              </a:sysClr>
            </a:solidFill>
            <a:ln w="9525" cap="flat" cmpd="sng" algn="ctr">
              <a:solidFill>
                <a:srgbClr val="964305">
                  <a:hueOff val="0"/>
                  <a:satOff val="0"/>
                  <a:lumOff val="0"/>
                  <a:alphaOff val="0"/>
                  <a:shade val="95000"/>
                  <a:satMod val="105000"/>
                </a:srgbClr>
              </a:solidFill>
              <a:prstDash val="solid"/>
            </a:ln>
            <a:effectLst/>
          </p:spPr>
        </p:sp>
        <p:sp>
          <p:nvSpPr>
            <p:cNvPr id="74" name="Round Same Side Corner Rectangle 18"/>
            <p:cNvSpPr/>
            <p:nvPr/>
          </p:nvSpPr>
          <p:spPr>
            <a:xfrm>
              <a:off x="560938" y="2181053"/>
              <a:ext cx="4536547" cy="470016"/>
            </a:xfrm>
            <a:prstGeom prst="rect">
              <a:avLst/>
            </a:prstGeom>
            <a:noFill/>
            <a:ln>
              <a:noFill/>
            </a:ln>
            <a:effectLst/>
          </p:spPr>
          <p:txBody>
            <a:bodyPr spcFirstLastPara="0" vert="horz" wrap="square" lIns="184912" tIns="16510" rIns="16510" bIns="16510" numCol="1" spcCol="1270" anchor="ctr" anchorCtr="0">
              <a:noAutofit/>
            </a:bodyPr>
            <a:lstStyle/>
            <a:p>
              <a:pPr marL="228600" marR="0" lvl="1" indent="-228600" algn="l" defTabSz="1155700" eaLnBrk="1" fontAlgn="auto" latinLnBrk="0" hangingPunct="1">
                <a:lnSpc>
                  <a:spcPct val="90000"/>
                </a:lnSpc>
                <a:spcBef>
                  <a:spcPct val="0"/>
                </a:spcBef>
                <a:spcAft>
                  <a:spcPct val="15000"/>
                </a:spcAft>
                <a:buClrTx/>
                <a:buSzTx/>
                <a:buFontTx/>
                <a:buChar char="••"/>
                <a:tabLst/>
                <a:defRPr/>
              </a:pPr>
              <a:r>
                <a:rPr kumimoji="0" lang="en-US" sz="2600" b="1" i="0" u="none" strike="noStrike" kern="1200" cap="none" spc="0" normalizeH="0" baseline="0" noProof="0" dirty="0">
                  <a:ln>
                    <a:noFill/>
                  </a:ln>
                  <a:solidFill>
                    <a:sysClr val="windowText" lastClr="000000">
                      <a:hueOff val="0"/>
                      <a:satOff val="0"/>
                      <a:lumOff val="0"/>
                      <a:alphaOff val="0"/>
                    </a:sysClr>
                  </a:solidFill>
                  <a:effectLst/>
                  <a:uLnTx/>
                  <a:uFillTx/>
                  <a:latin typeface="Calibri"/>
                  <a:ea typeface="+mn-ea"/>
                  <a:cs typeface="+mn-cs"/>
                </a:rPr>
                <a:t>Conduct the research</a:t>
              </a:r>
            </a:p>
          </p:txBody>
        </p:sp>
      </p:grpSp>
      <p:grpSp>
        <p:nvGrpSpPr>
          <p:cNvPr id="75" name="Group 74"/>
          <p:cNvGrpSpPr/>
          <p:nvPr/>
        </p:nvGrpSpPr>
        <p:grpSpPr>
          <a:xfrm>
            <a:off x="494850" y="4070524"/>
            <a:ext cx="560938" cy="801339"/>
            <a:chOff x="1" y="2873004"/>
            <a:chExt cx="560938" cy="801339"/>
          </a:xfrm>
        </p:grpSpPr>
        <p:sp>
          <p:nvSpPr>
            <p:cNvPr id="76" name="Chevron 75"/>
            <p:cNvSpPr/>
            <p:nvPr/>
          </p:nvSpPr>
          <p:spPr>
            <a:xfrm rot="5400000">
              <a:off x="-120200" y="2993205"/>
              <a:ext cx="801339" cy="560937"/>
            </a:xfrm>
            <a:prstGeom prst="chevron">
              <a:avLst/>
            </a:prstGeom>
            <a:gradFill rotWithShape="1">
              <a:gsLst>
                <a:gs pos="0">
                  <a:srgbClr val="475A8D">
                    <a:hueOff val="0"/>
                    <a:satOff val="0"/>
                    <a:lumOff val="0"/>
                    <a:alphaOff val="0"/>
                    <a:tint val="100000"/>
                    <a:shade val="100000"/>
                    <a:satMod val="130000"/>
                  </a:srgbClr>
                </a:gs>
                <a:gs pos="100000">
                  <a:srgbClr val="475A8D">
                    <a:hueOff val="0"/>
                    <a:satOff val="0"/>
                    <a:lumOff val="0"/>
                    <a:alphaOff val="0"/>
                    <a:tint val="50000"/>
                    <a:shade val="100000"/>
                    <a:satMod val="350000"/>
                  </a:srgbClr>
                </a:gs>
              </a:gsLst>
              <a:lin ang="16200000" scaled="0"/>
            </a:gradFill>
            <a:ln w="9525" cap="flat" cmpd="sng" algn="ctr">
              <a:solidFill>
                <a:srgbClr val="475A8D">
                  <a:hueOff val="0"/>
                  <a:satOff val="0"/>
                  <a:lumOff val="0"/>
                  <a:alphaOff val="0"/>
                  <a:shade val="95000"/>
                  <a:satMod val="105000"/>
                </a:srgbClr>
              </a:solidFill>
              <a:prstDash val="solid"/>
            </a:ln>
            <a:effectLst>
              <a:outerShdw blurRad="40000" dist="23000" dir="5400000" rotWithShape="0">
                <a:srgbClr val="000000">
                  <a:alpha val="35000"/>
                </a:srgbClr>
              </a:outerShdw>
            </a:effectLst>
          </p:spPr>
        </p:sp>
        <p:sp>
          <p:nvSpPr>
            <p:cNvPr id="77" name="Chevron 20"/>
            <p:cNvSpPr/>
            <p:nvPr/>
          </p:nvSpPr>
          <p:spPr>
            <a:xfrm>
              <a:off x="2" y="3153473"/>
              <a:ext cx="560937" cy="240402"/>
            </a:xfrm>
            <a:prstGeom prst="rect">
              <a:avLst/>
            </a:prstGeom>
            <a:noFill/>
            <a:ln>
              <a:noFill/>
            </a:ln>
            <a:effectLst/>
          </p:spPr>
          <p:txBody>
            <a:bodyPr spcFirstLastPara="0" vert="horz" wrap="square" lIns="9525" tIns="9525" rIns="9525" bIns="9525" numCol="1" spcCol="1270" anchor="ctr" anchorCtr="0">
              <a:noAutofit/>
            </a:bodyPr>
            <a:lstStyle/>
            <a:p>
              <a:pPr marL="0" marR="0" lvl="0" indent="0" algn="ctr" defTabSz="66675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dirty="0">
                  <a:ln>
                    <a:noFill/>
                  </a:ln>
                  <a:solidFill>
                    <a:sysClr val="window" lastClr="FFFFFF"/>
                  </a:solidFill>
                  <a:effectLst/>
                  <a:uLnTx/>
                  <a:uFillTx/>
                  <a:latin typeface="Calibri"/>
                  <a:ea typeface="+mn-ea"/>
                  <a:cs typeface="+mn-cs"/>
                </a:rPr>
                <a:t>5</a:t>
              </a:r>
            </a:p>
          </p:txBody>
        </p:sp>
      </p:grpSp>
      <p:grpSp>
        <p:nvGrpSpPr>
          <p:cNvPr id="78" name="Group 77"/>
          <p:cNvGrpSpPr/>
          <p:nvPr/>
        </p:nvGrpSpPr>
        <p:grpSpPr>
          <a:xfrm>
            <a:off x="1055786" y="4070524"/>
            <a:ext cx="6468542" cy="520870"/>
            <a:chOff x="560937" y="2873004"/>
            <a:chExt cx="4561974" cy="520870"/>
          </a:xfrm>
        </p:grpSpPr>
        <p:sp>
          <p:nvSpPr>
            <p:cNvPr id="79" name="Round Same Side Corner Rectangle 78"/>
            <p:cNvSpPr/>
            <p:nvPr/>
          </p:nvSpPr>
          <p:spPr>
            <a:xfrm rot="5400000">
              <a:off x="2581489" y="852452"/>
              <a:ext cx="520870" cy="4561974"/>
            </a:xfrm>
            <a:prstGeom prst="round2SameRect">
              <a:avLst/>
            </a:prstGeom>
            <a:solidFill>
              <a:sysClr val="window" lastClr="FFFFFF">
                <a:alpha val="90000"/>
                <a:hueOff val="0"/>
                <a:satOff val="0"/>
                <a:lumOff val="0"/>
                <a:alphaOff val="0"/>
              </a:sysClr>
            </a:solidFill>
            <a:ln w="9525" cap="flat" cmpd="sng" algn="ctr">
              <a:solidFill>
                <a:srgbClr val="475A8D">
                  <a:hueOff val="0"/>
                  <a:satOff val="0"/>
                  <a:lumOff val="0"/>
                  <a:alphaOff val="0"/>
                  <a:shade val="95000"/>
                  <a:satMod val="105000"/>
                </a:srgbClr>
              </a:solidFill>
              <a:prstDash val="solid"/>
            </a:ln>
            <a:effectLst/>
          </p:spPr>
        </p:sp>
        <p:sp>
          <p:nvSpPr>
            <p:cNvPr id="80" name="Round Same Side Corner Rectangle 22"/>
            <p:cNvSpPr/>
            <p:nvPr/>
          </p:nvSpPr>
          <p:spPr>
            <a:xfrm>
              <a:off x="560938" y="2898431"/>
              <a:ext cx="4536547" cy="470016"/>
            </a:xfrm>
            <a:prstGeom prst="rect">
              <a:avLst/>
            </a:prstGeom>
            <a:noFill/>
            <a:ln>
              <a:noFill/>
            </a:ln>
            <a:effectLst/>
          </p:spPr>
          <p:txBody>
            <a:bodyPr spcFirstLastPara="0" vert="horz" wrap="square" lIns="184912" tIns="16510" rIns="16510" bIns="16510" numCol="1" spcCol="1270" anchor="ctr" anchorCtr="0">
              <a:noAutofit/>
            </a:bodyPr>
            <a:lstStyle/>
            <a:p>
              <a:pPr marL="228600" marR="0" lvl="1" indent="-228600" algn="l" defTabSz="1155700" eaLnBrk="1" fontAlgn="auto" latinLnBrk="0" hangingPunct="1">
                <a:lnSpc>
                  <a:spcPct val="90000"/>
                </a:lnSpc>
                <a:spcBef>
                  <a:spcPct val="0"/>
                </a:spcBef>
                <a:spcAft>
                  <a:spcPct val="15000"/>
                </a:spcAft>
                <a:buClrTx/>
                <a:buSzTx/>
                <a:buFontTx/>
                <a:buChar char="••"/>
                <a:tabLst/>
                <a:defRPr/>
              </a:pPr>
              <a:r>
                <a:rPr kumimoji="0" lang="en-US" sz="2600" b="1" i="0" u="none" strike="noStrike" kern="1200" cap="none" spc="0" normalizeH="0" baseline="0" noProof="0" dirty="0">
                  <a:ln>
                    <a:noFill/>
                  </a:ln>
                  <a:solidFill>
                    <a:sysClr val="windowText" lastClr="000000">
                      <a:hueOff val="0"/>
                      <a:satOff val="0"/>
                      <a:lumOff val="0"/>
                      <a:alphaOff val="0"/>
                    </a:sysClr>
                  </a:solidFill>
                  <a:effectLst/>
                  <a:uLnTx/>
                  <a:uFillTx/>
                  <a:latin typeface="Calibri"/>
                  <a:ea typeface="+mn-ea"/>
                  <a:cs typeface="+mn-cs"/>
                </a:rPr>
                <a:t>Collate the </a:t>
              </a:r>
              <a:r>
                <a:rPr kumimoji="0" lang="en-US" sz="2600" b="1" i="0" u="none" strike="noStrike" kern="0" cap="none" spc="0" normalizeH="0" baseline="0" noProof="0" dirty="0">
                  <a:ln>
                    <a:noFill/>
                  </a:ln>
                  <a:solidFill>
                    <a:sysClr val="windowText" lastClr="000000">
                      <a:hueOff val="0"/>
                      <a:satOff val="0"/>
                      <a:lumOff val="0"/>
                      <a:alphaOff val="0"/>
                    </a:sysClr>
                  </a:solidFill>
                  <a:effectLst/>
                  <a:uLnTx/>
                  <a:uFillTx/>
                  <a:latin typeface="Calibri"/>
                  <a:ea typeface="+mn-ea"/>
                  <a:cs typeface="+mn-cs"/>
                </a:rPr>
                <a:t>data</a:t>
              </a:r>
              <a:endParaRPr kumimoji="0" lang="en-US" sz="2600" b="1" i="0" u="none" strike="noStrike" kern="1200" cap="none" spc="0" normalizeH="0" baseline="0" noProof="0" dirty="0">
                <a:ln>
                  <a:noFill/>
                </a:ln>
                <a:solidFill>
                  <a:sysClr val="windowText" lastClr="000000">
                    <a:hueOff val="0"/>
                    <a:satOff val="0"/>
                    <a:lumOff val="0"/>
                    <a:alphaOff val="0"/>
                  </a:sysClr>
                </a:solidFill>
                <a:effectLst/>
                <a:uLnTx/>
                <a:uFillTx/>
                <a:latin typeface="Calibri"/>
                <a:ea typeface="+mn-ea"/>
                <a:cs typeface="+mn-cs"/>
              </a:endParaRPr>
            </a:p>
          </p:txBody>
        </p:sp>
      </p:grpSp>
      <p:grpSp>
        <p:nvGrpSpPr>
          <p:cNvPr id="81" name="Group 80"/>
          <p:cNvGrpSpPr/>
          <p:nvPr/>
        </p:nvGrpSpPr>
        <p:grpSpPr>
          <a:xfrm>
            <a:off x="494850" y="4787901"/>
            <a:ext cx="560938" cy="801339"/>
            <a:chOff x="1" y="3590381"/>
            <a:chExt cx="560938" cy="801339"/>
          </a:xfrm>
          <a:solidFill>
            <a:srgbClr val="736B41"/>
          </a:solidFill>
        </p:grpSpPr>
        <p:sp>
          <p:nvSpPr>
            <p:cNvPr id="82" name="Chevron 81"/>
            <p:cNvSpPr/>
            <p:nvPr/>
          </p:nvSpPr>
          <p:spPr>
            <a:xfrm rot="5400000">
              <a:off x="-120200" y="3710582"/>
              <a:ext cx="801339" cy="560937"/>
            </a:xfrm>
            <a:prstGeom prst="chevron">
              <a:avLst/>
            </a:prstGeom>
            <a:grpFill/>
            <a:ln w="9525" cap="flat" cmpd="sng" algn="ctr">
              <a:solidFill>
                <a:srgbClr val="E7DEC9">
                  <a:lumMod val="25000"/>
                </a:srgbClr>
              </a:solidFill>
              <a:prstDash val="solid"/>
            </a:ln>
            <a:effectLst>
              <a:outerShdw blurRad="40000" dist="23000" dir="5400000" rotWithShape="0">
                <a:srgbClr val="000000">
                  <a:alpha val="35000"/>
                </a:srgbClr>
              </a:outerShdw>
            </a:effectLst>
          </p:spPr>
        </p:sp>
        <p:sp>
          <p:nvSpPr>
            <p:cNvPr id="83" name="Chevron 24"/>
            <p:cNvSpPr/>
            <p:nvPr/>
          </p:nvSpPr>
          <p:spPr>
            <a:xfrm>
              <a:off x="2" y="3870850"/>
              <a:ext cx="560937" cy="240402"/>
            </a:xfrm>
            <a:prstGeom prst="rect">
              <a:avLst/>
            </a:prstGeom>
            <a:grpFill/>
            <a:ln>
              <a:noFill/>
            </a:ln>
            <a:effectLst/>
          </p:spPr>
          <p:txBody>
            <a:bodyPr spcFirstLastPara="0" vert="horz" wrap="square" lIns="9525" tIns="9525" rIns="9525" bIns="9525" numCol="1" spcCol="1270" anchor="ctr" anchorCtr="0">
              <a:noAutofit/>
            </a:bodyPr>
            <a:lstStyle/>
            <a:p>
              <a:pPr marL="0" marR="0" lvl="0" indent="0" algn="ctr" defTabSz="66675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dirty="0">
                  <a:ln>
                    <a:noFill/>
                  </a:ln>
                  <a:solidFill>
                    <a:sysClr val="window" lastClr="FFFFFF"/>
                  </a:solidFill>
                  <a:effectLst/>
                  <a:uLnTx/>
                  <a:uFillTx/>
                  <a:latin typeface="Calibri"/>
                  <a:ea typeface="+mn-ea"/>
                  <a:cs typeface="+mn-cs"/>
                </a:rPr>
                <a:t>6</a:t>
              </a:r>
            </a:p>
          </p:txBody>
        </p:sp>
      </p:grpSp>
      <p:grpSp>
        <p:nvGrpSpPr>
          <p:cNvPr id="84" name="Group 83"/>
          <p:cNvGrpSpPr/>
          <p:nvPr/>
        </p:nvGrpSpPr>
        <p:grpSpPr>
          <a:xfrm>
            <a:off x="1055786" y="4787901"/>
            <a:ext cx="6468542" cy="520870"/>
            <a:chOff x="560937" y="3590381"/>
            <a:chExt cx="4561974" cy="520870"/>
          </a:xfrm>
        </p:grpSpPr>
        <p:sp>
          <p:nvSpPr>
            <p:cNvPr id="85" name="Round Same Side Corner Rectangle 84"/>
            <p:cNvSpPr/>
            <p:nvPr/>
          </p:nvSpPr>
          <p:spPr>
            <a:xfrm rot="5400000">
              <a:off x="2581489" y="1569829"/>
              <a:ext cx="520870" cy="4561974"/>
            </a:xfrm>
            <a:prstGeom prst="round2SameRect">
              <a:avLst/>
            </a:prstGeom>
            <a:solidFill>
              <a:sysClr val="window" lastClr="FFFFFF">
                <a:alpha val="90000"/>
                <a:hueOff val="0"/>
                <a:satOff val="0"/>
                <a:lumOff val="0"/>
                <a:alphaOff val="0"/>
              </a:sysClr>
            </a:solidFill>
            <a:ln w="9525" cap="flat" cmpd="sng" algn="ctr">
              <a:solidFill>
                <a:srgbClr val="E7DEC9">
                  <a:lumMod val="25000"/>
                </a:srgbClr>
              </a:solidFill>
              <a:prstDash val="solid"/>
            </a:ln>
            <a:effectLst/>
          </p:spPr>
        </p:sp>
        <p:sp>
          <p:nvSpPr>
            <p:cNvPr id="86" name="Round Same Side Corner Rectangle 26"/>
            <p:cNvSpPr/>
            <p:nvPr/>
          </p:nvSpPr>
          <p:spPr>
            <a:xfrm>
              <a:off x="560938" y="3615808"/>
              <a:ext cx="4536547" cy="470016"/>
            </a:xfrm>
            <a:prstGeom prst="rect">
              <a:avLst/>
            </a:prstGeom>
            <a:noFill/>
            <a:ln>
              <a:noFill/>
            </a:ln>
            <a:effectLst/>
          </p:spPr>
          <p:txBody>
            <a:bodyPr spcFirstLastPara="0" vert="horz" wrap="square" lIns="184912" tIns="16510" rIns="16510" bIns="16510" numCol="1" spcCol="1270" anchor="ctr" anchorCtr="0">
              <a:noAutofit/>
            </a:bodyPr>
            <a:lstStyle/>
            <a:p>
              <a:pPr marL="228600" marR="0" lvl="1" indent="-228600" algn="l" defTabSz="1155700" eaLnBrk="1" fontAlgn="auto" latinLnBrk="0" hangingPunct="1">
                <a:lnSpc>
                  <a:spcPct val="90000"/>
                </a:lnSpc>
                <a:spcBef>
                  <a:spcPct val="0"/>
                </a:spcBef>
                <a:spcAft>
                  <a:spcPct val="15000"/>
                </a:spcAft>
                <a:buClrTx/>
                <a:buSzTx/>
                <a:buFontTx/>
                <a:buChar char="••"/>
                <a:tabLst/>
                <a:defRPr/>
              </a:pPr>
              <a:r>
                <a:rPr kumimoji="0" lang="en-US" sz="2600" b="1" i="0" u="none" strike="noStrike" kern="1200" cap="none" spc="0" normalizeH="0" baseline="0" noProof="0" dirty="0">
                  <a:ln>
                    <a:noFill/>
                  </a:ln>
                  <a:solidFill>
                    <a:sysClr val="windowText" lastClr="000000">
                      <a:hueOff val="0"/>
                      <a:satOff val="0"/>
                      <a:lumOff val="0"/>
                      <a:alphaOff val="0"/>
                    </a:sysClr>
                  </a:solidFill>
                  <a:effectLst/>
                  <a:uLnTx/>
                  <a:uFillTx/>
                  <a:latin typeface="Calibri"/>
                  <a:ea typeface="+mn-ea"/>
                  <a:cs typeface="+mn-cs"/>
                </a:rPr>
                <a:t>Analyse and evaluate the data</a:t>
              </a:r>
            </a:p>
          </p:txBody>
        </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8638" y="4077072"/>
            <a:ext cx="985850" cy="1792454"/>
          </a:xfrm>
          <a:prstGeom prst="rect">
            <a:avLst/>
          </a:prstGeom>
        </p:spPr>
      </p:pic>
      <p:grpSp>
        <p:nvGrpSpPr>
          <p:cNvPr id="88" name="Group 87"/>
          <p:cNvGrpSpPr/>
          <p:nvPr/>
        </p:nvGrpSpPr>
        <p:grpSpPr>
          <a:xfrm>
            <a:off x="494850" y="5507981"/>
            <a:ext cx="560938" cy="801339"/>
            <a:chOff x="1" y="3590381"/>
            <a:chExt cx="560938" cy="801339"/>
          </a:xfrm>
          <a:solidFill>
            <a:srgbClr val="800000"/>
          </a:solidFill>
        </p:grpSpPr>
        <p:sp>
          <p:nvSpPr>
            <p:cNvPr id="89" name="Chevron 88"/>
            <p:cNvSpPr/>
            <p:nvPr/>
          </p:nvSpPr>
          <p:spPr>
            <a:xfrm rot="5400000">
              <a:off x="-120200" y="3710582"/>
              <a:ext cx="801339" cy="560937"/>
            </a:xfrm>
            <a:prstGeom prst="chevron">
              <a:avLst/>
            </a:prstGeom>
            <a:grpFill/>
            <a:ln w="9525" cap="flat" cmpd="sng" algn="ctr">
              <a:solidFill>
                <a:srgbClr val="FEB80A">
                  <a:lumMod val="50000"/>
                </a:srgbClr>
              </a:solidFill>
              <a:prstDash val="solid"/>
            </a:ln>
            <a:effectLst>
              <a:outerShdw blurRad="40000" dist="23000" dir="5400000" rotWithShape="0">
                <a:srgbClr val="000000">
                  <a:alpha val="35000"/>
                </a:srgbClr>
              </a:outerShdw>
            </a:effectLst>
          </p:spPr>
        </p:sp>
        <p:sp>
          <p:nvSpPr>
            <p:cNvPr id="90" name="Chevron 24"/>
            <p:cNvSpPr/>
            <p:nvPr/>
          </p:nvSpPr>
          <p:spPr>
            <a:xfrm>
              <a:off x="2" y="3870850"/>
              <a:ext cx="560937" cy="240402"/>
            </a:xfrm>
            <a:prstGeom prst="rect">
              <a:avLst/>
            </a:prstGeom>
            <a:grpFill/>
            <a:ln>
              <a:noFill/>
            </a:ln>
            <a:effectLst/>
          </p:spPr>
          <p:txBody>
            <a:bodyPr spcFirstLastPara="0" vert="horz" wrap="square" lIns="9525" tIns="9525" rIns="9525" bIns="9525" numCol="1" spcCol="1270" anchor="ctr" anchorCtr="0">
              <a:noAutofit/>
            </a:bodyPr>
            <a:lstStyle/>
            <a:p>
              <a:pPr marL="0" marR="0" lvl="0" indent="0" algn="ctr" defTabSz="66675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dirty="0">
                  <a:ln>
                    <a:noFill/>
                  </a:ln>
                  <a:solidFill>
                    <a:sysClr val="window" lastClr="FFFFFF"/>
                  </a:solidFill>
                  <a:effectLst/>
                  <a:uLnTx/>
                  <a:uFillTx/>
                  <a:latin typeface="Calibri"/>
                  <a:ea typeface="+mn-ea"/>
                  <a:cs typeface="+mn-cs"/>
                </a:rPr>
                <a:t>7</a:t>
              </a:r>
            </a:p>
          </p:txBody>
        </p:sp>
      </p:grpSp>
      <p:grpSp>
        <p:nvGrpSpPr>
          <p:cNvPr id="91" name="Group 90"/>
          <p:cNvGrpSpPr/>
          <p:nvPr/>
        </p:nvGrpSpPr>
        <p:grpSpPr>
          <a:xfrm>
            <a:off x="1055786" y="5507981"/>
            <a:ext cx="6468542" cy="520870"/>
            <a:chOff x="560937" y="3590381"/>
            <a:chExt cx="4561974" cy="520870"/>
          </a:xfrm>
        </p:grpSpPr>
        <p:sp>
          <p:nvSpPr>
            <p:cNvPr id="92" name="Round Same Side Corner Rectangle 91"/>
            <p:cNvSpPr/>
            <p:nvPr/>
          </p:nvSpPr>
          <p:spPr>
            <a:xfrm rot="5400000">
              <a:off x="2581489" y="1569829"/>
              <a:ext cx="520870" cy="4561974"/>
            </a:xfrm>
            <a:prstGeom prst="round2SameRect">
              <a:avLst/>
            </a:prstGeom>
            <a:solidFill>
              <a:sysClr val="window" lastClr="FFFFFF">
                <a:alpha val="90000"/>
                <a:hueOff val="0"/>
                <a:satOff val="0"/>
                <a:lumOff val="0"/>
                <a:alphaOff val="0"/>
              </a:sysClr>
            </a:solidFill>
            <a:ln w="9525" cap="flat" cmpd="sng" algn="ctr">
              <a:solidFill>
                <a:srgbClr val="FEB80A">
                  <a:lumMod val="50000"/>
                </a:srgbClr>
              </a:solidFill>
              <a:prstDash val="solid"/>
            </a:ln>
            <a:effectLst/>
          </p:spPr>
        </p:sp>
        <p:sp>
          <p:nvSpPr>
            <p:cNvPr id="93" name="Round Same Side Corner Rectangle 26"/>
            <p:cNvSpPr/>
            <p:nvPr/>
          </p:nvSpPr>
          <p:spPr>
            <a:xfrm>
              <a:off x="560938" y="3615808"/>
              <a:ext cx="4536547" cy="470016"/>
            </a:xfrm>
            <a:prstGeom prst="rect">
              <a:avLst/>
            </a:prstGeom>
            <a:noFill/>
            <a:ln>
              <a:noFill/>
            </a:ln>
            <a:effectLst/>
          </p:spPr>
          <p:txBody>
            <a:bodyPr spcFirstLastPara="0" vert="horz" wrap="square" lIns="184912" tIns="16510" rIns="16510" bIns="16510" numCol="1" spcCol="1270" anchor="ctr" anchorCtr="0">
              <a:noAutofit/>
            </a:bodyPr>
            <a:lstStyle/>
            <a:p>
              <a:pPr marL="228600" marR="0" lvl="1" indent="-228600" algn="l" defTabSz="1155700" eaLnBrk="1" fontAlgn="auto" latinLnBrk="0" hangingPunct="1">
                <a:lnSpc>
                  <a:spcPct val="90000"/>
                </a:lnSpc>
                <a:spcBef>
                  <a:spcPct val="0"/>
                </a:spcBef>
                <a:spcAft>
                  <a:spcPct val="15000"/>
                </a:spcAft>
                <a:buClrTx/>
                <a:buSzTx/>
                <a:buFontTx/>
                <a:buChar char="••"/>
                <a:tabLst/>
                <a:defRPr/>
              </a:pPr>
              <a:r>
                <a:rPr kumimoji="0" lang="en-US" sz="2600" b="1" i="0" u="none" strike="noStrike" kern="1200" cap="none" spc="0" normalizeH="0" baseline="0" noProof="0" dirty="0">
                  <a:ln>
                    <a:noFill/>
                  </a:ln>
                  <a:solidFill>
                    <a:sysClr val="windowText" lastClr="000000">
                      <a:hueOff val="0"/>
                      <a:satOff val="0"/>
                      <a:lumOff val="0"/>
                      <a:alphaOff val="0"/>
                    </a:sysClr>
                  </a:solidFill>
                  <a:effectLst/>
                  <a:uLnTx/>
                  <a:uFillTx/>
                  <a:latin typeface="Calibri"/>
                  <a:ea typeface="+mn-ea"/>
                  <a:cs typeface="+mn-cs"/>
                </a:rPr>
                <a:t>Prepare and present the findings</a:t>
              </a:r>
            </a:p>
          </p:txBody>
        </p:sp>
      </p:grpSp>
    </p:spTree>
    <p:extLst>
      <p:ext uri="{BB962C8B-B14F-4D97-AF65-F5344CB8AC3E}">
        <p14:creationId xmlns:p14="http://schemas.microsoft.com/office/powerpoint/2010/main" val="182114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par>
                                <p:cTn id="16" presetID="10" presetClass="entr" presetSubtype="0" fill="hold"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500"/>
                                        <p:tgtEl>
                                          <p:spTgt spid="63"/>
                                        </p:tgtEl>
                                      </p:cBhvr>
                                    </p:animEffect>
                                  </p:childTnLst>
                                </p:cTn>
                              </p:par>
                              <p:par>
                                <p:cTn id="24" presetID="10" presetClass="entr" presetSubtype="0" fill="hold" nodeType="with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fade">
                                      <p:cBhvr>
                                        <p:cTn id="26" dur="500"/>
                                        <p:tgtEl>
                                          <p:spTgt spid="6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par>
                                <p:cTn id="32" presetID="10" presetClass="entr" presetSubtype="0" fill="hold" nodeType="with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fade">
                                      <p:cBhvr>
                                        <p:cTn id="39" dur="500"/>
                                        <p:tgtEl>
                                          <p:spTgt spid="75"/>
                                        </p:tgtEl>
                                      </p:cBhvr>
                                    </p:animEffect>
                                  </p:childTnLst>
                                </p:cTn>
                              </p:par>
                              <p:par>
                                <p:cTn id="40" presetID="10" presetClass="entr" presetSubtype="0" fill="hold" nodeType="with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500"/>
                                        <p:tgtEl>
                                          <p:spTgt spid="7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1"/>
                                        </p:tgtEl>
                                        <p:attrNameLst>
                                          <p:attrName>style.visibility</p:attrName>
                                        </p:attrNameLst>
                                      </p:cBhvr>
                                      <p:to>
                                        <p:strVal val="visible"/>
                                      </p:to>
                                    </p:set>
                                    <p:animEffect transition="in" filter="fade">
                                      <p:cBhvr>
                                        <p:cTn id="47" dur="500"/>
                                        <p:tgtEl>
                                          <p:spTgt spid="81"/>
                                        </p:tgtEl>
                                      </p:cBhvr>
                                    </p:animEffect>
                                  </p:childTnLst>
                                </p:cTn>
                              </p:par>
                              <p:par>
                                <p:cTn id="48" presetID="10" presetClass="entr" presetSubtype="0" fill="hold" nodeType="with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fade">
                                      <p:cBhvr>
                                        <p:cTn id="50" dur="500"/>
                                        <p:tgtEl>
                                          <p:spTgt spid="8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8"/>
                                        </p:tgtEl>
                                        <p:attrNameLst>
                                          <p:attrName>style.visibility</p:attrName>
                                        </p:attrNameLst>
                                      </p:cBhvr>
                                      <p:to>
                                        <p:strVal val="visible"/>
                                      </p:to>
                                    </p:set>
                                    <p:animEffect transition="in" filter="fade">
                                      <p:cBhvr>
                                        <p:cTn id="55" dur="500"/>
                                        <p:tgtEl>
                                          <p:spTgt spid="88"/>
                                        </p:tgtEl>
                                      </p:cBhvr>
                                    </p:animEffect>
                                  </p:childTnLst>
                                </p:cTn>
                              </p:par>
                              <p:par>
                                <p:cTn id="56" presetID="10" presetClass="entr" presetSubtype="0" fill="hold" nodeType="with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fade">
                                      <p:cBhvr>
                                        <p:cTn id="58" dur="500"/>
                                        <p:tgtEl>
                                          <p:spTgt spid="91"/>
                                        </p:tgtEl>
                                      </p:cBhvr>
                                    </p:animEffect>
                                  </p:childTnLst>
                                </p:cTn>
                              </p:par>
                              <p:par>
                                <p:cTn id="59" presetID="10" presetClass="entr" presetSubtype="0" fill="hold" nodeType="with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fade">
                                      <p:cBhvr>
                                        <p:cTn id="6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txBox="1">
            <a:spLocks/>
          </p:cNvSpPr>
          <p:nvPr/>
        </p:nvSpPr>
        <p:spPr>
          <a:xfrm>
            <a:off x="457200" y="260648"/>
            <a:ext cx="8229600" cy="778098"/>
          </a:xfrm>
          <a:prstGeom prst="rect">
            <a:avLst/>
          </a:prstGeom>
        </p:spPr>
        <p:txBody>
          <a:bodyPr>
            <a:normAutofit fontScale="90000" lnSpcReduction="10000"/>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AU" sz="4000" b="1" dirty="0">
                <a:solidFill>
                  <a:schemeClr val="tx2"/>
                </a:solidFill>
                <a:latin typeface="Arial" panose="020B0604020202020204" pitchFamily="34" charset="0"/>
                <a:cs typeface="Arial" panose="020B0604020202020204" pitchFamily="34" charset="0"/>
              </a:rPr>
              <a:t>Types of Research</a:t>
            </a:r>
          </a:p>
          <a:p>
            <a:r>
              <a:rPr lang="en-AU" sz="1600" b="1" dirty="0">
                <a:solidFill>
                  <a:srgbClr val="FF0000"/>
                </a:solidFill>
                <a:latin typeface="Montserrat" panose="02000505000000020004" pitchFamily="2" charset="0"/>
                <a:cs typeface="Arial" panose="020B0604020202020204" pitchFamily="34" charset="0"/>
              </a:rPr>
              <a:t>EVALUATING RESEARCH METHODS</a:t>
            </a:r>
            <a:endParaRPr lang="en-AU" sz="1600" b="1" dirty="0">
              <a:latin typeface="Montserrat" panose="02000505000000020004" pitchFamily="2" charset="0"/>
              <a:cs typeface="Arial" panose="020B0604020202020204" pitchFamily="34" charset="0"/>
            </a:endParaRPr>
          </a:p>
        </p:txBody>
      </p:sp>
      <p:cxnSp>
        <p:nvCxnSpPr>
          <p:cNvPr id="14" name="Straight Connector 13"/>
          <p:cNvCxnSpPr/>
          <p:nvPr/>
        </p:nvCxnSpPr>
        <p:spPr>
          <a:xfrm>
            <a:off x="539552" y="980728"/>
            <a:ext cx="792088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347864" y="1866525"/>
            <a:ext cx="5040560" cy="783087"/>
          </a:xfrm>
          <a:prstGeom prst="roundRect">
            <a:avLst/>
          </a:prstGeom>
          <a:solidFill>
            <a:srgbClr val="C32D2E"/>
          </a:solidFill>
          <a:ln w="25400" cap="flat" cmpd="sng" algn="ctr">
            <a:solidFill>
              <a:srgbClr val="C32D2E">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800" b="0" i="0" u="none" strike="noStrike" kern="0" cap="none" spc="0" normalizeH="0" baseline="0" noProof="0" dirty="0">
                <a:ln>
                  <a:noFill/>
                </a:ln>
                <a:solidFill>
                  <a:sysClr val="window" lastClr="FFFFFF"/>
                </a:solidFill>
                <a:effectLst/>
                <a:uLnTx/>
                <a:uFillTx/>
                <a:latin typeface="Calibri"/>
                <a:ea typeface="+mn-ea"/>
                <a:cs typeface="+mn-cs"/>
              </a:rPr>
              <a:t>Secondary Research</a:t>
            </a:r>
          </a:p>
        </p:txBody>
      </p:sp>
      <p:sp>
        <p:nvSpPr>
          <p:cNvPr id="15" name="Content Placeholder 2"/>
          <p:cNvSpPr txBox="1">
            <a:spLocks/>
          </p:cNvSpPr>
          <p:nvPr/>
        </p:nvSpPr>
        <p:spPr>
          <a:xfrm>
            <a:off x="1835696" y="3212976"/>
            <a:ext cx="7056784" cy="288032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AU" sz="2800" b="1" i="0" u="none" strike="noStrike" kern="1200" cap="none" spc="0" normalizeH="0" baseline="0" noProof="0">
                <a:ln>
                  <a:noFill/>
                </a:ln>
                <a:solidFill>
                  <a:srgbClr val="0070C0"/>
                </a:solidFill>
                <a:effectLst/>
                <a:uLnTx/>
                <a:uFillTx/>
                <a:latin typeface="Calibri"/>
                <a:ea typeface="+mn-ea"/>
                <a:cs typeface="+mn-cs"/>
              </a:rPr>
              <a:t>Primary Research</a:t>
            </a:r>
            <a:r>
              <a:rPr kumimoji="0" lang="en-AU" sz="2800" b="0" i="0" u="none" strike="noStrike" kern="1200" cap="none" spc="0" normalizeH="0" baseline="0" noProof="0">
                <a:ln>
                  <a:noFill/>
                </a:ln>
                <a:solidFill>
                  <a:sysClr val="windowText" lastClr="000000"/>
                </a:solidFill>
                <a:effectLst/>
                <a:uLnTx/>
                <a:uFillTx/>
                <a:latin typeface="Calibri"/>
                <a:ea typeface="+mn-ea"/>
                <a:cs typeface="+mn-cs"/>
              </a:rPr>
              <a:t>: The researcher collects data to analyse a particular situation or solve a problem.</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AU" sz="1700" b="0" i="0" u="none" strike="noStrike" kern="1200" cap="none" spc="0" normalizeH="0" baseline="0" noProof="0">
              <a:ln>
                <a:noFill/>
              </a:ln>
              <a:solidFill>
                <a:sysClr val="windowText" lastClr="000000"/>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AU" sz="1300" b="0" i="0" u="none" strike="noStrike" kern="1200" cap="none" spc="0" normalizeH="0" baseline="0" noProof="0">
              <a:ln>
                <a:noFill/>
              </a:ln>
              <a:solidFill>
                <a:sysClr val="windowText" lastClr="000000"/>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AU" sz="2800" b="1" i="0" u="none" strike="noStrike" kern="1200" cap="none" spc="0" normalizeH="0" baseline="0" noProof="0">
                <a:ln>
                  <a:noFill/>
                </a:ln>
                <a:solidFill>
                  <a:srgbClr val="C32D2E">
                    <a:lumMod val="75000"/>
                  </a:srgbClr>
                </a:solidFill>
                <a:effectLst/>
                <a:uLnTx/>
                <a:uFillTx/>
                <a:latin typeface="Calibri"/>
                <a:ea typeface="+mn-ea"/>
                <a:cs typeface="+mn-cs"/>
              </a:rPr>
              <a:t>Secondary Research</a:t>
            </a:r>
            <a:r>
              <a:rPr kumimoji="0" lang="en-AU" sz="2800" b="0" i="0" u="none" strike="noStrike" kern="1200" cap="none" spc="0" normalizeH="0" baseline="0" noProof="0">
                <a:ln>
                  <a:noFill/>
                </a:ln>
                <a:solidFill>
                  <a:sysClr val="windowText" lastClr="000000"/>
                </a:solidFill>
                <a:effectLst/>
                <a:uLnTx/>
                <a:uFillTx/>
                <a:latin typeface="Calibri"/>
                <a:ea typeface="+mn-ea"/>
                <a:cs typeface="+mn-cs"/>
              </a:rPr>
              <a:t>: The researcher obtains data from existing sources rather than collecting it himself/herself, and then analyses the data to produce logical conclusions.</a:t>
            </a:r>
            <a:endParaRPr kumimoji="0" lang="en-AU"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16" name="Rounded Rectangle 15"/>
          <p:cNvSpPr/>
          <p:nvPr/>
        </p:nvSpPr>
        <p:spPr>
          <a:xfrm>
            <a:off x="3347864" y="1083438"/>
            <a:ext cx="5040560" cy="783087"/>
          </a:xfrm>
          <a:prstGeom prst="roundRect">
            <a:avLst/>
          </a:prstGeom>
          <a:solidFill>
            <a:srgbClr val="964305"/>
          </a:solidFill>
          <a:ln w="25400" cap="flat" cmpd="sng" algn="ctr">
            <a:solidFill>
              <a:srgbClr val="96430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800" b="0" i="0" u="none" strike="noStrike" kern="0" cap="none" spc="0" normalizeH="0" baseline="0" noProof="0" dirty="0">
                <a:ln>
                  <a:noFill/>
                </a:ln>
                <a:solidFill>
                  <a:sysClr val="window" lastClr="FFFFFF"/>
                </a:solidFill>
                <a:effectLst/>
                <a:uLnTx/>
                <a:uFillTx/>
                <a:latin typeface="Calibri"/>
                <a:ea typeface="+mn-ea"/>
                <a:cs typeface="+mn-cs"/>
              </a:rPr>
              <a:t>Primary Research</a:t>
            </a:r>
          </a:p>
        </p:txBody>
      </p:sp>
      <p:sp>
        <p:nvSpPr>
          <p:cNvPr id="17" name="Rounded Rectangle 16"/>
          <p:cNvSpPr/>
          <p:nvPr/>
        </p:nvSpPr>
        <p:spPr>
          <a:xfrm>
            <a:off x="755576" y="1083438"/>
            <a:ext cx="3096418" cy="1566174"/>
          </a:xfrm>
          <a:prstGeom prst="roundRect">
            <a:avLst/>
          </a:prstGeom>
          <a:solidFill>
            <a:srgbClr val="3891A7"/>
          </a:solidFill>
          <a:ln w="25400" cap="flat" cmpd="sng" algn="ctr">
            <a:solidFill>
              <a:srgbClr val="3891A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800" b="0" i="0" u="none" strike="noStrike" kern="0" cap="none" spc="0" normalizeH="0" baseline="0" noProof="0" dirty="0">
                <a:ln>
                  <a:noFill/>
                </a:ln>
                <a:solidFill>
                  <a:sysClr val="window" lastClr="FFFFFF"/>
                </a:solidFill>
                <a:effectLst/>
                <a:uLnTx/>
                <a:uFillTx/>
                <a:latin typeface="Calibri"/>
                <a:ea typeface="+mn-ea"/>
                <a:cs typeface="+mn-cs"/>
              </a:rPr>
              <a:t>Research Methods</a:t>
            </a:r>
          </a:p>
        </p:txBody>
      </p:sp>
      <p:pic>
        <p:nvPicPr>
          <p:cNvPr id="18" name="Picture 2" descr="C:\Users\dkerr\AppData\Local\Microsoft\Windows\Temporary Internet Files\Content.IE5\J9RETI2X\investigacion[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6194" y="4836787"/>
            <a:ext cx="1173003" cy="74712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dkerr\AppData\Local\Microsoft\Windows\Temporary Internet Files\Content.IE5\0FO6T6YJ\list[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985" y="3174876"/>
            <a:ext cx="851237" cy="936104"/>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p:nvSpPr>
        <p:spPr>
          <a:xfrm>
            <a:off x="251520" y="3068960"/>
            <a:ext cx="8640960" cy="1152128"/>
          </a:xfrm>
          <a:prstGeom prst="roundRect">
            <a:avLst/>
          </a:prstGeom>
          <a:no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1" name="Rounded Rectangle 20"/>
          <p:cNvSpPr/>
          <p:nvPr/>
        </p:nvSpPr>
        <p:spPr>
          <a:xfrm>
            <a:off x="251520" y="4487788"/>
            <a:ext cx="8640960" cy="1503784"/>
          </a:xfrm>
          <a:prstGeom prst="roundRect">
            <a:avLst/>
          </a:prstGeom>
          <a:noFill/>
          <a:ln w="25400" cap="flat" cmpd="sng" algn="ctr">
            <a:solidFill>
              <a:srgbClr val="C32D2E">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 lastClr="FFFFFF"/>
              </a:solidFill>
              <a:effectLst/>
              <a:uLnTx/>
              <a:uFillTx/>
              <a:latin typeface="Calibri"/>
              <a:ea typeface="+mn-ea"/>
              <a:cs typeface="+mn-cs"/>
            </a:endParaRPr>
          </a:p>
        </p:txBody>
      </p:sp>
    </p:spTree>
    <p:extLst>
      <p:ext uri="{BB962C8B-B14F-4D97-AF65-F5344CB8AC3E}">
        <p14:creationId xmlns:p14="http://schemas.microsoft.com/office/powerpoint/2010/main" val="182114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5">
                                            <p:txEl>
                                              <p:pRg st="3" end="3"/>
                                            </p:txEl>
                                          </p:spTgt>
                                        </p:tgtEl>
                                        <p:attrNameLst>
                                          <p:attrName>style.visibility</p:attrName>
                                        </p:attrNameLst>
                                      </p:cBhvr>
                                      <p:to>
                                        <p:strVal val="visible"/>
                                      </p:to>
                                    </p:set>
                                    <p:animEffect transition="in" filter="fade">
                                      <p:cBhvr>
                                        <p:cTn id="26" dur="500"/>
                                        <p:tgtEl>
                                          <p:spTgt spid="15">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build="p"/>
      <p:bldP spid="16" grpId="0" animBg="1"/>
      <p:bldP spid="2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txBox="1">
            <a:spLocks/>
          </p:cNvSpPr>
          <p:nvPr/>
        </p:nvSpPr>
        <p:spPr>
          <a:xfrm>
            <a:off x="457200" y="260648"/>
            <a:ext cx="8229600" cy="778098"/>
          </a:xfrm>
          <a:prstGeom prst="rect">
            <a:avLst/>
          </a:prstGeom>
        </p:spPr>
        <p:txBody>
          <a:bodyPr>
            <a:normAutofit fontScale="90000" lnSpcReduction="10000"/>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AU" sz="4000" b="1" dirty="0">
                <a:solidFill>
                  <a:schemeClr val="tx2"/>
                </a:solidFill>
                <a:latin typeface="Arial" panose="020B0604020202020204" pitchFamily="34" charset="0"/>
                <a:cs typeface="Arial" panose="020B0604020202020204" pitchFamily="34" charset="0"/>
              </a:rPr>
              <a:t>Primary Research Methods</a:t>
            </a:r>
          </a:p>
          <a:p>
            <a:r>
              <a:rPr lang="en-AU" sz="1600" b="1" dirty="0">
                <a:solidFill>
                  <a:srgbClr val="FF0000"/>
                </a:solidFill>
                <a:latin typeface="Montserrat" panose="02000505000000020004" pitchFamily="2" charset="0"/>
                <a:cs typeface="Arial" panose="020B0604020202020204" pitchFamily="34" charset="0"/>
              </a:rPr>
              <a:t>EVALUATING RESEARCH METHODS</a:t>
            </a:r>
            <a:endParaRPr lang="en-AU" sz="1600" b="1" dirty="0">
              <a:latin typeface="Montserrat" panose="02000505000000020004" pitchFamily="2" charset="0"/>
              <a:cs typeface="Arial" panose="020B0604020202020204" pitchFamily="34" charset="0"/>
            </a:endParaRPr>
          </a:p>
        </p:txBody>
      </p:sp>
      <p:cxnSp>
        <p:nvCxnSpPr>
          <p:cNvPr id="14" name="Straight Connector 13"/>
          <p:cNvCxnSpPr/>
          <p:nvPr/>
        </p:nvCxnSpPr>
        <p:spPr>
          <a:xfrm>
            <a:off x="539552" y="980728"/>
            <a:ext cx="792088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179512" y="5524872"/>
            <a:ext cx="8640960" cy="754063"/>
          </a:xfrm>
          <a:prstGeom prst="roundRect">
            <a:avLst/>
          </a:prstGeom>
          <a:solidFill>
            <a:srgbClr val="F9EEED"/>
          </a:solidFill>
          <a:ln w="25400" cap="flat" cmpd="sng" algn="ctr">
            <a:solidFill>
              <a:srgbClr val="8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Rounded Rectangle 33"/>
          <p:cNvSpPr/>
          <p:nvPr/>
        </p:nvSpPr>
        <p:spPr>
          <a:xfrm>
            <a:off x="179512" y="4258841"/>
            <a:ext cx="8640960" cy="1095375"/>
          </a:xfrm>
          <a:prstGeom prst="roundRect">
            <a:avLst/>
          </a:prstGeom>
          <a:solidFill>
            <a:srgbClr val="F0EAE4"/>
          </a:solidFill>
          <a:ln w="25400" cap="flat" cmpd="sng" algn="ctr">
            <a:solidFill>
              <a:srgbClr val="736B4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Rounded Rectangle 34"/>
          <p:cNvSpPr/>
          <p:nvPr/>
        </p:nvSpPr>
        <p:spPr>
          <a:xfrm>
            <a:off x="179512" y="2972569"/>
            <a:ext cx="8640960" cy="1125141"/>
          </a:xfrm>
          <a:prstGeom prst="roundRect">
            <a:avLst/>
          </a:prstGeom>
          <a:solidFill>
            <a:srgbClr val="F4F7ED"/>
          </a:solidFill>
          <a:ln w="25400" cap="flat" cmpd="sng" algn="ctr">
            <a:solidFill>
              <a:srgbClr val="C32D2E">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 lastClr="FFFFFF"/>
              </a:solidFill>
              <a:effectLst/>
              <a:uLnTx/>
              <a:uFillTx/>
              <a:latin typeface="Calibri"/>
              <a:ea typeface="+mn-ea"/>
              <a:cs typeface="+mn-cs"/>
            </a:endParaRPr>
          </a:p>
        </p:txBody>
      </p:sp>
      <p:pic>
        <p:nvPicPr>
          <p:cNvPr id="36" name="Picture 5" descr="C:\Users\dkerr\AppData\Local\Microsoft\Windows\Temporary Internet Files\Content.IE5\BRV1F72P\tough-interview-questions[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453" y="4380012"/>
            <a:ext cx="1193203" cy="93610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C:\Users\dkerr\AppData\Local\Microsoft\Windows\Temporary Internet Files\Content.IE5\RU8NC445\customer_survey[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837" y="3089201"/>
            <a:ext cx="1144819" cy="936104"/>
          </a:xfrm>
          <a:prstGeom prst="rect">
            <a:avLst/>
          </a:prstGeom>
          <a:noFill/>
          <a:extLst>
            <a:ext uri="{909E8E84-426E-40DD-AFC4-6F175D3DCCD1}">
              <a14:hiddenFill xmlns:a14="http://schemas.microsoft.com/office/drawing/2010/main">
                <a:solidFill>
                  <a:srgbClr val="FFFFFF"/>
                </a:solidFill>
              </a14:hiddenFill>
            </a:ext>
          </a:extLst>
        </p:spPr>
      </p:pic>
      <p:sp>
        <p:nvSpPr>
          <p:cNvPr id="38" name="Content Placeholder 2"/>
          <p:cNvSpPr txBox="1">
            <a:spLocks/>
          </p:cNvSpPr>
          <p:nvPr/>
        </p:nvSpPr>
        <p:spPr>
          <a:xfrm>
            <a:off x="1519089" y="2929136"/>
            <a:ext cx="7229375" cy="350100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AU" sz="2400" b="1" i="0" u="none" strike="noStrike" kern="1200" cap="none" spc="0" normalizeH="0" baseline="0" noProof="0" dirty="0">
                <a:ln>
                  <a:noFill/>
                </a:ln>
                <a:solidFill>
                  <a:srgbClr val="C32D2E">
                    <a:lumMod val="75000"/>
                  </a:srgbClr>
                </a:solidFill>
                <a:effectLst/>
                <a:uLnTx/>
                <a:uFillTx/>
                <a:latin typeface="Calibri"/>
                <a:ea typeface="+mn-ea"/>
                <a:cs typeface="+mn-cs"/>
              </a:rPr>
              <a:t>Quantitative Research</a:t>
            </a:r>
            <a:r>
              <a:rPr kumimoji="0" lang="en-AU" sz="2400" b="0" i="0" u="none" strike="noStrike" kern="1200" cap="none" spc="0" normalizeH="0" baseline="0" noProof="0" dirty="0">
                <a:ln>
                  <a:noFill/>
                </a:ln>
                <a:solidFill>
                  <a:sysClr val="windowText" lastClr="000000"/>
                </a:solidFill>
                <a:effectLst/>
                <a:uLnTx/>
                <a:uFillTx/>
                <a:latin typeface="Calibri"/>
                <a:ea typeface="+mn-ea"/>
                <a:cs typeface="+mn-cs"/>
              </a:rPr>
              <a:t>: Focusing on obtaining numbers from a large group of participants.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AU" sz="2400" b="0" i="1" u="none" strike="noStrike" kern="1200" cap="none" spc="0" normalizeH="0" baseline="0" noProof="0" dirty="0">
                <a:ln>
                  <a:noFill/>
                </a:ln>
                <a:solidFill>
                  <a:srgbClr val="C32D2E">
                    <a:lumMod val="75000"/>
                  </a:srgbClr>
                </a:solidFill>
                <a:effectLst/>
                <a:uLnTx/>
                <a:uFillTx/>
                <a:latin typeface="Calibri"/>
                <a:ea typeface="+mn-ea"/>
                <a:cs typeface="+mn-cs"/>
              </a:rPr>
              <a:t>For example: surveys and questionnaires.</a:t>
            </a:r>
          </a:p>
          <a:p>
            <a:pPr marL="0" marR="0" lvl="0" indent="0" algn="l" defTabSz="457200" rtl="0" eaLnBrk="1" fontAlgn="auto" latinLnBrk="0" hangingPunct="1">
              <a:lnSpc>
                <a:spcPct val="100000"/>
              </a:lnSpc>
              <a:spcBef>
                <a:spcPts val="0"/>
              </a:spcBef>
              <a:spcAft>
                <a:spcPts val="0"/>
              </a:spcAft>
              <a:buClrTx/>
              <a:buSzTx/>
              <a:buFont typeface="Arial"/>
              <a:buNone/>
              <a:tabLst/>
              <a:defRPr/>
            </a:pPr>
            <a:endParaRPr kumimoji="0" lang="en-AU" sz="1200" b="0" i="1" u="none" strike="noStrike" kern="1200" cap="none" spc="0" normalizeH="0" baseline="0" noProof="0" dirty="0">
              <a:ln>
                <a:noFill/>
              </a:ln>
              <a:solidFill>
                <a:srgbClr val="C32D2E">
                  <a:lumMod val="75000"/>
                </a:srgbClr>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AU" sz="2400" b="1" i="0" u="none" strike="noStrike" kern="1200" cap="none" spc="0" normalizeH="0" baseline="0" noProof="0" dirty="0">
                <a:ln>
                  <a:noFill/>
                </a:ln>
                <a:solidFill>
                  <a:srgbClr val="E7DEC9">
                    <a:lumMod val="25000"/>
                  </a:srgbClr>
                </a:solidFill>
                <a:effectLst/>
                <a:uLnTx/>
                <a:uFillTx/>
                <a:latin typeface="Calibri"/>
                <a:ea typeface="+mn-ea"/>
                <a:cs typeface="+mn-cs"/>
              </a:rPr>
              <a:t>Qualitative Research</a:t>
            </a:r>
            <a:r>
              <a:rPr kumimoji="0" lang="en-AU" sz="2400" b="0" i="0" u="none" strike="noStrike" kern="1200" cap="none" spc="0" normalizeH="0" baseline="0" noProof="0" dirty="0">
                <a:ln>
                  <a:noFill/>
                </a:ln>
                <a:solidFill>
                  <a:sysClr val="windowText" lastClr="000000"/>
                </a:solidFill>
                <a:effectLst/>
                <a:uLnTx/>
                <a:uFillTx/>
                <a:latin typeface="Calibri"/>
                <a:ea typeface="+mn-ea"/>
                <a:cs typeface="+mn-cs"/>
              </a:rPr>
              <a:t>: Detailed and descriptive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AU" sz="2400" b="0" i="0" u="none" strike="noStrike" kern="1200" cap="none" spc="0" normalizeH="0" baseline="0" noProof="0" dirty="0">
                <a:ln>
                  <a:noFill/>
                </a:ln>
                <a:solidFill>
                  <a:sysClr val="windowText" lastClr="000000"/>
                </a:solidFill>
                <a:effectLst/>
                <a:uLnTx/>
                <a:uFillTx/>
                <a:latin typeface="Calibri"/>
                <a:ea typeface="+mn-ea"/>
                <a:cs typeface="+mn-cs"/>
              </a:rPr>
              <a:t>research usually from a small number of participants.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AU" sz="2400" b="0" i="1" u="none" strike="noStrike" kern="1200" cap="none" spc="0" normalizeH="0" baseline="0" noProof="0" dirty="0">
                <a:ln>
                  <a:noFill/>
                </a:ln>
                <a:solidFill>
                  <a:srgbClr val="E7DEC9">
                    <a:lumMod val="25000"/>
                  </a:srgbClr>
                </a:solidFill>
                <a:effectLst/>
                <a:uLnTx/>
                <a:uFillTx/>
                <a:latin typeface="Calibri"/>
                <a:ea typeface="+mn-ea"/>
                <a:cs typeface="+mn-cs"/>
              </a:rPr>
              <a:t>For example: interviews</a:t>
            </a:r>
            <a:r>
              <a:rPr kumimoji="0" lang="en-AU" sz="2400" b="0" i="0" u="none" strike="noStrike" kern="1200" cap="none" spc="0" normalizeH="0" baseline="0" noProof="0" dirty="0">
                <a:ln>
                  <a:noFill/>
                </a:ln>
                <a:solidFill>
                  <a:srgbClr val="E7DEC9">
                    <a:lumMod val="25000"/>
                  </a:srgbClr>
                </a:solidFill>
                <a:effectLst/>
                <a:uLnTx/>
                <a:uFillTx/>
                <a:latin typeface="Calibri"/>
                <a:ea typeface="+mn-ea"/>
                <a:cs typeface="+mn-cs"/>
              </a:rPr>
              <a:t>.</a:t>
            </a:r>
          </a:p>
          <a:p>
            <a:pPr marL="0" marR="0" lvl="0" indent="0" algn="l" defTabSz="457200" rtl="0" eaLnBrk="1" fontAlgn="auto" latinLnBrk="0" hangingPunct="1">
              <a:lnSpc>
                <a:spcPct val="100000"/>
              </a:lnSpc>
              <a:spcBef>
                <a:spcPts val="0"/>
              </a:spcBef>
              <a:spcAft>
                <a:spcPts val="0"/>
              </a:spcAft>
              <a:buClrTx/>
              <a:buSzTx/>
              <a:buFont typeface="Arial"/>
              <a:buNone/>
              <a:tabLst/>
              <a:defRPr/>
            </a:pPr>
            <a:endParaRPr kumimoji="0" lang="en-AU" sz="1200" b="0" i="0" u="none" strike="noStrike" kern="1200" cap="none" spc="0" normalizeH="0" baseline="0" noProof="0" dirty="0">
              <a:ln>
                <a:noFill/>
              </a:ln>
              <a:solidFill>
                <a:srgbClr val="E7DEC9">
                  <a:lumMod val="25000"/>
                </a:srgbClr>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AU" sz="2400" b="1" i="0" u="none" strike="noStrike" kern="1200" cap="none" spc="0" normalizeH="0" baseline="0" noProof="0" dirty="0">
                <a:ln>
                  <a:noFill/>
                </a:ln>
                <a:solidFill>
                  <a:srgbClr val="800000"/>
                </a:solidFill>
                <a:effectLst/>
                <a:uLnTx/>
                <a:uFillTx/>
                <a:latin typeface="Calibri"/>
                <a:ea typeface="+mn-ea"/>
                <a:cs typeface="+mn-cs"/>
              </a:rPr>
              <a:t>Mixed Methods</a:t>
            </a:r>
            <a:r>
              <a:rPr kumimoji="0" lang="en-AU" sz="2400" b="0" i="0" u="none" strike="noStrike" kern="1200" cap="none" spc="0" normalizeH="0" baseline="0" noProof="0" dirty="0">
                <a:ln>
                  <a:noFill/>
                </a:ln>
                <a:solidFill>
                  <a:sysClr val="windowText" lastClr="000000"/>
                </a:solidFill>
                <a:effectLst/>
                <a:uLnTx/>
                <a:uFillTx/>
                <a:latin typeface="Calibri"/>
                <a:ea typeface="+mn-ea"/>
                <a:cs typeface="+mn-cs"/>
              </a:rPr>
              <a:t>: A popular method that combines two or more methods of research.</a:t>
            </a:r>
          </a:p>
        </p:txBody>
      </p:sp>
      <p:grpSp>
        <p:nvGrpSpPr>
          <p:cNvPr id="39" name="Group 38"/>
          <p:cNvGrpSpPr/>
          <p:nvPr/>
        </p:nvGrpSpPr>
        <p:grpSpPr>
          <a:xfrm>
            <a:off x="4411154" y="1829012"/>
            <a:ext cx="3303922" cy="461665"/>
            <a:chOff x="4411154" y="2484686"/>
            <a:chExt cx="3303922" cy="461665"/>
          </a:xfrm>
        </p:grpSpPr>
        <p:grpSp>
          <p:nvGrpSpPr>
            <p:cNvPr id="40" name="Group 39"/>
            <p:cNvGrpSpPr/>
            <p:nvPr/>
          </p:nvGrpSpPr>
          <p:grpSpPr>
            <a:xfrm>
              <a:off x="4411154" y="2513979"/>
              <a:ext cx="288032" cy="217381"/>
              <a:chOff x="4411154" y="2513979"/>
              <a:chExt cx="288032" cy="217381"/>
            </a:xfrm>
          </p:grpSpPr>
          <p:cxnSp>
            <p:nvCxnSpPr>
              <p:cNvPr id="42" name="Straight Connector 41"/>
              <p:cNvCxnSpPr/>
              <p:nvPr/>
            </p:nvCxnSpPr>
            <p:spPr>
              <a:xfrm>
                <a:off x="4427984" y="2513979"/>
                <a:ext cx="0" cy="217381"/>
              </a:xfrm>
              <a:prstGeom prst="line">
                <a:avLst/>
              </a:prstGeom>
              <a:noFill/>
              <a:ln w="38100" cap="flat" cmpd="sng" algn="ctr">
                <a:solidFill>
                  <a:srgbClr val="964305">
                    <a:lumMod val="75000"/>
                  </a:srgbClr>
                </a:solidFill>
                <a:prstDash val="solid"/>
              </a:ln>
              <a:effectLst/>
            </p:spPr>
          </p:cxnSp>
          <p:cxnSp>
            <p:nvCxnSpPr>
              <p:cNvPr id="43" name="Straight Connector 42"/>
              <p:cNvCxnSpPr/>
              <p:nvPr/>
            </p:nvCxnSpPr>
            <p:spPr>
              <a:xfrm>
                <a:off x="4411154" y="2731360"/>
                <a:ext cx="288032" cy="0"/>
              </a:xfrm>
              <a:prstGeom prst="line">
                <a:avLst/>
              </a:prstGeom>
              <a:noFill/>
              <a:ln w="38100" cap="flat" cmpd="sng" algn="ctr">
                <a:solidFill>
                  <a:srgbClr val="964305">
                    <a:lumMod val="75000"/>
                  </a:srgbClr>
                </a:solidFill>
                <a:prstDash val="solid"/>
              </a:ln>
              <a:effectLst/>
            </p:spPr>
          </p:cxnSp>
        </p:grpSp>
        <p:sp>
          <p:nvSpPr>
            <p:cNvPr id="41" name="TextBox 40"/>
            <p:cNvSpPr txBox="1"/>
            <p:nvPr/>
          </p:nvSpPr>
          <p:spPr>
            <a:xfrm>
              <a:off x="4699186" y="2484686"/>
              <a:ext cx="3015890"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400" b="1" i="0" u="none" strike="noStrike" kern="0" cap="none" spc="0" normalizeH="0" baseline="0" noProof="0" dirty="0">
                  <a:ln>
                    <a:noFill/>
                  </a:ln>
                  <a:solidFill>
                    <a:srgbClr val="C32D2E">
                      <a:lumMod val="75000"/>
                    </a:srgbClr>
                  </a:solidFill>
                  <a:effectLst/>
                  <a:uLnTx/>
                  <a:uFillTx/>
                </a:rPr>
                <a:t>Quantitative Research</a:t>
              </a:r>
            </a:p>
          </p:txBody>
        </p:sp>
      </p:grpSp>
      <p:grpSp>
        <p:nvGrpSpPr>
          <p:cNvPr id="44" name="Group 43"/>
          <p:cNvGrpSpPr/>
          <p:nvPr/>
        </p:nvGrpSpPr>
        <p:grpSpPr>
          <a:xfrm>
            <a:off x="4411154" y="2074979"/>
            <a:ext cx="3109638" cy="536600"/>
            <a:chOff x="4411154" y="2730653"/>
            <a:chExt cx="3109638" cy="536600"/>
          </a:xfrm>
        </p:grpSpPr>
        <p:sp>
          <p:nvSpPr>
            <p:cNvPr id="45" name="TextBox 44"/>
            <p:cNvSpPr txBox="1"/>
            <p:nvPr/>
          </p:nvSpPr>
          <p:spPr>
            <a:xfrm>
              <a:off x="4699186" y="2805588"/>
              <a:ext cx="2821606"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400" b="1" i="0" u="none" strike="noStrike" kern="0" cap="none" spc="0" normalizeH="0" baseline="0" noProof="0" dirty="0">
                  <a:ln>
                    <a:noFill/>
                  </a:ln>
                  <a:solidFill>
                    <a:srgbClr val="E7DEC9">
                      <a:lumMod val="25000"/>
                    </a:srgbClr>
                  </a:solidFill>
                  <a:effectLst/>
                  <a:uLnTx/>
                  <a:uFillTx/>
                </a:rPr>
                <a:t>Qualitative Research</a:t>
              </a:r>
            </a:p>
          </p:txBody>
        </p:sp>
        <p:grpSp>
          <p:nvGrpSpPr>
            <p:cNvPr id="46" name="Group 45"/>
            <p:cNvGrpSpPr/>
            <p:nvPr/>
          </p:nvGrpSpPr>
          <p:grpSpPr>
            <a:xfrm>
              <a:off x="4411154" y="2730653"/>
              <a:ext cx="288032" cy="316764"/>
              <a:chOff x="4411154" y="2414596"/>
              <a:chExt cx="288032" cy="316764"/>
            </a:xfrm>
          </p:grpSpPr>
          <p:cxnSp>
            <p:nvCxnSpPr>
              <p:cNvPr id="47" name="Straight Connector 46"/>
              <p:cNvCxnSpPr/>
              <p:nvPr/>
            </p:nvCxnSpPr>
            <p:spPr>
              <a:xfrm>
                <a:off x="4427984" y="2414596"/>
                <a:ext cx="0" cy="316764"/>
              </a:xfrm>
              <a:prstGeom prst="line">
                <a:avLst/>
              </a:prstGeom>
              <a:noFill/>
              <a:ln w="38100" cap="flat" cmpd="sng" algn="ctr">
                <a:solidFill>
                  <a:srgbClr val="964305">
                    <a:lumMod val="75000"/>
                  </a:srgbClr>
                </a:solidFill>
                <a:prstDash val="solid"/>
              </a:ln>
              <a:effectLst/>
            </p:spPr>
          </p:cxnSp>
          <p:cxnSp>
            <p:nvCxnSpPr>
              <p:cNvPr id="48" name="Straight Connector 47"/>
              <p:cNvCxnSpPr/>
              <p:nvPr/>
            </p:nvCxnSpPr>
            <p:spPr>
              <a:xfrm>
                <a:off x="4411154" y="2731360"/>
                <a:ext cx="288032" cy="0"/>
              </a:xfrm>
              <a:prstGeom prst="line">
                <a:avLst/>
              </a:prstGeom>
              <a:noFill/>
              <a:ln w="38100" cap="flat" cmpd="sng" algn="ctr">
                <a:solidFill>
                  <a:srgbClr val="964305">
                    <a:lumMod val="75000"/>
                  </a:srgbClr>
                </a:solidFill>
                <a:prstDash val="solid"/>
              </a:ln>
              <a:effectLst/>
            </p:spPr>
          </p:cxnSp>
        </p:grpSp>
      </p:grpSp>
      <p:grpSp>
        <p:nvGrpSpPr>
          <p:cNvPr id="49" name="Group 48"/>
          <p:cNvGrpSpPr/>
          <p:nvPr/>
        </p:nvGrpSpPr>
        <p:grpSpPr>
          <a:xfrm>
            <a:off x="4411154" y="2393988"/>
            <a:ext cx="2489404" cy="532879"/>
            <a:chOff x="4411154" y="3049662"/>
            <a:chExt cx="2489404" cy="532879"/>
          </a:xfrm>
        </p:grpSpPr>
        <p:grpSp>
          <p:nvGrpSpPr>
            <p:cNvPr id="50" name="Group 49"/>
            <p:cNvGrpSpPr/>
            <p:nvPr/>
          </p:nvGrpSpPr>
          <p:grpSpPr>
            <a:xfrm>
              <a:off x="4411154" y="3049662"/>
              <a:ext cx="288032" cy="316764"/>
              <a:chOff x="4411154" y="2414596"/>
              <a:chExt cx="288032" cy="316764"/>
            </a:xfrm>
          </p:grpSpPr>
          <p:cxnSp>
            <p:nvCxnSpPr>
              <p:cNvPr id="52" name="Straight Connector 51"/>
              <p:cNvCxnSpPr/>
              <p:nvPr/>
            </p:nvCxnSpPr>
            <p:spPr>
              <a:xfrm>
                <a:off x="4427984" y="2414596"/>
                <a:ext cx="0" cy="316764"/>
              </a:xfrm>
              <a:prstGeom prst="line">
                <a:avLst/>
              </a:prstGeom>
              <a:noFill/>
              <a:ln w="38100" cap="flat" cmpd="sng" algn="ctr">
                <a:solidFill>
                  <a:srgbClr val="964305">
                    <a:lumMod val="75000"/>
                  </a:srgbClr>
                </a:solidFill>
                <a:prstDash val="solid"/>
              </a:ln>
              <a:effectLst/>
            </p:spPr>
          </p:cxnSp>
          <p:cxnSp>
            <p:nvCxnSpPr>
              <p:cNvPr id="53" name="Straight Connector 52"/>
              <p:cNvCxnSpPr/>
              <p:nvPr/>
            </p:nvCxnSpPr>
            <p:spPr>
              <a:xfrm>
                <a:off x="4411154" y="2731360"/>
                <a:ext cx="288032" cy="0"/>
              </a:xfrm>
              <a:prstGeom prst="line">
                <a:avLst/>
              </a:prstGeom>
              <a:noFill/>
              <a:ln w="38100" cap="flat" cmpd="sng" algn="ctr">
                <a:solidFill>
                  <a:srgbClr val="964305">
                    <a:lumMod val="75000"/>
                  </a:srgbClr>
                </a:solidFill>
                <a:prstDash val="solid"/>
              </a:ln>
              <a:effectLst/>
            </p:spPr>
          </p:cxnSp>
        </p:grpSp>
        <p:sp>
          <p:nvSpPr>
            <p:cNvPr id="51" name="TextBox 50"/>
            <p:cNvSpPr txBox="1"/>
            <p:nvPr/>
          </p:nvSpPr>
          <p:spPr>
            <a:xfrm>
              <a:off x="4699186" y="3120876"/>
              <a:ext cx="2201372"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400" b="1" i="0" u="none" strike="noStrike" kern="0" cap="none" spc="0" normalizeH="0" baseline="0" noProof="0" dirty="0">
                  <a:ln>
                    <a:noFill/>
                  </a:ln>
                  <a:solidFill>
                    <a:srgbClr val="800000"/>
                  </a:solidFill>
                  <a:effectLst/>
                  <a:uLnTx/>
                  <a:uFillTx/>
                </a:rPr>
                <a:t>Mixed Methods</a:t>
              </a:r>
            </a:p>
          </p:txBody>
        </p:sp>
      </p:grpSp>
      <p:grpSp>
        <p:nvGrpSpPr>
          <p:cNvPr id="54" name="Group 53"/>
          <p:cNvGrpSpPr/>
          <p:nvPr/>
        </p:nvGrpSpPr>
        <p:grpSpPr>
          <a:xfrm>
            <a:off x="306645" y="5683585"/>
            <a:ext cx="1169011" cy="468052"/>
            <a:chOff x="7816015" y="6273316"/>
            <a:chExt cx="1169011" cy="468052"/>
          </a:xfrm>
        </p:grpSpPr>
        <p:pic>
          <p:nvPicPr>
            <p:cNvPr id="55" name="Picture 4" descr="C:\Users\dkerr\AppData\Local\Microsoft\Windows\Temporary Internet Files\Content.IE5\RU8NC445\customer_survey[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6015" y="6273316"/>
              <a:ext cx="572409" cy="468052"/>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 descr="C:\Users\dkerr\AppData\Local\Microsoft\Windows\Temporary Internet Files\Content.IE5\BRV1F72P\tough-interview-questions[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88424" y="6273316"/>
              <a:ext cx="596602" cy="468052"/>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descr="C:\Users\dkerr\AppData\Local\Microsoft\Windows\Temporary Internet Files\Content.IE5\VF33T19F\dark-purple-plus-hi[1].png"/>
            <p:cNvPicPr>
              <a:picLocks noChangeAspect="1" noChangeArrowheads="1"/>
            </p:cNvPicPr>
            <p:nvPr/>
          </p:nvPicPr>
          <p:blipFill>
            <a:blip r:embed="rId6" cstate="print">
              <a:duotone>
                <a:srgbClr val="475A8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200975" y="6333578"/>
              <a:ext cx="369690" cy="369690"/>
            </a:xfrm>
            <a:prstGeom prst="rect">
              <a:avLst/>
            </a:prstGeom>
            <a:noFill/>
            <a:extLst>
              <a:ext uri="{909E8E84-426E-40DD-AFC4-6F175D3DCCD1}">
                <a14:hiddenFill xmlns:a14="http://schemas.microsoft.com/office/drawing/2010/main">
                  <a:solidFill>
                    <a:srgbClr val="FFFFFF"/>
                  </a:solidFill>
                </a14:hiddenFill>
              </a:ext>
            </a:extLst>
          </p:spPr>
        </p:pic>
      </p:grpSp>
      <p:sp>
        <p:nvSpPr>
          <p:cNvPr id="58" name="Rounded Rectangle 57"/>
          <p:cNvSpPr/>
          <p:nvPr/>
        </p:nvSpPr>
        <p:spPr>
          <a:xfrm>
            <a:off x="3347864" y="1090836"/>
            <a:ext cx="5040560" cy="783087"/>
          </a:xfrm>
          <a:prstGeom prst="roundRect">
            <a:avLst/>
          </a:prstGeom>
          <a:solidFill>
            <a:srgbClr val="964305"/>
          </a:solidFill>
          <a:ln w="25400" cap="flat" cmpd="sng" algn="ctr">
            <a:solidFill>
              <a:srgbClr val="96430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800" b="0" i="0" u="none" strike="noStrike" kern="0" cap="none" spc="0" normalizeH="0" baseline="0" noProof="0" dirty="0">
                <a:ln>
                  <a:noFill/>
                </a:ln>
                <a:solidFill>
                  <a:sysClr val="window" lastClr="FFFFFF"/>
                </a:solidFill>
                <a:effectLst/>
                <a:uLnTx/>
                <a:uFillTx/>
                <a:latin typeface="Calibri"/>
                <a:ea typeface="+mn-ea"/>
                <a:cs typeface="+mn-cs"/>
              </a:rPr>
              <a:t>Primary Research</a:t>
            </a:r>
          </a:p>
        </p:txBody>
      </p:sp>
      <p:sp>
        <p:nvSpPr>
          <p:cNvPr id="59" name="Rounded Rectangle 58"/>
          <p:cNvSpPr/>
          <p:nvPr/>
        </p:nvSpPr>
        <p:spPr>
          <a:xfrm>
            <a:off x="755576" y="1090836"/>
            <a:ext cx="3096418" cy="1566174"/>
          </a:xfrm>
          <a:prstGeom prst="roundRect">
            <a:avLst/>
          </a:prstGeom>
          <a:solidFill>
            <a:srgbClr val="3891A7"/>
          </a:solidFill>
          <a:ln w="25400" cap="flat" cmpd="sng" algn="ctr">
            <a:solidFill>
              <a:srgbClr val="3891A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800" b="0" i="0" u="none" strike="noStrike" kern="0" cap="none" spc="0" normalizeH="0" baseline="0" noProof="0" dirty="0">
                <a:ln>
                  <a:noFill/>
                </a:ln>
                <a:solidFill>
                  <a:sysClr val="window" lastClr="FFFFFF"/>
                </a:solidFill>
                <a:effectLst/>
                <a:uLnTx/>
                <a:uFillTx/>
                <a:latin typeface="Calibri"/>
                <a:ea typeface="+mn-ea"/>
                <a:cs typeface="+mn-cs"/>
              </a:rPr>
              <a:t>Research Methods</a:t>
            </a:r>
          </a:p>
        </p:txBody>
      </p:sp>
    </p:spTree>
    <p:extLst>
      <p:ext uri="{BB962C8B-B14F-4D97-AF65-F5344CB8AC3E}">
        <p14:creationId xmlns:p14="http://schemas.microsoft.com/office/powerpoint/2010/main" val="182114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Effect transition="in" filter="fade">
                                      <p:cBhvr>
                                        <p:cTn id="11" dur="500"/>
                                        <p:tgtEl>
                                          <p:spTgt spid="38">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8">
                                            <p:txEl>
                                              <p:pRg st="1" end="1"/>
                                            </p:txEl>
                                          </p:spTgt>
                                        </p:tgtEl>
                                        <p:attrNameLst>
                                          <p:attrName>style.visibility</p:attrName>
                                        </p:attrNameLst>
                                      </p:cBhvr>
                                      <p:to>
                                        <p:strVal val="visible"/>
                                      </p:to>
                                    </p:set>
                                    <p:animEffect transition="in" filter="fade">
                                      <p:cBhvr>
                                        <p:cTn id="14" dur="500"/>
                                        <p:tgtEl>
                                          <p:spTgt spid="38">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500"/>
                                        <p:tgtEl>
                                          <p:spTgt spid="44"/>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8">
                                            <p:txEl>
                                              <p:pRg st="3" end="3"/>
                                            </p:txEl>
                                          </p:spTgt>
                                        </p:tgtEl>
                                        <p:attrNameLst>
                                          <p:attrName>style.visibility</p:attrName>
                                        </p:attrNameLst>
                                      </p:cBhvr>
                                      <p:to>
                                        <p:strVal val="visible"/>
                                      </p:to>
                                    </p:set>
                                    <p:animEffect transition="in" filter="fade">
                                      <p:cBhvr>
                                        <p:cTn id="29" dur="500"/>
                                        <p:tgtEl>
                                          <p:spTgt spid="38">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8">
                                            <p:txEl>
                                              <p:pRg st="4" end="4"/>
                                            </p:txEl>
                                          </p:spTgt>
                                        </p:tgtEl>
                                        <p:attrNameLst>
                                          <p:attrName>style.visibility</p:attrName>
                                        </p:attrNameLst>
                                      </p:cBhvr>
                                      <p:to>
                                        <p:strVal val="visible"/>
                                      </p:to>
                                    </p:set>
                                    <p:animEffect transition="in" filter="fade">
                                      <p:cBhvr>
                                        <p:cTn id="32" dur="500"/>
                                        <p:tgtEl>
                                          <p:spTgt spid="38">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xEl>
                                              <p:pRg st="5" end="5"/>
                                            </p:txEl>
                                          </p:spTgt>
                                        </p:tgtEl>
                                        <p:attrNameLst>
                                          <p:attrName>style.visibility</p:attrName>
                                        </p:attrNameLst>
                                      </p:cBhvr>
                                      <p:to>
                                        <p:strVal val="visible"/>
                                      </p:to>
                                    </p:set>
                                    <p:animEffect transition="in" filter="fade">
                                      <p:cBhvr>
                                        <p:cTn id="35" dur="500"/>
                                        <p:tgtEl>
                                          <p:spTgt spid="38">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left)">
                                      <p:cBhvr>
                                        <p:cTn id="46" dur="500"/>
                                        <p:tgtEl>
                                          <p:spTgt spid="49"/>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38">
                                            <p:txEl>
                                              <p:pRg st="7" end="7"/>
                                            </p:txEl>
                                          </p:spTgt>
                                        </p:tgtEl>
                                        <p:attrNameLst>
                                          <p:attrName>style.visibility</p:attrName>
                                        </p:attrNameLst>
                                      </p:cBhvr>
                                      <p:to>
                                        <p:strVal val="visible"/>
                                      </p:to>
                                    </p:set>
                                    <p:animEffect transition="in" filter="fade">
                                      <p:cBhvr>
                                        <p:cTn id="50" dur="500"/>
                                        <p:tgtEl>
                                          <p:spTgt spid="38">
                                            <p:txEl>
                                              <p:pRg st="7" end="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fade">
                                      <p:cBhvr>
                                        <p:cTn id="53" dur="500"/>
                                        <p:tgtEl>
                                          <p:spTgt spid="5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txBox="1">
            <a:spLocks/>
          </p:cNvSpPr>
          <p:nvPr/>
        </p:nvSpPr>
        <p:spPr>
          <a:xfrm>
            <a:off x="457200" y="260648"/>
            <a:ext cx="8229600" cy="778098"/>
          </a:xfrm>
          <a:prstGeom prst="rect">
            <a:avLst/>
          </a:prstGeom>
        </p:spPr>
        <p:txBody>
          <a:bodyPr>
            <a:normAutofit fontScale="75000" lnSpcReduction="20000"/>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AU" sz="5300" b="1" dirty="0">
                <a:latin typeface="Arial" panose="020B0604020202020204" pitchFamily="34" charset="0"/>
                <a:cs typeface="Arial" panose="020B0604020202020204" pitchFamily="34" charset="0"/>
              </a:rPr>
              <a:t>Quantitative Research</a:t>
            </a:r>
            <a:endParaRPr lang="en-AU" sz="1600" b="1" dirty="0">
              <a:latin typeface="Arial" panose="020B0604020202020204" pitchFamily="34" charset="0"/>
              <a:cs typeface="Arial" panose="020B0604020202020204" pitchFamily="34" charset="0"/>
            </a:endParaRPr>
          </a:p>
          <a:p>
            <a:r>
              <a:rPr lang="en-AU" sz="1900" b="1" dirty="0">
                <a:solidFill>
                  <a:srgbClr val="FF0000"/>
                </a:solidFill>
                <a:latin typeface="Montserrat" panose="02000505000000020004" pitchFamily="2" charset="0"/>
                <a:cs typeface="Arial" panose="020B0604020202020204" pitchFamily="34" charset="0"/>
              </a:rPr>
              <a:t>EVALUATING RESEARCH METHODS</a:t>
            </a:r>
            <a:endParaRPr lang="en-AU" sz="1900" b="1" dirty="0">
              <a:latin typeface="Montserrat" panose="02000505000000020004" pitchFamily="2" charset="0"/>
              <a:cs typeface="Arial" panose="020B0604020202020204" pitchFamily="34" charset="0"/>
            </a:endParaRPr>
          </a:p>
        </p:txBody>
      </p:sp>
      <p:cxnSp>
        <p:nvCxnSpPr>
          <p:cNvPr id="14" name="Straight Connector 13"/>
          <p:cNvCxnSpPr/>
          <p:nvPr/>
        </p:nvCxnSpPr>
        <p:spPr>
          <a:xfrm>
            <a:off x="539552" y="980728"/>
            <a:ext cx="792088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46016A5A-09BA-43E7-A9B4-D542745D4505}"/>
              </a:ext>
            </a:extLst>
          </p:cNvPr>
          <p:cNvSpPr txBox="1">
            <a:spLocks/>
          </p:cNvSpPr>
          <p:nvPr/>
        </p:nvSpPr>
        <p:spPr>
          <a:xfrm>
            <a:off x="539552" y="1340768"/>
            <a:ext cx="7715200" cy="44973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AU" sz="2800">
                <a:solidFill>
                  <a:srgbClr val="00518E"/>
                </a:solidFill>
              </a:rPr>
              <a:t>Concerned with obtaining numbers, figures </a:t>
            </a:r>
          </a:p>
          <a:p>
            <a:pPr marL="0" indent="0">
              <a:spcBef>
                <a:spcPts val="0"/>
              </a:spcBef>
              <a:buFont typeface="Arial" panose="020B0604020202020204" pitchFamily="34" charset="0"/>
              <a:buNone/>
            </a:pPr>
            <a:r>
              <a:rPr lang="en-AU" sz="2800">
                <a:solidFill>
                  <a:srgbClr val="00518E"/>
                </a:solidFill>
              </a:rPr>
              <a:t>and statistics (i.e. </a:t>
            </a:r>
            <a:r>
              <a:rPr lang="en-AU" sz="2800" b="1" i="1">
                <a:solidFill>
                  <a:srgbClr val="00518E"/>
                </a:solidFill>
              </a:rPr>
              <a:t>quantities</a:t>
            </a:r>
            <a:r>
              <a:rPr lang="en-AU" sz="2800">
                <a:solidFill>
                  <a:srgbClr val="00518E"/>
                </a:solidFill>
              </a:rPr>
              <a:t>).</a:t>
            </a:r>
          </a:p>
          <a:p>
            <a:pPr marL="0" indent="0">
              <a:buFont typeface="Arial" panose="020B0604020202020204" pitchFamily="34" charset="0"/>
              <a:buNone/>
            </a:pPr>
            <a:r>
              <a:rPr lang="en-AU" sz="2800">
                <a:solidFill>
                  <a:srgbClr val="7030A0"/>
                </a:solidFill>
              </a:rPr>
              <a:t>Data obtained from a larger sample size. </a:t>
            </a:r>
          </a:p>
          <a:p>
            <a:pPr marL="0" indent="0">
              <a:buFont typeface="Arial" panose="020B0604020202020204" pitchFamily="34" charset="0"/>
              <a:buNone/>
            </a:pPr>
            <a:r>
              <a:rPr lang="en-AU" sz="2800">
                <a:solidFill>
                  <a:srgbClr val="C00000"/>
                </a:solidFill>
              </a:rPr>
              <a:t>Used by individuals, small to large scale businesses, organisations and governments. </a:t>
            </a:r>
            <a:endParaRPr lang="en-AU" sz="2800" dirty="0">
              <a:solidFill>
                <a:srgbClr val="C00000"/>
              </a:solidFill>
            </a:endParaRPr>
          </a:p>
        </p:txBody>
      </p:sp>
      <p:sp>
        <p:nvSpPr>
          <p:cNvPr id="10" name="TextBox 9">
            <a:extLst>
              <a:ext uri="{FF2B5EF4-FFF2-40B4-BE49-F238E27FC236}">
                <a16:creationId xmlns:a16="http://schemas.microsoft.com/office/drawing/2014/main" id="{358376FC-9566-4CD5-9049-2CDC46E86614}"/>
              </a:ext>
            </a:extLst>
          </p:cNvPr>
          <p:cNvSpPr txBox="1"/>
          <p:nvPr/>
        </p:nvSpPr>
        <p:spPr>
          <a:xfrm>
            <a:off x="316698" y="3717032"/>
            <a:ext cx="8568952" cy="2616101"/>
          </a:xfrm>
          <a:prstGeom prst="rect">
            <a:avLst/>
          </a:prstGeom>
          <a:solidFill>
            <a:srgbClr val="9BBB59">
              <a:lumMod val="20000"/>
              <a:lumOff val="80000"/>
            </a:srgbClr>
          </a:solidFill>
          <a:ln w="25400" cap="flat" cmpd="sng" algn="ctr">
            <a:solidFill>
              <a:srgbClr val="9BBB59">
                <a:shade val="50000"/>
              </a:srgbClr>
            </a:solidFill>
            <a:prstDash val="solid"/>
          </a:ln>
          <a:effectLst/>
        </p:spPr>
        <p:txBody>
          <a:bodyPr wrap="square" rtlCol="0">
            <a:spAutoFit/>
          </a:bodyPr>
          <a:lstStyle/>
          <a:p>
            <a:pPr marL="285750" marR="0" lvl="0" indent="-285750" defTabSz="91440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AU" sz="2400" b="1" i="1" u="none" strike="noStrike" kern="0" cap="none" spc="0" normalizeH="0" baseline="0" noProof="0" dirty="0">
                <a:ln>
                  <a:noFill/>
                </a:ln>
                <a:solidFill>
                  <a:prstClr val="black"/>
                </a:solidFill>
                <a:effectLst/>
                <a:uLnTx/>
                <a:uFillTx/>
                <a:latin typeface="Calibri"/>
                <a:ea typeface="+mn-ea"/>
                <a:cs typeface="+mn-cs"/>
              </a:rPr>
              <a:t>Surveys</a:t>
            </a:r>
            <a:r>
              <a:rPr kumimoji="0" lang="en-AU" sz="2400" b="0" i="0" u="none" strike="noStrike" kern="0" cap="none" spc="0" normalizeH="0" baseline="0" noProof="0" dirty="0">
                <a:ln>
                  <a:noFill/>
                </a:ln>
                <a:solidFill>
                  <a:prstClr val="black"/>
                </a:solidFill>
                <a:effectLst/>
                <a:uLnTx/>
                <a:uFillTx/>
                <a:latin typeface="Calibri"/>
                <a:ea typeface="+mn-ea"/>
                <a:cs typeface="+mn-cs"/>
              </a:rPr>
              <a:t> are the most common type of quantitative  research.</a:t>
            </a:r>
          </a:p>
          <a:p>
            <a:pPr marL="285750" marR="0" lvl="0" indent="-285750" defTabSz="91440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AU" sz="2400" b="0" i="0" u="none" strike="noStrike" kern="0" cap="none" spc="0" normalizeH="0" baseline="0" noProof="0" dirty="0">
                <a:ln>
                  <a:noFill/>
                </a:ln>
                <a:solidFill>
                  <a:prstClr val="black"/>
                </a:solidFill>
                <a:effectLst/>
                <a:uLnTx/>
                <a:uFillTx/>
                <a:latin typeface="Calibri"/>
                <a:ea typeface="+mn-ea"/>
                <a:cs typeface="+mn-cs"/>
              </a:rPr>
              <a:t>Surveys are usually carried out using </a:t>
            </a:r>
            <a:r>
              <a:rPr kumimoji="0" lang="en-AU" sz="2400" b="1" i="1" u="none" strike="noStrike" kern="0" cap="none" spc="0" normalizeH="0" baseline="0" noProof="0" dirty="0">
                <a:ln>
                  <a:noFill/>
                </a:ln>
                <a:solidFill>
                  <a:prstClr val="black"/>
                </a:solidFill>
                <a:effectLst/>
                <a:uLnTx/>
                <a:uFillTx/>
                <a:latin typeface="Calibri"/>
                <a:ea typeface="+mn-ea"/>
                <a:cs typeface="+mn-cs"/>
              </a:rPr>
              <a:t>questionnaires</a:t>
            </a:r>
            <a:r>
              <a:rPr kumimoji="0" lang="en-AU" sz="2400" b="0" i="0" u="none" strike="noStrike" kern="0" cap="none" spc="0" normalizeH="0" baseline="0" noProof="0" dirty="0">
                <a:ln>
                  <a:noFill/>
                </a:ln>
                <a:solidFill>
                  <a:prstClr val="black"/>
                </a:solidFill>
                <a:effectLst/>
                <a:uLnTx/>
                <a:uFillTx/>
                <a:latin typeface="Calibri"/>
                <a:ea typeface="+mn-ea"/>
                <a:cs typeface="+mn-cs"/>
              </a:rPr>
              <a:t> which contain written questions that the research participants can answer in their own time.</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400" b="0" i="0" u="none" strike="noStrike" kern="0" cap="none" spc="0" normalizeH="0" baseline="0" noProof="0" dirty="0">
                <a:ln>
                  <a:noFill/>
                </a:ln>
                <a:solidFill>
                  <a:prstClr val="black"/>
                </a:solidFill>
                <a:effectLst/>
                <a:uLnTx/>
                <a:uFillTx/>
                <a:latin typeface="Calibri"/>
                <a:ea typeface="+mn-ea"/>
                <a:cs typeface="+mn-cs"/>
              </a:rPr>
              <a:t>The data from surveys are usually used to make generalisations for the wider community or society.</a:t>
            </a:r>
          </a:p>
        </p:txBody>
      </p:sp>
      <p:pic>
        <p:nvPicPr>
          <p:cNvPr id="11" name="Picture 10" descr="C:\Users\dkerr\AppData\Local\Microsoft\Windows\Temporary Internet Files\Content.IE5\RU8NC445\customer_survey[1].jpg">
            <a:extLst>
              <a:ext uri="{FF2B5EF4-FFF2-40B4-BE49-F238E27FC236}">
                <a16:creationId xmlns:a16="http://schemas.microsoft.com/office/drawing/2014/main" id="{20013B5F-C960-419A-9A31-ADC85E3564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1088740"/>
            <a:ext cx="1937386"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14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bg/>
                                          </p:spTgt>
                                        </p:tgtEl>
                                        <p:attrNameLst>
                                          <p:attrName>style.visibility</p:attrName>
                                        </p:attrNameLst>
                                      </p:cBhvr>
                                      <p:to>
                                        <p:strVal val="visible"/>
                                      </p:to>
                                    </p:set>
                                    <p:animEffect transition="in" filter="fade">
                                      <p:cBhvr>
                                        <p:cTn id="25" dur="500"/>
                                        <p:tgtEl>
                                          <p:spTgt spid="10">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500"/>
                                        <p:tgtEl>
                                          <p:spTgt spid="10">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xEl>
                                              <p:pRg st="1" end="1"/>
                                            </p:txEl>
                                          </p:spTgt>
                                        </p:tgtEl>
                                        <p:attrNameLst>
                                          <p:attrName>style.visibility</p:attrName>
                                        </p:attrNameLst>
                                      </p:cBhvr>
                                      <p:to>
                                        <p:strVal val="visible"/>
                                      </p:to>
                                    </p:set>
                                    <p:animEffect transition="in" filter="fade">
                                      <p:cBhvr>
                                        <p:cTn id="33" dur="500"/>
                                        <p:tgtEl>
                                          <p:spTgt spid="10">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xEl>
                                              <p:pRg st="2" end="2"/>
                                            </p:txEl>
                                          </p:spTgt>
                                        </p:tgtEl>
                                        <p:attrNameLst>
                                          <p:attrName>style.visibility</p:attrName>
                                        </p:attrNameLst>
                                      </p:cBhvr>
                                      <p:to>
                                        <p:strVal val="visible"/>
                                      </p:to>
                                    </p:set>
                                    <p:animEffect transition="in" filter="fade">
                                      <p:cBhvr>
                                        <p:cTn id="38"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0"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txBox="1">
            <a:spLocks/>
          </p:cNvSpPr>
          <p:nvPr/>
        </p:nvSpPr>
        <p:spPr>
          <a:xfrm>
            <a:off x="457200" y="260648"/>
            <a:ext cx="8507288" cy="778098"/>
          </a:xfrm>
          <a:prstGeom prst="rect">
            <a:avLst/>
          </a:prstGeom>
        </p:spPr>
        <p:txBody>
          <a:bodyPr>
            <a:normAutofit fontScale="90000" lnSpcReduction="10000"/>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AU" sz="4000" b="1" dirty="0">
                <a:solidFill>
                  <a:schemeClr val="tx2"/>
                </a:solidFill>
                <a:latin typeface="Arial" panose="020B0604020202020204" pitchFamily="34" charset="0"/>
                <a:cs typeface="Arial" panose="020B0604020202020204" pitchFamily="34" charset="0"/>
              </a:rPr>
              <a:t>Qualitative Research </a:t>
            </a:r>
          </a:p>
          <a:p>
            <a:r>
              <a:rPr lang="en-AU" sz="1600" b="1" dirty="0">
                <a:solidFill>
                  <a:srgbClr val="FF0000"/>
                </a:solidFill>
                <a:latin typeface="Montserrat" panose="02000505000000020004" pitchFamily="2" charset="0"/>
                <a:cs typeface="Arial" panose="020B0604020202020204" pitchFamily="34" charset="0"/>
              </a:rPr>
              <a:t>EVALUATING RESEARCH METHODS</a:t>
            </a:r>
            <a:endParaRPr lang="en-AU" sz="1600" b="1" dirty="0">
              <a:latin typeface="Montserrat" panose="02000505000000020004" pitchFamily="2" charset="0"/>
              <a:cs typeface="Arial" panose="020B0604020202020204" pitchFamily="34" charset="0"/>
            </a:endParaRPr>
          </a:p>
        </p:txBody>
      </p:sp>
      <p:cxnSp>
        <p:nvCxnSpPr>
          <p:cNvPr id="14" name="Straight Connector 13"/>
          <p:cNvCxnSpPr/>
          <p:nvPr/>
        </p:nvCxnSpPr>
        <p:spPr>
          <a:xfrm>
            <a:off x="539552" y="980728"/>
            <a:ext cx="792088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FB81289B-C8FA-4345-AFFB-00D524F2B422}"/>
              </a:ext>
            </a:extLst>
          </p:cNvPr>
          <p:cNvSpPr txBox="1">
            <a:spLocks/>
          </p:cNvSpPr>
          <p:nvPr/>
        </p:nvSpPr>
        <p:spPr>
          <a:xfrm>
            <a:off x="683567" y="1739949"/>
            <a:ext cx="7992889" cy="4497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AU" sz="2800" b="0" i="0" u="none" strike="noStrike" kern="1200" cap="none" spc="0" normalizeH="0" baseline="0" noProof="0">
                <a:ln>
                  <a:noFill/>
                </a:ln>
                <a:solidFill>
                  <a:srgbClr val="00518E"/>
                </a:solidFill>
                <a:effectLst/>
                <a:uLnTx/>
                <a:uFillTx/>
                <a:latin typeface="Calibri"/>
                <a:ea typeface="+mn-ea"/>
                <a:cs typeface="+mn-cs"/>
              </a:rPr>
              <a:t>Concerned with obtaining an understanding of reasons, opinions and motivations (i.e. </a:t>
            </a:r>
            <a:r>
              <a:rPr kumimoji="0" lang="en-AU" sz="2800" b="1" i="1" u="none" strike="noStrike" kern="1200" cap="none" spc="0" normalizeH="0" baseline="0" noProof="0">
                <a:ln>
                  <a:noFill/>
                </a:ln>
                <a:solidFill>
                  <a:srgbClr val="00518E"/>
                </a:solidFill>
                <a:effectLst/>
                <a:uLnTx/>
                <a:uFillTx/>
                <a:latin typeface="Calibri"/>
                <a:ea typeface="+mn-ea"/>
                <a:cs typeface="+mn-cs"/>
              </a:rPr>
              <a:t>qualities</a:t>
            </a:r>
            <a:r>
              <a:rPr kumimoji="0" lang="en-AU" sz="2800" b="0" i="0" u="none" strike="noStrike" kern="1200" cap="none" spc="0" normalizeH="0" baseline="0" noProof="0">
                <a:ln>
                  <a:noFill/>
                </a:ln>
                <a:solidFill>
                  <a:srgbClr val="00518E"/>
                </a:solidFill>
                <a:effectLst/>
                <a:uLnTx/>
                <a:uFillTx/>
                <a:latin typeface="Calibri"/>
                <a:ea typeface="+mn-ea"/>
                <a:cs typeface="+mn-cs"/>
              </a:rPr>
              <a:t>)</a:t>
            </a:r>
            <a:r>
              <a:rPr kumimoji="0" lang="en-AU" sz="2800" b="1" i="1" u="none" strike="noStrike" kern="1200" cap="none" spc="0" normalizeH="0" baseline="0" noProof="0">
                <a:ln>
                  <a:noFill/>
                </a:ln>
                <a:solidFill>
                  <a:srgbClr val="00518E"/>
                </a:solidFill>
                <a:effectLst/>
                <a:uLnTx/>
                <a:uFillTx/>
                <a:latin typeface="Calibri"/>
                <a:ea typeface="+mn-ea"/>
                <a:cs typeface="+mn-cs"/>
              </a:rPr>
              <a:t> </a:t>
            </a:r>
            <a:r>
              <a:rPr kumimoji="0" lang="en-AU" sz="2800" b="0" i="0" u="none" strike="noStrike" kern="1200" cap="none" spc="0" normalizeH="0" baseline="0" noProof="0">
                <a:ln>
                  <a:noFill/>
                </a:ln>
                <a:solidFill>
                  <a:srgbClr val="00518E"/>
                </a:solidFill>
                <a:effectLst/>
                <a:uLnTx/>
                <a:uFillTx/>
                <a:latin typeface="Calibri"/>
                <a:ea typeface="+mn-ea"/>
                <a:cs typeface="+mn-cs"/>
              </a:rPr>
              <a:t>rather than obtaining large amounts of data.</a:t>
            </a:r>
          </a:p>
          <a:p>
            <a:pPr marL="0" marR="0" lvl="0" indent="0" algn="l" defTabSz="914400" rtl="0" eaLnBrk="1" fontAlgn="auto" latinLnBrk="0" hangingPunct="1">
              <a:lnSpc>
                <a:spcPct val="100000"/>
              </a:lnSpc>
              <a:spcBef>
                <a:spcPts val="2400"/>
              </a:spcBef>
              <a:spcAft>
                <a:spcPts val="0"/>
              </a:spcAft>
              <a:buClrTx/>
              <a:buSzTx/>
              <a:buFont typeface="Arial" panose="020B0604020202020204" pitchFamily="34" charset="0"/>
              <a:buNone/>
              <a:tabLst/>
              <a:defRPr/>
            </a:pPr>
            <a:r>
              <a:rPr kumimoji="0" lang="en-AU" sz="2800" b="0" i="0" u="none" strike="noStrike" kern="1200" cap="none" spc="0" normalizeH="0" baseline="0" noProof="0">
                <a:ln>
                  <a:noFill/>
                </a:ln>
                <a:solidFill>
                  <a:srgbClr val="9BBB59">
                    <a:lumMod val="75000"/>
                  </a:srgbClr>
                </a:solidFill>
                <a:effectLst/>
                <a:uLnTx/>
                <a:uFillTx/>
                <a:latin typeface="Calibri"/>
                <a:ea typeface="+mn-ea"/>
                <a:cs typeface="+mn-cs"/>
              </a:rPr>
              <a:t>Sample size could be quite small but the phenomena will be studied in much detail. </a:t>
            </a:r>
          </a:p>
          <a:p>
            <a:pPr marL="0" marR="0" lvl="0" indent="0" algn="l" defTabSz="914400" rtl="0" eaLnBrk="1" fontAlgn="auto" latinLnBrk="0" hangingPunct="1">
              <a:lnSpc>
                <a:spcPct val="100000"/>
              </a:lnSpc>
              <a:spcBef>
                <a:spcPts val="2400"/>
              </a:spcBef>
              <a:spcAft>
                <a:spcPts val="0"/>
              </a:spcAft>
              <a:buClrTx/>
              <a:buSzTx/>
              <a:buFont typeface="Arial" panose="020B0604020202020204" pitchFamily="34" charset="0"/>
              <a:buNone/>
              <a:tabLst/>
              <a:defRPr/>
            </a:pPr>
            <a:r>
              <a:rPr kumimoji="0" lang="en-AU" sz="2800" b="0" i="0" u="none" strike="noStrike" kern="1200" cap="none" spc="0" normalizeH="0" baseline="0" noProof="0">
                <a:ln>
                  <a:noFill/>
                </a:ln>
                <a:solidFill>
                  <a:srgbClr val="4A3A2A"/>
                </a:solidFill>
                <a:effectLst/>
                <a:uLnTx/>
                <a:uFillTx/>
                <a:latin typeface="Calibri"/>
                <a:ea typeface="+mn-ea"/>
                <a:cs typeface="+mn-cs"/>
              </a:rPr>
              <a:t>The data will be more detailed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AU" sz="2800" b="0" i="0" u="none" strike="noStrike" kern="1200" cap="none" spc="0" normalizeH="0" baseline="0" noProof="0">
                <a:ln>
                  <a:noFill/>
                </a:ln>
                <a:solidFill>
                  <a:srgbClr val="4A3A2A"/>
                </a:solidFill>
                <a:effectLst/>
                <a:uLnTx/>
                <a:uFillTx/>
                <a:latin typeface="Calibri"/>
                <a:ea typeface="+mn-ea"/>
                <a:cs typeface="+mn-cs"/>
              </a:rPr>
              <a:t>and descriptive. </a:t>
            </a:r>
            <a:endParaRPr kumimoji="0" lang="en-AU" sz="2800" b="0" i="0" u="none" strike="noStrike" kern="1200" cap="none" spc="0" normalizeH="0" baseline="0" noProof="0" dirty="0">
              <a:ln>
                <a:noFill/>
              </a:ln>
              <a:solidFill>
                <a:srgbClr val="4A3A2A"/>
              </a:solidFill>
              <a:effectLst/>
              <a:uLnTx/>
              <a:uFillTx/>
              <a:latin typeface="Calibri"/>
              <a:ea typeface="+mn-ea"/>
              <a:cs typeface="+mn-cs"/>
            </a:endParaRPr>
          </a:p>
        </p:txBody>
      </p:sp>
      <p:pic>
        <p:nvPicPr>
          <p:cNvPr id="28" name="Picture 27" descr="C:\Users\dkerr\AppData\Local\Microsoft\Windows\Temporary Internet Files\Content.IE5\BRV1F72P\tough-interview-questions[1].jpg">
            <a:extLst>
              <a:ext uri="{FF2B5EF4-FFF2-40B4-BE49-F238E27FC236}">
                <a16:creationId xmlns:a16="http://schemas.microsoft.com/office/drawing/2014/main" id="{7A6721E0-6E57-476A-A42C-4F6432B03B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7699" y="3789040"/>
            <a:ext cx="3388757" cy="2658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14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fade">
                                      <p:cBhvr>
                                        <p:cTn id="17" dur="500"/>
                                        <p:tgtEl>
                                          <p:spTgt spid="16">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xEl>
                                              <p:pRg st="3" end="3"/>
                                            </p:txEl>
                                          </p:spTgt>
                                        </p:tgtEl>
                                        <p:attrNameLst>
                                          <p:attrName>style.visibility</p:attrName>
                                        </p:attrNameLst>
                                      </p:cBhvr>
                                      <p:to>
                                        <p:strVal val="visible"/>
                                      </p:to>
                                    </p:set>
                                    <p:animEffect transition="in" filter="fade">
                                      <p:cBhvr>
                                        <p:cTn id="20"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txBox="1">
            <a:spLocks/>
          </p:cNvSpPr>
          <p:nvPr/>
        </p:nvSpPr>
        <p:spPr>
          <a:xfrm>
            <a:off x="457200" y="260648"/>
            <a:ext cx="8507288" cy="778098"/>
          </a:xfrm>
          <a:prstGeom prst="rect">
            <a:avLst/>
          </a:prstGeom>
        </p:spPr>
        <p:txBody>
          <a:bodyPr>
            <a:normAutofit fontScale="90000" lnSpcReduction="10000"/>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AU" sz="4000" b="1" dirty="0">
                <a:solidFill>
                  <a:schemeClr val="tx2"/>
                </a:solidFill>
                <a:latin typeface="Arial" panose="020B0604020202020204" pitchFamily="34" charset="0"/>
                <a:cs typeface="Arial" panose="020B0604020202020204" pitchFamily="34" charset="0"/>
              </a:rPr>
              <a:t>Qualitative Research </a:t>
            </a:r>
          </a:p>
          <a:p>
            <a:r>
              <a:rPr lang="en-AU" sz="1600" b="1" dirty="0">
                <a:solidFill>
                  <a:srgbClr val="FF0000"/>
                </a:solidFill>
                <a:latin typeface="Montserrat" panose="02000505000000020004" pitchFamily="2" charset="0"/>
                <a:cs typeface="Arial" panose="020B0604020202020204" pitchFamily="34" charset="0"/>
              </a:rPr>
              <a:t>EVALUATING RESEARCH METHODS</a:t>
            </a:r>
            <a:endParaRPr lang="en-AU" sz="1600" b="1" dirty="0">
              <a:latin typeface="Montserrat" panose="02000505000000020004" pitchFamily="2" charset="0"/>
              <a:cs typeface="Arial" panose="020B0604020202020204" pitchFamily="34" charset="0"/>
            </a:endParaRPr>
          </a:p>
        </p:txBody>
      </p:sp>
      <p:cxnSp>
        <p:nvCxnSpPr>
          <p:cNvPr id="14" name="Straight Connector 13"/>
          <p:cNvCxnSpPr/>
          <p:nvPr/>
        </p:nvCxnSpPr>
        <p:spPr>
          <a:xfrm>
            <a:off x="539552" y="980728"/>
            <a:ext cx="792088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6ED032B-5A5A-4599-AE9B-727950D2E833}"/>
              </a:ext>
            </a:extLst>
          </p:cNvPr>
          <p:cNvSpPr txBox="1"/>
          <p:nvPr/>
        </p:nvSpPr>
        <p:spPr>
          <a:xfrm>
            <a:off x="395536" y="1059761"/>
            <a:ext cx="8352928" cy="5432256"/>
          </a:xfrm>
          <a:prstGeom prst="rect">
            <a:avLst/>
          </a:prstGeom>
          <a:solidFill>
            <a:srgbClr val="9BBB59">
              <a:lumMod val="20000"/>
              <a:lumOff val="80000"/>
            </a:srgbClr>
          </a:solidFill>
          <a:ln w="25400" cap="flat" cmpd="sng" algn="ctr">
            <a:solidFill>
              <a:srgbClr val="9BBB59">
                <a:shade val="50000"/>
              </a:srgbClr>
            </a:solidFill>
            <a:prstDash val="solid"/>
          </a:ln>
          <a:effectLst/>
        </p:spPr>
        <p:txBody>
          <a:bodyPr wrap="square" rtlCol="0">
            <a:spAutoFit/>
          </a:bodyPr>
          <a:lstStyle/>
          <a:p>
            <a:pPr marL="285750" marR="0" lvl="0" indent="-285750" defTabSz="91440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AU" sz="2400" b="1" i="1" u="none" strike="noStrike" kern="0" cap="none" spc="0" normalizeH="0" baseline="0" noProof="0" dirty="0">
                <a:ln>
                  <a:noFill/>
                </a:ln>
                <a:solidFill>
                  <a:prstClr val="black"/>
                </a:solidFill>
                <a:effectLst/>
                <a:uLnTx/>
                <a:uFillTx/>
                <a:latin typeface="Calibri"/>
                <a:ea typeface="+mn-ea"/>
                <a:cs typeface="+mn-cs"/>
              </a:rPr>
              <a:t>Interviews </a:t>
            </a:r>
            <a:r>
              <a:rPr kumimoji="0" lang="en-AU" sz="2400" b="0" i="0" u="none" strike="noStrike" kern="0" cap="none" spc="0" normalizeH="0" baseline="0" noProof="0" dirty="0">
                <a:ln>
                  <a:noFill/>
                </a:ln>
                <a:solidFill>
                  <a:prstClr val="black"/>
                </a:solidFill>
                <a:effectLst/>
                <a:uLnTx/>
                <a:uFillTx/>
                <a:latin typeface="Calibri"/>
                <a:ea typeface="+mn-ea"/>
                <a:cs typeface="+mn-cs"/>
              </a:rPr>
              <a:t>are the most common type of qualitative  research.</a:t>
            </a:r>
          </a:p>
          <a:p>
            <a:pPr marL="285750" marR="0" lvl="0" indent="-285750" defTabSz="91440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AU" sz="2400" b="0" i="0" u="none" strike="noStrike" kern="0" cap="none" spc="0" normalizeH="0" baseline="0" noProof="0" dirty="0">
                <a:ln>
                  <a:noFill/>
                </a:ln>
                <a:solidFill>
                  <a:prstClr val="black"/>
                </a:solidFill>
                <a:effectLst/>
                <a:uLnTx/>
                <a:uFillTx/>
                <a:latin typeface="Calibri"/>
                <a:ea typeface="+mn-ea"/>
                <a:cs typeface="+mn-cs"/>
              </a:rPr>
              <a:t>Interviews involve the researcher asking questions face-to-face, over the phone or using another mode of verbal communication.</a:t>
            </a:r>
          </a:p>
          <a:p>
            <a:pPr marL="285750" marR="0" lvl="0" indent="-285750"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AU" sz="2400" b="0" i="0" u="none" strike="noStrike" kern="0" cap="none" spc="0" normalizeH="0" baseline="0" noProof="0" dirty="0">
                <a:ln>
                  <a:noFill/>
                </a:ln>
                <a:solidFill>
                  <a:prstClr val="black"/>
                </a:solidFill>
                <a:effectLst/>
                <a:uLnTx/>
                <a:uFillTx/>
                <a:latin typeface="Calibri"/>
                <a:ea typeface="+mn-ea"/>
                <a:cs typeface="+mn-cs"/>
              </a:rPr>
              <a:t>Interviews can be:</a:t>
            </a:r>
          </a:p>
          <a:p>
            <a:pPr marL="742950" marR="0" lvl="1" indent="-285750"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AU" sz="2400" b="1" i="1" u="none" strike="noStrike" kern="0" cap="none" spc="0" normalizeH="0" baseline="0" noProof="0" dirty="0">
                <a:ln>
                  <a:noFill/>
                </a:ln>
                <a:solidFill>
                  <a:prstClr val="black"/>
                </a:solidFill>
                <a:effectLst/>
                <a:uLnTx/>
                <a:uFillTx/>
                <a:latin typeface="Calibri"/>
                <a:ea typeface="+mn-ea"/>
                <a:cs typeface="+mn-cs"/>
              </a:rPr>
              <a:t>Structured:</a:t>
            </a:r>
            <a:r>
              <a:rPr kumimoji="0" lang="en-AU" sz="2400" b="0" i="0" u="none" strike="noStrike" kern="0" cap="none" spc="0" normalizeH="0" baseline="0" noProof="0" dirty="0">
                <a:ln>
                  <a:noFill/>
                </a:ln>
                <a:solidFill>
                  <a:prstClr val="black"/>
                </a:solidFill>
                <a:effectLst/>
                <a:uLnTx/>
                <a:uFillTx/>
                <a:latin typeface="Calibri"/>
                <a:ea typeface="+mn-ea"/>
                <a:cs typeface="+mn-cs"/>
              </a:rPr>
              <a:t> the researcher asks a pre-written set of questions and does not divert from them.</a:t>
            </a:r>
          </a:p>
          <a:p>
            <a:pPr marL="742950" marR="0" lvl="1" indent="-285750"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AU" sz="2400" b="1" i="1" u="none" strike="noStrike" kern="0" cap="none" spc="0" normalizeH="0" baseline="0" noProof="0" dirty="0">
                <a:ln>
                  <a:noFill/>
                </a:ln>
                <a:solidFill>
                  <a:prstClr val="black"/>
                </a:solidFill>
                <a:effectLst/>
                <a:uLnTx/>
                <a:uFillTx/>
                <a:latin typeface="Calibri"/>
                <a:ea typeface="+mn-ea"/>
                <a:cs typeface="+mn-cs"/>
              </a:rPr>
              <a:t>Semi-structured</a:t>
            </a:r>
            <a:r>
              <a:rPr kumimoji="0" lang="en-AU" sz="2400" b="0" i="0" u="none" strike="noStrike" kern="0" cap="none" spc="0" normalizeH="0" baseline="0" noProof="0" dirty="0">
                <a:ln>
                  <a:noFill/>
                </a:ln>
                <a:solidFill>
                  <a:prstClr val="black"/>
                </a:solidFill>
                <a:effectLst/>
                <a:uLnTx/>
                <a:uFillTx/>
                <a:latin typeface="Calibri"/>
                <a:ea typeface="+mn-ea"/>
                <a:cs typeface="+mn-cs"/>
              </a:rPr>
              <a:t>: the interviewer has questions written down but may add to or change them as required during the interview. </a:t>
            </a:r>
          </a:p>
          <a:p>
            <a:pPr marL="742950" marR="0" lvl="1" indent="-285750"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AU" sz="2400" b="1" i="1" u="none" strike="noStrike" kern="0" cap="none" spc="0" normalizeH="0" baseline="0" noProof="0" dirty="0">
                <a:ln>
                  <a:noFill/>
                </a:ln>
                <a:solidFill>
                  <a:prstClr val="black"/>
                </a:solidFill>
                <a:effectLst/>
                <a:uLnTx/>
                <a:uFillTx/>
                <a:latin typeface="Calibri"/>
                <a:ea typeface="+mn-ea"/>
                <a:cs typeface="+mn-cs"/>
              </a:rPr>
              <a:t>Non-structured</a:t>
            </a:r>
            <a:r>
              <a:rPr kumimoji="0" lang="en-AU" sz="2400" b="0" i="0" u="none" strike="noStrike" kern="0" cap="none" spc="0" normalizeH="0" baseline="0" noProof="0" dirty="0">
                <a:ln>
                  <a:noFill/>
                </a:ln>
                <a:solidFill>
                  <a:prstClr val="black"/>
                </a:solidFill>
                <a:effectLst/>
                <a:uLnTx/>
                <a:uFillTx/>
                <a:latin typeface="Calibri"/>
                <a:ea typeface="+mn-ea"/>
                <a:cs typeface="+mn-cs"/>
              </a:rPr>
              <a:t>: the interviewer has no pre-planned questions but makes them up on the spot as the interview proceeds.</a:t>
            </a:r>
          </a:p>
        </p:txBody>
      </p:sp>
    </p:spTree>
    <p:extLst>
      <p:ext uri="{BB962C8B-B14F-4D97-AF65-F5344CB8AC3E}">
        <p14:creationId xmlns:p14="http://schemas.microsoft.com/office/powerpoint/2010/main" val="276437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txBox="1">
            <a:spLocks/>
          </p:cNvSpPr>
          <p:nvPr/>
        </p:nvSpPr>
        <p:spPr>
          <a:xfrm>
            <a:off x="457200" y="260648"/>
            <a:ext cx="8507288" cy="778098"/>
          </a:xfrm>
          <a:prstGeom prst="rect">
            <a:avLst/>
          </a:prstGeom>
        </p:spPr>
        <p:txBody>
          <a:bodyPr>
            <a:normAutofit fontScale="90000" lnSpcReduction="10000"/>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AU" sz="4000" b="1" dirty="0">
                <a:solidFill>
                  <a:schemeClr val="tx2"/>
                </a:solidFill>
                <a:latin typeface="Arial" panose="020B0604020202020204" pitchFamily="34" charset="0"/>
                <a:cs typeface="Arial" panose="020B0604020202020204" pitchFamily="34" charset="0"/>
              </a:rPr>
              <a:t>Mixed Methods </a:t>
            </a:r>
          </a:p>
          <a:p>
            <a:r>
              <a:rPr lang="en-AU" sz="1600" b="1" dirty="0">
                <a:solidFill>
                  <a:srgbClr val="FF0000"/>
                </a:solidFill>
                <a:latin typeface="Montserrat" panose="02000505000000020004" pitchFamily="2" charset="0"/>
                <a:cs typeface="Arial" panose="020B0604020202020204" pitchFamily="34" charset="0"/>
              </a:rPr>
              <a:t>EVALUATING RESEARCH METHODS</a:t>
            </a:r>
            <a:endParaRPr lang="en-AU" sz="1600" b="1" dirty="0">
              <a:latin typeface="Montserrat" panose="02000505000000020004" pitchFamily="2" charset="0"/>
              <a:cs typeface="Arial" panose="020B0604020202020204" pitchFamily="34" charset="0"/>
            </a:endParaRPr>
          </a:p>
        </p:txBody>
      </p:sp>
      <p:cxnSp>
        <p:nvCxnSpPr>
          <p:cNvPr id="14" name="Straight Connector 13"/>
          <p:cNvCxnSpPr/>
          <p:nvPr/>
        </p:nvCxnSpPr>
        <p:spPr>
          <a:xfrm>
            <a:off x="539552" y="980728"/>
            <a:ext cx="792088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BEB8969B-D731-4EAF-8AD3-8924C743E8EE}"/>
              </a:ext>
            </a:extLst>
          </p:cNvPr>
          <p:cNvSpPr txBox="1">
            <a:spLocks/>
          </p:cNvSpPr>
          <p:nvPr/>
        </p:nvSpPr>
        <p:spPr>
          <a:xfrm>
            <a:off x="683568" y="1628800"/>
            <a:ext cx="7992889" cy="485740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800"/>
              </a:spcAft>
              <a:buClrTx/>
              <a:buSzTx/>
              <a:buFont typeface="Arial" panose="020B0604020202020204" pitchFamily="34" charset="0"/>
              <a:buNone/>
              <a:tabLst/>
              <a:defRPr/>
            </a:pPr>
            <a:r>
              <a:rPr kumimoji="0" lang="en-AU" sz="2800" b="1" i="1" u="none" strike="noStrike" kern="1200" cap="none" spc="0" normalizeH="0" baseline="0" noProof="0" dirty="0">
                <a:ln>
                  <a:noFill/>
                </a:ln>
                <a:solidFill>
                  <a:srgbClr val="356E2C"/>
                </a:solidFill>
                <a:effectLst/>
                <a:uLnTx/>
                <a:uFillTx/>
                <a:latin typeface="Calibri"/>
                <a:ea typeface="+mn-ea"/>
                <a:cs typeface="+mn-cs"/>
              </a:rPr>
              <a:t>Mixed Methods approach </a:t>
            </a:r>
            <a:r>
              <a:rPr kumimoji="0" lang="en-AU" sz="2800" b="0" i="0" u="none" strike="noStrike" kern="1200" cap="none" spc="0" normalizeH="0" baseline="0" noProof="0" dirty="0">
                <a:ln>
                  <a:noFill/>
                </a:ln>
                <a:solidFill>
                  <a:srgbClr val="356E2C"/>
                </a:solidFill>
                <a:effectLst/>
                <a:uLnTx/>
                <a:uFillTx/>
                <a:latin typeface="Calibri"/>
                <a:ea typeface="+mn-ea"/>
                <a:cs typeface="+mn-cs"/>
              </a:rPr>
              <a:t>combines</a:t>
            </a:r>
            <a:r>
              <a:rPr kumimoji="0" lang="en-AU" sz="2800" b="1" i="1" u="none" strike="noStrike" kern="1200" cap="none" spc="0" normalizeH="0" baseline="0" noProof="0" dirty="0">
                <a:ln>
                  <a:noFill/>
                </a:ln>
                <a:solidFill>
                  <a:srgbClr val="356E2C"/>
                </a:solidFill>
                <a:effectLst/>
                <a:uLnTx/>
                <a:uFillTx/>
                <a:latin typeface="Calibri"/>
                <a:ea typeface="+mn-ea"/>
                <a:cs typeface="+mn-cs"/>
              </a:rPr>
              <a:t> </a:t>
            </a:r>
            <a:r>
              <a:rPr kumimoji="0" lang="en-AU" sz="2800" b="0" i="0" u="none" strike="noStrike" kern="1200" cap="none" spc="0" normalizeH="0" baseline="0" noProof="0" dirty="0">
                <a:ln>
                  <a:noFill/>
                </a:ln>
                <a:solidFill>
                  <a:srgbClr val="356E2C"/>
                </a:solidFill>
                <a:effectLst/>
                <a:uLnTx/>
                <a:uFillTx/>
                <a:latin typeface="Calibri"/>
                <a:ea typeface="+mn-ea"/>
                <a:cs typeface="+mn-cs"/>
              </a:rPr>
              <a:t>two or more different methods. </a:t>
            </a:r>
          </a:p>
          <a:p>
            <a:pPr marL="0" marR="0" lvl="0" indent="0" algn="l" defTabSz="914400" rtl="0" eaLnBrk="1" fontAlgn="auto" latinLnBrk="0" hangingPunct="1">
              <a:lnSpc>
                <a:spcPct val="100000"/>
              </a:lnSpc>
              <a:spcBef>
                <a:spcPts val="0"/>
              </a:spcBef>
              <a:spcAft>
                <a:spcPts val="1800"/>
              </a:spcAft>
              <a:buClrTx/>
              <a:buSzTx/>
              <a:buFont typeface="Arial" panose="020B0604020202020204" pitchFamily="34" charset="0"/>
              <a:buNone/>
              <a:tabLst/>
              <a:defRPr/>
            </a:pPr>
            <a:r>
              <a:rPr kumimoji="0" lang="en-AU" sz="2800" b="0" i="0" u="none" strike="noStrike" kern="1200" cap="none" spc="0" normalizeH="0" baseline="0" noProof="0" dirty="0">
                <a:ln>
                  <a:noFill/>
                </a:ln>
                <a:solidFill>
                  <a:srgbClr val="00246C"/>
                </a:solidFill>
                <a:effectLst/>
                <a:uLnTx/>
                <a:uFillTx/>
                <a:latin typeface="Calibri"/>
                <a:ea typeface="+mn-ea"/>
                <a:cs typeface="+mn-cs"/>
              </a:rPr>
              <a:t>It as become popular in the 21</a:t>
            </a:r>
            <a:r>
              <a:rPr kumimoji="0" lang="en-AU" sz="2800" b="0" i="0" u="none" strike="noStrike" kern="1200" cap="none" spc="0" normalizeH="0" baseline="30000" noProof="0" dirty="0">
                <a:ln>
                  <a:noFill/>
                </a:ln>
                <a:solidFill>
                  <a:srgbClr val="00246C"/>
                </a:solidFill>
                <a:effectLst/>
                <a:uLnTx/>
                <a:uFillTx/>
                <a:latin typeface="Calibri"/>
                <a:ea typeface="+mn-ea"/>
                <a:cs typeface="+mn-cs"/>
              </a:rPr>
              <a:t>st</a:t>
            </a:r>
            <a:r>
              <a:rPr kumimoji="0" lang="en-AU" sz="2800" b="0" i="0" u="none" strike="noStrike" kern="1200" cap="none" spc="0" normalizeH="0" baseline="0" noProof="0" dirty="0">
                <a:ln>
                  <a:noFill/>
                </a:ln>
                <a:solidFill>
                  <a:srgbClr val="00246C"/>
                </a:solidFill>
                <a:effectLst/>
                <a:uLnTx/>
                <a:uFillTx/>
                <a:latin typeface="Calibri"/>
                <a:ea typeface="+mn-ea"/>
                <a:cs typeface="+mn-cs"/>
              </a:rPr>
              <a:t> century and aids in producing more rich data.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AU" sz="2800" b="0" i="0" u="none" strike="noStrike" kern="1200" cap="none" spc="0" normalizeH="0" baseline="0" noProof="0" dirty="0">
                <a:ln>
                  <a:noFill/>
                </a:ln>
                <a:solidFill>
                  <a:srgbClr val="C00000"/>
                </a:solidFill>
                <a:effectLst/>
                <a:uLnTx/>
                <a:uFillTx/>
                <a:latin typeface="Calibri"/>
                <a:ea typeface="+mn-ea"/>
                <a:cs typeface="+mn-cs"/>
              </a:rPr>
              <a:t>It also allows for </a:t>
            </a:r>
            <a:r>
              <a:rPr kumimoji="0" lang="en-AU" sz="2800" b="1" i="1" u="none" strike="noStrike" kern="1200" cap="none" spc="0" normalizeH="0" baseline="0" noProof="0" dirty="0">
                <a:ln>
                  <a:noFill/>
                </a:ln>
                <a:solidFill>
                  <a:srgbClr val="C00000"/>
                </a:solidFill>
                <a:effectLst/>
                <a:uLnTx/>
                <a:uFillTx/>
                <a:latin typeface="Calibri"/>
                <a:ea typeface="+mn-ea"/>
                <a:cs typeface="+mn-cs"/>
              </a:rPr>
              <a:t>triangulation of data</a:t>
            </a:r>
            <a:r>
              <a:rPr kumimoji="0" lang="en-AU" sz="2800" b="0" i="1" u="none" strike="noStrike" kern="1200" cap="none" spc="0" normalizeH="0" baseline="0" noProof="0" dirty="0">
                <a:ln>
                  <a:noFill/>
                </a:ln>
                <a:solidFill>
                  <a:srgbClr val="C00000"/>
                </a:solidFill>
                <a:effectLst/>
                <a:uLnTx/>
                <a:uFillTx/>
                <a:latin typeface="Calibri"/>
                <a:ea typeface="+mn-ea"/>
                <a:cs typeface="+mn-cs"/>
              </a:rPr>
              <a:t> - </a:t>
            </a:r>
            <a:r>
              <a:rPr kumimoji="0" lang="en-AU" sz="2800" b="0" i="0" u="none" strike="noStrike" kern="1200" cap="none" spc="0" normalizeH="0" baseline="0" noProof="0" dirty="0">
                <a:ln>
                  <a:noFill/>
                </a:ln>
                <a:solidFill>
                  <a:srgbClr val="C00000"/>
                </a:solidFill>
                <a:effectLst/>
                <a:uLnTx/>
                <a:uFillTx/>
                <a:latin typeface="Calibri"/>
                <a:ea typeface="+mn-ea"/>
                <a:cs typeface="+mn-cs"/>
              </a:rPr>
              <a:t>where the data obtained from one method is cross checked using parallel data from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AU" sz="2800" b="0" i="0" u="none" strike="noStrike" kern="1200" cap="none" spc="0" normalizeH="0" baseline="0" noProof="0" dirty="0">
                <a:ln>
                  <a:noFill/>
                </a:ln>
                <a:solidFill>
                  <a:srgbClr val="C00000"/>
                </a:solidFill>
                <a:effectLst/>
                <a:uLnTx/>
                <a:uFillTx/>
                <a:latin typeface="Calibri"/>
                <a:ea typeface="+mn-ea"/>
                <a:cs typeface="+mn-cs"/>
              </a:rPr>
              <a:t>another method. For example,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AU" sz="2800" b="0" i="0" u="none" strike="noStrike" kern="1200" cap="none" spc="0" normalizeH="0" baseline="0" noProof="0" dirty="0">
                <a:ln>
                  <a:noFill/>
                </a:ln>
                <a:solidFill>
                  <a:srgbClr val="C00000"/>
                </a:solidFill>
                <a:effectLst/>
                <a:uLnTx/>
                <a:uFillTx/>
                <a:latin typeface="Calibri"/>
                <a:ea typeface="+mn-ea"/>
                <a:cs typeface="+mn-cs"/>
              </a:rPr>
              <a:t>interview responses being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AU" sz="2800" b="0" i="0" u="none" strike="noStrike" kern="1200" cap="none" spc="0" normalizeH="0" baseline="0" noProof="0" dirty="0">
                <a:ln>
                  <a:noFill/>
                </a:ln>
                <a:solidFill>
                  <a:srgbClr val="C00000"/>
                </a:solidFill>
                <a:effectLst/>
                <a:uLnTx/>
                <a:uFillTx/>
                <a:latin typeface="Calibri"/>
                <a:ea typeface="+mn-ea"/>
                <a:cs typeface="+mn-cs"/>
              </a:rPr>
              <a:t>used to verify survey results. </a:t>
            </a:r>
          </a:p>
        </p:txBody>
      </p:sp>
      <p:grpSp>
        <p:nvGrpSpPr>
          <p:cNvPr id="7" name="Group 6">
            <a:extLst>
              <a:ext uri="{FF2B5EF4-FFF2-40B4-BE49-F238E27FC236}">
                <a16:creationId xmlns:a16="http://schemas.microsoft.com/office/drawing/2014/main" id="{3FBF85E5-9B6D-4FA1-AFA6-F42C356C8A06}"/>
              </a:ext>
            </a:extLst>
          </p:cNvPr>
          <p:cNvGrpSpPr/>
          <p:nvPr/>
        </p:nvGrpSpPr>
        <p:grpSpPr>
          <a:xfrm>
            <a:off x="5339380" y="4725144"/>
            <a:ext cx="3625108" cy="1348363"/>
            <a:chOff x="7805333" y="6273316"/>
            <a:chExt cx="1258370" cy="468054"/>
          </a:xfrm>
        </p:grpSpPr>
        <p:pic>
          <p:nvPicPr>
            <p:cNvPr id="8" name="Picture 4" descr="C:\Users\dkerr\AppData\Local\Microsoft\Windows\Temporary Internet Files\Content.IE5\RU8NC445\customer_survey[1].jpg">
              <a:extLst>
                <a:ext uri="{FF2B5EF4-FFF2-40B4-BE49-F238E27FC236}">
                  <a16:creationId xmlns:a16="http://schemas.microsoft.com/office/drawing/2014/main" id="{BDAB464C-853D-49A0-AAF5-87333E7FE9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5333" y="6273318"/>
              <a:ext cx="572409" cy="4680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Users\dkerr\AppData\Local\Microsoft\Windows\Temporary Internet Files\Content.IE5\BRV1F72P\tough-interview-questions[1].jpg">
              <a:extLst>
                <a:ext uri="{FF2B5EF4-FFF2-40B4-BE49-F238E27FC236}">
                  <a16:creationId xmlns:a16="http://schemas.microsoft.com/office/drawing/2014/main" id="{6E77029F-83AF-4498-994D-41D936457C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7101" y="6273316"/>
              <a:ext cx="596602" cy="4680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dkerr\AppData\Local\Microsoft\Windows\Temporary Internet Files\Content.IE5\VF33T19F\dark-purple-plus-hi[1].png">
              <a:extLst>
                <a:ext uri="{FF2B5EF4-FFF2-40B4-BE49-F238E27FC236}">
                  <a16:creationId xmlns:a16="http://schemas.microsoft.com/office/drawing/2014/main" id="{7DCEA22B-2BD7-4974-83CB-CBD8460BEBA6}"/>
                </a:ext>
              </a:extLst>
            </p:cNvPr>
            <p:cNvPicPr>
              <a:picLocks noChangeAspect="1" noChangeArrowheads="1"/>
            </p:cNvPicPr>
            <p:nvPr/>
          </p:nvPicPr>
          <p:blipFill>
            <a:blip r:embed="rId4" cstate="print">
              <a:duotone>
                <a:srgbClr val="F79646">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10136" y="6391427"/>
              <a:ext cx="224963" cy="2249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9296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txBox="1">
            <a:spLocks/>
          </p:cNvSpPr>
          <p:nvPr/>
        </p:nvSpPr>
        <p:spPr>
          <a:xfrm>
            <a:off x="457200" y="260648"/>
            <a:ext cx="8507288" cy="778098"/>
          </a:xfrm>
          <a:prstGeom prst="rect">
            <a:avLst/>
          </a:prstGeom>
        </p:spPr>
        <p:txBody>
          <a:bodyPr>
            <a:normAutofit fontScale="90000" lnSpcReduction="10000"/>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AU" sz="4000" b="1" dirty="0">
                <a:solidFill>
                  <a:schemeClr val="tx2"/>
                </a:solidFill>
                <a:latin typeface="Arial" panose="020B0604020202020204" pitchFamily="34" charset="0"/>
                <a:cs typeface="Arial" panose="020B0604020202020204" pitchFamily="34" charset="0"/>
              </a:rPr>
              <a:t>Secondary Research</a:t>
            </a:r>
          </a:p>
          <a:p>
            <a:r>
              <a:rPr lang="en-AU" sz="1600" b="1" dirty="0">
                <a:solidFill>
                  <a:srgbClr val="FF0000"/>
                </a:solidFill>
                <a:latin typeface="Montserrat" panose="02000505000000020004" pitchFamily="2" charset="0"/>
                <a:cs typeface="Arial" panose="020B0604020202020204" pitchFamily="34" charset="0"/>
              </a:rPr>
              <a:t>EVALUATING RESEARCH METHODS</a:t>
            </a:r>
            <a:endParaRPr lang="en-AU" sz="1600" b="1" dirty="0">
              <a:latin typeface="Montserrat" panose="02000505000000020004" pitchFamily="2" charset="0"/>
              <a:cs typeface="Arial" panose="020B0604020202020204" pitchFamily="34" charset="0"/>
            </a:endParaRPr>
          </a:p>
        </p:txBody>
      </p:sp>
      <p:cxnSp>
        <p:nvCxnSpPr>
          <p:cNvPr id="14" name="Straight Connector 13"/>
          <p:cNvCxnSpPr/>
          <p:nvPr/>
        </p:nvCxnSpPr>
        <p:spPr>
          <a:xfrm>
            <a:off x="539552" y="980728"/>
            <a:ext cx="792088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FC883282-F026-42DA-8B1F-2B8F3ECD94A4}"/>
              </a:ext>
            </a:extLst>
          </p:cNvPr>
          <p:cNvSpPr txBox="1">
            <a:spLocks/>
          </p:cNvSpPr>
          <p:nvPr/>
        </p:nvSpPr>
        <p:spPr>
          <a:xfrm>
            <a:off x="683568" y="1484784"/>
            <a:ext cx="8136904" cy="485740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AU" sz="2800" b="0" i="0" u="none" strike="noStrike" kern="1200" cap="none" spc="0" normalizeH="0" baseline="0" noProof="0">
                <a:ln>
                  <a:noFill/>
                </a:ln>
                <a:solidFill>
                  <a:srgbClr val="245A48"/>
                </a:solidFill>
                <a:effectLst/>
                <a:uLnTx/>
                <a:uFillTx/>
                <a:latin typeface="Calibri"/>
                <a:ea typeface="+mn-ea"/>
                <a:cs typeface="+mn-cs"/>
              </a:rPr>
              <a:t>The researcher does not directly engage in collecting the data himself or herself but obtains it from other sources.</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AU" sz="2800" b="0" i="0" u="none" strike="noStrike" kern="1200" cap="none" spc="0" normalizeH="0" baseline="0" noProof="0">
                <a:ln>
                  <a:noFill/>
                </a:ln>
                <a:solidFill>
                  <a:srgbClr val="00518E"/>
                </a:solidFill>
                <a:effectLst/>
                <a:uLnTx/>
                <a:uFillTx/>
                <a:latin typeface="Calibri"/>
                <a:ea typeface="+mn-ea"/>
                <a:cs typeface="+mn-cs"/>
              </a:rPr>
              <a:t>This may be because the researcher has limited time and resources or valid and reliable data is already available.</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AU" sz="2800" b="0" i="0" u="none" strike="noStrike" kern="1200" cap="none" spc="0" normalizeH="0" baseline="0" noProof="0">
                <a:ln>
                  <a:noFill/>
                </a:ln>
                <a:solidFill>
                  <a:srgbClr val="7030A0"/>
                </a:solidFill>
                <a:effectLst/>
                <a:uLnTx/>
                <a:uFillTx/>
                <a:latin typeface="Calibri"/>
                <a:ea typeface="+mn-ea"/>
                <a:cs typeface="+mn-cs"/>
              </a:rPr>
              <a:t>The findings are analysed and evaluated to produce sound conclusions.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AU" sz="2800" b="0" i="0" u="none" strike="noStrike" kern="1200" cap="none" spc="0" normalizeH="0" baseline="0" noProof="0">
                <a:ln>
                  <a:noFill/>
                </a:ln>
                <a:solidFill>
                  <a:srgbClr val="C00000"/>
                </a:solidFill>
                <a:effectLst/>
                <a:uLnTx/>
                <a:uFillTx/>
                <a:latin typeface="Calibri"/>
                <a:ea typeface="+mn-ea"/>
                <a:cs typeface="+mn-cs"/>
              </a:rPr>
              <a:t>The findings and conclusions would still be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AU" sz="2800" b="0" i="0" u="none" strike="noStrike" kern="1200" cap="none" spc="0" normalizeH="0" baseline="0" noProof="0">
                <a:ln>
                  <a:noFill/>
                </a:ln>
                <a:solidFill>
                  <a:srgbClr val="C00000"/>
                </a:solidFill>
                <a:effectLst/>
                <a:uLnTx/>
                <a:uFillTx/>
                <a:latin typeface="Calibri"/>
                <a:ea typeface="+mn-ea"/>
                <a:cs typeface="+mn-cs"/>
              </a:rPr>
              <a:t>of benefit to individuals, organisations,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AU" sz="2800" b="0" i="0" u="none" strike="noStrike" kern="1200" cap="none" spc="0" normalizeH="0" baseline="0" noProof="0">
                <a:ln>
                  <a:noFill/>
                </a:ln>
                <a:solidFill>
                  <a:srgbClr val="C00000"/>
                </a:solidFill>
                <a:effectLst/>
                <a:uLnTx/>
                <a:uFillTx/>
                <a:latin typeface="Calibri"/>
                <a:ea typeface="+mn-ea"/>
                <a:cs typeface="+mn-cs"/>
              </a:rPr>
              <a:t>government and the society.</a:t>
            </a:r>
            <a:endParaRPr kumimoji="0" lang="en-AU" sz="2800" b="0" i="0" u="none" strike="noStrike" kern="1200" cap="none" spc="0" normalizeH="0" baseline="0" noProof="0" dirty="0">
              <a:ln>
                <a:noFill/>
              </a:ln>
              <a:solidFill>
                <a:srgbClr val="C00000"/>
              </a:solidFill>
              <a:effectLst/>
              <a:uLnTx/>
              <a:uFillTx/>
              <a:latin typeface="Calibri"/>
              <a:ea typeface="+mn-ea"/>
              <a:cs typeface="+mn-cs"/>
            </a:endParaRPr>
          </a:p>
        </p:txBody>
      </p:sp>
      <p:pic>
        <p:nvPicPr>
          <p:cNvPr id="7" name="Picture 2" descr="C:\Users\dkerr\AppData\Local\Microsoft\Windows\Temporary Internet Files\Content.IE5\3MMAFLY7\room2read-books[1].jpg">
            <a:extLst>
              <a:ext uri="{FF2B5EF4-FFF2-40B4-BE49-F238E27FC236}">
                <a16:creationId xmlns:a16="http://schemas.microsoft.com/office/drawing/2014/main" id="{5C158BD8-5DFC-4B19-AA6D-40C99FC9C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2665" y="4492437"/>
            <a:ext cx="2231335" cy="2276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15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Office Theme">
  <a:themeElements>
    <a:clrScheme name="UOWC Red">
      <a:dk1>
        <a:srgbClr val="433A34"/>
      </a:dk1>
      <a:lt1>
        <a:srgbClr val="E10600"/>
      </a:lt1>
      <a:dk2>
        <a:srgbClr val="000000"/>
      </a:dk2>
      <a:lt2>
        <a:srgbClr val="E10600"/>
      </a:lt2>
      <a:accent1>
        <a:srgbClr val="FFFFFF"/>
      </a:accent1>
      <a:accent2>
        <a:srgbClr val="000000"/>
      </a:accent2>
      <a:accent3>
        <a:srgbClr val="4C4C4C"/>
      </a:accent3>
      <a:accent4>
        <a:srgbClr val="E10600"/>
      </a:accent4>
      <a:accent5>
        <a:srgbClr val="FFFFFF"/>
      </a:accent5>
      <a:accent6>
        <a:srgbClr val="FF0600"/>
      </a:accent6>
      <a:hlink>
        <a:srgbClr val="0000FF"/>
      </a:hlink>
      <a:folHlink>
        <a:srgbClr val="800080"/>
      </a:folHlink>
    </a:clrScheme>
    <a:fontScheme name="UOWC Font">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1873</TotalTime>
  <Words>1436</Words>
  <Application>Microsoft Office PowerPoint</Application>
  <PresentationFormat>On-screen Show (4:3)</PresentationFormat>
  <Paragraphs>206</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Montserrat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Wollongong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Boughton</dc:creator>
  <cp:lastModifiedBy>Luqing Wang</cp:lastModifiedBy>
  <cp:revision>167</cp:revision>
  <dcterms:created xsi:type="dcterms:W3CDTF">2016-04-11T01:31:58Z</dcterms:created>
  <dcterms:modified xsi:type="dcterms:W3CDTF">2020-06-18T23:09:42Z</dcterms:modified>
</cp:coreProperties>
</file>