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17" r:id="rId2"/>
    <p:sldId id="326" r:id="rId3"/>
    <p:sldId id="458" r:id="rId4"/>
    <p:sldId id="472" r:id="rId5"/>
    <p:sldId id="473"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 id="39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20" autoAdjust="0"/>
  </p:normalViewPr>
  <p:slideViewPr>
    <p:cSldViewPr>
      <p:cViewPr varScale="1">
        <p:scale>
          <a:sx n="59" d="100"/>
          <a:sy n="59" d="100"/>
        </p:scale>
        <p:origin x="1716" y="72"/>
      </p:cViewPr>
      <p:guideLst>
        <p:guide orient="horz" pos="219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87456-AC49-4C7D-A237-3443326FA54A}" type="datetimeFigureOut">
              <a:rPr lang="en-US" smtClean="0"/>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C04B1-722B-45A5-9603-FBC6874516DD}" type="slidenum">
              <a:rPr lang="en-US" smtClean="0"/>
              <a:t>‹#›</a:t>
            </a:fld>
            <a:endParaRPr lang="en-US"/>
          </a:p>
        </p:txBody>
      </p:sp>
    </p:spTree>
    <p:extLst>
      <p:ext uri="{BB962C8B-B14F-4D97-AF65-F5344CB8AC3E}">
        <p14:creationId xmlns:p14="http://schemas.microsoft.com/office/powerpoint/2010/main" val="31118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合并过程主要分</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种情况：第一种情况是对于不同百科的分类体系中相同或者同义的概念，我们将这些概念作为一个概念保留。而同义概念的识别方法是利用</a:t>
            </a:r>
            <a:r>
              <a:rPr lang="en-US" altLang="zh-CN" sz="1200" kern="1200" dirty="0" err="1" smtClean="0">
                <a:solidFill>
                  <a:schemeClr val="tx1"/>
                </a:solidFill>
                <a:effectLst/>
                <a:latin typeface="+mn-lt"/>
                <a:ea typeface="+mn-ea"/>
                <a:cs typeface="+mn-cs"/>
              </a:rPr>
              <a:t>Babelnet</a:t>
            </a:r>
            <a:r>
              <a:rPr lang="zh-CN" altLang="zh-CN" sz="1200" kern="1200" dirty="0" smtClean="0">
                <a:solidFill>
                  <a:schemeClr val="tx1"/>
                </a:solidFill>
                <a:effectLst/>
                <a:latin typeface="+mn-lt"/>
                <a:ea typeface="+mn-ea"/>
                <a:cs typeface="+mn-cs"/>
              </a:rPr>
              <a:t>等同义词库，找出概念对应同义词集合，利用两个概念的同义词集合相交情况界定两个概念是否同义；第二种情况是对于在一个百科的分类体系中有但是在另一个百科中没有的非同义概念，将这些概念作为不同的概念保留在最后的</a:t>
            </a:r>
            <a:r>
              <a:rPr lang="en-US" altLang="zh-CN" sz="1200" kern="1200" dirty="0" smtClean="0">
                <a:solidFill>
                  <a:schemeClr val="tx1"/>
                </a:solidFill>
                <a:effectLst/>
                <a:latin typeface="+mn-lt"/>
                <a:ea typeface="+mn-ea"/>
                <a:cs typeface="+mn-cs"/>
              </a:rPr>
              <a:t>taxonomy</a:t>
            </a:r>
            <a:r>
              <a:rPr lang="zh-CN" altLang="zh-CN" sz="1200" kern="1200" dirty="0" smtClean="0">
                <a:solidFill>
                  <a:schemeClr val="tx1"/>
                </a:solidFill>
                <a:effectLst/>
                <a:latin typeface="+mn-lt"/>
                <a:ea typeface="+mn-ea"/>
                <a:cs typeface="+mn-cs"/>
              </a:rPr>
              <a:t>中；第三种情况是对于不同百科分类体系中冲突（不一致）的</a:t>
            </a:r>
            <a:r>
              <a:rPr lang="en-US" altLang="zh-CN" sz="1200" kern="1200" dirty="0" smtClean="0">
                <a:solidFill>
                  <a:schemeClr val="tx1"/>
                </a:solidFill>
                <a:effectLst/>
                <a:latin typeface="+mn-lt"/>
                <a:ea typeface="+mn-ea"/>
                <a:cs typeface="+mn-cs"/>
              </a:rPr>
              <a:t>subclass</a:t>
            </a:r>
            <a:r>
              <a:rPr lang="zh-CN" altLang="zh-CN" sz="1200" kern="1200" dirty="0" smtClean="0">
                <a:solidFill>
                  <a:schemeClr val="tx1"/>
                </a:solidFill>
                <a:effectLst/>
                <a:latin typeface="+mn-lt"/>
                <a:ea typeface="+mn-ea"/>
                <a:cs typeface="+mn-cs"/>
              </a:rPr>
              <a:t>关系进行人工判定，保留最合理的</a:t>
            </a:r>
            <a:r>
              <a:rPr lang="en-US" altLang="zh-CN" sz="1200" kern="1200" dirty="0" smtClean="0">
                <a:solidFill>
                  <a:schemeClr val="tx1"/>
                </a:solidFill>
                <a:effectLst/>
                <a:latin typeface="+mn-lt"/>
                <a:ea typeface="+mn-ea"/>
                <a:cs typeface="+mn-cs"/>
              </a:rPr>
              <a:t>subclass</a:t>
            </a:r>
            <a:r>
              <a:rPr lang="zh-CN" altLang="zh-CN" sz="1200" kern="1200" dirty="0" smtClean="0">
                <a:solidFill>
                  <a:schemeClr val="tx1"/>
                </a:solidFill>
                <a:effectLst/>
                <a:latin typeface="+mn-lt"/>
                <a:ea typeface="+mn-ea"/>
                <a:cs typeface="+mn-cs"/>
              </a:rPr>
              <a:t>关系。</a:t>
            </a:r>
          </a:p>
          <a:p>
            <a:endParaRPr lang="zh-CN" altLang="en-US" dirty="0"/>
          </a:p>
        </p:txBody>
      </p:sp>
      <p:sp>
        <p:nvSpPr>
          <p:cNvPr id="4" name="灯片编号占位符 3"/>
          <p:cNvSpPr>
            <a:spLocks noGrp="1"/>
          </p:cNvSpPr>
          <p:nvPr>
            <p:ph type="sldNum" sz="quarter" idx="10"/>
          </p:nvPr>
        </p:nvSpPr>
        <p:spPr/>
        <p:txBody>
          <a:bodyPr/>
          <a:lstStyle/>
          <a:p>
            <a:fld id="{E81C04B1-722B-45A5-9603-FBC6874516DD}" type="slidenum">
              <a:rPr lang="en-US" smtClean="0"/>
              <a:t>10</a:t>
            </a:fld>
            <a:endParaRPr lang="en-US"/>
          </a:p>
        </p:txBody>
      </p:sp>
    </p:spTree>
    <p:extLst>
      <p:ext uri="{BB962C8B-B14F-4D97-AF65-F5344CB8AC3E}">
        <p14:creationId xmlns:p14="http://schemas.microsoft.com/office/powerpoint/2010/main" val="212960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04B1-722B-45A5-9603-FBC6874516DD}" type="slidenum">
              <a:rPr lang="en-US" smtClean="0"/>
              <a:t>11</a:t>
            </a:fld>
            <a:endParaRPr lang="en-US"/>
          </a:p>
        </p:txBody>
      </p:sp>
    </p:spTree>
    <p:extLst>
      <p:ext uri="{BB962C8B-B14F-4D97-AF65-F5344CB8AC3E}">
        <p14:creationId xmlns:p14="http://schemas.microsoft.com/office/powerpoint/2010/main" val="175261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每一个百科页面都当作一个实体来抽取，抽取的信息如图</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所示，主要包括百科页面中的标题</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对应于实体的</a:t>
            </a:r>
            <a:r>
              <a:rPr lang="en-US" altLang="zh-CN" sz="1200" kern="1200" dirty="0" smtClean="0">
                <a:solidFill>
                  <a:schemeClr val="tx1"/>
                </a:solidFill>
                <a:effectLst/>
                <a:latin typeface="+mn-lt"/>
                <a:ea typeface="+mn-ea"/>
                <a:cs typeface="+mn-cs"/>
              </a:rPr>
              <a:t>label)</a:t>
            </a:r>
            <a:r>
              <a:rPr lang="zh-CN" altLang="zh-CN" sz="1200" kern="1200" dirty="0" smtClean="0">
                <a:solidFill>
                  <a:schemeClr val="tx1"/>
                </a:solidFill>
                <a:effectLst/>
                <a:latin typeface="+mn-lt"/>
                <a:ea typeface="+mn-ea"/>
                <a:cs typeface="+mn-cs"/>
              </a:rPr>
              <a:t>、页面的类别信息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对应于实体的</a:t>
            </a:r>
            <a:r>
              <a:rPr lang="en-US" altLang="zh-CN" sz="1200" kern="1200" dirty="0" smtClean="0">
                <a:solidFill>
                  <a:schemeClr val="tx1"/>
                </a:solidFill>
                <a:effectLst/>
                <a:latin typeface="+mn-lt"/>
                <a:ea typeface="+mn-ea"/>
                <a:cs typeface="+mn-cs"/>
              </a:rPr>
              <a:t>category)</a:t>
            </a:r>
            <a:r>
              <a:rPr lang="zh-CN" altLang="zh-CN" sz="1200" kern="1200" dirty="0" smtClean="0">
                <a:solidFill>
                  <a:schemeClr val="tx1"/>
                </a:solidFill>
                <a:effectLst/>
                <a:latin typeface="+mn-lt"/>
                <a:ea typeface="+mn-ea"/>
                <a:cs typeface="+mn-cs"/>
              </a:rPr>
              <a:t>、页面中的</a:t>
            </a:r>
            <a:r>
              <a:rPr lang="en-US" altLang="zh-CN" sz="1200" kern="1200" dirty="0" err="1" smtClean="0">
                <a:solidFill>
                  <a:schemeClr val="tx1"/>
                </a:solidFill>
                <a:effectLst/>
                <a:latin typeface="+mn-lt"/>
                <a:ea typeface="+mn-ea"/>
                <a:cs typeface="+mn-cs"/>
              </a:rPr>
              <a:t>infobox</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对应于实体的属性信息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等等。这些信息都是三个百科所共有的。</a:t>
            </a:r>
          </a:p>
          <a:p>
            <a:endParaRPr lang="zh-CN" altLang="en-US" dirty="0"/>
          </a:p>
        </p:txBody>
      </p:sp>
      <p:sp>
        <p:nvSpPr>
          <p:cNvPr id="4" name="灯片编号占位符 3"/>
          <p:cNvSpPr>
            <a:spLocks noGrp="1"/>
          </p:cNvSpPr>
          <p:nvPr>
            <p:ph type="sldNum" sz="quarter" idx="10"/>
          </p:nvPr>
        </p:nvSpPr>
        <p:spPr/>
        <p:txBody>
          <a:bodyPr/>
          <a:lstStyle/>
          <a:p>
            <a:fld id="{E81C04B1-722B-45A5-9603-FBC6874516DD}" type="slidenum">
              <a:rPr lang="en-US" smtClean="0"/>
              <a:t>12</a:t>
            </a:fld>
            <a:endParaRPr lang="en-US"/>
          </a:p>
        </p:txBody>
      </p:sp>
    </p:spTree>
    <p:extLst>
      <p:ext uri="{BB962C8B-B14F-4D97-AF65-F5344CB8AC3E}">
        <p14:creationId xmlns:p14="http://schemas.microsoft.com/office/powerpoint/2010/main" val="194368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04B1-722B-45A5-9603-FBC6874516DD}" type="slidenum">
              <a:rPr lang="en-US" smtClean="0"/>
              <a:t>13</a:t>
            </a:fld>
            <a:endParaRPr lang="en-US"/>
          </a:p>
        </p:txBody>
      </p:sp>
    </p:spTree>
    <p:extLst>
      <p:ext uri="{BB962C8B-B14F-4D97-AF65-F5344CB8AC3E}">
        <p14:creationId xmlns:p14="http://schemas.microsoft.com/office/powerpoint/2010/main" val="227694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04B1-722B-45A5-9603-FBC6874516DD}" type="slidenum">
              <a:rPr lang="en-US" smtClean="0"/>
              <a:t>14</a:t>
            </a:fld>
            <a:endParaRPr lang="en-US"/>
          </a:p>
        </p:txBody>
      </p:sp>
    </p:spTree>
    <p:extLst>
      <p:ext uri="{BB962C8B-B14F-4D97-AF65-F5344CB8AC3E}">
        <p14:creationId xmlns:p14="http://schemas.microsoft.com/office/powerpoint/2010/main" val="382461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767A33-8392-4272-BF88-23C7E5717C0A}"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67A33-8392-4272-BF88-23C7E5717C0A}"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67A33-8392-4272-BF88-23C7E5717C0A}"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767A33-8392-4272-BF88-23C7E5717C0A}"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67A33-8392-4272-BF88-23C7E5717C0A}"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767A33-8392-4272-BF88-23C7E5717C0A}"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767A33-8392-4272-BF88-23C7E5717C0A}"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767A33-8392-4272-BF88-23C7E5717C0A}"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67A33-8392-4272-BF88-23C7E5717C0A}"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67A33-8392-4272-BF88-23C7E5717C0A}"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67A33-8392-4272-BF88-23C7E5717C0A}"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2A1DD-5579-4587-9257-A15DF085FA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7A33-8392-4272-BF88-23C7E5717C0A}" type="datetimeFigureOut">
              <a:rPr lang="en-US" smtClean="0"/>
              <a:t>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2A1DD-5579-4587-9257-A15DF085FA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6800"/>
            <a:ext cx="8839200" cy="2895600"/>
          </a:xfrm>
        </p:spPr>
        <p:txBody>
          <a:bodyPr>
            <a:noAutofit/>
          </a:bodyPr>
          <a:lstStyle/>
          <a:p>
            <a:r>
              <a:rPr lang="zh-CN" altLang="en-US" sz="5400" dirty="0" smtClean="0">
                <a:solidFill>
                  <a:srgbClr val="0070C0"/>
                </a:solidFill>
              </a:rPr>
              <a:t>农业百科知识图谱构建</a:t>
            </a:r>
            <a:endParaRPr lang="en-US" sz="5400" dirty="0">
              <a:solidFill>
                <a:srgbClr val="0070C0"/>
              </a:solidFill>
            </a:endParaRPr>
          </a:p>
        </p:txBody>
      </p:sp>
      <p:sp>
        <p:nvSpPr>
          <p:cNvPr id="3" name="Content Placeholder 2"/>
          <p:cNvSpPr>
            <a:spLocks noGrp="1"/>
          </p:cNvSpPr>
          <p:nvPr>
            <p:ph idx="1"/>
          </p:nvPr>
        </p:nvSpPr>
        <p:spPr>
          <a:xfrm>
            <a:off x="457200" y="3962400"/>
            <a:ext cx="8229600" cy="1752600"/>
          </a:xfrm>
        </p:spPr>
        <p:txBody>
          <a:bodyPr>
            <a:normAutofit fontScale="70000" lnSpcReduction="20000"/>
          </a:bodyPr>
          <a:lstStyle/>
          <a:p>
            <a:pPr marL="0" indent="0" algn="ctr">
              <a:buNone/>
            </a:pPr>
            <a:endParaRPr lang="en-US" sz="2800" dirty="0"/>
          </a:p>
          <a:p>
            <a:pPr marL="0" indent="0" algn="ctr">
              <a:buNone/>
            </a:pPr>
            <a:endParaRPr lang="en-US" sz="2800" dirty="0"/>
          </a:p>
          <a:p>
            <a:pPr marL="0" indent="0" algn="r">
              <a:buNone/>
            </a:pPr>
            <a:endParaRPr lang="en-US" sz="2000" dirty="0"/>
          </a:p>
          <a:p>
            <a:pPr marL="0" indent="0" algn="r">
              <a:buNone/>
            </a:pPr>
            <a:endParaRPr lang="en-US" sz="2000" dirty="0"/>
          </a:p>
          <a:p>
            <a:pPr marL="0" indent="0" algn="r">
              <a:buNone/>
            </a:pPr>
            <a:endParaRPr lang="en-US" sz="2000" dirty="0"/>
          </a:p>
          <a:p>
            <a:pPr marL="0" indent="0" algn="r">
              <a:buNone/>
            </a:pPr>
            <a:r>
              <a:rPr lang="zh-CN" altLang="en-US" sz="2900" dirty="0"/>
              <a:t>漆桂林 </a:t>
            </a:r>
            <a:r>
              <a:rPr lang="zh-CN" altLang="en-US" sz="2900" dirty="0" smtClean="0"/>
              <a:t>教授</a:t>
            </a:r>
            <a:endParaRPr lang="en-US" altLang="zh-CN" sz="29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模式知识构建</a:t>
            </a:r>
            <a:endParaRPr lang="en-US" altLang="zh-CN" b="0" dirty="0" smtClean="0"/>
          </a:p>
          <a:p>
            <a:pPr marL="457200" indent="-457200">
              <a:lnSpc>
                <a:spcPct val="90000"/>
              </a:lnSpc>
              <a:buFont typeface="+mj-lt"/>
              <a:buAutoNum type="arabicPeriod"/>
            </a:pPr>
            <a:r>
              <a:rPr lang="en-US" altLang="zh-CN" sz="2000" dirty="0"/>
              <a:t>Taxonomy(</a:t>
            </a:r>
            <a:r>
              <a:rPr lang="zh-CN" altLang="en-US" sz="2000" dirty="0"/>
              <a:t>分类体系）构建</a:t>
            </a:r>
            <a:endParaRPr lang="en-US" altLang="zh-CN" sz="2000" dirty="0"/>
          </a:p>
          <a:p>
            <a:pPr lvl="2">
              <a:lnSpc>
                <a:spcPct val="90000"/>
              </a:lnSpc>
            </a:pPr>
            <a:r>
              <a:rPr lang="zh-CN" altLang="en-US" sz="1800" dirty="0" smtClean="0"/>
              <a:t>抓取</a:t>
            </a:r>
            <a:r>
              <a:rPr lang="zh-CN" altLang="zh-CN" sz="1800" dirty="0" smtClean="0"/>
              <a:t>互动</a:t>
            </a:r>
            <a:r>
              <a:rPr lang="zh-CN" altLang="zh-CN" sz="1800" dirty="0"/>
              <a:t>百科和中文维基百科分类系统中关于农业的分类</a:t>
            </a:r>
            <a:r>
              <a:rPr lang="zh-CN" altLang="zh-CN" sz="1800" dirty="0" smtClean="0"/>
              <a:t>分支</a:t>
            </a:r>
            <a:endParaRPr lang="en-US" altLang="zh-CN" sz="1800" dirty="0" smtClean="0"/>
          </a:p>
          <a:p>
            <a:pPr marL="458470" lvl="2" indent="0">
              <a:lnSpc>
                <a:spcPct val="90000"/>
              </a:lnSpc>
              <a:buNone/>
            </a:pPr>
            <a:r>
              <a:rPr lang="en-US" altLang="zh-CN" sz="1800" dirty="0"/>
              <a:t> </a:t>
            </a:r>
            <a:r>
              <a:rPr lang="en-US" altLang="zh-CN" sz="1800" dirty="0" smtClean="0"/>
              <a:t>   </a:t>
            </a:r>
            <a:r>
              <a:rPr lang="zh-CN" altLang="en-US" sz="1800" dirty="0" smtClean="0"/>
              <a:t>（</a:t>
            </a:r>
            <a:r>
              <a:rPr lang="zh-CN" altLang="zh-CN" sz="1800" dirty="0"/>
              <a:t>百度百科中没有这样的分类体系，因此不选用百度百科</a:t>
            </a:r>
            <a:r>
              <a:rPr lang="zh-CN" altLang="en-US" sz="1800" dirty="0" smtClean="0"/>
              <a:t>）</a:t>
            </a:r>
            <a:endParaRPr lang="en-US" altLang="zh-CN" sz="1800" dirty="0" smtClean="0"/>
          </a:p>
          <a:p>
            <a:pPr marL="458470" lvl="2" indent="0">
              <a:lnSpc>
                <a:spcPct val="90000"/>
              </a:lnSpc>
              <a:buNone/>
            </a:pPr>
            <a:endParaRPr lang="en-US" altLang="zh-CN" sz="1800" dirty="0" smtClean="0"/>
          </a:p>
          <a:p>
            <a:pPr lvl="2">
              <a:lnSpc>
                <a:spcPct val="90000"/>
              </a:lnSpc>
            </a:pPr>
            <a:r>
              <a:rPr lang="zh-CN" altLang="en-US" sz="1800" dirty="0" smtClean="0"/>
              <a:t>邀请</a:t>
            </a:r>
            <a:r>
              <a:rPr lang="zh-CN" altLang="en-US" sz="1800" dirty="0"/>
              <a:t>多位志愿者对抓取下来的分类体系中概念之间的</a:t>
            </a:r>
            <a:r>
              <a:rPr lang="en-US" altLang="zh-CN" sz="1800" dirty="0"/>
              <a:t>subclass</a:t>
            </a:r>
            <a:r>
              <a:rPr lang="zh-CN" altLang="en-US" sz="1800" dirty="0"/>
              <a:t>关系</a:t>
            </a:r>
            <a:r>
              <a:rPr lang="zh-CN" altLang="en-US" sz="1800" dirty="0" smtClean="0"/>
              <a:t>进行</a:t>
            </a:r>
            <a:r>
              <a:rPr lang="zh-CN" altLang="en-US" sz="1800" dirty="0"/>
              <a:t>正确</a:t>
            </a:r>
            <a:r>
              <a:rPr lang="zh-CN" altLang="en-US" sz="1800" dirty="0" smtClean="0"/>
              <a:t>与否的</a:t>
            </a:r>
            <a:r>
              <a:rPr lang="zh-CN" altLang="en-US" sz="1800" dirty="0"/>
              <a:t>标注</a:t>
            </a:r>
            <a:r>
              <a:rPr lang="zh-CN" altLang="en-US" sz="1800" dirty="0" smtClean="0"/>
              <a:t>。</a:t>
            </a:r>
            <a:r>
              <a:rPr lang="zh-CN" altLang="en-US" sz="1800" dirty="0"/>
              <a:t>如果志愿者中的多数人认为某一个</a:t>
            </a:r>
            <a:r>
              <a:rPr lang="en-US" altLang="zh-CN" sz="1800" dirty="0"/>
              <a:t>subclass</a:t>
            </a:r>
            <a:r>
              <a:rPr lang="zh-CN" altLang="en-US" sz="1800" dirty="0"/>
              <a:t>关系错误，就将该关系剔除</a:t>
            </a:r>
            <a:r>
              <a:rPr lang="zh-CN" altLang="en-US" sz="1800" dirty="0" smtClean="0"/>
              <a:t>。</a:t>
            </a:r>
            <a:endParaRPr lang="en-US" altLang="zh-CN" sz="1800" dirty="0" smtClean="0"/>
          </a:p>
          <a:p>
            <a:pPr lvl="2">
              <a:lnSpc>
                <a:spcPct val="90000"/>
              </a:lnSpc>
            </a:pPr>
            <a:endParaRPr lang="en-US" altLang="zh-CN" sz="1800" dirty="0"/>
          </a:p>
          <a:p>
            <a:pPr lvl="2">
              <a:lnSpc>
                <a:spcPct val="90000"/>
              </a:lnSpc>
            </a:pPr>
            <a:r>
              <a:rPr lang="zh-CN" altLang="zh-CN" sz="1800" dirty="0"/>
              <a:t>对筛选过后</a:t>
            </a:r>
            <a:r>
              <a:rPr lang="zh-CN" altLang="zh-CN" sz="1800" dirty="0" smtClean="0"/>
              <a:t>的</a:t>
            </a:r>
            <a:r>
              <a:rPr lang="zh-CN" altLang="en-US" sz="1800" dirty="0"/>
              <a:t>两个</a:t>
            </a:r>
            <a:r>
              <a:rPr lang="zh-CN" altLang="zh-CN" sz="1800" dirty="0" smtClean="0"/>
              <a:t>百科</a:t>
            </a:r>
            <a:r>
              <a:rPr lang="zh-CN" altLang="zh-CN" sz="1800" dirty="0"/>
              <a:t>的分类体系进行</a:t>
            </a:r>
            <a:r>
              <a:rPr lang="zh-CN" altLang="zh-CN" sz="1800" dirty="0" smtClean="0"/>
              <a:t>合并，得到</a:t>
            </a:r>
            <a:r>
              <a:rPr lang="zh-CN" altLang="en-US" sz="1800" dirty="0" smtClean="0"/>
              <a:t>最终的农业图谱的</a:t>
            </a:r>
            <a:r>
              <a:rPr lang="zh-CN" altLang="zh-CN" sz="1800" dirty="0" smtClean="0"/>
              <a:t>分类</a:t>
            </a:r>
            <a:r>
              <a:rPr lang="zh-CN" altLang="zh-CN" sz="1800" dirty="0"/>
              <a:t>体系</a:t>
            </a:r>
            <a:r>
              <a:rPr lang="zh-CN" altLang="zh-CN" sz="1800" dirty="0" smtClean="0"/>
              <a:t>。</a:t>
            </a:r>
            <a:endParaRPr lang="en-US" altLang="zh-CN" sz="2000" dirty="0" smtClean="0"/>
          </a:p>
          <a:p>
            <a:pPr lvl="1">
              <a:lnSpc>
                <a:spcPct val="90000"/>
              </a:lnSpc>
            </a:pP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spTree>
    <p:extLst>
      <p:ext uri="{BB962C8B-B14F-4D97-AF65-F5344CB8AC3E}">
        <p14:creationId xmlns:p14="http://schemas.microsoft.com/office/powerpoint/2010/main" val="95043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模式知识构建</a:t>
            </a:r>
            <a:endParaRPr lang="en-US" altLang="zh-CN" b="0" dirty="0" smtClean="0"/>
          </a:p>
          <a:p>
            <a:pPr marL="457200" indent="-457200">
              <a:lnSpc>
                <a:spcPct val="90000"/>
              </a:lnSpc>
              <a:buFont typeface="+mj-lt"/>
              <a:buAutoNum type="arabicPeriod" startAt="2"/>
            </a:pPr>
            <a:r>
              <a:rPr lang="zh-CN" altLang="en-US" sz="2000" dirty="0"/>
              <a:t>类别</a:t>
            </a:r>
            <a:r>
              <a:rPr lang="zh-CN" altLang="en-US" sz="2000" dirty="0" smtClean="0"/>
              <a:t>属性抽取</a:t>
            </a:r>
            <a:endParaRPr lang="en-US" altLang="zh-CN" sz="2000" dirty="0" smtClean="0"/>
          </a:p>
          <a:p>
            <a:pPr lvl="2">
              <a:lnSpc>
                <a:spcPct val="90000"/>
              </a:lnSpc>
            </a:pPr>
            <a:r>
              <a:rPr lang="zh-CN" altLang="en-US" sz="1800" dirty="0"/>
              <a:t>统计某一个类别中所有实体的属性，若大部分实体都有该属性，则认为该类别有这一属性（如农作物类别都有类似的</a:t>
            </a:r>
            <a:r>
              <a:rPr lang="zh-CN" altLang="en-US" sz="1800" dirty="0" smtClean="0"/>
              <a:t>属性）</a:t>
            </a:r>
            <a:endParaRPr lang="en-US" altLang="zh-CN" sz="1800" dirty="0" smtClean="0"/>
          </a:p>
          <a:p>
            <a:pPr marL="458470" lvl="2" indent="0">
              <a:lnSpc>
                <a:spcPct val="90000"/>
              </a:lnSpc>
              <a:buNone/>
            </a:pPr>
            <a:endParaRPr lang="en-US" altLang="zh-CN" sz="1800" dirty="0" smtClean="0"/>
          </a:p>
          <a:p>
            <a:pPr lvl="2">
              <a:lnSpc>
                <a:spcPct val="90000"/>
              </a:lnSpc>
            </a:pPr>
            <a:r>
              <a:rPr lang="zh-CN" altLang="zh-CN" sz="1800" dirty="0"/>
              <a:t>通过实验确定一个最优的阈值，某一类别下的所有实体中，拥有某一相同属性的实体数量或百分比超过该阈值时，该类别概念就具有该属性。</a:t>
            </a:r>
            <a:endParaRPr lang="en-US" altLang="zh-CN" sz="18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sp>
        <p:nvSpPr>
          <p:cNvPr id="3" name="文本框 2"/>
          <p:cNvSpPr txBox="1"/>
          <p:nvPr/>
        </p:nvSpPr>
        <p:spPr>
          <a:xfrm>
            <a:off x="1370806" y="4343400"/>
            <a:ext cx="6402387" cy="646331"/>
          </a:xfrm>
          <a:prstGeom prst="rect">
            <a:avLst/>
          </a:prstGeom>
          <a:noFill/>
        </p:spPr>
        <p:txBody>
          <a:bodyPr wrap="square" rtlCol="0">
            <a:spAutoFit/>
          </a:bodyPr>
          <a:lstStyle/>
          <a:p>
            <a:r>
              <a:rPr lang="zh-CN" altLang="en-US" dirty="0" smtClean="0"/>
              <a:t>如：“农业类高等院校”类别下的绝大多数实体都拥有属性“学校类别：农业”，因此该类别也拥有该属性。</a:t>
            </a:r>
            <a:endParaRPr lang="zh-CN" altLang="en-US" dirty="0"/>
          </a:p>
        </p:txBody>
      </p:sp>
    </p:spTree>
    <p:extLst>
      <p:ext uri="{BB962C8B-B14F-4D97-AF65-F5344CB8AC3E}">
        <p14:creationId xmlns:p14="http://schemas.microsoft.com/office/powerpoint/2010/main" val="319239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a:t>实体</a:t>
            </a:r>
            <a:r>
              <a:rPr lang="zh-CN" altLang="en-US" b="0" dirty="0" smtClean="0"/>
              <a:t>知识抽取</a:t>
            </a:r>
            <a:endParaRPr lang="en-US" altLang="zh-CN" b="0" dirty="0" smtClean="0"/>
          </a:p>
          <a:p>
            <a:pPr>
              <a:lnSpc>
                <a:spcPct val="90000"/>
              </a:lnSpc>
              <a:buFont typeface="Arial" panose="020B0604020202020204" pitchFamily="34" charset="0"/>
              <a:buChar char="•"/>
            </a:pPr>
            <a:r>
              <a:rPr lang="zh-CN" altLang="en-US" sz="2000" b="0" dirty="0"/>
              <a:t>来源：百度百科、互动百科和中文维基百科</a:t>
            </a:r>
            <a:endParaRPr lang="en-US" altLang="zh-CN" sz="2000" b="0" dirty="0"/>
          </a:p>
          <a:p>
            <a:pPr>
              <a:lnSpc>
                <a:spcPct val="90000"/>
              </a:lnSpc>
              <a:buFont typeface="Arial" panose="020B0604020202020204" pitchFamily="34" charset="0"/>
              <a:buChar char="•"/>
            </a:pPr>
            <a:r>
              <a:rPr lang="zh-CN" altLang="en-US" sz="2000" b="0" dirty="0"/>
              <a:t>在已经构建好的农业领域分类体系的指导下，抽取出三个百科在所有属于这些类别的实体</a:t>
            </a:r>
            <a:endParaRPr lang="en-US" altLang="zh-CN" sz="2000" b="0" dirty="0"/>
          </a:p>
          <a:p>
            <a:pPr>
              <a:lnSpc>
                <a:spcPct val="90000"/>
              </a:lnSpc>
              <a:buFont typeface="Arial" panose="020B0604020202020204" pitchFamily="34" charset="0"/>
              <a:buChar char="•"/>
            </a:pPr>
            <a:r>
              <a:rPr lang="zh-CN" altLang="en-US" sz="2000" b="0" dirty="0"/>
              <a:t>将百科页面中半结构化</a:t>
            </a:r>
            <a:r>
              <a:rPr lang="zh-CN" altLang="en-US" sz="2000" b="0" dirty="0" smtClean="0"/>
              <a:t>的</a:t>
            </a:r>
            <a:r>
              <a:rPr lang="zh-CN" altLang="en-US" sz="2000" b="0" dirty="0"/>
              <a:t>属性</a:t>
            </a:r>
            <a:r>
              <a:rPr lang="zh-CN" altLang="en-US" sz="2000" b="0" dirty="0" smtClean="0"/>
              <a:t>信息</a:t>
            </a:r>
            <a:r>
              <a:rPr lang="zh-CN" altLang="en-US" sz="2000" b="0" dirty="0"/>
              <a:t>抽取出来以结构化的三元组形式</a:t>
            </a:r>
            <a:r>
              <a:rPr lang="zh-CN" altLang="en-US" sz="2000" b="0" dirty="0" smtClean="0"/>
              <a:t>存储</a:t>
            </a:r>
            <a:endParaRPr lang="en-US" altLang="zh-CN" sz="1600" dirty="0"/>
          </a:p>
          <a:p>
            <a:pPr marL="229870" lvl="1" indent="0">
              <a:lnSpc>
                <a:spcPct val="90000"/>
              </a:lnSpc>
              <a:buNone/>
            </a:pPr>
            <a:endParaRPr lang="en-US" altLang="zh-CN" sz="1400" dirty="0"/>
          </a:p>
        </p:txBody>
      </p:sp>
      <p:pic>
        <p:nvPicPr>
          <p:cNvPr id="6" name="图片 5"/>
          <p:cNvPicPr/>
          <p:nvPr/>
        </p:nvPicPr>
        <p:blipFill>
          <a:blip r:embed="rId3"/>
          <a:stretch>
            <a:fillRect/>
          </a:stretch>
        </p:blipFill>
        <p:spPr>
          <a:xfrm>
            <a:off x="2057400" y="3048000"/>
            <a:ext cx="5274310" cy="3621405"/>
          </a:xfrm>
          <a:prstGeom prst="rect">
            <a:avLst/>
          </a:prstGeom>
        </p:spPr>
      </p:pic>
    </p:spTree>
    <p:extLst>
      <p:ext uri="{BB962C8B-B14F-4D97-AF65-F5344CB8AC3E}">
        <p14:creationId xmlns:p14="http://schemas.microsoft.com/office/powerpoint/2010/main" val="41211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marL="0" indent="0">
              <a:lnSpc>
                <a:spcPct val="90000"/>
              </a:lnSpc>
              <a:buNone/>
            </a:pPr>
            <a:r>
              <a:rPr lang="zh-CN" altLang="zh-CN" sz="1800" b="0" dirty="0"/>
              <a:t>以“中国农业大学”这个实体为例子，它的类别是“农业类高等院校”，因此保存它类别信息的三元组可以写成如下形式：</a:t>
            </a:r>
          </a:p>
          <a:p>
            <a:pPr marL="0" indent="0">
              <a:buNone/>
            </a:pPr>
            <a:r>
              <a:rPr lang="en-US" altLang="zh-CN" sz="1800" b="0" dirty="0"/>
              <a:t>&lt;http://agriculture_kb/resource/</a:t>
            </a:r>
            <a:r>
              <a:rPr lang="zh-CN" altLang="zh-CN" sz="1800" b="0" dirty="0"/>
              <a:t>中国农业大学</a:t>
            </a:r>
            <a:r>
              <a:rPr lang="en-US" altLang="zh-CN" sz="1800" b="0" dirty="0"/>
              <a:t>&gt;</a:t>
            </a:r>
            <a:endParaRPr lang="zh-CN" altLang="zh-CN" sz="1400" b="0" dirty="0"/>
          </a:p>
          <a:p>
            <a:pPr marL="0" indent="0">
              <a:buNone/>
            </a:pPr>
            <a:r>
              <a:rPr lang="en-US" altLang="zh-CN" sz="1800" b="0" dirty="0"/>
              <a:t>&lt;http://agriculture_kb /ontology/category&gt;</a:t>
            </a:r>
            <a:endParaRPr lang="zh-CN" altLang="zh-CN" sz="1400" b="0" dirty="0"/>
          </a:p>
          <a:p>
            <a:pPr marL="0" indent="0">
              <a:buNone/>
            </a:pPr>
            <a:r>
              <a:rPr lang="en-US" altLang="zh-CN" sz="1800" b="0" dirty="0"/>
              <a:t>&lt;http://agriculture_kb /category/</a:t>
            </a:r>
            <a:r>
              <a:rPr lang="zh-CN" altLang="zh-CN" sz="1800" b="0" dirty="0"/>
              <a:t>农业类高等院校</a:t>
            </a:r>
            <a:r>
              <a:rPr lang="en-US" altLang="zh-CN" sz="1800" b="0" dirty="0" smtClean="0"/>
              <a:t>&gt;</a:t>
            </a:r>
            <a:endParaRPr lang="en-US" altLang="zh-CN" sz="1400" b="0" dirty="0"/>
          </a:p>
          <a:p>
            <a:pPr marL="0" indent="0">
              <a:buNone/>
            </a:pPr>
            <a:endParaRPr lang="en-US" altLang="zh-CN" sz="1400" b="0" dirty="0"/>
          </a:p>
          <a:p>
            <a:pPr marL="0" indent="0">
              <a:buNone/>
            </a:pPr>
            <a:r>
              <a:rPr lang="zh-CN" altLang="zh-CN" sz="1800" b="0" dirty="0" smtClean="0"/>
              <a:t>中国</a:t>
            </a:r>
            <a:r>
              <a:rPr lang="zh-CN" altLang="zh-CN" sz="1800" b="0" dirty="0"/>
              <a:t>农业大学”这个实体的属性包括，校训、现任校长、主要院系等等，以“现任校长：孙其信”这个属性值为例，存储该属性的三元组如下</a:t>
            </a:r>
            <a:r>
              <a:rPr lang="zh-CN" altLang="zh-CN" sz="1800" b="0" dirty="0" smtClean="0"/>
              <a:t>：</a:t>
            </a:r>
            <a:endParaRPr lang="en-US" altLang="zh-CN" sz="1800" b="0" dirty="0" smtClean="0"/>
          </a:p>
          <a:p>
            <a:pPr marL="0" indent="0">
              <a:buNone/>
            </a:pPr>
            <a:r>
              <a:rPr lang="en-US" altLang="zh-CN" sz="1800" b="0" dirty="0"/>
              <a:t>&lt;http://agriculture_kb/resource/</a:t>
            </a:r>
            <a:r>
              <a:rPr lang="zh-CN" altLang="zh-CN" sz="1800" b="0" dirty="0"/>
              <a:t>中国农业大学</a:t>
            </a:r>
            <a:r>
              <a:rPr lang="en-US" altLang="zh-CN" sz="1800" b="0" dirty="0"/>
              <a:t>&gt;</a:t>
            </a:r>
            <a:endParaRPr lang="zh-CN" altLang="zh-CN" sz="1800" b="0" dirty="0"/>
          </a:p>
          <a:p>
            <a:pPr marL="0" indent="0">
              <a:buNone/>
            </a:pPr>
            <a:r>
              <a:rPr lang="en-US" altLang="zh-CN" sz="1800" b="0" dirty="0"/>
              <a:t>&lt;http://agriculture_kb /property/</a:t>
            </a:r>
            <a:r>
              <a:rPr lang="zh-CN" altLang="zh-CN" sz="1800" b="0" dirty="0"/>
              <a:t>现任校长</a:t>
            </a:r>
            <a:r>
              <a:rPr lang="en-US" altLang="zh-CN" sz="1800" b="0" dirty="0"/>
              <a:t>&gt;</a:t>
            </a:r>
            <a:endParaRPr lang="zh-CN" altLang="zh-CN" sz="1800" b="0" dirty="0"/>
          </a:p>
          <a:p>
            <a:pPr marL="0" indent="0">
              <a:buNone/>
            </a:pPr>
            <a:r>
              <a:rPr lang="en-US" altLang="zh-CN" sz="1800" b="0" dirty="0"/>
              <a:t>”</a:t>
            </a:r>
            <a:r>
              <a:rPr lang="zh-CN" altLang="zh-CN" sz="1800" b="0" dirty="0"/>
              <a:t>孙其信</a:t>
            </a:r>
            <a:r>
              <a:rPr lang="en-US" altLang="zh-CN" sz="1800" b="0" dirty="0"/>
              <a:t>”@</a:t>
            </a:r>
            <a:r>
              <a:rPr lang="en-US" altLang="zh-CN" sz="1800" b="0" dirty="0" err="1"/>
              <a:t>zh</a:t>
            </a:r>
            <a:endParaRPr lang="zh-CN" altLang="zh-CN" sz="1800" b="0" dirty="0"/>
          </a:p>
          <a:p>
            <a:pPr marL="0" indent="0">
              <a:buNone/>
            </a:pPr>
            <a:endParaRPr lang="en-US" altLang="zh-CN" sz="1800" b="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spTree>
    <p:extLst>
      <p:ext uri="{BB962C8B-B14F-4D97-AF65-F5344CB8AC3E}">
        <p14:creationId xmlns:p14="http://schemas.microsoft.com/office/powerpoint/2010/main" val="4066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a:t>实体</a:t>
            </a:r>
            <a:r>
              <a:rPr lang="zh-CN" altLang="en-US" b="0" dirty="0" smtClean="0"/>
              <a:t>知识抽取</a:t>
            </a:r>
            <a:endParaRPr lang="en-US" altLang="zh-CN" b="0" dirty="0" smtClean="0"/>
          </a:p>
          <a:p>
            <a:pPr>
              <a:lnSpc>
                <a:spcPct val="90000"/>
              </a:lnSpc>
              <a:buFont typeface="Arial" panose="020B0604020202020204" pitchFamily="34" charset="0"/>
              <a:buChar char="•"/>
            </a:pPr>
            <a:r>
              <a:rPr lang="zh-CN" altLang="en-US" sz="2000" b="0" dirty="0"/>
              <a:t>来源：百度百科、互动百科和中文维基百科</a:t>
            </a:r>
            <a:endParaRPr lang="en-US" altLang="zh-CN" sz="2000" b="0" dirty="0"/>
          </a:p>
          <a:p>
            <a:pPr>
              <a:lnSpc>
                <a:spcPct val="90000"/>
              </a:lnSpc>
              <a:buFont typeface="Arial" panose="020B0604020202020204" pitchFamily="34" charset="0"/>
              <a:buChar char="•"/>
            </a:pPr>
            <a:r>
              <a:rPr lang="zh-CN" altLang="en-US" sz="2000" b="0" dirty="0"/>
              <a:t>在已经构建好的农业领域分类体系的指导下，抽取出三个百科在所有属于这些类别的实体</a:t>
            </a:r>
            <a:endParaRPr lang="en-US" altLang="zh-CN" sz="2000" b="0" dirty="0"/>
          </a:p>
          <a:p>
            <a:pPr>
              <a:lnSpc>
                <a:spcPct val="90000"/>
              </a:lnSpc>
              <a:buFont typeface="Arial" panose="020B0604020202020204" pitchFamily="34" charset="0"/>
              <a:buChar char="•"/>
            </a:pPr>
            <a:r>
              <a:rPr lang="zh-CN" altLang="en-US" sz="2000" b="0" dirty="0"/>
              <a:t>将百科页面中半结构化</a:t>
            </a:r>
            <a:r>
              <a:rPr lang="zh-CN" altLang="en-US" sz="2000" b="0" dirty="0" smtClean="0"/>
              <a:t>的属性信息</a:t>
            </a:r>
            <a:r>
              <a:rPr lang="zh-CN" altLang="en-US" sz="2000" b="0" dirty="0"/>
              <a:t>抽取出来以结构化的三元组形式</a:t>
            </a:r>
            <a:r>
              <a:rPr lang="zh-CN" altLang="en-US" sz="2000" b="0" dirty="0" smtClean="0"/>
              <a:t>存储</a:t>
            </a:r>
            <a:endParaRPr lang="en-US" altLang="zh-CN" sz="2000" b="0" dirty="0" smtClean="0"/>
          </a:p>
          <a:p>
            <a:pPr>
              <a:lnSpc>
                <a:spcPct val="90000"/>
              </a:lnSpc>
              <a:buFont typeface="Arial" panose="020B0604020202020204" pitchFamily="34" charset="0"/>
              <a:buChar char="•"/>
            </a:pPr>
            <a:r>
              <a:rPr lang="zh-CN" altLang="en-US" sz="2000" b="0" dirty="0"/>
              <a:t>不同</a:t>
            </a:r>
            <a:r>
              <a:rPr lang="zh-CN" altLang="en-US" sz="2000" b="0" dirty="0" smtClean="0"/>
              <a:t>百科等价实体的识别和连接方法</a:t>
            </a:r>
            <a:endParaRPr lang="en-US" altLang="zh-CN" sz="2000" b="0" dirty="0" smtClean="0"/>
          </a:p>
          <a:p>
            <a:pPr marL="342900" indent="-342900">
              <a:lnSpc>
                <a:spcPct val="150000"/>
              </a:lnSpc>
              <a:buFont typeface="+mj-lt"/>
              <a:buAutoNum type="arabicPeriod"/>
            </a:pPr>
            <a:r>
              <a:rPr lang="zh-CN" altLang="en-US" sz="1600" b="0" dirty="0" smtClean="0"/>
              <a:t>通</a:t>
            </a:r>
            <a:r>
              <a:rPr lang="zh-CN" altLang="zh-CN" sz="1600" b="0" dirty="0" smtClean="0"/>
              <a:t>过</a:t>
            </a:r>
            <a:r>
              <a:rPr lang="en-US" altLang="zh-CN" sz="1600" b="0" dirty="0" err="1"/>
              <a:t>Babelnet</a:t>
            </a:r>
            <a:r>
              <a:rPr lang="zh-CN" altLang="zh-CN" sz="1600" b="0" dirty="0"/>
              <a:t>等同义词库，以及百科中的</a:t>
            </a:r>
            <a:r>
              <a:rPr lang="en-US" altLang="zh-CN" sz="1600" b="0" dirty="0"/>
              <a:t>”</a:t>
            </a:r>
            <a:r>
              <a:rPr lang="en-US" altLang="zh-CN" sz="1600" b="0" dirty="0" err="1"/>
              <a:t>pageRedirects</a:t>
            </a:r>
            <a:r>
              <a:rPr lang="en-US" altLang="zh-CN" sz="1600" b="0" dirty="0"/>
              <a:t>”</a:t>
            </a:r>
            <a:r>
              <a:rPr lang="zh-CN" altLang="zh-CN" sz="1600" b="0" dirty="0"/>
              <a:t>这些表达同义关系的属性，得到实体对应的同义词集合，利用不同百科中两个实体同义词集合相交的情况判断两个实体是否表达相同的</a:t>
            </a:r>
            <a:r>
              <a:rPr lang="zh-CN" altLang="zh-CN" sz="1600" b="0" dirty="0" smtClean="0"/>
              <a:t>含义</a:t>
            </a:r>
            <a:r>
              <a:rPr lang="zh-CN" altLang="en-US" sz="1600" b="0" dirty="0" smtClean="0"/>
              <a:t>。</a:t>
            </a:r>
            <a:endParaRPr lang="en-US" altLang="zh-CN" sz="1600" b="0" dirty="0" smtClean="0"/>
          </a:p>
          <a:p>
            <a:pPr marL="342900" indent="-342900">
              <a:lnSpc>
                <a:spcPct val="150000"/>
              </a:lnSpc>
              <a:buFont typeface="+mj-lt"/>
              <a:buAutoNum type="arabicPeriod"/>
            </a:pPr>
            <a:r>
              <a:rPr lang="zh-CN" altLang="en-US" sz="1600" b="0" dirty="0" smtClean="0"/>
              <a:t>通过复用</a:t>
            </a:r>
            <a:r>
              <a:rPr lang="en-US" altLang="zh-CN" sz="1600" b="0" dirty="0" smtClean="0"/>
              <a:t>zhishi.me</a:t>
            </a:r>
            <a:r>
              <a:rPr lang="zh-CN" altLang="en-US" sz="1600" b="0" dirty="0" smtClean="0"/>
              <a:t>中的不同百科的等价实体之间的</a:t>
            </a:r>
            <a:r>
              <a:rPr lang="en-US" altLang="zh-CN" sz="1600" b="0" dirty="0" err="1" smtClean="0"/>
              <a:t>sameAs</a:t>
            </a:r>
            <a:r>
              <a:rPr lang="zh-CN" altLang="en-US" sz="1600" b="0" dirty="0" smtClean="0"/>
              <a:t>关系</a:t>
            </a:r>
            <a:endParaRPr lang="en-US" altLang="zh-CN" sz="1600" b="0" dirty="0" smtClean="0"/>
          </a:p>
          <a:p>
            <a:pPr marL="229870" lvl="1" indent="0">
              <a:lnSpc>
                <a:spcPct val="90000"/>
              </a:lnSpc>
              <a:buNone/>
            </a:pPr>
            <a:endParaRPr lang="en-US" altLang="zh-CN" sz="1400" dirty="0"/>
          </a:p>
        </p:txBody>
      </p:sp>
      <p:sp>
        <p:nvSpPr>
          <p:cNvPr id="7" name="文本框 6"/>
          <p:cNvSpPr txBox="1"/>
          <p:nvPr/>
        </p:nvSpPr>
        <p:spPr>
          <a:xfrm>
            <a:off x="2209800" y="5489870"/>
            <a:ext cx="5715000" cy="1477328"/>
          </a:xfrm>
          <a:prstGeom prst="rect">
            <a:avLst/>
          </a:prstGeom>
          <a:noFill/>
        </p:spPr>
        <p:txBody>
          <a:bodyPr wrap="square" rtlCol="0">
            <a:spAutoFit/>
          </a:bodyPr>
          <a:lstStyle/>
          <a:p>
            <a:pPr>
              <a:lnSpc>
                <a:spcPct val="150000"/>
              </a:lnSpc>
            </a:pPr>
            <a:r>
              <a:rPr lang="zh-CN" altLang="en-US" sz="2400" dirty="0"/>
              <a:t>等价实体使用</a:t>
            </a:r>
            <a:r>
              <a:rPr lang="en-US" altLang="zh-CN" sz="2400" dirty="0" err="1"/>
              <a:t>owl:sameas</a:t>
            </a:r>
            <a:r>
              <a:rPr lang="zh-CN" altLang="en-US" sz="2400" dirty="0"/>
              <a:t>进行连接</a:t>
            </a:r>
            <a:endParaRPr lang="en-US" altLang="zh-CN" sz="2400" dirty="0"/>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107579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农业知识图谱示例图</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39" y="1308066"/>
            <a:ext cx="6824208" cy="5156267"/>
          </a:xfrm>
          <a:prstGeom prst="rect">
            <a:avLst/>
          </a:prstGeom>
        </p:spPr>
      </p:pic>
    </p:spTree>
    <p:extLst>
      <p:ext uri="{BB962C8B-B14F-4D97-AF65-F5344CB8AC3E}">
        <p14:creationId xmlns:p14="http://schemas.microsoft.com/office/powerpoint/2010/main" val="1928846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2743200"/>
            <a:ext cx="8229600" cy="1143000"/>
          </a:xfrm>
        </p:spPr>
        <p:txBody>
          <a:bodyPr>
            <a:normAutofit fontScale="90000"/>
          </a:bodyPr>
          <a:lstStyle/>
          <a:p>
            <a:pPr algn="ctr"/>
            <a:r>
              <a:rPr lang="en-US" altLang="zh-CN" dirty="0">
                <a:solidFill>
                  <a:srgbClr val="0070C0"/>
                </a:solidFill>
              </a:rPr>
              <a:t>4</a:t>
            </a:r>
            <a:r>
              <a:rPr lang="en-US" b="1" dirty="0" smtClean="0">
                <a:solidFill>
                  <a:srgbClr val="0070C0"/>
                </a:solidFill>
              </a:rPr>
              <a:t>.</a:t>
            </a:r>
            <a:r>
              <a:rPr lang="zh-CN" altLang="en-US" dirty="0">
                <a:solidFill>
                  <a:srgbClr val="0070C0"/>
                </a:solidFill>
              </a:rPr>
              <a:t>项目</a:t>
            </a:r>
            <a:r>
              <a:rPr lang="zh-CN" altLang="en-US" dirty="0" smtClean="0">
                <a:solidFill>
                  <a:srgbClr val="0070C0"/>
                </a:solidFill>
              </a:rPr>
              <a:t>指标</a:t>
            </a:r>
            <a:r>
              <a:rPr lang="zh-CN" altLang="en-US" dirty="0">
                <a:solidFill>
                  <a:srgbClr val="0070C0"/>
                </a:solidFill>
              </a:rPr>
              <a:t/>
            </a:r>
            <a:br>
              <a:rPr lang="zh-CN" altLang="en-US" dirty="0">
                <a:solidFill>
                  <a:srgbClr val="0070C0"/>
                </a:solidFill>
              </a:rPr>
            </a:br>
            <a:endParaRPr lang="zh-CN" altLang="en-US" dirty="0">
              <a:solidFill>
                <a:srgbClr val="0070C0"/>
              </a:solidFill>
            </a:endParaRPr>
          </a:p>
        </p:txBody>
      </p:sp>
    </p:spTree>
    <p:extLst>
      <p:ext uri="{BB962C8B-B14F-4D97-AF65-F5344CB8AC3E}">
        <p14:creationId xmlns:p14="http://schemas.microsoft.com/office/powerpoint/2010/main" val="1623298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a:t>项目</a:t>
            </a:r>
            <a:r>
              <a:rPr lang="zh-CN" altLang="en-US" b="0" dirty="0" smtClean="0"/>
              <a:t>指标</a:t>
            </a:r>
            <a:endParaRPr lang="en-US" altLang="zh-CN" b="0" dirty="0" smtClean="0"/>
          </a:p>
          <a:p>
            <a:pPr>
              <a:lnSpc>
                <a:spcPct val="90000"/>
              </a:lnSpc>
            </a:pPr>
            <a:r>
              <a:rPr lang="zh-CN" altLang="en-US" sz="1800" b="0" dirty="0" smtClean="0"/>
              <a:t>模式知识：</a:t>
            </a:r>
            <a:endParaRPr lang="en-US" altLang="zh-CN" sz="1800" b="0" dirty="0" smtClean="0"/>
          </a:p>
          <a:p>
            <a:pPr>
              <a:lnSpc>
                <a:spcPct val="90000"/>
              </a:lnSpc>
            </a:pPr>
            <a:endParaRPr lang="en-US" altLang="zh-CN" sz="1800" b="0" dirty="0"/>
          </a:p>
          <a:p>
            <a:pPr>
              <a:lnSpc>
                <a:spcPct val="90000"/>
              </a:lnSpc>
            </a:pPr>
            <a:endParaRPr lang="en-US" altLang="zh-CN" sz="1800" b="0" dirty="0" smtClean="0"/>
          </a:p>
          <a:p>
            <a:pPr>
              <a:lnSpc>
                <a:spcPct val="90000"/>
              </a:lnSpc>
            </a:pPr>
            <a:endParaRPr lang="en-US" altLang="zh-CN" sz="1800" b="0" dirty="0"/>
          </a:p>
          <a:p>
            <a:pPr>
              <a:lnSpc>
                <a:spcPct val="90000"/>
              </a:lnSpc>
            </a:pPr>
            <a:endParaRPr lang="en-US" altLang="zh-CN" sz="1800" b="0" dirty="0" smtClean="0"/>
          </a:p>
          <a:p>
            <a:pPr>
              <a:lnSpc>
                <a:spcPct val="90000"/>
              </a:lnSpc>
            </a:pPr>
            <a:endParaRPr lang="en-US" altLang="zh-CN" sz="1800" b="0" dirty="0"/>
          </a:p>
          <a:p>
            <a:pPr>
              <a:lnSpc>
                <a:spcPct val="90000"/>
              </a:lnSpc>
            </a:pPr>
            <a:r>
              <a:rPr lang="zh-CN" altLang="en-US" sz="1800" b="0" dirty="0" smtClean="0"/>
              <a:t>注：概念之间的</a:t>
            </a:r>
            <a:r>
              <a:rPr lang="en-US" altLang="zh-CN" sz="1800" b="0" dirty="0" err="1" smtClean="0"/>
              <a:t>subClassOf</a:t>
            </a:r>
            <a:r>
              <a:rPr lang="zh-CN" altLang="en-US" sz="1800" b="0" dirty="0" smtClean="0"/>
              <a:t>及</a:t>
            </a:r>
            <a:r>
              <a:rPr lang="en-US" altLang="zh-CN" sz="1800" b="0" dirty="0" smtClean="0"/>
              <a:t>Equal</a:t>
            </a:r>
            <a:r>
              <a:rPr lang="zh-CN" altLang="en-US" sz="1800" b="0" dirty="0" smtClean="0"/>
              <a:t>关系全部经过多名志愿者人工校验，错误的关系已经被剔除，故正确率可认为是</a:t>
            </a:r>
            <a:r>
              <a:rPr lang="en-US" altLang="zh-CN" sz="1800" b="0" dirty="0" smtClean="0"/>
              <a:t>100%</a:t>
            </a: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graphicFrame>
        <p:nvGraphicFramePr>
          <p:cNvPr id="3" name="表格 2"/>
          <p:cNvGraphicFramePr>
            <a:graphicFrameLocks noGrp="1"/>
          </p:cNvGraphicFramePr>
          <p:nvPr>
            <p:extLst>
              <p:ext uri="{D42A27DB-BD31-4B8C-83A1-F6EECF244321}">
                <p14:modId xmlns:p14="http://schemas.microsoft.com/office/powerpoint/2010/main" val="2145762150"/>
              </p:ext>
            </p:extLst>
          </p:nvPr>
        </p:nvGraphicFramePr>
        <p:xfrm>
          <a:off x="914400" y="1785382"/>
          <a:ext cx="7162800" cy="1483360"/>
        </p:xfrm>
        <a:graphic>
          <a:graphicData uri="http://schemas.openxmlformats.org/drawingml/2006/table">
            <a:tbl>
              <a:tblPr firstRow="1" bandRow="1">
                <a:tableStyleId>{5C22544A-7EE6-4342-B048-85BDC9FD1C3A}</a:tableStyleId>
              </a:tblPr>
              <a:tblGrid>
                <a:gridCol w="3581400"/>
                <a:gridCol w="3581400"/>
              </a:tblGrid>
              <a:tr h="370840">
                <a:tc>
                  <a:txBody>
                    <a:bodyPr/>
                    <a:lstStyle/>
                    <a:p>
                      <a:pPr algn="ctr"/>
                      <a:r>
                        <a:rPr lang="zh-CN" altLang="en-US" dirty="0" smtClean="0"/>
                        <a:t>指标</a:t>
                      </a:r>
                      <a:endParaRPr lang="zh-CN" altLang="en-US" dirty="0"/>
                    </a:p>
                  </a:txBody>
                  <a:tcPr/>
                </a:tc>
                <a:tc>
                  <a:txBody>
                    <a:bodyPr/>
                    <a:lstStyle/>
                    <a:p>
                      <a:pPr algn="ctr"/>
                      <a:r>
                        <a:rPr lang="zh-CN" altLang="en-US" dirty="0" smtClean="0"/>
                        <a:t>实际数据</a:t>
                      </a:r>
                      <a:endParaRPr lang="zh-CN" altLang="en-US" dirty="0"/>
                    </a:p>
                  </a:txBody>
                  <a:tcPr/>
                </a:tc>
              </a:tr>
              <a:tr h="370840">
                <a:tc>
                  <a:txBody>
                    <a:bodyPr/>
                    <a:lstStyle/>
                    <a:p>
                      <a:pPr algn="ctr"/>
                      <a:r>
                        <a:rPr lang="en-US" altLang="zh-CN" dirty="0" smtClean="0"/>
                        <a:t>Concept(</a:t>
                      </a:r>
                      <a:r>
                        <a:rPr lang="zh-CN" altLang="en-US" dirty="0" smtClean="0"/>
                        <a:t>概念）数量达到</a:t>
                      </a:r>
                      <a:r>
                        <a:rPr lang="en-US" altLang="zh-CN" dirty="0" smtClean="0"/>
                        <a:t>500</a:t>
                      </a:r>
                      <a:endParaRPr lang="zh-CN" altLang="en-US" dirty="0"/>
                    </a:p>
                  </a:txBody>
                  <a:tcPr/>
                </a:tc>
                <a:tc>
                  <a:txBody>
                    <a:bodyPr/>
                    <a:lstStyle/>
                    <a:p>
                      <a:pPr algn="ctr"/>
                      <a:r>
                        <a:rPr lang="en-US" altLang="zh-CN" dirty="0" smtClean="0"/>
                        <a:t>874</a:t>
                      </a:r>
                      <a:endParaRPr lang="zh-CN" altLang="en-US" dirty="0"/>
                    </a:p>
                  </a:txBody>
                  <a:tcPr/>
                </a:tc>
              </a:tr>
              <a:tr h="370840">
                <a:tc>
                  <a:txBody>
                    <a:bodyPr/>
                    <a:lstStyle/>
                    <a:p>
                      <a:pPr algn="ctr"/>
                      <a:r>
                        <a:rPr lang="en-US" altLang="zh-CN" dirty="0" err="1" smtClean="0"/>
                        <a:t>subClassOf</a:t>
                      </a:r>
                      <a:r>
                        <a:rPr lang="zh-CN" altLang="en-US" dirty="0" smtClean="0"/>
                        <a:t>关系正确率达</a:t>
                      </a:r>
                      <a:r>
                        <a:rPr lang="en-US" altLang="zh-CN" dirty="0" smtClean="0"/>
                        <a:t>90%</a:t>
                      </a:r>
                      <a:endParaRPr lang="zh-CN" altLang="en-US" dirty="0"/>
                    </a:p>
                  </a:txBody>
                  <a:tcPr/>
                </a:tc>
                <a:tc>
                  <a:txBody>
                    <a:bodyPr/>
                    <a:lstStyle/>
                    <a:p>
                      <a:pPr algn="ctr"/>
                      <a:r>
                        <a:rPr lang="en-US" altLang="zh-CN" dirty="0" smtClean="0"/>
                        <a:t>100%</a:t>
                      </a:r>
                      <a:endParaRPr lang="zh-CN" altLang="en-US" dirty="0"/>
                    </a:p>
                  </a:txBody>
                  <a:tcPr/>
                </a:tc>
              </a:tr>
              <a:tr h="370840">
                <a:tc>
                  <a:txBody>
                    <a:bodyPr/>
                    <a:lstStyle/>
                    <a:p>
                      <a:pPr algn="ctr"/>
                      <a:r>
                        <a:rPr lang="en-US" altLang="zh-CN" dirty="0" smtClean="0"/>
                        <a:t>Equal</a:t>
                      </a:r>
                      <a:r>
                        <a:rPr lang="zh-CN" altLang="en-US" dirty="0" smtClean="0"/>
                        <a:t>关系正确率</a:t>
                      </a:r>
                      <a:r>
                        <a:rPr lang="en-US" altLang="zh-CN" dirty="0" smtClean="0"/>
                        <a:t>90%</a:t>
                      </a:r>
                      <a:endParaRPr lang="zh-CN" altLang="en-US" dirty="0"/>
                    </a:p>
                  </a:txBody>
                  <a:tcPr/>
                </a:tc>
                <a:tc>
                  <a:txBody>
                    <a:bodyPr/>
                    <a:lstStyle/>
                    <a:p>
                      <a:pPr algn="ctr"/>
                      <a:r>
                        <a:rPr lang="en-US" altLang="zh-CN" dirty="0" smtClean="0"/>
                        <a:t>100%</a:t>
                      </a:r>
                      <a:endParaRPr lang="zh-CN" altLang="en-US" dirty="0"/>
                    </a:p>
                  </a:txBody>
                  <a:tcPr/>
                </a:tc>
              </a:tr>
            </a:tbl>
          </a:graphicData>
        </a:graphic>
      </p:graphicFrame>
    </p:spTree>
    <p:extLst>
      <p:ext uri="{BB962C8B-B14F-4D97-AF65-F5344CB8AC3E}">
        <p14:creationId xmlns:p14="http://schemas.microsoft.com/office/powerpoint/2010/main" val="93517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a:t>项目</a:t>
            </a:r>
            <a:r>
              <a:rPr lang="zh-CN" altLang="en-US" b="0" dirty="0" smtClean="0"/>
              <a:t>指标</a:t>
            </a:r>
            <a:endParaRPr lang="en-US" altLang="zh-CN" b="0" dirty="0" smtClean="0"/>
          </a:p>
          <a:p>
            <a:pPr>
              <a:lnSpc>
                <a:spcPct val="90000"/>
              </a:lnSpc>
            </a:pPr>
            <a:r>
              <a:rPr lang="zh-CN" altLang="en-US" sz="1800" b="0" dirty="0"/>
              <a:t>实例</a:t>
            </a:r>
            <a:r>
              <a:rPr lang="zh-CN" altLang="en-US" sz="1800" b="0" dirty="0" smtClean="0"/>
              <a:t>知识：</a:t>
            </a:r>
            <a:endParaRPr lang="en-US" altLang="zh-CN" sz="1800" b="0" dirty="0" smtClean="0"/>
          </a:p>
          <a:p>
            <a:pPr>
              <a:lnSpc>
                <a:spcPct val="90000"/>
              </a:lnSpc>
            </a:pPr>
            <a:endParaRPr lang="en-US" altLang="zh-CN" sz="1800" b="0" dirty="0"/>
          </a:p>
          <a:p>
            <a:pPr>
              <a:lnSpc>
                <a:spcPct val="90000"/>
              </a:lnSpc>
            </a:pPr>
            <a:endParaRPr lang="en-US" altLang="zh-CN" sz="1800" b="0" dirty="0" smtClean="0"/>
          </a:p>
          <a:p>
            <a:pPr>
              <a:lnSpc>
                <a:spcPct val="90000"/>
              </a:lnSpc>
            </a:pPr>
            <a:endParaRPr lang="en-US" altLang="zh-CN" sz="1800" b="0" dirty="0"/>
          </a:p>
          <a:p>
            <a:pPr>
              <a:lnSpc>
                <a:spcPct val="90000"/>
              </a:lnSpc>
            </a:pPr>
            <a:endParaRPr lang="en-US" altLang="zh-CN" sz="1800" b="0" dirty="0" smtClean="0"/>
          </a:p>
          <a:p>
            <a:pPr>
              <a:lnSpc>
                <a:spcPct val="90000"/>
              </a:lnSpc>
            </a:pPr>
            <a:endParaRPr lang="en-US" altLang="zh-CN" sz="1800" b="0" dirty="0"/>
          </a:p>
          <a:p>
            <a:pPr>
              <a:lnSpc>
                <a:spcPct val="90000"/>
              </a:lnSpc>
            </a:pPr>
            <a:endParaRPr lang="en-US" altLang="zh-CN" sz="1800" b="0" dirty="0" smtClean="0"/>
          </a:p>
          <a:p>
            <a:pPr>
              <a:lnSpc>
                <a:spcPct val="90000"/>
              </a:lnSpc>
            </a:pPr>
            <a:endParaRPr lang="en-US" altLang="zh-CN" sz="1800" b="0" dirty="0"/>
          </a:p>
          <a:p>
            <a:pPr marL="0" indent="0">
              <a:lnSpc>
                <a:spcPct val="90000"/>
              </a:lnSpc>
              <a:buNone/>
            </a:pPr>
            <a:endParaRPr lang="en-US" altLang="zh-CN" sz="1800" b="0" dirty="0"/>
          </a:p>
          <a:p>
            <a:pPr marL="229870" lvl="1" indent="0">
              <a:lnSpc>
                <a:spcPct val="90000"/>
              </a:lnSpc>
              <a:buNone/>
            </a:pPr>
            <a:r>
              <a:rPr lang="zh-CN" altLang="en-US" sz="2000" b="0" dirty="0" smtClean="0"/>
              <a:t>以上正确率数据均来自于抽样统计所得结果</a:t>
            </a: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graphicFrame>
        <p:nvGraphicFramePr>
          <p:cNvPr id="2" name="表格 1"/>
          <p:cNvGraphicFramePr>
            <a:graphicFrameLocks noGrp="1"/>
          </p:cNvGraphicFramePr>
          <p:nvPr>
            <p:extLst>
              <p:ext uri="{D42A27DB-BD31-4B8C-83A1-F6EECF244321}">
                <p14:modId xmlns:p14="http://schemas.microsoft.com/office/powerpoint/2010/main" val="861010055"/>
              </p:ext>
            </p:extLst>
          </p:nvPr>
        </p:nvGraphicFramePr>
        <p:xfrm>
          <a:off x="838200" y="1981200"/>
          <a:ext cx="7621588" cy="2286000"/>
        </p:xfrm>
        <a:graphic>
          <a:graphicData uri="http://schemas.openxmlformats.org/drawingml/2006/table">
            <a:tbl>
              <a:tblPr firstRow="1" bandRow="1">
                <a:tableStyleId>{5C22544A-7EE6-4342-B048-85BDC9FD1C3A}</a:tableStyleId>
              </a:tblPr>
              <a:tblGrid>
                <a:gridCol w="3810794"/>
                <a:gridCol w="3810794"/>
              </a:tblGrid>
              <a:tr h="443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指标</a:t>
                      </a:r>
                    </a:p>
                  </a:txBody>
                  <a:tcPr/>
                </a:tc>
                <a:tc>
                  <a:txBody>
                    <a:bodyPr/>
                    <a:lstStyle/>
                    <a:p>
                      <a:pPr algn="ctr"/>
                      <a:r>
                        <a:rPr lang="zh-CN" altLang="en-US" dirty="0" smtClean="0"/>
                        <a:t>实际数据</a:t>
                      </a:r>
                      <a:endParaRPr lang="zh-CN" altLang="en-US" dirty="0"/>
                    </a:p>
                  </a:txBody>
                  <a:tcPr/>
                </a:tc>
              </a:tr>
              <a:tr h="443589">
                <a:tc>
                  <a:txBody>
                    <a:bodyPr/>
                    <a:lstStyle/>
                    <a:p>
                      <a:pPr algn="ctr"/>
                      <a:r>
                        <a:rPr lang="en-US" altLang="zh-CN" dirty="0" smtClean="0"/>
                        <a:t>Instance</a:t>
                      </a:r>
                      <a:r>
                        <a:rPr lang="zh-CN" altLang="en-US" dirty="0" smtClean="0"/>
                        <a:t>（实例）数量达</a:t>
                      </a:r>
                      <a:r>
                        <a:rPr lang="en-US" altLang="zh-CN" dirty="0" smtClean="0"/>
                        <a:t>10</a:t>
                      </a:r>
                      <a:r>
                        <a:rPr lang="zh-CN" altLang="en-US" dirty="0" smtClean="0"/>
                        <a:t>万</a:t>
                      </a:r>
                      <a:endParaRPr lang="zh-CN" altLang="en-US" dirty="0"/>
                    </a:p>
                  </a:txBody>
                  <a:tcPr/>
                </a:tc>
                <a:tc>
                  <a:txBody>
                    <a:bodyPr/>
                    <a:lstStyle/>
                    <a:p>
                      <a:pPr algn="ctr"/>
                      <a:r>
                        <a:rPr lang="en-US" altLang="zh-CN" dirty="0" smtClean="0"/>
                        <a:t>100202</a:t>
                      </a:r>
                    </a:p>
                  </a:txBody>
                  <a:tcPr/>
                </a:tc>
              </a:tr>
              <a:tr h="443589">
                <a:tc>
                  <a:txBody>
                    <a:bodyPr/>
                    <a:lstStyle/>
                    <a:p>
                      <a:pPr algn="ctr"/>
                      <a:r>
                        <a:rPr lang="en-US" altLang="zh-CN" dirty="0" smtClean="0"/>
                        <a:t>Instance </a:t>
                      </a:r>
                      <a:r>
                        <a:rPr lang="zh-CN" altLang="en-US" dirty="0" smtClean="0"/>
                        <a:t>关系三元组正确率达</a:t>
                      </a:r>
                      <a:r>
                        <a:rPr lang="en-US" altLang="zh-CN" dirty="0" smtClean="0"/>
                        <a:t>80%</a:t>
                      </a:r>
                      <a:endParaRPr lang="zh-CN" altLang="en-US" dirty="0"/>
                    </a:p>
                  </a:txBody>
                  <a:tcPr/>
                </a:tc>
                <a:tc>
                  <a:txBody>
                    <a:bodyPr/>
                    <a:lstStyle/>
                    <a:p>
                      <a:pPr algn="ctr"/>
                      <a:r>
                        <a:rPr lang="en-US" altLang="zh-CN" dirty="0" smtClean="0"/>
                        <a:t>98%</a:t>
                      </a:r>
                      <a:endParaRPr lang="zh-CN" altLang="en-US" dirty="0"/>
                    </a:p>
                  </a:txBody>
                  <a:tcPr/>
                </a:tc>
              </a:tr>
              <a:tr h="443589">
                <a:tc>
                  <a:txBody>
                    <a:bodyPr/>
                    <a:lstStyle/>
                    <a:p>
                      <a:pPr algn="ctr"/>
                      <a:r>
                        <a:rPr lang="en-US" altLang="zh-CN" dirty="0" smtClean="0"/>
                        <a:t>Instance Type</a:t>
                      </a:r>
                      <a:r>
                        <a:rPr lang="zh-CN" altLang="en-US" dirty="0" smtClean="0"/>
                        <a:t>关系正确率达</a:t>
                      </a:r>
                      <a:r>
                        <a:rPr lang="en-US" altLang="zh-CN" dirty="0" smtClean="0"/>
                        <a:t>80%</a:t>
                      </a:r>
                      <a:endParaRPr lang="zh-CN" altLang="en-US" dirty="0"/>
                    </a:p>
                  </a:txBody>
                  <a:tcPr/>
                </a:tc>
                <a:tc>
                  <a:txBody>
                    <a:bodyPr/>
                    <a:lstStyle/>
                    <a:p>
                      <a:pPr algn="ctr"/>
                      <a:r>
                        <a:rPr lang="en-US" altLang="zh-CN" dirty="0" smtClean="0"/>
                        <a:t>85%</a:t>
                      </a:r>
                      <a:endParaRPr lang="zh-CN" altLang="en-US" dirty="0"/>
                    </a:p>
                  </a:txBody>
                  <a:tcPr/>
                </a:tc>
              </a:tr>
              <a:tr h="511644">
                <a:tc>
                  <a:txBody>
                    <a:bodyPr/>
                    <a:lstStyle/>
                    <a:p>
                      <a:pPr algn="ctr"/>
                      <a:r>
                        <a:rPr lang="en-US" altLang="zh-CN" dirty="0" smtClean="0"/>
                        <a:t>Instance</a:t>
                      </a:r>
                      <a:r>
                        <a:rPr lang="zh-CN" altLang="en-US" dirty="0" smtClean="0"/>
                        <a:t>图像对应关系正确率达</a:t>
                      </a:r>
                      <a:r>
                        <a:rPr lang="en-US" altLang="zh-CN" dirty="0" smtClean="0"/>
                        <a:t>90%</a:t>
                      </a:r>
                      <a:endParaRPr lang="zh-CN" altLang="en-US" dirty="0"/>
                    </a:p>
                  </a:txBody>
                  <a:tcPr/>
                </a:tc>
                <a:tc>
                  <a:txBody>
                    <a:bodyPr/>
                    <a:lstStyle/>
                    <a:p>
                      <a:pPr algn="ctr"/>
                      <a:r>
                        <a:rPr lang="en-US" altLang="zh-CN" dirty="0" smtClean="0"/>
                        <a:t>92%</a:t>
                      </a:r>
                      <a:endParaRPr lang="zh-CN" altLang="en-US" dirty="0"/>
                    </a:p>
                  </a:txBody>
                  <a:tcPr/>
                </a:tc>
              </a:tr>
            </a:tbl>
          </a:graphicData>
        </a:graphic>
      </p:graphicFrame>
    </p:spTree>
    <p:extLst>
      <p:ext uri="{BB962C8B-B14F-4D97-AF65-F5344CB8AC3E}">
        <p14:creationId xmlns:p14="http://schemas.microsoft.com/office/powerpoint/2010/main" val="286240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a:solidFill>
                  <a:srgbClr val="0070C0"/>
                </a:solidFill>
              </a:rPr>
              <a:t>Thank You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zh-CN" altLang="en-US" dirty="0">
                <a:solidFill>
                  <a:srgbClr val="0070C0"/>
                </a:solidFill>
              </a:rPr>
              <a:t>内容安排</a:t>
            </a:r>
            <a:endParaRPr lang="en-US" dirty="0">
              <a:solidFill>
                <a:srgbClr val="0070C0"/>
              </a:solidFill>
            </a:endParaRPr>
          </a:p>
        </p:txBody>
      </p:sp>
      <p:sp>
        <p:nvSpPr>
          <p:cNvPr id="3" name="Content Placeholder 2"/>
          <p:cNvSpPr>
            <a:spLocks noGrp="1"/>
          </p:cNvSpPr>
          <p:nvPr>
            <p:ph idx="1"/>
          </p:nvPr>
        </p:nvSpPr>
        <p:spPr>
          <a:xfrm>
            <a:off x="457200" y="1752600"/>
            <a:ext cx="8458200" cy="4800600"/>
          </a:xfrm>
        </p:spPr>
        <p:txBody>
          <a:bodyPr>
            <a:normAutofit/>
          </a:bodyPr>
          <a:lstStyle/>
          <a:p>
            <a:pPr>
              <a:buFont typeface="Wingdings" panose="05000000000000000000" pitchFamily="2" charset="2"/>
              <a:buChar char="Ø"/>
            </a:pPr>
            <a:r>
              <a:rPr lang="zh-CN" altLang="en-US" sz="2400" dirty="0" smtClean="0"/>
              <a:t>图谱数据来源</a:t>
            </a:r>
            <a:endParaRPr lang="en-US" altLang="zh-CN" sz="2400" dirty="0" smtClean="0"/>
          </a:p>
          <a:p>
            <a:pPr marL="0" indent="0">
              <a:buNone/>
            </a:pPr>
            <a:endParaRPr lang="en-US" altLang="zh-CN" sz="2400" dirty="0" smtClean="0"/>
          </a:p>
          <a:p>
            <a:pPr>
              <a:buFont typeface="Wingdings" panose="05000000000000000000" pitchFamily="2" charset="2"/>
              <a:buChar char="Ø"/>
            </a:pPr>
            <a:r>
              <a:rPr lang="zh-CN" altLang="en-US" sz="2400" dirty="0" smtClean="0"/>
              <a:t>图谱数据介绍</a:t>
            </a: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smtClean="0"/>
              <a:t>图谱构建方案</a:t>
            </a:r>
            <a:endParaRPr lang="en-US" altLang="zh-CN" sz="2400" dirty="0"/>
          </a:p>
          <a:p>
            <a:pPr marL="0" indent="0">
              <a:buNone/>
            </a:pPr>
            <a:endParaRPr lang="en-US" sz="2400" dirty="0"/>
          </a:p>
          <a:p>
            <a:pPr>
              <a:buFont typeface="Wingdings" panose="05000000000000000000" pitchFamily="2" charset="2"/>
              <a:buChar char="Ø"/>
            </a:pPr>
            <a:r>
              <a:rPr lang="zh-CN" altLang="en-US" sz="2400" dirty="0" smtClean="0"/>
              <a:t>项目指标及提交内容</a:t>
            </a:r>
            <a:endParaRPr lang="en-US" sz="2400" dirty="0"/>
          </a:p>
          <a:p>
            <a:pPr marL="0" indent="0">
              <a:buNone/>
            </a:pPr>
            <a:endParaRPr lang="en-US" sz="2400" dirty="0"/>
          </a:p>
          <a:p>
            <a:pPr marL="0" indent="0">
              <a:buNone/>
            </a:pPr>
            <a:endParaRPr lang="en-US" sz="1600" dirty="0"/>
          </a:p>
          <a:p>
            <a:pPr lvl="1"/>
            <a:endParaRPr lang="en-US" sz="1200" dirty="0"/>
          </a:p>
          <a:p>
            <a:pPr lvl="1"/>
            <a:endParaRPr lang="en-US" sz="1200" dirty="0"/>
          </a:p>
          <a:p>
            <a:pPr lvl="1"/>
            <a:endParaRPr lang="en-US" sz="1200" dirty="0"/>
          </a:p>
          <a:p>
            <a:pPr lvl="1"/>
            <a:endParaRPr lang="en-US" sz="1200" dirty="0"/>
          </a:p>
          <a:p>
            <a:pPr lvl="1"/>
            <a:endParaRPr lang="en-US" sz="1800" dirty="0"/>
          </a:p>
          <a:p>
            <a:pPr lvl="1"/>
            <a:endParaRPr lang="en-US" sz="18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2743200"/>
            <a:ext cx="8229600" cy="1143000"/>
          </a:xfrm>
        </p:spPr>
        <p:txBody>
          <a:bodyPr>
            <a:normAutofit/>
          </a:bodyPr>
          <a:lstStyle/>
          <a:p>
            <a:pPr algn="ctr"/>
            <a:r>
              <a:rPr lang="en-US" dirty="0" smtClean="0">
                <a:solidFill>
                  <a:srgbClr val="0070C0"/>
                </a:solidFill>
              </a:rPr>
              <a:t>1</a:t>
            </a:r>
            <a:r>
              <a:rPr lang="en-US" b="1" dirty="0" smtClean="0">
                <a:solidFill>
                  <a:srgbClr val="0070C0"/>
                </a:solidFill>
              </a:rPr>
              <a:t>. </a:t>
            </a:r>
            <a:r>
              <a:rPr lang="zh-CN" altLang="en-US" dirty="0">
                <a:solidFill>
                  <a:srgbClr val="0070C0"/>
                </a:solidFill>
              </a:rPr>
              <a:t>图谱</a:t>
            </a:r>
            <a:r>
              <a:rPr lang="zh-CN" altLang="en-US" dirty="0" smtClean="0">
                <a:solidFill>
                  <a:srgbClr val="0070C0"/>
                </a:solidFill>
              </a:rPr>
              <a:t>数据</a:t>
            </a:r>
            <a:r>
              <a:rPr lang="zh-CN" altLang="en-US" dirty="0">
                <a:solidFill>
                  <a:srgbClr val="0070C0"/>
                </a:solidFill>
              </a:rPr>
              <a:t>来源</a:t>
            </a:r>
            <a:endParaRPr lang="en-US" b="1" dirty="0">
              <a:solidFill>
                <a:srgbClr val="0070C0"/>
              </a:solidFill>
            </a:endParaRPr>
          </a:p>
        </p:txBody>
      </p:sp>
    </p:spTree>
    <p:extLst>
      <p:ext uri="{BB962C8B-B14F-4D97-AF65-F5344CB8AC3E}">
        <p14:creationId xmlns:p14="http://schemas.microsoft.com/office/powerpoint/2010/main" val="21472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农业知识图谱数据来源</a:t>
            </a:r>
            <a:endParaRPr lang="en-US" altLang="zh-CN" b="0" dirty="0" smtClean="0"/>
          </a:p>
          <a:p>
            <a:pPr marL="0" indent="0">
              <a:lnSpc>
                <a:spcPct val="90000"/>
              </a:lnSpc>
              <a:buNone/>
            </a:pPr>
            <a:endParaRPr lang="en-US" altLang="zh-CN" b="0" dirty="0" smtClean="0"/>
          </a:p>
          <a:p>
            <a:pPr marL="229870" lvl="1" indent="0">
              <a:lnSpc>
                <a:spcPct val="90000"/>
              </a:lnSpc>
              <a:buNone/>
            </a:pPr>
            <a:r>
              <a:rPr lang="zh-CN" altLang="en-US" sz="2000" dirty="0" smtClean="0"/>
              <a:t>国内主流三大百科：</a:t>
            </a:r>
            <a:endParaRPr lang="en-US" altLang="zh-CN" sz="2000" dirty="0" smtClean="0"/>
          </a:p>
          <a:p>
            <a:pPr marL="687070" lvl="1" indent="-457200">
              <a:lnSpc>
                <a:spcPct val="90000"/>
              </a:lnSpc>
              <a:buFont typeface="+mj-lt"/>
              <a:buAutoNum type="arabicPeriod"/>
            </a:pPr>
            <a:r>
              <a:rPr lang="zh-CN" altLang="en-US" sz="2000" dirty="0"/>
              <a:t>百度</a:t>
            </a:r>
            <a:r>
              <a:rPr lang="zh-CN" altLang="en-US" sz="2000" dirty="0" smtClean="0"/>
              <a:t>百科</a:t>
            </a:r>
            <a:endParaRPr lang="en-US" altLang="zh-CN" sz="2000" dirty="0" smtClean="0"/>
          </a:p>
          <a:p>
            <a:pPr marL="687070" lvl="1" indent="-457200">
              <a:lnSpc>
                <a:spcPct val="90000"/>
              </a:lnSpc>
              <a:buFont typeface="+mj-lt"/>
              <a:buAutoNum type="arabicPeriod"/>
            </a:pPr>
            <a:r>
              <a:rPr lang="zh-CN" altLang="en-US" sz="2000" dirty="0" smtClean="0"/>
              <a:t>互动百科</a:t>
            </a:r>
            <a:endParaRPr lang="en-US" altLang="zh-CN" sz="2000" dirty="0" smtClean="0"/>
          </a:p>
          <a:p>
            <a:pPr marL="687070" lvl="1" indent="-457200">
              <a:lnSpc>
                <a:spcPct val="90000"/>
              </a:lnSpc>
              <a:buFont typeface="+mj-lt"/>
              <a:buAutoNum type="arabicPeriod"/>
            </a:pPr>
            <a:r>
              <a:rPr lang="zh-CN" altLang="en-US" sz="2000" dirty="0" smtClean="0"/>
              <a:t>中文维基百科</a:t>
            </a:r>
            <a:endParaRPr lang="en-US" altLang="zh-CN" sz="2000" dirty="0" smtClean="0"/>
          </a:p>
          <a:p>
            <a:pPr marL="458470" lvl="2" indent="0">
              <a:lnSpc>
                <a:spcPct val="90000"/>
              </a:lnSpc>
              <a:buNone/>
            </a:pPr>
            <a:endParaRPr lang="en-US" altLang="zh-CN" sz="1800" dirty="0" smtClean="0"/>
          </a:p>
          <a:p>
            <a:pPr lvl="1">
              <a:lnSpc>
                <a:spcPct val="90000"/>
              </a:lnSpc>
            </a:pPr>
            <a:endParaRPr lang="en-US" altLang="zh-CN" sz="2000" dirty="0" smtClean="0"/>
          </a:p>
          <a:p>
            <a:pPr lvl="1">
              <a:lnSpc>
                <a:spcPct val="90000"/>
              </a:lnSpc>
            </a:pP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pic>
        <p:nvPicPr>
          <p:cNvPr id="7" name="图片 6"/>
          <p:cNvPicPr>
            <a:picLocks noChangeAspect="1"/>
          </p:cNvPicPr>
          <p:nvPr/>
        </p:nvPicPr>
        <p:blipFill>
          <a:blip r:embed="rId2"/>
          <a:stretch>
            <a:fillRect/>
          </a:stretch>
        </p:blipFill>
        <p:spPr>
          <a:xfrm>
            <a:off x="5105400" y="1828800"/>
            <a:ext cx="2286000" cy="1867437"/>
          </a:xfrm>
          <a:prstGeom prst="rect">
            <a:avLst/>
          </a:prstGeom>
        </p:spPr>
      </p:pic>
      <p:sp>
        <p:nvSpPr>
          <p:cNvPr id="8" name="文本框 7"/>
          <p:cNvSpPr txBox="1"/>
          <p:nvPr/>
        </p:nvSpPr>
        <p:spPr>
          <a:xfrm>
            <a:off x="684212" y="4953001"/>
            <a:ext cx="7775575" cy="369332"/>
          </a:xfrm>
          <a:prstGeom prst="rect">
            <a:avLst/>
          </a:prstGeom>
          <a:noFill/>
        </p:spPr>
        <p:txBody>
          <a:bodyPr wrap="square" rtlCol="0">
            <a:spAutoFit/>
          </a:bodyPr>
          <a:lstStyle/>
          <a:p>
            <a:r>
              <a:rPr lang="zh-CN" altLang="en-US" dirty="0" smtClean="0"/>
              <a:t>抓取三大百科中农业相关的实体信息，并进行不同百科之间等价实体的连接。</a:t>
            </a:r>
            <a:endParaRPr lang="zh-CN" altLang="en-US" dirty="0"/>
          </a:p>
        </p:txBody>
      </p:sp>
    </p:spTree>
    <p:extLst>
      <p:ext uri="{BB962C8B-B14F-4D97-AF65-F5344CB8AC3E}">
        <p14:creationId xmlns:p14="http://schemas.microsoft.com/office/powerpoint/2010/main" val="8922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2743200"/>
            <a:ext cx="8229600" cy="1143000"/>
          </a:xfrm>
        </p:spPr>
        <p:txBody>
          <a:bodyPr>
            <a:normAutofit/>
          </a:bodyPr>
          <a:lstStyle/>
          <a:p>
            <a:pPr algn="ctr"/>
            <a:r>
              <a:rPr lang="en-US" altLang="zh-CN" dirty="0">
                <a:solidFill>
                  <a:srgbClr val="0070C0"/>
                </a:solidFill>
              </a:rPr>
              <a:t>2</a:t>
            </a:r>
            <a:r>
              <a:rPr lang="en-US" b="1" dirty="0" smtClean="0">
                <a:solidFill>
                  <a:srgbClr val="0070C0"/>
                </a:solidFill>
              </a:rPr>
              <a:t>. </a:t>
            </a:r>
            <a:r>
              <a:rPr lang="zh-CN" altLang="en-US" dirty="0">
                <a:solidFill>
                  <a:srgbClr val="0070C0"/>
                </a:solidFill>
              </a:rPr>
              <a:t>图谱</a:t>
            </a:r>
            <a:r>
              <a:rPr lang="zh-CN" altLang="en-US" dirty="0" smtClean="0">
                <a:solidFill>
                  <a:srgbClr val="0070C0"/>
                </a:solidFill>
              </a:rPr>
              <a:t>数据介绍</a:t>
            </a:r>
            <a:endParaRPr lang="en-US" b="1" dirty="0">
              <a:solidFill>
                <a:srgbClr val="0070C0"/>
              </a:solidFill>
            </a:endParaRPr>
          </a:p>
        </p:txBody>
      </p:sp>
    </p:spTree>
    <p:extLst>
      <p:ext uri="{BB962C8B-B14F-4D97-AF65-F5344CB8AC3E}">
        <p14:creationId xmlns:p14="http://schemas.microsoft.com/office/powerpoint/2010/main" val="166229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农业知识图谱数据概述</a:t>
            </a:r>
            <a:endParaRPr lang="en-US" altLang="zh-CN" b="0" dirty="0"/>
          </a:p>
          <a:p>
            <a:pPr>
              <a:lnSpc>
                <a:spcPct val="90000"/>
              </a:lnSpc>
            </a:pPr>
            <a:r>
              <a:rPr lang="zh-CN" altLang="en-US" sz="1800" b="0" dirty="0" smtClean="0"/>
              <a:t>模式知识：</a:t>
            </a:r>
            <a:endParaRPr lang="en-US" altLang="zh-CN" sz="1800" b="0" dirty="0" smtClean="0"/>
          </a:p>
          <a:p>
            <a:pPr marL="342900" indent="-342900">
              <a:lnSpc>
                <a:spcPct val="90000"/>
              </a:lnSpc>
              <a:buFont typeface="+mj-lt"/>
              <a:buAutoNum type="arabicPeriod"/>
            </a:pPr>
            <a:r>
              <a:rPr lang="en-US" altLang="zh-CN" sz="1800" b="0" dirty="0"/>
              <a:t>c</a:t>
            </a:r>
            <a:r>
              <a:rPr lang="en-US" altLang="zh-CN" sz="1800" b="0" dirty="0" smtClean="0"/>
              <a:t>oncept(</a:t>
            </a:r>
            <a:r>
              <a:rPr lang="zh-CN" altLang="en-US" sz="1800" b="0" dirty="0" smtClean="0"/>
              <a:t>概念）数量：</a:t>
            </a:r>
            <a:r>
              <a:rPr lang="en-US" altLang="zh-CN" sz="1800" b="0" dirty="0" smtClean="0"/>
              <a:t>874</a:t>
            </a:r>
          </a:p>
          <a:p>
            <a:pPr marL="342900" indent="-342900">
              <a:lnSpc>
                <a:spcPct val="90000"/>
              </a:lnSpc>
              <a:buFont typeface="+mj-lt"/>
              <a:buAutoNum type="arabicPeriod"/>
            </a:pPr>
            <a:r>
              <a:rPr lang="en-US" altLang="zh-CN" sz="1800" b="0" dirty="0" smtClean="0"/>
              <a:t>subclass </a:t>
            </a:r>
            <a:r>
              <a:rPr lang="zh-CN" altLang="en-US" sz="1800" b="0" dirty="0" smtClean="0"/>
              <a:t>关系数量：</a:t>
            </a:r>
            <a:r>
              <a:rPr lang="en-US" altLang="zh-CN" sz="1800" b="0" dirty="0" smtClean="0"/>
              <a:t>915</a:t>
            </a:r>
          </a:p>
          <a:p>
            <a:pPr marL="0" indent="0">
              <a:lnSpc>
                <a:spcPct val="90000"/>
              </a:lnSpc>
              <a:buNone/>
            </a:pPr>
            <a:endParaRPr lang="en-US" altLang="zh-CN" sz="1800" b="0" dirty="0"/>
          </a:p>
          <a:p>
            <a:pPr>
              <a:lnSpc>
                <a:spcPct val="90000"/>
              </a:lnSpc>
            </a:pPr>
            <a:r>
              <a:rPr lang="zh-CN" altLang="en-US" sz="1800" b="0" dirty="0"/>
              <a:t>实例知识</a:t>
            </a:r>
            <a:r>
              <a:rPr lang="zh-CN" altLang="en-US" sz="1800" b="0" dirty="0" smtClean="0"/>
              <a:t>：</a:t>
            </a:r>
            <a:endParaRPr lang="en-US" altLang="zh-CN" sz="1800" b="0" dirty="0" smtClean="0"/>
          </a:p>
          <a:p>
            <a:pPr marL="342900" indent="-342900">
              <a:lnSpc>
                <a:spcPct val="90000"/>
              </a:lnSpc>
              <a:buFont typeface="+mj-lt"/>
              <a:buAutoNum type="arabicPeriod"/>
            </a:pPr>
            <a:r>
              <a:rPr lang="zh-CN" altLang="en-US" sz="1800" b="0" dirty="0" smtClean="0"/>
              <a:t>实体数量：</a:t>
            </a:r>
            <a:r>
              <a:rPr lang="en-US" altLang="zh-CN" sz="1800" b="0" dirty="0" smtClean="0"/>
              <a:t>100202</a:t>
            </a:r>
            <a:endParaRPr lang="en-US" altLang="zh-CN" sz="1800" b="0" dirty="0"/>
          </a:p>
          <a:p>
            <a:pPr lvl="1">
              <a:lnSpc>
                <a:spcPct val="90000"/>
              </a:lnSpc>
            </a:pP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spTree>
    <p:extLst>
      <p:ext uri="{BB962C8B-B14F-4D97-AF65-F5344CB8AC3E}">
        <p14:creationId xmlns:p14="http://schemas.microsoft.com/office/powerpoint/2010/main" val="2554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农业知识图谱实体数据</a:t>
            </a:r>
            <a:endParaRPr lang="en-US" altLang="zh-CN" b="0" dirty="0" smtClean="0"/>
          </a:p>
          <a:p>
            <a:pPr>
              <a:lnSpc>
                <a:spcPct val="90000"/>
              </a:lnSpc>
            </a:pPr>
            <a:endParaRPr lang="en-US" altLang="zh-CN" b="0" dirty="0"/>
          </a:p>
          <a:p>
            <a:pPr>
              <a:lnSpc>
                <a:spcPct val="90000"/>
              </a:lnSpc>
            </a:pPr>
            <a:endParaRPr lang="en-US" altLang="zh-CN" b="0" dirty="0" smtClean="0"/>
          </a:p>
          <a:p>
            <a:pPr>
              <a:lnSpc>
                <a:spcPct val="90000"/>
              </a:lnSpc>
            </a:pPr>
            <a:endParaRPr lang="en-US" altLang="zh-CN" b="0" dirty="0"/>
          </a:p>
          <a:p>
            <a:pPr>
              <a:lnSpc>
                <a:spcPct val="90000"/>
              </a:lnSpc>
            </a:pPr>
            <a:endParaRPr lang="en-US" altLang="zh-CN" b="0" dirty="0" smtClean="0"/>
          </a:p>
          <a:p>
            <a:pPr>
              <a:lnSpc>
                <a:spcPct val="90000"/>
              </a:lnSpc>
            </a:pPr>
            <a:endParaRPr lang="en-US" altLang="zh-CN" b="0" dirty="0"/>
          </a:p>
          <a:p>
            <a:pPr>
              <a:lnSpc>
                <a:spcPct val="90000"/>
              </a:lnSpc>
            </a:pPr>
            <a:endParaRPr lang="en-US" altLang="zh-CN" b="0" dirty="0" smtClean="0"/>
          </a:p>
          <a:p>
            <a:pPr>
              <a:lnSpc>
                <a:spcPct val="90000"/>
              </a:lnSpc>
            </a:pPr>
            <a:endParaRPr lang="en-US" altLang="zh-CN" b="0" dirty="0"/>
          </a:p>
          <a:p>
            <a:pPr marL="229870" lvl="1" indent="0">
              <a:lnSpc>
                <a:spcPct val="90000"/>
              </a:lnSpc>
              <a:buNone/>
            </a:pP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graphicFrame>
        <p:nvGraphicFramePr>
          <p:cNvPr id="3" name="表格 2"/>
          <p:cNvGraphicFramePr>
            <a:graphicFrameLocks noGrp="1"/>
          </p:cNvGraphicFramePr>
          <p:nvPr>
            <p:extLst>
              <p:ext uri="{D42A27DB-BD31-4B8C-83A1-F6EECF244321}">
                <p14:modId xmlns:p14="http://schemas.microsoft.com/office/powerpoint/2010/main" val="1809138168"/>
              </p:ext>
            </p:extLst>
          </p:nvPr>
        </p:nvGraphicFramePr>
        <p:xfrm>
          <a:off x="418304" y="1752600"/>
          <a:ext cx="8245475" cy="2397760"/>
        </p:xfrm>
        <a:graphic>
          <a:graphicData uri="http://schemas.openxmlformats.org/drawingml/2006/table">
            <a:tbl>
              <a:tblPr firstRow="1" bandRow="1">
                <a:tableStyleId>{5C22544A-7EE6-4342-B048-85BDC9FD1C3A}</a:tableStyleId>
              </a:tblPr>
              <a:tblGrid>
                <a:gridCol w="1649095"/>
                <a:gridCol w="1179610"/>
                <a:gridCol w="2315591"/>
                <a:gridCol w="1452084"/>
                <a:gridCol w="1649095"/>
              </a:tblGrid>
              <a:tr h="370840">
                <a:tc>
                  <a:txBody>
                    <a:bodyPr/>
                    <a:lstStyle/>
                    <a:p>
                      <a:pPr algn="ctr"/>
                      <a:endParaRPr lang="zh-CN" altLang="en-US" dirty="0"/>
                    </a:p>
                  </a:txBody>
                  <a:tcPr/>
                </a:tc>
                <a:tc>
                  <a:txBody>
                    <a:bodyPr/>
                    <a:lstStyle/>
                    <a:p>
                      <a:pPr algn="ctr"/>
                      <a:r>
                        <a:rPr lang="zh-CN" altLang="en-US" dirty="0" smtClean="0"/>
                        <a:t>实体数量</a:t>
                      </a:r>
                      <a:endParaRPr lang="zh-CN" altLang="en-US" dirty="0"/>
                    </a:p>
                  </a:txBody>
                  <a:tcPr/>
                </a:tc>
                <a:tc>
                  <a:txBody>
                    <a:bodyPr/>
                    <a:lstStyle/>
                    <a:p>
                      <a:pPr algn="ctr"/>
                      <a:r>
                        <a:rPr lang="zh-CN" altLang="en-US" dirty="0" smtClean="0"/>
                        <a:t>拥有属性的实体数量</a:t>
                      </a:r>
                      <a:endParaRPr lang="zh-CN" altLang="en-US" dirty="0"/>
                    </a:p>
                  </a:txBody>
                  <a:tcPr/>
                </a:tc>
                <a:tc>
                  <a:txBody>
                    <a:bodyPr/>
                    <a:lstStyle/>
                    <a:p>
                      <a:pPr algn="ctr"/>
                      <a:r>
                        <a:rPr lang="zh-CN" altLang="en-US" dirty="0" smtClean="0"/>
                        <a:t>拥有图片的实体数量</a:t>
                      </a:r>
                      <a:endParaRPr lang="zh-CN" altLang="en-US" dirty="0"/>
                    </a:p>
                  </a:txBody>
                  <a:tcPr/>
                </a:tc>
                <a:tc>
                  <a:txBody>
                    <a:bodyPr/>
                    <a:lstStyle/>
                    <a:p>
                      <a:pPr algn="ctr"/>
                      <a:r>
                        <a:rPr lang="zh-CN" altLang="en-US" dirty="0" smtClean="0"/>
                        <a:t>同时拥有属性和图片的实体数量</a:t>
                      </a:r>
                      <a:endParaRPr lang="zh-CN" altLang="en-US" dirty="0"/>
                    </a:p>
                  </a:txBody>
                  <a:tcPr/>
                </a:tc>
              </a:tr>
              <a:tr h="370840">
                <a:tc>
                  <a:txBody>
                    <a:bodyPr/>
                    <a:lstStyle/>
                    <a:p>
                      <a:pPr algn="ctr"/>
                      <a:r>
                        <a:rPr lang="zh-CN" altLang="en-US" dirty="0" smtClean="0"/>
                        <a:t>百度百科</a:t>
                      </a:r>
                      <a:endParaRPr lang="zh-CN" altLang="en-US" dirty="0"/>
                    </a:p>
                  </a:txBody>
                  <a:tcPr/>
                </a:tc>
                <a:tc>
                  <a:txBody>
                    <a:bodyPr/>
                    <a:lstStyle/>
                    <a:p>
                      <a:pPr algn="ctr"/>
                      <a:r>
                        <a:rPr lang="en-US" altLang="zh-CN" dirty="0" smtClean="0"/>
                        <a:t>52955</a:t>
                      </a:r>
                      <a:endParaRPr lang="zh-CN" altLang="en-US" dirty="0"/>
                    </a:p>
                  </a:txBody>
                  <a:tcPr/>
                </a:tc>
                <a:tc>
                  <a:txBody>
                    <a:bodyPr/>
                    <a:lstStyle/>
                    <a:p>
                      <a:pPr algn="ctr"/>
                      <a:r>
                        <a:rPr lang="en-US" altLang="zh-CN" dirty="0" smtClean="0"/>
                        <a:t>51709</a:t>
                      </a:r>
                      <a:endParaRPr lang="zh-CN" altLang="en-US" dirty="0"/>
                    </a:p>
                  </a:txBody>
                  <a:tcPr/>
                </a:tc>
                <a:tc>
                  <a:txBody>
                    <a:bodyPr/>
                    <a:lstStyle/>
                    <a:p>
                      <a:pPr algn="ctr"/>
                      <a:r>
                        <a:rPr lang="en-US" altLang="zh-CN" dirty="0" smtClean="0"/>
                        <a:t>37132</a:t>
                      </a:r>
                      <a:endParaRPr lang="zh-CN" altLang="en-US" dirty="0"/>
                    </a:p>
                  </a:txBody>
                  <a:tcPr/>
                </a:tc>
                <a:tc>
                  <a:txBody>
                    <a:bodyPr/>
                    <a:lstStyle/>
                    <a:p>
                      <a:pPr algn="ctr"/>
                      <a:r>
                        <a:rPr lang="en-US" altLang="zh-CN" dirty="0" smtClean="0"/>
                        <a:t>35836</a:t>
                      </a:r>
                      <a:endParaRPr lang="zh-CN" altLang="en-US" dirty="0"/>
                    </a:p>
                  </a:txBody>
                  <a:tcPr/>
                </a:tc>
              </a:tr>
              <a:tr h="370840">
                <a:tc>
                  <a:txBody>
                    <a:bodyPr/>
                    <a:lstStyle/>
                    <a:p>
                      <a:pPr algn="ctr"/>
                      <a:r>
                        <a:rPr lang="zh-CN" altLang="en-US" dirty="0" smtClean="0"/>
                        <a:t>互动百科</a:t>
                      </a:r>
                      <a:endParaRPr lang="zh-CN" altLang="en-US" dirty="0"/>
                    </a:p>
                  </a:txBody>
                  <a:tcPr/>
                </a:tc>
                <a:tc>
                  <a:txBody>
                    <a:bodyPr/>
                    <a:lstStyle/>
                    <a:p>
                      <a:pPr algn="ctr"/>
                      <a:r>
                        <a:rPr lang="en-US" altLang="zh-CN" dirty="0" smtClean="0"/>
                        <a:t>36612</a:t>
                      </a:r>
                      <a:endParaRPr lang="zh-CN" altLang="en-US" dirty="0"/>
                    </a:p>
                  </a:txBody>
                  <a:tcPr/>
                </a:tc>
                <a:tc>
                  <a:txBody>
                    <a:bodyPr/>
                    <a:lstStyle/>
                    <a:p>
                      <a:pPr algn="ctr"/>
                      <a:r>
                        <a:rPr lang="en-US" altLang="zh-CN" dirty="0" smtClean="0"/>
                        <a:t>26729</a:t>
                      </a:r>
                      <a:endParaRPr lang="zh-CN" altLang="en-US" dirty="0"/>
                    </a:p>
                  </a:txBody>
                  <a:tcPr/>
                </a:tc>
                <a:tc>
                  <a:txBody>
                    <a:bodyPr/>
                    <a:lstStyle/>
                    <a:p>
                      <a:pPr algn="ctr"/>
                      <a:r>
                        <a:rPr lang="en-US" altLang="zh-CN" dirty="0" smtClean="0"/>
                        <a:t>29539</a:t>
                      </a:r>
                      <a:endParaRPr lang="zh-CN" altLang="en-US" dirty="0"/>
                    </a:p>
                  </a:txBody>
                  <a:tcPr/>
                </a:tc>
                <a:tc>
                  <a:txBody>
                    <a:bodyPr/>
                    <a:lstStyle/>
                    <a:p>
                      <a:pPr algn="ctr"/>
                      <a:r>
                        <a:rPr lang="en-US" altLang="zh-CN" dirty="0" smtClean="0"/>
                        <a:t>19206</a:t>
                      </a:r>
                      <a:endParaRPr lang="zh-CN" altLang="en-US" dirty="0"/>
                    </a:p>
                  </a:txBody>
                  <a:tcPr/>
                </a:tc>
              </a:tr>
              <a:tr h="370840">
                <a:tc>
                  <a:txBody>
                    <a:bodyPr/>
                    <a:lstStyle/>
                    <a:p>
                      <a:pPr algn="ctr"/>
                      <a:r>
                        <a:rPr lang="zh-CN" altLang="en-US" dirty="0" smtClean="0"/>
                        <a:t>中文维基百科</a:t>
                      </a:r>
                      <a:endParaRPr lang="zh-CN" altLang="en-US" dirty="0"/>
                    </a:p>
                  </a:txBody>
                  <a:tcPr/>
                </a:tc>
                <a:tc>
                  <a:txBody>
                    <a:bodyPr/>
                    <a:lstStyle/>
                    <a:p>
                      <a:pPr algn="ctr"/>
                      <a:r>
                        <a:rPr lang="en-US" altLang="zh-CN" dirty="0" smtClean="0"/>
                        <a:t>10635</a:t>
                      </a:r>
                      <a:endParaRPr lang="zh-CN" altLang="en-US" dirty="0"/>
                    </a:p>
                  </a:txBody>
                  <a:tcPr/>
                </a:tc>
                <a:tc>
                  <a:txBody>
                    <a:bodyPr/>
                    <a:lstStyle/>
                    <a:p>
                      <a:pPr algn="ctr"/>
                      <a:r>
                        <a:rPr lang="en-US" altLang="zh-CN" dirty="0" smtClean="0"/>
                        <a:t>8148</a:t>
                      </a:r>
                      <a:endParaRPr lang="zh-CN" altLang="en-US" dirty="0"/>
                    </a:p>
                  </a:txBody>
                  <a:tcPr/>
                </a:tc>
                <a:tc>
                  <a:txBody>
                    <a:bodyPr/>
                    <a:lstStyle/>
                    <a:p>
                      <a:pPr algn="ctr"/>
                      <a:r>
                        <a:rPr lang="en-US" altLang="zh-CN" dirty="0" smtClean="0"/>
                        <a:t>7380</a:t>
                      </a:r>
                      <a:endParaRPr lang="zh-CN" altLang="en-US" dirty="0"/>
                    </a:p>
                  </a:txBody>
                  <a:tcPr/>
                </a:tc>
                <a:tc>
                  <a:txBody>
                    <a:bodyPr/>
                    <a:lstStyle/>
                    <a:p>
                      <a:pPr algn="ctr"/>
                      <a:r>
                        <a:rPr lang="en-US" altLang="zh-CN" dirty="0" smtClean="0"/>
                        <a:t>4892</a:t>
                      </a:r>
                      <a:endParaRPr lang="zh-CN" altLang="en-US" dirty="0"/>
                    </a:p>
                  </a:txBody>
                  <a:tcPr/>
                </a:tc>
              </a:tr>
              <a:tr h="370840">
                <a:tc>
                  <a:txBody>
                    <a:bodyPr/>
                    <a:lstStyle/>
                    <a:p>
                      <a:pPr algn="ctr"/>
                      <a:r>
                        <a:rPr lang="zh-CN" altLang="en-US" dirty="0" smtClean="0"/>
                        <a:t>总计</a:t>
                      </a:r>
                      <a:endParaRPr lang="zh-CN" altLang="en-US" dirty="0"/>
                    </a:p>
                  </a:txBody>
                  <a:tcPr/>
                </a:tc>
                <a:tc>
                  <a:txBody>
                    <a:bodyPr/>
                    <a:lstStyle/>
                    <a:p>
                      <a:pPr algn="ctr"/>
                      <a:r>
                        <a:rPr lang="en-US" altLang="zh-CN" dirty="0" smtClean="0"/>
                        <a:t>100202</a:t>
                      </a:r>
                      <a:endParaRPr lang="zh-CN" altLang="en-US" dirty="0"/>
                    </a:p>
                  </a:txBody>
                  <a:tcPr/>
                </a:tc>
                <a:tc>
                  <a:txBody>
                    <a:bodyPr/>
                    <a:lstStyle/>
                    <a:p>
                      <a:pPr algn="ctr"/>
                      <a:r>
                        <a:rPr lang="en-US" altLang="zh-CN" dirty="0" smtClean="0"/>
                        <a:t>86586</a:t>
                      </a:r>
                      <a:endParaRPr lang="zh-CN" altLang="en-US" dirty="0"/>
                    </a:p>
                  </a:txBody>
                  <a:tcPr/>
                </a:tc>
                <a:tc>
                  <a:txBody>
                    <a:bodyPr/>
                    <a:lstStyle/>
                    <a:p>
                      <a:pPr algn="ctr"/>
                      <a:r>
                        <a:rPr lang="en-US" altLang="zh-CN" dirty="0" smtClean="0"/>
                        <a:t>74051</a:t>
                      </a:r>
                      <a:endParaRPr lang="zh-CN" altLang="en-US" dirty="0"/>
                    </a:p>
                  </a:txBody>
                  <a:tcPr/>
                </a:tc>
                <a:tc>
                  <a:txBody>
                    <a:bodyPr/>
                    <a:lstStyle/>
                    <a:p>
                      <a:pPr algn="ctr"/>
                      <a:r>
                        <a:rPr lang="en-US" altLang="zh-CN" dirty="0" smtClean="0"/>
                        <a:t>59934</a:t>
                      </a:r>
                      <a:endParaRPr lang="zh-CN" altLang="en-US" dirty="0"/>
                    </a:p>
                  </a:txBody>
                  <a:tcPr/>
                </a:tc>
              </a:tr>
            </a:tbl>
          </a:graphicData>
        </a:graphic>
      </p:graphicFrame>
    </p:spTree>
    <p:extLst>
      <p:ext uri="{BB962C8B-B14F-4D97-AF65-F5344CB8AC3E}">
        <p14:creationId xmlns:p14="http://schemas.microsoft.com/office/powerpoint/2010/main" val="335475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2743200"/>
            <a:ext cx="8229600" cy="1143000"/>
          </a:xfrm>
        </p:spPr>
        <p:txBody>
          <a:bodyPr>
            <a:normAutofit/>
          </a:bodyPr>
          <a:lstStyle/>
          <a:p>
            <a:pPr algn="ctr"/>
            <a:r>
              <a:rPr lang="en-US" altLang="zh-CN" dirty="0" smtClean="0">
                <a:solidFill>
                  <a:srgbClr val="0070C0"/>
                </a:solidFill>
              </a:rPr>
              <a:t>3</a:t>
            </a:r>
            <a:r>
              <a:rPr lang="en-US" b="1" dirty="0" smtClean="0">
                <a:solidFill>
                  <a:srgbClr val="0070C0"/>
                </a:solidFill>
              </a:rPr>
              <a:t>. </a:t>
            </a:r>
            <a:r>
              <a:rPr lang="zh-CN" altLang="en-US" dirty="0" smtClean="0">
                <a:solidFill>
                  <a:srgbClr val="0070C0"/>
                </a:solidFill>
              </a:rPr>
              <a:t>图谱</a:t>
            </a:r>
            <a:r>
              <a:rPr lang="zh-CN" altLang="en-US" dirty="0">
                <a:solidFill>
                  <a:srgbClr val="0070C0"/>
                </a:solidFill>
              </a:rPr>
              <a:t>构建方案</a:t>
            </a:r>
            <a:endParaRPr lang="en-US" b="1" dirty="0">
              <a:solidFill>
                <a:srgbClr val="0070C0"/>
              </a:solidFill>
            </a:endParaRPr>
          </a:p>
        </p:txBody>
      </p:sp>
    </p:spTree>
    <p:extLst>
      <p:ext uri="{BB962C8B-B14F-4D97-AF65-F5344CB8AC3E}">
        <p14:creationId xmlns:p14="http://schemas.microsoft.com/office/powerpoint/2010/main" val="2054957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3606"/>
          </a:xfrm>
        </p:spPr>
        <p:txBody>
          <a:bodyPr>
            <a:normAutofit/>
          </a:bodyPr>
          <a:lstStyle/>
          <a:p>
            <a:r>
              <a:rPr lang="zh-CN" altLang="en-US" dirty="0" smtClean="0">
                <a:solidFill>
                  <a:srgbClr val="0070C0"/>
                </a:solidFill>
              </a:rPr>
              <a:t>知识图谱构建方案</a:t>
            </a:r>
            <a:endParaRPr lang="en-US" dirty="0">
              <a:solidFill>
                <a:srgbClr val="0070C0"/>
              </a:solidFill>
            </a:endParaRPr>
          </a:p>
        </p:txBody>
      </p:sp>
      <p:sp>
        <p:nvSpPr>
          <p:cNvPr id="4" name="Rectangle 3"/>
          <p:cNvSpPr>
            <a:spLocks noGrp="1" noChangeArrowheads="1"/>
          </p:cNvSpPr>
          <p:nvPr/>
        </p:nvSpPr>
        <p:spPr bwMode="auto">
          <a:xfrm>
            <a:off x="418306" y="664369"/>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a:solidFill>
                  <a:schemeClr val="tx2"/>
                </a:solidFill>
                <a:latin typeface="Arial" panose="020B0604020202020204" pitchFamily="34" charset="0"/>
                <a:cs typeface="Arial" panose="020B0604020202020204" pitchFamily="34" charset="0"/>
              </a:defRPr>
            </a:lvl9pPr>
          </a:lstStyle>
          <a:p>
            <a:endParaRPr lang="en-US" dirty="0"/>
          </a:p>
        </p:txBody>
      </p:sp>
      <p:sp>
        <p:nvSpPr>
          <p:cNvPr id="5" name="Text Box 4"/>
          <p:cNvSpPr txBox="1">
            <a:spLocks noChangeArrowheads="1"/>
          </p:cNvSpPr>
          <p:nvPr/>
        </p:nvSpPr>
        <p:spPr bwMode="auto">
          <a:xfrm>
            <a:off x="684213" y="914400"/>
            <a:ext cx="77755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28600" indent="-228600" algn="l" rtl="0" fontAlgn="base">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330" algn="l" rtl="0" fontAlgn="base">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4155" algn="l" rtl="0" fontAlgn="base">
              <a:spcBef>
                <a:spcPct val="20000"/>
              </a:spcBef>
              <a:spcAft>
                <a:spcPct val="0"/>
              </a:spcAft>
              <a:buClr>
                <a:schemeClr val="accent2"/>
              </a:buClr>
              <a:buChar char="•"/>
              <a:defRPr sz="2000">
                <a:solidFill>
                  <a:schemeClr val="tx1"/>
                </a:solidFill>
                <a:latin typeface="+mn-lt"/>
                <a:cs typeface="+mn-cs"/>
              </a:defRPr>
            </a:lvl3pPr>
            <a:lvl4pPr marL="913130" indent="-228600" algn="l" rtl="0" fontAlgn="base">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9pPr>
          </a:lstStyle>
          <a:p>
            <a:pPr>
              <a:lnSpc>
                <a:spcPct val="90000"/>
              </a:lnSpc>
            </a:pPr>
            <a:r>
              <a:rPr lang="zh-CN" altLang="en-US" b="0" dirty="0" smtClean="0"/>
              <a:t>模式知识构建</a:t>
            </a:r>
            <a:endParaRPr lang="en-US" altLang="zh-CN" b="0" dirty="0" smtClean="0"/>
          </a:p>
          <a:p>
            <a:pPr marL="457200" indent="-457200">
              <a:lnSpc>
                <a:spcPct val="90000"/>
              </a:lnSpc>
              <a:buFont typeface="+mj-lt"/>
              <a:buAutoNum type="arabicPeriod"/>
            </a:pPr>
            <a:r>
              <a:rPr lang="en-US" altLang="zh-CN" sz="2000" dirty="0"/>
              <a:t>Taxonomy(</a:t>
            </a:r>
            <a:r>
              <a:rPr lang="zh-CN" altLang="en-US" sz="2000" dirty="0"/>
              <a:t>分类体系）构建</a:t>
            </a:r>
            <a:endParaRPr lang="en-US" altLang="zh-CN" sz="2000" dirty="0"/>
          </a:p>
          <a:p>
            <a:pPr lvl="2">
              <a:lnSpc>
                <a:spcPct val="90000"/>
              </a:lnSpc>
            </a:pPr>
            <a:r>
              <a:rPr lang="zh-CN" altLang="en-US" sz="1800" dirty="0" smtClean="0"/>
              <a:t>抓取</a:t>
            </a:r>
            <a:r>
              <a:rPr lang="zh-CN" altLang="zh-CN" sz="1800" dirty="0" smtClean="0"/>
              <a:t>互动</a:t>
            </a:r>
            <a:r>
              <a:rPr lang="zh-CN" altLang="zh-CN" sz="1800" dirty="0"/>
              <a:t>百科和中文维基百科分类系统中关于农业的分类</a:t>
            </a:r>
            <a:r>
              <a:rPr lang="zh-CN" altLang="zh-CN" sz="1800" dirty="0" smtClean="0"/>
              <a:t>分支</a:t>
            </a:r>
            <a:endParaRPr lang="en-US" altLang="zh-CN" sz="1800" dirty="0" smtClean="0"/>
          </a:p>
          <a:p>
            <a:pPr marL="458470" lvl="2" indent="0">
              <a:lnSpc>
                <a:spcPct val="90000"/>
              </a:lnSpc>
              <a:buNone/>
            </a:pPr>
            <a:r>
              <a:rPr lang="en-US" altLang="zh-CN" sz="1800" dirty="0"/>
              <a:t> </a:t>
            </a:r>
            <a:r>
              <a:rPr lang="en-US" altLang="zh-CN" sz="1800" dirty="0" smtClean="0"/>
              <a:t>   </a:t>
            </a:r>
            <a:r>
              <a:rPr lang="zh-CN" altLang="en-US" sz="1800" dirty="0" smtClean="0"/>
              <a:t>（</a:t>
            </a:r>
            <a:r>
              <a:rPr lang="zh-CN" altLang="zh-CN" sz="1800" dirty="0"/>
              <a:t>百度百科中没有这样的分类体系，因此不选用百度百科</a:t>
            </a:r>
            <a:r>
              <a:rPr lang="zh-CN" altLang="en-US" sz="1800" dirty="0" smtClean="0"/>
              <a:t>）</a:t>
            </a:r>
            <a:endParaRPr lang="en-US" altLang="zh-CN" sz="1800" dirty="0"/>
          </a:p>
          <a:p>
            <a:pPr lvl="1">
              <a:lnSpc>
                <a:spcPct val="90000"/>
              </a:lnSpc>
            </a:pPr>
            <a:endParaRPr lang="en-US" altLang="zh-CN" sz="2000" dirty="0" smtClean="0"/>
          </a:p>
          <a:p>
            <a:pPr lvl="1">
              <a:lnSpc>
                <a:spcPct val="90000"/>
              </a:lnSpc>
            </a:pPr>
            <a:endParaRPr lang="en-US" altLang="zh-CN" sz="2000" b="0" dirty="0"/>
          </a:p>
          <a:p>
            <a:pPr lvl="1">
              <a:lnSpc>
                <a:spcPct val="90000"/>
              </a:lnSpc>
            </a:pPr>
            <a:endParaRPr lang="en-US" altLang="zh-CN" sz="1600" dirty="0"/>
          </a:p>
          <a:p>
            <a:pPr lvl="2">
              <a:lnSpc>
                <a:spcPct val="90000"/>
              </a:lnSpc>
            </a:pPr>
            <a:endParaRPr lang="en-US" altLang="zh-CN" sz="1400" dirty="0"/>
          </a:p>
          <a:p>
            <a:pPr lvl="1">
              <a:lnSpc>
                <a:spcPct val="90000"/>
              </a:lnSpc>
            </a:pPr>
            <a:endParaRPr lang="en-US" altLang="zh-CN" sz="1400" dirty="0"/>
          </a:p>
          <a:p>
            <a:pPr lvl="2">
              <a:lnSpc>
                <a:spcPct val="90000"/>
              </a:lnSpc>
            </a:pPr>
            <a:endParaRPr lang="en-US" altLang="zh-CN" sz="1600" dirty="0"/>
          </a:p>
          <a:p>
            <a:pPr lvl="2">
              <a:lnSpc>
                <a:spcPct val="90000"/>
              </a:lnSpc>
            </a:pPr>
            <a:endParaRPr lang="en-US" altLang="zh-CN" sz="1600" dirty="0"/>
          </a:p>
          <a:p>
            <a:pPr lvl="1">
              <a:lnSpc>
                <a:spcPct val="90000"/>
              </a:lnSpc>
            </a:pPr>
            <a:endParaRPr lang="en-US" altLang="zh-CN" sz="1400" dirty="0"/>
          </a:p>
          <a:p>
            <a:pPr lvl="2">
              <a:lnSpc>
                <a:spcPct val="90000"/>
              </a:lnSpc>
            </a:pPr>
            <a:endParaRPr lang="en-US" altLang="zh-CN" sz="1400" dirty="0"/>
          </a:p>
          <a:p>
            <a:pPr lvl="2">
              <a:lnSpc>
                <a:spcPct val="90000"/>
              </a:lnSpc>
            </a:pPr>
            <a:endParaRPr lang="en-US" sz="1400" b="0" dirty="0"/>
          </a:p>
          <a:p>
            <a:pPr lvl="1">
              <a:lnSpc>
                <a:spcPct val="90000"/>
              </a:lnSpc>
            </a:pPr>
            <a:endParaRPr lang="en-US" sz="1400" b="0" dirty="0"/>
          </a:p>
        </p:txBody>
      </p:sp>
      <p:pic>
        <p:nvPicPr>
          <p:cNvPr id="6" name="图片 5" descr="C:\Users\lienc\AppData\Roaming\Tencent\Users\329514179\QQ\WinTemp\RichOle\Z%KGPRVY]TA$92OAIN_Y2JO.png"/>
          <p:cNvPicPr/>
          <p:nvPr/>
        </p:nvPicPr>
        <p:blipFill>
          <a:blip r:embed="rId2">
            <a:extLst>
              <a:ext uri="{28A0092B-C50C-407E-A947-70E740481C1C}">
                <a14:useLocalDpi xmlns:a14="http://schemas.microsoft.com/office/drawing/2010/main" val="0"/>
              </a:ext>
            </a:extLst>
          </a:blip>
          <a:srcRect/>
          <a:stretch>
            <a:fillRect/>
          </a:stretch>
        </p:blipFill>
        <p:spPr bwMode="auto">
          <a:xfrm>
            <a:off x="1669957" y="2590800"/>
            <a:ext cx="2165985" cy="3333750"/>
          </a:xfrm>
          <a:prstGeom prst="rect">
            <a:avLst/>
          </a:prstGeom>
          <a:noFill/>
          <a:ln>
            <a:noFill/>
          </a:ln>
        </p:spPr>
      </p:pic>
      <p:pic>
        <p:nvPicPr>
          <p:cNvPr id="7" name="图片 6"/>
          <p:cNvPicPr/>
          <p:nvPr/>
        </p:nvPicPr>
        <p:blipFill>
          <a:blip r:embed="rId3"/>
          <a:stretch>
            <a:fillRect/>
          </a:stretch>
        </p:blipFill>
        <p:spPr>
          <a:xfrm>
            <a:off x="4821685" y="2609850"/>
            <a:ext cx="2132330" cy="3314700"/>
          </a:xfrm>
          <a:prstGeom prst="rect">
            <a:avLst/>
          </a:prstGeom>
        </p:spPr>
      </p:pic>
      <p:sp>
        <p:nvSpPr>
          <p:cNvPr id="3" name="文本框 2"/>
          <p:cNvSpPr txBox="1"/>
          <p:nvPr/>
        </p:nvSpPr>
        <p:spPr>
          <a:xfrm>
            <a:off x="1669957" y="6083497"/>
            <a:ext cx="2362200" cy="307777"/>
          </a:xfrm>
          <a:prstGeom prst="rect">
            <a:avLst/>
          </a:prstGeom>
          <a:noFill/>
        </p:spPr>
        <p:txBody>
          <a:bodyPr wrap="square" rtlCol="0">
            <a:spAutoFit/>
          </a:bodyPr>
          <a:lstStyle/>
          <a:p>
            <a:r>
              <a:rPr lang="zh-CN" altLang="zh-CN" sz="1400" dirty="0" smtClean="0"/>
              <a:t>互动</a:t>
            </a:r>
            <a:r>
              <a:rPr lang="zh-CN" altLang="zh-CN" sz="1400" dirty="0"/>
              <a:t>百科分类体系农业分支</a:t>
            </a:r>
            <a:endParaRPr lang="zh-CN" altLang="en-US" sz="1400" dirty="0"/>
          </a:p>
        </p:txBody>
      </p:sp>
      <p:sp>
        <p:nvSpPr>
          <p:cNvPr id="8" name="文本框 7"/>
          <p:cNvSpPr txBox="1"/>
          <p:nvPr/>
        </p:nvSpPr>
        <p:spPr>
          <a:xfrm>
            <a:off x="4591814" y="6083496"/>
            <a:ext cx="2723385" cy="307777"/>
          </a:xfrm>
          <a:prstGeom prst="rect">
            <a:avLst/>
          </a:prstGeom>
          <a:noFill/>
        </p:spPr>
        <p:txBody>
          <a:bodyPr wrap="square" rtlCol="0">
            <a:spAutoFit/>
          </a:bodyPr>
          <a:lstStyle/>
          <a:p>
            <a:r>
              <a:rPr lang="zh-CN" altLang="en-US" sz="1400" dirty="0" smtClean="0"/>
              <a:t>中文维</a:t>
            </a:r>
            <a:r>
              <a:rPr lang="zh-CN" altLang="en-US" sz="1400" dirty="0"/>
              <a:t>基</a:t>
            </a:r>
            <a:r>
              <a:rPr lang="zh-CN" altLang="zh-CN" sz="1400" dirty="0" smtClean="0"/>
              <a:t>百科</a:t>
            </a:r>
            <a:r>
              <a:rPr lang="zh-CN" altLang="zh-CN" sz="1400" dirty="0"/>
              <a:t>分类体系农业分支</a:t>
            </a:r>
            <a:endParaRPr lang="zh-CN" altLang="en-US" sz="1400" dirty="0"/>
          </a:p>
        </p:txBody>
      </p:sp>
    </p:spTree>
    <p:extLst>
      <p:ext uri="{BB962C8B-B14F-4D97-AF65-F5344CB8AC3E}">
        <p14:creationId xmlns:p14="http://schemas.microsoft.com/office/powerpoint/2010/main" val="9455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1110</Words>
  <Application>Microsoft Office PowerPoint</Application>
  <PresentationFormat>全屏显示(4:3)</PresentationFormat>
  <Paragraphs>242</Paragraphs>
  <Slides>19</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Arial</vt:lpstr>
      <vt:lpstr>Calibri</vt:lpstr>
      <vt:lpstr>Wingdings</vt:lpstr>
      <vt:lpstr>Office Theme</vt:lpstr>
      <vt:lpstr>农业百科知识图谱构建</vt:lpstr>
      <vt:lpstr>内容安排</vt:lpstr>
      <vt:lpstr>1. 图谱数据来源</vt:lpstr>
      <vt:lpstr>PowerPoint 演示文稿</vt:lpstr>
      <vt:lpstr>2. 图谱数据介绍</vt:lpstr>
      <vt:lpstr>PowerPoint 演示文稿</vt:lpstr>
      <vt:lpstr>PowerPoint 演示文稿</vt:lpstr>
      <vt:lpstr>3. 图谱构建方案</vt:lpstr>
      <vt:lpstr>知识图谱构建方案</vt:lpstr>
      <vt:lpstr>知识图谱构建方案</vt:lpstr>
      <vt:lpstr>知识图谱构建方案</vt:lpstr>
      <vt:lpstr>知识图谱构建方案</vt:lpstr>
      <vt:lpstr>知识图谱构建方案</vt:lpstr>
      <vt:lpstr>知识图谱构建方案</vt:lpstr>
      <vt:lpstr>农业知识图谱示例图</vt:lpstr>
      <vt:lpstr>4.项目指标 </vt:lpstr>
      <vt:lpstr>PowerPoint 演示文稿</vt:lpstr>
      <vt:lpstr>PowerPoint 演示文稿</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Watson architecture</dc:title>
  <dc:creator>Ravi Raipuria</dc:creator>
  <cp:lastModifiedBy>李丞</cp:lastModifiedBy>
  <cp:revision>306</cp:revision>
  <dcterms:created xsi:type="dcterms:W3CDTF">2012-11-06T06:46:00Z</dcterms:created>
  <dcterms:modified xsi:type="dcterms:W3CDTF">2017-11-06T08:56:47Z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