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4" r:id="rId3"/>
    <p:sldId id="263" r:id="rId4"/>
    <p:sldId id="265" r:id="rId5"/>
    <p:sldId id="266" r:id="rId6"/>
    <p:sldId id="267" r:id="rId7"/>
    <p:sldId id="268" r:id="rId8"/>
    <p:sldId id="262" r:id="rId9"/>
    <p:sldId id="260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94660"/>
  </p:normalViewPr>
  <p:slideViewPr>
    <p:cSldViewPr snapToObjects="1">
      <p:cViewPr>
        <p:scale>
          <a:sx n="125" d="100"/>
          <a:sy n="125" d="100"/>
        </p:scale>
        <p:origin x="-11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E950C62-3480-422A-BB50-F24BD6451B62}" type="datetimeFigureOut">
              <a:rPr lang="sl-SI" smtClean="0"/>
              <a:t>3.1.2013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FFDF41-5AD5-4C7F-923A-9CCE672C8CD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6817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50B2-9372-FD41-9B28-119A94E00C1B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66720" y="552659"/>
            <a:ext cx="2232247" cy="5752682"/>
            <a:chOff x="4211960" y="552659"/>
            <a:chExt cx="3131025" cy="5752682"/>
          </a:xfrm>
        </p:grpSpPr>
        <p:sp>
          <p:nvSpPr>
            <p:cNvPr id="4" name="Rectangle 3"/>
            <p:cNvSpPr/>
            <p:nvPr/>
          </p:nvSpPr>
          <p:spPr>
            <a:xfrm>
              <a:off x="4211961" y="5859795"/>
              <a:ext cx="3131021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Sensors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11961" y="5414249"/>
              <a:ext cx="3131021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Observations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11961" y="4968703"/>
              <a:ext cx="3131022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Noise removal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11961" y="4523156"/>
              <a:ext cx="3131021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Activity feature vector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1961" y="4077611"/>
              <a:ext cx="3131022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Atomic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activity recognition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1961" y="3632064"/>
              <a:ext cx="3131022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Spurious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activity removal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1961" y="3186519"/>
              <a:ext cx="3131021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Recognition of complex activities / agent-agent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nteraction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1961" y="2753394"/>
              <a:ext cx="3131024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Behavior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trace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11960" y="2307848"/>
              <a:ext cx="3131022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Behavior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pattern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11960" y="1889298"/>
              <a:ext cx="3131025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Deviant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behavior detectors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1960" y="1443751"/>
              <a:ext cx="3131022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Combining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multi-view detectors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11960" y="998205"/>
              <a:ext cx="3131022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Deviant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behavior accumulation 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1960" y="552659"/>
              <a:ext cx="3131025" cy="4455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Behavior 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evaluation</a:t>
              </a:r>
              <a:endParaRPr lang="sl-SI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43809" y="5414249"/>
            <a:ext cx="2122910" cy="891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Agent’s traces in the environment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3808" y="3198940"/>
            <a:ext cx="2122910" cy="221530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Activity recognition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43807" y="552659"/>
            <a:ext cx="2122910" cy="264628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Deviant behavior detection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1562" y="5418228"/>
            <a:ext cx="2122910" cy="89109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Measurements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1561" y="3202919"/>
            <a:ext cx="2122910" cy="2215309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Action assessment</a:t>
            </a:r>
            <a:endParaRPr lang="sl-SI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560" y="556638"/>
            <a:ext cx="2122910" cy="2646281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Behavior assessment</a:t>
            </a:r>
            <a:endParaRPr lang="sl-SI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7380312" y="548680"/>
            <a:ext cx="432048" cy="5756661"/>
          </a:xfrm>
          <a:prstGeom prst="up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Abstraction level</a:t>
            </a:r>
            <a:endParaRPr lang="sl-SI" sz="11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507765" y="432772"/>
            <a:ext cx="3791139" cy="25992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Agent’s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traces </a:t>
            </a:r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environment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507766" y="1393935"/>
            <a:ext cx="3791138" cy="19961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4" idx="4"/>
            <a:endCxn id="25" idx="0"/>
          </p:cNvCxnSpPr>
          <p:nvPr/>
        </p:nvCxnSpPr>
        <p:spPr>
          <a:xfrm>
            <a:off x="4403335" y="692696"/>
            <a:ext cx="0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4403335" y="1216511"/>
            <a:ext cx="0" cy="177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07766" y="836712"/>
            <a:ext cx="3791138" cy="379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recognition pipeline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7765" y="1864638"/>
            <a:ext cx="3791138" cy="317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trace construction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6" idx="4"/>
            <a:endCxn id="43" idx="0"/>
          </p:cNvCxnSpPr>
          <p:nvPr/>
        </p:nvCxnSpPr>
        <p:spPr>
          <a:xfrm flipH="1">
            <a:off x="4403334" y="1593551"/>
            <a:ext cx="1" cy="271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>
            <a:off x="2483768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4403334" y="2182362"/>
            <a:ext cx="1" cy="127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07766" y="2684514"/>
            <a:ext cx="955737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1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12338" y="2684514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2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35993" y="2684514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11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00594" y="3901420"/>
            <a:ext cx="962909" cy="583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ehavior detection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1667" y="3901420"/>
            <a:ext cx="962909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behavior detection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5995" y="3901421"/>
            <a:ext cx="962909" cy="58795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behavior detection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7763" y="4718212"/>
            <a:ext cx="3791140" cy="38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multi-view detectors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07763" y="5253909"/>
            <a:ext cx="3791140" cy="46518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Accumulating deviant behavior over time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75443" y="6534616"/>
            <a:ext cx="1055784" cy="2067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51" idx="2"/>
            <a:endCxn id="47" idx="1"/>
          </p:cNvCxnSpPr>
          <p:nvPr/>
        </p:nvCxnSpPr>
        <p:spPr>
          <a:xfrm>
            <a:off x="2985635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4403333" y="5102659"/>
            <a:ext cx="0" cy="151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4"/>
            <a:endCxn id="68" idx="0"/>
          </p:cNvCxnSpPr>
          <p:nvPr/>
        </p:nvCxnSpPr>
        <p:spPr>
          <a:xfrm>
            <a:off x="4403332" y="6165304"/>
            <a:ext cx="3" cy="369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1" idx="0"/>
          </p:cNvCxnSpPr>
          <p:nvPr/>
        </p:nvCxnSpPr>
        <p:spPr>
          <a:xfrm>
            <a:off x="2975788" y="2473514"/>
            <a:ext cx="9847" cy="21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2" idx="0"/>
          </p:cNvCxnSpPr>
          <p:nvPr/>
        </p:nvCxnSpPr>
        <p:spPr>
          <a:xfrm>
            <a:off x="4190543" y="2475278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818121" y="2477515"/>
            <a:ext cx="0" cy="1517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82720" y="4480761"/>
            <a:ext cx="3232" cy="237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93793" y="4482527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818121" y="4484762"/>
            <a:ext cx="6419" cy="233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809009" y="2729415"/>
            <a:ext cx="328018" cy="1412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14719" y="4081534"/>
            <a:ext cx="328018" cy="1412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75443" y="44624"/>
            <a:ext cx="1055784" cy="2274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>
            <a:stCxn id="50" idx="2"/>
            <a:endCxn id="4" idx="0"/>
          </p:cNvCxnSpPr>
          <p:nvPr/>
        </p:nvCxnSpPr>
        <p:spPr>
          <a:xfrm>
            <a:off x="4403335" y="272051"/>
            <a:ext cx="0" cy="160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2507762" y="5899614"/>
            <a:ext cx="3791140" cy="26569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Degree of deviation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67" idx="2"/>
            <a:endCxn id="56" idx="0"/>
          </p:cNvCxnSpPr>
          <p:nvPr/>
        </p:nvCxnSpPr>
        <p:spPr>
          <a:xfrm flipH="1">
            <a:off x="4403332" y="5719090"/>
            <a:ext cx="1" cy="180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19672" y="1700808"/>
            <a:ext cx="4896544" cy="46085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Parallelogram 78"/>
          <p:cNvSpPr/>
          <p:nvPr/>
        </p:nvSpPr>
        <p:spPr>
          <a:xfrm>
            <a:off x="2507765" y="2303959"/>
            <a:ext cx="3791138" cy="164972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982048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3711667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>
            <a:endCxn id="109" idx="1"/>
          </p:cNvCxnSpPr>
          <p:nvPr/>
        </p:nvCxnSpPr>
        <p:spPr>
          <a:xfrm>
            <a:off x="4213534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209947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Parallelogram 111"/>
          <p:cNvSpPr/>
          <p:nvPr/>
        </p:nvSpPr>
        <p:spPr>
          <a:xfrm>
            <a:off x="5322673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traight Arrow Connector 114"/>
          <p:cNvCxnSpPr>
            <a:endCxn id="112" idx="1"/>
          </p:cNvCxnSpPr>
          <p:nvPr/>
        </p:nvCxnSpPr>
        <p:spPr>
          <a:xfrm>
            <a:off x="5824540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820953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814719" y="3429000"/>
            <a:ext cx="328018" cy="1412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sz="10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Elbow Connector 144"/>
          <p:cNvCxnSpPr>
            <a:stCxn id="193" idx="2"/>
            <a:endCxn id="142" idx="1"/>
          </p:cNvCxnSpPr>
          <p:nvPr/>
        </p:nvCxnSpPr>
        <p:spPr>
          <a:xfrm rot="5400000" flipH="1" flipV="1">
            <a:off x="4165667" y="987486"/>
            <a:ext cx="185104" cy="1649475"/>
          </a:xfrm>
          <a:prstGeom prst="bentConnector4">
            <a:avLst>
              <a:gd name="adj1" fmla="val -123498"/>
              <a:gd name="adj2" fmla="val 54778"/>
            </a:avLst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75656" y="332656"/>
            <a:ext cx="2982389" cy="56166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93155" y="332656"/>
            <a:ext cx="2903181" cy="56166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Parallelogram 26"/>
          <p:cNvSpPr/>
          <p:nvPr/>
        </p:nvSpPr>
        <p:spPr>
          <a:xfrm>
            <a:off x="2265252" y="589161"/>
            <a:ext cx="1731575" cy="542844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Agent’s traces in the environment</a:t>
            </a:r>
            <a:endParaRPr lang="sl-SI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Parallelogram 28"/>
          <p:cNvSpPr/>
          <p:nvPr/>
        </p:nvSpPr>
        <p:spPr>
          <a:xfrm>
            <a:off x="2265252" y="2634770"/>
            <a:ext cx="4549280" cy="315887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Activity trace</a:t>
            </a:r>
            <a:endParaRPr lang="sl-SI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5082956" y="589161"/>
            <a:ext cx="1731576" cy="542843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sl-SI" sz="11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>
            <a:endCxn id="35" idx="0"/>
          </p:cNvCxnSpPr>
          <p:nvPr/>
        </p:nvCxnSpPr>
        <p:spPr>
          <a:xfrm flipH="1">
            <a:off x="3130149" y="2950657"/>
            <a:ext cx="892" cy="353143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5943680" y="2950657"/>
            <a:ext cx="5064" cy="327806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64361" y="3303800"/>
            <a:ext cx="1731575" cy="14970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Behavior pattern discovery, detector training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30148" y="5289253"/>
            <a:ext cx="1327897" cy="3719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Discovered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patterns, trained detectors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82956" y="3278463"/>
            <a:ext cx="1731575" cy="15224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Deviant behavior</a:t>
            </a: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5320491" y="5245637"/>
            <a:ext cx="1264068" cy="544635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Degree of deviation</a:t>
            </a:r>
            <a:endParaRPr lang="sl-SI" sz="11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>
            <a:stCxn id="30" idx="4"/>
            <a:endCxn id="142" idx="0"/>
          </p:cNvCxnSpPr>
          <p:nvPr/>
        </p:nvCxnSpPr>
        <p:spPr>
          <a:xfrm>
            <a:off x="5948744" y="1132004"/>
            <a:ext cx="1" cy="254261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8" idx="1"/>
          </p:cNvCxnSpPr>
          <p:nvPr/>
        </p:nvCxnSpPr>
        <p:spPr>
          <a:xfrm rot="5400000" flipH="1" flipV="1">
            <a:off x="3725947" y="3443875"/>
            <a:ext cx="761210" cy="1952807"/>
          </a:xfrm>
          <a:prstGeom prst="bentConnector4">
            <a:avLst>
              <a:gd name="adj1" fmla="val -62608"/>
              <a:gd name="adj2" fmla="val 72168"/>
            </a:avLst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130148" y="1868155"/>
            <a:ext cx="892" cy="766615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34600" y="1691567"/>
            <a:ext cx="0" cy="207255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65252" y="1384447"/>
            <a:ext cx="1731575" cy="6764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recognition (training)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>
            <a:stCxn id="27" idx="4"/>
            <a:endCxn id="58" idx="0"/>
          </p:cNvCxnSpPr>
          <p:nvPr/>
        </p:nvCxnSpPr>
        <p:spPr>
          <a:xfrm>
            <a:off x="3131040" y="1132005"/>
            <a:ext cx="0" cy="252442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  <a:endCxn id="39" idx="0"/>
          </p:cNvCxnSpPr>
          <p:nvPr/>
        </p:nvCxnSpPr>
        <p:spPr>
          <a:xfrm>
            <a:off x="5948744" y="4800884"/>
            <a:ext cx="3781" cy="444753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082957" y="1386265"/>
            <a:ext cx="1731575" cy="6668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(labeling)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203848" y="2204864"/>
            <a:ext cx="1353966" cy="254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Trained classifier(s)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8" name="Straight Arrow Connector 167"/>
          <p:cNvCxnSpPr>
            <a:stCxn id="142" idx="2"/>
          </p:cNvCxnSpPr>
          <p:nvPr/>
        </p:nvCxnSpPr>
        <p:spPr>
          <a:xfrm>
            <a:off x="5948745" y="2053078"/>
            <a:ext cx="3780" cy="609559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75856" y="1484784"/>
            <a:ext cx="315251" cy="4199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71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507765" y="432772"/>
            <a:ext cx="3791139" cy="25992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Agent’s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 at the high security access point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507766" y="1393935"/>
            <a:ext cx="3791138" cy="19961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4" idx="4"/>
            <a:endCxn id="25" idx="0"/>
          </p:cNvCxnSpPr>
          <p:nvPr/>
        </p:nvCxnSpPr>
        <p:spPr>
          <a:xfrm>
            <a:off x="4403335" y="692696"/>
            <a:ext cx="0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4403335" y="1216511"/>
            <a:ext cx="0" cy="177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07766" y="836712"/>
            <a:ext cx="3791138" cy="379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discretized actions</a:t>
            </a:r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7765" y="1864638"/>
            <a:ext cx="3791138" cy="317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trace: activity trace + context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6" idx="4"/>
            <a:endCxn id="43" idx="0"/>
          </p:cNvCxnSpPr>
          <p:nvPr/>
        </p:nvCxnSpPr>
        <p:spPr>
          <a:xfrm flipH="1">
            <a:off x="4403334" y="1593551"/>
            <a:ext cx="1" cy="271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>
            <a:off x="2483768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4403334" y="2182362"/>
            <a:ext cx="1" cy="127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07766" y="2684514"/>
            <a:ext cx="955737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 scale 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12338" y="2684514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Mezo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scale 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35993" y="2684514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11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00594" y="3901420"/>
            <a:ext cx="962909" cy="583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ehavior detection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1667" y="3901420"/>
            <a:ext cx="962909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behavior detection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5995" y="3901421"/>
            <a:ext cx="962909" cy="58795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behavior detection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7763" y="4718212"/>
            <a:ext cx="3791140" cy="38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multi-view detectors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07763" y="5253909"/>
            <a:ext cx="3791140" cy="46518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Accumulating deviant behavior over time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75443" y="6534616"/>
            <a:ext cx="1055784" cy="2067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51" idx="2"/>
            <a:endCxn id="47" idx="1"/>
          </p:cNvCxnSpPr>
          <p:nvPr/>
        </p:nvCxnSpPr>
        <p:spPr>
          <a:xfrm>
            <a:off x="2985635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4403333" y="5102659"/>
            <a:ext cx="0" cy="151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4"/>
            <a:endCxn id="68" idx="0"/>
          </p:cNvCxnSpPr>
          <p:nvPr/>
        </p:nvCxnSpPr>
        <p:spPr>
          <a:xfrm>
            <a:off x="4403332" y="6165304"/>
            <a:ext cx="3" cy="369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1" idx="0"/>
          </p:cNvCxnSpPr>
          <p:nvPr/>
        </p:nvCxnSpPr>
        <p:spPr>
          <a:xfrm>
            <a:off x="2975788" y="2473514"/>
            <a:ext cx="9847" cy="21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2" idx="0"/>
          </p:cNvCxnSpPr>
          <p:nvPr/>
        </p:nvCxnSpPr>
        <p:spPr>
          <a:xfrm>
            <a:off x="4190543" y="2475278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818121" y="2477515"/>
            <a:ext cx="0" cy="1517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82720" y="4480761"/>
            <a:ext cx="3232" cy="237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93793" y="4482527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818121" y="4484762"/>
            <a:ext cx="6419" cy="233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809009" y="2729415"/>
            <a:ext cx="328018" cy="1412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14719" y="4081534"/>
            <a:ext cx="328018" cy="1412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75443" y="44624"/>
            <a:ext cx="1055784" cy="2274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>
            <a:stCxn id="50" idx="2"/>
            <a:endCxn id="4" idx="0"/>
          </p:cNvCxnSpPr>
          <p:nvPr/>
        </p:nvCxnSpPr>
        <p:spPr>
          <a:xfrm>
            <a:off x="4403335" y="272051"/>
            <a:ext cx="0" cy="160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2507762" y="5899614"/>
            <a:ext cx="3791140" cy="26569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Degree of deviation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67" idx="2"/>
            <a:endCxn id="56" idx="0"/>
          </p:cNvCxnSpPr>
          <p:nvPr/>
        </p:nvCxnSpPr>
        <p:spPr>
          <a:xfrm flipH="1">
            <a:off x="4403332" y="5719090"/>
            <a:ext cx="1" cy="180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19672" y="1700808"/>
            <a:ext cx="4896544" cy="46085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Parallelogram 78"/>
          <p:cNvSpPr/>
          <p:nvPr/>
        </p:nvSpPr>
        <p:spPr>
          <a:xfrm>
            <a:off x="2507765" y="2303959"/>
            <a:ext cx="3791138" cy="164972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982048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3711667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>
            <a:endCxn id="109" idx="1"/>
          </p:cNvCxnSpPr>
          <p:nvPr/>
        </p:nvCxnSpPr>
        <p:spPr>
          <a:xfrm>
            <a:off x="4213534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209947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Parallelogram 111"/>
          <p:cNvSpPr/>
          <p:nvPr/>
        </p:nvSpPr>
        <p:spPr>
          <a:xfrm>
            <a:off x="5322673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traight Arrow Connector 114"/>
          <p:cNvCxnSpPr>
            <a:endCxn id="112" idx="1"/>
          </p:cNvCxnSpPr>
          <p:nvPr/>
        </p:nvCxnSpPr>
        <p:spPr>
          <a:xfrm>
            <a:off x="5824540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820953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814719" y="3429000"/>
            <a:ext cx="328018" cy="1412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sz="10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689900" y="432772"/>
            <a:ext cx="5798213" cy="25992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Agent’s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 at the high security access point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689901" y="1393935"/>
            <a:ext cx="5798211" cy="19961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4" idx="4"/>
            <a:endCxn id="25" idx="0"/>
          </p:cNvCxnSpPr>
          <p:nvPr/>
        </p:nvCxnSpPr>
        <p:spPr>
          <a:xfrm>
            <a:off x="5589007" y="692696"/>
            <a:ext cx="0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5589007" y="1216511"/>
            <a:ext cx="0" cy="177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89901" y="836712"/>
            <a:ext cx="5798211" cy="379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discretized actions</a:t>
            </a:r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89900" y="1864638"/>
            <a:ext cx="5798211" cy="317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trace: activity trace + context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6" idx="4"/>
            <a:endCxn id="43" idx="0"/>
          </p:cNvCxnSpPr>
          <p:nvPr/>
        </p:nvCxnSpPr>
        <p:spPr>
          <a:xfrm flipH="1">
            <a:off x="5589005" y="1593551"/>
            <a:ext cx="2" cy="271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5589005" y="2182362"/>
            <a:ext cx="2" cy="127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689897" y="4725144"/>
            <a:ext cx="5798214" cy="56286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multi-view detectors: </a:t>
            </a:r>
            <a:b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network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89897" y="5469479"/>
            <a:ext cx="5798214" cy="238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None accumulation of </a:t>
            </a:r>
            <a:r>
              <a:rPr lang="en-US" sz="11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deviant behavior over time</a:t>
            </a:r>
            <a:endParaRPr lang="sl-SI" sz="1100" i="1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781643" y="6534616"/>
            <a:ext cx="1614728" cy="2067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5589004" y="5288013"/>
            <a:ext cx="0" cy="181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4"/>
            <a:endCxn id="68" idx="0"/>
          </p:cNvCxnSpPr>
          <p:nvPr/>
        </p:nvCxnSpPr>
        <p:spPr>
          <a:xfrm>
            <a:off x="5589002" y="6165304"/>
            <a:ext cx="5" cy="369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81643" y="44624"/>
            <a:ext cx="1614728" cy="2274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>
            <a:stCxn id="50" idx="2"/>
            <a:endCxn id="4" idx="0"/>
          </p:cNvCxnSpPr>
          <p:nvPr/>
        </p:nvCxnSpPr>
        <p:spPr>
          <a:xfrm>
            <a:off x="5589007" y="272051"/>
            <a:ext cx="0" cy="160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2689895" y="5899614"/>
            <a:ext cx="5798214" cy="26569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Degree of deviation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67" idx="2"/>
            <a:endCxn id="56" idx="0"/>
          </p:cNvCxnSpPr>
          <p:nvPr/>
        </p:nvCxnSpPr>
        <p:spPr>
          <a:xfrm flipH="1">
            <a:off x="5589002" y="5708191"/>
            <a:ext cx="2" cy="1914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35696" y="1700808"/>
            <a:ext cx="6984776" cy="46085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Parallelogram 78"/>
          <p:cNvSpPr/>
          <p:nvPr/>
        </p:nvSpPr>
        <p:spPr>
          <a:xfrm>
            <a:off x="2689900" y="2303959"/>
            <a:ext cx="5798211" cy="164972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Parallelogram 45"/>
          <p:cNvSpPr/>
          <p:nvPr/>
        </p:nvSpPr>
        <p:spPr>
          <a:xfrm>
            <a:off x="2699792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23790" y="2684514"/>
            <a:ext cx="955737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 scale 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28362" y="2684514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Mezo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scale 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16618" y="3901420"/>
            <a:ext cx="962909" cy="583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 LOF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27691" y="3901420"/>
            <a:ext cx="962909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 Decision trees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>
            <a:stCxn id="54" idx="2"/>
            <a:endCxn id="46" idx="1"/>
          </p:cNvCxnSpPr>
          <p:nvPr/>
        </p:nvCxnSpPr>
        <p:spPr>
          <a:xfrm>
            <a:off x="3201659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4" idx="0"/>
          </p:cNvCxnSpPr>
          <p:nvPr/>
        </p:nvCxnSpPr>
        <p:spPr>
          <a:xfrm>
            <a:off x="3191812" y="2473514"/>
            <a:ext cx="9847" cy="21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7" idx="0"/>
          </p:cNvCxnSpPr>
          <p:nvPr/>
        </p:nvCxnSpPr>
        <p:spPr>
          <a:xfrm>
            <a:off x="4406567" y="2475278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98744" y="4480761"/>
            <a:ext cx="3232" cy="237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09817" y="4482527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98072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Parallelogram 84"/>
          <p:cNvSpPr/>
          <p:nvPr/>
        </p:nvSpPr>
        <p:spPr>
          <a:xfrm>
            <a:off x="3927691" y="325292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85" idx="1"/>
          </p:cNvCxnSpPr>
          <p:nvPr/>
        </p:nvCxnSpPr>
        <p:spPr>
          <a:xfrm>
            <a:off x="4429558" y="306896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25971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121259" y="2691446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Macro scale transform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0588" y="3908352"/>
            <a:ext cx="962909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endCxn id="96" idx="0"/>
          </p:cNvCxnSpPr>
          <p:nvPr/>
        </p:nvCxnSpPr>
        <p:spPr>
          <a:xfrm>
            <a:off x="5599464" y="2482210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602714" y="4489459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Parallelogram 101"/>
          <p:cNvSpPr/>
          <p:nvPr/>
        </p:nvSpPr>
        <p:spPr>
          <a:xfrm>
            <a:off x="5120588" y="3259859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endCxn id="102" idx="1"/>
          </p:cNvCxnSpPr>
          <p:nvPr/>
        </p:nvCxnSpPr>
        <p:spPr>
          <a:xfrm>
            <a:off x="5622455" y="3075892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18868" y="3752539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300192" y="2691446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 modality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99521" y="3908352"/>
            <a:ext cx="962909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flows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>
            <a:endCxn id="107" idx="0"/>
          </p:cNvCxnSpPr>
          <p:nvPr/>
        </p:nvCxnSpPr>
        <p:spPr>
          <a:xfrm>
            <a:off x="6778397" y="2482210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781647" y="4489459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Parallelogram 120"/>
          <p:cNvSpPr/>
          <p:nvPr/>
        </p:nvSpPr>
        <p:spPr>
          <a:xfrm>
            <a:off x="6299521" y="3259859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Straight Arrow Connector 121"/>
          <p:cNvCxnSpPr>
            <a:endCxn id="121" idx="1"/>
          </p:cNvCxnSpPr>
          <p:nvPr/>
        </p:nvCxnSpPr>
        <p:spPr>
          <a:xfrm>
            <a:off x="6801388" y="3075892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797801" y="3752539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524328" y="2669784"/>
            <a:ext cx="962909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Expert knowledge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523657" y="3886690"/>
            <a:ext cx="962909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 Expert rules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Straight Arrow Connector 126"/>
          <p:cNvCxnSpPr>
            <a:endCxn id="125" idx="0"/>
          </p:cNvCxnSpPr>
          <p:nvPr/>
        </p:nvCxnSpPr>
        <p:spPr>
          <a:xfrm>
            <a:off x="8002533" y="2460548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8005783" y="4467797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Parallelogram 128"/>
          <p:cNvSpPr/>
          <p:nvPr/>
        </p:nvSpPr>
        <p:spPr>
          <a:xfrm>
            <a:off x="7523657" y="3238197"/>
            <a:ext cx="955735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Straight Arrow Connector 129"/>
          <p:cNvCxnSpPr>
            <a:endCxn id="129" idx="1"/>
          </p:cNvCxnSpPr>
          <p:nvPr/>
        </p:nvCxnSpPr>
        <p:spPr>
          <a:xfrm>
            <a:off x="8025524" y="3054230"/>
            <a:ext cx="317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021937" y="373087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507765" y="432772"/>
            <a:ext cx="3791139" cy="25992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Person’s coordinates in the apartment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507766" y="1393935"/>
            <a:ext cx="3791138" cy="19961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4" idx="4"/>
            <a:endCxn id="25" idx="0"/>
          </p:cNvCxnSpPr>
          <p:nvPr/>
        </p:nvCxnSpPr>
        <p:spPr>
          <a:xfrm>
            <a:off x="4403335" y="692696"/>
            <a:ext cx="0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4403335" y="1216511"/>
            <a:ext cx="0" cy="177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07766" y="836712"/>
            <a:ext cx="3791138" cy="379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ARPipe</a:t>
            </a:r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7765" y="1864638"/>
            <a:ext cx="3791138" cy="317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trace: activity trace + landmark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6" idx="4"/>
            <a:endCxn id="43" idx="0"/>
          </p:cNvCxnSpPr>
          <p:nvPr/>
        </p:nvCxnSpPr>
        <p:spPr>
          <a:xfrm flipH="1">
            <a:off x="4403334" y="1593551"/>
            <a:ext cx="1" cy="271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>
            <a:off x="2483097" y="3674095"/>
            <a:ext cx="3798576" cy="400715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4403334" y="2182362"/>
            <a:ext cx="1" cy="127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88097" y="2671461"/>
            <a:ext cx="3836575" cy="8240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Spatial-activity matrix:</a:t>
            </a:r>
            <a:b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day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00239" y="4298822"/>
            <a:ext cx="3805119" cy="6423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ehavior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detection: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PCA + LOF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7763" y="5120290"/>
            <a:ext cx="3791140" cy="2170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None combination of multi-view detectors</a:t>
            </a:r>
            <a:endParaRPr lang="sl-SI" sz="1100" i="1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07763" y="5516245"/>
            <a:ext cx="3791140" cy="2170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None accumulation of deviant behavior over time</a:t>
            </a:r>
            <a:endParaRPr lang="sl-SI" sz="1100" i="1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75443" y="6534616"/>
            <a:ext cx="1055784" cy="2067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51" idx="2"/>
            <a:endCxn id="47" idx="1"/>
          </p:cNvCxnSpPr>
          <p:nvPr/>
        </p:nvCxnSpPr>
        <p:spPr>
          <a:xfrm flipH="1">
            <a:off x="4402481" y="3495557"/>
            <a:ext cx="3904" cy="1785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4403333" y="5337301"/>
            <a:ext cx="0" cy="178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4"/>
            <a:endCxn id="68" idx="0"/>
          </p:cNvCxnSpPr>
          <p:nvPr/>
        </p:nvCxnSpPr>
        <p:spPr>
          <a:xfrm>
            <a:off x="4403332" y="6165304"/>
            <a:ext cx="3" cy="369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1" idx="2"/>
            <a:endCxn id="66" idx="0"/>
          </p:cNvCxnSpPr>
          <p:nvPr/>
        </p:nvCxnSpPr>
        <p:spPr>
          <a:xfrm>
            <a:off x="4402799" y="4941168"/>
            <a:ext cx="534" cy="1791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875443" y="44624"/>
            <a:ext cx="1055784" cy="2274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>
            <a:stCxn id="50" idx="2"/>
            <a:endCxn id="4" idx="0"/>
          </p:cNvCxnSpPr>
          <p:nvPr/>
        </p:nvCxnSpPr>
        <p:spPr>
          <a:xfrm>
            <a:off x="4403335" y="272051"/>
            <a:ext cx="0" cy="160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2507762" y="5899614"/>
            <a:ext cx="3791140" cy="26569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Degree of deviation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67" idx="2"/>
            <a:endCxn id="56" idx="0"/>
          </p:cNvCxnSpPr>
          <p:nvPr/>
        </p:nvCxnSpPr>
        <p:spPr>
          <a:xfrm flipH="1">
            <a:off x="4403332" y="5733256"/>
            <a:ext cx="1" cy="1663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19672" y="1700808"/>
            <a:ext cx="4896544" cy="46085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Parallelogram 78"/>
          <p:cNvSpPr/>
          <p:nvPr/>
        </p:nvSpPr>
        <p:spPr>
          <a:xfrm>
            <a:off x="2507765" y="2303959"/>
            <a:ext cx="3791138" cy="164972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402798" y="4125394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 flipH="1">
            <a:off x="4406385" y="2478084"/>
            <a:ext cx="998" cy="1933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507765" y="432772"/>
            <a:ext cx="3791139" cy="25992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Agent’s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 at the high security access point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507766" y="1393935"/>
            <a:ext cx="3791138" cy="19961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4" idx="4"/>
            <a:endCxn id="25" idx="0"/>
          </p:cNvCxnSpPr>
          <p:nvPr/>
        </p:nvCxnSpPr>
        <p:spPr>
          <a:xfrm>
            <a:off x="4403335" y="692696"/>
            <a:ext cx="0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4403335" y="1216511"/>
            <a:ext cx="0" cy="177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07766" y="836712"/>
            <a:ext cx="3791138" cy="379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discretized actions</a:t>
            </a:r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7765" y="1864638"/>
            <a:ext cx="3791138" cy="317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trace: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xpert rules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6" idx="4"/>
            <a:endCxn id="43" idx="0"/>
          </p:cNvCxnSpPr>
          <p:nvPr/>
        </p:nvCxnSpPr>
        <p:spPr>
          <a:xfrm flipH="1">
            <a:off x="4403334" y="1593551"/>
            <a:ext cx="1" cy="271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>
            <a:off x="2475054" y="3247581"/>
            <a:ext cx="1710074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4403334" y="2182362"/>
            <a:ext cx="1" cy="127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99050" y="2679168"/>
            <a:ext cx="1710080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Agent-agent interaction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94339" y="2684514"/>
            <a:ext cx="1705853" cy="3844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Turning maneuvers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9048" y="3896074"/>
            <a:ext cx="1722912" cy="583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</a:t>
            </a:r>
            <a:b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Coupled HMM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93668" y="3901420"/>
            <a:ext cx="1705853" cy="5857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Detector:</a:t>
            </a:r>
            <a:b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7763" y="4718212"/>
            <a:ext cx="3791140" cy="38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multi-view detectors: Bayes</a:t>
            </a:r>
            <a:endParaRPr lang="sl-SI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07763" y="5253909"/>
            <a:ext cx="3791140" cy="46518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Accumulating deviant behavior over 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Naive Bayes, HMM, UPR, 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F-UPR</a:t>
            </a:r>
            <a:endParaRPr lang="sl-SI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75443" y="6534616"/>
            <a:ext cx="1055784" cy="2067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51" idx="2"/>
            <a:endCxn id="47" idx="1"/>
          </p:cNvCxnSpPr>
          <p:nvPr/>
        </p:nvCxnSpPr>
        <p:spPr>
          <a:xfrm>
            <a:off x="3354091" y="3063614"/>
            <a:ext cx="314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4403333" y="5102659"/>
            <a:ext cx="0" cy="151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4"/>
            <a:endCxn id="68" idx="0"/>
          </p:cNvCxnSpPr>
          <p:nvPr/>
        </p:nvCxnSpPr>
        <p:spPr>
          <a:xfrm>
            <a:off x="4403332" y="6165304"/>
            <a:ext cx="3" cy="369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1" idx="0"/>
          </p:cNvCxnSpPr>
          <p:nvPr/>
        </p:nvCxnSpPr>
        <p:spPr>
          <a:xfrm>
            <a:off x="3344602" y="2468168"/>
            <a:ext cx="9441" cy="21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2" idx="0"/>
          </p:cNvCxnSpPr>
          <p:nvPr/>
        </p:nvCxnSpPr>
        <p:spPr>
          <a:xfrm>
            <a:off x="5444016" y="2475278"/>
            <a:ext cx="3250" cy="209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351309" y="4475415"/>
            <a:ext cx="2967" cy="237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357463" y="4482527"/>
            <a:ext cx="0" cy="2356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875443" y="44624"/>
            <a:ext cx="1055784" cy="2274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sl-SI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>
            <a:stCxn id="50" idx="2"/>
            <a:endCxn id="4" idx="0"/>
          </p:cNvCxnSpPr>
          <p:nvPr/>
        </p:nvCxnSpPr>
        <p:spPr>
          <a:xfrm>
            <a:off x="4403335" y="272051"/>
            <a:ext cx="0" cy="160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2507762" y="5899614"/>
            <a:ext cx="3791140" cy="26569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Degree of deviation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67" idx="2"/>
            <a:endCxn id="56" idx="0"/>
          </p:cNvCxnSpPr>
          <p:nvPr/>
        </p:nvCxnSpPr>
        <p:spPr>
          <a:xfrm flipH="1">
            <a:off x="4403332" y="5719090"/>
            <a:ext cx="1" cy="180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19672" y="1700808"/>
            <a:ext cx="4896544" cy="46085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Deviant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sl-SI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Parallelogram 78"/>
          <p:cNvSpPr/>
          <p:nvPr/>
        </p:nvSpPr>
        <p:spPr>
          <a:xfrm>
            <a:off x="2507765" y="2303959"/>
            <a:ext cx="3791138" cy="164972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350504" y="3740261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4596436" y="3252927"/>
            <a:ext cx="1693143" cy="484866"/>
          </a:xfrm>
          <a:prstGeom prst="parallelogram">
            <a:avLst>
              <a:gd name="adj" fmla="val 1003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Behavior signature</a:t>
            </a:r>
            <a:endParaRPr lang="sl-SI" sz="105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>
            <a:endCxn id="109" idx="1"/>
          </p:cNvCxnSpPr>
          <p:nvPr/>
        </p:nvCxnSpPr>
        <p:spPr>
          <a:xfrm>
            <a:off x="5467021" y="3068960"/>
            <a:ext cx="288" cy="183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463420" y="3745607"/>
            <a:ext cx="1" cy="149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1560" y="2204864"/>
            <a:ext cx="4000547" cy="4464496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1">
                <a:shade val="50000"/>
                <a:alpha val="23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12107" y="2204864"/>
            <a:ext cx="3704310" cy="4464496"/>
          </a:xfrm>
          <a:prstGeom prst="rect">
            <a:avLst/>
          </a:prstGeom>
          <a:solidFill>
            <a:schemeClr val="accent5">
              <a:alpha val="13000"/>
            </a:schemeClr>
          </a:solidFill>
          <a:ln w="12700">
            <a:solidFill>
              <a:schemeClr val="accent5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Framework Overview</a:t>
            </a:r>
            <a:endParaRPr lang="sl-SI" dirty="0"/>
          </a:p>
        </p:txBody>
      </p:sp>
      <p:sp>
        <p:nvSpPr>
          <p:cNvPr id="4" name="Rectangle 3"/>
          <p:cNvSpPr/>
          <p:nvPr/>
        </p:nvSpPr>
        <p:spPr>
          <a:xfrm>
            <a:off x="3047337" y="2329830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Agent’s Traces in the Environment</a:t>
            </a:r>
            <a:endParaRPr lang="sl-SI" sz="1200" dirty="0"/>
          </a:p>
        </p:txBody>
      </p:sp>
      <p:sp>
        <p:nvSpPr>
          <p:cNvPr id="5" name="Rectangle 4"/>
          <p:cNvSpPr/>
          <p:nvPr/>
        </p:nvSpPr>
        <p:spPr>
          <a:xfrm>
            <a:off x="3047337" y="3193927"/>
            <a:ext cx="312954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Preprocessing</a:t>
            </a:r>
            <a:endParaRPr lang="sl-SI" sz="1200" dirty="0"/>
          </a:p>
        </p:txBody>
      </p:sp>
      <p:sp>
        <p:nvSpPr>
          <p:cNvPr id="6" name="Rectangle 5"/>
          <p:cNvSpPr/>
          <p:nvPr/>
        </p:nvSpPr>
        <p:spPr>
          <a:xfrm>
            <a:off x="3047337" y="3689214"/>
            <a:ext cx="3129541" cy="31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Action Trace</a:t>
            </a:r>
            <a:endParaRPr lang="sl-SI" sz="1200" dirty="0"/>
          </a:p>
        </p:txBody>
      </p:sp>
      <p:sp>
        <p:nvSpPr>
          <p:cNvPr id="13" name="Rectangle 12"/>
          <p:cNvSpPr/>
          <p:nvPr/>
        </p:nvSpPr>
        <p:spPr>
          <a:xfrm>
            <a:off x="4946001" y="2329830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Trace</a:t>
            </a:r>
            <a:endParaRPr lang="sl-SI" sz="12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662776" y="2986671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5561440" y="2986671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62776" y="4005064"/>
            <a:ext cx="0" cy="24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1440" y="4005064"/>
            <a:ext cx="0" cy="24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7337" y="4265239"/>
            <a:ext cx="1230878" cy="129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Behavioral Pattern Discovery</a:t>
            </a:r>
            <a:endParaRPr lang="sl-SI" sz="1200" dirty="0"/>
          </a:p>
        </p:txBody>
      </p:sp>
      <p:sp>
        <p:nvSpPr>
          <p:cNvPr id="8" name="Rectangle 7"/>
          <p:cNvSpPr/>
          <p:nvPr/>
        </p:nvSpPr>
        <p:spPr>
          <a:xfrm>
            <a:off x="3047337" y="5866334"/>
            <a:ext cx="123087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Discovered Patterns</a:t>
            </a:r>
            <a:endParaRPr lang="sl-SI" sz="1200" dirty="0"/>
          </a:p>
        </p:txBody>
      </p:sp>
      <p:sp>
        <p:nvSpPr>
          <p:cNvPr id="9" name="Rectangle 8"/>
          <p:cNvSpPr/>
          <p:nvPr/>
        </p:nvSpPr>
        <p:spPr>
          <a:xfrm>
            <a:off x="1403648" y="4595507"/>
            <a:ext cx="1230878" cy="63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Domain Knowledge</a:t>
            </a:r>
            <a:endParaRPr lang="sl-SI" sz="1200" dirty="0"/>
          </a:p>
        </p:txBody>
      </p:sp>
      <p:sp>
        <p:nvSpPr>
          <p:cNvPr id="14" name="Rectangle 13"/>
          <p:cNvSpPr/>
          <p:nvPr/>
        </p:nvSpPr>
        <p:spPr>
          <a:xfrm>
            <a:off x="4912811" y="4265238"/>
            <a:ext cx="1264068" cy="129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Behavioral </a:t>
            </a:r>
            <a:r>
              <a:rPr lang="en-US" sz="1200" dirty="0" smtClean="0"/>
              <a:t>Pattern Matching</a:t>
            </a:r>
            <a:endParaRPr lang="sl-SI" sz="1200" dirty="0"/>
          </a:p>
        </p:txBody>
      </p:sp>
      <p:sp>
        <p:nvSpPr>
          <p:cNvPr id="15" name="Rectangle 14"/>
          <p:cNvSpPr/>
          <p:nvPr/>
        </p:nvSpPr>
        <p:spPr>
          <a:xfrm>
            <a:off x="4912811" y="5866335"/>
            <a:ext cx="126406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Behavior Evaluation</a:t>
            </a:r>
            <a:endParaRPr lang="sl-SI" sz="1200" dirty="0"/>
          </a:p>
        </p:txBody>
      </p: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>
            <a:off x="2634526" y="4914297"/>
            <a:ext cx="412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662776" y="5563354"/>
            <a:ext cx="0" cy="30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5544845" y="5563354"/>
            <a:ext cx="0" cy="302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14" idx="1"/>
          </p:cNvCxnSpPr>
          <p:nvPr/>
        </p:nvCxnSpPr>
        <p:spPr>
          <a:xfrm flipV="1">
            <a:off x="4278215" y="4914296"/>
            <a:ext cx="634596" cy="12815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62776" y="3481959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61440" y="3481959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85679" y="828916"/>
            <a:ext cx="3797336" cy="49998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endParaRPr lang="sl-SI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8125" y="828916"/>
            <a:ext cx="3600401" cy="49998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RECOGNIZING</a:t>
            </a:r>
            <a:endParaRPr lang="sl-SI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9447" y="968705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Daily Sensor Data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53426" y="1837028"/>
            <a:ext cx="312954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9447" y="2848598"/>
            <a:ext cx="3129541" cy="31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48111" y="968705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New Sensor Data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3664886" y="1625546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563550" y="1625546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64886" y="3164448"/>
            <a:ext cx="0" cy="244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63550" y="3164448"/>
            <a:ext cx="0" cy="244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91013" y="3424623"/>
            <a:ext cx="1689312" cy="1449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Pattern Discovery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0230" y="5076389"/>
            <a:ext cx="123087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Discovered Patterns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645" y="3832951"/>
            <a:ext cx="1230878" cy="63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Domain Knowledge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14920" y="3424622"/>
            <a:ext cx="2107461" cy="129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Pattern Matching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42928" y="5076389"/>
            <a:ext cx="126406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Behavior Evaluation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37" idx="3"/>
            <a:endCxn id="35" idx="1"/>
          </p:cNvCxnSpPr>
          <p:nvPr/>
        </p:nvCxnSpPr>
        <p:spPr>
          <a:xfrm flipV="1">
            <a:off x="2116523" y="4149426"/>
            <a:ext cx="474490" cy="23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  <a:endCxn id="36" idx="0"/>
          </p:cNvCxnSpPr>
          <p:nvPr/>
        </p:nvCxnSpPr>
        <p:spPr>
          <a:xfrm>
            <a:off x="3435669" y="4874228"/>
            <a:ext cx="0" cy="2021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39" idx="0"/>
          </p:cNvCxnSpPr>
          <p:nvPr/>
        </p:nvCxnSpPr>
        <p:spPr>
          <a:xfrm>
            <a:off x="5968651" y="4722738"/>
            <a:ext cx="6311" cy="353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38" idx="1"/>
          </p:cNvCxnSpPr>
          <p:nvPr/>
        </p:nvCxnSpPr>
        <p:spPr>
          <a:xfrm flipV="1">
            <a:off x="4051108" y="4073680"/>
            <a:ext cx="863812" cy="1332214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64886" y="2641343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63550" y="2641343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09192" y="3736889"/>
            <a:ext cx="1224136" cy="4680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Spatial-activity matrix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46870" y="3736889"/>
            <a:ext cx="1656184" cy="8209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Local Outlier Detection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9192" y="4254506"/>
            <a:ext cx="1230878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Principal Value Decomposition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49446" y="2347300"/>
            <a:ext cx="312954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Activity Recognition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60906" y="2135818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59570" y="2135818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8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12337</TotalTime>
  <Words>552</Words>
  <Application>Microsoft Office PowerPoint</Application>
  <PresentationFormat>On-screen Show (4:3)</PresentationFormat>
  <Paragraphs>198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Framework Overview</vt:lpstr>
      <vt:lpstr>PowerPoint Presentation</vt:lpstr>
    </vt:vector>
  </TitlesOfParts>
  <Company>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Boštjan Kaluža</dc:creator>
  <cp:lastModifiedBy>bostjan</cp:lastModifiedBy>
  <cp:revision>43</cp:revision>
  <cp:lastPrinted>2013-01-03T13:08:05Z</cp:lastPrinted>
  <dcterms:created xsi:type="dcterms:W3CDTF">2011-10-10T14:32:16Z</dcterms:created>
  <dcterms:modified xsi:type="dcterms:W3CDTF">2013-01-09T14:36:25Z</dcterms:modified>
</cp:coreProperties>
</file>