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4" r:id="rId3"/>
    <p:sldId id="275" r:id="rId4"/>
    <p:sldId id="280" r:id="rId5"/>
    <p:sldId id="342" r:id="rId6"/>
    <p:sldId id="351" r:id="rId7"/>
    <p:sldId id="343" r:id="rId8"/>
    <p:sldId id="352" r:id="rId9"/>
    <p:sldId id="345" r:id="rId10"/>
    <p:sldId id="353" r:id="rId11"/>
    <p:sldId id="347" r:id="rId12"/>
    <p:sldId id="348" r:id="rId13"/>
    <p:sldId id="354" r:id="rId14"/>
    <p:sldId id="338" r:id="rId15"/>
    <p:sldId id="295" r:id="rId1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0" autoAdjust="0"/>
  </p:normalViewPr>
  <p:slideViewPr>
    <p:cSldViewPr snapToObjects="1">
      <p:cViewPr varScale="1">
        <p:scale>
          <a:sx n="122" d="100"/>
          <a:sy n="122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B. Kaluza: Learning and Recognizing Suspicious and Anomalous Behavior Patterns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F7738-6B35-4565-A5C9-CC61B50D5C29}" type="datetimeFigureOut">
              <a:rPr lang="sl-SI" smtClean="0"/>
              <a:t>18.12.2012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19145-D7D8-4246-BE7E-CBDA8810795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481677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B. Kaluza: Learning and Recognizing Suspicious and Anomalous Behavior Patterns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5E2E4-3A58-D048-A5F0-1D06C7366B9B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D3653-4E73-3C46-8D81-F915E4A97F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0150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D3653-4E73-3C46-8D81-F915E4A97F0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B. Kaluza: Learning and Recognizing Suspicious and Anomalous Behavior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D3653-4E73-3C46-8D81-F915E4A97F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B. Kaluza: Learning and Recognizing Suspicious and Anomalous Behavior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D3653-4E73-3C46-8D81-F915E4A97F0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B. Kaluza: Learning and Recognizing Suspicious and Anomalous Behavior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D3653-4E73-3C46-8D81-F915E4A97F0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B. Kaluza: Learning and Recognizing Suspicious and Anomalous Behavior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6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D3653-4E73-3C46-8D81-F915E4A97F0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B. Kaluza: Learning and Recognizing Suspicious and Anomalous Behavior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D3653-4E73-3C46-8D81-F915E4A97F0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B. Kaluza: Learning and Recognizing Suspicious and Anomalous Behavior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3D8F-C4A9-41D8-8DD9-654C9CC04DEC}" type="datetime1">
              <a:rPr smtClean="0"/>
              <a:pPr/>
              <a:t>6/3/2007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F64-FB19-411E-965E-9F52AA474456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8D4167-9135-714E-A334-D63C89E60EE9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365E-1DBD-5C42-AD87-49D745E46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4167-9135-714E-A334-D63C89E60EE9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8D4167-9135-714E-A334-D63C89E60EE9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8D4167-9135-714E-A334-D63C89E60EE9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4167-9135-714E-A334-D63C89E60EE9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365E-1DBD-5C42-AD87-49D745E46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4167-9135-714E-A334-D63C89E60EE9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365E-1DBD-5C42-AD87-49D745E46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" y="836712"/>
            <a:ext cx="8913813" cy="914400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8" y="2132856"/>
            <a:ext cx="7610476" cy="4176464"/>
          </a:xfrm>
        </p:spPr>
        <p:txBody>
          <a:bodyPr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4167-9135-714E-A334-D63C89E60EE9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365E-1DBD-5C42-AD87-49D745E46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4167-9135-714E-A334-D63C89E60EE9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85D-41A0-4705-858A-FEEDE5B81603}" type="datetime1">
              <a:rPr smtClean="0"/>
              <a:pPr/>
              <a:t>6/3/2007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8D4167-9135-714E-A334-D63C89E60EE9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365E-1DBD-5C42-AD87-49D745E46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8D4167-9135-714E-A334-D63C89E60EE9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365E-1DBD-5C42-AD87-49D745E462A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4167-9135-714E-A334-D63C89E60EE9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365E-1DBD-5C42-AD87-49D745E46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4167-9135-714E-A334-D63C89E60EE9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365E-1DBD-5C42-AD87-49D745E46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8D4167-9135-714E-A334-D63C89E60EE9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365E-1DBD-5C42-AD87-49D745E46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8D4167-9135-714E-A334-D63C89E60EE9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9A365E-1DBD-5C42-AD87-49D745E462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Y-75DNRYgeU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NDgfFRQkU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.be/r9gSUn9RPgk?t=7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0808"/>
            <a:ext cx="8915400" cy="244827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/>
              <a:t>A Framework for Detection of </a:t>
            </a:r>
            <a:br>
              <a:rPr lang="en-US" sz="2800" dirty="0" smtClean="0"/>
            </a:br>
            <a:r>
              <a:rPr lang="en-US" sz="2800" dirty="0" smtClean="0"/>
              <a:t>Anomalous and Suspicious Behavior from Agent’s </a:t>
            </a:r>
            <a:r>
              <a:rPr lang="en-US" sz="2800" dirty="0" err="1" smtClean="0"/>
              <a:t>Spatio</a:t>
            </a:r>
            <a:r>
              <a:rPr lang="en-US" sz="2800" dirty="0" smtClean="0"/>
              <a:t>-Temporal Traces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725144"/>
            <a:ext cx="7040880" cy="1728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 err="1" smtClean="0"/>
              <a:t>Boštjan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Kaluža</a:t>
            </a:r>
            <a:r>
              <a:rPr lang="sl-SI" sz="2600" b="1" dirty="0"/>
              <a:t/>
            </a:r>
            <a:br>
              <a:rPr lang="sl-SI" sz="2600" b="1" dirty="0"/>
            </a:br>
            <a:r>
              <a:rPr lang="en-US" dirty="0" err="1" smtClean="0"/>
              <a:t>Depratment</a:t>
            </a:r>
            <a:r>
              <a:rPr lang="en-US" dirty="0" smtClean="0"/>
              <a:t> of Intelligent Systems, </a:t>
            </a:r>
            <a:r>
              <a:rPr lang="en-US" dirty="0" err="1" smtClean="0"/>
              <a:t>Jožef</a:t>
            </a:r>
            <a:r>
              <a:rPr lang="en-US" dirty="0" smtClean="0"/>
              <a:t> Stefan Institute</a:t>
            </a:r>
            <a:br>
              <a:rPr lang="en-US" dirty="0" smtClean="0"/>
            </a:br>
            <a:r>
              <a:rPr lang="en-US" dirty="0" smtClean="0"/>
              <a:t>December 12, 2012, Ljubljana, Slovenia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7" y="285455"/>
            <a:ext cx="4896543" cy="3292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Agent’s </a:t>
            </a:r>
            <a:r>
              <a:rPr lang="en-US" sz="1050" dirty="0" smtClean="0"/>
              <a:t>traces </a:t>
            </a:r>
            <a:r>
              <a:rPr lang="en-US" sz="1050" dirty="0"/>
              <a:t>in the </a:t>
            </a:r>
            <a:r>
              <a:rPr lang="en-US" sz="1050" dirty="0" smtClean="0"/>
              <a:t>environment</a:t>
            </a:r>
            <a:endParaRPr lang="sl-SI" sz="1050" dirty="0"/>
          </a:p>
        </p:txBody>
      </p:sp>
      <p:sp>
        <p:nvSpPr>
          <p:cNvPr id="6" name="Rectangle 5"/>
          <p:cNvSpPr/>
          <p:nvPr/>
        </p:nvSpPr>
        <p:spPr>
          <a:xfrm>
            <a:off x="2555778" y="1919471"/>
            <a:ext cx="4896542" cy="2853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Activity </a:t>
            </a:r>
            <a:r>
              <a:rPr lang="en-US" sz="1050" dirty="0" smtClean="0"/>
              <a:t>trace</a:t>
            </a:r>
            <a:endParaRPr lang="sl-SI" sz="1050" dirty="0"/>
          </a:p>
        </p:txBody>
      </p:sp>
      <p:cxnSp>
        <p:nvCxnSpPr>
          <p:cNvPr id="20" name="Straight Arrow Connector 19"/>
          <p:cNvCxnSpPr>
            <a:stCxn id="4" idx="2"/>
            <a:endCxn id="25" idx="0"/>
          </p:cNvCxnSpPr>
          <p:nvPr/>
        </p:nvCxnSpPr>
        <p:spPr>
          <a:xfrm>
            <a:off x="5004049" y="614700"/>
            <a:ext cx="0" cy="15000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2"/>
            <a:endCxn id="6" idx="0"/>
          </p:cNvCxnSpPr>
          <p:nvPr/>
        </p:nvCxnSpPr>
        <p:spPr>
          <a:xfrm>
            <a:off x="5004049" y="1738436"/>
            <a:ext cx="0" cy="1810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55778" y="764704"/>
            <a:ext cx="4896542" cy="973732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Activity recognition pipeline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  <a:p>
            <a:pPr algn="ctr"/>
            <a:endParaRPr lang="sl-SI" sz="1100" b="1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35032" y="349512"/>
            <a:ext cx="1131060" cy="1241317"/>
            <a:chOff x="350942" y="1146643"/>
            <a:chExt cx="1131060" cy="1241317"/>
          </a:xfrm>
        </p:grpSpPr>
        <p:sp>
          <p:nvSpPr>
            <p:cNvPr id="33" name="Rectangle 32"/>
            <p:cNvSpPr/>
            <p:nvPr/>
          </p:nvSpPr>
          <p:spPr>
            <a:xfrm>
              <a:off x="350942" y="1146643"/>
              <a:ext cx="1131060" cy="1241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b="1" dirty="0" smtClean="0"/>
                <a:t>Environment</a:t>
              </a:r>
              <a:endParaRPr lang="sl-SI" sz="12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4454" y="1309208"/>
              <a:ext cx="764035" cy="57603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</a:rPr>
                <a:t>Agent</a:t>
              </a:r>
              <a:endParaRPr lang="sl-SI" sz="105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Elbow Connector 18"/>
          <p:cNvCxnSpPr>
            <a:stCxn id="33" idx="3"/>
            <a:endCxn id="4" idx="1"/>
          </p:cNvCxnSpPr>
          <p:nvPr/>
        </p:nvCxnSpPr>
        <p:spPr>
          <a:xfrm flipV="1">
            <a:off x="1566092" y="450078"/>
            <a:ext cx="989685" cy="5200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55777" y="2328097"/>
            <a:ext cx="4896542" cy="549646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Behavior signatures</a:t>
            </a:r>
            <a:r>
              <a:rPr lang="en-US" sz="11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Spatial-activity matrix</a:t>
            </a:r>
            <a:endParaRPr lang="sl-SI" sz="120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6" idx="2"/>
            <a:endCxn id="43" idx="0"/>
          </p:cNvCxnSpPr>
          <p:nvPr/>
        </p:nvCxnSpPr>
        <p:spPr>
          <a:xfrm flipH="1">
            <a:off x="5004048" y="2204864"/>
            <a:ext cx="1" cy="12323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55776" y="3099082"/>
            <a:ext cx="4896542" cy="2853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Behavior trace</a:t>
            </a:r>
            <a:endParaRPr lang="sl-SI" sz="1050" dirty="0"/>
          </a:p>
        </p:txBody>
      </p:sp>
      <p:cxnSp>
        <p:nvCxnSpPr>
          <p:cNvPr id="48" name="Straight Arrow Connector 47"/>
          <p:cNvCxnSpPr>
            <a:stCxn id="43" idx="2"/>
            <a:endCxn id="47" idx="0"/>
          </p:cNvCxnSpPr>
          <p:nvPr/>
        </p:nvCxnSpPr>
        <p:spPr>
          <a:xfrm flipH="1">
            <a:off x="5004047" y="2877743"/>
            <a:ext cx="1" cy="22133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555775" y="3643959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Half Day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53127" y="3647011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Full day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92080" y="3643960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Week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545415" y="3647011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Month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55775" y="4511106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PCA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LOF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53127" y="4514158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PCA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LOF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92080" y="4511107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PCA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LOF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545415" y="4514158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PCA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LOF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55775" y="5399634"/>
            <a:ext cx="4896545" cy="549646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Combining time scales and modalities: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Expert rules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55775" y="6168463"/>
            <a:ext cx="4896545" cy="31026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chemeClr val="tx1"/>
                </a:solidFill>
              </a:rPr>
              <a:t>None accumulation over time</a:t>
            </a:r>
            <a:endParaRPr lang="sl-SI" sz="1100" i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40352" y="6035578"/>
            <a:ext cx="840439" cy="57603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Degree of deviation</a:t>
            </a:r>
            <a:endParaRPr lang="sl-SI" sz="1050" b="1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>
            <a:stCxn id="51" idx="2"/>
            <a:endCxn id="61" idx="0"/>
          </p:cNvCxnSpPr>
          <p:nvPr/>
        </p:nvCxnSpPr>
        <p:spPr>
          <a:xfrm>
            <a:off x="3009228" y="4248570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2" idx="2"/>
            <a:endCxn id="62" idx="0"/>
          </p:cNvCxnSpPr>
          <p:nvPr/>
        </p:nvCxnSpPr>
        <p:spPr>
          <a:xfrm>
            <a:off x="4406580" y="4251622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2"/>
            <a:endCxn id="63" idx="0"/>
          </p:cNvCxnSpPr>
          <p:nvPr/>
        </p:nvCxnSpPr>
        <p:spPr>
          <a:xfrm>
            <a:off x="5745533" y="4248571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4" idx="2"/>
            <a:endCxn id="65" idx="0"/>
          </p:cNvCxnSpPr>
          <p:nvPr/>
        </p:nvCxnSpPr>
        <p:spPr>
          <a:xfrm>
            <a:off x="6998868" y="4251622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2"/>
            <a:endCxn id="67" idx="0"/>
          </p:cNvCxnSpPr>
          <p:nvPr/>
        </p:nvCxnSpPr>
        <p:spPr>
          <a:xfrm>
            <a:off x="5004048" y="5949280"/>
            <a:ext cx="0" cy="21918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3"/>
            <a:endCxn id="68" idx="1"/>
          </p:cNvCxnSpPr>
          <p:nvPr/>
        </p:nvCxnSpPr>
        <p:spPr>
          <a:xfrm>
            <a:off x="7452320" y="6323593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010070" y="3381423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407422" y="3384475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746375" y="3381424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999710" y="3384475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010070" y="5115717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407422" y="5118769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746375" y="5115718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999710" y="5118769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435032" y="349512"/>
            <a:ext cx="1131060" cy="4129844"/>
            <a:chOff x="350942" y="1146643"/>
            <a:chExt cx="1131060" cy="1241317"/>
          </a:xfrm>
          <a:solidFill>
            <a:schemeClr val="bg1">
              <a:lumMod val="95000"/>
            </a:schemeClr>
          </a:solidFill>
        </p:grpSpPr>
        <p:sp>
          <p:nvSpPr>
            <p:cNvPr id="121" name="Rectangle 120"/>
            <p:cNvSpPr/>
            <p:nvPr/>
          </p:nvSpPr>
          <p:spPr>
            <a:xfrm>
              <a:off x="350942" y="1146643"/>
              <a:ext cx="1131060" cy="1241317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Home</a:t>
              </a:r>
              <a:endParaRPr lang="sl-SI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34453" y="1484669"/>
              <a:ext cx="764035" cy="244725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Elderly</a:t>
              </a:r>
              <a:endParaRPr lang="sl-SI" sz="10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4" name="Freeform 123"/>
          <p:cNvSpPr/>
          <p:nvPr/>
        </p:nvSpPr>
        <p:spPr>
          <a:xfrm rot="21197720">
            <a:off x="780986" y="2288317"/>
            <a:ext cx="506711" cy="1655033"/>
          </a:xfrm>
          <a:custGeom>
            <a:avLst/>
            <a:gdLst>
              <a:gd name="connsiteX0" fmla="*/ 263694 w 506711"/>
              <a:gd name="connsiteY0" fmla="*/ 0 h 1628775"/>
              <a:gd name="connsiteX1" fmla="*/ 6519 w 506711"/>
              <a:gd name="connsiteY1" fmla="*/ 590550 h 1628775"/>
              <a:gd name="connsiteX2" fmla="*/ 501819 w 506711"/>
              <a:gd name="connsiteY2" fmla="*/ 1028700 h 1628775"/>
              <a:gd name="connsiteX3" fmla="*/ 273219 w 506711"/>
              <a:gd name="connsiteY3" fmla="*/ 1628775 h 1628775"/>
              <a:gd name="connsiteX4" fmla="*/ 273219 w 506711"/>
              <a:gd name="connsiteY4" fmla="*/ 1628775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711" h="1628775">
                <a:moveTo>
                  <a:pt x="263694" y="0"/>
                </a:moveTo>
                <a:cubicBezTo>
                  <a:pt x="115263" y="209550"/>
                  <a:pt x="-33168" y="419100"/>
                  <a:pt x="6519" y="590550"/>
                </a:cubicBezTo>
                <a:cubicBezTo>
                  <a:pt x="46206" y="762000"/>
                  <a:pt x="457369" y="855663"/>
                  <a:pt x="501819" y="1028700"/>
                </a:cubicBezTo>
                <a:cubicBezTo>
                  <a:pt x="546269" y="1201737"/>
                  <a:pt x="273219" y="1628775"/>
                  <a:pt x="273219" y="1628775"/>
                </a:cubicBezTo>
                <a:lnTo>
                  <a:pt x="273219" y="1628775"/>
                </a:lnTo>
              </a:path>
            </a:pathLst>
          </a:cu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l-SI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07862" y="1205598"/>
            <a:ext cx="1097356" cy="391434"/>
          </a:xfrm>
          <a:prstGeom prst="rect">
            <a:avLst/>
          </a:prstGeom>
          <a:ln w="63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Noise filtering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98000" y="1211274"/>
            <a:ext cx="1097356" cy="391434"/>
          </a:xfrm>
          <a:prstGeom prst="rect">
            <a:avLst/>
          </a:prstGeom>
          <a:ln w="63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Attribute computation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21503" y="1211274"/>
            <a:ext cx="1097356" cy="391434"/>
          </a:xfrm>
          <a:prstGeom prst="rect">
            <a:avLst/>
          </a:prstGeom>
          <a:ln w="63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Random forest model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21005" y="1211274"/>
            <a:ext cx="1097356" cy="391434"/>
          </a:xfrm>
          <a:prstGeom prst="rect">
            <a:avLst/>
          </a:prstGeom>
          <a:ln w="63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HMM smoothing</a:t>
            </a:r>
            <a:endParaRPr lang="sl-SI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7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Ambient Assisted Living </a:t>
            </a:r>
            <a:r>
              <a:rPr lang="en-US" sz="2700" dirty="0"/>
              <a:t>(Confidence)</a:t>
            </a:r>
            <a:endParaRPr lang="sl-SI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140968"/>
            <a:ext cx="4281834" cy="240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960947"/>
            <a:ext cx="3906124" cy="276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51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Surveillance </a:t>
            </a:r>
            <a:r>
              <a:rPr lang="en-US" sz="2800" dirty="0"/>
              <a:t>(LAX)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8" y="2348880"/>
            <a:ext cx="7610476" cy="4176464"/>
          </a:xfrm>
        </p:spPr>
        <p:txBody>
          <a:bodyPr>
            <a:normAutofit/>
          </a:bodyPr>
          <a:lstStyle/>
          <a:p>
            <a:r>
              <a:rPr lang="en-US" dirty="0" smtClean="0"/>
              <a:t>Observe passengers at </a:t>
            </a:r>
            <a:br>
              <a:rPr lang="en-US" dirty="0" smtClean="0"/>
            </a:br>
            <a:r>
              <a:rPr lang="en-US" dirty="0" smtClean="0"/>
              <a:t>the airport</a:t>
            </a:r>
          </a:p>
          <a:p>
            <a:r>
              <a:rPr lang="en-US" dirty="0" smtClean="0"/>
              <a:t>Extract</a:t>
            </a:r>
          </a:p>
          <a:p>
            <a:pPr lvl="1"/>
            <a:r>
              <a:rPr lang="en-US" dirty="0" smtClean="0"/>
              <a:t>2D traces of movement</a:t>
            </a:r>
          </a:p>
          <a:p>
            <a:pPr lvl="1"/>
            <a:r>
              <a:rPr lang="en-US" dirty="0" smtClean="0"/>
              <a:t>Trigger events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Task: </a:t>
            </a:r>
            <a:r>
              <a:rPr lang="en-US" dirty="0"/>
              <a:t>detect and evaluate trigger events that help to identify individuals that indicate high level of stress, fear or deception</a:t>
            </a:r>
          </a:p>
          <a:p>
            <a:endParaRPr lang="sl-SI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82" y="1967136"/>
            <a:ext cx="3845918" cy="270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43892" y="6165304"/>
            <a:ext cx="7976580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100" dirty="0"/>
              <a:t>B. </a:t>
            </a:r>
            <a:r>
              <a:rPr lang="en-US" sz="1100" dirty="0" err="1"/>
              <a:t>Kaluža</a:t>
            </a:r>
            <a:r>
              <a:rPr lang="en-US" sz="1100" dirty="0"/>
              <a:t>, G. </a:t>
            </a:r>
            <a:r>
              <a:rPr lang="en-US" sz="1100" dirty="0" err="1"/>
              <a:t>Kaminka</a:t>
            </a:r>
            <a:r>
              <a:rPr lang="en-US" sz="1100" dirty="0"/>
              <a:t>, M. </a:t>
            </a:r>
            <a:r>
              <a:rPr lang="en-US" sz="1100" dirty="0" err="1"/>
              <a:t>Tambe</a:t>
            </a:r>
            <a:r>
              <a:rPr lang="en-US" sz="1100" dirty="0"/>
              <a:t>. Detection of Suspicious Behavior from a Sparse Set of Multiagent Interactions. AAMAS 2012, Valencia, Spain, June 2012.</a:t>
            </a:r>
          </a:p>
        </p:txBody>
      </p:sp>
      <p:sp>
        <p:nvSpPr>
          <p:cNvPr id="6" name="Rectangle 5">
            <a:hlinkClick r:id="rId3"/>
          </p:cNvPr>
          <p:cNvSpPr/>
          <p:nvPr/>
        </p:nvSpPr>
        <p:spPr>
          <a:xfrm>
            <a:off x="8001551" y="1787116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059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7" y="285455"/>
            <a:ext cx="4752527" cy="3292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Agent’s </a:t>
            </a:r>
            <a:r>
              <a:rPr lang="en-US" sz="1050" dirty="0" smtClean="0"/>
              <a:t>traces </a:t>
            </a:r>
            <a:r>
              <a:rPr lang="en-US" sz="1050" dirty="0"/>
              <a:t>in the </a:t>
            </a:r>
            <a:r>
              <a:rPr lang="en-US" sz="1050" dirty="0" smtClean="0"/>
              <a:t>environment</a:t>
            </a:r>
            <a:endParaRPr lang="sl-SI" sz="1050" dirty="0"/>
          </a:p>
        </p:txBody>
      </p:sp>
      <p:sp>
        <p:nvSpPr>
          <p:cNvPr id="6" name="Rectangle 5"/>
          <p:cNvSpPr/>
          <p:nvPr/>
        </p:nvSpPr>
        <p:spPr>
          <a:xfrm>
            <a:off x="2555778" y="1581599"/>
            <a:ext cx="4752526" cy="2853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Activity </a:t>
            </a:r>
            <a:r>
              <a:rPr lang="en-US" sz="1050" dirty="0" smtClean="0"/>
              <a:t>trace</a:t>
            </a:r>
            <a:endParaRPr lang="sl-SI" sz="1050" dirty="0"/>
          </a:p>
        </p:txBody>
      </p:sp>
      <p:cxnSp>
        <p:nvCxnSpPr>
          <p:cNvPr id="20" name="Straight Arrow Connector 19"/>
          <p:cNvCxnSpPr>
            <a:stCxn id="4" idx="2"/>
            <a:endCxn id="25" idx="0"/>
          </p:cNvCxnSpPr>
          <p:nvPr/>
        </p:nvCxnSpPr>
        <p:spPr>
          <a:xfrm>
            <a:off x="4932041" y="614700"/>
            <a:ext cx="0" cy="20229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2"/>
            <a:endCxn id="6" idx="0"/>
          </p:cNvCxnSpPr>
          <p:nvPr/>
        </p:nvCxnSpPr>
        <p:spPr>
          <a:xfrm>
            <a:off x="4932041" y="1366639"/>
            <a:ext cx="0" cy="2149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55778" y="816993"/>
            <a:ext cx="4752526" cy="549646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Action discretization</a:t>
            </a:r>
            <a:endParaRPr lang="sl-SI" sz="1100" b="1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35032" y="349512"/>
            <a:ext cx="1131060" cy="1241317"/>
            <a:chOff x="350942" y="1146643"/>
            <a:chExt cx="1131060" cy="1241317"/>
          </a:xfrm>
        </p:grpSpPr>
        <p:sp>
          <p:nvSpPr>
            <p:cNvPr id="33" name="Rectangle 32"/>
            <p:cNvSpPr/>
            <p:nvPr/>
          </p:nvSpPr>
          <p:spPr>
            <a:xfrm>
              <a:off x="350942" y="1146643"/>
              <a:ext cx="1131060" cy="1241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b="1" dirty="0" smtClean="0"/>
                <a:t>Environment</a:t>
              </a:r>
              <a:endParaRPr lang="sl-SI" sz="12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4454" y="1309208"/>
              <a:ext cx="764035" cy="57603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</a:rPr>
                <a:t>Agent</a:t>
              </a:r>
              <a:endParaRPr lang="sl-SI" sz="105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Elbow Connector 18"/>
          <p:cNvCxnSpPr>
            <a:stCxn id="33" idx="3"/>
            <a:endCxn id="4" idx="1"/>
          </p:cNvCxnSpPr>
          <p:nvPr/>
        </p:nvCxnSpPr>
        <p:spPr>
          <a:xfrm flipV="1">
            <a:off x="1566092" y="450078"/>
            <a:ext cx="989685" cy="5200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55777" y="2113137"/>
            <a:ext cx="4752526" cy="549646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Behavior signatures: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Trigger events, expert rules</a:t>
            </a:r>
            <a:endParaRPr lang="sl-SI" sz="110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6" idx="2"/>
            <a:endCxn id="43" idx="0"/>
          </p:cNvCxnSpPr>
          <p:nvPr/>
        </p:nvCxnSpPr>
        <p:spPr>
          <a:xfrm flipH="1">
            <a:off x="4932040" y="1866992"/>
            <a:ext cx="1" cy="2461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55776" y="2884122"/>
            <a:ext cx="4752526" cy="2853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Behavior trace</a:t>
            </a:r>
            <a:endParaRPr lang="sl-SI" sz="1050" dirty="0"/>
          </a:p>
        </p:txBody>
      </p:sp>
      <p:cxnSp>
        <p:nvCxnSpPr>
          <p:cNvPr id="48" name="Straight Arrow Connector 47"/>
          <p:cNvCxnSpPr>
            <a:stCxn id="43" idx="2"/>
            <a:endCxn id="47" idx="0"/>
          </p:cNvCxnSpPr>
          <p:nvPr/>
        </p:nvCxnSpPr>
        <p:spPr>
          <a:xfrm flipH="1">
            <a:off x="4932039" y="2662783"/>
            <a:ext cx="1" cy="22133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553168" y="3356992"/>
            <a:ext cx="2352280" cy="454253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Interactions with authorities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9868" y="3360044"/>
            <a:ext cx="2138436" cy="454253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Turning maneuvers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53168" y="4005064"/>
            <a:ext cx="2352280" cy="454253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Coupled HMM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69868" y="4008116"/>
            <a:ext cx="2138436" cy="454253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Naive Bayes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55775" y="4653136"/>
            <a:ext cx="4752529" cy="499678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Combining time scales and modalities: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Expert rules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55775" y="5373322"/>
            <a:ext cx="4752529" cy="1296038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Accumulating deviant behavior over time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40352" y="5733290"/>
            <a:ext cx="840439" cy="57603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Degree of deviation</a:t>
            </a:r>
            <a:endParaRPr lang="sl-SI" sz="1050" b="1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>
            <a:stCxn id="51" idx="2"/>
            <a:endCxn id="61" idx="0"/>
          </p:cNvCxnSpPr>
          <p:nvPr/>
        </p:nvCxnSpPr>
        <p:spPr>
          <a:xfrm>
            <a:off x="3729308" y="3811245"/>
            <a:ext cx="0" cy="19381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2" idx="2"/>
            <a:endCxn id="62" idx="0"/>
          </p:cNvCxnSpPr>
          <p:nvPr/>
        </p:nvCxnSpPr>
        <p:spPr>
          <a:xfrm>
            <a:off x="6239086" y="3814297"/>
            <a:ext cx="0" cy="19381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2"/>
            <a:endCxn id="67" idx="0"/>
          </p:cNvCxnSpPr>
          <p:nvPr/>
        </p:nvCxnSpPr>
        <p:spPr>
          <a:xfrm>
            <a:off x="4932040" y="5152814"/>
            <a:ext cx="0" cy="22050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3"/>
            <a:endCxn id="68" idx="1"/>
          </p:cNvCxnSpPr>
          <p:nvPr/>
        </p:nvCxnSpPr>
        <p:spPr>
          <a:xfrm flipV="1">
            <a:off x="7308304" y="6021305"/>
            <a:ext cx="432048" cy="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51" idx="0"/>
          </p:cNvCxnSpPr>
          <p:nvPr/>
        </p:nvCxnSpPr>
        <p:spPr>
          <a:xfrm>
            <a:off x="3729308" y="3188134"/>
            <a:ext cx="0" cy="16885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52" idx="0"/>
          </p:cNvCxnSpPr>
          <p:nvPr/>
        </p:nvCxnSpPr>
        <p:spPr>
          <a:xfrm>
            <a:off x="6239041" y="3188134"/>
            <a:ext cx="45" cy="1719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1" idx="2"/>
          </p:cNvCxnSpPr>
          <p:nvPr/>
        </p:nvCxnSpPr>
        <p:spPr>
          <a:xfrm>
            <a:off x="3729308" y="4459317"/>
            <a:ext cx="843" cy="181071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2" idx="2"/>
          </p:cNvCxnSpPr>
          <p:nvPr/>
        </p:nvCxnSpPr>
        <p:spPr>
          <a:xfrm>
            <a:off x="6239086" y="4462369"/>
            <a:ext cx="843" cy="19076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435032" y="349512"/>
            <a:ext cx="1131060" cy="4129844"/>
            <a:chOff x="350942" y="1146643"/>
            <a:chExt cx="1131060" cy="1241317"/>
          </a:xfrm>
          <a:solidFill>
            <a:schemeClr val="bg1">
              <a:lumMod val="95000"/>
            </a:schemeClr>
          </a:solidFill>
        </p:grpSpPr>
        <p:sp>
          <p:nvSpPr>
            <p:cNvPr id="121" name="Rectangle 120"/>
            <p:cNvSpPr/>
            <p:nvPr/>
          </p:nvSpPr>
          <p:spPr>
            <a:xfrm>
              <a:off x="350942" y="1146643"/>
              <a:ext cx="1131060" cy="1241317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Airport</a:t>
              </a:r>
              <a:endParaRPr lang="sl-SI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34453" y="1484669"/>
              <a:ext cx="764035" cy="244725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Passenger</a:t>
              </a:r>
              <a:endParaRPr lang="sl-SI" sz="10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4" name="Freeform 123"/>
          <p:cNvSpPr/>
          <p:nvPr/>
        </p:nvSpPr>
        <p:spPr>
          <a:xfrm rot="21197720">
            <a:off x="780986" y="2288317"/>
            <a:ext cx="506711" cy="1655033"/>
          </a:xfrm>
          <a:custGeom>
            <a:avLst/>
            <a:gdLst>
              <a:gd name="connsiteX0" fmla="*/ 263694 w 506711"/>
              <a:gd name="connsiteY0" fmla="*/ 0 h 1628775"/>
              <a:gd name="connsiteX1" fmla="*/ 6519 w 506711"/>
              <a:gd name="connsiteY1" fmla="*/ 590550 h 1628775"/>
              <a:gd name="connsiteX2" fmla="*/ 501819 w 506711"/>
              <a:gd name="connsiteY2" fmla="*/ 1028700 h 1628775"/>
              <a:gd name="connsiteX3" fmla="*/ 273219 w 506711"/>
              <a:gd name="connsiteY3" fmla="*/ 1628775 h 1628775"/>
              <a:gd name="connsiteX4" fmla="*/ 273219 w 506711"/>
              <a:gd name="connsiteY4" fmla="*/ 1628775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711" h="1628775">
                <a:moveTo>
                  <a:pt x="263694" y="0"/>
                </a:moveTo>
                <a:cubicBezTo>
                  <a:pt x="115263" y="209550"/>
                  <a:pt x="-33168" y="419100"/>
                  <a:pt x="6519" y="590550"/>
                </a:cubicBezTo>
                <a:cubicBezTo>
                  <a:pt x="46206" y="762000"/>
                  <a:pt x="457369" y="855663"/>
                  <a:pt x="501819" y="1028700"/>
                </a:cubicBezTo>
                <a:cubicBezTo>
                  <a:pt x="546269" y="1201737"/>
                  <a:pt x="273219" y="1628775"/>
                  <a:pt x="273219" y="1628775"/>
                </a:cubicBezTo>
                <a:lnTo>
                  <a:pt x="273219" y="1628775"/>
                </a:lnTo>
              </a:path>
            </a:pathLst>
          </a:cu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l-SI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99792" y="5745088"/>
            <a:ext cx="824459" cy="693450"/>
          </a:xfrm>
          <a:prstGeom prst="rect">
            <a:avLst/>
          </a:prstGeom>
          <a:ln w="63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Naive Bayes</a:t>
            </a:r>
            <a:endParaRPr lang="sl-SI" sz="11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25969" y="5745087"/>
            <a:ext cx="824459" cy="693450"/>
          </a:xfrm>
          <a:prstGeom prst="rect">
            <a:avLst/>
          </a:prstGeom>
          <a:ln w="63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HMM</a:t>
            </a:r>
            <a:endParaRPr lang="sl-SI" sz="11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57638" y="5745085"/>
            <a:ext cx="824459" cy="693450"/>
          </a:xfrm>
          <a:prstGeom prst="rect">
            <a:avLst/>
          </a:prstGeom>
          <a:ln w="63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UPR</a:t>
            </a:r>
            <a:endParaRPr lang="sl-SI" sz="11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847058" y="5745088"/>
            <a:ext cx="1327801" cy="693450"/>
          </a:xfrm>
          <a:prstGeom prst="rect">
            <a:avLst/>
          </a:prstGeom>
          <a:ln w="63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F-UPR</a:t>
            </a:r>
            <a:endParaRPr lang="sl-SI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Surveillance </a:t>
            </a:r>
            <a:r>
              <a:rPr lang="en-US" sz="2800" dirty="0"/>
              <a:t>(LAX)</a:t>
            </a:r>
            <a:r>
              <a:rPr lang="en-US" dirty="0" smtClean="0"/>
              <a:t>: Results</a:t>
            </a:r>
            <a:endParaRPr lang="sl-S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09417"/>
            <a:ext cx="5712123" cy="438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4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348880"/>
            <a:ext cx="6934200" cy="405192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for deviant behavior detection</a:t>
            </a:r>
          </a:p>
          <a:p>
            <a:pPr lvl="1"/>
            <a:r>
              <a:rPr lang="en-US" dirty="0" smtClean="0"/>
              <a:t>Activity recognition</a:t>
            </a:r>
          </a:p>
          <a:p>
            <a:pPr lvl="1"/>
            <a:r>
              <a:rPr lang="en-US" dirty="0" smtClean="0"/>
              <a:t>Behavior signatures</a:t>
            </a:r>
          </a:p>
          <a:p>
            <a:pPr lvl="1"/>
            <a:r>
              <a:rPr lang="en-US" dirty="0" smtClean="0"/>
              <a:t>Multiple time spans and modalities</a:t>
            </a:r>
          </a:p>
          <a:p>
            <a:pPr lvl="1"/>
            <a:r>
              <a:rPr lang="en-US" dirty="0" smtClean="0"/>
              <a:t>Accumulation over time</a:t>
            </a:r>
          </a:p>
          <a:p>
            <a:pPr lvl="1"/>
            <a:endParaRPr lang="en-US" dirty="0"/>
          </a:p>
          <a:p>
            <a:r>
              <a:rPr lang="en-US" dirty="0" smtClean="0"/>
              <a:t>Applied on three domains</a:t>
            </a:r>
          </a:p>
          <a:p>
            <a:pPr lvl="1"/>
            <a:r>
              <a:rPr lang="en-US" dirty="0" smtClean="0"/>
              <a:t>High-security access point</a:t>
            </a:r>
          </a:p>
          <a:p>
            <a:pPr lvl="1"/>
            <a:r>
              <a:rPr lang="en-US" dirty="0" smtClean="0"/>
              <a:t>Ambient assisted living</a:t>
            </a:r>
          </a:p>
          <a:p>
            <a:pPr lvl="1"/>
            <a:r>
              <a:rPr lang="en-US" dirty="0" smtClean="0"/>
              <a:t>Airport surveillance</a:t>
            </a:r>
          </a:p>
        </p:txBody>
      </p:sp>
    </p:spTree>
    <p:extLst>
      <p:ext uri="{BB962C8B-B14F-4D97-AF65-F5344CB8AC3E}">
        <p14:creationId xmlns:p14="http://schemas.microsoft.com/office/powerpoint/2010/main" val="10434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Suspicious and Anomalous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8" y="2132856"/>
            <a:ext cx="7610476" cy="42139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Suspicious behavior detection</a:t>
            </a:r>
          </a:p>
          <a:p>
            <a:pPr lvl="1"/>
            <a:r>
              <a:rPr lang="en-US" dirty="0" smtClean="0"/>
              <a:t>Fits negative </a:t>
            </a:r>
            <a:r>
              <a:rPr lang="en-US" dirty="0" smtClean="0"/>
              <a:t>behavior pattern</a:t>
            </a:r>
            <a:endParaRPr lang="en-US" dirty="0" smtClean="0"/>
          </a:p>
          <a:p>
            <a:r>
              <a:rPr lang="en-US" dirty="0" smtClean="0"/>
              <a:t>Anomalous behavior detection</a:t>
            </a:r>
          </a:p>
          <a:p>
            <a:pPr lvl="1"/>
            <a:r>
              <a:rPr lang="en-US" dirty="0" smtClean="0"/>
              <a:t>Does not </a:t>
            </a:r>
            <a:r>
              <a:rPr lang="en-US" dirty="0" smtClean="0"/>
              <a:t>fit positive behavior pattern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domains</a:t>
            </a:r>
          </a:p>
          <a:p>
            <a:pPr lvl="1"/>
            <a:r>
              <a:rPr lang="en-US" dirty="0" smtClean="0"/>
              <a:t>Passengers at the airport</a:t>
            </a:r>
          </a:p>
          <a:p>
            <a:pPr lvl="1"/>
            <a:r>
              <a:rPr lang="en-US" dirty="0" smtClean="0"/>
              <a:t>Reckless drivers</a:t>
            </a:r>
          </a:p>
          <a:p>
            <a:pPr lvl="1"/>
            <a:r>
              <a:rPr lang="en-US" dirty="0" smtClean="0"/>
              <a:t>Misuse of server access</a:t>
            </a:r>
          </a:p>
          <a:p>
            <a:pPr lvl="1"/>
            <a:r>
              <a:rPr lang="en-US" dirty="0" smtClean="0"/>
              <a:t>Shoplifting</a:t>
            </a:r>
          </a:p>
          <a:p>
            <a:pPr lvl="1"/>
            <a:r>
              <a:rPr lang="en-US" dirty="0" smtClean="0"/>
              <a:t>Pirate vessels</a:t>
            </a:r>
          </a:p>
          <a:p>
            <a:pPr lvl="1"/>
            <a:r>
              <a:rPr lang="en-US" dirty="0"/>
              <a:t>An elderly person at </a:t>
            </a:r>
            <a:r>
              <a:rPr lang="en-US" dirty="0" smtClean="0"/>
              <a:t>home</a:t>
            </a:r>
          </a:p>
          <a:p>
            <a:pPr lvl="1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48404" y="4209973"/>
            <a:ext cx="3495420" cy="2147621"/>
            <a:chOff x="4593178" y="3874026"/>
            <a:chExt cx="4194322" cy="26386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6467" y="3874026"/>
              <a:ext cx="1601033" cy="112272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1039" y="4996749"/>
              <a:ext cx="1976459" cy="15159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0545" y="3874026"/>
              <a:ext cx="2549722" cy="178722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1577" y="5654172"/>
              <a:ext cx="1584889" cy="85855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93178" y="5654171"/>
              <a:ext cx="1055773" cy="858553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6465102" y="2934474"/>
            <a:ext cx="1687289" cy="959172"/>
            <a:chOff x="5843248" y="2934474"/>
            <a:chExt cx="1687289" cy="959172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7209571" y="3471160"/>
              <a:ext cx="3209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023653" y="3177332"/>
              <a:ext cx="293900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+</a:t>
              </a:r>
              <a:endParaRPr lang="sl-SI" sz="2400" dirty="0">
                <a:solidFill>
                  <a:srgbClr val="00B05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65582" y="3371900"/>
              <a:ext cx="293900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+</a:t>
              </a:r>
              <a:endParaRPr lang="sl-SI" sz="2400" dirty="0">
                <a:solidFill>
                  <a:srgbClr val="00B05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84176" y="3471692"/>
              <a:ext cx="293900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+</a:t>
              </a:r>
              <a:endParaRPr lang="sl-SI" sz="2400" dirty="0">
                <a:solidFill>
                  <a:srgbClr val="00B05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78076" y="3615708"/>
              <a:ext cx="293900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+</a:t>
              </a:r>
              <a:endParaRPr lang="sl-SI" sz="2400" dirty="0">
                <a:solidFill>
                  <a:srgbClr val="00B05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39677" y="3033316"/>
              <a:ext cx="293900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+</a:t>
              </a:r>
              <a:endParaRPr lang="sl-SI" sz="2400" dirty="0">
                <a:solidFill>
                  <a:srgbClr val="00B05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15491" y="3150988"/>
              <a:ext cx="293900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+</a:t>
              </a:r>
              <a:endParaRPr lang="sl-SI" sz="2400" dirty="0">
                <a:solidFill>
                  <a:srgbClr val="00B05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48911" y="3342052"/>
              <a:ext cx="293900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+</a:t>
              </a:r>
              <a:endParaRPr lang="sl-SI" sz="2400" dirty="0">
                <a:solidFill>
                  <a:srgbClr val="00B05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73244" y="3494635"/>
              <a:ext cx="293900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+</a:t>
              </a:r>
              <a:endParaRPr lang="sl-SI" sz="2400" dirty="0">
                <a:solidFill>
                  <a:srgbClr val="00B050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843248" y="2934474"/>
              <a:ext cx="1037830" cy="959172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948264" y="3371900"/>
              <a:ext cx="293900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o</a:t>
              </a:r>
              <a:endParaRPr lang="sl-SI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096826" y="2030064"/>
            <a:ext cx="1247351" cy="726408"/>
            <a:chOff x="5915701" y="2030064"/>
            <a:chExt cx="1247351" cy="726408"/>
          </a:xfrm>
        </p:grpSpPr>
        <p:sp>
          <p:nvSpPr>
            <p:cNvPr id="21" name="Rectangle 20"/>
            <p:cNvSpPr/>
            <p:nvPr/>
          </p:nvSpPr>
          <p:spPr>
            <a:xfrm>
              <a:off x="5955178" y="2174080"/>
              <a:ext cx="293900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C00000"/>
                  </a:solidFill>
                </a:rPr>
                <a:t>-</a:t>
              </a:r>
              <a:endParaRPr lang="sl-SI" sz="2800" dirty="0">
                <a:solidFill>
                  <a:srgbClr val="C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07578" y="2326480"/>
              <a:ext cx="293900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C00000"/>
                  </a:solidFill>
                </a:rPr>
                <a:t>-</a:t>
              </a:r>
              <a:endParaRPr lang="sl-SI" sz="2800" dirty="0">
                <a:solidFill>
                  <a:srgbClr val="C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15701" y="2468440"/>
              <a:ext cx="293900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C00000"/>
                  </a:solidFill>
                </a:rPr>
                <a:t>-</a:t>
              </a:r>
              <a:endParaRPr lang="sl-SI" sz="2800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09601" y="2612456"/>
              <a:ext cx="293900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C00000"/>
                  </a:solidFill>
                </a:rPr>
                <a:t>-</a:t>
              </a:r>
              <a:endParaRPr lang="sl-SI" sz="2800" dirty="0">
                <a:solidFill>
                  <a:srgbClr val="C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71202" y="2030064"/>
              <a:ext cx="293900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C00000"/>
                  </a:solidFill>
                </a:rPr>
                <a:t>-</a:t>
              </a:r>
              <a:endParaRPr lang="sl-SI" sz="28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83304" y="2182464"/>
              <a:ext cx="293900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C00000"/>
                  </a:solidFill>
                </a:rPr>
                <a:t>-</a:t>
              </a:r>
              <a:endParaRPr lang="sl-SI" sz="2800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35704" y="2334864"/>
              <a:ext cx="293900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C00000"/>
                  </a:solidFill>
                </a:rPr>
                <a:t>-</a:t>
              </a:r>
              <a:endParaRPr lang="sl-SI" sz="2800" dirty="0">
                <a:solidFill>
                  <a:srgbClr val="C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88104" y="2487264"/>
              <a:ext cx="293900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C00000"/>
                  </a:solidFill>
                </a:rPr>
                <a:t>-</a:t>
              </a:r>
              <a:endParaRPr lang="sl-SI" sz="2800" dirty="0">
                <a:solidFill>
                  <a:srgbClr val="C0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767144" y="2448140"/>
              <a:ext cx="395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433352" y="2348880"/>
              <a:ext cx="293900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o</a:t>
              </a:r>
              <a:endParaRPr lang="sl-SI" b="1" dirty="0">
                <a:solidFill>
                  <a:srgbClr val="0070C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7327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8" y="2132856"/>
            <a:ext cx="7610476" cy="43924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Goal: </a:t>
            </a:r>
            <a:br>
              <a:rPr lang="en-US" dirty="0" smtClean="0"/>
            </a:br>
            <a:r>
              <a:rPr lang="en-US" b="1" dirty="0" smtClean="0"/>
              <a:t>Detect suspicious and anomalous </a:t>
            </a:r>
            <a:r>
              <a:rPr lang="en-US" b="1" dirty="0" smtClean="0"/>
              <a:t>behavior </a:t>
            </a:r>
            <a:r>
              <a:rPr lang="en-US" b="1" dirty="0" smtClean="0"/>
              <a:t>from agent’s </a:t>
            </a:r>
            <a:r>
              <a:rPr lang="en-US" b="1" dirty="0" err="1" smtClean="0"/>
              <a:t>spatio</a:t>
            </a:r>
            <a:r>
              <a:rPr lang="en-US" b="1" dirty="0" smtClean="0"/>
              <a:t>-temporal </a:t>
            </a:r>
            <a:r>
              <a:rPr lang="en-US" b="1" dirty="0" smtClean="0"/>
              <a:t>traces </a:t>
            </a:r>
            <a:r>
              <a:rPr lang="en-US" b="1" dirty="0" smtClean="0"/>
              <a:t>in environment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1900" dirty="0" smtClean="0"/>
              <a:t>Main </a:t>
            </a:r>
            <a:r>
              <a:rPr lang="en-US" sz="1900" dirty="0" smtClean="0"/>
              <a:t>challenges</a:t>
            </a:r>
          </a:p>
          <a:p>
            <a:pPr lvl="1"/>
            <a:r>
              <a:rPr lang="en-US" sz="1600" dirty="0" smtClean="0"/>
              <a:t>Noisy sensors, noisy traces</a:t>
            </a:r>
          </a:p>
          <a:p>
            <a:pPr lvl="1"/>
            <a:r>
              <a:rPr lang="en-US" sz="1600" dirty="0" smtClean="0"/>
              <a:t>Behavior consist of actions and activities</a:t>
            </a:r>
          </a:p>
          <a:p>
            <a:pPr lvl="1"/>
            <a:r>
              <a:rPr lang="en-US" sz="1600" dirty="0" smtClean="0"/>
              <a:t>Behavior reflects on different time scales and modalities</a:t>
            </a:r>
          </a:p>
          <a:p>
            <a:pPr lvl="1"/>
            <a:r>
              <a:rPr lang="en-US" sz="1600" dirty="0" smtClean="0"/>
              <a:t>Non-linear accumulation of suspicion over time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835696" y="3443209"/>
            <a:ext cx="5040560" cy="8493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  <a:endParaRPr lang="sl-SI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48064" y="3705158"/>
            <a:ext cx="764035" cy="51879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05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gent</a:t>
            </a:r>
            <a:endParaRPr lang="sl-SI" sz="105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reeform 16"/>
          <p:cNvSpPr/>
          <p:nvPr/>
        </p:nvSpPr>
        <p:spPr>
          <a:xfrm rot="6019080">
            <a:off x="4089978" y="2998960"/>
            <a:ext cx="506711" cy="1655033"/>
          </a:xfrm>
          <a:custGeom>
            <a:avLst/>
            <a:gdLst>
              <a:gd name="connsiteX0" fmla="*/ 263694 w 506711"/>
              <a:gd name="connsiteY0" fmla="*/ 0 h 1628775"/>
              <a:gd name="connsiteX1" fmla="*/ 6519 w 506711"/>
              <a:gd name="connsiteY1" fmla="*/ 590550 h 1628775"/>
              <a:gd name="connsiteX2" fmla="*/ 501819 w 506711"/>
              <a:gd name="connsiteY2" fmla="*/ 1028700 h 1628775"/>
              <a:gd name="connsiteX3" fmla="*/ 273219 w 506711"/>
              <a:gd name="connsiteY3" fmla="*/ 1628775 h 1628775"/>
              <a:gd name="connsiteX4" fmla="*/ 273219 w 506711"/>
              <a:gd name="connsiteY4" fmla="*/ 1628775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711" h="1628775">
                <a:moveTo>
                  <a:pt x="263694" y="0"/>
                </a:moveTo>
                <a:cubicBezTo>
                  <a:pt x="115263" y="209550"/>
                  <a:pt x="-33168" y="419100"/>
                  <a:pt x="6519" y="590550"/>
                </a:cubicBezTo>
                <a:cubicBezTo>
                  <a:pt x="46206" y="762000"/>
                  <a:pt x="457369" y="855663"/>
                  <a:pt x="501819" y="1028700"/>
                </a:cubicBezTo>
                <a:cubicBezTo>
                  <a:pt x="546269" y="1201737"/>
                  <a:pt x="273219" y="1628775"/>
                  <a:pt x="273219" y="1628775"/>
                </a:cubicBezTo>
                <a:lnTo>
                  <a:pt x="273219" y="1628775"/>
                </a:lnTo>
              </a:path>
            </a:pathLst>
          </a:cu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l-SI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8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04864"/>
            <a:ext cx="7610476" cy="439248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Framework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Overview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Components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 domains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Security domain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Ambient-assisted living domain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Surveillance domain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11560" y="2204864"/>
            <a:ext cx="4000547" cy="4464496"/>
          </a:xfrm>
          <a:prstGeom prst="rect">
            <a:avLst/>
          </a:prstGeom>
          <a:solidFill>
            <a:schemeClr val="accent2">
              <a:alpha val="22000"/>
            </a:schemeClr>
          </a:solidFill>
          <a:ln w="12700">
            <a:solidFill>
              <a:schemeClr val="accent1">
                <a:shade val="50000"/>
                <a:alpha val="23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LEARNING</a:t>
            </a:r>
            <a:endParaRPr lang="sl-SI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12107" y="2204864"/>
            <a:ext cx="3704310" cy="4464496"/>
          </a:xfrm>
          <a:prstGeom prst="rect">
            <a:avLst/>
          </a:prstGeom>
          <a:solidFill>
            <a:schemeClr val="accent5">
              <a:alpha val="13000"/>
            </a:schemeClr>
          </a:solidFill>
          <a:ln w="12700">
            <a:solidFill>
              <a:schemeClr val="accent5">
                <a:shade val="50000"/>
                <a:alpha val="5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DETECTION</a:t>
            </a:r>
            <a:endParaRPr lang="sl-SI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Framework Overview</a:t>
            </a:r>
            <a:endParaRPr lang="sl-SI" dirty="0"/>
          </a:p>
        </p:txBody>
      </p:sp>
      <p:sp>
        <p:nvSpPr>
          <p:cNvPr id="4" name="Rectangle 3"/>
          <p:cNvSpPr/>
          <p:nvPr/>
        </p:nvSpPr>
        <p:spPr>
          <a:xfrm>
            <a:off x="3047337" y="2329830"/>
            <a:ext cx="1230878" cy="656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Agent’s Traces in the Environment</a:t>
            </a:r>
            <a:endParaRPr lang="sl-SI" sz="1200" dirty="0"/>
          </a:p>
        </p:txBody>
      </p:sp>
      <p:sp>
        <p:nvSpPr>
          <p:cNvPr id="5" name="Rectangle 4"/>
          <p:cNvSpPr/>
          <p:nvPr/>
        </p:nvSpPr>
        <p:spPr>
          <a:xfrm>
            <a:off x="3047337" y="3193927"/>
            <a:ext cx="3129541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Preprocessing</a:t>
            </a:r>
            <a:endParaRPr lang="sl-SI" sz="1200" dirty="0"/>
          </a:p>
        </p:txBody>
      </p:sp>
      <p:sp>
        <p:nvSpPr>
          <p:cNvPr id="6" name="Rectangle 5"/>
          <p:cNvSpPr/>
          <p:nvPr/>
        </p:nvSpPr>
        <p:spPr>
          <a:xfrm>
            <a:off x="3047337" y="3689214"/>
            <a:ext cx="3129541" cy="315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Action Trace</a:t>
            </a:r>
            <a:endParaRPr lang="sl-SI" sz="1200" dirty="0"/>
          </a:p>
        </p:txBody>
      </p:sp>
      <p:sp>
        <p:nvSpPr>
          <p:cNvPr id="13" name="Rectangle 12"/>
          <p:cNvSpPr/>
          <p:nvPr/>
        </p:nvSpPr>
        <p:spPr>
          <a:xfrm>
            <a:off x="4946001" y="2329830"/>
            <a:ext cx="1230878" cy="656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 Trace</a:t>
            </a:r>
            <a:endParaRPr lang="sl-SI" sz="1200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3662776" y="2986671"/>
            <a:ext cx="0" cy="207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</p:cNvCxnSpPr>
          <p:nvPr/>
        </p:nvCxnSpPr>
        <p:spPr>
          <a:xfrm>
            <a:off x="5561440" y="2986671"/>
            <a:ext cx="0" cy="207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62776" y="4005064"/>
            <a:ext cx="0" cy="244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1440" y="4005064"/>
            <a:ext cx="0" cy="244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7337" y="4265239"/>
            <a:ext cx="1230878" cy="1298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Behavioral Pattern Discovery</a:t>
            </a:r>
            <a:endParaRPr lang="sl-SI" sz="1200" dirty="0"/>
          </a:p>
        </p:txBody>
      </p:sp>
      <p:sp>
        <p:nvSpPr>
          <p:cNvPr id="8" name="Rectangle 7"/>
          <p:cNvSpPr/>
          <p:nvPr/>
        </p:nvSpPr>
        <p:spPr>
          <a:xfrm>
            <a:off x="3047337" y="5866334"/>
            <a:ext cx="1230878" cy="659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Discovered Patterns</a:t>
            </a:r>
            <a:endParaRPr lang="sl-SI" sz="1200" dirty="0"/>
          </a:p>
        </p:txBody>
      </p:sp>
      <p:sp>
        <p:nvSpPr>
          <p:cNvPr id="9" name="Rectangle 8"/>
          <p:cNvSpPr/>
          <p:nvPr/>
        </p:nvSpPr>
        <p:spPr>
          <a:xfrm>
            <a:off x="1403648" y="4595507"/>
            <a:ext cx="1230878" cy="637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Domain Knowledge</a:t>
            </a:r>
            <a:endParaRPr lang="sl-SI" sz="1200" dirty="0"/>
          </a:p>
        </p:txBody>
      </p:sp>
      <p:sp>
        <p:nvSpPr>
          <p:cNvPr id="14" name="Rectangle 13"/>
          <p:cNvSpPr/>
          <p:nvPr/>
        </p:nvSpPr>
        <p:spPr>
          <a:xfrm>
            <a:off x="4912811" y="4265238"/>
            <a:ext cx="1264068" cy="129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Behavioral </a:t>
            </a:r>
            <a:r>
              <a:rPr lang="en-US" sz="1200" dirty="0" smtClean="0"/>
              <a:t>Pattern Matching</a:t>
            </a:r>
            <a:endParaRPr lang="sl-SI" sz="1200" dirty="0"/>
          </a:p>
        </p:txBody>
      </p:sp>
      <p:sp>
        <p:nvSpPr>
          <p:cNvPr id="15" name="Rectangle 14"/>
          <p:cNvSpPr/>
          <p:nvPr/>
        </p:nvSpPr>
        <p:spPr>
          <a:xfrm>
            <a:off x="4912811" y="5866335"/>
            <a:ext cx="1264068" cy="659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Behavior Evaluation</a:t>
            </a:r>
            <a:endParaRPr lang="sl-SI" sz="1200" dirty="0"/>
          </a:p>
        </p:txBody>
      </p:sp>
      <p:cxnSp>
        <p:nvCxnSpPr>
          <p:cNvPr id="18" name="Straight Arrow Connector 17"/>
          <p:cNvCxnSpPr>
            <a:stCxn id="9" idx="3"/>
            <a:endCxn id="7" idx="1"/>
          </p:cNvCxnSpPr>
          <p:nvPr/>
        </p:nvCxnSpPr>
        <p:spPr>
          <a:xfrm>
            <a:off x="2634526" y="4914297"/>
            <a:ext cx="4128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>
            <a:off x="3662776" y="5563354"/>
            <a:ext cx="0" cy="302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5" idx="0"/>
          </p:cNvCxnSpPr>
          <p:nvPr/>
        </p:nvCxnSpPr>
        <p:spPr>
          <a:xfrm>
            <a:off x="5544845" y="5563354"/>
            <a:ext cx="0" cy="302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3"/>
            <a:endCxn id="14" idx="1"/>
          </p:cNvCxnSpPr>
          <p:nvPr/>
        </p:nvCxnSpPr>
        <p:spPr>
          <a:xfrm flipV="1">
            <a:off x="4278215" y="4914296"/>
            <a:ext cx="634596" cy="12815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662776" y="3481959"/>
            <a:ext cx="0" cy="207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561440" y="3481959"/>
            <a:ext cx="0" cy="207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1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7" y="285455"/>
            <a:ext cx="4752527" cy="3292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Agent’s </a:t>
            </a:r>
            <a:r>
              <a:rPr lang="en-US" sz="1050" dirty="0" smtClean="0"/>
              <a:t>traces </a:t>
            </a:r>
            <a:r>
              <a:rPr lang="en-US" sz="1050" dirty="0"/>
              <a:t>in the </a:t>
            </a:r>
            <a:r>
              <a:rPr lang="en-US" sz="1050" dirty="0" smtClean="0"/>
              <a:t>environment</a:t>
            </a:r>
            <a:endParaRPr lang="sl-SI" sz="1050" dirty="0"/>
          </a:p>
        </p:txBody>
      </p:sp>
      <p:sp>
        <p:nvSpPr>
          <p:cNvPr id="6" name="Rectangle 5"/>
          <p:cNvSpPr/>
          <p:nvPr/>
        </p:nvSpPr>
        <p:spPr>
          <a:xfrm>
            <a:off x="2555778" y="1581599"/>
            <a:ext cx="4752526" cy="2853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Activity </a:t>
            </a:r>
            <a:r>
              <a:rPr lang="en-US" sz="1050" dirty="0" smtClean="0"/>
              <a:t>trace</a:t>
            </a:r>
            <a:endParaRPr lang="sl-SI" sz="1050" dirty="0"/>
          </a:p>
        </p:txBody>
      </p:sp>
      <p:cxnSp>
        <p:nvCxnSpPr>
          <p:cNvPr id="20" name="Straight Arrow Connector 19"/>
          <p:cNvCxnSpPr>
            <a:stCxn id="4" idx="2"/>
            <a:endCxn id="25" idx="0"/>
          </p:cNvCxnSpPr>
          <p:nvPr/>
        </p:nvCxnSpPr>
        <p:spPr>
          <a:xfrm>
            <a:off x="4932041" y="614700"/>
            <a:ext cx="0" cy="20229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2"/>
            <a:endCxn id="6" idx="0"/>
          </p:cNvCxnSpPr>
          <p:nvPr/>
        </p:nvCxnSpPr>
        <p:spPr>
          <a:xfrm>
            <a:off x="4932041" y="1366639"/>
            <a:ext cx="0" cy="2149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55778" y="816993"/>
            <a:ext cx="4752526" cy="549646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Activity recognition pipeline</a:t>
            </a:r>
            <a:endParaRPr lang="sl-SI" sz="1100" b="1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35032" y="349512"/>
            <a:ext cx="1131060" cy="1241317"/>
            <a:chOff x="350942" y="1146643"/>
            <a:chExt cx="1131060" cy="1241317"/>
          </a:xfrm>
        </p:grpSpPr>
        <p:sp>
          <p:nvSpPr>
            <p:cNvPr id="33" name="Rectangle 32"/>
            <p:cNvSpPr/>
            <p:nvPr/>
          </p:nvSpPr>
          <p:spPr>
            <a:xfrm>
              <a:off x="350942" y="1146643"/>
              <a:ext cx="1131060" cy="1241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b="1" dirty="0" smtClean="0"/>
                <a:t>Environment</a:t>
              </a:r>
              <a:endParaRPr lang="sl-SI" sz="12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4454" y="1309208"/>
              <a:ext cx="764035" cy="57603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</a:rPr>
                <a:t>Agent</a:t>
              </a:r>
              <a:endParaRPr lang="sl-SI" sz="105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Elbow Connector 18"/>
          <p:cNvCxnSpPr>
            <a:stCxn id="33" idx="3"/>
            <a:endCxn id="4" idx="1"/>
          </p:cNvCxnSpPr>
          <p:nvPr/>
        </p:nvCxnSpPr>
        <p:spPr>
          <a:xfrm flipV="1">
            <a:off x="1566092" y="450078"/>
            <a:ext cx="989685" cy="5200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55777" y="2113137"/>
            <a:ext cx="4752526" cy="549646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Behavior signatures</a:t>
            </a:r>
            <a:endParaRPr lang="sl-SI" sz="110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6" idx="2"/>
            <a:endCxn id="43" idx="0"/>
          </p:cNvCxnSpPr>
          <p:nvPr/>
        </p:nvCxnSpPr>
        <p:spPr>
          <a:xfrm flipH="1">
            <a:off x="4932040" y="1866992"/>
            <a:ext cx="1" cy="2461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55776" y="2884122"/>
            <a:ext cx="4752526" cy="2853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Behavior trace</a:t>
            </a:r>
            <a:endParaRPr lang="sl-SI" sz="1050" dirty="0"/>
          </a:p>
        </p:txBody>
      </p:sp>
      <p:cxnSp>
        <p:nvCxnSpPr>
          <p:cNvPr id="48" name="Straight Arrow Connector 47"/>
          <p:cNvCxnSpPr>
            <a:stCxn id="43" idx="2"/>
            <a:endCxn id="47" idx="0"/>
          </p:cNvCxnSpPr>
          <p:nvPr/>
        </p:nvCxnSpPr>
        <p:spPr>
          <a:xfrm flipH="1">
            <a:off x="4932039" y="2662783"/>
            <a:ext cx="1" cy="22133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555775" y="3428999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Time 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1100" b="1" dirty="0" smtClean="0">
                <a:solidFill>
                  <a:schemeClr val="tx1"/>
                </a:solidFill>
              </a:rPr>
              <a:t>scale 1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79912" y="3432051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Time 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1100" b="1" dirty="0" smtClean="0">
                <a:solidFill>
                  <a:schemeClr val="tx1"/>
                </a:solidFill>
              </a:rPr>
              <a:t>scale n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48064" y="3429000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Modality 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389964" y="3432051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Modality m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55775" y="4296146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Deviant </a:t>
            </a:r>
            <a:r>
              <a:rPr lang="en-US" sz="1100" b="1" dirty="0">
                <a:solidFill>
                  <a:schemeClr val="tx1"/>
                </a:solidFill>
              </a:rPr>
              <a:t>b</a:t>
            </a:r>
            <a:r>
              <a:rPr lang="en-US" sz="1100" b="1" dirty="0" smtClean="0">
                <a:solidFill>
                  <a:schemeClr val="tx1"/>
                </a:solidFill>
              </a:rPr>
              <a:t>ehavior detection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79912" y="4299198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Deviant behavior detection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48064" y="4296147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Deviant behavior detection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389964" y="4299198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Deviant behavior detection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55775" y="5184674"/>
            <a:ext cx="4752529" cy="549646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Combining time scales and modalities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55775" y="6048770"/>
            <a:ext cx="4752529" cy="549646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Accumulating deviant behavior over time</a:t>
            </a:r>
            <a:endParaRPr lang="sl-SI" sz="11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40352" y="6035578"/>
            <a:ext cx="840439" cy="57603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Degree of deviation</a:t>
            </a:r>
            <a:endParaRPr lang="sl-SI" sz="1050" b="1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>
            <a:stCxn id="51" idx="2"/>
            <a:endCxn id="61" idx="0"/>
          </p:cNvCxnSpPr>
          <p:nvPr/>
        </p:nvCxnSpPr>
        <p:spPr>
          <a:xfrm>
            <a:off x="3009228" y="4033610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2" idx="2"/>
            <a:endCxn id="62" idx="0"/>
          </p:cNvCxnSpPr>
          <p:nvPr/>
        </p:nvCxnSpPr>
        <p:spPr>
          <a:xfrm>
            <a:off x="4233365" y="4036662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2"/>
            <a:endCxn id="63" idx="0"/>
          </p:cNvCxnSpPr>
          <p:nvPr/>
        </p:nvCxnSpPr>
        <p:spPr>
          <a:xfrm>
            <a:off x="5601517" y="4033611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4" idx="2"/>
            <a:endCxn id="65" idx="0"/>
          </p:cNvCxnSpPr>
          <p:nvPr/>
        </p:nvCxnSpPr>
        <p:spPr>
          <a:xfrm>
            <a:off x="6843417" y="4036662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2"/>
            <a:endCxn id="67" idx="0"/>
          </p:cNvCxnSpPr>
          <p:nvPr/>
        </p:nvCxnSpPr>
        <p:spPr>
          <a:xfrm>
            <a:off x="4932040" y="5734320"/>
            <a:ext cx="0" cy="3144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3"/>
            <a:endCxn id="68" idx="1"/>
          </p:cNvCxnSpPr>
          <p:nvPr/>
        </p:nvCxnSpPr>
        <p:spPr>
          <a:xfrm>
            <a:off x="7308304" y="6323593"/>
            <a:ext cx="43204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010070" y="3166463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234207" y="3169515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602359" y="3166464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844259" y="3169515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010070" y="4900757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234207" y="4903809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602359" y="4900758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844259" y="4903809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455523" y="3609157"/>
            <a:ext cx="308941" cy="24429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…</a:t>
            </a:r>
            <a:endParaRPr lang="sl-SI" sz="1050" b="1" dirty="0"/>
          </a:p>
        </p:txBody>
      </p:sp>
      <p:sp>
        <p:nvSpPr>
          <p:cNvPr id="117" name="Rectangle 116"/>
          <p:cNvSpPr/>
          <p:nvPr/>
        </p:nvSpPr>
        <p:spPr>
          <a:xfrm>
            <a:off x="3462680" y="4479356"/>
            <a:ext cx="308941" cy="24429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…</a:t>
            </a:r>
            <a:endParaRPr lang="sl-SI" sz="1050" b="1" dirty="0"/>
          </a:p>
        </p:txBody>
      </p:sp>
      <p:sp>
        <p:nvSpPr>
          <p:cNvPr id="118" name="Rectangle 117"/>
          <p:cNvSpPr/>
          <p:nvPr/>
        </p:nvSpPr>
        <p:spPr>
          <a:xfrm>
            <a:off x="6064494" y="3589289"/>
            <a:ext cx="308941" cy="24429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…</a:t>
            </a:r>
            <a:endParaRPr lang="sl-SI" sz="1050" b="1" dirty="0"/>
          </a:p>
        </p:txBody>
      </p:sp>
      <p:sp>
        <p:nvSpPr>
          <p:cNvPr id="119" name="Rectangle 118"/>
          <p:cNvSpPr/>
          <p:nvPr/>
        </p:nvSpPr>
        <p:spPr>
          <a:xfrm>
            <a:off x="6071651" y="4459488"/>
            <a:ext cx="308941" cy="24429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…</a:t>
            </a:r>
            <a:endParaRPr lang="sl-SI" sz="1050" b="1" dirty="0"/>
          </a:p>
        </p:txBody>
      </p:sp>
      <p:sp>
        <p:nvSpPr>
          <p:cNvPr id="121" name="Rectangle 120"/>
          <p:cNvSpPr/>
          <p:nvPr/>
        </p:nvSpPr>
        <p:spPr>
          <a:xfrm>
            <a:off x="435032" y="349512"/>
            <a:ext cx="1131060" cy="41298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  <a:endParaRPr lang="sl-SI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18543" y="1474120"/>
            <a:ext cx="764035" cy="81419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05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gent</a:t>
            </a:r>
            <a:endParaRPr lang="sl-SI" sz="105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Freeform 123"/>
          <p:cNvSpPr/>
          <p:nvPr/>
        </p:nvSpPr>
        <p:spPr>
          <a:xfrm rot="21197720">
            <a:off x="780986" y="2288317"/>
            <a:ext cx="506711" cy="1655033"/>
          </a:xfrm>
          <a:custGeom>
            <a:avLst/>
            <a:gdLst>
              <a:gd name="connsiteX0" fmla="*/ 263694 w 506711"/>
              <a:gd name="connsiteY0" fmla="*/ 0 h 1628775"/>
              <a:gd name="connsiteX1" fmla="*/ 6519 w 506711"/>
              <a:gd name="connsiteY1" fmla="*/ 590550 h 1628775"/>
              <a:gd name="connsiteX2" fmla="*/ 501819 w 506711"/>
              <a:gd name="connsiteY2" fmla="*/ 1028700 h 1628775"/>
              <a:gd name="connsiteX3" fmla="*/ 273219 w 506711"/>
              <a:gd name="connsiteY3" fmla="*/ 1628775 h 1628775"/>
              <a:gd name="connsiteX4" fmla="*/ 273219 w 506711"/>
              <a:gd name="connsiteY4" fmla="*/ 1628775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711" h="1628775">
                <a:moveTo>
                  <a:pt x="263694" y="0"/>
                </a:moveTo>
                <a:cubicBezTo>
                  <a:pt x="115263" y="209550"/>
                  <a:pt x="-33168" y="419100"/>
                  <a:pt x="6519" y="590550"/>
                </a:cubicBezTo>
                <a:cubicBezTo>
                  <a:pt x="46206" y="762000"/>
                  <a:pt x="457369" y="855663"/>
                  <a:pt x="501819" y="1028700"/>
                </a:cubicBezTo>
                <a:cubicBezTo>
                  <a:pt x="546269" y="1201737"/>
                  <a:pt x="273219" y="1628775"/>
                  <a:pt x="273219" y="1628775"/>
                </a:cubicBezTo>
                <a:lnTo>
                  <a:pt x="273219" y="1628775"/>
                </a:lnTo>
              </a:path>
            </a:pathLst>
          </a:cu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l-SI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Domain </a:t>
            </a:r>
            <a:r>
              <a:rPr lang="en-US" sz="2800" dirty="0" smtClean="0"/>
              <a:t>(</a:t>
            </a:r>
            <a:r>
              <a:rPr lang="en-US" sz="2800" dirty="0" err="1" smtClean="0"/>
              <a:t>CIVaBiS</a:t>
            </a:r>
            <a:r>
              <a:rPr lang="en-US" sz="2800" dirty="0" smtClean="0"/>
              <a:t>)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Biometrically secured access point</a:t>
            </a:r>
          </a:p>
          <a:p>
            <a:pPr lvl="1"/>
            <a:r>
              <a:rPr lang="en-US" dirty="0" smtClean="0"/>
              <a:t>Fingerprint reader</a:t>
            </a:r>
          </a:p>
          <a:p>
            <a:pPr lvl="1"/>
            <a:r>
              <a:rPr lang="en-US" dirty="0" smtClean="0"/>
              <a:t>Wireless ID card</a:t>
            </a:r>
          </a:p>
          <a:p>
            <a:pPr lvl="1"/>
            <a:r>
              <a:rPr lang="en-US" dirty="0" smtClean="0"/>
              <a:t>Electronic lock</a:t>
            </a:r>
          </a:p>
          <a:p>
            <a:r>
              <a:rPr lang="en-US" dirty="0" smtClean="0"/>
              <a:t>We observe</a:t>
            </a:r>
          </a:p>
          <a:p>
            <a:pPr lvl="1"/>
            <a:r>
              <a:rPr lang="en-US" dirty="0" smtClean="0"/>
              <a:t>Timings registered at various HW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sz="2000" dirty="0"/>
              <a:t>Task: Decide whether identity of entering person matches introduced </a:t>
            </a:r>
            <a:r>
              <a:rPr lang="en-US" sz="2000" dirty="0" smtClean="0"/>
              <a:t>identity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952" y="2971800"/>
            <a:ext cx="2771948" cy="197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6237312"/>
            <a:ext cx="8088367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pl-PL" sz="1200" dirty="0"/>
              <a:t>B. Kaluža, E. Dovgan, T. Tušar, M. Tambe, M. Gams.</a:t>
            </a:r>
            <a:r>
              <a:rPr lang="en-US" sz="1200" dirty="0"/>
              <a:t> A Probabilistic Risk Analysis for Multimodal Entry Control</a:t>
            </a:r>
            <a:r>
              <a:rPr lang="sl-SI" sz="1200" dirty="0"/>
              <a:t>.  </a:t>
            </a:r>
            <a:r>
              <a:rPr lang="sl-SI" sz="1200" i="1" dirty="0"/>
              <a:t>Expert Systems with </a:t>
            </a:r>
            <a:r>
              <a:rPr lang="sl-SI" sz="1200" i="1" dirty="0" smtClean="0"/>
              <a:t>Applications</a:t>
            </a:r>
            <a:r>
              <a:rPr lang="en-US" sz="1200" dirty="0" smtClean="0"/>
              <a:t>, 2011.</a:t>
            </a:r>
            <a:endParaRPr lang="sl-SI" sz="1200" dirty="0"/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7760169" y="2492896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7504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7" y="285455"/>
            <a:ext cx="5040559" cy="3292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Agent’s </a:t>
            </a:r>
            <a:r>
              <a:rPr lang="en-US" sz="1050" dirty="0" smtClean="0"/>
              <a:t>traces </a:t>
            </a:r>
            <a:r>
              <a:rPr lang="en-US" sz="1050" dirty="0"/>
              <a:t>in the </a:t>
            </a:r>
            <a:r>
              <a:rPr lang="en-US" sz="1050" dirty="0" smtClean="0"/>
              <a:t>environment</a:t>
            </a:r>
            <a:endParaRPr lang="sl-SI" sz="1050" dirty="0"/>
          </a:p>
        </p:txBody>
      </p:sp>
      <p:sp>
        <p:nvSpPr>
          <p:cNvPr id="6" name="Rectangle 5"/>
          <p:cNvSpPr/>
          <p:nvPr/>
        </p:nvSpPr>
        <p:spPr>
          <a:xfrm>
            <a:off x="2555778" y="1581599"/>
            <a:ext cx="5040558" cy="2853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Activity </a:t>
            </a:r>
            <a:r>
              <a:rPr lang="en-US" sz="1050" dirty="0" smtClean="0"/>
              <a:t>trace</a:t>
            </a:r>
            <a:endParaRPr lang="sl-SI" sz="1050" dirty="0"/>
          </a:p>
        </p:txBody>
      </p:sp>
      <p:cxnSp>
        <p:nvCxnSpPr>
          <p:cNvPr id="20" name="Straight Arrow Connector 19"/>
          <p:cNvCxnSpPr>
            <a:stCxn id="4" idx="2"/>
            <a:endCxn id="25" idx="0"/>
          </p:cNvCxnSpPr>
          <p:nvPr/>
        </p:nvCxnSpPr>
        <p:spPr>
          <a:xfrm>
            <a:off x="5076057" y="614700"/>
            <a:ext cx="0" cy="20229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2"/>
            <a:endCxn id="6" idx="0"/>
          </p:cNvCxnSpPr>
          <p:nvPr/>
        </p:nvCxnSpPr>
        <p:spPr>
          <a:xfrm>
            <a:off x="5076057" y="1366639"/>
            <a:ext cx="0" cy="2149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55778" y="816993"/>
            <a:ext cx="5040558" cy="54964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Discrete actions</a:t>
            </a:r>
            <a:endParaRPr lang="sl-SI" sz="1100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35032" y="349512"/>
            <a:ext cx="1131060" cy="1241317"/>
            <a:chOff x="350942" y="1146643"/>
            <a:chExt cx="1131060" cy="1241317"/>
          </a:xfrm>
        </p:grpSpPr>
        <p:sp>
          <p:nvSpPr>
            <p:cNvPr id="33" name="Rectangle 32"/>
            <p:cNvSpPr/>
            <p:nvPr/>
          </p:nvSpPr>
          <p:spPr>
            <a:xfrm>
              <a:off x="350942" y="1146643"/>
              <a:ext cx="1131060" cy="1241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b="1" dirty="0" smtClean="0"/>
                <a:t>Environment</a:t>
              </a:r>
              <a:endParaRPr lang="sl-SI" sz="12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4454" y="1309208"/>
              <a:ext cx="764035" cy="57603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</a:rPr>
                <a:t>Agent</a:t>
              </a:r>
              <a:endParaRPr lang="sl-SI" sz="105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Elbow Connector 18"/>
          <p:cNvCxnSpPr>
            <a:stCxn id="33" idx="3"/>
            <a:endCxn id="4" idx="1"/>
          </p:cNvCxnSpPr>
          <p:nvPr/>
        </p:nvCxnSpPr>
        <p:spPr>
          <a:xfrm flipV="1">
            <a:off x="1566092" y="450078"/>
            <a:ext cx="989685" cy="5200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55777" y="2113137"/>
            <a:ext cx="5040558" cy="549646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Behavior signatures: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Sensor data + context</a:t>
            </a:r>
            <a:endParaRPr lang="sl-SI" sz="120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6" idx="2"/>
            <a:endCxn id="43" idx="0"/>
          </p:cNvCxnSpPr>
          <p:nvPr/>
        </p:nvCxnSpPr>
        <p:spPr>
          <a:xfrm flipH="1">
            <a:off x="5076056" y="1866992"/>
            <a:ext cx="1" cy="2461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55776" y="2884122"/>
            <a:ext cx="5040558" cy="2853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Behavior trace</a:t>
            </a:r>
            <a:endParaRPr lang="sl-SI" sz="1050" dirty="0"/>
          </a:p>
        </p:txBody>
      </p:sp>
      <p:cxnSp>
        <p:nvCxnSpPr>
          <p:cNvPr id="48" name="Straight Arrow Connector 47"/>
          <p:cNvCxnSpPr>
            <a:stCxn id="43" idx="2"/>
            <a:endCxn id="47" idx="0"/>
          </p:cNvCxnSpPr>
          <p:nvPr/>
        </p:nvCxnSpPr>
        <p:spPr>
          <a:xfrm flipH="1">
            <a:off x="5076055" y="2662783"/>
            <a:ext cx="1" cy="22133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555775" y="3428999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Micro scale</a:t>
            </a:r>
            <a:endParaRPr lang="sl-SI" sz="10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8" y="3432051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Mezo</a:t>
            </a:r>
            <a:r>
              <a:rPr lang="en-US" sz="1000" b="1" dirty="0" smtClean="0">
                <a:solidFill>
                  <a:schemeClr val="tx1"/>
                </a:solidFill>
              </a:rPr>
              <a:t> scale</a:t>
            </a:r>
            <a:endParaRPr lang="sl-SI" sz="10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52120" y="3429000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Visual modality</a:t>
            </a:r>
            <a:endParaRPr lang="sl-SI" sz="1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60232" y="3432051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Expert knowledge</a:t>
            </a:r>
            <a:endParaRPr lang="sl-SI" sz="1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55775" y="4296146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LOF</a:t>
            </a:r>
            <a:endParaRPr lang="sl-SI" sz="1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63888" y="4299198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Decision trees</a:t>
            </a:r>
            <a:endParaRPr lang="sl-SI" sz="10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4296147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Optical flows</a:t>
            </a:r>
            <a:endParaRPr lang="sl-SI" sz="1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60232" y="4299198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Expert rules</a:t>
            </a:r>
            <a:endParaRPr lang="sl-SI" sz="10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55775" y="5171722"/>
            <a:ext cx="5040561" cy="777558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Combining time scales and modalities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Bayesian network</a:t>
            </a:r>
            <a:endParaRPr lang="sl-SI" sz="12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55775" y="6165304"/>
            <a:ext cx="5040561" cy="361104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None accumulation over time</a:t>
            </a:r>
            <a:endParaRPr lang="sl-SI" sz="1050" i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28384" y="6057841"/>
            <a:ext cx="840439" cy="57603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Degree of deviation</a:t>
            </a:r>
            <a:endParaRPr lang="sl-SI" sz="1050" b="1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>
            <a:stCxn id="51" idx="2"/>
            <a:endCxn id="61" idx="0"/>
          </p:cNvCxnSpPr>
          <p:nvPr/>
        </p:nvCxnSpPr>
        <p:spPr>
          <a:xfrm>
            <a:off x="3009228" y="4033610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2" idx="2"/>
            <a:endCxn id="62" idx="0"/>
          </p:cNvCxnSpPr>
          <p:nvPr/>
        </p:nvCxnSpPr>
        <p:spPr>
          <a:xfrm>
            <a:off x="4017341" y="4036662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2"/>
            <a:endCxn id="63" idx="0"/>
          </p:cNvCxnSpPr>
          <p:nvPr/>
        </p:nvCxnSpPr>
        <p:spPr>
          <a:xfrm>
            <a:off x="6105573" y="4033611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4" idx="2"/>
            <a:endCxn id="65" idx="0"/>
          </p:cNvCxnSpPr>
          <p:nvPr/>
        </p:nvCxnSpPr>
        <p:spPr>
          <a:xfrm>
            <a:off x="7113685" y="4036662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2"/>
            <a:endCxn id="67" idx="0"/>
          </p:cNvCxnSpPr>
          <p:nvPr/>
        </p:nvCxnSpPr>
        <p:spPr>
          <a:xfrm>
            <a:off x="5076056" y="5949280"/>
            <a:ext cx="0" cy="21602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3"/>
            <a:endCxn id="68" idx="1"/>
          </p:cNvCxnSpPr>
          <p:nvPr/>
        </p:nvCxnSpPr>
        <p:spPr>
          <a:xfrm>
            <a:off x="7596336" y="6345856"/>
            <a:ext cx="43204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010070" y="3166463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018183" y="3169515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06415" y="3166464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114527" y="3169515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010070" y="4900757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018183" y="4903809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106415" y="4900758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7114527" y="4903809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435032" y="349512"/>
            <a:ext cx="1131060" cy="4129844"/>
            <a:chOff x="350942" y="1146643"/>
            <a:chExt cx="1131060" cy="1241317"/>
          </a:xfrm>
          <a:solidFill>
            <a:schemeClr val="bg1">
              <a:lumMod val="95000"/>
            </a:schemeClr>
          </a:solidFill>
        </p:grpSpPr>
        <p:sp>
          <p:nvSpPr>
            <p:cNvPr id="121" name="Rectangle 120"/>
            <p:cNvSpPr/>
            <p:nvPr/>
          </p:nvSpPr>
          <p:spPr>
            <a:xfrm>
              <a:off x="350942" y="1146643"/>
              <a:ext cx="1131060" cy="1241317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High-security access point</a:t>
              </a:r>
              <a:endParaRPr lang="sl-SI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34453" y="1484669"/>
              <a:ext cx="764035" cy="244725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Person</a:t>
              </a:r>
              <a:endParaRPr lang="sl-SI" sz="10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4" name="Freeform 123"/>
          <p:cNvSpPr/>
          <p:nvPr/>
        </p:nvSpPr>
        <p:spPr>
          <a:xfrm rot="21197720">
            <a:off x="780986" y="2288317"/>
            <a:ext cx="506711" cy="1655033"/>
          </a:xfrm>
          <a:custGeom>
            <a:avLst/>
            <a:gdLst>
              <a:gd name="connsiteX0" fmla="*/ 263694 w 506711"/>
              <a:gd name="connsiteY0" fmla="*/ 0 h 1628775"/>
              <a:gd name="connsiteX1" fmla="*/ 6519 w 506711"/>
              <a:gd name="connsiteY1" fmla="*/ 590550 h 1628775"/>
              <a:gd name="connsiteX2" fmla="*/ 501819 w 506711"/>
              <a:gd name="connsiteY2" fmla="*/ 1028700 h 1628775"/>
              <a:gd name="connsiteX3" fmla="*/ 273219 w 506711"/>
              <a:gd name="connsiteY3" fmla="*/ 1628775 h 1628775"/>
              <a:gd name="connsiteX4" fmla="*/ 273219 w 506711"/>
              <a:gd name="connsiteY4" fmla="*/ 1628775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711" h="1628775">
                <a:moveTo>
                  <a:pt x="263694" y="0"/>
                </a:moveTo>
                <a:cubicBezTo>
                  <a:pt x="115263" y="209550"/>
                  <a:pt x="-33168" y="419100"/>
                  <a:pt x="6519" y="590550"/>
                </a:cubicBezTo>
                <a:cubicBezTo>
                  <a:pt x="46206" y="762000"/>
                  <a:pt x="457369" y="855663"/>
                  <a:pt x="501819" y="1028700"/>
                </a:cubicBezTo>
                <a:cubicBezTo>
                  <a:pt x="546269" y="1201737"/>
                  <a:pt x="273219" y="1628775"/>
                  <a:pt x="273219" y="1628775"/>
                </a:cubicBezTo>
                <a:lnTo>
                  <a:pt x="273219" y="1628775"/>
                </a:lnTo>
              </a:path>
            </a:pathLst>
          </a:cu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l-SI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07955" y="3428998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Macro</a:t>
            </a:r>
            <a:br>
              <a:rPr lang="en-US" sz="1000" b="1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chemeClr val="tx1"/>
                </a:solidFill>
              </a:rPr>
              <a:t>scale</a:t>
            </a:r>
            <a:endParaRPr lang="sl-SI" sz="10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07955" y="4296145"/>
            <a:ext cx="906905" cy="604611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Decision </a:t>
            </a:r>
            <a:r>
              <a:rPr lang="en-US" sz="1000" b="1" dirty="0" smtClean="0">
                <a:solidFill>
                  <a:schemeClr val="tx1"/>
                </a:solidFill>
              </a:rPr>
              <a:t>trees</a:t>
            </a:r>
            <a:endParaRPr lang="sl-SI" sz="10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0" idx="2"/>
            <a:endCxn id="55" idx="0"/>
          </p:cNvCxnSpPr>
          <p:nvPr/>
        </p:nvCxnSpPr>
        <p:spPr>
          <a:xfrm>
            <a:off x="5061408" y="4033609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62250" y="3166462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062250" y="4900756"/>
            <a:ext cx="0" cy="26253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Ambient Assisted Living </a:t>
            </a:r>
            <a:r>
              <a:rPr lang="en-US" sz="2700" dirty="0"/>
              <a:t>(Confidence)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587" y="2163514"/>
            <a:ext cx="7418016" cy="4001790"/>
          </a:xfrm>
        </p:spPr>
        <p:txBody>
          <a:bodyPr>
            <a:normAutofit/>
          </a:bodyPr>
          <a:lstStyle/>
          <a:p>
            <a:r>
              <a:rPr lang="en-US" dirty="0" smtClean="0"/>
              <a:t>User lives at home alone</a:t>
            </a:r>
          </a:p>
          <a:p>
            <a:r>
              <a:rPr lang="en-US" dirty="0" smtClean="0"/>
              <a:t>We observe </a:t>
            </a:r>
          </a:p>
          <a:p>
            <a:pPr lvl="1"/>
            <a:r>
              <a:rPr lang="en-US" dirty="0" smtClean="0"/>
              <a:t>3D coordinates</a:t>
            </a:r>
          </a:p>
          <a:p>
            <a:pPr lvl="1"/>
            <a:r>
              <a:rPr lang="en-US" dirty="0" smtClean="0"/>
              <a:t>Posture</a:t>
            </a:r>
          </a:p>
          <a:p>
            <a:pPr lvl="1"/>
            <a:r>
              <a:rPr lang="en-US" dirty="0" smtClean="0"/>
              <a:t>Location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Task: detect anomalous changes in behavior that indicate health problem</a:t>
            </a:r>
            <a:endParaRPr lang="sl-SI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99" y="2924944"/>
            <a:ext cx="2034125" cy="166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72" y="2924943"/>
            <a:ext cx="2519576" cy="166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3892" y="6165304"/>
            <a:ext cx="8480636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100" dirty="0"/>
              <a:t>B. </a:t>
            </a:r>
            <a:r>
              <a:rPr lang="en-US" sz="1100" dirty="0" err="1"/>
              <a:t>Kaluža</a:t>
            </a:r>
            <a:r>
              <a:rPr lang="en-US" sz="1100" dirty="0"/>
              <a:t> and M. Gams. Analysis of Daily-Living Dynamics. </a:t>
            </a:r>
            <a:r>
              <a:rPr lang="en-US" sz="1100" i="1" dirty="0"/>
              <a:t>Journal of Ambient Intelligence and Smart Environments</a:t>
            </a:r>
            <a:r>
              <a:rPr lang="en-US" sz="1100" dirty="0"/>
              <a:t>, 2012.</a:t>
            </a:r>
            <a:br>
              <a:rPr lang="en-US" sz="1100" dirty="0"/>
            </a:br>
            <a:r>
              <a:rPr lang="en-US" sz="1100" dirty="0"/>
              <a:t>M. </a:t>
            </a:r>
            <a:r>
              <a:rPr lang="en-US" sz="1100" dirty="0" err="1"/>
              <a:t>Luštrek</a:t>
            </a:r>
            <a:r>
              <a:rPr lang="en-US" sz="1100" dirty="0"/>
              <a:t> and B. </a:t>
            </a:r>
            <a:r>
              <a:rPr lang="en-US" sz="1100" dirty="0" err="1"/>
              <a:t>Kaluža</a:t>
            </a:r>
            <a:r>
              <a:rPr lang="en-US" sz="1100" dirty="0"/>
              <a:t>. Fall Detection and Activity Recognition with Machine Learning. </a:t>
            </a:r>
            <a:r>
              <a:rPr lang="en-US" sz="1100" i="1" dirty="0" err="1"/>
              <a:t>Informatica</a:t>
            </a:r>
            <a:r>
              <a:rPr lang="en-US" sz="1100" dirty="0"/>
              <a:t>, 2009</a:t>
            </a:r>
            <a:r>
              <a:rPr lang="en-US" sz="1100" dirty="0" smtClean="0"/>
              <a:t>.</a:t>
            </a:r>
            <a:endParaRPr lang="sl-SI" sz="1100" dirty="0"/>
          </a:p>
        </p:txBody>
      </p:sp>
      <p:sp>
        <p:nvSpPr>
          <p:cNvPr id="8" name="Rectangle 7">
            <a:hlinkClick r:id="rId4"/>
          </p:cNvPr>
          <p:cNvSpPr/>
          <p:nvPr/>
        </p:nvSpPr>
        <p:spPr>
          <a:xfrm>
            <a:off x="7666391" y="2348880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7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"/>
</p:tagLst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9818</TotalTime>
  <Words>606</Words>
  <Application>Microsoft Office PowerPoint</Application>
  <PresentationFormat>On-screen Show (4:3)</PresentationFormat>
  <Paragraphs>223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Perspective</vt:lpstr>
      <vt:lpstr>A Framework for Detection of  Anomalous and Suspicious Behavior from Agent’s Spatio-Temporal Traces</vt:lpstr>
      <vt:lpstr>Suspicious and Anomalous Behavior</vt:lpstr>
      <vt:lpstr>Problem Statement</vt:lpstr>
      <vt:lpstr>Outline</vt:lpstr>
      <vt:lpstr>General Framework Overview</vt:lpstr>
      <vt:lpstr>PowerPoint Presentation</vt:lpstr>
      <vt:lpstr>Security Domain (CIVaBiS)</vt:lpstr>
      <vt:lpstr>PowerPoint Presentation</vt:lpstr>
      <vt:lpstr>Ambient Assisted Living (Confidence)</vt:lpstr>
      <vt:lpstr>PowerPoint Presentation</vt:lpstr>
      <vt:lpstr>Ambient Assisted Living (Confidence)</vt:lpstr>
      <vt:lpstr>Surveillance (LAX)</vt:lpstr>
      <vt:lpstr>PowerPoint Presentation</vt:lpstr>
      <vt:lpstr>Surveillance (LAX): Results</vt:lpstr>
      <vt:lpstr>Summary</vt:lpstr>
    </vt:vector>
  </TitlesOfParts>
  <Company>IJS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Boštjan Kaluža</dc:creator>
  <cp:lastModifiedBy>bostjan</cp:lastModifiedBy>
  <cp:revision>310</cp:revision>
  <cp:lastPrinted>2011-09-30T12:01:37Z</cp:lastPrinted>
  <dcterms:created xsi:type="dcterms:W3CDTF">2011-09-26T15:39:24Z</dcterms:created>
  <dcterms:modified xsi:type="dcterms:W3CDTF">2012-12-18T15:47:31Z</dcterms:modified>
</cp:coreProperties>
</file>