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2" r:id="rId39"/>
    <p:sldId id="293" r:id="rId40"/>
    <p:sldId id="294" r:id="rId41"/>
    <p:sldId id="299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6385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6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7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908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3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09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46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5424D3-6687-475E-BB36-87BA66FCAC99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F69768-1CA9-4E2D-92C9-704DBF8316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80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applied-data-science-capstone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Applied Data Science Capstone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1084" y="3982656"/>
            <a:ext cx="9469316" cy="154770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Tony Hsu</a:t>
            </a:r>
          </a:p>
          <a:p>
            <a:r>
              <a:rPr lang="en-US" altLang="zh-TW" b="1" dirty="0" smtClean="0"/>
              <a:t>3 </a:t>
            </a:r>
            <a:r>
              <a:rPr lang="en-US" altLang="zh-TW" b="1" dirty="0" smtClean="0"/>
              <a:t>March 2022</a:t>
            </a:r>
          </a:p>
          <a:p>
            <a:r>
              <a:rPr lang="en-US" altLang="zh-TW" dirty="0"/>
              <a:t>Source</a:t>
            </a:r>
            <a:r>
              <a:rPr lang="en-US" altLang="zh-TW" dirty="0" smtClean="0"/>
              <a:t>: https</a:t>
            </a:r>
            <a:r>
              <a:rPr lang="en-US" altLang="zh-TW" dirty="0"/>
              <a:t>://github.com/lichkeam/Applied-Data-Science-Capstone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Wrangling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981200"/>
            <a:ext cx="9601200" cy="3581400"/>
          </a:xfrm>
        </p:spPr>
        <p:txBody>
          <a:bodyPr/>
          <a:lstStyle/>
          <a:p>
            <a:r>
              <a:rPr lang="en-US" altLang="zh-TW" dirty="0" smtClean="0"/>
              <a:t>Create a training label with landing outcome( successful = 1, 0 for others)</a:t>
            </a:r>
          </a:p>
          <a:p>
            <a:r>
              <a:rPr lang="en-US" altLang="zh-TW" dirty="0" smtClean="0"/>
              <a:t>Outcome column has two components, 1.Mission Outcome 2.Landing Location</a:t>
            </a:r>
          </a:p>
          <a:p>
            <a:r>
              <a:rPr lang="en-US" altLang="zh-TW" dirty="0" smtClean="0"/>
              <a:t>‘class’ column turns out to 1 if ‘Mission Outcome’ is True, otherwise 0.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Columns name transform and fix</a:t>
            </a:r>
          </a:p>
          <a:p>
            <a:r>
              <a:rPr lang="en-US" altLang="zh-TW" dirty="0" smtClean="0"/>
              <a:t>True ASDS, RTLS, Ocean set to 1</a:t>
            </a:r>
          </a:p>
          <a:p>
            <a:r>
              <a:rPr lang="en-US" altLang="zh-TW" dirty="0" smtClean="0"/>
              <a:t>None, False ASDS, Ocean, RTLS set to 0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71600" y="1428750"/>
            <a:ext cx="978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https://github.com/lichkeam/Applied-Data-Science-Capstone/blob/main/Data%20wrangling.ipynb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EDA with </a:t>
            </a:r>
            <a:r>
              <a:rPr lang="en-US" altLang="zh-TW" dirty="0"/>
              <a:t>Data 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4953000"/>
          </a:xfrm>
        </p:spPr>
        <p:txBody>
          <a:bodyPr/>
          <a:lstStyle/>
          <a:p>
            <a:r>
              <a:rPr lang="en-US" altLang="zh-TW" dirty="0" smtClean="0"/>
              <a:t>Here we perform variables </a:t>
            </a:r>
          </a:p>
          <a:p>
            <a:pPr lvl="1"/>
            <a:r>
              <a:rPr lang="en-US" altLang="zh-TW" dirty="0" smtClean="0"/>
              <a:t>Flight number, Payload mass, Launch site, Orbit, Class and Year.</a:t>
            </a:r>
          </a:p>
          <a:p>
            <a:r>
              <a:rPr lang="en-US" altLang="zh-TW" dirty="0" smtClean="0"/>
              <a:t>Plots show out</a:t>
            </a:r>
          </a:p>
          <a:p>
            <a:pPr lvl="1"/>
            <a:r>
              <a:rPr lang="en-US" altLang="zh-TW" dirty="0" smtClean="0"/>
              <a:t>Scatter plots</a:t>
            </a:r>
          </a:p>
          <a:p>
            <a:pPr lvl="1"/>
            <a:r>
              <a:rPr lang="en-US" altLang="zh-TW" dirty="0" smtClean="0"/>
              <a:t>Line charts</a:t>
            </a:r>
          </a:p>
          <a:p>
            <a:pPr lvl="1"/>
            <a:r>
              <a:rPr lang="en-US" altLang="zh-TW" dirty="0" smtClean="0"/>
              <a:t>Bar plots</a:t>
            </a:r>
          </a:p>
          <a:p>
            <a:r>
              <a:rPr lang="en-US" altLang="zh-TW" dirty="0" smtClean="0"/>
              <a:t>Variables visualization</a:t>
            </a:r>
          </a:p>
          <a:p>
            <a:pPr lvl="1"/>
            <a:r>
              <a:rPr lang="en-US" altLang="zh-TW" dirty="0" smtClean="0"/>
              <a:t>Flight Number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Payload Mass</a:t>
            </a:r>
          </a:p>
          <a:p>
            <a:pPr lvl="1"/>
            <a:r>
              <a:rPr lang="en-US" altLang="zh-TW" dirty="0"/>
              <a:t>Flight Number </a:t>
            </a:r>
            <a:r>
              <a:rPr lang="en-US" altLang="zh-TW" dirty="0" err="1"/>
              <a:t>v.s</a:t>
            </a:r>
            <a:r>
              <a:rPr lang="en-US" altLang="zh-TW" dirty="0" smtClean="0"/>
              <a:t>. Launch Site</a:t>
            </a:r>
          </a:p>
          <a:p>
            <a:pPr lvl="1"/>
            <a:r>
              <a:rPr lang="en-US" altLang="zh-TW" dirty="0" smtClean="0"/>
              <a:t>Payload Mass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Launch Site</a:t>
            </a:r>
          </a:p>
          <a:p>
            <a:pPr lvl="1"/>
            <a:r>
              <a:rPr lang="en-US" altLang="zh-TW" dirty="0" smtClean="0"/>
              <a:t>Orbit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Success Rate</a:t>
            </a:r>
          </a:p>
          <a:p>
            <a:pPr lvl="1"/>
            <a:r>
              <a:rPr lang="en-US" altLang="zh-TW" dirty="0" smtClean="0"/>
              <a:t>Success Yearly Trend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71600" y="1408668"/>
            <a:ext cx="102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https://github.com/lichkeam/Applied-Data-Science-Capstone/blob/main/EDA%20with%20python.ipynb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EDA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Load data to database</a:t>
            </a:r>
          </a:p>
          <a:p>
            <a:r>
              <a:rPr lang="en-US" altLang="zh-TW" dirty="0" smtClean="0"/>
              <a:t>Queried using SQL Python integration</a:t>
            </a:r>
          </a:p>
          <a:p>
            <a:r>
              <a:rPr lang="en-US" altLang="zh-TW" dirty="0" smtClean="0"/>
              <a:t>Queries were expected to get a better understanding dataset.</a:t>
            </a:r>
          </a:p>
          <a:p>
            <a:r>
              <a:rPr lang="en-US" altLang="zh-TW" dirty="0" smtClean="0"/>
              <a:t>Queried information about the following features</a:t>
            </a:r>
          </a:p>
          <a:p>
            <a:pPr lvl="1"/>
            <a:r>
              <a:rPr lang="en-US" altLang="zh-TW" dirty="0" smtClean="0"/>
              <a:t>Site names</a:t>
            </a:r>
          </a:p>
          <a:p>
            <a:pPr lvl="1"/>
            <a:r>
              <a:rPr lang="en-US" altLang="zh-TW" dirty="0" smtClean="0"/>
              <a:t>Mission outcomes</a:t>
            </a:r>
          </a:p>
          <a:p>
            <a:pPr lvl="1"/>
            <a:r>
              <a:rPr lang="en-US" altLang="zh-TW" dirty="0" smtClean="0"/>
              <a:t>Various pay load sizes of customers</a:t>
            </a:r>
          </a:p>
          <a:p>
            <a:pPr lvl="1"/>
            <a:r>
              <a:rPr lang="en-US" altLang="zh-TW" dirty="0" smtClean="0"/>
              <a:t>Booster version</a:t>
            </a:r>
          </a:p>
          <a:p>
            <a:pPr lvl="1"/>
            <a:r>
              <a:rPr lang="en-US" altLang="zh-TW" dirty="0" smtClean="0"/>
              <a:t>Landing outcomes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71600" y="1674852"/>
            <a:ext cx="990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https://github.com/lichkeam/Applied-Data-Science-Capstone/blob/main/EDA%20with%20sql.ipynb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an interactive map with Folium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Launch Sites Location Analysis with Folium</a:t>
            </a:r>
          </a:p>
          <a:p>
            <a:pPr lvl="1"/>
            <a:r>
              <a:rPr lang="en-US" altLang="zh-TW" dirty="0" smtClean="0"/>
              <a:t>Folium maps mark out the Launch Sites, landings, and some example key location such as Railway, Highway, Coast, and City.</a:t>
            </a:r>
          </a:p>
          <a:p>
            <a:pPr lvl="1"/>
            <a:r>
              <a:rPr lang="en-US" altLang="zh-TW" dirty="0" smtClean="0"/>
              <a:t>We may have some idea to figure out the relationship between launch sites and location.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71599" y="1428750"/>
            <a:ext cx="1061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https://github.com/lichkeam/Applied-Data-Science-Capstone/blob/main/Launch%20site%20location%20with%20folium.ipynb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analysis </a:t>
            </a:r>
            <a:r>
              <a:rPr lang="en-US" altLang="zh-TW" dirty="0"/>
              <a:t>(Classification)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Pre-processing</a:t>
            </a:r>
          </a:p>
          <a:p>
            <a:pPr lvl="1"/>
            <a:r>
              <a:rPr lang="en-US" altLang="zh-TW" dirty="0" smtClean="0"/>
              <a:t>Standardize numeric features</a:t>
            </a:r>
          </a:p>
          <a:p>
            <a:pPr lvl="1"/>
            <a:r>
              <a:rPr lang="en-US" altLang="zh-TW" dirty="0" smtClean="0"/>
              <a:t>Split data to Training and test set</a:t>
            </a:r>
          </a:p>
          <a:p>
            <a:r>
              <a:rPr lang="en-US" altLang="zh-TW" dirty="0" smtClean="0"/>
              <a:t>Modeling and tuning</a:t>
            </a:r>
          </a:p>
          <a:p>
            <a:pPr lvl="1"/>
            <a:r>
              <a:rPr lang="en-US" altLang="zh-TW" dirty="0" smtClean="0"/>
              <a:t>Consider those models, </a:t>
            </a:r>
            <a:r>
              <a:rPr lang="en-US" altLang="zh-TW" dirty="0" err="1" smtClean="0"/>
              <a:t>LogReg</a:t>
            </a:r>
            <a:r>
              <a:rPr lang="en-US" altLang="zh-TW" dirty="0" smtClean="0"/>
              <a:t>, SVM, DT, KNN</a:t>
            </a:r>
          </a:p>
          <a:p>
            <a:pPr lvl="1"/>
            <a:r>
              <a:rPr lang="en-US" altLang="zh-TW" dirty="0" smtClean="0"/>
              <a:t>Tuning with </a:t>
            </a:r>
            <a:r>
              <a:rPr lang="en-US" altLang="zh-TW" dirty="0" err="1" smtClean="0"/>
              <a:t>GridSearchCV</a:t>
            </a:r>
            <a:endParaRPr lang="en-US" altLang="zh-TW" dirty="0" smtClean="0"/>
          </a:p>
          <a:p>
            <a:r>
              <a:rPr lang="en-US" altLang="zh-TW" dirty="0" smtClean="0"/>
              <a:t>Evaluation</a:t>
            </a:r>
          </a:p>
          <a:p>
            <a:pPr lvl="1"/>
            <a:r>
              <a:rPr lang="en-US" altLang="zh-TW" dirty="0" smtClean="0"/>
              <a:t>Confusion matrix</a:t>
            </a:r>
          </a:p>
          <a:p>
            <a:pPr lvl="1"/>
            <a:r>
              <a:rPr lang="en-US" altLang="zh-TW" dirty="0" smtClean="0"/>
              <a:t>Using bar plot to show the score of models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71600" y="1525369"/>
            <a:ext cx="1048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https://github.com/lichkeam/Applied-Data-Science-Capstone/blob/main/Machine%20Learning%20Prediction.ipynb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the results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80160" y="5540770"/>
            <a:ext cx="9500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a preview of the </a:t>
            </a:r>
            <a:r>
              <a:rPr lang="en-US" altLang="zh-TW" dirty="0" err="1"/>
              <a:t>Plotly</a:t>
            </a:r>
            <a:r>
              <a:rPr lang="en-US" altLang="zh-TW" dirty="0"/>
              <a:t> dashboard. The following </a:t>
            </a:r>
            <a:r>
              <a:rPr lang="en-US" altLang="zh-TW" dirty="0" smtClean="0"/>
              <a:t>slides </a:t>
            </a:r>
            <a:r>
              <a:rPr lang="en-US" altLang="zh-TW" dirty="0"/>
              <a:t>will show the results of EDA with</a:t>
            </a:r>
          </a:p>
          <a:p>
            <a:r>
              <a:rPr lang="en-US" altLang="zh-TW" dirty="0"/>
              <a:t>visualization, </a:t>
            </a:r>
            <a:r>
              <a:rPr lang="en-US" altLang="zh-TW" dirty="0" smtClean="0"/>
              <a:t>EDA with </a:t>
            </a:r>
            <a:r>
              <a:rPr lang="en-US" altLang="zh-TW" dirty="0"/>
              <a:t>SQL, </a:t>
            </a:r>
            <a:r>
              <a:rPr lang="en-US" altLang="zh-TW" dirty="0" smtClean="0"/>
              <a:t>Interactive Map </a:t>
            </a:r>
            <a:r>
              <a:rPr lang="en-US" altLang="zh-TW" dirty="0"/>
              <a:t>with Folium, and finally the </a:t>
            </a:r>
            <a:r>
              <a:rPr lang="en-US" altLang="zh-TW" dirty="0" smtClean="0"/>
              <a:t>results of </a:t>
            </a:r>
            <a:r>
              <a:rPr lang="en-US" altLang="zh-TW" dirty="0"/>
              <a:t>our model with</a:t>
            </a:r>
          </a:p>
          <a:p>
            <a:r>
              <a:rPr lang="en-US" altLang="zh-TW" dirty="0"/>
              <a:t>about 83% accuracy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28750"/>
            <a:ext cx="7269480" cy="4157574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EDA with Visualization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00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Flight Number vs. </a:t>
            </a:r>
            <a:r>
              <a:rPr lang="en-US" altLang="zh-TW" dirty="0" err="1" smtClean="0"/>
              <a:t>LaunchSite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33393"/>
            <a:ext cx="10050278" cy="22482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1600" y="4198203"/>
            <a:ext cx="4770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altLang="zh-TW" sz="2400" dirty="0" smtClean="0"/>
              <a:t> indicates successful launch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Blue</a:t>
            </a:r>
            <a:r>
              <a:rPr lang="en-US" altLang="zh-TW" sz="2400" dirty="0" smtClean="0"/>
              <a:t> indicates unsuccessful </a:t>
            </a:r>
            <a:r>
              <a:rPr lang="en-US" altLang="zh-TW" sz="2400" dirty="0"/>
              <a:t>launch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71600" y="5321300"/>
            <a:ext cx="8419292" cy="923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Graphic suggests an increase in success rate over time (indicated in Flight Number).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Likely a big breakthrough around flight 20 which significantly increased success rate.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CCAFS </a:t>
            </a:r>
            <a:r>
              <a:rPr lang="en-US" altLang="zh-TW" dirty="0" err="1">
                <a:solidFill>
                  <a:schemeClr val="bg1"/>
                </a:solidFill>
              </a:rPr>
              <a:t>appearsto</a:t>
            </a:r>
            <a:r>
              <a:rPr lang="en-US" altLang="zh-TW" dirty="0">
                <a:solidFill>
                  <a:schemeClr val="bg1"/>
                </a:solidFill>
              </a:rPr>
              <a:t> be the main launch site as it has the most volume.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7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Payload vs. Launch Site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71600" y="4261703"/>
            <a:ext cx="4770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altLang="zh-TW" sz="2400" dirty="0" smtClean="0"/>
              <a:t> indicates successful launch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Blue</a:t>
            </a:r>
            <a:r>
              <a:rPr lang="en-US" altLang="zh-TW" sz="2400" dirty="0" smtClean="0"/>
              <a:t> indicates unsuccessful </a:t>
            </a:r>
            <a:r>
              <a:rPr lang="en-US" altLang="zh-TW" sz="2400" dirty="0"/>
              <a:t>launch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42887"/>
            <a:ext cx="10058400" cy="22911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1600" y="5321300"/>
            <a:ext cx="6252737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Payload mass appears to fall mostly between 0-7000 kg.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Different launch sites also seem to use different payload mass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7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73823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Executive Summary</a:t>
            </a:r>
          </a:p>
          <a:p>
            <a:r>
              <a:rPr lang="en-US" altLang="zh-TW" sz="2800" dirty="0" smtClean="0"/>
              <a:t>Introduction</a:t>
            </a:r>
          </a:p>
          <a:p>
            <a:r>
              <a:rPr lang="en-US" altLang="zh-TW" sz="2800" dirty="0" smtClean="0"/>
              <a:t>Methodology</a:t>
            </a:r>
          </a:p>
          <a:p>
            <a:r>
              <a:rPr lang="en-US" altLang="zh-TW" sz="2800" dirty="0" smtClean="0"/>
              <a:t>Results</a:t>
            </a:r>
          </a:p>
          <a:p>
            <a:r>
              <a:rPr lang="en-US" altLang="zh-TW" sz="2800" dirty="0" smtClean="0"/>
              <a:t>Conclusion</a:t>
            </a:r>
          </a:p>
          <a:p>
            <a:r>
              <a:rPr lang="en-US" altLang="zh-TW" sz="2800" dirty="0" smtClean="0"/>
              <a:t>Appendix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71600" y="250371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Success rate vs. Orbit type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69826"/>
            <a:ext cx="5925377" cy="39534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1600" y="5212345"/>
            <a:ext cx="8116517" cy="147732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ES-L1 (1), GEO (1), HEO (1) have 100% success rate (sample sizes in parenthesis)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SSO (5) has 100%success rate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VLEO (14) has decent success rate and attempts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SO (1) has 0% success rate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GTO (27) has the around 50% success rate but largest sample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66263" y="881225"/>
            <a:ext cx="56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371600" y="792425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Flight Number </a:t>
            </a:r>
            <a:r>
              <a:rPr lang="en-US" altLang="zh-TW" dirty="0" smtClean="0"/>
              <a:t>vs. Orbit type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0272"/>
            <a:ext cx="11129570" cy="23346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1600" y="4218446"/>
            <a:ext cx="4770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altLang="zh-TW" sz="2400" dirty="0" smtClean="0"/>
              <a:t> indicates successful launch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Blue</a:t>
            </a:r>
            <a:r>
              <a:rPr lang="en-US" altLang="zh-TW" sz="2400" dirty="0" smtClean="0"/>
              <a:t> indicates unsuccessful </a:t>
            </a:r>
            <a:r>
              <a:rPr lang="en-US" altLang="zh-TW" sz="2400" dirty="0"/>
              <a:t>launch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21300"/>
            <a:ext cx="10500119" cy="1200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Launch Orbit preferences changed over </a:t>
            </a:r>
            <a:r>
              <a:rPr lang="en-US" altLang="zh-TW" dirty="0" err="1">
                <a:solidFill>
                  <a:schemeClr val="bg1"/>
                </a:solidFill>
              </a:rPr>
              <a:t>FlightNumber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Launch Outcome seems to </a:t>
            </a:r>
            <a:r>
              <a:rPr lang="en-US" altLang="zh-TW" dirty="0" err="1">
                <a:solidFill>
                  <a:schemeClr val="bg1"/>
                </a:solidFill>
              </a:rPr>
              <a:t>correlatewith</a:t>
            </a:r>
            <a:r>
              <a:rPr lang="en-US" altLang="zh-TW" dirty="0">
                <a:solidFill>
                  <a:schemeClr val="bg1"/>
                </a:solidFill>
              </a:rPr>
              <a:t> this preference.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SpaceX</a:t>
            </a:r>
            <a:r>
              <a:rPr lang="en-US" altLang="zh-TW" dirty="0">
                <a:solidFill>
                  <a:schemeClr val="bg1"/>
                </a:solidFill>
              </a:rPr>
              <a:t> started with LEO orbits which saw moderate success LEO and returned to VLEO in recent launches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SpaceX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appearsto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performbetterin</a:t>
            </a:r>
            <a:r>
              <a:rPr lang="en-US" altLang="zh-TW" dirty="0">
                <a:solidFill>
                  <a:schemeClr val="bg1"/>
                </a:solidFill>
              </a:rPr>
              <a:t> lower orbits or Sun-</a:t>
            </a:r>
            <a:r>
              <a:rPr lang="en-US" altLang="zh-TW" dirty="0" err="1">
                <a:solidFill>
                  <a:schemeClr val="bg1"/>
                </a:solidFill>
              </a:rPr>
              <a:t>synchronousorbits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2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Payload vs. Orbit type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45833"/>
            <a:ext cx="11746019" cy="23762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1600" y="4218446"/>
            <a:ext cx="4770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altLang="zh-TW" sz="2400" dirty="0" smtClean="0"/>
              <a:t> indicates successful launch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Blue</a:t>
            </a:r>
            <a:r>
              <a:rPr lang="en-US" altLang="zh-TW" sz="2400" dirty="0" smtClean="0"/>
              <a:t> indicates unsuccessful </a:t>
            </a:r>
            <a:r>
              <a:rPr lang="en-US" altLang="zh-TW" sz="2400" dirty="0"/>
              <a:t>launch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21300"/>
            <a:ext cx="9522671" cy="923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Payloadmassseems to correlatewith orbit</a:t>
            </a:r>
          </a:p>
          <a:p>
            <a:r>
              <a:rPr lang="en-US" altLang="zh-TW">
                <a:solidFill>
                  <a:schemeClr val="bg1"/>
                </a:solidFill>
              </a:rPr>
              <a:t>LEOand SSO seem to haverelatively lowpayload mass</a:t>
            </a:r>
          </a:p>
          <a:p>
            <a:r>
              <a:rPr lang="en-US" altLang="zh-TW">
                <a:solidFill>
                  <a:schemeClr val="bg1"/>
                </a:solidFill>
              </a:rPr>
              <a:t>The other mostsuccessful orbit VLEO only has payloadmass valuesin the higher end of the range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7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 Success Yearly Trend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37" y="1543911"/>
            <a:ext cx="5953956" cy="39153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1600" y="5698671"/>
            <a:ext cx="7438447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Success generally increases over time since 2013 with a slight dip in 2018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Success in </a:t>
            </a:r>
            <a:r>
              <a:rPr lang="en-US" altLang="zh-TW" dirty="0">
                <a:solidFill>
                  <a:schemeClr val="bg1"/>
                </a:solidFill>
              </a:rPr>
              <a:t>recent years at around 80%</a:t>
            </a:r>
          </a:p>
        </p:txBody>
      </p:sp>
      <p:sp>
        <p:nvSpPr>
          <p:cNvPr id="7" name="向左箭號 6"/>
          <p:cNvSpPr/>
          <p:nvPr/>
        </p:nvSpPr>
        <p:spPr>
          <a:xfrm rot="891132">
            <a:off x="6126579" y="3595029"/>
            <a:ext cx="2670629" cy="16021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10047" y="3808784"/>
            <a:ext cx="24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95%confidence interval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6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EDA with SQL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 smtClean="0"/>
              <a:t>Exploratory </a:t>
            </a:r>
          </a:p>
          <a:p>
            <a:pPr algn="l"/>
            <a:r>
              <a:rPr lang="en-US" altLang="zh-TW" dirty="0" smtClean="0"/>
              <a:t>Data analysis</a:t>
            </a:r>
          </a:p>
          <a:p>
            <a:pPr algn="l"/>
            <a:r>
              <a:rPr lang="en-US" altLang="zh-TW" dirty="0" smtClean="0"/>
              <a:t>SQL table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integrated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866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</a:t>
            </a:r>
            <a:r>
              <a:rPr lang="en-US" altLang="zh-TW" dirty="0" smtClean="0"/>
              <a:t>Launch Site Names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603947"/>
            <a:ext cx="9254481" cy="2908092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698" y="265519"/>
            <a:ext cx="10575563" cy="1485900"/>
          </a:xfrm>
        </p:spPr>
        <p:txBody>
          <a:bodyPr/>
          <a:lstStyle/>
          <a:p>
            <a:r>
              <a:rPr lang="en-US" altLang="zh-TW" dirty="0" smtClean="0"/>
              <a:t>Launch Site Names Beginning with </a:t>
            </a:r>
            <a:r>
              <a:rPr lang="en-US" altLang="zh-TW" dirty="0"/>
              <a:t>`CCA`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8" y="1267363"/>
            <a:ext cx="9526249" cy="36757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528809" y="5298577"/>
            <a:ext cx="3983637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chemeClr val="bg1"/>
                </a:solidFill>
              </a:rPr>
              <a:t>First five entries </a:t>
            </a:r>
            <a:r>
              <a:rPr lang="en-US" altLang="zh-TW" dirty="0" smtClean="0">
                <a:solidFill>
                  <a:schemeClr val="bg1"/>
                </a:solidFill>
              </a:rPr>
              <a:t>in database with Launch Site </a:t>
            </a:r>
            <a:r>
              <a:rPr lang="en-US" altLang="zh-TW" dirty="0">
                <a:solidFill>
                  <a:schemeClr val="bg1"/>
                </a:solidFill>
              </a:rPr>
              <a:t>name </a:t>
            </a:r>
            <a:r>
              <a:rPr lang="en-US" altLang="zh-TW" dirty="0" smtClean="0">
                <a:solidFill>
                  <a:schemeClr val="bg1"/>
                </a:solidFill>
              </a:rPr>
              <a:t>beginning with </a:t>
            </a:r>
            <a:r>
              <a:rPr lang="en-US" altLang="zh-TW" dirty="0">
                <a:solidFill>
                  <a:schemeClr val="bg1"/>
                </a:solidFill>
              </a:rPr>
              <a:t>CCA.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1318847" y="861909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1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</a:t>
            </a:r>
            <a:r>
              <a:rPr lang="en-US" altLang="zh-TW" dirty="0" smtClean="0"/>
              <a:t>Payload Mass </a:t>
            </a:r>
            <a:r>
              <a:rPr lang="en-US" altLang="zh-TW" dirty="0"/>
              <a:t>from NASA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2046133"/>
            <a:ext cx="10166413" cy="195624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880102" y="3893752"/>
            <a:ext cx="5882763" cy="1754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1. This </a:t>
            </a:r>
            <a:r>
              <a:rPr lang="en-US" altLang="zh-TW" dirty="0">
                <a:solidFill>
                  <a:schemeClr val="bg1"/>
                </a:solidFill>
              </a:rPr>
              <a:t>query </a:t>
            </a:r>
            <a:r>
              <a:rPr lang="en-US" altLang="zh-TW" dirty="0" smtClean="0">
                <a:solidFill>
                  <a:schemeClr val="bg1"/>
                </a:solidFill>
              </a:rPr>
              <a:t>sums the total payload mass </a:t>
            </a:r>
            <a:r>
              <a:rPr lang="en-US" altLang="zh-TW" dirty="0">
                <a:solidFill>
                  <a:schemeClr val="bg1"/>
                </a:solidFill>
              </a:rPr>
              <a:t>in kg where NASA was </a:t>
            </a:r>
            <a:r>
              <a:rPr lang="en-US" altLang="zh-TW" dirty="0" smtClean="0">
                <a:solidFill>
                  <a:schemeClr val="bg1"/>
                </a:solidFill>
              </a:rPr>
              <a:t>the customer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zh-TW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2. CRS </a:t>
            </a:r>
            <a:r>
              <a:rPr lang="en-US" altLang="zh-TW" dirty="0">
                <a:solidFill>
                  <a:schemeClr val="bg1"/>
                </a:solidFill>
              </a:rPr>
              <a:t>stands for </a:t>
            </a:r>
            <a:r>
              <a:rPr lang="en-US" altLang="zh-TW" dirty="0" smtClean="0">
                <a:solidFill>
                  <a:schemeClr val="bg1"/>
                </a:solidFill>
              </a:rPr>
              <a:t>Commercial Resupply </a:t>
            </a:r>
            <a:r>
              <a:rPr lang="en-US" altLang="zh-TW" dirty="0">
                <a:solidFill>
                  <a:schemeClr val="bg1"/>
                </a:solidFill>
              </a:rPr>
              <a:t>Services which </a:t>
            </a:r>
            <a:r>
              <a:rPr lang="en-US" altLang="zh-TW" dirty="0" smtClean="0">
                <a:solidFill>
                  <a:schemeClr val="bg1"/>
                </a:solidFill>
              </a:rPr>
              <a:t>indicates that </a:t>
            </a:r>
            <a:r>
              <a:rPr lang="en-US" altLang="zh-TW" dirty="0">
                <a:solidFill>
                  <a:schemeClr val="bg1"/>
                </a:solidFill>
              </a:rPr>
              <a:t>these payloads were sent </a:t>
            </a:r>
            <a:r>
              <a:rPr lang="en-US" altLang="zh-TW" dirty="0" smtClean="0">
                <a:solidFill>
                  <a:schemeClr val="bg1"/>
                </a:solidFill>
              </a:rPr>
              <a:t>to the </a:t>
            </a:r>
            <a:r>
              <a:rPr lang="en-US" altLang="zh-TW" dirty="0">
                <a:solidFill>
                  <a:schemeClr val="bg1"/>
                </a:solidFill>
              </a:rPr>
              <a:t>International Space </a:t>
            </a:r>
            <a:r>
              <a:rPr lang="en-US" altLang="zh-TW" dirty="0" smtClean="0">
                <a:solidFill>
                  <a:schemeClr val="bg1"/>
                </a:solidFill>
              </a:rPr>
              <a:t>Station (ISS</a:t>
            </a:r>
            <a:r>
              <a:rPr lang="en-US" altLang="zh-TW" dirty="0">
                <a:solidFill>
                  <a:schemeClr val="bg1"/>
                </a:solidFill>
              </a:rPr>
              <a:t>).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7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Average </a:t>
            </a:r>
            <a:r>
              <a:rPr lang="en-US" altLang="zh-TW" dirty="0" err="1"/>
              <a:t>PayloadMassby</a:t>
            </a:r>
            <a:r>
              <a:rPr lang="en-US" altLang="zh-TW" dirty="0"/>
              <a:t> </a:t>
            </a:r>
            <a:r>
              <a:rPr lang="en-US" altLang="zh-TW" dirty="0" smtClean="0"/>
              <a:t>F9 v1.1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38014"/>
            <a:ext cx="10500610" cy="232200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71600" y="4939359"/>
            <a:ext cx="10500610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This query </a:t>
            </a:r>
            <a:r>
              <a:rPr lang="en-US" altLang="zh-TW" dirty="0" smtClean="0">
                <a:solidFill>
                  <a:schemeClr val="bg1"/>
                </a:solidFill>
              </a:rPr>
              <a:t>calculates the average payload mass or launches </a:t>
            </a:r>
            <a:r>
              <a:rPr lang="en-US" altLang="zh-TW" dirty="0">
                <a:solidFill>
                  <a:schemeClr val="bg1"/>
                </a:solidFill>
              </a:rPr>
              <a:t>which </a:t>
            </a:r>
            <a:r>
              <a:rPr lang="en-US" altLang="zh-TW" dirty="0" smtClean="0">
                <a:solidFill>
                  <a:schemeClr val="bg1"/>
                </a:solidFill>
              </a:rPr>
              <a:t>used booster version F9 </a:t>
            </a:r>
            <a:r>
              <a:rPr lang="en-US" altLang="zh-TW" dirty="0">
                <a:solidFill>
                  <a:schemeClr val="bg1"/>
                </a:solidFill>
              </a:rPr>
              <a:t>v1.1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Average payload mass </a:t>
            </a:r>
            <a:r>
              <a:rPr lang="en-US" altLang="zh-TW" dirty="0" smtClean="0">
                <a:solidFill>
                  <a:schemeClr val="bg1"/>
                </a:solidFill>
              </a:rPr>
              <a:t>of F9 </a:t>
            </a:r>
            <a:r>
              <a:rPr lang="en-US" altLang="zh-TW" dirty="0">
                <a:solidFill>
                  <a:schemeClr val="bg1"/>
                </a:solidFill>
              </a:rPr>
              <a:t>1.1 is on the low </a:t>
            </a:r>
            <a:r>
              <a:rPr lang="en-US" altLang="zh-TW" dirty="0" smtClean="0">
                <a:solidFill>
                  <a:schemeClr val="bg1"/>
                </a:solidFill>
              </a:rPr>
              <a:t>end of our payload mass range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6865" y="326036"/>
            <a:ext cx="10820401" cy="14859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Successful Drone Ship Landing with Payload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Between 4000 </a:t>
            </a:r>
            <a:r>
              <a:rPr lang="en-US" altLang="zh-TW" dirty="0" smtClean="0"/>
              <a:t>and 6000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5" y="2060782"/>
            <a:ext cx="10840071" cy="21664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5" y="4227226"/>
            <a:ext cx="1495634" cy="18290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46361" y="4732872"/>
            <a:ext cx="5882763" cy="923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chemeClr val="bg1"/>
                </a:solidFill>
              </a:rPr>
              <a:t>This query returns the </a:t>
            </a:r>
            <a:r>
              <a:rPr lang="en-US" altLang="zh-TW" dirty="0" smtClean="0">
                <a:solidFill>
                  <a:schemeClr val="bg1"/>
                </a:solidFill>
              </a:rPr>
              <a:t>four booster </a:t>
            </a:r>
            <a:r>
              <a:rPr lang="en-US" altLang="zh-TW" dirty="0">
                <a:solidFill>
                  <a:schemeClr val="bg1"/>
                </a:solidFill>
              </a:rPr>
              <a:t>versions that </a:t>
            </a:r>
            <a:r>
              <a:rPr lang="en-US" altLang="zh-TW" dirty="0" smtClean="0">
                <a:solidFill>
                  <a:schemeClr val="bg1"/>
                </a:solidFill>
              </a:rPr>
              <a:t>had successful </a:t>
            </a:r>
            <a:r>
              <a:rPr lang="en-US" altLang="zh-TW" dirty="0">
                <a:solidFill>
                  <a:schemeClr val="bg1"/>
                </a:solidFill>
              </a:rPr>
              <a:t>drone ship </a:t>
            </a:r>
            <a:r>
              <a:rPr lang="en-US" altLang="zh-TW" dirty="0" smtClean="0">
                <a:solidFill>
                  <a:schemeClr val="bg1"/>
                </a:solidFill>
              </a:rPr>
              <a:t>landings and </a:t>
            </a:r>
            <a:r>
              <a:rPr lang="en-US" altLang="zh-TW" dirty="0">
                <a:solidFill>
                  <a:schemeClr val="bg1"/>
                </a:solidFill>
              </a:rPr>
              <a:t>a payload mass </a:t>
            </a:r>
            <a:r>
              <a:rPr lang="en-US" altLang="zh-TW" dirty="0" smtClean="0">
                <a:solidFill>
                  <a:schemeClr val="bg1"/>
                </a:solidFill>
              </a:rPr>
              <a:t>between 4000 </a:t>
            </a:r>
            <a:r>
              <a:rPr lang="en-US" altLang="zh-TW" dirty="0">
                <a:solidFill>
                  <a:schemeClr val="bg1"/>
                </a:solidFill>
              </a:rPr>
              <a:t>and 6000noninclusively.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081453" y="1539094"/>
            <a:ext cx="10515601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Executive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580147"/>
            <a:ext cx="10643937" cy="491690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Data Collection</a:t>
            </a:r>
          </a:p>
          <a:p>
            <a:pPr lvl="1"/>
            <a:r>
              <a:rPr lang="en-US" altLang="zh-TW" dirty="0" smtClean="0"/>
              <a:t>Data was collected from public </a:t>
            </a:r>
            <a:r>
              <a:rPr lang="en-US" altLang="zh-TW" dirty="0" smtClean="0"/>
              <a:t>Space X </a:t>
            </a:r>
            <a:r>
              <a:rPr lang="en-US" altLang="zh-TW" dirty="0" smtClean="0"/>
              <a:t>API and request module from Python. Besides, </a:t>
            </a:r>
            <a:r>
              <a:rPr lang="en-US" altLang="zh-TW" dirty="0" smtClean="0"/>
              <a:t>Space X </a:t>
            </a:r>
            <a:r>
              <a:rPr lang="en-US" altLang="zh-TW" dirty="0" smtClean="0"/>
              <a:t>Wikipedia page also provides data in this project.</a:t>
            </a:r>
          </a:p>
          <a:p>
            <a:r>
              <a:rPr lang="en-US" altLang="zh-TW" dirty="0" smtClean="0"/>
              <a:t>Data analysis(EDA)</a:t>
            </a:r>
          </a:p>
          <a:p>
            <a:pPr lvl="1"/>
            <a:r>
              <a:rPr lang="en-US" altLang="zh-TW" dirty="0" smtClean="0"/>
              <a:t>We perform some explored data analysis and statistical results using SQL that gathered relevant columns to seen as features.</a:t>
            </a:r>
          </a:p>
          <a:p>
            <a:pPr lvl="1"/>
            <a:r>
              <a:rPr lang="en-US" altLang="zh-TW" dirty="0" smtClean="0"/>
              <a:t>All the categorical variables are transformed to one hot encoding.</a:t>
            </a:r>
          </a:p>
          <a:p>
            <a:r>
              <a:rPr lang="en-US" altLang="zh-TW" dirty="0" smtClean="0"/>
              <a:t>Visualization</a:t>
            </a:r>
          </a:p>
          <a:p>
            <a:pPr lvl="1"/>
            <a:r>
              <a:rPr lang="en-US" altLang="zh-TW" dirty="0" smtClean="0"/>
              <a:t>We use folium maps and some dashboard to present our analysis result</a:t>
            </a:r>
          </a:p>
          <a:p>
            <a:r>
              <a:rPr lang="en-US" altLang="zh-TW" dirty="0" smtClean="0"/>
              <a:t>Modeling and Predictive Performance</a:t>
            </a:r>
          </a:p>
          <a:p>
            <a:pPr lvl="1"/>
            <a:r>
              <a:rPr lang="en-US" altLang="zh-TW" dirty="0" smtClean="0"/>
              <a:t>For data preprocessing, we standardize the raw data for the purpose of seeking higher fitting quality.</a:t>
            </a:r>
          </a:p>
          <a:p>
            <a:pPr lvl="1"/>
            <a:r>
              <a:rPr lang="en-US" altLang="zh-TW" dirty="0" smtClean="0"/>
              <a:t>We use the follow popular models: Logistic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, SVM, Decision Tree and KNN.</a:t>
            </a:r>
          </a:p>
          <a:p>
            <a:pPr lvl="1"/>
            <a:r>
              <a:rPr lang="en-US" altLang="zh-TW" dirty="0" smtClean="0"/>
              <a:t>For tuning parameters, we use </a:t>
            </a:r>
            <a:r>
              <a:rPr lang="en-US" altLang="zh-TW" dirty="0" err="1" smtClean="0"/>
              <a:t>GridSearchCV</a:t>
            </a:r>
            <a:r>
              <a:rPr lang="en-US" altLang="zh-TW" dirty="0" smtClean="0"/>
              <a:t> module to find the best parameters for machine learning models.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cxnSp>
        <p:nvCxnSpPr>
          <p:cNvPr id="4" name="直線接點 3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Number of </a:t>
            </a:r>
            <a:r>
              <a:rPr lang="en-US" altLang="zh-TW" dirty="0" smtClean="0"/>
              <a:t>Each Mission Outcome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1897"/>
            <a:ext cx="10612159" cy="23703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939569" y="3357797"/>
            <a:ext cx="5044190" cy="31393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1. This </a:t>
            </a:r>
            <a:r>
              <a:rPr lang="en-US" altLang="zh-TW" dirty="0">
                <a:solidFill>
                  <a:schemeClr val="bg1"/>
                </a:solidFill>
              </a:rPr>
              <a:t>query returns a count </a:t>
            </a:r>
            <a:r>
              <a:rPr lang="en-US" altLang="zh-TW" dirty="0" smtClean="0">
                <a:solidFill>
                  <a:schemeClr val="bg1"/>
                </a:solidFill>
              </a:rPr>
              <a:t>of each mission </a:t>
            </a:r>
            <a:r>
              <a:rPr lang="en-US" altLang="zh-TW" dirty="0">
                <a:solidFill>
                  <a:schemeClr val="bg1"/>
                </a:solidFill>
              </a:rPr>
              <a:t>outcome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2. </a:t>
            </a:r>
            <a:r>
              <a:rPr lang="en-US" altLang="zh-TW" dirty="0" err="1" smtClean="0">
                <a:solidFill>
                  <a:schemeClr val="bg1"/>
                </a:solidFill>
              </a:rPr>
              <a:t>SpaceX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appears to achieve </a:t>
            </a:r>
            <a:r>
              <a:rPr lang="en-US" altLang="zh-TW" dirty="0" smtClean="0">
                <a:solidFill>
                  <a:schemeClr val="bg1"/>
                </a:solidFill>
              </a:rPr>
              <a:t>its mission </a:t>
            </a:r>
            <a:r>
              <a:rPr lang="en-US" altLang="zh-TW" dirty="0">
                <a:solidFill>
                  <a:schemeClr val="bg1"/>
                </a:solidFill>
              </a:rPr>
              <a:t>outcome nearly 99% </a:t>
            </a:r>
            <a:r>
              <a:rPr lang="en-US" altLang="zh-TW" dirty="0" smtClean="0">
                <a:solidFill>
                  <a:schemeClr val="bg1"/>
                </a:solidFill>
              </a:rPr>
              <a:t>of the time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3. This </a:t>
            </a:r>
            <a:r>
              <a:rPr lang="en-US" altLang="zh-TW" dirty="0">
                <a:solidFill>
                  <a:schemeClr val="bg1"/>
                </a:solidFill>
              </a:rPr>
              <a:t>means that most </a:t>
            </a:r>
            <a:r>
              <a:rPr lang="en-US" altLang="zh-TW" dirty="0" smtClean="0">
                <a:solidFill>
                  <a:schemeClr val="bg1"/>
                </a:solidFill>
              </a:rPr>
              <a:t>of the landing failures </a:t>
            </a:r>
            <a:r>
              <a:rPr lang="en-US" altLang="zh-TW" dirty="0">
                <a:solidFill>
                  <a:schemeClr val="bg1"/>
                </a:solidFill>
              </a:rPr>
              <a:t>are intended.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4. Interestingly</a:t>
            </a:r>
            <a:r>
              <a:rPr lang="en-US" altLang="zh-TW" dirty="0">
                <a:solidFill>
                  <a:schemeClr val="bg1"/>
                </a:solidFill>
              </a:rPr>
              <a:t>, one launch has </a:t>
            </a:r>
            <a:r>
              <a:rPr lang="en-US" altLang="zh-TW" dirty="0" smtClean="0">
                <a:solidFill>
                  <a:schemeClr val="bg1"/>
                </a:solidFill>
              </a:rPr>
              <a:t>an unclear </a:t>
            </a:r>
            <a:r>
              <a:rPr lang="en-US" altLang="zh-TW" dirty="0">
                <a:solidFill>
                  <a:schemeClr val="bg1"/>
                </a:solidFill>
              </a:rPr>
              <a:t>payload status </a:t>
            </a:r>
            <a:r>
              <a:rPr lang="en-US" altLang="zh-TW" dirty="0" smtClean="0">
                <a:solidFill>
                  <a:schemeClr val="bg1"/>
                </a:solidFill>
              </a:rPr>
              <a:t>and unfortunately </a:t>
            </a:r>
            <a:r>
              <a:rPr lang="en-US" altLang="zh-TW" dirty="0">
                <a:solidFill>
                  <a:schemeClr val="bg1"/>
                </a:solidFill>
              </a:rPr>
              <a:t>one failed in flight.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09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6808" y="550888"/>
            <a:ext cx="10373192" cy="1485900"/>
          </a:xfrm>
        </p:spPr>
        <p:txBody>
          <a:bodyPr/>
          <a:lstStyle/>
          <a:p>
            <a:r>
              <a:rPr lang="en-US" altLang="zh-TW" dirty="0"/>
              <a:t>Boosters that Carried </a:t>
            </a:r>
            <a:r>
              <a:rPr lang="en-US" altLang="zh-TW" dirty="0" smtClean="0"/>
              <a:t>Maximum Payload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8" y="1529079"/>
            <a:ext cx="8671808" cy="367250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947940" y="4289263"/>
            <a:ext cx="5044190" cy="2308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1. This </a:t>
            </a:r>
            <a:r>
              <a:rPr lang="en-US" altLang="zh-TW" dirty="0">
                <a:solidFill>
                  <a:schemeClr val="bg1"/>
                </a:solidFill>
              </a:rPr>
              <a:t>query returns the booster versions that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carried the highest payload mass of </a:t>
            </a:r>
            <a:r>
              <a:rPr lang="en-US" altLang="zh-TW" dirty="0" smtClean="0">
                <a:solidFill>
                  <a:schemeClr val="bg1"/>
                </a:solidFill>
              </a:rPr>
              <a:t>15600 kg.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2. These </a:t>
            </a:r>
            <a:r>
              <a:rPr lang="en-US" altLang="zh-TW" dirty="0">
                <a:solidFill>
                  <a:schemeClr val="bg1"/>
                </a:solidFill>
              </a:rPr>
              <a:t>booster versions are very similar and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all are of the F9 B5 B10xx.x variety.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3. This </a:t>
            </a:r>
            <a:r>
              <a:rPr lang="en-US" altLang="zh-TW" dirty="0">
                <a:solidFill>
                  <a:schemeClr val="bg1"/>
                </a:solidFill>
              </a:rPr>
              <a:t>likely </a:t>
            </a:r>
            <a:r>
              <a:rPr lang="en-US" altLang="zh-TW" dirty="0" smtClean="0">
                <a:solidFill>
                  <a:schemeClr val="bg1"/>
                </a:solidFill>
              </a:rPr>
              <a:t>indicates payload </a:t>
            </a:r>
            <a:r>
              <a:rPr lang="en-US" altLang="zh-TW" dirty="0">
                <a:solidFill>
                  <a:schemeClr val="bg1"/>
                </a:solidFill>
              </a:rPr>
              <a:t>mass correlates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with the booster </a:t>
            </a:r>
            <a:r>
              <a:rPr lang="en-US" altLang="zh-TW" dirty="0" smtClean="0">
                <a:solidFill>
                  <a:schemeClr val="bg1"/>
                </a:solidFill>
              </a:rPr>
              <a:t>version that is </a:t>
            </a:r>
            <a:r>
              <a:rPr lang="en-US" altLang="zh-TW" dirty="0">
                <a:solidFill>
                  <a:schemeClr val="bg1"/>
                </a:solidFill>
              </a:rPr>
              <a:t>used.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1151792" y="1100272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1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Interactive Map with Folium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891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1896" y="534859"/>
            <a:ext cx="9601200" cy="1485900"/>
          </a:xfrm>
        </p:spPr>
        <p:txBody>
          <a:bodyPr/>
          <a:lstStyle/>
          <a:p>
            <a:r>
              <a:rPr lang="en-US" altLang="zh-TW" dirty="0"/>
              <a:t>Launch </a:t>
            </a:r>
            <a:r>
              <a:rPr lang="en-US" altLang="zh-TW" dirty="0" smtClean="0"/>
              <a:t>Site Locations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21896" y="5488019"/>
            <a:ext cx="10605541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chemeClr val="bg1"/>
                </a:solidFill>
              </a:rPr>
              <a:t>The left map shows all launch sites relative US map. The right map shows the two Florida </a:t>
            </a:r>
            <a:r>
              <a:rPr lang="en-US" altLang="zh-TW" dirty="0" smtClean="0">
                <a:solidFill>
                  <a:schemeClr val="bg1"/>
                </a:solidFill>
              </a:rPr>
              <a:t>launch sites since </a:t>
            </a:r>
            <a:r>
              <a:rPr lang="en-US" altLang="zh-TW" dirty="0">
                <a:solidFill>
                  <a:schemeClr val="bg1"/>
                </a:solidFill>
              </a:rPr>
              <a:t>they are very close to each </a:t>
            </a:r>
            <a:r>
              <a:rPr lang="en-US" altLang="zh-TW" dirty="0" smtClean="0">
                <a:solidFill>
                  <a:schemeClr val="bg1"/>
                </a:solidFill>
              </a:rPr>
              <a:t>others. All </a:t>
            </a:r>
            <a:r>
              <a:rPr lang="en-US" altLang="zh-TW" dirty="0">
                <a:solidFill>
                  <a:schemeClr val="bg1"/>
                </a:solidFill>
              </a:rPr>
              <a:t>launch sites </a:t>
            </a:r>
            <a:r>
              <a:rPr lang="en-US" altLang="zh-TW" dirty="0" smtClean="0">
                <a:solidFill>
                  <a:schemeClr val="bg1"/>
                </a:solidFill>
              </a:rPr>
              <a:t>are near </a:t>
            </a:r>
            <a:r>
              <a:rPr lang="en-US" altLang="zh-TW" dirty="0">
                <a:solidFill>
                  <a:schemeClr val="bg1"/>
                </a:solidFill>
              </a:rPr>
              <a:t>the ocean.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6" y="1443740"/>
            <a:ext cx="6343545" cy="37817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13" y="1443740"/>
            <a:ext cx="4232748" cy="352219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019908" y="1132260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90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928" y="311046"/>
            <a:ext cx="9601200" cy="1485900"/>
          </a:xfrm>
        </p:spPr>
        <p:txBody>
          <a:bodyPr/>
          <a:lstStyle/>
          <a:p>
            <a:r>
              <a:rPr lang="en-US" altLang="zh-TW" dirty="0"/>
              <a:t>Color-Coded </a:t>
            </a:r>
            <a:r>
              <a:rPr lang="en-US" altLang="zh-TW" dirty="0" smtClean="0"/>
              <a:t>Launch Markers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52928" y="5572322"/>
            <a:ext cx="9838544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chemeClr val="bg1"/>
                </a:solidFill>
              </a:rPr>
              <a:t>Clusters on Folium map can be clicked on to display each successful landing (green icon) and failed</a:t>
            </a:r>
          </a:p>
          <a:p>
            <a:pPr algn="just"/>
            <a:r>
              <a:rPr lang="en-US" altLang="zh-TW" dirty="0">
                <a:solidFill>
                  <a:schemeClr val="bg1"/>
                </a:solidFill>
              </a:rPr>
              <a:t>landing (red icon). In this </a:t>
            </a:r>
            <a:r>
              <a:rPr lang="en-US" altLang="zh-TW" dirty="0" smtClean="0">
                <a:solidFill>
                  <a:schemeClr val="bg1"/>
                </a:solidFill>
              </a:rPr>
              <a:t>example VAFB </a:t>
            </a:r>
            <a:r>
              <a:rPr lang="en-US" altLang="zh-TW" dirty="0">
                <a:solidFill>
                  <a:schemeClr val="bg1"/>
                </a:solidFill>
              </a:rPr>
              <a:t>SLC-4E shows 4 successful landings and 6 failed </a:t>
            </a:r>
            <a:r>
              <a:rPr lang="en-US" altLang="zh-TW" dirty="0" smtClean="0">
                <a:solidFill>
                  <a:schemeClr val="bg1"/>
                </a:solidFill>
              </a:rPr>
              <a:t>landings.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28" y="1311074"/>
            <a:ext cx="6467007" cy="4036395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1318846" y="865605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79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6846" y="399102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Key Location </a:t>
            </a:r>
            <a:r>
              <a:rPr lang="en-US" altLang="zh-TW" dirty="0"/>
              <a:t>Proximities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57244" y="5558360"/>
            <a:ext cx="11197653" cy="1200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chemeClr val="bg1"/>
                </a:solidFill>
              </a:rPr>
              <a:t>Using KSC LC-39A as an example, launch sites are very close to railways for large part and </a:t>
            </a:r>
            <a:r>
              <a:rPr lang="en-US" altLang="zh-TW" dirty="0" smtClean="0">
                <a:solidFill>
                  <a:schemeClr val="bg1"/>
                </a:solidFill>
              </a:rPr>
              <a:t>supply transportation</a:t>
            </a:r>
            <a:r>
              <a:rPr lang="en-US" altLang="zh-TW" dirty="0">
                <a:solidFill>
                  <a:schemeClr val="bg1"/>
                </a:solidFill>
              </a:rPr>
              <a:t>. Launch sites are close to highways for human and supply transport. Launch </a:t>
            </a:r>
            <a:r>
              <a:rPr lang="en-US" altLang="zh-TW" dirty="0" smtClean="0">
                <a:solidFill>
                  <a:schemeClr val="bg1"/>
                </a:solidFill>
              </a:rPr>
              <a:t>sites are </a:t>
            </a:r>
            <a:r>
              <a:rPr lang="en-US" altLang="zh-TW" dirty="0">
                <a:solidFill>
                  <a:schemeClr val="bg1"/>
                </a:solidFill>
              </a:rPr>
              <a:t>also close to coasts and relatively far from cities so that launch failures can land in the sea </a:t>
            </a:r>
            <a:r>
              <a:rPr lang="en-US" altLang="zh-TW" dirty="0" smtClean="0">
                <a:solidFill>
                  <a:schemeClr val="bg1"/>
                </a:solidFill>
              </a:rPr>
              <a:t>to avoid rockets </a:t>
            </a:r>
            <a:r>
              <a:rPr lang="en-US" altLang="zh-TW" dirty="0">
                <a:solidFill>
                  <a:schemeClr val="bg1"/>
                </a:solidFill>
              </a:rPr>
              <a:t>falling on densely </a:t>
            </a:r>
            <a:r>
              <a:rPr lang="en-US" altLang="zh-TW" dirty="0" smtClean="0">
                <a:solidFill>
                  <a:schemeClr val="bg1"/>
                </a:solidFill>
              </a:rPr>
              <a:t>populated areas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46" y="3449284"/>
            <a:ext cx="4817238" cy="18132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08" y="3449284"/>
            <a:ext cx="4338017" cy="19452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46" y="1140759"/>
            <a:ext cx="4197179" cy="21627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67" y="1368693"/>
            <a:ext cx="5789258" cy="1949975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100691" y="931015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89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smtClean="0"/>
              <a:t>a Dashboard with </a:t>
            </a:r>
            <a:r>
              <a:rPr lang="en-US" altLang="zh-TW" dirty="0" err="1"/>
              <a:t>Plotly</a:t>
            </a:r>
            <a:r>
              <a:rPr lang="en-US" altLang="zh-TW" dirty="0"/>
              <a:t> Dash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380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1485900"/>
          </a:xfrm>
        </p:spPr>
        <p:txBody>
          <a:bodyPr/>
          <a:lstStyle/>
          <a:p>
            <a:r>
              <a:rPr lang="en-US" altLang="zh-TW" dirty="0"/>
              <a:t>Successful </a:t>
            </a:r>
            <a:r>
              <a:rPr lang="en-US" altLang="zh-TW" dirty="0" smtClean="0"/>
              <a:t>Launches Across Launch Sites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57244" y="5258556"/>
            <a:ext cx="11197653" cy="1200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chemeClr val="bg1"/>
                </a:solidFill>
              </a:rPr>
              <a:t>This is the distribution of successful landings across all launch sites. CCAFS LC-40 is the old name </a:t>
            </a:r>
            <a:r>
              <a:rPr lang="en-US" altLang="zh-TW" dirty="0" smtClean="0">
                <a:solidFill>
                  <a:schemeClr val="bg1"/>
                </a:solidFill>
              </a:rPr>
              <a:t>of CCAFS </a:t>
            </a:r>
            <a:r>
              <a:rPr lang="en-US" altLang="zh-TW" dirty="0">
                <a:solidFill>
                  <a:schemeClr val="bg1"/>
                </a:solidFill>
              </a:rPr>
              <a:t>SLC-40 so CCAFS and KSC have the same amount of successful landings, but a majority of </a:t>
            </a:r>
            <a:r>
              <a:rPr lang="en-US" altLang="zh-TW" dirty="0" smtClean="0">
                <a:solidFill>
                  <a:schemeClr val="bg1"/>
                </a:solidFill>
              </a:rPr>
              <a:t>the successful </a:t>
            </a:r>
            <a:r>
              <a:rPr lang="en-US" altLang="zh-TW" dirty="0">
                <a:solidFill>
                  <a:schemeClr val="bg1"/>
                </a:solidFill>
              </a:rPr>
              <a:t>landings where performed before the name change. VAFB has the smallest share of </a:t>
            </a:r>
            <a:r>
              <a:rPr lang="en-US" altLang="zh-TW" dirty="0" smtClean="0">
                <a:solidFill>
                  <a:schemeClr val="bg1"/>
                </a:solidFill>
              </a:rPr>
              <a:t>successful landings</a:t>
            </a:r>
            <a:r>
              <a:rPr lang="en-US" altLang="zh-TW" dirty="0">
                <a:solidFill>
                  <a:schemeClr val="bg1"/>
                </a:solidFill>
              </a:rPr>
              <a:t>. This maybe due to smaller sample and increase in difficulty of launching in the west coast.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96353"/>
            <a:ext cx="8897592" cy="290553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Highest Success Rate Launch Site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86831" y="5423447"/>
            <a:ext cx="9111215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chemeClr val="bg1"/>
                </a:solidFill>
              </a:rPr>
              <a:t>KSC LC-39A has the </a:t>
            </a:r>
            <a:r>
              <a:rPr lang="en-US" altLang="zh-TW" dirty="0" smtClean="0">
                <a:solidFill>
                  <a:schemeClr val="bg1"/>
                </a:solidFill>
              </a:rPr>
              <a:t>highest success </a:t>
            </a:r>
            <a:r>
              <a:rPr lang="en-US" altLang="zh-TW" dirty="0">
                <a:solidFill>
                  <a:schemeClr val="bg1"/>
                </a:solidFill>
              </a:rPr>
              <a:t>rate with 10 successful landings and 3 failed landings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31" y="1608629"/>
            <a:ext cx="899285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2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4509" y="562708"/>
            <a:ext cx="11907767" cy="14859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Payload Mass </a:t>
            </a:r>
            <a:r>
              <a:rPr lang="en-US" altLang="zh-TW" dirty="0"/>
              <a:t>vs. </a:t>
            </a:r>
            <a:r>
              <a:rPr lang="en-US" altLang="zh-TW" dirty="0" smtClean="0"/>
              <a:t>Success vs</a:t>
            </a:r>
            <a:r>
              <a:rPr lang="en-US" altLang="zh-TW" dirty="0"/>
              <a:t>. </a:t>
            </a:r>
            <a:r>
              <a:rPr lang="en-US" altLang="zh-TW" dirty="0" smtClean="0"/>
              <a:t>Booster</a:t>
            </a:r>
            <a:br>
              <a:rPr lang="en-US" altLang="zh-TW" dirty="0" smtClean="0"/>
            </a:br>
            <a:r>
              <a:rPr lang="en-US" altLang="zh-TW" dirty="0" smtClean="0"/>
              <a:t>Version </a:t>
            </a:r>
            <a:r>
              <a:rPr lang="en-US" altLang="zh-TW" dirty="0"/>
              <a:t>Category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1" y="2125145"/>
            <a:ext cx="10782196" cy="245883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26781" y="5264902"/>
            <a:ext cx="11197653" cy="1200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>
                <a:solidFill>
                  <a:schemeClr val="bg1"/>
                </a:solidFill>
              </a:rPr>
              <a:t>Plotly</a:t>
            </a:r>
            <a:r>
              <a:rPr lang="en-US" altLang="zh-TW" dirty="0">
                <a:solidFill>
                  <a:schemeClr val="bg1"/>
                </a:solidFill>
              </a:rPr>
              <a:t> dashboard has a Payload range selector. However, this is set from 0-10000 instead of </a:t>
            </a:r>
            <a:r>
              <a:rPr lang="en-US" altLang="zh-TW" dirty="0" smtClean="0">
                <a:solidFill>
                  <a:schemeClr val="bg1"/>
                </a:solidFill>
              </a:rPr>
              <a:t>the max </a:t>
            </a:r>
            <a:r>
              <a:rPr lang="en-US" altLang="zh-TW" dirty="0">
                <a:solidFill>
                  <a:schemeClr val="bg1"/>
                </a:solidFill>
              </a:rPr>
              <a:t>Payload of 15600. Class indicates 1 for successful landing and 0 for failure. Scatter plot </a:t>
            </a:r>
            <a:r>
              <a:rPr lang="en-US" altLang="zh-TW" dirty="0" smtClean="0">
                <a:solidFill>
                  <a:schemeClr val="bg1"/>
                </a:solidFill>
              </a:rPr>
              <a:t>also accounts </a:t>
            </a:r>
            <a:r>
              <a:rPr lang="en-US" altLang="zh-TW" dirty="0">
                <a:solidFill>
                  <a:schemeClr val="bg1"/>
                </a:solidFill>
              </a:rPr>
              <a:t>for booster version category in color and number of launches in point size. In </a:t>
            </a:r>
            <a:r>
              <a:rPr lang="en-US" altLang="zh-TW" dirty="0" smtClean="0">
                <a:solidFill>
                  <a:schemeClr val="bg1"/>
                </a:solidFill>
              </a:rPr>
              <a:t>this particular </a:t>
            </a:r>
            <a:r>
              <a:rPr lang="en-US" altLang="zh-TW" dirty="0">
                <a:solidFill>
                  <a:schemeClr val="bg1"/>
                </a:solidFill>
              </a:rPr>
              <a:t>range of 0-7500</a:t>
            </a:r>
            <a:r>
              <a:rPr lang="en-US" altLang="zh-TW" dirty="0" smtClean="0">
                <a:solidFill>
                  <a:schemeClr val="bg1"/>
                </a:solidFill>
              </a:rPr>
              <a:t>, interestingly, there </a:t>
            </a:r>
            <a:r>
              <a:rPr lang="en-US" altLang="zh-TW" dirty="0">
                <a:solidFill>
                  <a:schemeClr val="bg1"/>
                </a:solidFill>
              </a:rPr>
              <a:t>are two failed landings with payloads </a:t>
            </a:r>
            <a:r>
              <a:rPr lang="en-US" altLang="zh-TW" dirty="0" smtClean="0">
                <a:solidFill>
                  <a:schemeClr val="bg1"/>
                </a:solidFill>
              </a:rPr>
              <a:t>of zero </a:t>
            </a:r>
            <a:r>
              <a:rPr lang="en-US" altLang="zh-TW" dirty="0">
                <a:solidFill>
                  <a:schemeClr val="bg1"/>
                </a:solidFill>
              </a:rPr>
              <a:t>kg.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1107831" y="10387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07831" y="1600817"/>
            <a:ext cx="3604846" cy="169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9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548063"/>
            <a:ext cx="10611853" cy="50131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Background</a:t>
            </a:r>
          </a:p>
          <a:p>
            <a:pPr lvl="1"/>
            <a:r>
              <a:rPr lang="en-US" altLang="zh-TW" dirty="0" smtClean="0"/>
              <a:t>We acted as an data science from Space Y to search some commercial potential from the data provided by Space X.</a:t>
            </a:r>
          </a:p>
          <a:p>
            <a:pPr lvl="1"/>
            <a:r>
              <a:rPr lang="en-US" altLang="zh-TW" dirty="0" smtClean="0"/>
              <a:t>Space X (Falcon 9) has best pricing (62 million USD to upward 165 million USD)</a:t>
            </a:r>
          </a:p>
          <a:p>
            <a:pPr lvl="1"/>
            <a:r>
              <a:rPr lang="en-US" altLang="zh-TW" dirty="0" smtClean="0"/>
              <a:t>Largely due to ability to recover part of rocket(Stage 1).</a:t>
            </a:r>
          </a:p>
          <a:p>
            <a:pPr lvl="1"/>
            <a:r>
              <a:rPr lang="en-US" altLang="zh-TW" dirty="0" smtClean="0"/>
              <a:t>It is expected to stand for a compatible company to Space X from Space Y.</a:t>
            </a:r>
          </a:p>
          <a:p>
            <a:r>
              <a:rPr lang="en-US" altLang="zh-TW" dirty="0" smtClean="0"/>
              <a:t>Challenge</a:t>
            </a:r>
          </a:p>
          <a:p>
            <a:pPr lvl="1"/>
            <a:r>
              <a:rPr lang="en-US" altLang="zh-TW" dirty="0" smtClean="0"/>
              <a:t>We are asked to:</a:t>
            </a:r>
          </a:p>
          <a:p>
            <a:pPr lvl="2"/>
            <a:r>
              <a:rPr lang="en-US" altLang="zh-TW" dirty="0" smtClean="0"/>
              <a:t>Determine the price of each launch.</a:t>
            </a:r>
          </a:p>
          <a:p>
            <a:pPr lvl="2"/>
            <a:r>
              <a:rPr lang="en-US" altLang="zh-TW" dirty="0" smtClean="0"/>
              <a:t>Gather public information about Space X and create dashboards for the team.</a:t>
            </a:r>
          </a:p>
          <a:p>
            <a:pPr lvl="2"/>
            <a:r>
              <a:rPr lang="en-US" altLang="zh-TW" dirty="0" smtClean="0"/>
              <a:t>Try to discover a machine learning model to predict successful Stage 1 recovery.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Classification predictive analysis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765025" y="4216327"/>
            <a:ext cx="10077146" cy="153132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 smtClean="0"/>
              <a:t>Logistic Regression</a:t>
            </a:r>
          </a:p>
          <a:p>
            <a:pPr algn="l"/>
            <a:r>
              <a:rPr lang="en-US" altLang="zh-TW" dirty="0" smtClean="0"/>
              <a:t>SVM </a:t>
            </a:r>
          </a:p>
          <a:p>
            <a:pPr algn="l"/>
            <a:r>
              <a:rPr lang="en-US" altLang="zh-TW" dirty="0" smtClean="0"/>
              <a:t>Decision Tree</a:t>
            </a:r>
          </a:p>
          <a:p>
            <a:pPr algn="l"/>
            <a:r>
              <a:rPr lang="en-US" altLang="zh-TW" dirty="0" smtClean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10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7831" y="501161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Classification Accuracy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8297"/>
            <a:ext cx="7363853" cy="391532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94347" y="5679691"/>
            <a:ext cx="11197653" cy="923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The models above indicates similar accuracy around 83%, except decision tree </a:t>
            </a:r>
            <a:r>
              <a:rPr lang="en-US" altLang="zh-TW" dirty="0" err="1" smtClean="0">
                <a:solidFill>
                  <a:schemeClr val="bg1"/>
                </a:solidFill>
              </a:rPr>
              <a:t>classifer</a:t>
            </a:r>
            <a:r>
              <a:rPr lang="en-US" altLang="zh-TW" dirty="0" smtClean="0">
                <a:solidFill>
                  <a:schemeClr val="bg1"/>
                </a:solidFill>
              </a:rPr>
              <a:t> with 72%</a:t>
            </a:r>
          </a:p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Note that the test samples only contains n = 18</a:t>
            </a:r>
          </a:p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It does not provide too much confidential to the results since small sample tends to cause large variance.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107831" y="10387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13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Confusion matrix discussion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57526"/>
            <a:ext cx="5004323" cy="385726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41304" y="5814790"/>
            <a:ext cx="11197653" cy="923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All the model predicted same results in the confusion matrix, we only show it once.</a:t>
            </a:r>
          </a:p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15 of the test samples were predicted correctly( 12 successful, 3 failed)</a:t>
            </a:r>
          </a:p>
          <a:p>
            <a:pPr algn="just"/>
            <a:r>
              <a:rPr lang="en-US" altLang="zh-TW" dirty="0" smtClean="0">
                <a:solidFill>
                  <a:schemeClr val="bg1"/>
                </a:solidFill>
              </a:rPr>
              <a:t>3 of the test samples predicted landing successful but failed actually.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71600" y="1232157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61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7831" y="465992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49186" y="1730829"/>
            <a:ext cx="104921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We develop some models which has about 83% accuracy and 100% precision for prediction </a:t>
            </a:r>
          </a:p>
          <a:p>
            <a:r>
              <a:rPr lang="en-US" altLang="zh-TW" dirty="0" smtClean="0"/>
              <a:t>     of landing failure, in other words, if the rocket predicted to be failed landing, it has a hundred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percent come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Allon</a:t>
            </a:r>
            <a:r>
              <a:rPr lang="en-US" altLang="zh-TW" dirty="0" smtClean="0"/>
              <a:t> Mask, CEO of space Y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 apply these models before launching the model. For some example,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if the models told us that the landing result is failed. Since the model currently indicate a high precision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on predicting fail landing, CEO should decide NOT TO launch in that situation.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As a recommendation, it’s better to add more sample to train the models since it show a high variation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over the cross-validation.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107831" y="10387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7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Appendix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371600" y="5214399"/>
            <a:ext cx="5880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Wikipedia</a:t>
            </a:r>
          </a:p>
          <a:p>
            <a:r>
              <a:rPr lang="en-US" altLang="zh-TW" sz="2800" dirty="0"/>
              <a:t>https://en.wikipedia.org/wiki/SpaceX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71601" y="3541888"/>
            <a:ext cx="1062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Instructor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from IBM Coursera source</a:t>
            </a:r>
          </a:p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www.coursera.org/learn/applied-data-science-capstone/</a:t>
            </a:r>
            <a:r>
              <a:rPr lang="en-US" altLang="zh-TW" sz="2800" dirty="0" smtClean="0"/>
              <a:t>home/info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71600" y="1935996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GitHub repository: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71600" y="2613300"/>
            <a:ext cx="948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https://github.com/lichkeam/Applied-Data-Science-Capstone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71600" y="1226839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Overview of Data collection, web scrapping, wrangling, dashboard, and modeling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600" y="1564105"/>
            <a:ext cx="10499558" cy="494899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Data collection methodology</a:t>
            </a:r>
          </a:p>
          <a:p>
            <a:pPr lvl="1"/>
            <a:r>
              <a:rPr lang="en-US" altLang="zh-TW" dirty="0" smtClean="0"/>
              <a:t>Combined data from Space X API and Space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Wiki page.</a:t>
            </a:r>
          </a:p>
          <a:p>
            <a:r>
              <a:rPr lang="en-US" altLang="zh-TW" dirty="0" smtClean="0"/>
              <a:t>Data wrangling</a:t>
            </a:r>
          </a:p>
          <a:p>
            <a:pPr lvl="1"/>
            <a:r>
              <a:rPr lang="en-US" altLang="zh-TW" dirty="0" smtClean="0"/>
              <a:t>Classify true landing if it success, unsuccessful otherwise.</a:t>
            </a:r>
          </a:p>
          <a:p>
            <a:r>
              <a:rPr lang="en-US" altLang="zh-TW" dirty="0" smtClean="0"/>
              <a:t>Exploratory data analysis</a:t>
            </a:r>
          </a:p>
          <a:p>
            <a:pPr lvl="1"/>
            <a:r>
              <a:rPr lang="en-US" altLang="zh-TW" dirty="0" smtClean="0"/>
              <a:t>Using SQL to compute some statistical result.</a:t>
            </a:r>
          </a:p>
          <a:p>
            <a:pPr lvl="1"/>
            <a:r>
              <a:rPr lang="en-US" altLang="zh-TW" dirty="0" smtClean="0"/>
              <a:t>Visualization using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Interactive analytic tools using Folium and </a:t>
            </a:r>
            <a:r>
              <a:rPr lang="en-US" altLang="zh-TW" dirty="0" err="1" smtClean="0"/>
              <a:t>Ploty</a:t>
            </a:r>
            <a:r>
              <a:rPr lang="en-US" altLang="zh-TW" dirty="0" smtClean="0"/>
              <a:t> (</a:t>
            </a:r>
            <a:r>
              <a:rPr lang="en-US" altLang="zh-TW" dirty="0" smtClean="0"/>
              <a:t>Dash)</a:t>
            </a:r>
          </a:p>
          <a:p>
            <a:r>
              <a:rPr lang="en-US" altLang="zh-TW" dirty="0" smtClean="0"/>
              <a:t>Construct classification models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GridSearchCV</a:t>
            </a:r>
            <a:r>
              <a:rPr lang="en-US" altLang="zh-TW" dirty="0" smtClean="0"/>
              <a:t> to tune parameters in models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Collection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28274"/>
            <a:ext cx="9601200" cy="3581400"/>
          </a:xfrm>
        </p:spPr>
        <p:txBody>
          <a:bodyPr/>
          <a:lstStyle/>
          <a:p>
            <a:r>
              <a:rPr lang="en-US" altLang="zh-TW" dirty="0" smtClean="0"/>
              <a:t>Data collection process involved a combination of API request from Space X public API and web scrapping from a table in Space X’s wiki entry.</a:t>
            </a:r>
          </a:p>
          <a:p>
            <a:r>
              <a:rPr lang="en-US" altLang="zh-TW" dirty="0" smtClean="0"/>
              <a:t>We will present the flowchart of processing the data from Space X API and web scrapping.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Collection – Space X API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66737"/>
            <a:ext cx="2294021" cy="38180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4.Convert .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to pandas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to do further analysis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24800" y="2566737"/>
            <a:ext cx="2294021" cy="38180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 Request confirm send back the information.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492667" y="3290888"/>
            <a:ext cx="2605087" cy="44767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4492666" y="5386388"/>
            <a:ext cx="2605087" cy="4476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16563" y="21717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 Terminal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9763" y="219740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Backend Server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9778" y="2676263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Use request module to </a:t>
            </a:r>
          </a:p>
          <a:p>
            <a:r>
              <a:rPr lang="en-US" altLang="zh-TW" dirty="0" smtClean="0"/>
              <a:t>ask for the reply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229100" y="2541032"/>
            <a:ext cx="3187700" cy="36057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39076" y="2105993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Space X 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79778" y="4750486"/>
            <a:ext cx="293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 Send back the data using JSON file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479" y="1552945"/>
            <a:ext cx="10361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https://github.com/lichkeam/Applied-Data-Science-Capstone/blob/main/Spacex%20data%20collection%20api.ipynb</a:t>
            </a:r>
            <a:endParaRPr lang="zh-TW" altLang="en-US" sz="1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Collection– </a:t>
            </a:r>
            <a:r>
              <a:rPr lang="en-US" altLang="zh-TW" dirty="0" smtClean="0"/>
              <a:t>Web Scraping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66737"/>
            <a:ext cx="2294021" cy="38180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4.Convert request object to pandas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and dictionary to do further analysis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24800" y="2566737"/>
            <a:ext cx="2294021" cy="38180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 Find launch info html table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492667" y="3468688"/>
            <a:ext cx="2605087" cy="44767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4492666" y="5386388"/>
            <a:ext cx="2605087" cy="4476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16563" y="21717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 Terminal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69763" y="219740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Backend Server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79779" y="2676263"/>
            <a:ext cx="272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Use </a:t>
            </a:r>
            <a:r>
              <a:rPr lang="en-US" altLang="zh-TW" dirty="0" err="1" smtClean="0"/>
              <a:t>BeautifulSoup</a:t>
            </a:r>
            <a:r>
              <a:rPr lang="en-US" altLang="zh-TW" dirty="0" smtClean="0"/>
              <a:t> module to parse html5lib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229100" y="2541032"/>
            <a:ext cx="3187700" cy="36057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986301" y="2092750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Wiki html 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79778" y="4750486"/>
            <a:ext cx="293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 Send back the data by request object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71600" y="1470837"/>
            <a:ext cx="1034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https://github.com/lichkeam/Applied-Data-Science-Capstone/blob/main/Spacex%20Webscraping.ipynb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371600" y="1267326"/>
            <a:ext cx="9857874" cy="1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419</TotalTime>
  <Words>1953</Words>
  <Application>Microsoft Office PowerPoint</Application>
  <PresentationFormat>寬螢幕</PresentationFormat>
  <Paragraphs>238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8" baseType="lpstr">
      <vt:lpstr>微軟正黑體</vt:lpstr>
      <vt:lpstr>Arial</vt:lpstr>
      <vt:lpstr>Franklin Gothic Book</vt:lpstr>
      <vt:lpstr>Crop</vt:lpstr>
      <vt:lpstr>Applied Data Science Capstone</vt:lpstr>
      <vt:lpstr>Outline</vt:lpstr>
      <vt:lpstr>Executive Summary</vt:lpstr>
      <vt:lpstr>Introduction</vt:lpstr>
      <vt:lpstr>Methodology</vt:lpstr>
      <vt:lpstr>Methodology</vt:lpstr>
      <vt:lpstr>Data Collection Overview</vt:lpstr>
      <vt:lpstr>Data Collection – Space X API</vt:lpstr>
      <vt:lpstr>Data Collection– Web Scraping</vt:lpstr>
      <vt:lpstr>Data Wrangling</vt:lpstr>
      <vt:lpstr>EDA with Data Visualization</vt:lpstr>
      <vt:lpstr>EDA with SQL</vt:lpstr>
      <vt:lpstr>Build an interactive map with Folium</vt:lpstr>
      <vt:lpstr>Predictive analysis (Classification)</vt:lpstr>
      <vt:lpstr>RESULTS</vt:lpstr>
      <vt:lpstr>Overview the results</vt:lpstr>
      <vt:lpstr>EDA with Visualization</vt:lpstr>
      <vt:lpstr>Flight Number vs. LaunchSite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Launch Site Names</vt:lpstr>
      <vt:lpstr>Launch Site Names Beginning with `CCA`</vt:lpstr>
      <vt:lpstr>Total Payload Mass from NASA</vt:lpstr>
      <vt:lpstr>Average PayloadMassby F9 v1.1</vt:lpstr>
      <vt:lpstr>Successful Drone Ship Landing with Payload Between 4000 and 6000</vt:lpstr>
      <vt:lpstr>Total Number of Each Mission Outcome</vt:lpstr>
      <vt:lpstr>Boosters that Carried Maximum Payload</vt:lpstr>
      <vt:lpstr>Interactive Map with Folium</vt:lpstr>
      <vt:lpstr>Launch Site Locations</vt:lpstr>
      <vt:lpstr>Color-Coded Launch Markers</vt:lpstr>
      <vt:lpstr>Key Location Proximities</vt:lpstr>
      <vt:lpstr>Build a Dashboard with Plotly Dash</vt:lpstr>
      <vt:lpstr>Successful Launches Across Launch Sites</vt:lpstr>
      <vt:lpstr>Highest Success Rate Launch Site</vt:lpstr>
      <vt:lpstr>Payload Mass vs. Success vs. Booster Version Category </vt:lpstr>
      <vt:lpstr>Classification predictive analysis</vt:lpstr>
      <vt:lpstr>Classification Accuracy</vt:lpstr>
      <vt:lpstr>Confusion matrix discussion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rexcer</dc:creator>
  <cp:lastModifiedBy>Rexcer</cp:lastModifiedBy>
  <cp:revision>31</cp:revision>
  <dcterms:created xsi:type="dcterms:W3CDTF">2022-02-28T13:07:11Z</dcterms:created>
  <dcterms:modified xsi:type="dcterms:W3CDTF">2022-03-03T14:37:21Z</dcterms:modified>
</cp:coreProperties>
</file>