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7"/>
  </p:notesMasterIdLst>
  <p:sldIdLst>
    <p:sldId id="256" r:id="rId2"/>
    <p:sldId id="292" r:id="rId3"/>
    <p:sldId id="298" r:id="rId4"/>
    <p:sldId id="299" r:id="rId5"/>
    <p:sldId id="300" r:id="rId6"/>
    <p:sldId id="311" r:id="rId7"/>
    <p:sldId id="303" r:id="rId8"/>
    <p:sldId id="304" r:id="rId9"/>
    <p:sldId id="305" r:id="rId10"/>
    <p:sldId id="306" r:id="rId11"/>
    <p:sldId id="312" r:id="rId12"/>
    <p:sldId id="307" r:id="rId13"/>
    <p:sldId id="308" r:id="rId14"/>
    <p:sldId id="310" r:id="rId15"/>
    <p:sldId id="313" r:id="rId16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C3E"/>
    <a:srgbClr val="CCFFCC"/>
    <a:srgbClr val="FFFFCC"/>
    <a:srgbClr val="3366FF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748" autoAdjust="0"/>
  </p:normalViewPr>
  <p:slideViewPr>
    <p:cSldViewPr>
      <p:cViewPr>
        <p:scale>
          <a:sx n="125" d="100"/>
          <a:sy n="125" d="100"/>
        </p:scale>
        <p:origin x="17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5397ED-E006-8D42-B032-8E3590CBF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05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5AC8C7DA-5C6F-554F-BC72-54C99DFC3550}" type="slidenum">
              <a:rPr lang="en-US" altLang="zh-CN" sz="1200">
                <a:latin typeface="Arial" charset="0"/>
              </a:rPr>
              <a:pPr eaLnBrk="1" hangingPunct="1"/>
              <a:t>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D7A5-E175-D34F-A770-2F68052C7612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2DA78-08A1-2342-8E88-FDECB702A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10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DB1D-664D-5C46-B690-7541E57123B9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86A05-CFCB-5146-92D7-AB4E54F4D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6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EACE6-63F2-D04E-869B-E7DE81CA93AB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F06AC-AB7B-BD4D-9A61-942FC8634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3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11A7-2ED5-4E41-A56E-BF1997B2C8FE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DCB6-A1CD-9D41-A621-D6ED76A92C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23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3B1DF-7D11-9246-A25F-46F6B076E1AF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4CB7C-BAB3-FA42-AF11-9C987CD9C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18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0F05-EE97-3744-9A5C-9BF107671F91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7137D-2861-A640-AB62-50DC30BA3D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81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3E196-49B6-D447-A06B-8DD7EA269505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C38FF-7F10-CF41-8421-8D7952B3E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2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731C-B3B2-6B4C-8C0B-11519FD2D3A0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F9D85-17C6-794A-99CF-1C736A0FBC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7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5B5BD-0FC9-EE40-8E48-163D83A23582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1DCAB-1596-C34B-9FF7-146AB29D00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20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B7F3E-6373-BB4F-8EED-964212E26EEC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10086-A993-7442-8E00-78501AB1D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3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4123D-A6D7-DB4C-A5BA-1AD3C7186691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B845-3100-7541-AC42-20F9975B5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02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Arial" charset="0"/>
              </a:defRPr>
            </a:lvl1pPr>
          </a:lstStyle>
          <a:p>
            <a:pPr>
              <a:defRPr/>
            </a:pPr>
            <a:fld id="{1833C1A4-512B-AE4B-AEAF-EF14BC00ABC9}" type="datetime1">
              <a:rPr lang="zh-CN" altLang="en-US"/>
              <a:pPr>
                <a:defRPr/>
              </a:pPr>
              <a:t>2017/12/25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charset="0"/>
              </a:defRPr>
            </a:lvl1pPr>
          </a:lstStyle>
          <a:p>
            <a:pPr>
              <a:defRPr/>
            </a:pPr>
            <a:fld id="{B35ACAA1-8CA9-C74C-A165-166142D5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宋体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kumimoji="1" sz="2800">
          <a:solidFill>
            <a:schemeClr val="tx1"/>
          </a:solidFill>
          <a:latin typeface="+mn-lt"/>
          <a:ea typeface="+mn-ea"/>
          <a:cs typeface="宋体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宋体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kumimoji="1">
          <a:solidFill>
            <a:schemeClr val="tx1"/>
          </a:solidFill>
          <a:latin typeface="+mn-lt"/>
          <a:ea typeface="+mn-ea"/>
          <a:cs typeface="宋体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kumimoji="1" sz="1600">
          <a:solidFill>
            <a:schemeClr val="tx1"/>
          </a:solidFill>
          <a:latin typeface="+mn-lt"/>
          <a:ea typeface="+mn-ea"/>
          <a:cs typeface="宋体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976937" cy="1336675"/>
          </a:xfrm>
        </p:spPr>
        <p:txBody>
          <a:bodyPr/>
          <a:lstStyle/>
          <a:p>
            <a:pPr algn="r" eaLnBrk="1" hangingPunct="1">
              <a:buFont typeface="Wingdings" charset="0"/>
              <a:buNone/>
            </a:pPr>
            <a:r>
              <a:rPr kumimoji="0" lang="en-US" altLang="zh-CN" sz="3200" dirty="0" smtClean="0">
                <a:latin typeface="Arial" charset="0"/>
                <a:ea typeface="宋体" charset="0"/>
              </a:rPr>
              <a:t>MG1733033</a:t>
            </a:r>
            <a:r>
              <a:rPr kumimoji="0" lang="zh-CN" altLang="en-US" sz="3200" dirty="0" smtClean="0">
                <a:latin typeface="Arial" charset="0"/>
                <a:ea typeface="宋体" charset="0"/>
              </a:rPr>
              <a:t> 李重</a:t>
            </a:r>
            <a:endParaRPr kumimoji="0" lang="en-US" altLang="zh-CN" sz="3200" dirty="0" smtClean="0">
              <a:latin typeface="Arial" charset="0"/>
              <a:ea typeface="宋体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/>
            <a:fld id="{29F447E7-7BDD-8A47-A97F-2833D26FD807}" type="slidenum">
              <a:rPr lang="en-US" altLang="zh-CN" sz="1600">
                <a:latin typeface="Arial" charset="0"/>
              </a:rPr>
              <a:pPr eaLnBrk="1" hangingPunct="1"/>
              <a:t>1</a:t>
            </a:fld>
            <a:endParaRPr lang="en-US" altLang="zh-CN" sz="160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0" lang="zh-CN" altLang="en-US" sz="3400" b="1" dirty="0" smtClean="0">
                <a:latin typeface="Arial" charset="0"/>
                <a:ea typeface="宋体" charset="0"/>
              </a:rPr>
              <a:t>作业二：简单的软件分析工具实现</a:t>
            </a:r>
            <a:endParaRPr kumimoji="0" lang="en-US" altLang="zh-CN" sz="3400" b="1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实验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2951559" cy="504527"/>
          </a:xfrm>
        </p:spPr>
        <p:txBody>
          <a:bodyPr/>
          <a:lstStyle/>
          <a:p>
            <a:r>
              <a:rPr lang="zh-CN" altLang="en-US" dirty="0" smtClean="0"/>
              <a:t>测试代码：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484313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 smtClean="0"/>
              <a:t>BlockGraph</a:t>
            </a:r>
            <a:r>
              <a:rPr lang="zh-CN" altLang="en-US" kern="0" dirty="0" smtClean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492078"/>
            <a:ext cx="315277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78075"/>
            <a:ext cx="2520702" cy="38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实验</a:t>
            </a:r>
            <a:endParaRPr lang="zh-CN" altLang="en-US" dirty="0">
              <a:latin typeface="+mj-ea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628800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圈复杂度：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83568" y="1628800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 smtClean="0"/>
              <a:t>BlockGraph</a:t>
            </a:r>
            <a:r>
              <a:rPr lang="zh-CN" altLang="en-US" kern="0" dirty="0" smtClean="0"/>
              <a:t>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6" y="2204864"/>
            <a:ext cx="2510581" cy="33104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400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实验</a:t>
            </a:r>
            <a:endParaRPr lang="zh-CN" altLang="en-US" dirty="0">
              <a:latin typeface="+mj-ea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45721" y="1628800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可</a:t>
            </a:r>
            <a:r>
              <a:rPr lang="zh-CN" altLang="en-US" kern="0" dirty="0" smtClean="0"/>
              <a:t>执行路径：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83568" y="1628800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 smtClean="0"/>
              <a:t>BlockGraph</a:t>
            </a:r>
            <a:r>
              <a:rPr lang="zh-CN" altLang="en-US" kern="0" dirty="0" smtClean="0"/>
              <a:t>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6" y="2204864"/>
            <a:ext cx="2510581" cy="33104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21" y="2120305"/>
            <a:ext cx="1739162" cy="35958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2505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实验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2951559" cy="504527"/>
          </a:xfrm>
        </p:spPr>
        <p:txBody>
          <a:bodyPr/>
          <a:lstStyle/>
          <a:p>
            <a:r>
              <a:rPr lang="zh-CN" altLang="en-US" dirty="0" smtClean="0"/>
              <a:t>测试代码：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484313"/>
            <a:ext cx="3600400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符号执行结果：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3248025" cy="2305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0" y="2348880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(((@parameter0)/5)+2)+(@parameter1)&amp;@parameter0&lt;=0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2000" y="335525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(((@parameter0)+10)/5)+(@parameter1)&amp;@parameter0&gt;0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8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缺陷与不足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96175" cy="4392959"/>
          </a:xfrm>
        </p:spPr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循环的处理不够好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不能正确生成所有可执行路径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不能产生正确的符号执行结果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6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0" y="3068959"/>
            <a:ext cx="7406208" cy="69500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宋体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3400" b="1" kern="0" dirty="0" smtClean="0">
                <a:latin typeface="Arial" charset="0"/>
                <a:ea typeface="宋体" charset="0"/>
              </a:rPr>
              <a:t>Thanks</a:t>
            </a:r>
            <a:r>
              <a:rPr kumimoji="0" lang="zh-CN" altLang="en-US" sz="3400" b="1" kern="0" dirty="0" smtClean="0">
                <a:latin typeface="Arial" charset="0"/>
                <a:ea typeface="宋体" charset="0"/>
              </a:rPr>
              <a:t>！</a:t>
            </a:r>
            <a:endParaRPr kumimoji="0" lang="en-US" altLang="zh-CN" sz="3400" b="1" kern="0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大纲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</a:p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endParaRPr lang="zh-CN" altLang="en-US" dirty="0" smtClean="0"/>
          </a:p>
          <a:p>
            <a:r>
              <a:rPr lang="zh-CN" altLang="en-US" dirty="0" smtClean="0"/>
              <a:t>缺陷与不足</a:t>
            </a:r>
            <a:endParaRPr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目标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</a:p>
          <a:p>
            <a:pPr lvl="1"/>
            <a:r>
              <a:rPr lang="zh-CN" altLang="en-US" dirty="0" smtClean="0"/>
              <a:t>生成控制流程</a:t>
            </a:r>
            <a:r>
              <a:rPr lang="zh-CN" altLang="en-US" dirty="0" smtClean="0"/>
              <a:t>图</a:t>
            </a:r>
          </a:p>
          <a:p>
            <a:pPr lvl="1"/>
            <a:r>
              <a:rPr lang="zh-CN" altLang="en-US" dirty="0" smtClean="0"/>
              <a:t>计算圈复杂度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根据控制流程图生成可执行路径</a:t>
            </a:r>
          </a:p>
          <a:p>
            <a:pPr lvl="1"/>
            <a:r>
              <a:rPr lang="zh-CN" altLang="en-US" dirty="0" smtClean="0"/>
              <a:t>静态符号执行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实现方法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Soot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编译优化框架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Java</a:t>
            </a:r>
            <a:r>
              <a:rPr lang="zh-CN" altLang="en-US" dirty="0"/>
              <a:t>字节</a:t>
            </a:r>
            <a:r>
              <a:rPr lang="zh-CN" altLang="en-US" dirty="0" smtClean="0"/>
              <a:t>码程序</a:t>
            </a:r>
            <a:r>
              <a:rPr lang="zh-CN" altLang="en-US" dirty="0"/>
              <a:t>流和控制流进行分析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+mj-ea"/>
              </a:rPr>
              <a:t>控制流程图生成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3672879"/>
          </a:xfrm>
        </p:spPr>
        <p:txBody>
          <a:bodyPr/>
          <a:lstStyle/>
          <a:p>
            <a:r>
              <a:rPr lang="zh-CN" altLang="en-US" dirty="0" smtClean="0"/>
              <a:t>生成方法：</a:t>
            </a:r>
          </a:p>
          <a:p>
            <a:pPr lvl="1"/>
            <a:r>
              <a:rPr lang="en-US" altLang="zh-CN" dirty="0" smtClean="0"/>
              <a:t>Soot</a:t>
            </a:r>
            <a:r>
              <a:rPr lang="zh-CN" altLang="en-US" dirty="0" smtClean="0"/>
              <a:t>提供了两种类型的控制流程图</a:t>
            </a:r>
            <a:endParaRPr lang="en-US" altLang="zh-CN" dirty="0" smtClean="0"/>
          </a:p>
          <a:p>
            <a:pPr lvl="2"/>
            <a:r>
              <a:rPr kumimoji="1" lang="en-US" altLang="zh-CN" dirty="0" err="1" smtClean="0"/>
              <a:t>UnitGraph</a:t>
            </a:r>
            <a:endParaRPr kumimoji="1" lang="en-US" altLang="zh-CN" dirty="0" smtClean="0"/>
          </a:p>
          <a:p>
            <a:pPr lvl="3"/>
            <a:r>
              <a:rPr lang="zh-CN" altLang="en-US" dirty="0" smtClean="0"/>
              <a:t>节点为</a:t>
            </a:r>
            <a:r>
              <a:rPr lang="en-US" altLang="zh-CN" dirty="0" smtClean="0"/>
              <a:t>Unit</a:t>
            </a:r>
            <a:endParaRPr kumimoji="1" lang="en-US" altLang="zh-CN" dirty="0" smtClean="0"/>
          </a:p>
          <a:p>
            <a:pPr lvl="2"/>
            <a:r>
              <a:rPr lang="en-US" altLang="zh-CN" dirty="0" err="1" smtClean="0"/>
              <a:t>BlockGraph</a:t>
            </a:r>
            <a:endParaRPr lang="en-US" altLang="zh-CN" dirty="0" smtClean="0"/>
          </a:p>
          <a:p>
            <a:pPr lvl="3"/>
            <a:r>
              <a:rPr kumimoji="1" lang="zh-CN" altLang="en-US" dirty="0" smtClean="0"/>
              <a:t>节点为基本块</a:t>
            </a:r>
            <a:endParaRPr lang="en-US" altLang="zh-CN" dirty="0"/>
          </a:p>
          <a:p>
            <a:pPr lvl="1"/>
            <a:r>
              <a:rPr lang="zh-CN" altLang="en-US" dirty="0" smtClean="0"/>
              <a:t>关键函数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 smtClean="0"/>
              <a:t>CFGToDotGraph</a:t>
            </a:r>
            <a:r>
              <a:rPr lang="zh-CN" altLang="en-US" dirty="0" smtClean="0"/>
              <a:t>类的</a:t>
            </a:r>
            <a:r>
              <a:rPr lang="en-US" altLang="zh-CN" dirty="0" err="1" smtClean="0"/>
              <a:t>drawCFG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输出结果为</a:t>
            </a:r>
            <a:r>
              <a:rPr lang="en-US" altLang="zh-CN" dirty="0" smtClean="0"/>
              <a:t>.dot</a:t>
            </a:r>
            <a:r>
              <a:rPr lang="zh-CN" altLang="en-US" dirty="0" smtClean="0"/>
              <a:t>文件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6" y="4725144"/>
            <a:ext cx="4816714" cy="12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计算圈复杂度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3672879"/>
          </a:xfrm>
        </p:spPr>
        <p:txBody>
          <a:bodyPr/>
          <a:lstStyle/>
          <a:p>
            <a:r>
              <a:rPr lang="zh-CN" altLang="en-US" dirty="0" smtClean="0"/>
              <a:t>圈复杂度：</a:t>
            </a:r>
          </a:p>
          <a:p>
            <a:pPr lvl="1"/>
            <a:r>
              <a:rPr lang="zh-CN" altLang="en-US" dirty="0"/>
              <a:t>衡量一个模块判定结构的复杂</a:t>
            </a:r>
            <a:r>
              <a:rPr lang="zh-CN" altLang="en-US" dirty="0" smtClean="0"/>
              <a:t>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计算公式</a:t>
            </a:r>
            <a:endParaRPr lang="en-US" altLang="zh-CN" dirty="0" smtClean="0"/>
          </a:p>
          <a:p>
            <a:pPr lvl="2"/>
            <a:r>
              <a:rPr lang="en-US" altLang="zh-CN" dirty="0"/>
              <a:t>V(G)=</a:t>
            </a:r>
            <a:r>
              <a:rPr lang="en-US" altLang="zh-CN" dirty="0" smtClean="0"/>
              <a:t>e-n+2p</a:t>
            </a:r>
            <a:endParaRPr lang="en-US" altLang="zh-CN" dirty="0"/>
          </a:p>
          <a:p>
            <a:pPr lvl="2"/>
            <a:r>
              <a:rPr lang="en-US" altLang="zh-CN" dirty="0"/>
              <a:t>p</a:t>
            </a:r>
            <a:r>
              <a:rPr lang="zh-CN" altLang="en-US" dirty="0" smtClean="0"/>
              <a:t>表示图</a:t>
            </a:r>
            <a:r>
              <a:rPr lang="zh-CN" altLang="en-US" dirty="0"/>
              <a:t>的连接组件</a:t>
            </a:r>
            <a:r>
              <a:rPr lang="zh-CN" altLang="en-US" dirty="0" smtClean="0"/>
              <a:t>数目，控制流程图是连通的所以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例子</a:t>
            </a:r>
            <a:endParaRPr lang="en-US" altLang="zh-CN" dirty="0"/>
          </a:p>
          <a:p>
            <a:pPr lvl="2"/>
            <a:r>
              <a:rPr lang="zh-CN" altLang="en-US" dirty="0" smtClean="0"/>
              <a:t>如果</a:t>
            </a:r>
            <a:r>
              <a:rPr lang="zh-CN" altLang="en-US" dirty="0"/>
              <a:t>一段代码中仅包含一个</a:t>
            </a:r>
            <a:r>
              <a:rPr lang="en-US" altLang="zh-CN" dirty="0"/>
              <a:t>if</a:t>
            </a:r>
            <a:r>
              <a:rPr lang="zh-CN" altLang="en-US" dirty="0"/>
              <a:t>语句，且</a:t>
            </a:r>
            <a:r>
              <a:rPr lang="en-US" altLang="zh-CN" dirty="0"/>
              <a:t>if</a:t>
            </a:r>
            <a:r>
              <a:rPr lang="zh-CN" altLang="en-US" dirty="0"/>
              <a:t>语句仅有一个条件，那么这段代码的圈复杂度为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7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+mj-ea"/>
              </a:rPr>
              <a:t>可</a:t>
            </a:r>
            <a:r>
              <a:rPr lang="zh-CN" altLang="en-US" dirty="0" smtClean="0">
                <a:latin typeface="+mj-ea"/>
              </a:rPr>
              <a:t>执行路径生成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3672879"/>
          </a:xfrm>
        </p:spPr>
        <p:txBody>
          <a:bodyPr/>
          <a:lstStyle/>
          <a:p>
            <a:r>
              <a:rPr lang="zh-CN" altLang="en-US" dirty="0" smtClean="0"/>
              <a:t>生成方法：</a:t>
            </a:r>
          </a:p>
          <a:p>
            <a:pPr lvl="1"/>
            <a:r>
              <a:rPr lang="zh-CN" altLang="en-US" dirty="0" smtClean="0"/>
              <a:t>控制流程图的表示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邻接矩阵</a:t>
            </a:r>
            <a:endParaRPr lang="en-US" altLang="zh-CN" dirty="0" smtClean="0"/>
          </a:p>
          <a:p>
            <a:pPr lvl="1"/>
            <a:r>
              <a:rPr lang="zh-CN" altLang="en-US" dirty="0"/>
              <a:t>深度优先遍历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7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静态符号执行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5039791" cy="3672879"/>
          </a:xfrm>
        </p:spPr>
        <p:txBody>
          <a:bodyPr/>
          <a:lstStyle/>
          <a:p>
            <a:r>
              <a:rPr lang="zh-CN" altLang="en-US" dirty="0" smtClean="0"/>
              <a:t>方法：</a:t>
            </a:r>
          </a:p>
          <a:p>
            <a:pPr lvl="1"/>
            <a:r>
              <a:rPr lang="zh-CN" altLang="en-US" dirty="0" smtClean="0"/>
              <a:t>深度遍历</a:t>
            </a:r>
            <a:r>
              <a:rPr lang="en-US" altLang="zh-CN" dirty="0" err="1" smtClean="0"/>
              <a:t>UnitGraph</a:t>
            </a:r>
            <a:r>
              <a:rPr lang="zh-CN" altLang="en-US" dirty="0" smtClean="0"/>
              <a:t>得到可执行路径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路径中节点为</a:t>
            </a:r>
            <a:r>
              <a:rPr lang="en-US" altLang="zh-CN" dirty="0" smtClean="0"/>
              <a:t>Unit</a:t>
            </a:r>
          </a:p>
          <a:p>
            <a:pPr lvl="2"/>
            <a:r>
              <a:rPr lang="zh-CN" altLang="en-US" dirty="0" smtClean="0"/>
              <a:t>便于进行运算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约束生成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查看分支节点的下一节点判断约束条件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16832"/>
            <a:ext cx="3468203" cy="25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实验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2951559" cy="504527"/>
          </a:xfrm>
        </p:spPr>
        <p:txBody>
          <a:bodyPr/>
          <a:lstStyle/>
          <a:p>
            <a:r>
              <a:rPr lang="zh-CN" altLang="en-US" dirty="0" smtClean="0"/>
              <a:t>测试代码：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5DCB6-A1CD-9D41-A621-D6ED76A92C1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3248025" cy="230505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27984" y="1484313"/>
            <a:ext cx="2951559" cy="5045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charset="0"/>
              <a:buChar char="¡"/>
              <a:defRPr kumimoji="1"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charset="0"/>
              <a:buChar char="¡"/>
              <a:defRPr kumimoji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 err="1" smtClean="0"/>
              <a:t>BlockGraph</a:t>
            </a:r>
            <a:r>
              <a:rPr lang="zh-CN" altLang="en-US" kern="0" dirty="0" smtClean="0"/>
              <a:t>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55" y="2011549"/>
            <a:ext cx="2510581" cy="33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23087</TotalTime>
  <Words>316</Words>
  <Application>Microsoft Macintosh PowerPoint</Application>
  <PresentationFormat>全屏显示(4:3)</PresentationFormat>
  <Paragraphs>85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STFangsong</vt:lpstr>
      <vt:lpstr>Times New Roman</vt:lpstr>
      <vt:lpstr>Wingdings</vt:lpstr>
      <vt:lpstr>宋体</vt:lpstr>
      <vt:lpstr>Arial</vt:lpstr>
      <vt:lpstr>Axis</vt:lpstr>
      <vt:lpstr>作业二：简单的软件分析工具实现</vt:lpstr>
      <vt:lpstr>大纲</vt:lpstr>
      <vt:lpstr>目标</vt:lpstr>
      <vt:lpstr>实现方法</vt:lpstr>
      <vt:lpstr>控制流程图生成</vt:lpstr>
      <vt:lpstr>计算圈复杂度</vt:lpstr>
      <vt:lpstr>可执行路径生成</vt:lpstr>
      <vt:lpstr>静态符号执行</vt:lpstr>
      <vt:lpstr>实验</vt:lpstr>
      <vt:lpstr>实验</vt:lpstr>
      <vt:lpstr>实验</vt:lpstr>
      <vt:lpstr>实验</vt:lpstr>
      <vt:lpstr>实验</vt:lpstr>
      <vt:lpstr>缺陷与不足</vt:lpstr>
      <vt:lpstr>PowerPoint 演示文稿</vt:lpstr>
    </vt:vector>
  </TitlesOfParts>
  <Company>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Microsoft Office 用户</cp:lastModifiedBy>
  <cp:revision>890</cp:revision>
  <dcterms:created xsi:type="dcterms:W3CDTF">2005-03-03T04:54:54Z</dcterms:created>
  <dcterms:modified xsi:type="dcterms:W3CDTF">2017-12-25T12:18:40Z</dcterms:modified>
</cp:coreProperties>
</file>