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4" r:id="rId2"/>
    <p:sldId id="287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명조 ExtraBold" pitchFamily="18" charset="-127"/>
      <p:bold r:id="rId21"/>
    </p:embeddedFont>
    <p:embeddedFont>
      <p:font typeface="나눔명조" pitchFamily="18" charset="-127"/>
      <p:regular r:id="rId22"/>
      <p:bold r:id="rId23"/>
    </p:embeddedFont>
    <p:embeddedFont>
      <p:font typeface="나눔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>
        <p:scale>
          <a:sx n="100" d="100"/>
          <a:sy n="100" d="100"/>
        </p:scale>
        <p:origin x="-840" y="-12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4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7524328" y="6093296"/>
            <a:ext cx="3024336" cy="576064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더코퍼레이션주식회사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l"/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조성훈 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/ </a:t>
            </a: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송진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397760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더만다린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학습관리시스템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TMIP</a:t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UI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Design </a:t>
            </a: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기획안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134410"/>
            <a:ext cx="360040" cy="36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&lt;404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에러페이지 디자인상세정보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404</a:t>
            </a:r>
            <a:r>
              <a:rPr lang="ko-KR" altLang="en-US" sz="2400" spc="-150" dirty="0">
                <a:solidFill>
                  <a:schemeClr val="bg1"/>
                </a:solidFill>
              </a:rPr>
              <a:t>에러페이지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2400" spc="-150" dirty="0">
                <a:solidFill>
                  <a:schemeClr val="bg1"/>
                </a:solidFill>
              </a:rPr>
              <a:t>(404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68144" y="363021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* 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0" y="1982373"/>
            <a:ext cx="7343800" cy="41572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803870" y="3429000"/>
            <a:ext cx="52777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5736" y="256167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357px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1720" y="1982374"/>
            <a:ext cx="0" cy="137403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7584" y="306896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130px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27584" y="5805264"/>
            <a:ext cx="51845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5856" y="5877272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1380px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72200" y="1982373"/>
            <a:ext cx="0" cy="31805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88224" y="3572647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837px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&lt;404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에러페이지 디자인상세정보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404</a:t>
            </a:r>
            <a:r>
              <a:rPr lang="ko-KR" altLang="en-US" sz="2400" spc="-150" dirty="0">
                <a:solidFill>
                  <a:schemeClr val="bg1"/>
                </a:solidFill>
              </a:rPr>
              <a:t>에러페이지</a:t>
            </a:r>
            <a:r>
              <a:rPr lang="en-US" altLang="ko-KR" sz="2400" spc="-150" dirty="0">
                <a:solidFill>
                  <a:schemeClr val="bg1"/>
                </a:solidFill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2400" spc="-150" dirty="0">
                <a:solidFill>
                  <a:schemeClr val="bg1"/>
                </a:solidFill>
              </a:rPr>
              <a:t>(404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67643"/>
            <a:ext cx="3110024" cy="17493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67642"/>
            <a:ext cx="3110024" cy="1749389"/>
          </a:xfrm>
          <a:prstGeom prst="rect">
            <a:avLst/>
          </a:prstGeom>
        </p:spPr>
      </p:pic>
      <p:grpSp>
        <p:nvGrpSpPr>
          <p:cNvPr id="21" name="그룹 34"/>
          <p:cNvGrpSpPr/>
          <p:nvPr/>
        </p:nvGrpSpPr>
        <p:grpSpPr>
          <a:xfrm>
            <a:off x="3496313" y="4079472"/>
            <a:ext cx="2151374" cy="2340774"/>
            <a:chOff x="2627784" y="2208567"/>
            <a:chExt cx="2304256" cy="3089255"/>
          </a:xfrm>
        </p:grpSpPr>
        <p:sp>
          <p:nvSpPr>
            <p:cNvPr id="22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사용폰트정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보</a:t>
              </a:r>
            </a:p>
          </p:txBody>
        </p:sp>
        <p:sp>
          <p:nvSpPr>
            <p:cNvPr id="23" name="직사각형 21"/>
            <p:cNvSpPr/>
            <p:nvPr/>
          </p:nvSpPr>
          <p:spPr>
            <a:xfrm>
              <a:off x="2627784" y="2906802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한자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en-US" altLang="ko-KR" sz="7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Noto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Sans S Chinese  - Thin – 82.43pt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Ooops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!!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부분</a:t>
              </a:r>
              <a:endPara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Myriad pro – Light -  30.44pt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이것은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500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에러 페이지입니다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Hana -  L – 20pt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404 &amp; 500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</a:t>
              </a:r>
              <a:r>
                <a:rPr lang="en-US" altLang="ko-KR" sz="7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7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– Regular – 343.65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6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04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5474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로그인 첫 화면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980728"/>
            <a:ext cx="8496944" cy="47795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27784" y="3539479"/>
            <a:ext cx="2558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색깔 변경됬습니다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 (</a:t>
            </a:r>
            <a:r>
              <a:rPr lang="ko-KR" altLang="en-US" sz="800" dirty="0" smtClean="0">
                <a:solidFill>
                  <a:srgbClr val="FF0000"/>
                </a:solidFill>
              </a:rPr>
              <a:t>색상코드 </a:t>
            </a:r>
            <a:r>
              <a:rPr lang="en-US" altLang="ko-KR" sz="800" dirty="0">
                <a:solidFill>
                  <a:srgbClr val="FF0000"/>
                </a:solidFill>
              </a:rPr>
              <a:t>: </a:t>
            </a:r>
            <a:r>
              <a:rPr lang="en-US" altLang="ko-KR" sz="800" dirty="0" smtClean="0">
                <a:solidFill>
                  <a:srgbClr val="FF0000"/>
                </a:solidFill>
              </a:rPr>
              <a:t>#1c1e33)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331640" y="3647201"/>
            <a:ext cx="11668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5776" y="4005644"/>
            <a:ext cx="2558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색깔 변경됬습니다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 (</a:t>
            </a:r>
            <a:r>
              <a:rPr lang="ko-KR" altLang="en-US" sz="800" dirty="0" smtClean="0">
                <a:solidFill>
                  <a:srgbClr val="FF0000"/>
                </a:solidFill>
              </a:rPr>
              <a:t>색상코드 </a:t>
            </a:r>
            <a:r>
              <a:rPr lang="en-US" altLang="ko-KR" sz="800" dirty="0">
                <a:solidFill>
                  <a:srgbClr val="FF0000"/>
                </a:solidFill>
              </a:rPr>
              <a:t>: </a:t>
            </a:r>
            <a:r>
              <a:rPr lang="en-US" altLang="ko-KR" sz="800" dirty="0" smtClean="0">
                <a:solidFill>
                  <a:srgbClr val="FF0000"/>
                </a:solidFill>
              </a:rPr>
              <a:t>#252845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259632" y="4113366"/>
            <a:ext cx="11668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04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5474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강의현황 화면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056784" cy="3986204"/>
          </a:xfrm>
          <a:prstGeom prst="rect">
            <a:avLst/>
          </a:prstGeom>
        </p:spPr>
      </p:pic>
      <p:grpSp>
        <p:nvGrpSpPr>
          <p:cNvPr id="12" name="그룹 34"/>
          <p:cNvGrpSpPr/>
          <p:nvPr/>
        </p:nvGrpSpPr>
        <p:grpSpPr>
          <a:xfrm>
            <a:off x="1115616" y="3645024"/>
            <a:ext cx="5112568" cy="1170387"/>
            <a:chOff x="2627784" y="2208567"/>
            <a:chExt cx="2304256" cy="1544627"/>
          </a:xfrm>
        </p:grpSpPr>
        <p:sp>
          <p:nvSpPr>
            <p:cNvPr id="15" name="직사각형 20"/>
            <p:cNvSpPr/>
            <p:nvPr/>
          </p:nvSpPr>
          <p:spPr>
            <a:xfrm>
              <a:off x="2627784" y="2208567"/>
              <a:ext cx="2304256" cy="475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 및 기타정보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21"/>
            <p:cNvSpPr/>
            <p:nvPr/>
          </p:nvSpPr>
          <p:spPr>
            <a:xfrm>
              <a:off x="2627784" y="2683732"/>
              <a:ext cx="2304256" cy="1069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강의현황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(Hana / M)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- 17pt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Class / Day / Time / Location / Instructor / Progress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-  (</a:t>
              </a:r>
              <a:r>
                <a:rPr lang="en-US" altLang="ko-KR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/ Regular – 11pt)</a:t>
              </a:r>
            </a:p>
            <a:p>
              <a:pPr>
                <a:buSzPct val="7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            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(#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3a3a3a)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클래스명 및 요일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시간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장소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강사명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(Hana / B) – 12pt -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9" name="그룹 34"/>
          <p:cNvGrpSpPr/>
          <p:nvPr/>
        </p:nvGrpSpPr>
        <p:grpSpPr>
          <a:xfrm>
            <a:off x="1115616" y="5138933"/>
            <a:ext cx="5112568" cy="1170387"/>
            <a:chOff x="2627784" y="2208567"/>
            <a:chExt cx="2304256" cy="1544627"/>
          </a:xfrm>
        </p:grpSpPr>
        <p:sp>
          <p:nvSpPr>
            <p:cNvPr id="20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Progress Bar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1"/>
            <p:cNvSpPr/>
            <p:nvPr/>
          </p:nvSpPr>
          <p:spPr>
            <a:xfrm>
              <a:off x="2627784" y="2906802"/>
              <a:ext cx="2304256" cy="846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진행중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Progress Bar -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#0b0c1d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종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료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Progress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Bar 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빨간색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#ad0000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34"/>
          <p:cNvGrpSpPr/>
          <p:nvPr/>
        </p:nvGrpSpPr>
        <p:grpSpPr>
          <a:xfrm>
            <a:off x="6264188" y="3645024"/>
            <a:ext cx="1908212" cy="2474014"/>
            <a:chOff x="2627784" y="2208567"/>
            <a:chExt cx="2304256" cy="1544627"/>
          </a:xfrm>
        </p:grpSpPr>
        <p:sp>
          <p:nvSpPr>
            <p:cNvPr id="23" name="직사각형 20"/>
            <p:cNvSpPr/>
            <p:nvPr/>
          </p:nvSpPr>
          <p:spPr>
            <a:xfrm>
              <a:off x="2627784" y="2208567"/>
              <a:ext cx="2304256" cy="323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 및 기타정보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1"/>
            <p:cNvSpPr/>
            <p:nvPr/>
          </p:nvSpPr>
          <p:spPr>
            <a:xfrm>
              <a:off x="2627784" y="2529374"/>
              <a:ext cx="2304256" cy="12238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352170" y="4405582"/>
            <a:ext cx="1748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테이블은 원본 템플릿의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Tables-&gt;Static Tables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의 첫번째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Table Basic 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활용합니다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b="1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04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5474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나의 출석율화면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29128"/>
            <a:ext cx="4824536" cy="2915089"/>
          </a:xfrm>
          <a:prstGeom prst="rect">
            <a:avLst/>
          </a:prstGeom>
        </p:spPr>
      </p:pic>
      <p:grpSp>
        <p:nvGrpSpPr>
          <p:cNvPr id="24" name="그룹 34"/>
          <p:cNvGrpSpPr/>
          <p:nvPr/>
        </p:nvGrpSpPr>
        <p:grpSpPr>
          <a:xfrm>
            <a:off x="1331640" y="3998568"/>
            <a:ext cx="5112568" cy="1170387"/>
            <a:chOff x="2627784" y="2208567"/>
            <a:chExt cx="2304256" cy="1544627"/>
          </a:xfrm>
        </p:grpSpPr>
        <p:sp>
          <p:nvSpPr>
            <p:cNvPr id="26" name="직사각형 20"/>
            <p:cNvSpPr/>
            <p:nvPr/>
          </p:nvSpPr>
          <p:spPr>
            <a:xfrm>
              <a:off x="2627784" y="2208567"/>
              <a:ext cx="2304256" cy="475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 및 기타정보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직사각형 21"/>
            <p:cNvSpPr/>
            <p:nvPr/>
          </p:nvSpPr>
          <p:spPr>
            <a:xfrm>
              <a:off x="2627784" y="2683732"/>
              <a:ext cx="2304256" cy="1069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나의출석율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(Hana / B)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- 17pt -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White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원안의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숫자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85% -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/ Regular) – 35pt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-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교육진행도 상세안내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(Hana / B ) – 14pt -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Progress Bar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안의 숫자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82%, 43%, 95% -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/ Regular) – 35pt White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8" name="그룹 34"/>
          <p:cNvGrpSpPr/>
          <p:nvPr/>
        </p:nvGrpSpPr>
        <p:grpSpPr>
          <a:xfrm>
            <a:off x="1331640" y="5492477"/>
            <a:ext cx="5112568" cy="1170387"/>
            <a:chOff x="2627784" y="2208567"/>
            <a:chExt cx="2304256" cy="1544627"/>
          </a:xfrm>
        </p:grpSpPr>
        <p:sp>
          <p:nvSpPr>
            <p:cNvPr id="29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박스 내 회색 백그라운드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1"/>
            <p:cNvSpPr/>
            <p:nvPr/>
          </p:nvSpPr>
          <p:spPr>
            <a:xfrm>
              <a:off x="2627784" y="2906802"/>
              <a:ext cx="2304256" cy="846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색상정보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#f7f7f7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4"/>
          <p:cNvGrpSpPr/>
          <p:nvPr/>
        </p:nvGrpSpPr>
        <p:grpSpPr>
          <a:xfrm>
            <a:off x="6696236" y="3998568"/>
            <a:ext cx="1908212" cy="2670792"/>
            <a:chOff x="2627784" y="2208567"/>
            <a:chExt cx="2304256" cy="1544627"/>
          </a:xfrm>
        </p:grpSpPr>
        <p:sp>
          <p:nvSpPr>
            <p:cNvPr id="32" name="직사각형 20"/>
            <p:cNvSpPr/>
            <p:nvPr/>
          </p:nvSpPr>
          <p:spPr>
            <a:xfrm>
              <a:off x="2627784" y="2208567"/>
              <a:ext cx="2304256" cy="323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참고사항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직사각형 21"/>
            <p:cNvSpPr/>
            <p:nvPr/>
          </p:nvSpPr>
          <p:spPr>
            <a:xfrm>
              <a:off x="2627784" y="2529374"/>
              <a:ext cx="2304256" cy="12238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856226" y="4759126"/>
            <a:ext cx="1748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도넛차트는 원본 템플릿의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Visual Charts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endParaRPr lang="en-US" altLang="ko-KR" sz="1200" b="1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SzPct val="70000"/>
            </a:pP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Knob Charts 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 첫번째 혹은 두번째를 활용함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800" b="1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8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04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5474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향상도화면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3960440" cy="2110841"/>
          </a:xfrm>
          <a:prstGeom prst="rect">
            <a:avLst/>
          </a:prstGeom>
        </p:spPr>
      </p:pic>
      <p:grpSp>
        <p:nvGrpSpPr>
          <p:cNvPr id="19" name="그룹 34"/>
          <p:cNvGrpSpPr/>
          <p:nvPr/>
        </p:nvGrpSpPr>
        <p:grpSpPr>
          <a:xfrm>
            <a:off x="1187624" y="3429000"/>
            <a:ext cx="5112568" cy="1170387"/>
            <a:chOff x="2627784" y="2208567"/>
            <a:chExt cx="2304256" cy="1544627"/>
          </a:xfrm>
        </p:grpSpPr>
        <p:sp>
          <p:nvSpPr>
            <p:cNvPr id="20" name="직사각형 20"/>
            <p:cNvSpPr/>
            <p:nvPr/>
          </p:nvSpPr>
          <p:spPr>
            <a:xfrm>
              <a:off x="2627784" y="2208567"/>
              <a:ext cx="2304256" cy="475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 및 기타정보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1"/>
            <p:cNvSpPr/>
            <p:nvPr/>
          </p:nvSpPr>
          <p:spPr>
            <a:xfrm>
              <a:off x="2627784" y="2683732"/>
              <a:ext cx="2304256" cy="1069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향상도 및 일일 학업성취도 변화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(Hana / B)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- 17pt -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White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100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점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80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점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60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점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40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점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(Hana /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M)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15pt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#0b0c1d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2014. 03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부분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(Hana / M)  - 15pt - #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Progress Bar 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왼쪽부터 순서대로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- #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252845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#5a5d7a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#8b8da6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34"/>
          <p:cNvGrpSpPr/>
          <p:nvPr/>
        </p:nvGrpSpPr>
        <p:grpSpPr>
          <a:xfrm>
            <a:off x="1187624" y="4653136"/>
            <a:ext cx="5112568" cy="1656183"/>
            <a:chOff x="2627784" y="2193505"/>
            <a:chExt cx="2304256" cy="2185761"/>
          </a:xfrm>
        </p:grpSpPr>
        <p:sp>
          <p:nvSpPr>
            <p:cNvPr id="23" name="직사각형 20"/>
            <p:cNvSpPr/>
            <p:nvPr/>
          </p:nvSpPr>
          <p:spPr>
            <a:xfrm>
              <a:off x="2627784" y="2193505"/>
              <a:ext cx="2304256" cy="7043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참고사항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1"/>
            <p:cNvSpPr/>
            <p:nvPr/>
          </p:nvSpPr>
          <p:spPr>
            <a:xfrm>
              <a:off x="2627784" y="2906800"/>
              <a:ext cx="2304256" cy="1472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그래프는 최대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개만 뜨게 할 예정입니다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~3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개까지 뜰때는 왼쪽부터 색상진한 순서로 뜹니다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개가 뜰때는 사이즈가 옆으로 커지며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막대그래프 뜨는게 많아질 수록 줄어들게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그래프크기 옆으로 커지는것은 리밋은 따로 없으나 젤 줄어들때는 좌우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40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픽셀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원본템플릿의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Visual Charts -&gt;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맨아래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Bar Charts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첫번째 차트 활용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52220" y="3429000"/>
            <a:ext cx="1908212" cy="2670792"/>
            <a:chOff x="2627784" y="2208567"/>
            <a:chExt cx="2304256" cy="1544627"/>
          </a:xfrm>
        </p:grpSpPr>
        <p:sp>
          <p:nvSpPr>
            <p:cNvPr id="36" name="직사각형 20"/>
            <p:cNvSpPr/>
            <p:nvPr/>
          </p:nvSpPr>
          <p:spPr>
            <a:xfrm>
              <a:off x="2627784" y="2208567"/>
              <a:ext cx="2304256" cy="323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참고사항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21"/>
            <p:cNvSpPr/>
            <p:nvPr/>
          </p:nvSpPr>
          <p:spPr>
            <a:xfrm>
              <a:off x="2627784" y="2529374"/>
              <a:ext cx="2304256" cy="12238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4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04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5474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성취도화면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grpSp>
        <p:nvGrpSpPr>
          <p:cNvPr id="19" name="그룹 34"/>
          <p:cNvGrpSpPr/>
          <p:nvPr/>
        </p:nvGrpSpPr>
        <p:grpSpPr>
          <a:xfrm>
            <a:off x="1187624" y="3429000"/>
            <a:ext cx="5112568" cy="2016223"/>
            <a:chOff x="2627784" y="2208567"/>
            <a:chExt cx="2304256" cy="2660926"/>
          </a:xfrm>
        </p:grpSpPr>
        <p:sp>
          <p:nvSpPr>
            <p:cNvPr id="20" name="직사각형 20"/>
            <p:cNvSpPr/>
            <p:nvPr/>
          </p:nvSpPr>
          <p:spPr>
            <a:xfrm>
              <a:off x="2627784" y="2208567"/>
              <a:ext cx="2304256" cy="475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 및 기타정보</a:t>
              </a:r>
              <a:endParaRPr lang="ko-KR" altLang="en-US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1"/>
            <p:cNvSpPr/>
            <p:nvPr/>
          </p:nvSpPr>
          <p:spPr>
            <a:xfrm>
              <a:off x="2627784" y="2683732"/>
              <a:ext cx="2304256" cy="2185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원본템플릿의 </a:t>
              </a:r>
              <a:r>
                <a:rPr lang="en-US" altLang="ko-KR" sz="1000" b="1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Visual Charts -&gt; </a:t>
              </a:r>
              <a:r>
                <a:rPr lang="en-US" altLang="ko-KR" sz="1000" b="1" dirty="0" err="1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Flot</a:t>
              </a:r>
              <a:r>
                <a:rPr lang="en-US" altLang="ko-KR" sz="1000" b="1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Chart </a:t>
              </a:r>
              <a:r>
                <a:rPr lang="ko-KR" altLang="en-US" sz="1000" b="1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첫번째 그대로 사용</a:t>
              </a:r>
              <a:endParaRPr lang="en-US" altLang="ko-KR" sz="10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줄은 클래스 개수 만큼 나오게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클래스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개면 세줄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), </a:t>
              </a:r>
            </a:p>
            <a:p>
              <a:pPr>
                <a:buSzPct val="70000"/>
              </a:pP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X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축은 해당월 날짜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 Y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축은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개등급으로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A~E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까지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색상정보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찐한색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#252845 /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중간색 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5a5d7a /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연학색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#8b8da6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일반적으로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명 수강생이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 이상의 과정을 듣는경우는 대부분 없어서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Max 3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줄입니다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43825"/>
            <a:ext cx="6408712" cy="23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612823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 페이지 디자인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로그인페이지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Login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424824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6128237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로그인페이지 디자인시안 상세정보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로그인페이지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Login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/>
          <a:stretch/>
        </p:blipFill>
        <p:spPr>
          <a:xfrm>
            <a:off x="467543" y="1988840"/>
            <a:ext cx="3805563" cy="2160240"/>
          </a:xfrm>
          <a:prstGeom prst="rect">
            <a:avLst/>
          </a:prstGeom>
        </p:spPr>
      </p:pic>
      <p:grpSp>
        <p:nvGrpSpPr>
          <p:cNvPr id="12" name="그룹 34"/>
          <p:cNvGrpSpPr/>
          <p:nvPr/>
        </p:nvGrpSpPr>
        <p:grpSpPr>
          <a:xfrm>
            <a:off x="4364842" y="1988840"/>
            <a:ext cx="2151374" cy="3024336"/>
            <a:chOff x="2627784" y="2208567"/>
            <a:chExt cx="2304256" cy="3089255"/>
          </a:xfrm>
        </p:grpSpPr>
        <p:sp>
          <p:nvSpPr>
            <p:cNvPr id="21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사용폰트정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7784" y="2906802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forgot your password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Myriad pro – Regular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Click Here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Myriad pro – </a:t>
              </a:r>
              <a:r>
                <a:rPr lang="en-US" altLang="ko-KR" sz="7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Semibold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Italic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Email &amp; Password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</a:t>
              </a:r>
              <a:r>
                <a:rPr lang="en-US" altLang="ko-KR" sz="7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– Bold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Login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en-US" altLang="ko-KR" sz="7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Ronnia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– Bold Italic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34"/>
          <p:cNvGrpSpPr/>
          <p:nvPr/>
        </p:nvGrpSpPr>
        <p:grpSpPr>
          <a:xfrm>
            <a:off x="6597090" y="2001264"/>
            <a:ext cx="2151374" cy="3024336"/>
            <a:chOff x="2627784" y="2208567"/>
            <a:chExt cx="2304256" cy="3089255"/>
          </a:xfrm>
        </p:grpSpPr>
        <p:sp>
          <p:nvSpPr>
            <p:cNvPr id="24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색상정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보</a:t>
              </a:r>
            </a:p>
          </p:txBody>
        </p:sp>
        <p:sp>
          <p:nvSpPr>
            <p:cNvPr id="25" name="직사각형 21"/>
            <p:cNvSpPr/>
            <p:nvPr/>
          </p:nvSpPr>
          <p:spPr>
            <a:xfrm>
              <a:off x="2627784" y="2906802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BG –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CMYK – 82 / 76 / 57 / 77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Email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&amp; Password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#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afafb0 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CMYK –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32 / 26 / 26 / 0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Login -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#0b0c1d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CMYK – 82 / 76 / 57 /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77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forgot your password?   </a:t>
              </a:r>
              <a:r>
                <a:rPr lang="en-US" altLang="ko-KR" sz="7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Click Here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#afafb0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CMYK – 32 / 26 / 26 / 0</a:t>
              </a: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 페이지 디자인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로그인페이지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Login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1" y="1888701"/>
            <a:ext cx="8495271" cy="4780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26793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486px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91880" y="3284984"/>
            <a:ext cx="216024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31840" y="3429000"/>
            <a:ext cx="0" cy="165618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7704" y="386104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세로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378px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91880" y="5445224"/>
            <a:ext cx="144016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563163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322.5px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363021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* 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6128237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메인페이지 기본디자인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메인페이지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4" y="1996460"/>
            <a:ext cx="7316960" cy="4115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612823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메인페이지 디자인시안 상세정보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메인페이지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grpSp>
        <p:nvGrpSpPr>
          <p:cNvPr id="12" name="그룹 34"/>
          <p:cNvGrpSpPr/>
          <p:nvPr/>
        </p:nvGrpSpPr>
        <p:grpSpPr>
          <a:xfrm>
            <a:off x="4364842" y="1988840"/>
            <a:ext cx="2151374" cy="3024336"/>
            <a:chOff x="2627784" y="2208567"/>
            <a:chExt cx="2304256" cy="3089255"/>
          </a:xfrm>
        </p:grpSpPr>
        <p:sp>
          <p:nvSpPr>
            <p:cNvPr id="21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사용폰트정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7784" y="2906802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메뉴내용들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대메뉴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소메뉴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Hana – M(Medium) – 13pt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하나금융지주 김경호님</a:t>
              </a:r>
              <a:endPara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Hana – M(Medium) – 13pt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34"/>
          <p:cNvGrpSpPr/>
          <p:nvPr/>
        </p:nvGrpSpPr>
        <p:grpSpPr>
          <a:xfrm>
            <a:off x="6597090" y="2001264"/>
            <a:ext cx="2151374" cy="3024336"/>
            <a:chOff x="2627784" y="2208567"/>
            <a:chExt cx="2304256" cy="3089255"/>
          </a:xfrm>
        </p:grpSpPr>
        <p:sp>
          <p:nvSpPr>
            <p:cNvPr id="24" name="직사각형 20"/>
            <p:cNvSpPr/>
            <p:nvPr/>
          </p:nvSpPr>
          <p:spPr>
            <a:xfrm>
              <a:off x="2627784" y="2208567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색상정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보</a:t>
              </a:r>
            </a:p>
          </p:txBody>
        </p:sp>
        <p:sp>
          <p:nvSpPr>
            <p:cNvPr id="25" name="직사각형 21"/>
            <p:cNvSpPr/>
            <p:nvPr/>
          </p:nvSpPr>
          <p:spPr>
            <a:xfrm>
              <a:off x="2627784" y="2906802"/>
              <a:ext cx="2304256" cy="239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왼쪽 메뉴바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BG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0b0c1d</a:t>
              </a: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               CMYK – 82 / 76 / 57 / 77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메뉴바클릭시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#7f82b0  </a:t>
              </a:r>
              <a:r>
                <a:rPr lang="en-US" altLang="ko-KR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레벨테스트결과보기</a:t>
              </a:r>
              <a:r>
                <a:rPr lang="en-US" altLang="ko-KR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700" u="sng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         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CMYK –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55 / 48 / 10 / 0</a:t>
              </a:r>
            </a:p>
            <a:p>
              <a:pPr>
                <a:buSzPct val="70000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하위메뉴배경부분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- #5d5f77 </a:t>
              </a:r>
              <a:r>
                <a:rPr lang="en-US" altLang="ko-KR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(2014</a:t>
              </a:r>
              <a:r>
                <a:rPr lang="ko-KR" altLang="en-US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년 </a:t>
              </a:r>
              <a:r>
                <a:rPr lang="en-US" altLang="ko-KR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월부분</a:t>
              </a:r>
              <a:r>
                <a:rPr lang="en-US" altLang="ko-KR" sz="700" b="1" u="sng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           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CMYK –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68 / 61 / 36 / 14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메뉴글자색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(All) -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#</a:t>
              </a:r>
              <a:r>
                <a:rPr lang="en-US" altLang="ko-KR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ffffff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                    CMYK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– </a:t>
              </a: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  /  0  / 0  /  0</a:t>
              </a:r>
            </a:p>
            <a:p>
              <a:pPr>
                <a:buSzPct val="70000"/>
              </a:pPr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2748"/>
            <a:ext cx="3851257" cy="216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3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 세부디자인 정보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로그인페이지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(Main Login 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26793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486px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31840" y="3429000"/>
            <a:ext cx="0" cy="165618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7704" y="386104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세로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378px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91880" y="5445224"/>
            <a:ext cx="144016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563163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322.5px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363021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* 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0" y="1916832"/>
            <a:ext cx="3845599" cy="42484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15616" y="213285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03648" y="2573288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5576" y="263691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1569" y="285293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624" y="220544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81px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5590" y="2679303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81px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74521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81px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182" y="2910135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81px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4168824"/>
            <a:ext cx="2558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클릭했을때는 원본템플릿과 동일한 효과 및 사이즈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48867" y="4273847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1720" y="3125579"/>
            <a:ext cx="0" cy="104324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29614" y="3539479"/>
            <a:ext cx="2558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메뉴 및 메뉴간 사이는 원본과 동일하게 가져갈예정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91680" y="2169150"/>
            <a:ext cx="333474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212675" y="2205444"/>
            <a:ext cx="2558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원본과 동일하게 가져갑니다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8884" y="2169150"/>
            <a:ext cx="0" cy="95642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512" y="265346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273px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18618" y="6092750"/>
            <a:ext cx="99962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6218003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275px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&lt;404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에러페이지시안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    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참고 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: 500</a:t>
            </a:r>
            <a:r>
              <a:rPr lang="ko-KR" altLang="en-US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페이지도 레이아웃 똑같아요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!!&gt;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404 &amp; 500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에러페이지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(404 &amp; 500Page)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26793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486px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31840" y="3429000"/>
            <a:ext cx="0" cy="165618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5445224"/>
            <a:ext cx="144016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563163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322.5px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363021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* 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67643"/>
            <a:ext cx="6732100" cy="37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963" y="1484784"/>
            <a:ext cx="612823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&lt;500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에러페이지시안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    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참고 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: 500</a:t>
            </a:r>
            <a:r>
              <a:rPr lang="ko-KR" altLang="en-US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페이지도 레이아웃 똑같아요</a:t>
            </a:r>
            <a:r>
              <a:rPr lang="en-US" altLang="ko-KR" sz="1300" b="1" u="sng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!!&gt;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404 &amp; 500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에러페이지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2400" spc="-150" dirty="0" smtClean="0">
                <a:solidFill>
                  <a:schemeClr val="bg1"/>
                </a:solidFill>
              </a:rPr>
              <a:t>(404 &amp; 500Page)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81328"/>
            <a:ext cx="288032" cy="28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26793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486px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31840" y="3429000"/>
            <a:ext cx="0" cy="165618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5445224"/>
            <a:ext cx="144016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563163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322.5px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363021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* Center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08" y="2209147"/>
            <a:ext cx="6494784" cy="36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871</Words>
  <Application>Microsoft Office PowerPoint</Application>
  <PresentationFormat>On-screen Show (4:3)</PresentationFormat>
  <Paragraphs>223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굴림</vt:lpstr>
      <vt:lpstr>Arial</vt:lpstr>
      <vt:lpstr>맑은 고딕</vt:lpstr>
      <vt:lpstr>Wingdings</vt:lpstr>
      <vt:lpstr>나눔명조 ExtraBold</vt:lpstr>
      <vt:lpstr>나눔명조</vt:lpstr>
      <vt:lpstr>나눔고딕</vt:lpstr>
      <vt:lpstr>Office 테마</vt:lpstr>
      <vt:lpstr>더만다린 학습관리시스템 TMIP UI Design 기획안</vt:lpstr>
      <vt:lpstr>로그인페이지 (Main Login Page)</vt:lpstr>
      <vt:lpstr>로그인페이지 (Main Login Page)</vt:lpstr>
      <vt:lpstr>로그인페이지 (Main Login Page)</vt:lpstr>
      <vt:lpstr>메인페이지 (Main Page)</vt:lpstr>
      <vt:lpstr>메인페이지 (Main Page)</vt:lpstr>
      <vt:lpstr>로그인페이지 (Main Login Page)</vt:lpstr>
      <vt:lpstr>404 &amp; 500에러페이지 (404 &amp; 500Page)</vt:lpstr>
      <vt:lpstr>404 &amp; 500에러페이지 (404 &amp; 500Page)</vt:lpstr>
      <vt:lpstr>404에러페이지 (404 Page)</vt:lpstr>
      <vt:lpstr>404에러페이지 (404 Page)</vt:lpstr>
      <vt:lpstr>로그인 첫 화면</vt:lpstr>
      <vt:lpstr>강의현황 화면</vt:lpstr>
      <vt:lpstr>나의 출석율화면</vt:lpstr>
      <vt:lpstr>향상도화면</vt:lpstr>
      <vt:lpstr>성취도화면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27</cp:revision>
  <dcterms:created xsi:type="dcterms:W3CDTF">2011-08-23T09:33:59Z</dcterms:created>
  <dcterms:modified xsi:type="dcterms:W3CDTF">2014-10-15T15:46:23Z</dcterms:modified>
</cp:coreProperties>
</file>