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9" r:id="rId3"/>
    <p:sldId id="258" r:id="rId4"/>
    <p:sldId id="259" r:id="rId5"/>
    <p:sldId id="361" r:id="rId6"/>
    <p:sldId id="362" r:id="rId7"/>
    <p:sldId id="315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32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142" y="-582"/>
      </p:cViewPr>
      <p:guideLst>
        <p:guide orient="horz" pos="1632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8643" y="662588"/>
            <a:ext cx="4857457" cy="578582"/>
          </a:xfrm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 smtClean="0"/>
              <a:t>Everything About 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8643" y="1418145"/>
            <a:ext cx="4578057" cy="22015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kolor</a:t>
            </a:r>
            <a:r>
              <a:rPr lang="en-US" dirty="0" smtClean="0"/>
              <a:t> </a:t>
            </a:r>
            <a:r>
              <a:rPr lang="en-US" dirty="0" err="1" smtClean="0"/>
              <a:t>suum</a:t>
            </a:r>
            <a:r>
              <a:rPr lang="en-US" dirty="0" smtClean="0"/>
              <a:t> </a:t>
            </a: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memet</a:t>
            </a:r>
            <a:r>
              <a:rPr lang="en-US" dirty="0" smtClean="0"/>
              <a:t> 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8643" y="2090891"/>
            <a:ext cx="2330157" cy="71580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000"/>
              </a:lnSpc>
              <a:spcBef>
                <a:spcPts val="0"/>
              </a:spcBef>
              <a:buNone/>
              <a:defRPr sz="10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 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industry's standard dummy text ever since the 1500s.</a:t>
            </a:r>
          </a:p>
          <a:p>
            <a:pPr lvl="0"/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68643" y="1776285"/>
            <a:ext cx="3868340" cy="211137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about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768643" y="4335616"/>
            <a:ext cx="2330157" cy="71580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 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industry's standard dummy text ever since the 1500s.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768643" y="4021010"/>
            <a:ext cx="3868340" cy="211137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about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68643" y="2954052"/>
            <a:ext cx="5163741" cy="536733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Everything About Us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68642" y="3667761"/>
            <a:ext cx="5163741" cy="211137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kolor</a:t>
            </a:r>
            <a:r>
              <a:rPr lang="en-US" dirty="0" smtClean="0"/>
              <a:t> </a:t>
            </a:r>
            <a:r>
              <a:rPr lang="en-US" dirty="0" err="1" smtClean="0"/>
              <a:t>suum</a:t>
            </a:r>
            <a:r>
              <a:rPr lang="en-US" dirty="0" smtClean="0"/>
              <a:t> </a:t>
            </a: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memet</a:t>
            </a:r>
            <a:r>
              <a:rPr lang="en-US" dirty="0" smtClean="0"/>
              <a:t> 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6090841" y="1584991"/>
            <a:ext cx="1046559" cy="505900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7971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36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51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84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2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4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8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39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531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5789-0805-4FB2-8A08-93DAE8A59209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4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2"/>
          <p:cNvGrpSpPr/>
          <p:nvPr/>
        </p:nvGrpSpPr>
        <p:grpSpPr>
          <a:xfrm>
            <a:off x="6384376" y="3833829"/>
            <a:ext cx="365991" cy="365990"/>
            <a:chOff x="0" y="0"/>
            <a:chExt cx="802639" cy="802639"/>
          </a:xfrm>
        </p:grpSpPr>
        <p:sp>
          <p:nvSpPr>
            <p:cNvPr id="13" name="Shape 20"/>
            <p:cNvSpPr/>
            <p:nvPr/>
          </p:nvSpPr>
          <p:spPr>
            <a:xfrm>
              <a:off x="0" y="0"/>
              <a:ext cx="802640" cy="8026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latin typeface="하나 M" pitchFamily="18" charset="-127"/>
                <a:ea typeface="하나 M" pitchFamily="18" charset="-127"/>
              </a:endParaRPr>
            </a:p>
          </p:txBody>
        </p:sp>
        <p:sp>
          <p:nvSpPr>
            <p:cNvPr id="14" name="Shape 21"/>
            <p:cNvSpPr/>
            <p:nvPr/>
          </p:nvSpPr>
          <p:spPr>
            <a:xfrm>
              <a:off x="0" y="162370"/>
              <a:ext cx="661413" cy="477900"/>
            </a:xfrm>
            <a:prstGeom prst="rightArrow">
              <a:avLst>
                <a:gd name="adj1" fmla="val 36800"/>
                <a:gd name="adj2" fmla="val 912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>
                <a:latin typeface="하나 M" pitchFamily="18" charset="-127"/>
                <a:ea typeface="하나 M" pitchFamily="18" charset="-127"/>
              </a:endParaRPr>
            </a:p>
          </p:txBody>
        </p:sp>
      </p:grpSp>
      <p:sp>
        <p:nvSpPr>
          <p:cNvPr id="15" name="Shape 23"/>
          <p:cNvSpPr/>
          <p:nvPr/>
        </p:nvSpPr>
        <p:spPr>
          <a:xfrm flipH="1" flipV="1">
            <a:off x="899032" y="1770065"/>
            <a:ext cx="7083287" cy="0"/>
          </a:xfrm>
          <a:prstGeom prst="line">
            <a:avLst/>
          </a:prstGeom>
          <a:ln w="9525" cap="rnd">
            <a:solidFill>
              <a:schemeClr val="bg1">
                <a:lumMod val="95000"/>
              </a:schemeClr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하나 M" pitchFamily="18" charset="-127"/>
              <a:ea typeface="하나 M" pitchFamily="18" charset="-127"/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899032" y="2227265"/>
            <a:ext cx="8090981" cy="5785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하나 M" pitchFamily="18" charset="-127"/>
                <a:ea typeface="하나 M" pitchFamily="18" charset="-127"/>
              </a:rPr>
              <a:t>더만다린</a:t>
            </a:r>
            <a:r>
              <a:rPr lang="en-US" altLang="ko-KR" dirty="0" smtClean="0">
                <a:latin typeface="하나 M" pitchFamily="18" charset="-127"/>
                <a:ea typeface="하나 M" pitchFamily="18" charset="-127"/>
              </a:rPr>
              <a:t/>
            </a:r>
            <a:br>
              <a:rPr lang="en-US" altLang="ko-KR" dirty="0" smtClean="0">
                <a:latin typeface="하나 M" pitchFamily="18" charset="-127"/>
                <a:ea typeface="하나 M" pitchFamily="18" charset="-127"/>
              </a:rPr>
            </a:br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온라인학습관리시스템 기획안</a:t>
            </a:r>
            <a:endParaRPr lang="en-GB" dirty="0"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18" name="Text Placeholder 8"/>
          <p:cNvSpPr>
            <a:spLocks noGrp="1"/>
          </p:cNvSpPr>
          <p:nvPr>
            <p:ph type="body" sz="half" idx="2"/>
          </p:nvPr>
        </p:nvSpPr>
        <p:spPr>
          <a:xfrm>
            <a:off x="6377658" y="4916649"/>
            <a:ext cx="1866094" cy="522683"/>
          </a:xfrm>
        </p:spPr>
        <p:txBody>
          <a:bodyPr>
            <a:normAutofit/>
          </a:bodyPr>
          <a:lstStyle/>
          <a:p>
            <a:r>
              <a:rPr lang="ko-KR" altLang="en-US" sz="900" dirty="0" smtClean="0">
                <a:latin typeface="하나 M" pitchFamily="18" charset="-127"/>
                <a:ea typeface="하나 M" pitchFamily="18" charset="-127"/>
              </a:rPr>
              <a:t>일자 </a:t>
            </a:r>
            <a:r>
              <a:rPr lang="en-US" altLang="ko-KR" sz="900" dirty="0" smtClean="0">
                <a:latin typeface="하나 M" pitchFamily="18" charset="-127"/>
                <a:ea typeface="하나 M" pitchFamily="18" charset="-127"/>
              </a:rPr>
              <a:t>: 2014</a:t>
            </a:r>
            <a:r>
              <a:rPr lang="ko-KR" altLang="en-US" sz="900" dirty="0" smtClean="0">
                <a:latin typeface="하나 M" pitchFamily="18" charset="-127"/>
                <a:ea typeface="하나 M" pitchFamily="18" charset="-127"/>
              </a:rPr>
              <a:t>년 </a:t>
            </a:r>
            <a:r>
              <a:rPr lang="en-US" altLang="ko-KR" sz="900" dirty="0" smtClean="0">
                <a:latin typeface="하나 M" pitchFamily="18" charset="-127"/>
                <a:ea typeface="하나 M" pitchFamily="18" charset="-127"/>
              </a:rPr>
              <a:t>8</a:t>
            </a:r>
            <a:r>
              <a:rPr lang="ko-KR" altLang="en-US" sz="900" dirty="0" smtClean="0">
                <a:latin typeface="하나 M" pitchFamily="18" charset="-127"/>
                <a:ea typeface="하나 M" pitchFamily="18" charset="-127"/>
              </a:rPr>
              <a:t>월</a:t>
            </a:r>
            <a:r>
              <a:rPr lang="en-US" altLang="ko-KR" sz="900" dirty="0" smtClean="0">
                <a:latin typeface="하나 M" pitchFamily="18" charset="-127"/>
                <a:ea typeface="하나 M" pitchFamily="18" charset="-127"/>
              </a:rPr>
              <a:t>15</a:t>
            </a:r>
            <a:r>
              <a:rPr lang="ko-KR" altLang="en-US" sz="900" dirty="0" smtClean="0">
                <a:latin typeface="하나 M" pitchFamily="18" charset="-127"/>
                <a:ea typeface="하나 M" pitchFamily="18" charset="-127"/>
              </a:rPr>
              <a:t>일</a:t>
            </a:r>
            <a:endParaRPr lang="en-US" altLang="ko-KR" sz="900" dirty="0" smtClean="0">
              <a:latin typeface="하나 M" pitchFamily="18" charset="-127"/>
              <a:ea typeface="하나 M" pitchFamily="18" charset="-127"/>
            </a:endParaRPr>
          </a:p>
        </p:txBody>
      </p:sp>
      <p:sp>
        <p:nvSpPr>
          <p:cNvPr id="19" name="Text Placeholder 8"/>
          <p:cNvSpPr>
            <a:spLocks noGrp="1"/>
          </p:cNvSpPr>
          <p:nvPr>
            <p:ph type="body" sz="half" idx="2"/>
          </p:nvPr>
        </p:nvSpPr>
        <p:spPr>
          <a:xfrm>
            <a:off x="6384376" y="4294731"/>
            <a:ext cx="1728299" cy="132489"/>
          </a:xfrm>
        </p:spPr>
        <p:txBody>
          <a:bodyPr>
            <a:normAutofit/>
          </a:bodyPr>
          <a:lstStyle/>
          <a:p>
            <a:r>
              <a:rPr lang="en-US" sz="900" dirty="0">
                <a:latin typeface="하나 M" pitchFamily="18" charset="-127"/>
                <a:ea typeface="하나 M" pitchFamily="18" charset="-127"/>
              </a:rPr>
              <a:t>Presented by :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idx="10"/>
          </p:nvPr>
        </p:nvSpPr>
        <p:spPr>
          <a:xfrm>
            <a:off x="6369494" y="4590712"/>
            <a:ext cx="1934552" cy="192324"/>
          </a:xfrm>
        </p:spPr>
        <p:txBody>
          <a:bodyPr>
            <a:normAutofit/>
          </a:bodyPr>
          <a:lstStyle/>
          <a:p>
            <a:r>
              <a:rPr lang="ko-KR" altLang="en-US" sz="1300" dirty="0" smtClean="0">
                <a:latin typeface="하나 M" pitchFamily="18" charset="-127"/>
                <a:ea typeface="하나 M" pitchFamily="18" charset="-127"/>
              </a:rPr>
              <a:t>서한울</a:t>
            </a:r>
            <a:r>
              <a:rPr lang="en-US" altLang="ko-KR" sz="13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300" dirty="0" smtClean="0">
                <a:latin typeface="하나 M" pitchFamily="18" charset="-127"/>
                <a:ea typeface="하나 M" pitchFamily="18" charset="-127"/>
              </a:rPr>
              <a:t>송진</a:t>
            </a:r>
            <a:r>
              <a:rPr lang="en-US" altLang="ko-KR" sz="13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300" dirty="0" smtClean="0">
                <a:latin typeface="하나 M" pitchFamily="18" charset="-127"/>
                <a:ea typeface="하나 M" pitchFamily="18" charset="-127"/>
              </a:rPr>
              <a:t>이희승</a:t>
            </a:r>
            <a:r>
              <a:rPr lang="en-US" altLang="ko-KR" sz="13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300" dirty="0" smtClean="0">
                <a:latin typeface="하나 M" pitchFamily="18" charset="-127"/>
                <a:ea typeface="하나 M" pitchFamily="18" charset="-127"/>
              </a:rPr>
              <a:t>이동혁</a:t>
            </a:r>
            <a:endParaRPr lang="en-GB" sz="1300" dirty="0">
              <a:latin typeface="하나 M" pitchFamily="18" charset="-127"/>
              <a:ea typeface="하나 M" pitchFamily="18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32" y="704169"/>
            <a:ext cx="1062433" cy="46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5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 uiExpand="1" build="p"/>
      <p:bldP spid="19" grpId="0" build="p"/>
      <p:bldP spid="2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624481"/>
            <a:ext cx="6720969" cy="129956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사용자별 상세 기능관련 </a:t>
            </a:r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/>
            </a:r>
            <a:br>
              <a:rPr lang="en-US" altLang="ko-KR" dirty="0" smtClean="0">
                <a:latin typeface="하나 B" pitchFamily="18" charset="-127"/>
                <a:ea typeface="하나 B" pitchFamily="18" charset="-127"/>
              </a:rPr>
            </a:br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/>
            </a:r>
            <a:br>
              <a:rPr lang="en-US" altLang="ko-KR" dirty="0" smtClean="0">
                <a:latin typeface="하나 B" pitchFamily="18" charset="-127"/>
                <a:ea typeface="하나 B" pitchFamily="18" charset="-127"/>
              </a:rPr>
            </a:b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하나 B" pitchFamily="18" charset="-127"/>
                <a:ea typeface="하나 B" pitchFamily="18" charset="-127"/>
              </a:rPr>
              <a:t>교수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하나 B" pitchFamily="18" charset="-127"/>
                <a:ea typeface="하나 B" pitchFamily="18" charset="-127"/>
              </a:rPr>
              <a:t>진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하나 B" pitchFamily="18" charset="-127"/>
              <a:ea typeface="하나 B" pitchFamily="18" charset="-127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952496" y="2086703"/>
            <a:ext cx="6496053" cy="3784761"/>
            <a:chOff x="2351656" y="2678036"/>
            <a:chExt cx="2204874" cy="1248156"/>
          </a:xfrm>
        </p:grpSpPr>
        <p:sp>
          <p:nvSpPr>
            <p:cNvPr id="81" name="Rectangle 80"/>
            <p:cNvSpPr/>
            <p:nvPr/>
          </p:nvSpPr>
          <p:spPr>
            <a:xfrm>
              <a:off x="2351656" y="2678036"/>
              <a:ext cx="2204874" cy="124815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0" tIns="0" rtlCol="0" anchor="ctr"/>
            <a:lstStyle/>
            <a:p>
              <a:pPr algn="ctr"/>
              <a:endParaRPr lang="en-GB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2351656" y="2681889"/>
              <a:ext cx="289069" cy="274999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3" name="Shape 447"/>
          <p:cNvSpPr/>
          <p:nvPr/>
        </p:nvSpPr>
        <p:spPr>
          <a:xfrm>
            <a:off x="1412358" y="2344161"/>
            <a:ext cx="280436" cy="543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34" name="Text Placeholder 8"/>
          <p:cNvSpPr>
            <a:spLocks noGrp="1"/>
          </p:cNvSpPr>
          <p:nvPr>
            <p:ph type="body" sz="half" idx="2"/>
          </p:nvPr>
        </p:nvSpPr>
        <p:spPr>
          <a:xfrm>
            <a:off x="1933065" y="2241140"/>
            <a:ext cx="5324985" cy="36303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현재 본인이 진행중인 교육과정 조회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해당 교육과정 클릭 후 교육진행관련내용 입력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● 학습자별 출석사항입력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지각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출석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결석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업무상결석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수업캔슬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     *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지각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–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지각의 경우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3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회 지각시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1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회 결석처리 될 수 있도록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     *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업무상결석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–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출석율계산시 출석으로 계산되어야함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                        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업무상결석 선택시 상세항목 선택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회의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출장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직접입력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    *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수업캔슬 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–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Advanced Cancellation / </a:t>
            </a:r>
            <a:r>
              <a:rPr lang="en-US" altLang="ko-KR" sz="1100" dirty="0" err="1" smtClean="0">
                <a:latin typeface="하나 M" pitchFamily="18" charset="-127"/>
                <a:ea typeface="하나 M" pitchFamily="18" charset="-127"/>
              </a:rPr>
              <a:t>Sameday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Cancellation</a:t>
            </a:r>
          </a:p>
          <a:p>
            <a:pPr>
              <a:lnSpc>
                <a:spcPct val="10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                      A.C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의 경우 수업진행미간주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강사페이첵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                      S.C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의 경우 수업진행간주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강사페이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o)</a:t>
            </a: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     *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일자선택 시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–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캘린더에서 실제 교육이 진행된 날을 눌러서 할 수 있도록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교육진행일 교육상세내용 입력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학습자별코멘트 및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Daily Score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진도내용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특이사항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  </a:t>
            </a: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     *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입력완료 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PAY CHECK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선택 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Submit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될 수 있도록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     *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수업캔슬 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– Advanced Cancellation / </a:t>
            </a:r>
            <a:r>
              <a:rPr lang="en-US" altLang="ko-KR" sz="1100" dirty="0" err="1">
                <a:latin typeface="하나 M" pitchFamily="18" charset="-127"/>
                <a:ea typeface="하나 M" pitchFamily="18" charset="-127"/>
              </a:rPr>
              <a:t>Sameday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Cancellation</a:t>
            </a: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                      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수업캔슬선택 시 상세항목선택 혹은 직접입력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예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: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회의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출장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직접입력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수업시작버튼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수업종료버튼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-&gt;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담당자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더만다린 컨설턴트 실시간 공유</a:t>
            </a: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    </a:t>
            </a: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GB" altLang="ko-KR" sz="1100" dirty="0">
              <a:latin typeface="하나 M" pitchFamily="18" charset="-127"/>
              <a:ea typeface="하나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3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3" grpId="0" animBg="1"/>
      <p:bldP spid="13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624481"/>
            <a:ext cx="6720969" cy="129956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사용자별 상세 기능관련 </a:t>
            </a:r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/>
            </a:r>
            <a:br>
              <a:rPr lang="en-US" altLang="ko-KR" dirty="0" smtClean="0">
                <a:latin typeface="하나 B" pitchFamily="18" charset="-127"/>
                <a:ea typeface="하나 B" pitchFamily="18" charset="-127"/>
              </a:rPr>
            </a:br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/>
            </a:r>
            <a:br>
              <a:rPr lang="en-US" altLang="ko-KR" dirty="0" smtClean="0">
                <a:latin typeface="하나 B" pitchFamily="18" charset="-127"/>
                <a:ea typeface="하나 B" pitchFamily="18" charset="-127"/>
              </a:rPr>
            </a:b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하나 B" pitchFamily="18" charset="-127"/>
                <a:ea typeface="하나 B" pitchFamily="18" charset="-127"/>
              </a:rPr>
              <a:t>교수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하나 B" pitchFamily="18" charset="-127"/>
                <a:ea typeface="하나 B" pitchFamily="18" charset="-127"/>
              </a:rPr>
              <a:t>진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하나 B" pitchFamily="18" charset="-127"/>
              <a:ea typeface="하나 B" pitchFamily="18" charset="-127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952496" y="2086703"/>
            <a:ext cx="6496053" cy="3784761"/>
            <a:chOff x="2351656" y="2678036"/>
            <a:chExt cx="2204874" cy="1248156"/>
          </a:xfrm>
        </p:grpSpPr>
        <p:sp>
          <p:nvSpPr>
            <p:cNvPr id="81" name="Rectangle 80"/>
            <p:cNvSpPr/>
            <p:nvPr/>
          </p:nvSpPr>
          <p:spPr>
            <a:xfrm>
              <a:off x="2351656" y="2678036"/>
              <a:ext cx="2204874" cy="124815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0" tIns="0" rtlCol="0" anchor="ctr"/>
            <a:lstStyle/>
            <a:p>
              <a:pPr algn="ctr"/>
              <a:endParaRPr lang="en-GB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2351656" y="2681889"/>
              <a:ext cx="289069" cy="274999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3" name="Shape 447"/>
          <p:cNvSpPr/>
          <p:nvPr/>
        </p:nvSpPr>
        <p:spPr>
          <a:xfrm>
            <a:off x="1412358" y="2344161"/>
            <a:ext cx="280436" cy="543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34" name="Text Placeholder 8"/>
          <p:cNvSpPr>
            <a:spLocks noGrp="1"/>
          </p:cNvSpPr>
          <p:nvPr>
            <p:ph type="body" sz="half" idx="2"/>
          </p:nvPr>
        </p:nvSpPr>
        <p:spPr>
          <a:xfrm>
            <a:off x="1933065" y="2126839"/>
            <a:ext cx="5324985" cy="36548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● 각 교육과정별 전용게시판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(?)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에 내용게재할 수 있도록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.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수업자료 혹은 잡담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학습자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&lt;-&gt; 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강사 간 커뮤니케이션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보드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강사 본인 개인정보입력사항 조회 및 수정 가능할 수 있도록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성명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중문이름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생년월일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주민등록번호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급여계좌정보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연락처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주소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이메일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쪽지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전화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문자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이메일 작성할 수 있도록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● 각 과정별 교육학습자 클릭시 학생개인정보열람 가능할 수 있도록 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성명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부서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직급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개인휴대폰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이메일주소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메신저아이디 등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쪽지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전화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문자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이메일 작성할 수 있도록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)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● 클라이언트별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HRD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담당자 정보 조회가능할 수 있도록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성명 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부서 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직급 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개인휴대폰 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이메일주소 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메신저아이디 등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● 현재까지의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payment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조회할 수 있도록 하기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. (Daily 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월별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분기별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학습자들이 참여한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Survey 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결과볼 수 있도록 하기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강사관련만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에이전시쪽에서 포스팅한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Job Position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실시간조회 및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Apply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본인 교육가능일정 실시간 업데이트 가능할 수 있는 기능 </a:t>
            </a: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0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3" grpId="0" animBg="1"/>
      <p:bldP spid="13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624481"/>
            <a:ext cx="6720969" cy="129956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사용자별 상세 기능관련 </a:t>
            </a:r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/>
            </a:r>
            <a:br>
              <a:rPr lang="en-US" altLang="ko-KR" dirty="0" smtClean="0">
                <a:latin typeface="하나 B" pitchFamily="18" charset="-127"/>
                <a:ea typeface="하나 B" pitchFamily="18" charset="-127"/>
              </a:rPr>
            </a:br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/>
            </a:r>
            <a:br>
              <a:rPr lang="en-US" altLang="ko-KR" dirty="0" smtClean="0">
                <a:latin typeface="하나 B" pitchFamily="18" charset="-127"/>
                <a:ea typeface="하나 B" pitchFamily="18" charset="-127"/>
              </a:rPr>
            </a:b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하나 B" pitchFamily="18" charset="-127"/>
                <a:ea typeface="하나 B" pitchFamily="18" charset="-127"/>
              </a:rPr>
              <a:t>HRD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하나 B" pitchFamily="18" charset="-127"/>
              <a:ea typeface="하나 B" pitchFamily="18" charset="-127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952496" y="2086703"/>
            <a:ext cx="6496053" cy="3784761"/>
            <a:chOff x="2351656" y="2678036"/>
            <a:chExt cx="2204874" cy="1248156"/>
          </a:xfrm>
        </p:grpSpPr>
        <p:sp>
          <p:nvSpPr>
            <p:cNvPr id="81" name="Rectangle 80"/>
            <p:cNvSpPr/>
            <p:nvPr/>
          </p:nvSpPr>
          <p:spPr>
            <a:xfrm>
              <a:off x="2351656" y="2678036"/>
              <a:ext cx="2204874" cy="124815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0" tIns="0" rtlCol="0" anchor="ctr"/>
            <a:lstStyle/>
            <a:p>
              <a:pPr algn="ctr"/>
              <a:endParaRPr lang="en-GB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2351656" y="2681889"/>
              <a:ext cx="289069" cy="274999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3" name="Shape 447"/>
          <p:cNvSpPr/>
          <p:nvPr/>
        </p:nvSpPr>
        <p:spPr>
          <a:xfrm>
            <a:off x="1412358" y="2344161"/>
            <a:ext cx="280436" cy="543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34" name="Text Placeholder 8"/>
          <p:cNvSpPr>
            <a:spLocks noGrp="1"/>
          </p:cNvSpPr>
          <p:nvPr>
            <p:ph type="body" sz="half" idx="2"/>
          </p:nvPr>
        </p:nvSpPr>
        <p:spPr>
          <a:xfrm>
            <a:off x="1933065" y="2126839"/>
            <a:ext cx="5324985" cy="36548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● 현재 진행중인 교육과정 전체 조회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  *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클래스명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스케줄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요일 및 시간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장소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교육진행강사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교육계약기간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현재 교육진행중인 교육과정 학습자명단 전체조회 및 클래스별조회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*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학습자개인정보열람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각 개인별 출석율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교육일일성취도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AVG /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각 과정별 월별출석율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분기별출석율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연간출석율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상세기간검색 기능 必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●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Survey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조회기능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설문조사 전 영역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–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분기별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반기별 만족도조사 비교할 수 있는 그래프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담당 컨설턴트 및 교육진행강사 개인정보열람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 *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컨설턴트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: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성명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직통전화번호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이메일주소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직급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 *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교육진행강사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: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성명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휴대폰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레벨테스트 결과조회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교육입과전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교육중간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교육마무리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학습자개개별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전체조회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담당 컨설턴트 및 교육진행강사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개인정보열람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월별 전체교육과정 교육비용 조회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횟수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시간당비용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공급가액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부가세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총금액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강사의 일별 교육시작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교육종료 정보 실시간 조회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● 담당자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-&gt;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교육에이전시 관련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Survey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교육기획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교육진행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및 관리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교수진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담당자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-&gt;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더만다린 컨설턴트  커뮤니케이션보드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피드백요청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예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: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보고서 요청 등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09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3" grpId="0" animBg="1"/>
      <p:bldP spid="13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624481"/>
            <a:ext cx="6720969" cy="129956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사용자별 상세 기능관련 </a:t>
            </a:r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/>
            </a:r>
            <a:br>
              <a:rPr lang="en-US" altLang="ko-KR" dirty="0" smtClean="0">
                <a:latin typeface="하나 B" pitchFamily="18" charset="-127"/>
                <a:ea typeface="하나 B" pitchFamily="18" charset="-127"/>
              </a:rPr>
            </a:br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/>
            </a:r>
            <a:br>
              <a:rPr lang="en-US" altLang="ko-KR" dirty="0" smtClean="0">
                <a:latin typeface="하나 B" pitchFamily="18" charset="-127"/>
                <a:ea typeface="하나 B" pitchFamily="18" charset="-127"/>
              </a:rPr>
            </a:b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하나 B" pitchFamily="18" charset="-127"/>
                <a:ea typeface="하나 B" pitchFamily="18" charset="-127"/>
              </a:rPr>
              <a:t>더만다린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하나 B" pitchFamily="18" charset="-127"/>
                <a:ea typeface="하나 B" pitchFamily="18" charset="-127"/>
              </a:rPr>
              <a:t>(Admin Dashboard)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하나 B" pitchFamily="18" charset="-127"/>
              <a:ea typeface="하나 B" pitchFamily="18" charset="-127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923921" y="2029553"/>
            <a:ext cx="7339196" cy="4275997"/>
            <a:chOff x="2351656" y="2678036"/>
            <a:chExt cx="2204874" cy="1248156"/>
          </a:xfrm>
        </p:grpSpPr>
        <p:sp>
          <p:nvSpPr>
            <p:cNvPr id="81" name="Rectangle 80"/>
            <p:cNvSpPr/>
            <p:nvPr/>
          </p:nvSpPr>
          <p:spPr>
            <a:xfrm>
              <a:off x="2351656" y="2678036"/>
              <a:ext cx="2204874" cy="124815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0" tIns="0" rtlCol="0" anchor="ctr"/>
            <a:lstStyle/>
            <a:p>
              <a:pPr algn="ctr"/>
              <a:endParaRPr lang="en-GB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2351656" y="2681889"/>
              <a:ext cx="289069" cy="274999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3" name="Shape 447"/>
          <p:cNvSpPr/>
          <p:nvPr/>
        </p:nvSpPr>
        <p:spPr>
          <a:xfrm>
            <a:off x="1507608" y="2344161"/>
            <a:ext cx="280436" cy="543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34" name="Text Placeholder 8"/>
          <p:cNvSpPr>
            <a:spLocks noGrp="1"/>
          </p:cNvSpPr>
          <p:nvPr>
            <p:ph type="body" sz="half" idx="2"/>
          </p:nvPr>
        </p:nvSpPr>
        <p:spPr>
          <a:xfrm>
            <a:off x="1990215" y="2126839"/>
            <a:ext cx="6191760" cy="41787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● 담당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클라이언트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클라이언트별 교육클래스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교육클래스 학습자명단 전체조회기능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각 해당 정보를 한눈에 파악할 수 있도록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 </a:t>
            </a:r>
            <a:r>
              <a:rPr lang="en-US" altLang="ko-KR" sz="1100" b="1" u="sng" dirty="0" smtClean="0">
                <a:latin typeface="하나 M" pitchFamily="18" charset="-127"/>
                <a:ea typeface="하나 M" pitchFamily="18" charset="-127"/>
              </a:rPr>
              <a:t>(Master / </a:t>
            </a:r>
            <a:r>
              <a:rPr lang="ko-KR" altLang="en-US" sz="1100" b="1" u="sng" dirty="0" smtClean="0">
                <a:latin typeface="하나 M" pitchFamily="18" charset="-127"/>
                <a:ea typeface="하나 M" pitchFamily="18" charset="-127"/>
              </a:rPr>
              <a:t>일반컨설턴트 用 별도 구분</a:t>
            </a:r>
            <a:r>
              <a:rPr lang="en-US" altLang="ko-KR" sz="1100" b="1" u="sng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● 현재 진행중인 클래스의 교육마지막날짜 조회 및 담당 교육교수진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Reporting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유무 조회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● 각 과정별 전체 출석율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일일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주간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월간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분기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반기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연간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조회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(*previous data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연동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● 각 과정별 학습자 수료기준 출석율 미달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도달현황 실시간 구분 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예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: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홍길동 </a:t>
            </a:r>
            <a:r>
              <a:rPr lang="en-US" altLang="ko-KR" sz="1100" dirty="0" smtClean="0">
                <a:solidFill>
                  <a:srgbClr val="FF0000"/>
                </a:solidFill>
                <a:latin typeface="하나 M" pitchFamily="18" charset="-127"/>
                <a:ea typeface="하나 M" pitchFamily="18" charset="-127"/>
              </a:rPr>
              <a:t>70%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이순신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하나 M" pitchFamily="18" charset="-127"/>
                <a:ea typeface="하나 M" pitchFamily="18" charset="-127"/>
              </a:rPr>
              <a:t>85%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● 교육과정별 입력된 직전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DB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를 기반으로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2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회이상 결석처리 학습자 별도 표시 및 노출 기능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● 클라이언트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담당자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학습자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더만다린 컨설턴트 정보 생성 및 추가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수정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삭제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● 교육과정별 클래스 정보 추가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수정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삭제 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클라이언트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HRD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명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교육요일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교육장소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교육시간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교육진행강사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교육비용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교수비용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● 현재 담당중인 클래스의 전체 교육비용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전체 교수비용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Profit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현황 조회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일반 컨설턴트는 담당 클래스만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Master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는 전체 교육과정 한눈에 조회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● 강사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pooling system –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당사에서 인력을 통해 검증된 강사만을 등록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및 조회 할 수 있도록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●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Job Bank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가제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: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우리쪽에서 포스팅한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Job position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내용이 우리쪽에 등록된         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                        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교수진에게만 노출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강사가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Apply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시 실시간 확인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 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학습자 및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HRD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쪽에서 커뮤니케이션 보드를 통해 피드백 요청시 실시간으로 알 수 있는 방법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문자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푸쉬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71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3" grpId="0" animBg="1"/>
      <p:bldP spid="13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624481"/>
            <a:ext cx="6720969" cy="129956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사용자별 상세 기능관련 </a:t>
            </a:r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/>
            </a:r>
            <a:br>
              <a:rPr lang="en-US" altLang="ko-KR" dirty="0" smtClean="0">
                <a:latin typeface="하나 B" pitchFamily="18" charset="-127"/>
                <a:ea typeface="하나 B" pitchFamily="18" charset="-127"/>
              </a:rPr>
            </a:br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/>
            </a:r>
            <a:br>
              <a:rPr lang="en-US" altLang="ko-KR" dirty="0" smtClean="0">
                <a:latin typeface="하나 B" pitchFamily="18" charset="-127"/>
                <a:ea typeface="하나 B" pitchFamily="18" charset="-127"/>
              </a:rPr>
            </a:b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하나 B" pitchFamily="18" charset="-127"/>
                <a:ea typeface="하나 B" pitchFamily="18" charset="-127"/>
              </a:rPr>
              <a:t>더만다린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하나 B" pitchFamily="18" charset="-127"/>
                <a:ea typeface="하나 B" pitchFamily="18" charset="-127"/>
              </a:rPr>
              <a:t>(Admin Dashboard)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하나 B" pitchFamily="18" charset="-127"/>
              <a:ea typeface="하나 B" pitchFamily="18" charset="-127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923921" y="2029553"/>
            <a:ext cx="7339196" cy="4275997"/>
            <a:chOff x="2351656" y="2678036"/>
            <a:chExt cx="2204874" cy="1248156"/>
          </a:xfrm>
        </p:grpSpPr>
        <p:sp>
          <p:nvSpPr>
            <p:cNvPr id="81" name="Rectangle 80"/>
            <p:cNvSpPr/>
            <p:nvPr/>
          </p:nvSpPr>
          <p:spPr>
            <a:xfrm>
              <a:off x="2351656" y="2678036"/>
              <a:ext cx="2204874" cy="124815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0" tIns="0" rtlCol="0" anchor="ctr"/>
            <a:lstStyle/>
            <a:p>
              <a:pPr algn="ctr"/>
              <a:endParaRPr lang="en-GB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2351656" y="2681889"/>
              <a:ext cx="289069" cy="274999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3" name="Shape 447"/>
          <p:cNvSpPr/>
          <p:nvPr/>
        </p:nvSpPr>
        <p:spPr>
          <a:xfrm>
            <a:off x="1507608" y="2344161"/>
            <a:ext cx="280436" cy="543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34" name="Text Placeholder 8"/>
          <p:cNvSpPr>
            <a:spLocks noGrp="1"/>
          </p:cNvSpPr>
          <p:nvPr>
            <p:ph type="body" sz="half" idx="2"/>
          </p:nvPr>
        </p:nvSpPr>
        <p:spPr>
          <a:xfrm>
            <a:off x="1990215" y="2126839"/>
            <a:ext cx="6191760" cy="29976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● 학습자별 문자보내기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이메일보내기 기능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엑셀 및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PDF Export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기능 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에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: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출석율관련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교육수업내용관련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등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예시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: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팀오피스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인터넷뱅킹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● 세일즈 로그 기능</a:t>
            </a: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업체등록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담당자등록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전화상담등록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미팅상담등록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고객사등급등록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계약확률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남긴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log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는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전 팀원공유가능할 수 있도록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컨텍일 등록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다음 컨텍일 일정등록</a:t>
            </a: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05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3" grpId="0" animBg="1"/>
      <p:bldP spid="13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624481"/>
            <a:ext cx="6720969" cy="44231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>Admin </a:t>
            </a:r>
            <a:r>
              <a:rPr lang="en-US" altLang="ko-KR" smtClean="0">
                <a:latin typeface="하나 B" pitchFamily="18" charset="-127"/>
                <a:ea typeface="하나 B" pitchFamily="18" charset="-127"/>
              </a:rPr>
              <a:t>Dashboard </a:t>
            </a:r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예시화면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133" name="Shape 447"/>
          <p:cNvSpPr/>
          <p:nvPr/>
        </p:nvSpPr>
        <p:spPr>
          <a:xfrm>
            <a:off x="1507608" y="2344161"/>
            <a:ext cx="280436" cy="543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83" y="1342304"/>
            <a:ext cx="7636392" cy="47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5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500656"/>
            <a:ext cx="6720969" cy="44231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>Instructor Pooling </a:t>
            </a:r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시스템 예시화면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133" name="Shape 447"/>
          <p:cNvSpPr/>
          <p:nvPr/>
        </p:nvSpPr>
        <p:spPr>
          <a:xfrm>
            <a:off x="1507608" y="2344161"/>
            <a:ext cx="280436" cy="543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08" y="1090134"/>
            <a:ext cx="5993093" cy="52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1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5"/>
          <p:cNvSpPr/>
          <p:nvPr/>
        </p:nvSpPr>
        <p:spPr>
          <a:xfrm>
            <a:off x="4255283" y="2651760"/>
            <a:ext cx="653110" cy="584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>
              <a:latin typeface="하나 M" pitchFamily="18" charset="-127"/>
              <a:ea typeface="하나 M" pitchFamily="18" charset="-127"/>
            </a:endParaRPr>
          </a:p>
        </p:txBody>
      </p:sp>
      <p:sp>
        <p:nvSpPr>
          <p:cNvPr id="5" name="Text Placeholder 17"/>
          <p:cNvSpPr>
            <a:spLocks noGrp="1"/>
          </p:cNvSpPr>
          <p:nvPr>
            <p:ph type="body" idx="10"/>
          </p:nvPr>
        </p:nvSpPr>
        <p:spPr>
          <a:xfrm>
            <a:off x="2647668" y="3472759"/>
            <a:ext cx="3868340" cy="896041"/>
          </a:xfrm>
        </p:spPr>
        <p:txBody>
          <a:bodyPr>
            <a:normAutofit/>
          </a:bodyPr>
          <a:lstStyle/>
          <a:p>
            <a:pPr lvl="0" algn="ctr"/>
            <a:r>
              <a:rPr lang="ko-KR" altLang="en-US" sz="3800" dirty="0" smtClean="0">
                <a:latin typeface="하나 B" pitchFamily="18" charset="-127"/>
                <a:ea typeface="하나 B" pitchFamily="18" charset="-127"/>
              </a:rPr>
              <a:t>시스템개념 및 개요</a:t>
            </a:r>
            <a:endParaRPr lang="en-GB" sz="3800" dirty="0">
              <a:latin typeface="하나 B" pitchFamily="18" charset="-127"/>
              <a:ea typeface="하나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9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886331" y="976907"/>
            <a:ext cx="6720969" cy="57858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더만다린 학습관리시스템 개념 및 의미</a:t>
            </a:r>
            <a:endParaRPr lang="en-GB" dirty="0"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9" name="Shape 58"/>
          <p:cNvSpPr/>
          <p:nvPr/>
        </p:nvSpPr>
        <p:spPr>
          <a:xfrm flipV="1">
            <a:off x="4572000" y="2507559"/>
            <a:ext cx="1" cy="274320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lvl="0"/>
            <a:endParaRPr>
              <a:latin typeface="하나 L" pitchFamily="18" charset="-127"/>
              <a:ea typeface="하나 L" pitchFamily="18" charset="-127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half" idx="2"/>
          </p:nvPr>
        </p:nvSpPr>
        <p:spPr>
          <a:xfrm>
            <a:off x="4981065" y="3069815"/>
            <a:ext cx="3981959" cy="242859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●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B2B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업계의 매니징업무 고질적 문제 원척적 해결 및 한계극복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학습자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HRD,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강사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컨설턴트의 유기적 통합커뮤니케이션 실현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당사 교육매니징관련 업무효율성극대화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모니터링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대외적 당사 이미지제고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교육서비스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+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관리서비스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</a:t>
            </a: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GB" altLang="ko-KR" sz="1100" dirty="0">
              <a:latin typeface="하나 M" pitchFamily="18" charset="-127"/>
              <a:ea typeface="하나 M" pitchFamily="18" charset="-127"/>
            </a:endParaRPr>
          </a:p>
        </p:txBody>
      </p:sp>
      <p:sp>
        <p:nvSpPr>
          <p:cNvPr id="11" name="Text Placeholder 17"/>
          <p:cNvSpPr>
            <a:spLocks noGrp="1"/>
          </p:cNvSpPr>
          <p:nvPr>
            <p:ph type="body" idx="10"/>
          </p:nvPr>
        </p:nvSpPr>
        <p:spPr>
          <a:xfrm>
            <a:off x="4952492" y="2593284"/>
            <a:ext cx="3868340" cy="211137"/>
          </a:xfrm>
        </p:spPr>
        <p:txBody>
          <a:bodyPr/>
          <a:lstStyle/>
          <a:p>
            <a:pPr lvl="0"/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더만다린 학습관리시스템의 의미</a:t>
            </a:r>
            <a:endParaRPr lang="en-GB" dirty="0"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half" idx="14"/>
          </p:nvPr>
        </p:nvSpPr>
        <p:spPr>
          <a:xfrm>
            <a:off x="7865270" y="1028700"/>
            <a:ext cx="366711" cy="366711"/>
          </a:xfrm>
        </p:spPr>
        <p:txBody>
          <a:bodyPr>
            <a:normAutofit/>
          </a:bodyPr>
          <a:lstStyle/>
          <a:p>
            <a:r>
              <a:rPr lang="en-US" sz="1300" dirty="0" smtClean="0">
                <a:latin typeface="하나 L" pitchFamily="18" charset="-127"/>
                <a:ea typeface="하나 L" pitchFamily="18" charset="-127"/>
              </a:rPr>
              <a:t>03</a:t>
            </a:r>
            <a:endParaRPr lang="en-GB" sz="1300" dirty="0">
              <a:latin typeface="하나 L" pitchFamily="18" charset="-127"/>
              <a:ea typeface="하나 L" pitchFamily="18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63984"/>
            <a:ext cx="3416294" cy="24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animBg="1"/>
      <p:bldP spid="10" grpId="0" build="p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976907"/>
            <a:ext cx="6720969" cy="57858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하나 M" pitchFamily="18" charset="-127"/>
                <a:ea typeface="하나 M" pitchFamily="18" charset="-127"/>
              </a:rPr>
              <a:t>더만다린 학습관리시스템 미션</a:t>
            </a:r>
            <a:endParaRPr lang="en-GB" dirty="0">
              <a:latin typeface="하나 M" pitchFamily="18" charset="-127"/>
              <a:ea typeface="하나 M" pitchFamily="18" charset="-127"/>
            </a:endParaRPr>
          </a:p>
        </p:txBody>
      </p:sp>
      <p:sp>
        <p:nvSpPr>
          <p:cNvPr id="23" name="Text Placeholder 8"/>
          <p:cNvSpPr>
            <a:spLocks noGrp="1"/>
          </p:cNvSpPr>
          <p:nvPr>
            <p:ph type="body" sz="half" idx="2"/>
          </p:nvPr>
        </p:nvSpPr>
        <p:spPr>
          <a:xfrm>
            <a:off x="1397001" y="2319904"/>
            <a:ext cx="6468269" cy="1158594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GB" sz="2000" dirty="0" smtClean="0">
                <a:latin typeface="하나 M" pitchFamily="18" charset="-127"/>
                <a:ea typeface="하나 M" pitchFamily="18" charset="-127"/>
              </a:rPr>
              <a:t>“</a:t>
            </a:r>
            <a:r>
              <a:rPr lang="ko-KR" altLang="en-US" sz="2000" dirty="0" smtClean="0">
                <a:latin typeface="하나 M" pitchFamily="18" charset="-127"/>
                <a:ea typeface="하나 M" pitchFamily="18" charset="-127"/>
              </a:rPr>
              <a:t>가장 </a:t>
            </a:r>
            <a:r>
              <a:rPr lang="ko-KR" altLang="en-US" sz="20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하나 M" pitchFamily="18" charset="-127"/>
                <a:ea typeface="하나 M" pitchFamily="18" charset="-127"/>
              </a:rPr>
              <a:t>사용자중심적</a:t>
            </a:r>
            <a:r>
              <a:rPr lang="ko-KR" altLang="en-US" sz="2000" dirty="0" smtClean="0">
                <a:latin typeface="하나 M" pitchFamily="18" charset="-127"/>
                <a:ea typeface="하나 M" pitchFamily="18" charset="-127"/>
              </a:rPr>
              <a:t>이며</a:t>
            </a:r>
            <a:r>
              <a:rPr lang="en-US" altLang="ko-KR" sz="20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2000" dirty="0" smtClean="0">
                <a:latin typeface="하나 M" pitchFamily="18" charset="-127"/>
                <a:ea typeface="하나 M" pitchFamily="18" charset="-127"/>
              </a:rPr>
              <a:t>가장 </a:t>
            </a:r>
            <a:r>
              <a:rPr lang="ko-KR" altLang="en-US" sz="20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하나 M" pitchFamily="18" charset="-127"/>
                <a:ea typeface="하나 M" pitchFamily="18" charset="-127"/>
              </a:rPr>
              <a:t>진보적</a:t>
            </a:r>
            <a:r>
              <a:rPr lang="ko-KR" altLang="en-US" sz="2000" dirty="0" smtClean="0">
                <a:latin typeface="하나 M" pitchFamily="18" charset="-127"/>
                <a:ea typeface="하나 M" pitchFamily="18" charset="-127"/>
              </a:rPr>
              <a:t>인 기능을 바탕으로</a:t>
            </a:r>
            <a:endParaRPr lang="en-US" altLang="ko-KR" sz="2000" dirty="0" smtClean="0">
              <a:latin typeface="하나 M" pitchFamily="18" charset="-127"/>
              <a:ea typeface="하나 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하나 M" pitchFamily="18" charset="-127"/>
                <a:ea typeface="하나 M" pitchFamily="18" charset="-127"/>
              </a:rPr>
              <a:t>기존대비 최고의 학습관리시스템</a:t>
            </a:r>
            <a:r>
              <a:rPr lang="ko-KR" altLang="en-US" sz="2000" dirty="0" smtClean="0">
                <a:latin typeface="하나 M" pitchFamily="18" charset="-127"/>
                <a:ea typeface="하나 M" pitchFamily="18" charset="-127"/>
              </a:rPr>
              <a:t> 구축을 통한</a:t>
            </a:r>
            <a:endParaRPr lang="en-US" altLang="ko-KR" sz="2000" dirty="0" smtClean="0">
              <a:latin typeface="하나 M" pitchFamily="18" charset="-127"/>
              <a:ea typeface="하나 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하나 M" pitchFamily="18" charset="-127"/>
                <a:ea typeface="하나 M" pitchFamily="18" charset="-127"/>
              </a:rPr>
              <a:t>교육관리 효율성제고</a:t>
            </a:r>
            <a:r>
              <a:rPr lang="ko-KR" altLang="en-US" sz="2000" dirty="0" smtClean="0">
                <a:latin typeface="하나 M" pitchFamily="18" charset="-127"/>
                <a:ea typeface="하나 M" pitchFamily="18" charset="-127"/>
              </a:rPr>
              <a:t> 및 당사 </a:t>
            </a:r>
            <a:r>
              <a:rPr lang="ko-KR" altLang="en-US" sz="20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하나 M" pitchFamily="18" charset="-127"/>
                <a:ea typeface="하나 M" pitchFamily="18" charset="-127"/>
              </a:rPr>
              <a:t>대외 이미지 제고의 극대화</a:t>
            </a:r>
            <a:r>
              <a:rPr lang="en-US" altLang="ko-KR" sz="2000" dirty="0" smtClean="0">
                <a:latin typeface="하나 M" pitchFamily="18" charset="-127"/>
                <a:ea typeface="하나 M" pitchFamily="18" charset="-127"/>
              </a:rPr>
              <a:t>”</a:t>
            </a:r>
            <a:r>
              <a:rPr lang="ko-KR" altLang="en-US" sz="2000" dirty="0" smtClean="0">
                <a:latin typeface="하나 M" pitchFamily="18" charset="-127"/>
                <a:ea typeface="하나 M" pitchFamily="18" charset="-127"/>
              </a:rPr>
              <a:t> </a:t>
            </a:r>
            <a:endParaRPr lang="en-US" altLang="ko-KR" sz="2000" dirty="0">
              <a:latin typeface="하나 M" pitchFamily="18" charset="-127"/>
              <a:ea typeface="하나 M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u="sng" dirty="0" smtClean="0">
              <a:solidFill>
                <a:schemeClr val="accent1">
                  <a:lumMod val="60000"/>
                  <a:lumOff val="40000"/>
                </a:schemeClr>
              </a:solidFill>
              <a:latin typeface="하나 M" pitchFamily="18" charset="-127"/>
              <a:ea typeface="하나 M" pitchFamily="18" charset="-127"/>
            </a:endParaRPr>
          </a:p>
        </p:txBody>
      </p:sp>
      <p:pic>
        <p:nvPicPr>
          <p:cNvPr id="8" name="그림 10" descr="p03_경과보고서.jpg"/>
          <p:cNvPicPr>
            <a:picLocks noChangeAspect="1"/>
          </p:cNvPicPr>
          <p:nvPr/>
        </p:nvPicPr>
        <p:blipFill rotWithShape="1">
          <a:blip r:embed="rId2" cstate="print"/>
          <a:srcRect l="-831" b="61658"/>
          <a:stretch/>
        </p:blipFill>
        <p:spPr>
          <a:xfrm>
            <a:off x="-107495" y="4370884"/>
            <a:ext cx="9251494" cy="24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862607"/>
            <a:ext cx="6720969" cy="57858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학습관리시스템 사용자 안내</a:t>
            </a:r>
            <a:endParaRPr lang="en-US" dirty="0"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105" name="Text Placeholder 8"/>
          <p:cNvSpPr>
            <a:spLocks noGrp="1"/>
          </p:cNvSpPr>
          <p:nvPr>
            <p:ph type="body" sz="half" idx="2"/>
          </p:nvPr>
        </p:nvSpPr>
        <p:spPr>
          <a:xfrm>
            <a:off x="5843135" y="2194083"/>
            <a:ext cx="817153" cy="16084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>HRD</a:t>
            </a:r>
            <a:endParaRPr lang="en-US" dirty="0">
              <a:latin typeface="하나 B" pitchFamily="18" charset="-127"/>
              <a:ea typeface="하나 B" pitchFamily="18" charset="-127"/>
            </a:endParaRPr>
          </a:p>
        </p:txBody>
      </p:sp>
      <p:grpSp>
        <p:nvGrpSpPr>
          <p:cNvPr id="56" name="Group 1046"/>
          <p:cNvGrpSpPr/>
          <p:nvPr/>
        </p:nvGrpSpPr>
        <p:grpSpPr>
          <a:xfrm>
            <a:off x="2207570" y="4860354"/>
            <a:ext cx="1467727" cy="1130042"/>
            <a:chOff x="0" y="0"/>
            <a:chExt cx="7235753" cy="5571000"/>
          </a:xfrm>
        </p:grpSpPr>
        <p:sp>
          <p:nvSpPr>
            <p:cNvPr id="58" name="Shape 1044"/>
            <p:cNvSpPr/>
            <p:nvPr/>
          </p:nvSpPr>
          <p:spPr>
            <a:xfrm>
              <a:off x="2491781" y="4529045"/>
              <a:ext cx="2268505" cy="1041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9" name="Shape 1045"/>
            <p:cNvSpPr/>
            <p:nvPr/>
          </p:nvSpPr>
          <p:spPr>
            <a:xfrm>
              <a:off x="0" y="0"/>
              <a:ext cx="7235754" cy="4421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75" name="Shape 1523"/>
          <p:cNvSpPr/>
          <p:nvPr/>
        </p:nvSpPr>
        <p:spPr>
          <a:xfrm flipV="1">
            <a:off x="3854696" y="4003762"/>
            <a:ext cx="3044627" cy="884981"/>
          </a:xfrm>
          <a:prstGeom prst="line">
            <a:avLst/>
          </a:prstGeom>
          <a:ln w="19050">
            <a:solidFill>
              <a:srgbClr val="DCDEE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7" name="Shape 1524"/>
          <p:cNvSpPr/>
          <p:nvPr/>
        </p:nvSpPr>
        <p:spPr>
          <a:xfrm flipV="1">
            <a:off x="3855729" y="3785592"/>
            <a:ext cx="2136240" cy="1102227"/>
          </a:xfrm>
          <a:prstGeom prst="line">
            <a:avLst/>
          </a:prstGeom>
          <a:ln w="19050">
            <a:solidFill>
              <a:srgbClr val="DCDEE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78" name="Shape 1525"/>
          <p:cNvSpPr/>
          <p:nvPr/>
        </p:nvSpPr>
        <p:spPr>
          <a:xfrm flipV="1">
            <a:off x="3853658" y="3620610"/>
            <a:ext cx="1437126" cy="1269216"/>
          </a:xfrm>
          <a:prstGeom prst="line">
            <a:avLst/>
          </a:prstGeom>
          <a:ln w="19050">
            <a:solidFill>
              <a:srgbClr val="DCDEE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2" name="Shape 1526"/>
          <p:cNvSpPr/>
          <p:nvPr/>
        </p:nvSpPr>
        <p:spPr>
          <a:xfrm flipV="1">
            <a:off x="3851360" y="3546208"/>
            <a:ext cx="689320" cy="1347043"/>
          </a:xfrm>
          <a:prstGeom prst="line">
            <a:avLst/>
          </a:prstGeom>
          <a:ln w="19050">
            <a:solidFill>
              <a:srgbClr val="DCDEE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pSp>
        <p:nvGrpSpPr>
          <p:cNvPr id="93" name="Group 1536"/>
          <p:cNvGrpSpPr/>
          <p:nvPr/>
        </p:nvGrpSpPr>
        <p:grpSpPr>
          <a:xfrm>
            <a:off x="4351525" y="2458204"/>
            <a:ext cx="386093" cy="966280"/>
            <a:chOff x="0" y="0"/>
            <a:chExt cx="1006045" cy="2517849"/>
          </a:xfrm>
          <a:solidFill>
            <a:schemeClr val="accent6"/>
          </a:solidFill>
        </p:grpSpPr>
        <p:sp>
          <p:nvSpPr>
            <p:cNvPr id="94" name="Shape 1534"/>
            <p:cNvSpPr/>
            <p:nvPr/>
          </p:nvSpPr>
          <p:spPr>
            <a:xfrm flipH="1">
              <a:off x="0" y="431321"/>
              <a:ext cx="1006046" cy="2086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5" name="Shape 1535"/>
            <p:cNvSpPr/>
            <p:nvPr/>
          </p:nvSpPr>
          <p:spPr>
            <a:xfrm flipH="1">
              <a:off x="293651" y="0"/>
              <a:ext cx="402423" cy="39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96" name="Group 1541"/>
          <p:cNvGrpSpPr/>
          <p:nvPr/>
        </p:nvGrpSpPr>
        <p:grpSpPr>
          <a:xfrm>
            <a:off x="5119792" y="2364451"/>
            <a:ext cx="461014" cy="1153786"/>
            <a:chOff x="0" y="0"/>
            <a:chExt cx="1201268" cy="3006437"/>
          </a:xfrm>
          <a:solidFill>
            <a:schemeClr val="accent6"/>
          </a:solidFill>
        </p:grpSpPr>
        <p:sp>
          <p:nvSpPr>
            <p:cNvPr id="106" name="Shape 1539"/>
            <p:cNvSpPr/>
            <p:nvPr/>
          </p:nvSpPr>
          <p:spPr>
            <a:xfrm flipH="1">
              <a:off x="-1" y="515019"/>
              <a:ext cx="1201270" cy="2491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07" name="Shape 1540"/>
            <p:cNvSpPr/>
            <p:nvPr/>
          </p:nvSpPr>
          <p:spPr>
            <a:xfrm flipH="1">
              <a:off x="350634" y="0"/>
              <a:ext cx="480513" cy="469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108" name="Group 1546"/>
          <p:cNvGrpSpPr/>
          <p:nvPr/>
        </p:nvGrpSpPr>
        <p:grpSpPr>
          <a:xfrm>
            <a:off x="6000211" y="2414643"/>
            <a:ext cx="522053" cy="1306550"/>
            <a:chOff x="0" y="0"/>
            <a:chExt cx="1360319" cy="3404499"/>
          </a:xfrm>
          <a:solidFill>
            <a:schemeClr val="accent6"/>
          </a:solidFill>
        </p:grpSpPr>
        <p:sp>
          <p:nvSpPr>
            <p:cNvPr id="109" name="Shape 1544"/>
            <p:cNvSpPr/>
            <p:nvPr/>
          </p:nvSpPr>
          <p:spPr>
            <a:xfrm flipH="1">
              <a:off x="0" y="583209"/>
              <a:ext cx="1360320" cy="282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0" name="Shape 1545"/>
            <p:cNvSpPr/>
            <p:nvPr/>
          </p:nvSpPr>
          <p:spPr>
            <a:xfrm flipH="1">
              <a:off x="397059" y="0"/>
              <a:ext cx="544134" cy="53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111" name="Group 1551"/>
          <p:cNvGrpSpPr/>
          <p:nvPr/>
        </p:nvGrpSpPr>
        <p:grpSpPr>
          <a:xfrm>
            <a:off x="6960451" y="2508042"/>
            <a:ext cx="590211" cy="1477132"/>
            <a:chOff x="0" y="0"/>
            <a:chExt cx="1537921" cy="3848987"/>
          </a:xfrm>
          <a:solidFill>
            <a:schemeClr val="accent1"/>
          </a:solidFill>
        </p:grpSpPr>
        <p:sp>
          <p:nvSpPr>
            <p:cNvPr id="112" name="Shape 1549"/>
            <p:cNvSpPr/>
            <p:nvPr/>
          </p:nvSpPr>
          <p:spPr>
            <a:xfrm flipH="1">
              <a:off x="0" y="659352"/>
              <a:ext cx="1537922" cy="3189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3" name="Shape 1550"/>
            <p:cNvSpPr/>
            <p:nvPr/>
          </p:nvSpPr>
          <p:spPr>
            <a:xfrm flipH="1">
              <a:off x="448899" y="0"/>
              <a:ext cx="615175" cy="601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119" name="Text Placeholder 8"/>
          <p:cNvSpPr>
            <a:spLocks noGrp="1"/>
          </p:cNvSpPr>
          <p:nvPr>
            <p:ph type="body" sz="half" idx="2"/>
          </p:nvPr>
        </p:nvSpPr>
        <p:spPr>
          <a:xfrm>
            <a:off x="4930332" y="2108525"/>
            <a:ext cx="817153" cy="160843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교수</a:t>
            </a:r>
            <a:r>
              <a:rPr lang="ko-KR" altLang="en-US" dirty="0">
                <a:latin typeface="하나 B" pitchFamily="18" charset="-127"/>
                <a:ea typeface="하나 B" pitchFamily="18" charset="-127"/>
              </a:rPr>
              <a:t>진</a:t>
            </a:r>
            <a:endParaRPr lang="en-US" dirty="0"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120" name="Text Placeholder 8"/>
          <p:cNvSpPr>
            <a:spLocks noGrp="1"/>
          </p:cNvSpPr>
          <p:nvPr>
            <p:ph type="body" sz="half" idx="2"/>
          </p:nvPr>
        </p:nvSpPr>
        <p:spPr>
          <a:xfrm>
            <a:off x="4131843" y="2051375"/>
            <a:ext cx="817153" cy="160843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더만다린</a:t>
            </a:r>
            <a:endParaRPr lang="en-US" dirty="0"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121" name="Text Placeholder 8"/>
          <p:cNvSpPr>
            <a:spLocks noGrp="1"/>
          </p:cNvSpPr>
          <p:nvPr>
            <p:ph type="body" sz="half" idx="2"/>
          </p:nvPr>
        </p:nvSpPr>
        <p:spPr>
          <a:xfrm>
            <a:off x="6842192" y="2274504"/>
            <a:ext cx="817153" cy="160843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학습자</a:t>
            </a:r>
            <a:endParaRPr lang="en-US" dirty="0">
              <a:latin typeface="하나 B" pitchFamily="18" charset="-127"/>
              <a:ea typeface="하나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28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5" grpId="0" build="p"/>
      <p:bldP spid="75" grpId="0" animBg="1"/>
      <p:bldP spid="77" grpId="0" animBg="1"/>
      <p:bldP spid="78" grpId="0" animBg="1"/>
      <p:bldP spid="82" grpId="0" animBg="1"/>
      <p:bldP spid="119" grpId="0" build="p"/>
      <p:bldP spid="120" grpId="0" build="p"/>
      <p:bldP spid="12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862607"/>
            <a:ext cx="6720969" cy="57858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더만다린 학습관리시스템 개발분야</a:t>
            </a:r>
            <a:endParaRPr lang="en-US" dirty="0">
              <a:latin typeface="하나 B" pitchFamily="18" charset="-127"/>
              <a:ea typeface="하나 B" pitchFamily="18" charset="-127"/>
            </a:endParaRPr>
          </a:p>
        </p:txBody>
      </p:sp>
      <p:grpSp>
        <p:nvGrpSpPr>
          <p:cNvPr id="56" name="Group 1046"/>
          <p:cNvGrpSpPr/>
          <p:nvPr/>
        </p:nvGrpSpPr>
        <p:grpSpPr>
          <a:xfrm>
            <a:off x="1540820" y="2593404"/>
            <a:ext cx="2396652" cy="1845246"/>
            <a:chOff x="0" y="0"/>
            <a:chExt cx="7235753" cy="5571000"/>
          </a:xfrm>
        </p:grpSpPr>
        <p:sp>
          <p:nvSpPr>
            <p:cNvPr id="58" name="Shape 1044"/>
            <p:cNvSpPr/>
            <p:nvPr/>
          </p:nvSpPr>
          <p:spPr>
            <a:xfrm>
              <a:off x="2491781" y="4529045"/>
              <a:ext cx="2268505" cy="1041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9" name="Shape 1045"/>
            <p:cNvSpPr/>
            <p:nvPr/>
          </p:nvSpPr>
          <p:spPr>
            <a:xfrm>
              <a:off x="0" y="0"/>
              <a:ext cx="7235754" cy="4421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30" name="Shape 447"/>
          <p:cNvSpPr/>
          <p:nvPr/>
        </p:nvSpPr>
        <p:spPr>
          <a:xfrm>
            <a:off x="5810481" y="2294651"/>
            <a:ext cx="1155054" cy="2182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2" name="Title 6"/>
          <p:cNvSpPr txBox="1">
            <a:spLocks/>
          </p:cNvSpPr>
          <p:nvPr/>
        </p:nvSpPr>
        <p:spPr>
          <a:xfrm>
            <a:off x="1813202" y="5110757"/>
            <a:ext cx="1966188" cy="57858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latin typeface="하나 B" pitchFamily="18" charset="-127"/>
                <a:ea typeface="하나 B" pitchFamily="18" charset="-127"/>
              </a:rPr>
              <a:t>웹 </a:t>
            </a:r>
            <a:r>
              <a:rPr lang="en-US" altLang="ko-KR" sz="2000" dirty="0" smtClean="0">
                <a:latin typeface="하나 B" pitchFamily="18" charset="-127"/>
                <a:ea typeface="하나 B" pitchFamily="18" charset="-127"/>
              </a:rPr>
              <a:t>(</a:t>
            </a:r>
            <a:r>
              <a:rPr lang="ko-KR" altLang="en-US" sz="2000" dirty="0" smtClean="0">
                <a:latin typeface="하나 B" pitchFamily="18" charset="-127"/>
                <a:ea typeface="하나 B" pitchFamily="18" charset="-127"/>
              </a:rPr>
              <a:t>더만다린전용</a:t>
            </a:r>
            <a:r>
              <a:rPr lang="en-US" altLang="ko-KR" sz="2000" dirty="0" smtClean="0">
                <a:latin typeface="하나 B" pitchFamily="18" charset="-127"/>
                <a:ea typeface="하나 B" pitchFamily="18" charset="-127"/>
              </a:rPr>
              <a:t>)</a:t>
            </a:r>
            <a:endParaRPr lang="en-US" sz="2000" dirty="0"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33" name="Title 6"/>
          <p:cNvSpPr txBox="1">
            <a:spLocks/>
          </p:cNvSpPr>
          <p:nvPr/>
        </p:nvSpPr>
        <p:spPr>
          <a:xfrm>
            <a:off x="4734042" y="5144689"/>
            <a:ext cx="4139136" cy="57858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latin typeface="하나 B" pitchFamily="18" charset="-127"/>
                <a:ea typeface="하나 B" pitchFamily="18" charset="-127"/>
              </a:rPr>
              <a:t>모바일 </a:t>
            </a:r>
            <a:r>
              <a:rPr lang="en-US" altLang="ko-KR" sz="2000" dirty="0" smtClean="0">
                <a:latin typeface="하나 B" pitchFamily="18" charset="-127"/>
                <a:ea typeface="하나 B" pitchFamily="18" charset="-127"/>
              </a:rPr>
              <a:t>(</a:t>
            </a:r>
            <a:r>
              <a:rPr lang="ko-KR" altLang="en-US" sz="2000" dirty="0" smtClean="0">
                <a:latin typeface="하나 B" pitchFamily="18" charset="-127"/>
                <a:ea typeface="하나 B" pitchFamily="18" charset="-127"/>
              </a:rPr>
              <a:t>학습자</a:t>
            </a:r>
            <a:r>
              <a:rPr lang="en-US" altLang="ko-KR" sz="2000" dirty="0" smtClean="0">
                <a:latin typeface="하나 B" pitchFamily="18" charset="-127"/>
                <a:ea typeface="하나 B" pitchFamily="18" charset="-127"/>
              </a:rPr>
              <a:t>, </a:t>
            </a:r>
            <a:r>
              <a:rPr lang="ko-KR" altLang="en-US" sz="2000" dirty="0" smtClean="0">
                <a:latin typeface="하나 B" pitchFamily="18" charset="-127"/>
                <a:ea typeface="하나 B" pitchFamily="18" charset="-127"/>
              </a:rPr>
              <a:t>교수진</a:t>
            </a:r>
            <a:r>
              <a:rPr lang="en-US" altLang="ko-KR" sz="2000" dirty="0" smtClean="0">
                <a:latin typeface="하나 B" pitchFamily="18" charset="-127"/>
                <a:ea typeface="하나 B" pitchFamily="18" charset="-127"/>
              </a:rPr>
              <a:t>, HRD)</a:t>
            </a:r>
            <a:endParaRPr lang="en-US" sz="2000" dirty="0">
              <a:latin typeface="하나 B" pitchFamily="18" charset="-127"/>
              <a:ea typeface="하나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57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 animBg="1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976907"/>
            <a:ext cx="6720969" cy="57858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더만다린 학습관리시스템 향후 개발案</a:t>
            </a:r>
            <a:endParaRPr lang="en-US" dirty="0"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46" name="Shape 691"/>
          <p:cNvSpPr/>
          <p:nvPr/>
        </p:nvSpPr>
        <p:spPr>
          <a:xfrm>
            <a:off x="3885097" y="1943100"/>
            <a:ext cx="1076325" cy="1076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51" name="Shape 695"/>
          <p:cNvSpPr/>
          <p:nvPr/>
        </p:nvSpPr>
        <p:spPr>
          <a:xfrm>
            <a:off x="4700940" y="3732577"/>
            <a:ext cx="2242695" cy="1770644"/>
          </a:xfrm>
          <a:prstGeom prst="rect">
            <a:avLst/>
          </a:prstGeom>
          <a:solidFill>
            <a:srgbClr val="FFFFFF"/>
          </a:solidFill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52" name="Shape 696"/>
          <p:cNvSpPr/>
          <p:nvPr/>
        </p:nvSpPr>
        <p:spPr>
          <a:xfrm>
            <a:off x="1910116" y="3732577"/>
            <a:ext cx="2242695" cy="1770644"/>
          </a:xfrm>
          <a:prstGeom prst="rect">
            <a:avLst/>
          </a:prstGeom>
          <a:solidFill>
            <a:srgbClr val="FFFFFF"/>
          </a:solidFill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53" name="Shape 697"/>
          <p:cNvSpPr/>
          <p:nvPr/>
        </p:nvSpPr>
        <p:spPr>
          <a:xfrm>
            <a:off x="1910264" y="3729872"/>
            <a:ext cx="2242397" cy="4805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54" name="Shape 699"/>
          <p:cNvSpPr/>
          <p:nvPr/>
        </p:nvSpPr>
        <p:spPr>
          <a:xfrm>
            <a:off x="4701088" y="3729872"/>
            <a:ext cx="2242397" cy="4805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>
              <a:latin typeface="하나 B" pitchFamily="18" charset="-127"/>
              <a:ea typeface="하나 B" pitchFamily="18" charset="-127"/>
            </a:endParaRPr>
          </a:p>
        </p:txBody>
      </p:sp>
      <p:grpSp>
        <p:nvGrpSpPr>
          <p:cNvPr id="41" name="Group 1046"/>
          <p:cNvGrpSpPr/>
          <p:nvPr/>
        </p:nvGrpSpPr>
        <p:grpSpPr>
          <a:xfrm>
            <a:off x="3753472" y="2367761"/>
            <a:ext cx="571100" cy="439705"/>
            <a:chOff x="0" y="0"/>
            <a:chExt cx="7235753" cy="5571000"/>
          </a:xfrm>
        </p:grpSpPr>
        <p:sp>
          <p:nvSpPr>
            <p:cNvPr id="42" name="Shape 1044"/>
            <p:cNvSpPr/>
            <p:nvPr/>
          </p:nvSpPr>
          <p:spPr>
            <a:xfrm>
              <a:off x="2491781" y="4529045"/>
              <a:ext cx="2268505" cy="1041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3" name="Shape 1045"/>
            <p:cNvSpPr/>
            <p:nvPr/>
          </p:nvSpPr>
          <p:spPr>
            <a:xfrm>
              <a:off x="0" y="0"/>
              <a:ext cx="7235754" cy="4421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44" name="Shape 447"/>
          <p:cNvSpPr/>
          <p:nvPr/>
        </p:nvSpPr>
        <p:spPr>
          <a:xfrm>
            <a:off x="4615414" y="2291301"/>
            <a:ext cx="294689" cy="556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612381" y="3829887"/>
            <a:ext cx="145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하나 B" pitchFamily="18" charset="-127"/>
                <a:ea typeface="하나 B" pitchFamily="18" charset="-127"/>
              </a:rPr>
              <a:t>개발 안 </a:t>
            </a:r>
            <a:r>
              <a:rPr lang="en-US" altLang="ko-KR" sz="1400" dirty="0" smtClean="0">
                <a:solidFill>
                  <a:schemeClr val="bg1"/>
                </a:solidFill>
                <a:latin typeface="하나 B" pitchFamily="18" charset="-127"/>
                <a:ea typeface="하나 B" pitchFamily="18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91095" y="3816240"/>
            <a:ext cx="145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하나 B" pitchFamily="18" charset="-127"/>
                <a:ea typeface="하나 B" pitchFamily="18" charset="-127"/>
              </a:rPr>
              <a:t>개발 안 </a:t>
            </a:r>
            <a:r>
              <a:rPr lang="en-US" altLang="ko-KR" sz="1400" dirty="0" smtClean="0">
                <a:solidFill>
                  <a:schemeClr val="bg1"/>
                </a:solidFill>
                <a:latin typeface="하나 B" pitchFamily="18" charset="-127"/>
                <a:ea typeface="하나 B" pitchFamily="18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하나 B" pitchFamily="18" charset="-127"/>
              <a:ea typeface="하나 B" pitchFamily="18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6525" y="4542370"/>
            <a:ext cx="2310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100% Web</a:t>
            </a:r>
            <a:r>
              <a:rPr lang="ko-KR" altLang="en-US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용 개발 </a:t>
            </a:r>
            <a:r>
              <a:rPr lang="en-US" altLang="ko-KR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(</a:t>
            </a:r>
            <a:r>
              <a:rPr lang="en-US" altLang="ko-KR" sz="1200" dirty="0" err="1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Appx</a:t>
            </a:r>
            <a:r>
              <a:rPr lang="en-US" altLang="ko-KR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15</a:t>
            </a:r>
            <a:r>
              <a:rPr lang="ko-KR" altLang="en-US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年 순정 </a:t>
            </a:r>
            <a:r>
              <a:rPr lang="en-US" altLang="ko-KR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App </a:t>
            </a:r>
            <a:r>
              <a:rPr lang="ko-KR" altLang="en-US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런칭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12533" y="4542370"/>
            <a:ext cx="1819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Web </a:t>
            </a:r>
            <a:r>
              <a:rPr lang="ko-KR" altLang="en-US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및 웹</a:t>
            </a:r>
            <a:r>
              <a:rPr lang="en-US" altLang="ko-KR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App</a:t>
            </a:r>
            <a:r>
              <a:rPr lang="ko-KR" altLang="en-US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 개발</a:t>
            </a:r>
            <a:endParaRPr lang="en-US" altLang="ko-KR" sz="1200" dirty="0" smtClean="0">
              <a:solidFill>
                <a:schemeClr val="accent6"/>
              </a:solidFill>
              <a:latin typeface="하나 B" pitchFamily="18" charset="-127"/>
              <a:ea typeface="하나 B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15</a:t>
            </a:r>
            <a:r>
              <a:rPr lang="ko-KR" altLang="en-US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년 순정</a:t>
            </a:r>
            <a:r>
              <a:rPr lang="en-US" altLang="ko-KR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App </a:t>
            </a:r>
            <a:r>
              <a:rPr lang="ko-KR" altLang="en-US" sz="1200" dirty="0" smtClean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전</a:t>
            </a:r>
            <a:r>
              <a:rPr lang="ko-KR" altLang="en-US" sz="1200" dirty="0">
                <a:solidFill>
                  <a:schemeClr val="accent6"/>
                </a:solidFill>
                <a:latin typeface="하나 B" pitchFamily="18" charset="-127"/>
                <a:ea typeface="하나 B" pitchFamily="18" charset="-127"/>
              </a:rPr>
              <a:t>환</a:t>
            </a:r>
          </a:p>
        </p:txBody>
      </p:sp>
    </p:spTree>
    <p:extLst>
      <p:ext uri="{BB962C8B-B14F-4D97-AF65-F5344CB8AC3E}">
        <p14:creationId xmlns:p14="http://schemas.microsoft.com/office/powerpoint/2010/main" val="37158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6" grpId="0" animBg="1"/>
      <p:bldP spid="51" grpId="0" animBg="1"/>
      <p:bldP spid="52" grpId="0" animBg="1"/>
      <p:bldP spid="53" grpId="0" animBg="1"/>
      <p:bldP spid="54" grpId="0" animBg="1"/>
      <p:bldP spid="44" grpId="0" animBg="1"/>
      <p:bldP spid="9" grpId="0"/>
      <p:bldP spid="64" grpId="0"/>
      <p:bldP spid="15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624481"/>
            <a:ext cx="6720969" cy="129956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사용자별 상세 기능관련 </a:t>
            </a:r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/>
            </a:r>
            <a:br>
              <a:rPr lang="en-US" altLang="ko-KR" dirty="0" smtClean="0">
                <a:latin typeface="하나 B" pitchFamily="18" charset="-127"/>
                <a:ea typeface="하나 B" pitchFamily="18" charset="-127"/>
              </a:rPr>
            </a:br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/>
            </a:r>
            <a:br>
              <a:rPr lang="en-US" altLang="ko-KR" dirty="0" smtClean="0">
                <a:latin typeface="하나 B" pitchFamily="18" charset="-127"/>
                <a:ea typeface="하나 B" pitchFamily="18" charset="-127"/>
              </a:rPr>
            </a:br>
            <a:r>
              <a:rPr lang="ko-KR" altLang="en-US" sz="2900" dirty="0" smtClean="0">
                <a:solidFill>
                  <a:schemeClr val="accent3">
                    <a:lumMod val="90000"/>
                  </a:schemeClr>
                </a:solidFill>
                <a:latin typeface="하나 B" pitchFamily="18" charset="-127"/>
                <a:ea typeface="하나 B" pitchFamily="18" charset="-127"/>
              </a:rPr>
              <a:t>학습자</a:t>
            </a:r>
            <a:endParaRPr lang="en-US" sz="2900" dirty="0">
              <a:solidFill>
                <a:schemeClr val="accent3">
                  <a:lumMod val="90000"/>
                </a:schemeClr>
              </a:solidFill>
              <a:latin typeface="하나 B" pitchFamily="18" charset="-127"/>
              <a:ea typeface="하나 B" pitchFamily="18" charset="-127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952496" y="2086703"/>
            <a:ext cx="6496053" cy="3784761"/>
            <a:chOff x="2351656" y="2678036"/>
            <a:chExt cx="2204874" cy="1248156"/>
          </a:xfrm>
        </p:grpSpPr>
        <p:sp>
          <p:nvSpPr>
            <p:cNvPr id="81" name="Rectangle 80"/>
            <p:cNvSpPr/>
            <p:nvPr/>
          </p:nvSpPr>
          <p:spPr>
            <a:xfrm>
              <a:off x="2351656" y="2678036"/>
              <a:ext cx="2204874" cy="124815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0" tIns="0" rtlCol="0" anchor="ctr"/>
            <a:lstStyle/>
            <a:p>
              <a:pPr algn="ctr"/>
              <a:endParaRPr lang="en-GB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2351656" y="2681889"/>
              <a:ext cx="289069" cy="274999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3" name="Shape 447"/>
          <p:cNvSpPr/>
          <p:nvPr/>
        </p:nvSpPr>
        <p:spPr>
          <a:xfrm>
            <a:off x="1412358" y="2344161"/>
            <a:ext cx="280436" cy="543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34" name="Text Placeholder 8"/>
          <p:cNvSpPr>
            <a:spLocks noGrp="1"/>
          </p:cNvSpPr>
          <p:nvPr>
            <p:ph type="body" sz="half" idx="2"/>
          </p:nvPr>
        </p:nvSpPr>
        <p:spPr>
          <a:xfrm>
            <a:off x="1933065" y="2222090"/>
            <a:ext cx="5324985" cy="34738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● 레벨테스트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객관식 형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-&gt;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자동채점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-&gt;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테스트결과 나오기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결과 및 정답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오답 상세내용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   듣기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독해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문법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말하기 </a:t>
            </a: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</a:t>
            </a:r>
            <a:r>
              <a:rPr lang="en-US" altLang="ko-KR" sz="1100" dirty="0" err="1" smtClean="0">
                <a:latin typeface="하나 M" pitchFamily="18" charset="-127"/>
                <a:ea typeface="하나 M" pitchFamily="18" charset="-127"/>
              </a:rPr>
              <a:t>Quection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pool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다양화를 통한 테스트결과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DB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쌓일 수 있도록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. 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향상도 본인조회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예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: 2014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5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월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– 75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점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2014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6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월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-80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점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  <a:sym typeface="Wingdings" pitchFamily="2" charset="2"/>
              </a:rPr>
              <a:t>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  <a:sym typeface="Wingdings" pitchFamily="2" charset="2"/>
              </a:rPr>
              <a:t>시험별 조회할 수 있도록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  <a:sym typeface="Wingdings" pitchFamily="2" charset="2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출석율조회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주간별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월간별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분기별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기간별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</a:t>
            </a:r>
          </a:p>
          <a:p>
            <a:pPr>
              <a:lnSpc>
                <a:spcPct val="11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사용자가 기간 직접선택가능해야함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-&gt;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예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: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인터넷뱅킹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</a:t>
            </a:r>
            <a:r>
              <a:rPr lang="ko-KR" altLang="en-US" sz="1100" b="1" u="sng" dirty="0">
                <a:latin typeface="하나 M" pitchFamily="18" charset="-127"/>
                <a:ea typeface="하나 M" pitchFamily="18" charset="-127"/>
              </a:rPr>
              <a:t>일자별</a:t>
            </a:r>
            <a:r>
              <a:rPr lang="en-US" altLang="ko-KR" sz="1100" b="1" u="sng" dirty="0">
                <a:latin typeface="하나 M" pitchFamily="18" charset="-127"/>
                <a:ea typeface="하나 M" pitchFamily="18" charset="-127"/>
              </a:rPr>
              <a:t>/</a:t>
            </a:r>
            <a:r>
              <a:rPr lang="ko-KR" altLang="en-US" sz="1100" b="1" u="sng" dirty="0">
                <a:latin typeface="하나 M" pitchFamily="18" charset="-127"/>
                <a:ea typeface="하나 M" pitchFamily="18" charset="-127"/>
              </a:rPr>
              <a:t>주간별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– 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숫자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(%),  </a:t>
            </a:r>
            <a:r>
              <a:rPr lang="ko-KR" altLang="en-US" sz="1100" b="1" u="sng" dirty="0">
                <a:latin typeface="하나 M" pitchFamily="18" charset="-127"/>
                <a:ea typeface="하나 M" pitchFamily="18" charset="-127"/>
              </a:rPr>
              <a:t>월간별</a:t>
            </a:r>
            <a:r>
              <a:rPr lang="en-US" altLang="ko-KR" sz="1100" b="1" u="sng" dirty="0">
                <a:latin typeface="하나 M" pitchFamily="18" charset="-127"/>
                <a:ea typeface="하나 M" pitchFamily="18" charset="-127"/>
              </a:rPr>
              <a:t>~</a:t>
            </a:r>
            <a:r>
              <a:rPr lang="ko-KR" altLang="en-US" sz="1100" b="1" u="sng" dirty="0">
                <a:latin typeface="하나 M" pitchFamily="18" charset="-127"/>
                <a:ea typeface="하나 M" pitchFamily="18" charset="-127"/>
              </a:rPr>
              <a:t>분기별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– 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막대그래프 및 숫자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● 일일 학습성취도 및 강사코멘트내용 조회</a:t>
            </a:r>
            <a:r>
              <a:rPr lang="en-US" altLang="ko-KR" sz="1100" dirty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일자별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주간별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월간별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분기별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댓글달기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강사에게 노출되어서 서로 커뮤니케이션 가능토록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</a:t>
            </a:r>
            <a:r>
              <a:rPr lang="en-US" altLang="ko-KR" sz="1100" b="1" u="sng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b="1" u="sng" dirty="0" smtClean="0">
                <a:latin typeface="하나 M" pitchFamily="18" charset="-127"/>
                <a:ea typeface="하나 M" pitchFamily="18" charset="-127"/>
              </a:rPr>
              <a:t>단</a:t>
            </a:r>
            <a:r>
              <a:rPr lang="en-US" altLang="ko-KR" sz="1100" b="1" u="sng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b="1" u="sng" dirty="0" smtClean="0">
                <a:latin typeface="하나 M" pitchFamily="18" charset="-127"/>
                <a:ea typeface="하나 M" pitchFamily="18" charset="-127"/>
              </a:rPr>
              <a:t>폐쇄성 </a:t>
            </a:r>
            <a:r>
              <a:rPr lang="en-US" altLang="ko-KR" sz="1100" b="1" u="sng" dirty="0" smtClean="0">
                <a:latin typeface="하나 M" pitchFamily="18" charset="-127"/>
                <a:ea typeface="하나 M" pitchFamily="18" charset="-127"/>
              </a:rPr>
              <a:t>1:1)</a:t>
            </a:r>
          </a:p>
          <a:p>
            <a:pPr>
              <a:lnSpc>
                <a:spcPct val="110000"/>
              </a:lnSpc>
            </a:pPr>
            <a:endParaRPr lang="en-US" altLang="ko-KR" sz="1100" b="1" u="sng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b="1" dirty="0" smtClean="0">
                <a:latin typeface="하나 M" pitchFamily="18" charset="-127"/>
                <a:ea typeface="하나 M" pitchFamily="18" charset="-127"/>
              </a:rPr>
              <a:t>    푸쉬기능을 통한 실시간 커뮤니케이션</a:t>
            </a:r>
            <a:endParaRPr lang="en-US" altLang="ko-KR" sz="1100" b="1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GB" altLang="ko-KR" sz="1100" dirty="0">
              <a:latin typeface="하나 M" pitchFamily="18" charset="-127"/>
              <a:ea typeface="하나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5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3" grpId="0" animBg="1"/>
      <p:bldP spid="13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624481"/>
            <a:ext cx="6720969" cy="129956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하나 B" pitchFamily="18" charset="-127"/>
                <a:ea typeface="하나 B" pitchFamily="18" charset="-127"/>
              </a:rPr>
              <a:t>사용자별 상세 기능관련 </a:t>
            </a:r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/>
            </a:r>
            <a:br>
              <a:rPr lang="en-US" altLang="ko-KR" dirty="0" smtClean="0">
                <a:latin typeface="하나 B" pitchFamily="18" charset="-127"/>
                <a:ea typeface="하나 B" pitchFamily="18" charset="-127"/>
              </a:rPr>
            </a:br>
            <a:r>
              <a:rPr lang="en-US" altLang="ko-KR" dirty="0" smtClean="0">
                <a:latin typeface="하나 B" pitchFamily="18" charset="-127"/>
                <a:ea typeface="하나 B" pitchFamily="18" charset="-127"/>
              </a:rPr>
              <a:t/>
            </a:r>
            <a:br>
              <a:rPr lang="en-US" altLang="ko-KR" dirty="0" smtClean="0">
                <a:latin typeface="하나 B" pitchFamily="18" charset="-127"/>
                <a:ea typeface="하나 B" pitchFamily="18" charset="-127"/>
              </a:rPr>
            </a:br>
            <a:r>
              <a:rPr lang="ko-KR" altLang="en-US" sz="2900" dirty="0" smtClean="0">
                <a:solidFill>
                  <a:schemeClr val="accent3">
                    <a:lumMod val="90000"/>
                  </a:schemeClr>
                </a:solidFill>
                <a:latin typeface="하나 B" pitchFamily="18" charset="-127"/>
                <a:ea typeface="하나 B" pitchFamily="18" charset="-127"/>
              </a:rPr>
              <a:t>학습자</a:t>
            </a:r>
            <a:endParaRPr lang="en-US" sz="2900" dirty="0">
              <a:solidFill>
                <a:schemeClr val="accent3">
                  <a:lumMod val="90000"/>
                </a:schemeClr>
              </a:solidFill>
              <a:latin typeface="하나 B" pitchFamily="18" charset="-127"/>
              <a:ea typeface="하나 B" pitchFamily="18" charset="-127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952496" y="2086703"/>
            <a:ext cx="6496053" cy="3784761"/>
            <a:chOff x="2351656" y="2678036"/>
            <a:chExt cx="2204874" cy="1248156"/>
          </a:xfrm>
        </p:grpSpPr>
        <p:sp>
          <p:nvSpPr>
            <p:cNvPr id="81" name="Rectangle 80"/>
            <p:cNvSpPr/>
            <p:nvPr/>
          </p:nvSpPr>
          <p:spPr>
            <a:xfrm>
              <a:off x="2351656" y="2678036"/>
              <a:ext cx="2204874" cy="124815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0" tIns="0" rtlCol="0" anchor="ctr"/>
            <a:lstStyle/>
            <a:p>
              <a:pPr algn="ctr"/>
              <a:endParaRPr lang="en-GB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2351656" y="2681889"/>
              <a:ext cx="289069" cy="274999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3" name="Shape 447"/>
          <p:cNvSpPr/>
          <p:nvPr/>
        </p:nvSpPr>
        <p:spPr>
          <a:xfrm>
            <a:off x="1412358" y="2344161"/>
            <a:ext cx="280436" cy="543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34" name="Text Placeholder 8"/>
          <p:cNvSpPr>
            <a:spLocks noGrp="1"/>
          </p:cNvSpPr>
          <p:nvPr>
            <p:ph type="body" sz="half" idx="2"/>
          </p:nvPr>
        </p:nvSpPr>
        <p:spPr>
          <a:xfrm>
            <a:off x="1933065" y="2241140"/>
            <a:ext cx="5324985" cy="34738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● 교육만족도조사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Tool (5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점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or 10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점 척도 선택형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-&gt;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마지막 직접입력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-&gt; Submit</a:t>
            </a: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피드백요청메뉴 혹은 채팅기능 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(‘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강사에게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에이전시에게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, HRD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에게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’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선택 후 피드백요청사항 직접입력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   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요청상대 선택 후 입력시 상대방측에게 실시간 푸쉬</a:t>
            </a: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캘린더기능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수업일정조</a:t>
            </a: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회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– Fix or Flexible)</a:t>
            </a: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게시판기능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강사 혹은 에이전시쪽에서 업로드한 참고자료를 조회할 수 있도록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100" dirty="0">
                <a:latin typeface="하나 M" pitchFamily="18" charset="-127"/>
                <a:ea typeface="하나 M" pitchFamily="18" charset="-127"/>
              </a:rPr>
              <a:t>●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결석예정사유 시스템상에서 입력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다시 설명드리겠습니다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 (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대기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승인 확인할 수 있도록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● 분기별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반기별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연간 교육종료 후 수료 </a:t>
            </a:r>
            <a:r>
              <a:rPr lang="en-US" altLang="ko-KR" sz="1100" dirty="0" smtClean="0">
                <a:latin typeface="하나 M" pitchFamily="18" charset="-127"/>
                <a:ea typeface="하나 M" pitchFamily="18" charset="-127"/>
              </a:rPr>
              <a:t>/ </a:t>
            </a:r>
            <a:r>
              <a:rPr lang="ko-KR" altLang="en-US" sz="1100" dirty="0" smtClean="0">
                <a:latin typeface="하나 M" pitchFamily="18" charset="-127"/>
                <a:ea typeface="하나 M" pitchFamily="18" charset="-127"/>
              </a:rPr>
              <a:t>미수료 확인</a:t>
            </a: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100" dirty="0" smtClean="0">
              <a:latin typeface="하나 M" pitchFamily="18" charset="-127"/>
              <a:ea typeface="하나 M" pitchFamily="18" charset="-127"/>
            </a:endParaRPr>
          </a:p>
          <a:p>
            <a:pPr>
              <a:lnSpc>
                <a:spcPct val="110000"/>
              </a:lnSpc>
            </a:pPr>
            <a:endParaRPr lang="en-GB" altLang="ko-KR" sz="1100" dirty="0">
              <a:latin typeface="하나 M" pitchFamily="18" charset="-127"/>
              <a:ea typeface="하나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2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3" grpId="0" animBg="1"/>
      <p:bldP spid="13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andom color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47264"/>
      </a:accent1>
      <a:accent2>
        <a:srgbClr val="F79389"/>
      </a:accent2>
      <a:accent3>
        <a:srgbClr val="F9ADA5"/>
      </a:accent3>
      <a:accent4>
        <a:srgbClr val="FAC2BC"/>
      </a:accent4>
      <a:accent5>
        <a:srgbClr val="D8DAD9"/>
      </a:accent5>
      <a:accent6>
        <a:srgbClr val="A9AEB3"/>
      </a:accent6>
      <a:hlink>
        <a:srgbClr val="7F7F7F"/>
      </a:hlink>
      <a:folHlink>
        <a:srgbClr val="7BBBB5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4906</TotalTime>
  <Words>1222</Words>
  <Application>Microsoft Office PowerPoint</Application>
  <PresentationFormat>On-screen Show (4:3)</PresentationFormat>
  <Paragraphs>193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더만다린 온라인학습관리시스템 기획안</vt:lpstr>
      <vt:lpstr>PowerPoint Presentation</vt:lpstr>
      <vt:lpstr>더만다린 학습관리시스템 개념 및 의미</vt:lpstr>
      <vt:lpstr>더만다린 학습관리시스템 미션</vt:lpstr>
      <vt:lpstr>학습관리시스템 사용자 안내</vt:lpstr>
      <vt:lpstr>더만다린 학습관리시스템 개발분야</vt:lpstr>
      <vt:lpstr>더만다린 학습관리시스템 향후 개발案</vt:lpstr>
      <vt:lpstr>사용자별 상세 기능관련   학습자</vt:lpstr>
      <vt:lpstr>사용자별 상세 기능관련   학습자</vt:lpstr>
      <vt:lpstr>사용자별 상세 기능관련   교수진</vt:lpstr>
      <vt:lpstr>사용자별 상세 기능관련   교수진</vt:lpstr>
      <vt:lpstr>사용자별 상세 기능관련   HRD</vt:lpstr>
      <vt:lpstr>사용자별 상세 기능관련   더만다린 (Admin Dashboard)</vt:lpstr>
      <vt:lpstr>사용자별 상세 기능관련   더만다린 (Admin Dashboard)</vt:lpstr>
      <vt:lpstr>Admin Dashboard 예시화면</vt:lpstr>
      <vt:lpstr>Instructor Pooling 시스템 예시화면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user</cp:lastModifiedBy>
  <cp:revision>434</cp:revision>
  <dcterms:created xsi:type="dcterms:W3CDTF">2014-06-21T01:29:11Z</dcterms:created>
  <dcterms:modified xsi:type="dcterms:W3CDTF">2014-08-20T03:22:45Z</dcterms:modified>
</cp:coreProperties>
</file>