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3"/>
  </p:notesMasterIdLst>
  <p:sldIdLst>
    <p:sldId id="256" r:id="rId2"/>
    <p:sldId id="288" r:id="rId3"/>
    <p:sldId id="272" r:id="rId4"/>
    <p:sldId id="274" r:id="rId5"/>
    <p:sldId id="275" r:id="rId6"/>
    <p:sldId id="277" r:id="rId7"/>
    <p:sldId id="284" r:id="rId8"/>
    <p:sldId id="283" r:id="rId9"/>
    <p:sldId id="314" r:id="rId10"/>
    <p:sldId id="313" r:id="rId11"/>
    <p:sldId id="294" r:id="rId12"/>
    <p:sldId id="280" r:id="rId13"/>
    <p:sldId id="290" r:id="rId14"/>
    <p:sldId id="292" r:id="rId15"/>
    <p:sldId id="295" r:id="rId16"/>
    <p:sldId id="273" r:id="rId17"/>
    <p:sldId id="317" r:id="rId18"/>
    <p:sldId id="316" r:id="rId19"/>
    <p:sldId id="301" r:id="rId20"/>
    <p:sldId id="297" r:id="rId21"/>
    <p:sldId id="302" r:id="rId22"/>
    <p:sldId id="303" r:id="rId23"/>
    <p:sldId id="311" r:id="rId24"/>
    <p:sldId id="304" r:id="rId25"/>
    <p:sldId id="307" r:id="rId26"/>
    <p:sldId id="308" r:id="rId27"/>
    <p:sldId id="312" r:id="rId28"/>
    <p:sldId id="305" r:id="rId29"/>
    <p:sldId id="306" r:id="rId30"/>
    <p:sldId id="309" r:id="rId31"/>
    <p:sldId id="31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0000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2" autoAdjust="0"/>
    <p:restoredTop sz="94622" autoAdjust="0"/>
  </p:normalViewPr>
  <p:slideViewPr>
    <p:cSldViewPr snapToObjects="1">
      <p:cViewPr varScale="1">
        <p:scale>
          <a:sx n="88" d="100"/>
          <a:sy n="88" d="100"/>
        </p:scale>
        <p:origin x="9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24D7B-45F2-478D-A103-73FF397AF8B0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2EA35-5C1E-420E-BF42-B80461BFF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2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5144" y="2019338"/>
            <a:ext cx="3733715" cy="492443"/>
          </a:xfrm>
        </p:spPr>
        <p:txBody>
          <a:bodyPr wrap="none" lIns="91440" tIns="45720" rIns="91440" bIns="45720">
            <a:sp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0593" y="2743238"/>
            <a:ext cx="2861362" cy="366767"/>
          </a:xfrm>
        </p:spPr>
        <p:txBody>
          <a:bodyPr wrap="none" lIns="90488" tIns="44450" rIns="90488"/>
          <a:lstStyle>
            <a:lvl1pPr marL="0" indent="0" algn="ctr" fontAlgn="base">
              <a:spcBef>
                <a:spcPct val="0"/>
              </a:spcBef>
              <a:buFontTx/>
              <a:buNone/>
              <a:tabLst/>
              <a:defRPr sz="1800" b="1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grpSp>
        <p:nvGrpSpPr>
          <p:cNvPr id="1032197" name="Group 5"/>
          <p:cNvGrpSpPr>
            <a:grpSpLocks/>
          </p:cNvGrpSpPr>
          <p:nvPr/>
        </p:nvGrpSpPr>
        <p:grpSpPr bwMode="auto">
          <a:xfrm>
            <a:off x="6953251" y="527089"/>
            <a:ext cx="1638300" cy="274637"/>
            <a:chOff x="4745" y="332"/>
            <a:chExt cx="1118" cy="173"/>
          </a:xfrm>
        </p:grpSpPr>
        <p:sp>
          <p:nvSpPr>
            <p:cNvPr id="1032198" name="Text Box 6"/>
            <p:cNvSpPr txBox="1">
              <a:spLocks noChangeArrowheads="1"/>
            </p:cNvSpPr>
            <p:nvPr/>
          </p:nvSpPr>
          <p:spPr bwMode="auto">
            <a:xfrm>
              <a:off x="4745" y="332"/>
              <a:ext cx="111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fontAlgn="ctr" latinLnBrk="0" hangingPunct="0">
                <a:spcBef>
                  <a:spcPct val="50000"/>
                </a:spcBef>
                <a:spcAft>
                  <a:spcPct val="0"/>
                </a:spcAft>
                <a:buFont typeface="Arial" charset="0"/>
                <a:buNone/>
              </a:pPr>
              <a:r>
                <a:rPr kumimoji="1" lang="en-US" altLang="ko-KR" sz="1200" b="1" smtClean="0">
                  <a:solidFill>
                    <a:srgbClr val="000000"/>
                  </a:solidFill>
                </a:rPr>
                <a:t>Strictly Confidential</a:t>
              </a:r>
            </a:p>
          </p:txBody>
        </p:sp>
        <p:sp>
          <p:nvSpPr>
            <p:cNvPr id="1032199" name="Line 7"/>
            <p:cNvSpPr>
              <a:spLocks noChangeShapeType="1"/>
            </p:cNvSpPr>
            <p:nvPr/>
          </p:nvSpPr>
          <p:spPr bwMode="auto">
            <a:xfrm>
              <a:off x="4809" y="333"/>
              <a:ext cx="99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fontAlgn="ctr" latinLnBrk="0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FFFFFF"/>
                </a:solidFill>
              </a:endParaRPr>
            </a:p>
          </p:txBody>
        </p:sp>
        <p:sp>
          <p:nvSpPr>
            <p:cNvPr id="1032200" name="Line 8"/>
            <p:cNvSpPr>
              <a:spLocks noChangeShapeType="1"/>
            </p:cNvSpPr>
            <p:nvPr/>
          </p:nvSpPr>
          <p:spPr bwMode="auto">
            <a:xfrm>
              <a:off x="4809" y="504"/>
              <a:ext cx="99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fontAlgn="ctr" latinLnBrk="0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2203" name="Rectangle 11"/>
          <p:cNvSpPr>
            <a:spLocks noChangeArrowheads="1"/>
          </p:cNvSpPr>
          <p:nvPr userDrawn="1"/>
        </p:nvSpPr>
        <p:spPr bwMode="auto">
          <a:xfrm>
            <a:off x="369277" y="6088063"/>
            <a:ext cx="84010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Copyright © 2014 by</a:t>
            </a:r>
            <a:r>
              <a:rPr lang="en-US" altLang="ko-KR" sz="800" baseline="0" dirty="0" smtClean="0">
                <a:solidFill>
                  <a:srgbClr val="000000"/>
                </a:solidFill>
              </a:rPr>
              <a:t> The Corporation</a:t>
            </a:r>
            <a:r>
              <a:rPr lang="en-US" altLang="ko-KR" sz="800" dirty="0" smtClean="0">
                <a:solidFill>
                  <a:srgbClr val="000000"/>
                </a:solidFill>
              </a:rPr>
              <a:t>, Inc.   ALL RIGHTS RESERVED.</a:t>
            </a:r>
          </a:p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No part of this publication may be reproduced, stored in a retrieval system, or transmitted in any form or by any means — </a:t>
            </a:r>
            <a:br>
              <a:rPr lang="en-US" altLang="ko-KR" sz="800" dirty="0" smtClean="0">
                <a:solidFill>
                  <a:srgbClr val="000000"/>
                </a:solidFill>
              </a:rPr>
            </a:br>
            <a:r>
              <a:rPr lang="en-US" altLang="ko-KR" sz="800" dirty="0" smtClean="0">
                <a:solidFill>
                  <a:srgbClr val="000000"/>
                </a:solidFill>
              </a:rPr>
              <a:t>electronic, mechanical, photocopying, recording, or otherwise — without the permission of The</a:t>
            </a:r>
            <a:r>
              <a:rPr lang="en-US" altLang="ko-KR" sz="800" baseline="0" dirty="0" smtClean="0">
                <a:solidFill>
                  <a:srgbClr val="000000"/>
                </a:solidFill>
              </a:rPr>
              <a:t> Corporation</a:t>
            </a:r>
            <a:r>
              <a:rPr lang="en-US" altLang="ko-KR" sz="800" dirty="0" smtClean="0">
                <a:solidFill>
                  <a:srgbClr val="000000"/>
                </a:solidFill>
              </a:rPr>
              <a:t>.</a:t>
            </a:r>
          </a:p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This document provides an outline of a presentation and is incomplete without the accompanying oral commentary and discussion.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620" y="5229200"/>
            <a:ext cx="186293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5649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98790" y="1882776"/>
            <a:ext cx="1483968" cy="46169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790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8112" y="555625"/>
            <a:ext cx="2004646" cy="58896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467" y="555625"/>
            <a:ext cx="1483968" cy="58896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825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780" y="555625"/>
            <a:ext cx="8018585" cy="812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564173" y="1882776"/>
            <a:ext cx="8018585" cy="35120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82425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780" y="555625"/>
            <a:ext cx="8018585" cy="812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64173" y="1882776"/>
            <a:ext cx="8018585" cy="35120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8193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4173" y="1882814"/>
            <a:ext cx="8018585" cy="1496135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6971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39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3963360"/>
            <a:ext cx="7772400" cy="4435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473410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4173" y="1882814"/>
            <a:ext cx="3938954" cy="2474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804" y="1882814"/>
            <a:ext cx="3938954" cy="2474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232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00450"/>
            <a:ext cx="4040066" cy="8744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216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89" y="1300450"/>
            <a:ext cx="4041531" cy="8744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89" y="2174875"/>
            <a:ext cx="4041531" cy="216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993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981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143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7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89"/>
            <a:ext cx="5111262" cy="281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7" y="1435139"/>
            <a:ext cx="3008435" cy="3512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63173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9"/>
            <a:ext cx="5486400" cy="6282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76"/>
            <a:ext cx="5486400" cy="3512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35491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9780" y="555625"/>
            <a:ext cx="8018585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1800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Headline:  (18pt.) Ariel bold, first initial cap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4173" y="1882776"/>
            <a:ext cx="8018585" cy="397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00" tIns="90000" rIns="36000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dirty="0" smtClean="0"/>
              <a:t>Text: 14pt. Ariel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 Third level</a:t>
            </a:r>
          </a:p>
          <a:p>
            <a:pPr lvl="3"/>
            <a:r>
              <a:rPr lang="en-US" altLang="ko-KR" dirty="0" smtClean="0"/>
              <a:t> Fourth level</a:t>
            </a:r>
          </a:p>
          <a:p>
            <a:pPr lvl="4"/>
            <a:r>
              <a:rPr lang="en-US" altLang="ko-KR" dirty="0" smtClean="0"/>
              <a:t>Fifth level</a:t>
            </a:r>
          </a:p>
          <a:p>
            <a:pPr lvl="5"/>
            <a:r>
              <a:rPr lang="en-US" altLang="ko-KR" sz="1400" dirty="0" smtClean="0"/>
              <a:t>Sixth level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Text: 14pt. Ariel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0"/>
            <a:r>
              <a:rPr lang="en-US" altLang="ko-KR" dirty="0" smtClean="0"/>
              <a:t>Text: 14pt. Ariel 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562714" y="481016"/>
            <a:ext cx="8017120" cy="666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0099">
                  <a:gamma/>
                  <a:tint val="15294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FFFFFF"/>
              </a:solidFill>
            </a:endParaRPr>
          </a:p>
        </p:txBody>
      </p:sp>
      <p:sp>
        <p:nvSpPr>
          <p:cNvPr id="1031173" name="Rectangle 5"/>
          <p:cNvSpPr>
            <a:spLocks noChangeArrowheads="1"/>
          </p:cNvSpPr>
          <p:nvPr/>
        </p:nvSpPr>
        <p:spPr bwMode="auto">
          <a:xfrm>
            <a:off x="8528573" y="6664754"/>
            <a:ext cx="136256" cy="14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BDCEE832-9F0C-4558-A445-00FFDF0A052D}" type="slidenum">
              <a:rPr lang="en-US" altLang="ko-KR" sz="700" smtClean="0">
                <a:solidFill>
                  <a:srgbClr val="000000"/>
                </a:solidFill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altLang="ko-KR" sz="700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589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2pPr>
      <a:lvl3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3pPr>
      <a:lvl4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4pPr>
      <a:lvl5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180975" indent="-180975" algn="l" rtl="0" fontAlgn="ctr">
        <a:spcBef>
          <a:spcPct val="80000"/>
        </a:spcBef>
        <a:spcAft>
          <a:spcPct val="0"/>
        </a:spcAft>
        <a:buFont typeface="+mj-lt"/>
        <a:buAutoNum type="arabicPeriod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69850" algn="l" rtl="0" fontAlgn="ctr">
        <a:spcBef>
          <a:spcPct val="20000"/>
        </a:spcBef>
        <a:spcAft>
          <a:spcPct val="0"/>
        </a:spcAft>
        <a:buFont typeface="+mj-lt"/>
        <a:buAutoNum type="arabicParenR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2pPr>
      <a:lvl3pPr marL="627063" indent="-106363" algn="l" rtl="0" fontAlgn="ctr">
        <a:spcBef>
          <a:spcPct val="20000"/>
        </a:spcBef>
        <a:spcAft>
          <a:spcPct val="0"/>
        </a:spcAft>
        <a:buSzPct val="80000"/>
        <a:buFont typeface="+mj-ea"/>
        <a:buAutoNum type="circleNumDbPlain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893763" indent="-58738" algn="l" rtl="0" fontAlgn="ctr">
        <a:spcBef>
          <a:spcPct val="20000"/>
        </a:spcBef>
        <a:spcAft>
          <a:spcPct val="0"/>
        </a:spcAft>
        <a:buClr>
          <a:schemeClr val="tx1"/>
        </a:buClr>
        <a:buSzPct val="60000"/>
        <a:buFont typeface="+mj-lt"/>
        <a:buAutoNum type="alphaUcPeriod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4pPr>
      <a:lvl5pPr marL="1254125" indent="-180975" algn="l" rtl="0" fontAlgn="base" latinLnBrk="1">
        <a:spcBef>
          <a:spcPct val="20000"/>
        </a:spcBef>
        <a:spcAft>
          <a:spcPct val="0"/>
        </a:spcAft>
        <a:buFont typeface="+mj-lt"/>
        <a:buAutoNum type="alphaLcPeriod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1520825" indent="-180975" algn="l" rtl="0" fontAlgn="base" latinLnBrk="1">
        <a:spcBef>
          <a:spcPct val="20000"/>
        </a:spcBef>
        <a:spcAft>
          <a:spcPct val="0"/>
        </a:spcAft>
        <a:buFont typeface="+mj-lt"/>
        <a:buAutoNum type="romanUcPeriod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87737" y="4159250"/>
            <a:ext cx="3598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292100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520700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863600" indent="-28575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ctr" latinLnBrk="0" hangingPunct="0"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ko-KR" sz="1200" b="1" dirty="0" smtClean="0">
                <a:latin typeface="+mj-ea"/>
                <a:ea typeface="+mj-ea"/>
              </a:rPr>
              <a:t>2014. 10. 12</a:t>
            </a: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17261" y="2117889"/>
            <a:ext cx="6139822" cy="492443"/>
          </a:xfrm>
        </p:spPr>
        <p:txBody>
          <a:bodyPr anchor="ctr"/>
          <a:lstStyle/>
          <a:p>
            <a:r>
              <a:rPr lang="en-US" altLang="ko-KR" dirty="0" smtClean="0">
                <a:latin typeface="+mj-ea"/>
              </a:rPr>
              <a:t>The Mandarin UI UX </a:t>
            </a:r>
            <a:r>
              <a:rPr lang="ko-KR" altLang="en-US" dirty="0" smtClean="0">
                <a:latin typeface="+mj-ea"/>
              </a:rPr>
              <a:t>기획 보드 </a:t>
            </a:r>
            <a:r>
              <a:rPr lang="en-US" altLang="ko-KR" dirty="0" smtClean="0">
                <a:latin typeface="+mj-ea"/>
              </a:rPr>
              <a:t>- </a:t>
            </a:r>
            <a:r>
              <a:rPr lang="ko-KR" altLang="en-US" dirty="0" smtClean="0">
                <a:latin typeface="+mj-ea"/>
              </a:rPr>
              <a:t>학습자</a:t>
            </a:r>
            <a:endParaRPr lang="ko-KR" altLang="en-US" dirty="0">
              <a:latin typeface="+mj-ea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39689" y="2990225"/>
            <a:ext cx="3311805" cy="366767"/>
          </a:xfrm>
        </p:spPr>
        <p:txBody>
          <a:bodyPr/>
          <a:lstStyle/>
          <a:p>
            <a:r>
              <a:rPr lang="en-US" altLang="en-US" dirty="0" smtClean="0">
                <a:latin typeface="+mj-ea"/>
                <a:ea typeface="+mj-ea"/>
              </a:rPr>
              <a:t>-</a:t>
            </a:r>
            <a:r>
              <a:rPr lang="ko-KR" altLang="en-US" dirty="0" err="1" smtClean="0">
                <a:latin typeface="+mj-ea"/>
                <a:ea typeface="+mj-ea"/>
              </a:rPr>
              <a:t>잘만들고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잘팔아서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돈을벌자</a:t>
            </a:r>
            <a:r>
              <a:rPr lang="en-US" altLang="en-US" dirty="0" smtClean="0">
                <a:latin typeface="+mj-ea"/>
                <a:ea typeface="+mj-ea"/>
              </a:rPr>
              <a:t>-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1342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9" y="1268760"/>
            <a:ext cx="8006889" cy="38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62031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83635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06425" y="2852937"/>
            <a:ext cx="869231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2(4)④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r>
              <a:rPr lang="ko-KR" altLang="en-US" sz="1200" b="1" dirty="0" smtClean="0">
                <a:ea typeface="맑은 고딕"/>
                <a:cs typeface="Times New Roman"/>
              </a:rPr>
              <a:t>로그아웃 클릭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2994" y="3227082"/>
            <a:ext cx="898766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교수진</a:t>
            </a:r>
            <a:endParaRPr lang="ko-KR" altLang="en-US" sz="1200" b="1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2(4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)④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로그아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웃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72816"/>
            <a:ext cx="3528392" cy="366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00191" y="6165304"/>
            <a:ext cx="4342334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로그인</a:t>
            </a:r>
            <a:r>
              <a:rPr lang="en-US" altLang="ko-KR" sz="1400" kern="100" dirty="0" smtClean="0">
                <a:effectLst/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로그아웃 과정은 </a:t>
            </a: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스킵</a:t>
            </a:r>
            <a:r>
              <a:rPr lang="en-US" altLang="ko-KR" sz="1400" kern="100" dirty="0" smtClean="0">
                <a:effectLst/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바로 화면 팝업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37947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2136850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67189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(TMIP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접속 시 첫 화면 또는 좌측 메뉴 바 내 클래스 전체보기 클릭 시 구현 화면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37" y="1726791"/>
            <a:ext cx="7108247" cy="370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80377" y="2383391"/>
            <a:ext cx="129614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1(1) </a:t>
            </a:r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6939" y="2374863"/>
            <a:ext cx="220797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1(2) </a:t>
            </a:r>
            <a:r>
              <a:rPr lang="ko-KR" altLang="en-US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수업진행도 및 출석률</a:t>
            </a:r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40663" y="4495394"/>
            <a:ext cx="175188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1(3) </a:t>
            </a:r>
            <a:r>
              <a:rPr lang="ko-KR" altLang="en-US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성취도 및 향상도</a:t>
            </a:r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2590" y="2662210"/>
            <a:ext cx="2832003" cy="17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64482" y="2662210"/>
            <a:ext cx="2740431" cy="17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24488" y="4772869"/>
            <a:ext cx="5680425" cy="1562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84087"/>
              </p:ext>
            </p:extLst>
          </p:nvPr>
        </p:nvGraphicFramePr>
        <p:xfrm>
          <a:off x="2242475" y="2807075"/>
          <a:ext cx="2760852" cy="101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42"/>
                <a:gridCol w="460142"/>
                <a:gridCol w="460142"/>
                <a:gridCol w="460142"/>
                <a:gridCol w="460142"/>
                <a:gridCol w="460142"/>
              </a:tblGrid>
              <a:tr h="254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강사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1"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1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1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16" y="4870328"/>
            <a:ext cx="2616349" cy="138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42" y="3011298"/>
            <a:ext cx="442272" cy="7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93" y="4863085"/>
            <a:ext cx="2770461" cy="129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5301992" y="2743242"/>
            <a:ext cx="2448272" cy="548263"/>
            <a:chOff x="5868144" y="2668811"/>
            <a:chExt cx="2448272" cy="548263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283" y="2668811"/>
              <a:ext cx="952133" cy="54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그림 50" descr="C:\Users\Gin Song\Desktop\제목 없음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708920"/>
              <a:ext cx="1584176" cy="4558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그룹 58"/>
          <p:cNvGrpSpPr/>
          <p:nvPr/>
        </p:nvGrpSpPr>
        <p:grpSpPr>
          <a:xfrm>
            <a:off x="5301992" y="3284861"/>
            <a:ext cx="2448272" cy="548263"/>
            <a:chOff x="5868144" y="2668811"/>
            <a:chExt cx="2448272" cy="548263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283" y="2668811"/>
              <a:ext cx="952133" cy="54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그림 60" descr="C:\Users\Gin Song\Desktop\제목 없음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708920"/>
              <a:ext cx="1584176" cy="4558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그룹 61"/>
          <p:cNvGrpSpPr/>
          <p:nvPr/>
        </p:nvGrpSpPr>
        <p:grpSpPr>
          <a:xfrm>
            <a:off x="5301992" y="3826480"/>
            <a:ext cx="2448272" cy="548263"/>
            <a:chOff x="5868144" y="2668811"/>
            <a:chExt cx="2448272" cy="548263"/>
          </a:xfrm>
        </p:grpSpPr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283" y="2668811"/>
              <a:ext cx="952133" cy="54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그림 63" descr="C:\Users\Gin Song\Desktop\제목 없음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708920"/>
              <a:ext cx="1584176" cy="4558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직사각형 4"/>
          <p:cNvSpPr/>
          <p:nvPr/>
        </p:nvSpPr>
        <p:spPr bwMode="auto">
          <a:xfrm>
            <a:off x="4716016" y="188640"/>
            <a:ext cx="2170152" cy="1368152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ko-KR" altLang="en-US" sz="1200" b="1" dirty="0" err="1">
                <a:solidFill>
                  <a:schemeClr val="bg1"/>
                </a:solidFill>
                <a:latin typeface="Arial" charset="0"/>
                <a:ea typeface="돋움" pitchFamily="50" charset="-127"/>
              </a:rPr>
              <a:t>크리스</a:t>
            </a:r>
            <a:r>
              <a:rPr kumimoji="1" lang="en-US" altLang="ko-KR" sz="1200" b="1" dirty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, </a:t>
            </a:r>
            <a:r>
              <a:rPr kumimoji="1" lang="ko-KR" altLang="en-US" sz="1200" b="1" dirty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훈 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rPr>
              <a:t>20141205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12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  <a:sym typeface="Wingdings" panose="05000000000000000000" pitchFamily="2" charset="2"/>
              </a:rPr>
              <a:t>장소 </a:t>
            </a:r>
            <a:r>
              <a:rPr kumimoji="1" lang="en-US" altLang="ko-KR" sz="12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  <a:sym typeface="Wingdings" panose="05000000000000000000" pitchFamily="2" charset="2"/>
              </a:rPr>
              <a:t> </a:t>
            </a:r>
            <a:r>
              <a:rPr kumimoji="1" lang="ko-KR" altLang="en-US" sz="1200" b="1" dirty="0" err="1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회차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1762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1(1)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강의 현황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6" y="1700808"/>
            <a:ext cx="4905364" cy="3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36270" y="2935577"/>
            <a:ext cx="558280" cy="136815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45568" y="1527175"/>
            <a:ext cx="4014664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1.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내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클래스 전체보기 화면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1(1)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강의현황 내 클래스 명 클릭 </a:t>
            </a:r>
            <a:r>
              <a:rPr lang="en-US" altLang="ko-KR" sz="1200" b="1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1(1)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①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내 클래스 개별보기 화면으로 이동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33" name="Group 104"/>
          <p:cNvGrpSpPr>
            <a:grpSpLocks/>
          </p:cNvGrpSpPr>
          <p:nvPr/>
        </p:nvGrpSpPr>
        <p:grpSpPr bwMode="auto">
          <a:xfrm flipH="1">
            <a:off x="2475948" y="1982266"/>
            <a:ext cx="723490" cy="862118"/>
            <a:chOff x="4215" y="1992"/>
            <a:chExt cx="852" cy="344"/>
          </a:xfrm>
        </p:grpSpPr>
        <p:sp>
          <p:nvSpPr>
            <p:cNvPr id="34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5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9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5828981" y="2939460"/>
            <a:ext cx="2919483" cy="156966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간략한 수업 진행도 막대 그래프로 표시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교육 및 종료교육 구분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단순히 색깔만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보여지는게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아니라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진행도에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따라 막대그래프의 크기도 달라짐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52425" lvl="1" indent="-171450" algn="just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종료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52425" lvl="1" indent="-171450" algn="just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중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초록색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08558" y="2951012"/>
            <a:ext cx="842077" cy="136815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90" name="Group 120"/>
          <p:cNvGrpSpPr>
            <a:grpSpLocks/>
          </p:cNvGrpSpPr>
          <p:nvPr/>
        </p:nvGrpSpPr>
        <p:grpSpPr bwMode="auto">
          <a:xfrm rot="14400000">
            <a:off x="3028138" y="4086245"/>
            <a:ext cx="1019440" cy="661663"/>
            <a:chOff x="4215" y="1992"/>
            <a:chExt cx="852" cy="344"/>
          </a:xfrm>
        </p:grpSpPr>
        <p:sp>
          <p:nvSpPr>
            <p:cNvPr id="91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92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93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94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2300999" y="5017898"/>
            <a:ext cx="4014664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5725" lvl="0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최신 교육 순으로 표 상에서 표시됨 종료 교육은 자동으로 밑으로 이동</a:t>
            </a:r>
            <a:endParaRPr lang="en-US" altLang="ko-KR" sz="1200" b="1" kern="100" dirty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96" name="AutoShape 85"/>
          <p:cNvSpPr>
            <a:spLocks noChangeArrowheads="1"/>
          </p:cNvSpPr>
          <p:nvPr/>
        </p:nvSpPr>
        <p:spPr bwMode="auto">
          <a:xfrm rot="5400000">
            <a:off x="4730543" y="3654185"/>
            <a:ext cx="1968500" cy="22198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404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98087"/>
            <a:ext cx="7715746" cy="396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1(1)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강의 현황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1(1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)①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내 클래스 개별보기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749" y="1847247"/>
            <a:ext cx="1656184" cy="302433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48999" y="5106850"/>
            <a:ext cx="194421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 사진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강사기본정보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8" name="AutoShape 85"/>
          <p:cNvSpPr>
            <a:spLocks noChangeArrowheads="1"/>
          </p:cNvSpPr>
          <p:nvPr/>
        </p:nvSpPr>
        <p:spPr bwMode="auto">
          <a:xfrm rot="10800000">
            <a:off x="911481" y="4932784"/>
            <a:ext cx="2580399" cy="1524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24688" y="1340768"/>
            <a:ext cx="3319520" cy="276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강사가 남긴 클래스 소개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1884933"/>
            <a:ext cx="2930211" cy="108012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1" name="AutoShape 85"/>
          <p:cNvSpPr>
            <a:spLocks noChangeArrowheads="1"/>
          </p:cNvSpPr>
          <p:nvPr/>
        </p:nvSpPr>
        <p:spPr bwMode="auto">
          <a:xfrm>
            <a:off x="3071721" y="1692424"/>
            <a:ext cx="2580399" cy="1524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18783" y="3036376"/>
            <a:ext cx="4520085" cy="17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54854"/>
              </p:ext>
            </p:extLst>
          </p:nvPr>
        </p:nvGraphicFramePr>
        <p:xfrm>
          <a:off x="3160344" y="3162452"/>
          <a:ext cx="4435992" cy="149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332"/>
                <a:gridCol w="739332"/>
                <a:gridCol w="739332"/>
                <a:gridCol w="739332"/>
                <a:gridCol w="739332"/>
                <a:gridCol w="739332"/>
              </a:tblGrid>
              <a:tr h="403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출석세부사항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오늘의 평가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오늘의 수업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강사님이 남긴 나에 대한 의견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14.10.02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14.10.05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99" y="3584790"/>
            <a:ext cx="180000" cy="15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416" y="3573140"/>
            <a:ext cx="180000" cy="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067368" y="2121881"/>
            <a:ext cx="1571500" cy="864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9" name="그림 18" descr="C:\Users\Gin Song\Desktop\제목 없음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78" y="2204864"/>
            <a:ext cx="1534478" cy="70570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5347340" y="3491584"/>
            <a:ext cx="2334060" cy="50405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865799" y="1124744"/>
            <a:ext cx="1152912" cy="192251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수업 진행도 게이지 그래프로 표시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중인 클래스에 대한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Progress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를 명확히 파악할 수 있도록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표시 단위는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%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3" name="AutoShape 85"/>
          <p:cNvSpPr>
            <a:spLocks noChangeArrowheads="1"/>
          </p:cNvSpPr>
          <p:nvPr/>
        </p:nvSpPr>
        <p:spPr bwMode="auto">
          <a:xfrm rot="5400000">
            <a:off x="7244723" y="2458147"/>
            <a:ext cx="1177678" cy="1438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23332" y="5879805"/>
            <a:ext cx="2757009" cy="96125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fontScale="925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성훈 추가 아이디어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기존 오늘의 수업과 강사의견에서 오늘의 평가도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추가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평가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수업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강사의견 아이콘 클릭 시 동일 화면 팝업으로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940" y="3774233"/>
            <a:ext cx="180000" cy="15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91" y="3762583"/>
            <a:ext cx="180000" cy="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441926" y="4893897"/>
            <a:ext cx="3494156" cy="175081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lnSpcReduction="100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평가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알파벳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수업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돋보기</a:t>
            </a:r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)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 의견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말풍선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에 각각 해당되는 아이콘 클릭 시 팝업 창 출현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각각의 팝업 창이 따로 뜨는 것이 아니라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3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개 중 어떤 아이콘을 클릭해도 같은 내용의 팝업 창이 출현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우선순위 조건에 따라 클릭한 아이콘에 대한 내용이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 맨 위에 출현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Ex)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클릭 시 팝업 창 화면 최 상단에는 오늘의 수업에 대한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서머리가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위치하도록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04" y="6393315"/>
            <a:ext cx="180000" cy="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AutoShape 90"/>
          <p:cNvSpPr>
            <a:spLocks noChangeArrowheads="1"/>
          </p:cNvSpPr>
          <p:nvPr/>
        </p:nvSpPr>
        <p:spPr bwMode="auto">
          <a:xfrm rot="5400000">
            <a:off x="6156090" y="3812433"/>
            <a:ext cx="866650" cy="1296865"/>
          </a:xfrm>
          <a:prstGeom prst="rightArrow">
            <a:avLst>
              <a:gd name="adj1" fmla="val 74963"/>
              <a:gd name="adj2" fmla="val 26338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grpSp>
        <p:nvGrpSpPr>
          <p:cNvPr id="38" name="Group 104"/>
          <p:cNvGrpSpPr>
            <a:grpSpLocks/>
          </p:cNvGrpSpPr>
          <p:nvPr/>
        </p:nvGrpSpPr>
        <p:grpSpPr bwMode="auto">
          <a:xfrm flipH="1">
            <a:off x="4716016" y="5108188"/>
            <a:ext cx="874834" cy="795338"/>
            <a:chOff x="4215" y="1992"/>
            <a:chExt cx="852" cy="344"/>
          </a:xfrm>
        </p:grpSpPr>
        <p:sp>
          <p:nvSpPr>
            <p:cNvPr id="39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0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2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850853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2712914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37275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테스트 진행 및 결과보기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68425"/>
            <a:ext cx="7575464" cy="398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0960"/>
              </p:ext>
            </p:extLst>
          </p:nvPr>
        </p:nvGraphicFramePr>
        <p:xfrm>
          <a:off x="2873284" y="2245914"/>
          <a:ext cx="3888430" cy="9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"/>
                <a:gridCol w="777686"/>
                <a:gridCol w="777686"/>
                <a:gridCol w="777686"/>
                <a:gridCol w="777686"/>
              </a:tblGrid>
              <a:tr h="383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시험명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시험가능 기간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시험시간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문항 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레벨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9510" y="2245456"/>
            <a:ext cx="972849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900" b="1" dirty="0" smtClean="0"/>
              <a:t>진행도</a:t>
            </a:r>
            <a:endParaRPr lang="ko-KR" alt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44327" y="2256088"/>
            <a:ext cx="384941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>
            <a:defPPr>
              <a:defRPr lang="ko-KR"/>
            </a:defPPr>
            <a:lvl1pPr algn="ctr">
              <a:defRPr sz="900" b="1"/>
            </a:lvl1pPr>
          </a:lstStyle>
          <a:p>
            <a:r>
              <a:rPr lang="ko-KR" altLang="en-US" dirty="0" smtClean="0"/>
              <a:t>상태  표시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4369" y="2245455"/>
            <a:ext cx="486424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결과</a:t>
            </a:r>
            <a:r>
              <a:rPr lang="en-US" altLang="ko-KR" sz="900" b="1" dirty="0" smtClean="0"/>
              <a:t>/    </a:t>
            </a:r>
            <a:r>
              <a:rPr lang="ko-KR" altLang="en-US" sz="900" b="1" dirty="0" smtClean="0"/>
              <a:t>문제풀이</a:t>
            </a:r>
            <a:endParaRPr lang="ko-KR" alt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04946" y="2141066"/>
            <a:ext cx="477487" cy="113328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43808" y="836712"/>
            <a:ext cx="1656184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상태표시 버튼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완료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대기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회색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시작가능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중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-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파란색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9110" y="829565"/>
            <a:ext cx="1837105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진행도 상태표시 그래프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완료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대기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회색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시작가능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진행중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-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파란색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1" name="Group 99"/>
          <p:cNvGrpSpPr>
            <a:grpSpLocks/>
          </p:cNvGrpSpPr>
          <p:nvPr/>
        </p:nvGrpSpPr>
        <p:grpSpPr bwMode="auto">
          <a:xfrm>
            <a:off x="6335295" y="1345728"/>
            <a:ext cx="874835" cy="795338"/>
            <a:chOff x="4215" y="1992"/>
            <a:chExt cx="852" cy="344"/>
          </a:xfrm>
        </p:grpSpPr>
        <p:sp>
          <p:nvSpPr>
            <p:cNvPr id="22" name="Freeform 100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3" name="Freeform 101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" name="Freeform 103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823933" y="2180188"/>
            <a:ext cx="1009692" cy="103278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26090" y="2158923"/>
            <a:ext cx="3926896" cy="111542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95536" y="5445224"/>
            <a:ext cx="4824536" cy="115212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독해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문법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듣기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말하기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쓰기 전 영역 테스트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단 교육 입과 시 레벨 테스트는 쓰기 제외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완료 시 맨 우측 아이콘 클릭 시 결과 및 문제풀이 팝업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맨 우측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문제풀이 버튼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최신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교육 순으로 표 상에서 표시됨 종료 교육은 자동으로 밑으로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이동</a:t>
            </a:r>
            <a:endParaRPr lang="ko-KR" altLang="en-US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6580" y="2180189"/>
            <a:ext cx="504846" cy="103278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41" name="Group 99"/>
          <p:cNvGrpSpPr>
            <a:grpSpLocks/>
          </p:cNvGrpSpPr>
          <p:nvPr/>
        </p:nvGrpSpPr>
        <p:grpSpPr bwMode="auto">
          <a:xfrm rot="548923">
            <a:off x="8161563" y="3198302"/>
            <a:ext cx="546205" cy="2260989"/>
            <a:chOff x="4215" y="1992"/>
            <a:chExt cx="852" cy="344"/>
          </a:xfrm>
        </p:grpSpPr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 bwMode="auto">
          <a:xfrm>
            <a:off x="2319666" y="3495324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독해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5439168" y="3495324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smtClean="0">
                <a:latin typeface="Arial" charset="0"/>
                <a:ea typeface="돋움" pitchFamily="50" charset="-127"/>
              </a:rPr>
              <a:t>문</a:t>
            </a:r>
            <a:r>
              <a:rPr kumimoji="1" lang="ko-KR" altLang="en-US" sz="900" b="1">
                <a:latin typeface="Arial" charset="0"/>
                <a:ea typeface="돋움" pitchFamily="50" charset="-127"/>
              </a:rPr>
              <a:t>법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299643" y="4564811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듣기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31" name="Group 104"/>
          <p:cNvGrpSpPr>
            <a:grpSpLocks/>
          </p:cNvGrpSpPr>
          <p:nvPr/>
        </p:nvGrpSpPr>
        <p:grpSpPr bwMode="auto">
          <a:xfrm flipH="1">
            <a:off x="2847611" y="2981890"/>
            <a:ext cx="874834" cy="2480370"/>
            <a:chOff x="4215" y="1992"/>
            <a:chExt cx="852" cy="344"/>
          </a:xfrm>
        </p:grpSpPr>
        <p:sp>
          <p:nvSpPr>
            <p:cNvPr id="32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5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 bwMode="auto">
          <a:xfrm>
            <a:off x="5439168" y="4548098"/>
            <a:ext cx="717008" cy="16641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dirty="0" smtClean="0">
                <a:latin typeface="Arial" charset="0"/>
                <a:ea typeface="돋움" pitchFamily="50" charset="-127"/>
              </a:rPr>
              <a:t>말하</a:t>
            </a:r>
            <a:r>
              <a:rPr kumimoji="1" lang="ko-KR" altLang="en-US" sz="900" b="1" dirty="0">
                <a:latin typeface="Arial" charset="0"/>
                <a:ea typeface="돋움" pitchFamily="50" charset="-127"/>
              </a:rPr>
              <a:t>기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64088" y="5529154"/>
            <a:ext cx="3693142" cy="116968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 풀이 완료 시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답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풀이 아이콘 활성화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버튼 클릭 시 해당화면에 대한 팝업 창 전개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하나의 팝업 창에 결과 및 오답풀이 모두 포함되도록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50" name="Group 104"/>
          <p:cNvGrpSpPr>
            <a:grpSpLocks/>
          </p:cNvGrpSpPr>
          <p:nvPr/>
        </p:nvGrpSpPr>
        <p:grpSpPr bwMode="auto">
          <a:xfrm flipH="1">
            <a:off x="2339752" y="1495416"/>
            <a:ext cx="676102" cy="614665"/>
            <a:chOff x="4215" y="1992"/>
            <a:chExt cx="852" cy="344"/>
          </a:xfrm>
        </p:grpSpPr>
        <p:sp>
          <p:nvSpPr>
            <p:cNvPr id="51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2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3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4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485513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06" y="915412"/>
            <a:ext cx="7575464" cy="398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2206974" y="1556792"/>
            <a:ext cx="6170110" cy="3600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92" name="AutoShape 85"/>
          <p:cNvSpPr>
            <a:spLocks noChangeArrowheads="1"/>
          </p:cNvSpPr>
          <p:nvPr/>
        </p:nvSpPr>
        <p:spPr bwMode="auto">
          <a:xfrm rot="10800000">
            <a:off x="2182961" y="2523440"/>
            <a:ext cx="588839" cy="17459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58" y="1589449"/>
            <a:ext cx="6087568" cy="975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203848" y="2565261"/>
            <a:ext cx="3874746" cy="4292739"/>
            <a:chOff x="2663957" y="2048682"/>
            <a:chExt cx="4860371" cy="4797152"/>
          </a:xfrm>
        </p:grpSpPr>
        <p:sp>
          <p:nvSpPr>
            <p:cNvPr id="39" name="직사각형 38"/>
            <p:cNvSpPr/>
            <p:nvPr/>
          </p:nvSpPr>
          <p:spPr>
            <a:xfrm>
              <a:off x="2663957" y="2143829"/>
              <a:ext cx="4796628" cy="457473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 lIns="0" tIns="0" rIns="0" bIns="0" anchor="ctr">
              <a:normAutofit/>
            </a:bodyPr>
            <a:lstStyle/>
            <a:p>
              <a:pPr marL="171450" indent="-85725">
                <a:buFont typeface="Arial" panose="020B0604020202020204" pitchFamily="34" charset="0"/>
                <a:buChar char="•"/>
              </a:pPr>
              <a:endParaRPr lang="en-US" altLang="ko-KR" sz="1200" b="1" kern="100" dirty="0" smtClean="0">
                <a:latin typeface="맑은 고딕"/>
                <a:ea typeface="맑은 고딕"/>
                <a:cs typeface="Times New Roman"/>
              </a:endParaRPr>
            </a:p>
          </p:txBody>
        </p:sp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247" y="2154461"/>
              <a:ext cx="104802" cy="456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7285585" y="2048682"/>
              <a:ext cx="238743" cy="47971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txBody>
            <a:bodyPr wrap="square" rtlCol="0">
              <a:normAutofit/>
            </a:bodyPr>
            <a:lstStyle/>
            <a:p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41569" y="2294819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270" y="2223864"/>
              <a:ext cx="4433783" cy="4465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5073417" y="2637246"/>
              <a:ext cx="2059663" cy="215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총 시험시간</a:t>
              </a:r>
              <a:r>
                <a:rPr lang="en-US" altLang="ko-KR" sz="900" b="1" dirty="0" smtClean="0"/>
                <a:t> / </a:t>
              </a:r>
              <a:r>
                <a:rPr lang="ko-KR" altLang="en-US" sz="900" b="1" dirty="0" smtClean="0"/>
                <a:t>경과시간</a:t>
              </a:r>
              <a:r>
                <a:rPr lang="en-US" altLang="ko-KR" sz="900" b="1" dirty="0" smtClean="0"/>
                <a:t> </a:t>
              </a:r>
              <a:endParaRPr lang="ko-KR" altLang="en-US" sz="9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12149" y="2287138"/>
              <a:ext cx="1297172" cy="263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시험 명</a:t>
              </a:r>
              <a:r>
                <a:rPr lang="en-US" altLang="ko-KR" sz="900" b="1" dirty="0" smtClean="0"/>
                <a:t> / </a:t>
              </a:r>
              <a:r>
                <a:rPr lang="ko-KR" altLang="en-US" sz="900" b="1" dirty="0" smtClean="0"/>
                <a:t>영역</a:t>
              </a:r>
              <a:endParaRPr lang="ko-KR" altLang="en-US" sz="900" b="1" dirty="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5762633" y="2309640"/>
              <a:ext cx="1381080" cy="218782"/>
              <a:chOff x="3481842" y="6101506"/>
              <a:chExt cx="1381080" cy="218782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4172382" y="6101506"/>
                <a:ext cx="690540" cy="218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smtClean="0"/>
                  <a:t>제출</a:t>
                </a:r>
                <a:endParaRPr lang="ko-KR" altLang="en-US" sz="9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81842" y="6101506"/>
                <a:ext cx="690540" cy="218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smtClean="0"/>
                  <a:t>일시 정지</a:t>
                </a:r>
                <a:endParaRPr lang="ko-KR" altLang="en-US" sz="900" b="1" dirty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4277883" y="6123662"/>
              <a:ext cx="1381080" cy="218782"/>
              <a:chOff x="3481842" y="6101506"/>
              <a:chExt cx="1381080" cy="21878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172382" y="6101506"/>
                <a:ext cx="690540" cy="218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smtClean="0"/>
                  <a:t>제출</a:t>
                </a:r>
                <a:endParaRPr lang="ko-KR" altLang="en-US" sz="9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481842" y="6101506"/>
                <a:ext cx="690540" cy="218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smtClean="0"/>
                  <a:t>일시 정지</a:t>
                </a:r>
                <a:endParaRPr lang="ko-KR" altLang="en-US" sz="900" b="1" dirty="0"/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5782865" y="6048722"/>
              <a:ext cx="1327138" cy="36205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 lIns="0" tIns="0" rIns="0" bIns="0" anchor="ctr">
              <a:normAutofit/>
            </a:bodyPr>
            <a:lstStyle/>
            <a:p>
              <a:pPr marL="171450" indent="-85725">
                <a:buFont typeface="Arial" panose="020B0604020202020204" pitchFamily="34" charset="0"/>
                <a:buChar char="•"/>
              </a:pPr>
              <a:r>
                <a:rPr lang="ko-KR" altLang="en-US" sz="1200" b="1" kern="100" smtClean="0">
                  <a:latin typeface="맑은 고딕"/>
                  <a:ea typeface="맑은 고딕"/>
                  <a:cs typeface="Times New Roman"/>
                </a:rPr>
                <a:t>맨 하단 고정</a:t>
              </a:r>
              <a:endParaRPr lang="en-US" altLang="ko-KR" sz="1200" b="1" kern="100" dirty="0" smtClean="0"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27802" y="2221698"/>
              <a:ext cx="1504323" cy="36502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txBody>
            <a:bodyPr wrap="square" rtlCol="0">
              <a:normAutofit fontScale="92500" lnSpcReduction="10000"/>
            </a:bodyPr>
            <a:lstStyle/>
            <a:p>
              <a:endParaRPr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240787" y="3252360"/>
              <a:ext cx="154649" cy="62842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txBody>
            <a:bodyPr wrap="square" rtlCol="0">
              <a:normAutofit/>
            </a:bodyPr>
            <a:lstStyle/>
            <a:p>
              <a:endParaRPr lang="ko-KR" altLang="en-US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7143621" y="4204718"/>
            <a:ext cx="1975253" cy="26195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영역 별로 팝업 창이 전개되는 형태가 아니라 한 팝업 창에 모든 시험 영역이 나타나는 형태이므로 </a:t>
            </a:r>
            <a:r>
              <a:rPr lang="ko-KR" altLang="en-US" sz="1100" b="1" kern="100" dirty="0" err="1" smtClean="0">
                <a:latin typeface="맑은 고딕"/>
                <a:ea typeface="맑은 고딕"/>
                <a:cs typeface="Times New Roman"/>
              </a:rPr>
              <a:t>스크롤바로</a:t>
            </a: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 컨트롤 하며 시험참여</a:t>
            </a:r>
            <a:endParaRPr lang="en-US" altLang="ko-KR" sz="11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단 </a:t>
            </a:r>
            <a:r>
              <a:rPr lang="en-US" altLang="ko-KR" sz="11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시험은 예외이며 기타 시험 영역 완료 시 </a:t>
            </a:r>
            <a:r>
              <a:rPr lang="ko-KR" altLang="en-US" sz="1100" b="1" kern="100" dirty="0" err="1" smtClean="0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 내 </a:t>
            </a:r>
            <a:r>
              <a:rPr lang="en-US" altLang="ko-KR" sz="11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시험 </a:t>
            </a:r>
            <a:r>
              <a:rPr lang="ko-KR" altLang="en-US" sz="1100" b="1" kern="100" dirty="0">
                <a:latin typeface="맑은 고딕"/>
                <a:ea typeface="맑은 고딕"/>
                <a:cs typeface="Times New Roman"/>
              </a:rPr>
              <a:t>참</a:t>
            </a: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여 버튼 활성화</a:t>
            </a:r>
            <a:endParaRPr lang="en-US" altLang="ko-KR" sz="11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버튼 클릭 시 프로필에 등록된 </a:t>
            </a:r>
            <a:r>
              <a:rPr lang="ko-KR" altLang="en-US" sz="1100" b="1" kern="100" dirty="0" err="1" smtClean="0">
                <a:latin typeface="맑은 고딕"/>
                <a:ea typeface="맑은 고딕"/>
                <a:cs typeface="Times New Roman"/>
              </a:rPr>
              <a:t>모바일로</a:t>
            </a: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100" b="1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endParaRPr lang="en-US" altLang="ko-KR" sz="11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100" b="1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 클릭 시 </a:t>
            </a:r>
            <a:r>
              <a:rPr lang="ko-KR" altLang="en-US" sz="1100" b="1" kern="100" dirty="0" err="1" smtClean="0">
                <a:latin typeface="맑은 고딕"/>
                <a:ea typeface="맑은 고딕"/>
                <a:cs typeface="Times New Roman"/>
              </a:rPr>
              <a:t>모바일에서</a:t>
            </a: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1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시험 참여 가능 </a:t>
            </a:r>
            <a:endParaRPr lang="en-US" altLang="ko-KR" sz="11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143620" y="2617795"/>
            <a:ext cx="1923617" cy="153128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항상 상단고정이 되어있어 언제든지 일시 정지 할 수 있도록</a:t>
            </a:r>
            <a:endParaRPr lang="en-US" altLang="ko-KR" sz="11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일시 정지 버튼 클릭 시 시험 화면 자동 종료되며 테스트 진행 및 결과보기 화면으로 넘어감  </a:t>
            </a:r>
            <a:endParaRPr lang="en-US" altLang="ko-KR" sz="1100" b="1" kern="100" dirty="0" smtClean="0"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9" name="꺾인 연결선 8"/>
          <p:cNvCxnSpPr>
            <a:stCxn id="54" idx="0"/>
            <a:endCxn id="90" idx="3"/>
          </p:cNvCxnSpPr>
          <p:nvPr/>
        </p:nvCxnSpPr>
        <p:spPr bwMode="auto">
          <a:xfrm rot="16200000" flipH="1">
            <a:off x="7324948" y="1641150"/>
            <a:ext cx="663353" cy="2821223"/>
          </a:xfrm>
          <a:prstGeom prst="bentConnector4">
            <a:avLst>
              <a:gd name="adj1" fmla="val -49881"/>
              <a:gd name="adj2" fmla="val 108103"/>
            </a:avLst>
          </a:prstGeom>
          <a:solidFill>
            <a:srgbClr val="800000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직사각형 90"/>
          <p:cNvSpPr/>
          <p:nvPr/>
        </p:nvSpPr>
        <p:spPr>
          <a:xfrm>
            <a:off x="1490060" y="2753628"/>
            <a:ext cx="1656184" cy="10771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활성화된 상태 표시 버튼 클릭 시 해당 시험 화면으로 전환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244606" y="4100524"/>
            <a:ext cx="1635305" cy="2593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객관식 버튼 클릭 시 자동 저장 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시험 중 튕김 현상 발생 또는 일시 정지 후 </a:t>
            </a:r>
            <a:r>
              <a:rPr lang="ko-KR" altLang="en-US" sz="1200" b="1" kern="100" dirty="0" err="1">
                <a:latin typeface="맑은 고딕"/>
                <a:ea typeface="맑은 고딕"/>
                <a:cs typeface="Times New Roman"/>
              </a:rPr>
              <a:t>재시작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 해도 결과는 저장 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err="1">
                <a:latin typeface="맑은 고딕"/>
                <a:ea typeface="맑은 고딕"/>
                <a:cs typeface="Times New Roman"/>
              </a:rPr>
              <a:t>재시작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 후에 결과 수정 가능하나 시험시간은 계속 경과하도록 설정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11" name="꺾인 연결선 10"/>
          <p:cNvCxnSpPr>
            <a:stCxn id="93" idx="3"/>
            <a:endCxn id="88" idx="1"/>
          </p:cNvCxnSpPr>
          <p:nvPr/>
        </p:nvCxnSpPr>
        <p:spPr bwMode="auto">
          <a:xfrm flipV="1">
            <a:off x="2879911" y="3923546"/>
            <a:ext cx="783793" cy="1473819"/>
          </a:xfrm>
          <a:prstGeom prst="bentConnector3">
            <a:avLst>
              <a:gd name="adj1" fmla="val 50000"/>
            </a:avLst>
          </a:prstGeom>
          <a:solidFill>
            <a:srgbClr val="800000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2(2)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참여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독해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문법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듣기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쓰기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7843661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레벨테스트 결과보기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06" y="915412"/>
            <a:ext cx="7575464" cy="398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2206974" y="1556792"/>
            <a:ext cx="6170110" cy="3600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58" y="1589449"/>
            <a:ext cx="6087568" cy="975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7740352" y="1988390"/>
            <a:ext cx="541577" cy="51639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157295" y="2687148"/>
            <a:ext cx="1904841" cy="54577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상 하단에 프린트 버튼 위치시켜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출력가능토록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87824" y="2742693"/>
            <a:ext cx="4065644" cy="3998675"/>
            <a:chOff x="2234548" y="2742693"/>
            <a:chExt cx="4796628" cy="4574739"/>
          </a:xfrm>
        </p:grpSpPr>
        <p:sp>
          <p:nvSpPr>
            <p:cNvPr id="58" name="직사각형 57"/>
            <p:cNvSpPr/>
            <p:nvPr/>
          </p:nvSpPr>
          <p:spPr>
            <a:xfrm>
              <a:off x="2234548" y="2742693"/>
              <a:ext cx="4796628" cy="457473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 lIns="0" tIns="0" rIns="0" bIns="0" anchor="ctr">
              <a:normAutofit/>
            </a:bodyPr>
            <a:lstStyle/>
            <a:p>
              <a:pPr marL="171450" indent="-85725">
                <a:buFont typeface="Arial" panose="020B0604020202020204" pitchFamily="34" charset="0"/>
                <a:buChar char="•"/>
              </a:pPr>
              <a:endParaRPr lang="en-US" altLang="ko-KR" sz="1200" b="1" kern="100" dirty="0" smtClean="0">
                <a:latin typeface="맑은 고딕"/>
                <a:ea typeface="맑은 고딕"/>
                <a:cs typeface="Times New Roman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 bwMode="auto">
            <a:xfrm>
              <a:off x="2494401" y="4509121"/>
              <a:ext cx="4248472" cy="0"/>
            </a:xfrm>
            <a:prstGeom prst="line">
              <a:avLst/>
            </a:prstGeom>
            <a:solidFill>
              <a:srgbClr val="800000"/>
            </a:solidFill>
            <a:ln w="28575" cap="flat" cmpd="dbl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4838" y="2753325"/>
              <a:ext cx="104802" cy="456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" name="그룹 60"/>
            <p:cNvGrpSpPr/>
            <p:nvPr/>
          </p:nvGrpSpPr>
          <p:grpSpPr>
            <a:xfrm>
              <a:off x="3460229" y="2863570"/>
              <a:ext cx="2689789" cy="1568607"/>
              <a:chOff x="3460229" y="2287505"/>
              <a:chExt cx="2839963" cy="1656184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3460229" y="2380206"/>
                <a:ext cx="2839963" cy="1552850"/>
                <a:chOff x="3460229" y="2380206"/>
                <a:chExt cx="2839963" cy="1552850"/>
              </a:xfrm>
            </p:grpSpPr>
            <p:sp>
              <p:nvSpPr>
                <p:cNvPr id="6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357217" y="2788567"/>
                  <a:ext cx="9429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eaLnBrk="0" fontAlgn="t" hangingPunct="0"/>
                  <a:r>
                    <a:rPr lang="ko-KR" altLang="en-US" sz="1000" b="1" dirty="0" smtClean="0">
                      <a:ea typeface="돋움체" pitchFamily="49" charset="-127"/>
                    </a:rPr>
                    <a:t>듣</a:t>
                  </a:r>
                  <a:r>
                    <a:rPr lang="ko-KR" altLang="en-US" sz="1000" b="1" dirty="0">
                      <a:ea typeface="돋움체" pitchFamily="49" charset="-127"/>
                    </a:rPr>
                    <a:t>기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6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209785" y="2380206"/>
                  <a:ext cx="939800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fontAlgn="t" hangingPunct="0"/>
                  <a:r>
                    <a:rPr lang="ko-KR" altLang="en-US" sz="1000" b="1" dirty="0" smtClean="0">
                      <a:ea typeface="돋움체" pitchFamily="49" charset="-127"/>
                    </a:rPr>
                    <a:t>독</a:t>
                  </a:r>
                  <a:r>
                    <a:rPr lang="ko-KR" altLang="en-US" sz="1000" b="1" dirty="0">
                      <a:ea typeface="돋움체" pitchFamily="49" charset="-127"/>
                    </a:rPr>
                    <a:t>해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6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552701" y="3779168"/>
                  <a:ext cx="11080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ko-KR"/>
                  </a:defPPr>
                  <a:lvl1pPr algn="ctr" eaLnBrk="0" fontAlgn="t" hangingPunct="0">
                    <a:spcBef>
                      <a:spcPct val="0"/>
                    </a:spcBef>
                    <a:defRPr sz="1000" b="1">
                      <a:ea typeface="돋움체" pitchFamily="49" charset="-127"/>
                    </a:defRPr>
                  </a:lvl1pPr>
                </a:lstStyle>
                <a:p>
                  <a:r>
                    <a:rPr lang="ko-KR" altLang="en-US" dirty="0"/>
                    <a:t>쓰기</a:t>
                  </a:r>
                  <a:endParaRPr lang="en-US" altLang="ko-KR" dirty="0"/>
                </a:p>
              </p:txBody>
            </p:sp>
            <p:sp>
              <p:nvSpPr>
                <p:cNvPr id="67" name="Oval 46"/>
                <p:cNvSpPr>
                  <a:spLocks noChangeArrowheads="1"/>
                </p:cNvSpPr>
                <p:nvPr/>
              </p:nvSpPr>
              <p:spPr bwMode="auto">
                <a:xfrm>
                  <a:off x="4162301" y="2667074"/>
                  <a:ext cx="1066800" cy="9906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Oval 47"/>
                <p:cNvSpPr>
                  <a:spLocks noChangeArrowheads="1"/>
                </p:cNvSpPr>
                <p:nvPr/>
              </p:nvSpPr>
              <p:spPr bwMode="auto">
                <a:xfrm>
                  <a:off x="4314701" y="2819474"/>
                  <a:ext cx="762000" cy="6858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9" name="Oval 48"/>
                <p:cNvSpPr>
                  <a:spLocks noChangeArrowheads="1"/>
                </p:cNvSpPr>
                <p:nvPr/>
              </p:nvSpPr>
              <p:spPr bwMode="auto">
                <a:xfrm>
                  <a:off x="4495676" y="2971874"/>
                  <a:ext cx="428625" cy="3810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70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460229" y="2822126"/>
                  <a:ext cx="939800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fontAlgn="t" hangingPunct="0">
                    <a:spcBef>
                      <a:spcPct val="0"/>
                    </a:spcBef>
                  </a:pPr>
                  <a:r>
                    <a:rPr lang="ko-KR" altLang="en-US" sz="1000" b="1" dirty="0" smtClean="0">
                      <a:ea typeface="돋움체" pitchFamily="49" charset="-127"/>
                    </a:rPr>
                    <a:t>문</a:t>
                  </a:r>
                  <a:r>
                    <a:rPr lang="ko-KR" altLang="en-US" sz="1000" b="1" dirty="0">
                      <a:ea typeface="돋움체" pitchFamily="49" charset="-127"/>
                    </a:rPr>
                    <a:t>법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71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760069" y="3779168"/>
                  <a:ext cx="11080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ko-KR"/>
                  </a:defPPr>
                  <a:lvl1pPr algn="ctr" eaLnBrk="0" fontAlgn="t" hangingPunct="0">
                    <a:spcBef>
                      <a:spcPct val="0"/>
                    </a:spcBef>
                    <a:defRPr sz="1000" b="1">
                      <a:ea typeface="돋움체" pitchFamily="49" charset="-127"/>
                    </a:defRPr>
                  </a:lvl1pPr>
                </a:lstStyle>
                <a:p>
                  <a:r>
                    <a:rPr lang="ko-KR" altLang="en-US" dirty="0"/>
                    <a:t>말하기</a:t>
                  </a:r>
                  <a:endParaRPr lang="en-US" altLang="ko-KR" dirty="0"/>
                </a:p>
              </p:txBody>
            </p:sp>
            <p:sp>
              <p:nvSpPr>
                <p:cNvPr id="72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697289" y="2514674"/>
                  <a:ext cx="0" cy="685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4009901" y="2971874"/>
                  <a:ext cx="687388" cy="228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74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238501" y="3200474"/>
                  <a:ext cx="458788" cy="533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75" name="Line 54"/>
                <p:cNvSpPr>
                  <a:spLocks noChangeShapeType="1"/>
                </p:cNvSpPr>
                <p:nvPr/>
              </p:nvSpPr>
              <p:spPr bwMode="auto">
                <a:xfrm>
                  <a:off x="4697289" y="3200474"/>
                  <a:ext cx="608012" cy="533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7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697289" y="2895674"/>
                  <a:ext cx="608012" cy="304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77" name="Freeform 56"/>
                <p:cNvSpPr>
                  <a:spLocks/>
                </p:cNvSpPr>
                <p:nvPr/>
              </p:nvSpPr>
              <p:spPr bwMode="auto">
                <a:xfrm>
                  <a:off x="4305176" y="2787724"/>
                  <a:ext cx="792163" cy="792162"/>
                </a:xfrm>
                <a:custGeom>
                  <a:avLst/>
                  <a:gdLst>
                    <a:gd name="T0" fmla="*/ 124 w 280"/>
                    <a:gd name="T1" fmla="*/ 0 h 282"/>
                    <a:gd name="T2" fmla="*/ 0 w 280"/>
                    <a:gd name="T3" fmla="*/ 98 h 282"/>
                    <a:gd name="T4" fmla="*/ 58 w 280"/>
                    <a:gd name="T5" fmla="*/ 216 h 282"/>
                    <a:gd name="T6" fmla="*/ 280 w 280"/>
                    <a:gd name="T7" fmla="*/ 282 h 282"/>
                    <a:gd name="T8" fmla="*/ 258 w 280"/>
                    <a:gd name="T9" fmla="*/ 76 h 282"/>
                    <a:gd name="T10" fmla="*/ 124 w 280"/>
                    <a:gd name="T11" fmla="*/ 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282">
                      <a:moveTo>
                        <a:pt x="124" y="0"/>
                      </a:moveTo>
                      <a:lnTo>
                        <a:pt x="0" y="98"/>
                      </a:lnTo>
                      <a:lnTo>
                        <a:pt x="58" y="216"/>
                      </a:lnTo>
                      <a:lnTo>
                        <a:pt x="280" y="282"/>
                      </a:lnTo>
                      <a:lnTo>
                        <a:pt x="258" y="76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rgbClr val="969696">
                    <a:alpha val="50000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3" name="직사각형 62"/>
              <p:cNvSpPr/>
              <p:nvPr/>
            </p:nvSpPr>
            <p:spPr bwMode="auto">
              <a:xfrm>
                <a:off x="3595787" y="2287505"/>
                <a:ext cx="2185128" cy="165618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pic>
          <p:nvPicPr>
            <p:cNvPr id="78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7231" y="4799576"/>
              <a:ext cx="2706479" cy="2448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3235499" y="4663770"/>
              <a:ext cx="760437" cy="169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 b="1" smtClean="0"/>
                <a:t>독해</a:t>
              </a:r>
              <a:endParaRPr lang="ko-KR" altLang="en-US" sz="1100" b="1"/>
            </a:p>
          </p:txBody>
        </p:sp>
        <p:sp>
          <p:nvSpPr>
            <p:cNvPr id="80" name="AutoShape 85"/>
            <p:cNvSpPr>
              <a:spLocks noChangeArrowheads="1"/>
            </p:cNvSpPr>
            <p:nvPr/>
          </p:nvSpPr>
          <p:spPr bwMode="auto">
            <a:xfrm rot="16200000">
              <a:off x="2630586" y="3532107"/>
              <a:ext cx="1689483" cy="1957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171284" y="2791562"/>
              <a:ext cx="612578" cy="216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anchor="ctr">
              <a:normAutofit/>
            </a:bodyPr>
            <a:lstStyle/>
            <a:p>
              <a:pPr marL="85725" algn="ctr"/>
              <a:r>
                <a:rPr lang="ko-KR" altLang="en-US" sz="1000" b="1" kern="100" dirty="0" smtClean="0">
                  <a:latin typeface="맑은 고딕"/>
                  <a:ea typeface="맑은 고딕"/>
                  <a:cs typeface="Times New Roman"/>
                </a:rPr>
                <a:t>프린트                       </a:t>
              </a:r>
              <a:endParaRPr lang="en-US" altLang="ko-KR" sz="1000" b="1" kern="100" dirty="0" smtClean="0"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171284" y="3008499"/>
              <a:ext cx="612578" cy="216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anchor="ctr">
              <a:normAutofit/>
            </a:bodyPr>
            <a:lstStyle/>
            <a:p>
              <a:pPr marL="85725" algn="ctr"/>
              <a:r>
                <a:rPr lang="en-US" altLang="ko-KR" sz="1000" b="1" kern="100" dirty="0" smtClean="0">
                  <a:latin typeface="맑은 고딕"/>
                  <a:ea typeface="맑은 고딕"/>
                  <a:cs typeface="Times New Roman"/>
                </a:rPr>
                <a:t>E-mail</a:t>
              </a:r>
              <a:r>
                <a:rPr lang="ko-KR" altLang="en-US" sz="1000" b="1" kern="100" dirty="0" smtClean="0">
                  <a:latin typeface="맑은 고딕"/>
                  <a:ea typeface="맑은 고딕"/>
                  <a:cs typeface="Times New Roman"/>
                </a:rPr>
                <a:t>                       </a:t>
              </a:r>
              <a:endParaRPr lang="en-US" altLang="ko-KR" sz="1000" b="1" kern="100" dirty="0" smtClean="0">
                <a:latin typeface="맑은 고딕"/>
                <a:ea typeface="맑은 고딕"/>
                <a:cs typeface="Times New Roman"/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1116575" y="2805205"/>
            <a:ext cx="2840011" cy="14175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영역에 마우스를 가져가거나 클릭 시 영역에 대한 결과 정보 팝업 창 전개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Ex)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맞은 문항 수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틀린 문항 수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20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점 만점에 몇 점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말하기 영역의 경우 시험 시 녹음된 자기 목소리와 모범답안 실시간 듣기 및 다운로드 모두 가능하도록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86" name="AutoShape 85"/>
          <p:cNvSpPr>
            <a:spLocks noChangeArrowheads="1"/>
          </p:cNvSpPr>
          <p:nvPr/>
        </p:nvSpPr>
        <p:spPr bwMode="auto">
          <a:xfrm rot="5400000">
            <a:off x="6871239" y="2790982"/>
            <a:ext cx="380762" cy="34895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137753" y="3413228"/>
            <a:ext cx="1924384" cy="332814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 풀이 완료 시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답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풀이 아이콘 활성화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버튼 클릭 시 해당화면에 대한 팝업 창 전개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하나의 팝업 창에 결과 및 오답풀이 모두 포함되도록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단 우선순위 조건에 따라 클릭한 아이콘에 대한 내용이 </a:t>
            </a:r>
            <a:r>
              <a:rPr lang="ko-KR" altLang="en-US" sz="1200" b="1" kern="100" dirty="0" err="1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  맨 위에 출현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Ex)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오답풀이 클릭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시 팝업 창 화면 최 상단에는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오답풀이가 위치하도록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6" name="꺾인 연결선 5"/>
          <p:cNvCxnSpPr>
            <a:stCxn id="57" idx="1"/>
            <a:endCxn id="87" idx="1"/>
          </p:cNvCxnSpPr>
          <p:nvPr/>
        </p:nvCxnSpPr>
        <p:spPr bwMode="auto">
          <a:xfrm rot="10800000" flipV="1">
            <a:off x="7137754" y="2246586"/>
            <a:ext cx="602599" cy="2830711"/>
          </a:xfrm>
          <a:prstGeom prst="bentConnector3">
            <a:avLst>
              <a:gd name="adj1" fmla="val 137936"/>
            </a:avLst>
          </a:prstGeom>
          <a:solidFill>
            <a:srgbClr val="800000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333693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2(2)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참여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말하기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762" y="1393383"/>
            <a:ext cx="4796628" cy="45747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52" y="1404015"/>
            <a:ext cx="104802" cy="4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100374" y="1544373"/>
            <a:ext cx="690540" cy="218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5" y="1473418"/>
            <a:ext cx="4433783" cy="446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732222" y="1886800"/>
            <a:ext cx="2059663" cy="215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총 시험시간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경과시간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0954" y="1536692"/>
            <a:ext cx="1297172" cy="26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시험 명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영역</a:t>
            </a:r>
            <a:endParaRPr lang="ko-KR" altLang="en-US" sz="9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3421438" y="1559194"/>
            <a:ext cx="1381080" cy="218782"/>
            <a:chOff x="3481842" y="6101506"/>
            <a:chExt cx="1381080" cy="218782"/>
          </a:xfrm>
        </p:grpSpPr>
        <p:sp>
          <p:nvSpPr>
            <p:cNvPr id="2" name="TextBox 1"/>
            <p:cNvSpPr txBox="1"/>
            <p:nvPr/>
          </p:nvSpPr>
          <p:spPr>
            <a:xfrm>
              <a:off x="417238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8184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일시 정지</a:t>
              </a:r>
              <a:endParaRPr lang="ko-KR" altLang="en-US" sz="900" b="1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31446" y="5301208"/>
            <a:ext cx="11951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ko-KR" sz="900" b="1" dirty="0" smtClean="0"/>
              <a:t>Speaking </a:t>
            </a:r>
            <a:r>
              <a:rPr lang="ko-KR" altLang="en-US" sz="900" b="1" dirty="0" smtClean="0"/>
              <a:t>시험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시작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57015" y="5262712"/>
            <a:ext cx="1352937" cy="365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62157"/>
            <a:ext cx="3672408" cy="293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꺾인 연결선 4"/>
          <p:cNvCxnSpPr>
            <a:stCxn id="58" idx="3"/>
            <a:endCxn id="12290" idx="1"/>
          </p:cNvCxnSpPr>
          <p:nvPr/>
        </p:nvCxnSpPr>
        <p:spPr bwMode="auto">
          <a:xfrm flipV="1">
            <a:off x="3409952" y="2827627"/>
            <a:ext cx="1882128" cy="2617597"/>
          </a:xfrm>
          <a:prstGeom prst="bentConnector3">
            <a:avLst>
              <a:gd name="adj1" fmla="val 50000"/>
            </a:avLst>
          </a:prstGeom>
          <a:solidFill>
            <a:srgbClr val="800000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7494851" y="2548746"/>
            <a:ext cx="1162761" cy="18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8" name="직사각형 17"/>
          <p:cNvSpPr/>
          <p:nvPr/>
        </p:nvSpPr>
        <p:spPr>
          <a:xfrm>
            <a:off x="5724128" y="5133403"/>
            <a:ext cx="3121681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버튼은 남기고 내용을 바꾸기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저장하기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듣기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공유하기 취소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42441" y="226785"/>
            <a:ext cx="6952409" cy="197807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To Do List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4369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1567425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8959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278345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43073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교육종합평가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07504" y="908721"/>
            <a:ext cx="6381318" cy="5616623"/>
            <a:chOff x="107504" y="908721"/>
            <a:chExt cx="6381318" cy="592013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08721"/>
              <a:ext cx="6381318" cy="362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046826" y="2021635"/>
              <a:ext cx="1163593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3(1)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어학능력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95804" y="2013288"/>
              <a:ext cx="1982174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3(2) </a:t>
              </a:r>
              <a:r>
                <a:rPr lang="ko-KR" altLang="en-US" sz="1200" b="1" kern="100" dirty="0" err="1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출석율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31626" y="4088781"/>
              <a:ext cx="1572724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3(3)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일일 학업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성취도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49829" y="2294532"/>
              <a:ext cx="2542387" cy="169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17799" y="2294532"/>
              <a:ext cx="2460179" cy="169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339" y="2506638"/>
              <a:ext cx="2116900" cy="132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그룹 26"/>
            <p:cNvGrpSpPr/>
            <p:nvPr/>
          </p:nvGrpSpPr>
          <p:grpSpPr>
            <a:xfrm>
              <a:off x="1634805" y="2452030"/>
              <a:ext cx="2053903" cy="1305885"/>
              <a:chOff x="3460229" y="2287505"/>
              <a:chExt cx="2839963" cy="1656184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460229" y="2380206"/>
                <a:ext cx="2839963" cy="1552850"/>
                <a:chOff x="3460229" y="2380206"/>
                <a:chExt cx="2839963" cy="1552850"/>
              </a:xfrm>
            </p:grpSpPr>
            <p:sp>
              <p:nvSpPr>
                <p:cNvPr id="3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357217" y="2788567"/>
                  <a:ext cx="9429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eaLnBrk="0" fontAlgn="t" hangingPunct="0"/>
                  <a:r>
                    <a:rPr lang="ko-KR" altLang="en-US" sz="1000" b="1" dirty="0" smtClean="0">
                      <a:ea typeface="돋움체" pitchFamily="49" charset="-127"/>
                    </a:rPr>
                    <a:t>듣</a:t>
                  </a:r>
                  <a:r>
                    <a:rPr lang="ko-KR" altLang="en-US" sz="1000" b="1" dirty="0">
                      <a:ea typeface="돋움체" pitchFamily="49" charset="-127"/>
                    </a:rPr>
                    <a:t>기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3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209785" y="2380206"/>
                  <a:ext cx="939800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fontAlgn="t" hangingPunct="0"/>
                  <a:r>
                    <a:rPr lang="ko-KR" altLang="en-US" sz="1000" b="1" dirty="0" smtClean="0">
                      <a:ea typeface="돋움체" pitchFamily="49" charset="-127"/>
                    </a:rPr>
                    <a:t>독</a:t>
                  </a:r>
                  <a:r>
                    <a:rPr lang="ko-KR" altLang="en-US" sz="1000" b="1" dirty="0">
                      <a:ea typeface="돋움체" pitchFamily="49" charset="-127"/>
                    </a:rPr>
                    <a:t>해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3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552701" y="3779168"/>
                  <a:ext cx="11080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ko-KR"/>
                  </a:defPPr>
                  <a:lvl1pPr algn="ctr" eaLnBrk="0" fontAlgn="t" hangingPunct="0">
                    <a:spcBef>
                      <a:spcPct val="0"/>
                    </a:spcBef>
                    <a:defRPr sz="1000" b="1">
                      <a:ea typeface="돋움체" pitchFamily="49" charset="-127"/>
                    </a:defRPr>
                  </a:lvl1pPr>
                </a:lstStyle>
                <a:p>
                  <a:r>
                    <a:rPr lang="ko-KR" altLang="en-US" dirty="0"/>
                    <a:t>쓰기</a:t>
                  </a:r>
                  <a:endParaRPr lang="en-US" altLang="ko-KR" dirty="0"/>
                </a:p>
              </p:txBody>
            </p:sp>
            <p:sp>
              <p:nvSpPr>
                <p:cNvPr id="34" name="Oval 46"/>
                <p:cNvSpPr>
                  <a:spLocks noChangeArrowheads="1"/>
                </p:cNvSpPr>
                <p:nvPr/>
              </p:nvSpPr>
              <p:spPr bwMode="auto">
                <a:xfrm>
                  <a:off x="4162301" y="2667074"/>
                  <a:ext cx="1066800" cy="9906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Oval 47"/>
                <p:cNvSpPr>
                  <a:spLocks noChangeArrowheads="1"/>
                </p:cNvSpPr>
                <p:nvPr/>
              </p:nvSpPr>
              <p:spPr bwMode="auto">
                <a:xfrm>
                  <a:off x="4314701" y="2819474"/>
                  <a:ext cx="762000" cy="6858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Oval 48"/>
                <p:cNvSpPr>
                  <a:spLocks noChangeArrowheads="1"/>
                </p:cNvSpPr>
                <p:nvPr/>
              </p:nvSpPr>
              <p:spPr bwMode="auto">
                <a:xfrm>
                  <a:off x="4495676" y="2971874"/>
                  <a:ext cx="428625" cy="3810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460229" y="2822126"/>
                  <a:ext cx="939800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fontAlgn="t" hangingPunct="0">
                    <a:spcBef>
                      <a:spcPct val="0"/>
                    </a:spcBef>
                  </a:pPr>
                  <a:r>
                    <a:rPr lang="ko-KR" altLang="en-US" sz="1000" b="1" dirty="0" smtClean="0">
                      <a:ea typeface="돋움체" pitchFamily="49" charset="-127"/>
                    </a:rPr>
                    <a:t>문</a:t>
                  </a:r>
                  <a:r>
                    <a:rPr lang="ko-KR" altLang="en-US" sz="1000" b="1" dirty="0">
                      <a:ea typeface="돋움체" pitchFamily="49" charset="-127"/>
                    </a:rPr>
                    <a:t>법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4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760069" y="3779168"/>
                  <a:ext cx="11080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ko-KR"/>
                  </a:defPPr>
                  <a:lvl1pPr algn="ctr" eaLnBrk="0" fontAlgn="t" hangingPunct="0">
                    <a:spcBef>
                      <a:spcPct val="0"/>
                    </a:spcBef>
                    <a:defRPr sz="1000" b="1">
                      <a:ea typeface="돋움체" pitchFamily="49" charset="-127"/>
                    </a:defRPr>
                  </a:lvl1pPr>
                </a:lstStyle>
                <a:p>
                  <a:r>
                    <a:rPr lang="ko-KR" altLang="en-US" dirty="0"/>
                    <a:t>말하기</a:t>
                  </a:r>
                  <a:endParaRPr lang="en-US" altLang="ko-KR" dirty="0"/>
                </a:p>
              </p:txBody>
            </p:sp>
            <p:sp>
              <p:nvSpPr>
                <p:cNvPr id="4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697289" y="2514674"/>
                  <a:ext cx="0" cy="685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4009901" y="2971874"/>
                  <a:ext cx="687388" cy="228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238501" y="3200474"/>
                  <a:ext cx="458788" cy="533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54"/>
                <p:cNvSpPr>
                  <a:spLocks noChangeShapeType="1"/>
                </p:cNvSpPr>
                <p:nvPr/>
              </p:nvSpPr>
              <p:spPr bwMode="auto">
                <a:xfrm>
                  <a:off x="4697289" y="3200474"/>
                  <a:ext cx="608012" cy="533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697289" y="2895674"/>
                  <a:ext cx="608012" cy="304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Freeform 56"/>
                <p:cNvSpPr>
                  <a:spLocks/>
                </p:cNvSpPr>
                <p:nvPr/>
              </p:nvSpPr>
              <p:spPr bwMode="auto">
                <a:xfrm>
                  <a:off x="4305176" y="2787724"/>
                  <a:ext cx="792163" cy="792162"/>
                </a:xfrm>
                <a:custGeom>
                  <a:avLst/>
                  <a:gdLst>
                    <a:gd name="T0" fmla="*/ 124 w 280"/>
                    <a:gd name="T1" fmla="*/ 0 h 282"/>
                    <a:gd name="T2" fmla="*/ 0 w 280"/>
                    <a:gd name="T3" fmla="*/ 98 h 282"/>
                    <a:gd name="T4" fmla="*/ 58 w 280"/>
                    <a:gd name="T5" fmla="*/ 216 h 282"/>
                    <a:gd name="T6" fmla="*/ 280 w 280"/>
                    <a:gd name="T7" fmla="*/ 282 h 282"/>
                    <a:gd name="T8" fmla="*/ 258 w 280"/>
                    <a:gd name="T9" fmla="*/ 76 h 282"/>
                    <a:gd name="T10" fmla="*/ 124 w 280"/>
                    <a:gd name="T11" fmla="*/ 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282">
                      <a:moveTo>
                        <a:pt x="124" y="0"/>
                      </a:moveTo>
                      <a:lnTo>
                        <a:pt x="0" y="98"/>
                      </a:lnTo>
                      <a:lnTo>
                        <a:pt x="58" y="216"/>
                      </a:lnTo>
                      <a:lnTo>
                        <a:pt x="280" y="282"/>
                      </a:lnTo>
                      <a:lnTo>
                        <a:pt x="258" y="76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rgbClr val="969696">
                    <a:alpha val="50000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0" name="직사각형 29"/>
              <p:cNvSpPr/>
              <p:nvPr/>
            </p:nvSpPr>
            <p:spPr bwMode="auto">
              <a:xfrm>
                <a:off x="3595787" y="2287505"/>
                <a:ext cx="2185128" cy="165618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556" y="5085498"/>
              <a:ext cx="5147240" cy="196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645" y="1628743"/>
              <a:ext cx="5228151" cy="3496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1834450" y="5065075"/>
              <a:ext cx="1163593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3(4)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향상</a:t>
              </a:r>
              <a:r>
                <a:rPr lang="ko-KR" altLang="en-US" sz="1200" b="1" kern="100" dirty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도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252778" y="5299606"/>
              <a:ext cx="5099513" cy="1529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210" y="5365319"/>
              <a:ext cx="4677391" cy="1440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808" y="1169318"/>
              <a:ext cx="281940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707" y="1357792"/>
              <a:ext cx="2790376" cy="23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6660232" y="1169318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기간설정부여</a:t>
            </a:r>
            <a:endParaRPr lang="en-US" altLang="ko-KR" sz="1200" b="1" dirty="0"/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해당월</a:t>
            </a:r>
            <a:r>
              <a:rPr lang="en-US" altLang="ko-KR" sz="1200" dirty="0" smtClean="0"/>
              <a:t> / 3</a:t>
            </a:r>
            <a:r>
              <a:rPr lang="ko-KR" altLang="en-US" sz="1200" dirty="0" smtClean="0"/>
              <a:t>개월 </a:t>
            </a:r>
            <a:r>
              <a:rPr lang="en-US" altLang="ko-KR" sz="1200" dirty="0" smtClean="0"/>
              <a:t>/ 6</a:t>
            </a:r>
            <a:r>
              <a:rPr lang="ko-KR" altLang="en-US" sz="1200" dirty="0" smtClean="0"/>
              <a:t>개월 </a:t>
            </a:r>
            <a:r>
              <a:rPr lang="en-US" altLang="ko-KR" sz="1200" dirty="0" smtClean="0"/>
              <a:t>/ 12</a:t>
            </a:r>
            <a:r>
              <a:rPr lang="ko-KR" altLang="en-US" sz="1200" dirty="0" smtClean="0"/>
              <a:t>개월</a:t>
            </a:r>
            <a:endParaRPr lang="en-US" altLang="ko-KR" sz="1200" dirty="0" smtClean="0"/>
          </a:p>
        </p:txBody>
      </p:sp>
      <p:sp>
        <p:nvSpPr>
          <p:cNvPr id="52" name="AutoShape 85"/>
          <p:cNvSpPr>
            <a:spLocks noChangeArrowheads="1"/>
          </p:cNvSpPr>
          <p:nvPr/>
        </p:nvSpPr>
        <p:spPr bwMode="auto">
          <a:xfrm rot="5400000">
            <a:off x="6190448" y="1399771"/>
            <a:ext cx="708807" cy="15875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43808" y="6580812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프린트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56386" y="6580812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E-mail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62441" y="6580811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fontScale="92500"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공유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75" y="1248715"/>
            <a:ext cx="8763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AutoShape 85"/>
          <p:cNvSpPr>
            <a:spLocks noChangeArrowheads="1"/>
          </p:cNvSpPr>
          <p:nvPr/>
        </p:nvSpPr>
        <p:spPr bwMode="auto">
          <a:xfrm>
            <a:off x="2843808" y="1088739"/>
            <a:ext cx="708807" cy="15875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16804" y="807236"/>
            <a:ext cx="1956229" cy="27811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 algn="ctr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수강 중 강의 선택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04276" y="1230434"/>
            <a:ext cx="931165" cy="31355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92500" lnSpcReduction="20000"/>
          </a:bodyPr>
          <a:lstStyle/>
          <a:p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115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842205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70596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4. </a:t>
            </a:r>
            <a:r>
              <a:rPr lang="ko-KR" altLang="en-US" dirty="0" smtClean="0">
                <a:latin typeface="+mj-ea"/>
                <a:ea typeface="+mj-ea"/>
              </a:rPr>
              <a:t>수업관리</a:t>
            </a:r>
            <a:r>
              <a:rPr lang="ko-KR" altLang="en-US" sz="1800" dirty="0">
                <a:latin typeface="+mj-ea"/>
                <a:ea typeface="+mj-ea"/>
              </a:rPr>
              <a:t/>
            </a:r>
            <a:br>
              <a:rPr lang="ko-KR" altLang="en-US" sz="1800" dirty="0">
                <a:latin typeface="+mj-ea"/>
                <a:ea typeface="+mj-ea"/>
              </a:rPr>
            </a:b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1" y="1330135"/>
            <a:ext cx="890461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500921" y="5607417"/>
            <a:ext cx="64701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결석 상세사유</a:t>
            </a:r>
            <a:r>
              <a:rPr lang="en-US" altLang="ko-KR" sz="1200" b="1" dirty="0" smtClean="0"/>
              <a:t>(100</a:t>
            </a:r>
            <a:r>
              <a:rPr lang="ko-KR" altLang="en-US" sz="1200" b="1" dirty="0" smtClean="0"/>
              <a:t>자 이상일 때 활성화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선택 후 관련부서 승인 요청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HR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전송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컨펌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후 적용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ym typeface="Wingdings" panose="05000000000000000000" pitchFamily="2" charset="2"/>
              </a:rPr>
              <a:t>조건 미 부합 시 </a:t>
            </a:r>
            <a:r>
              <a:rPr lang="en-US" altLang="ko-KR" sz="1200" b="1" dirty="0" err="1" smtClean="0">
                <a:sym typeface="Wingdings" panose="05000000000000000000" pitchFamily="2" charset="2"/>
              </a:rPr>
              <a:t>Sumit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불가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학습자가 수업 전 결석사유 미 등록 시 강사주도의 출석 체크 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알림으로 학습자에게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푸쉬를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통해 결석사유 선택 유도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학습자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푸쉬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확인 후 선택 시 상기 화면으로 이동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1500922" y="1746992"/>
            <a:ext cx="7503675" cy="3832992"/>
            <a:chOff x="1497814" y="1416670"/>
            <a:chExt cx="7503675" cy="3832992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7814" y="1882752"/>
              <a:ext cx="7503675" cy="336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550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325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884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786930" y="2243140"/>
              <a:ext cx="718104" cy="3220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 dirty="0" smtClean="0"/>
                <a:t>결석사유</a:t>
              </a:r>
              <a:endParaRPr lang="ko-KR" alt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7712" y="3373743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회</a:t>
              </a:r>
              <a:r>
                <a:rPr lang="ko-KR" altLang="en-US" sz="1000" b="1" dirty="0"/>
                <a:t>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27835" y="3378215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병</a:t>
              </a:r>
              <a:r>
                <a:rPr lang="ko-KR" altLang="en-US" sz="1000" b="1" dirty="0" smtClean="0"/>
                <a:t>가</a:t>
              </a:r>
              <a:endParaRPr lang="ko-KR" altLang="en-US" sz="1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14532" y="3378215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출</a:t>
              </a:r>
              <a:r>
                <a:rPr lang="ko-KR" altLang="en-US" sz="1000" b="1" dirty="0"/>
                <a:t>장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77046" y="3358354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기</a:t>
              </a:r>
              <a:r>
                <a:rPr lang="ko-KR" altLang="en-US" sz="1000" b="1" dirty="0"/>
                <a:t>타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3688" y="3641195"/>
              <a:ext cx="6984776" cy="6829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txBody>
            <a:bodyPr wrap="square" rtlCol="0">
              <a:normAutofit/>
            </a:bodyPr>
            <a:lstStyle/>
            <a:p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70700" y="3090488"/>
              <a:ext cx="5801700" cy="26786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txBody>
            <a:bodyPr wrap="square" rtlCol="0">
              <a:normAutofit fontScale="77500" lnSpcReduction="20000"/>
            </a:bodyPr>
            <a:lstStyle/>
            <a:p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94618" y="3065158"/>
              <a:ext cx="735845" cy="266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/>
                <a:t>선</a:t>
              </a:r>
              <a:r>
                <a:rPr lang="ko-KR" altLang="en-US" sz="1200" b="1" smtClean="0"/>
                <a:t>택버튼</a:t>
              </a:r>
              <a:endParaRPr lang="en-US" altLang="ko-KR" sz="1200" b="1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3164" y="1416670"/>
              <a:ext cx="718104" cy="3220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 dirty="0" smtClean="0"/>
                <a:t>수업선택</a:t>
              </a:r>
              <a:endParaRPr lang="ko-KR" altLang="en-US" sz="1200" b="1" dirty="0"/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1153"/>
              </p:ext>
            </p:extLst>
          </p:nvPr>
        </p:nvGraphicFramePr>
        <p:xfrm>
          <a:off x="2673423" y="1622854"/>
          <a:ext cx="6041616" cy="541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36"/>
                <a:gridCol w="1006936"/>
                <a:gridCol w="1006936"/>
                <a:gridCol w="1006936"/>
                <a:gridCol w="1006936"/>
                <a:gridCol w="1006936"/>
              </a:tblGrid>
              <a:tr h="130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강사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628722" y="1552879"/>
            <a:ext cx="1079182" cy="681461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597389" y="828553"/>
            <a:ext cx="4373716" cy="27699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클래스 선택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선택 클래스 결석사유 선택 란 으로 이동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41" name="Group 104"/>
          <p:cNvGrpSpPr>
            <a:grpSpLocks/>
          </p:cNvGrpSpPr>
          <p:nvPr/>
        </p:nvGrpSpPr>
        <p:grpSpPr bwMode="auto">
          <a:xfrm flipH="1">
            <a:off x="2987553" y="1059385"/>
            <a:ext cx="723490" cy="511072"/>
            <a:chOff x="4215" y="1992"/>
            <a:chExt cx="852" cy="344"/>
          </a:xfrm>
        </p:grpSpPr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Group 120"/>
          <p:cNvGrpSpPr>
            <a:grpSpLocks/>
          </p:cNvGrpSpPr>
          <p:nvPr/>
        </p:nvGrpSpPr>
        <p:grpSpPr bwMode="auto">
          <a:xfrm rot="14836072">
            <a:off x="2548318" y="4626602"/>
            <a:ext cx="997927" cy="647700"/>
            <a:chOff x="4215" y="1992"/>
            <a:chExt cx="852" cy="344"/>
          </a:xfrm>
        </p:grpSpPr>
        <p:sp>
          <p:nvSpPr>
            <p:cNvPr id="47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9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0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81942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892947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995481"/>
            <a:ext cx="7840662" cy="510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Appendix(To do)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43172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85"/>
          <p:cNvSpPr>
            <a:spLocks noChangeArrowheads="1"/>
          </p:cNvSpPr>
          <p:nvPr/>
        </p:nvSpPr>
        <p:spPr bwMode="auto">
          <a:xfrm rot="10800000">
            <a:off x="1115616" y="5214567"/>
            <a:ext cx="6768752" cy="35340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커뮤니티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첫 화면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0076" y="908859"/>
            <a:ext cx="7937447" cy="4412351"/>
            <a:chOff x="510076" y="908859"/>
            <a:chExt cx="8064896" cy="4483199"/>
          </a:xfrm>
        </p:grpSpPr>
        <p:grpSp>
          <p:nvGrpSpPr>
            <p:cNvPr id="2" name="그룹 1"/>
            <p:cNvGrpSpPr/>
            <p:nvPr/>
          </p:nvGrpSpPr>
          <p:grpSpPr>
            <a:xfrm>
              <a:off x="598651" y="983654"/>
              <a:ext cx="7848872" cy="4303973"/>
              <a:chOff x="251520" y="970200"/>
              <a:chExt cx="7848872" cy="4303973"/>
            </a:xfrm>
          </p:grpSpPr>
          <p:pic>
            <p:nvPicPr>
              <p:cNvPr id="15363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970200"/>
                <a:ext cx="6552728" cy="4303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64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70200"/>
                <a:ext cx="1296144" cy="4303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" name="직사각형 2"/>
            <p:cNvSpPr/>
            <p:nvPr/>
          </p:nvSpPr>
          <p:spPr bwMode="auto">
            <a:xfrm>
              <a:off x="510076" y="908859"/>
              <a:ext cx="8064896" cy="448319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5139" y="5589240"/>
            <a:ext cx="77569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공지사항 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학습자료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과제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방명록 한 번에 간략하게 볼 수 있도록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첫 화면에서 한 번에 볼 수 있는 </a:t>
            </a:r>
            <a:r>
              <a:rPr lang="ko-KR" altLang="en-US" sz="1200" b="1" dirty="0" err="1" smtClean="0"/>
              <a:t>게시글</a:t>
            </a:r>
            <a:r>
              <a:rPr lang="ko-KR" altLang="en-US" sz="1200" b="1" dirty="0" smtClean="0"/>
              <a:t> 수 지정</a:t>
            </a:r>
            <a:r>
              <a:rPr lang="en-US" altLang="ko-KR" sz="1200" b="1" dirty="0" smtClean="0"/>
              <a:t>(ex : 4</a:t>
            </a:r>
            <a:r>
              <a:rPr lang="ko-KR" altLang="en-US" sz="1200" b="1" dirty="0" smtClean="0"/>
              <a:t>개</a:t>
            </a:r>
            <a:r>
              <a:rPr lang="en-US" altLang="ko-KR" sz="1200" b="1" dirty="0" smtClean="0"/>
              <a:t>) </a:t>
            </a:r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b="1" dirty="0" smtClean="0"/>
              <a:t>해당 카테고리 별 </a:t>
            </a:r>
            <a:r>
              <a:rPr lang="ko-KR" altLang="en-US" sz="1200" b="1" dirty="0" err="1" smtClean="0"/>
              <a:t>최신글</a:t>
            </a:r>
            <a:r>
              <a:rPr lang="ko-KR" altLang="en-US" sz="1200" b="1" dirty="0" smtClean="0"/>
              <a:t> 순서로 보이도록</a:t>
            </a:r>
            <a:r>
              <a:rPr lang="en-US" altLang="ko-KR" sz="1200" b="1" dirty="0" smtClean="0"/>
              <a:t>. </a:t>
            </a:r>
            <a:r>
              <a:rPr lang="ko-KR" altLang="en-US" sz="1200" b="1" dirty="0" err="1" smtClean="0"/>
              <a:t>최신글이</a:t>
            </a:r>
            <a:r>
              <a:rPr lang="ko-KR" altLang="en-US" sz="1200" b="1" dirty="0" smtClean="0"/>
              <a:t> 맨 위로 이동</a:t>
            </a:r>
            <a:endParaRPr lang="en-US" altLang="ko-KR" sz="1200" b="1" dirty="0" smtClean="0"/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b="1" dirty="0" smtClean="0"/>
              <a:t>공지사항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학습자료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과제 등과 같은 큰 카테고리는 모두 위치 고정</a:t>
            </a:r>
            <a:endParaRPr lang="en-US" altLang="ko-KR" sz="1200" b="1" dirty="0" smtClean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872912" y="1387547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공지사항</a:t>
            </a:r>
            <a:endParaRPr lang="ko-KR" altLang="en-US" sz="900" b="1" dirty="0"/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872912" y="2420888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학습자</a:t>
            </a:r>
            <a:r>
              <a:rPr lang="ko-KR" altLang="en-US" sz="900" b="1" dirty="0"/>
              <a:t>료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872912" y="4005064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방명</a:t>
            </a:r>
            <a:r>
              <a:rPr lang="ko-KR" altLang="en-US" sz="900" b="1" dirty="0"/>
              <a:t>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92080" y="2344366"/>
            <a:ext cx="1846572" cy="15121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lvl="1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카테고리 </a:t>
            </a:r>
            <a:r>
              <a:rPr lang="ko-KR" altLang="en-US" sz="1200" b="1" dirty="0"/>
              <a:t>별 상단에 위치한 카테고리 버튼 클릭 시 해당 카테고리의 상세화면으로 이동 </a:t>
            </a:r>
            <a:endParaRPr lang="en-US" altLang="ko-KR" sz="1200" b="1" dirty="0"/>
          </a:p>
        </p:txBody>
      </p:sp>
      <p:cxnSp>
        <p:nvCxnSpPr>
          <p:cNvPr id="9" name="직선 화살표 연결선 8"/>
          <p:cNvCxnSpPr>
            <a:stCxn id="5" idx="3"/>
            <a:endCxn id="20" idx="1"/>
          </p:cNvCxnSpPr>
          <p:nvPr/>
        </p:nvCxnSpPr>
        <p:spPr bwMode="auto">
          <a:xfrm>
            <a:off x="2665000" y="1478942"/>
            <a:ext cx="2627080" cy="1621508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stCxn id="16" idx="3"/>
            <a:endCxn id="20" idx="1"/>
          </p:cNvCxnSpPr>
          <p:nvPr/>
        </p:nvCxnSpPr>
        <p:spPr bwMode="auto">
          <a:xfrm>
            <a:off x="2665000" y="2512283"/>
            <a:ext cx="2627080" cy="588167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>
            <a:stCxn id="17" idx="3"/>
            <a:endCxn id="20" idx="1"/>
          </p:cNvCxnSpPr>
          <p:nvPr/>
        </p:nvCxnSpPr>
        <p:spPr bwMode="auto">
          <a:xfrm flipV="1">
            <a:off x="2665000" y="3100450"/>
            <a:ext cx="2627080" cy="996009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2769377" y="4177221"/>
            <a:ext cx="2090655" cy="28385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36" name="AutoShape 85"/>
          <p:cNvSpPr>
            <a:spLocks noChangeArrowheads="1"/>
          </p:cNvSpPr>
          <p:nvPr/>
        </p:nvSpPr>
        <p:spPr bwMode="auto">
          <a:xfrm rot="5400000">
            <a:off x="4694340" y="4231852"/>
            <a:ext cx="588839" cy="17459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97500" y="4149624"/>
            <a:ext cx="2930884" cy="5755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lvl="1" indent="-85725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카</a:t>
            </a:r>
            <a:r>
              <a:rPr lang="ko-KR" altLang="en-US" sz="1200" b="1" dirty="0" err="1"/>
              <a:t>첫</a:t>
            </a:r>
            <a:r>
              <a:rPr lang="ko-KR" altLang="en-US" sz="1200" b="1" dirty="0"/>
              <a:t> 화면에 나와있는 각 카테고리 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개의 </a:t>
            </a:r>
            <a:r>
              <a:rPr lang="ko-KR" altLang="en-US" sz="1200" b="1" dirty="0" err="1"/>
              <a:t>게시글</a:t>
            </a:r>
            <a:r>
              <a:rPr lang="ko-KR" altLang="en-US" sz="1200" b="1" dirty="0"/>
              <a:t> 중 하나를 선택할 경우 그 </a:t>
            </a:r>
            <a:r>
              <a:rPr lang="ko-KR" altLang="en-US" sz="1200" b="1" dirty="0" err="1"/>
              <a:t>게시글</a:t>
            </a:r>
            <a:r>
              <a:rPr lang="ko-KR" altLang="en-US" sz="1200" b="1" dirty="0"/>
              <a:t> 화면으로 바로 이동 </a:t>
            </a:r>
            <a:endParaRPr lang="en-US" altLang="ko-KR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69900" y="292547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23357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5(1).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게시판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1" name="그림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8280920" cy="35283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552" y="2131038"/>
            <a:ext cx="6768752" cy="40439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4" name="AutoShape 85"/>
          <p:cNvSpPr>
            <a:spLocks noChangeArrowheads="1"/>
          </p:cNvSpPr>
          <p:nvPr/>
        </p:nvSpPr>
        <p:spPr bwMode="auto">
          <a:xfrm>
            <a:off x="539552" y="1916832"/>
            <a:ext cx="6768752" cy="17670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552" y="1383159"/>
            <a:ext cx="77569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탭으로 카테고리 구분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공지사항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학습자료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과제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최신글</a:t>
            </a:r>
            <a:r>
              <a:rPr lang="ko-KR" altLang="en-US" sz="1200" b="1" dirty="0" smtClean="0"/>
              <a:t> 순서로 보이도록</a:t>
            </a:r>
            <a:r>
              <a:rPr lang="en-US" altLang="ko-KR" sz="1200" b="1" dirty="0" smtClean="0"/>
              <a:t>. </a:t>
            </a:r>
            <a:r>
              <a:rPr lang="ko-KR" altLang="en-US" sz="1200" b="1" dirty="0" err="1" smtClean="0"/>
              <a:t>최신글이</a:t>
            </a:r>
            <a:r>
              <a:rPr lang="ko-KR" altLang="en-US" sz="1200" b="1" dirty="0" smtClean="0"/>
              <a:t> 맨 위로 이동</a:t>
            </a:r>
            <a:endParaRPr lang="en-US" altLang="ko-KR" sz="12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350992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5(2).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방명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록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602658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3609745" y="4476382"/>
            <a:ext cx="324035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23" y="4260217"/>
            <a:ext cx="5012680" cy="97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29" y="1579540"/>
            <a:ext cx="3928543" cy="28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1529" y="1544670"/>
            <a:ext cx="3856535" cy="289244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7097" y="4653137"/>
            <a:ext cx="5110875" cy="55161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91529" y="5560737"/>
            <a:ext cx="4885877" cy="882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anchor="ctr">
            <a:normAutofit lnSpcReduction="10000"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싸이월드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방명록 형식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프로필 방명록과 동일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연동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활성화 시키기 위해서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등록 글 최신 순으로 보여주기 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최신글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등록 시 </a:t>
            </a: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기능 활성화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7" name="AutoShape 85"/>
          <p:cNvSpPr>
            <a:spLocks noChangeArrowheads="1"/>
          </p:cNvSpPr>
          <p:nvPr/>
        </p:nvSpPr>
        <p:spPr bwMode="auto">
          <a:xfrm rot="5400000">
            <a:off x="5272421" y="2872597"/>
            <a:ext cx="2376262" cy="17670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658" y="1579539"/>
            <a:ext cx="1046446" cy="30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09" y="1679542"/>
            <a:ext cx="10477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263557" y="1626203"/>
            <a:ext cx="477706" cy="2142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회원검색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76146" y="1660699"/>
            <a:ext cx="257279" cy="1499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명</a:t>
            </a:r>
            <a:endParaRPr lang="ko-KR" alt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98806" y="1556371"/>
            <a:ext cx="1107900" cy="288074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425" y="1844824"/>
            <a:ext cx="1044678" cy="253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548904" y="1585883"/>
            <a:ext cx="1966070" cy="28512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싸이월드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파도타기와 유사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클래스 학생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,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강사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, HR, TM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친구 파도타기 자동 등록되어 있음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. 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이름 클릭 시 해당 인원 방명록으로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넘어감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드랍다운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 방식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방명록을 이용한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Q&amp;A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가능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20272" y="4851224"/>
            <a:ext cx="1796717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회원검색기능 </a:t>
            </a:r>
            <a:r>
              <a:rPr lang="en-US" altLang="ko-KR" sz="1400" kern="100" dirty="0" smtClean="0">
                <a:effectLst/>
                <a:latin typeface="맑은 고딕"/>
                <a:ea typeface="맑은 고딕"/>
                <a:cs typeface="Times New Roman"/>
              </a:rPr>
              <a:t>To do 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리스트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67389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5017170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90285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6.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내 교육 </a:t>
            </a:r>
            <a:r>
              <a:rPr lang="ko-KR" altLang="en-US" dirty="0" err="1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스케쥴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보기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183325" cy="418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45795" y="5589240"/>
            <a:ext cx="681517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Boots Box </a:t>
            </a:r>
            <a:r>
              <a:rPr lang="ko-KR" altLang="en-US" sz="1200" b="1" dirty="0" smtClean="0"/>
              <a:t>기능 및 템플릿 활용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개인 일정추가 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삭제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수업일정은 고정되어 있으며 수정불가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더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만다린에서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등록한 해당 일정은 수정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및삭제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불가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모든 일정에 대한 알림 기능 지원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 해당  날짜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시간에 알림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기능 활성화</a:t>
            </a:r>
            <a:r>
              <a:rPr lang="en-US" altLang="ko-KR" sz="1200" b="1" dirty="0" smtClean="0"/>
              <a:t>(ex – </a:t>
            </a:r>
            <a:r>
              <a:rPr lang="ko-KR" altLang="en-US" sz="1200" b="1" dirty="0" err="1" smtClean="0"/>
              <a:t>푸쉬</a:t>
            </a:r>
            <a:r>
              <a:rPr lang="en-US" altLang="ko-KR" sz="1200" b="1" dirty="0" smtClean="0"/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9" name="AutoShape 85"/>
          <p:cNvSpPr>
            <a:spLocks noChangeArrowheads="1"/>
          </p:cNvSpPr>
          <p:nvPr/>
        </p:nvSpPr>
        <p:spPr bwMode="auto">
          <a:xfrm rot="10800000">
            <a:off x="1763688" y="5214567"/>
            <a:ext cx="6768752" cy="35340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66183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학습자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Main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1" y="1628800"/>
            <a:ext cx="7715746" cy="396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058" y="1556792"/>
            <a:ext cx="1445295" cy="4176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2240" y="1499522"/>
            <a:ext cx="1805335" cy="46805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08525" y="1384418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+mj-lt"/>
                <a:ea typeface="+mn-ea"/>
              </a:rPr>
              <a:t>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635297" y="1424527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 smtClean="0">
                <a:solidFill>
                  <a:schemeClr val="bg1"/>
                </a:solidFill>
                <a:latin typeface="+mj-lt"/>
                <a:ea typeface="+mn-ea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5519" y="1967574"/>
            <a:ext cx="6323028" cy="376568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83768" y="1765486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+mj-lt"/>
                <a:ea typeface="+mn-ea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874165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5593234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26027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To Do</a:t>
            </a:r>
            <a:r>
              <a:rPr lang="ko-KR" altLang="en-US" sz="1800" dirty="0">
                <a:latin typeface="+mj-ea"/>
                <a:ea typeface="+mj-ea"/>
              </a:rPr>
              <a:t/>
            </a:r>
            <a:br>
              <a:rPr lang="ko-KR" altLang="en-US" sz="1800" dirty="0">
                <a:latin typeface="+mj-ea"/>
                <a:ea typeface="+mj-ea"/>
              </a:rPr>
            </a:b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92006"/>
            <a:ext cx="16258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smtClean="0"/>
              <a:t>Appendix - </a:t>
            </a:r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69900" y="1772816"/>
            <a:ext cx="7962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스피킹</a:t>
            </a:r>
            <a:r>
              <a:rPr lang="ko-KR" altLang="en-US" dirty="0"/>
              <a:t> 테스트 </a:t>
            </a:r>
            <a:r>
              <a:rPr lang="en-US" altLang="ko-KR" dirty="0"/>
              <a:t>= </a:t>
            </a:r>
            <a:r>
              <a:rPr lang="en-US" altLang="ko-KR" dirty="0" err="1"/>
              <a:t>하이브리드</a:t>
            </a:r>
            <a:r>
              <a:rPr lang="en-US" altLang="ko-KR" dirty="0"/>
              <a:t> 앱 </a:t>
            </a:r>
            <a:r>
              <a:rPr lang="en-US" altLang="ko-KR" dirty="0" err="1"/>
              <a:t>런칭시</a:t>
            </a:r>
            <a:r>
              <a:rPr lang="en-US" altLang="ko-KR" dirty="0"/>
              <a:t> </a:t>
            </a:r>
            <a:r>
              <a:rPr lang="en-US" altLang="ko-KR" dirty="0" err="1"/>
              <a:t>최고</a:t>
            </a:r>
            <a:r>
              <a:rPr lang="en-US" altLang="ko-KR" dirty="0"/>
              <a:t> </a:t>
            </a:r>
            <a:r>
              <a:rPr lang="en-US" altLang="ko-KR" dirty="0" err="1"/>
              <a:t>우선순위</a:t>
            </a:r>
            <a:r>
              <a:rPr lang="en-US" altLang="ko-KR" dirty="0"/>
              <a:t> </a:t>
            </a:r>
            <a:r>
              <a:rPr lang="en-US" altLang="ko-KR" dirty="0" err="1"/>
              <a:t>구현</a:t>
            </a:r>
            <a:r>
              <a:rPr lang="en-US" altLang="ko-KR" dirty="0"/>
              <a:t> </a:t>
            </a:r>
            <a:r>
              <a:rPr lang="en-US" altLang="ko-KR" dirty="0" err="1"/>
              <a:t>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SNS </a:t>
            </a:r>
            <a:r>
              <a:rPr lang="en-US" altLang="ko-KR" dirty="0" err="1"/>
              <a:t>공유</a:t>
            </a:r>
            <a:r>
              <a:rPr lang="en-US" altLang="ko-KR" dirty="0"/>
              <a:t> – </a:t>
            </a:r>
            <a:r>
              <a:rPr lang="en-US" altLang="ko-KR" dirty="0" err="1"/>
              <a:t>시나리오</a:t>
            </a:r>
            <a:r>
              <a:rPr lang="en-US" altLang="ko-KR" dirty="0"/>
              <a:t> </a:t>
            </a:r>
            <a:r>
              <a:rPr lang="en-US" altLang="ko-KR" dirty="0" err="1"/>
              <a:t>확정</a:t>
            </a:r>
            <a:r>
              <a:rPr lang="en-US" altLang="ko-KR" dirty="0"/>
              <a:t> </a:t>
            </a:r>
            <a:r>
              <a:rPr lang="en-US" altLang="ko-KR" dirty="0" err="1"/>
              <a:t>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메신저</a:t>
            </a:r>
            <a:r>
              <a:rPr lang="en-US" altLang="ko-KR" dirty="0"/>
              <a:t> </a:t>
            </a:r>
            <a:r>
              <a:rPr lang="en-US" altLang="ko-KR" dirty="0" err="1"/>
              <a:t>기능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ko-KR" dirty="0"/>
              <a:t>학습자 레벨테스트 </a:t>
            </a:r>
            <a:r>
              <a:rPr lang="ko-KR" altLang="ko-KR" dirty="0" err="1"/>
              <a:t>진행시</a:t>
            </a:r>
            <a:r>
              <a:rPr lang="ko-KR" altLang="ko-KR" dirty="0"/>
              <a:t> </a:t>
            </a:r>
            <a:r>
              <a:rPr lang="ko-KR" altLang="ko-KR" dirty="0" err="1"/>
              <a:t>스피킹부분</a:t>
            </a:r>
            <a:r>
              <a:rPr lang="ko-KR" altLang="ko-KR" dirty="0"/>
              <a:t> </a:t>
            </a:r>
            <a:r>
              <a:rPr lang="ko-KR" altLang="ko-KR" dirty="0" err="1"/>
              <a:t>피드백주는거</a:t>
            </a:r>
            <a:r>
              <a:rPr lang="en-US" altLang="ko-KR" dirty="0"/>
              <a:t> - </a:t>
            </a:r>
            <a:r>
              <a:rPr lang="ko-KR" altLang="ko-KR" dirty="0"/>
              <a:t>다운은 버튼으로 자동다운</a:t>
            </a:r>
            <a:r>
              <a:rPr lang="en-US" altLang="ko-KR" dirty="0"/>
              <a:t> – </a:t>
            </a:r>
            <a:r>
              <a:rPr lang="ko-KR" altLang="ko-KR" dirty="0"/>
              <a:t>게시판 이동 안 하고</a:t>
            </a:r>
            <a:r>
              <a:rPr lang="en-US" altLang="ko-KR" dirty="0"/>
              <a:t> - (</a:t>
            </a:r>
            <a:r>
              <a:rPr lang="ko-KR" altLang="ko-KR" dirty="0" err="1"/>
              <a:t>스트리밍</a:t>
            </a:r>
            <a:r>
              <a:rPr lang="en-US" altLang="ko-KR" dirty="0"/>
              <a:t> / </a:t>
            </a:r>
            <a:r>
              <a:rPr lang="ko-KR" altLang="ko-KR" dirty="0"/>
              <a:t>다운로드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ko-KR" dirty="0"/>
              <a:t>복습기능</a:t>
            </a:r>
            <a:r>
              <a:rPr lang="en-US" altLang="ko-KR" dirty="0"/>
              <a:t> - </a:t>
            </a:r>
            <a:r>
              <a:rPr lang="ko-KR" altLang="ko-KR" dirty="0"/>
              <a:t>수업자료다운로드</a:t>
            </a:r>
            <a:r>
              <a:rPr lang="en-US" altLang="ko-KR" dirty="0"/>
              <a:t> , </a:t>
            </a:r>
            <a:r>
              <a:rPr lang="ko-KR" altLang="ko-KR" dirty="0" err="1"/>
              <a:t>녹취록</a:t>
            </a:r>
            <a:r>
              <a:rPr lang="ko-KR" altLang="ko-KR" dirty="0"/>
              <a:t> 다운로드</a:t>
            </a:r>
            <a:r>
              <a:rPr lang="en-US" altLang="ko-KR" dirty="0"/>
              <a:t>, </a:t>
            </a:r>
            <a:r>
              <a:rPr lang="ko-KR" altLang="ko-KR" dirty="0"/>
              <a:t>영상 다운로드</a:t>
            </a:r>
            <a:r>
              <a:rPr lang="en-US" altLang="ko-KR" dirty="0"/>
              <a:t>, </a:t>
            </a:r>
            <a:r>
              <a:rPr lang="ko-KR" altLang="ko-KR" dirty="0"/>
              <a:t>동영상강의보기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5. </a:t>
            </a:r>
            <a:r>
              <a:rPr lang="ko-KR" altLang="ko-KR" dirty="0"/>
              <a:t>캘린더</a:t>
            </a:r>
            <a:r>
              <a:rPr lang="en-US" altLang="ko-KR" dirty="0"/>
              <a:t> - </a:t>
            </a:r>
            <a:r>
              <a:rPr lang="ko-KR" altLang="ko-KR" dirty="0"/>
              <a:t>하단 고정캘린더</a:t>
            </a:r>
          </a:p>
          <a:p>
            <a:r>
              <a:rPr lang="en-US" altLang="ko-KR" dirty="0"/>
              <a:t> </a:t>
            </a:r>
          </a:p>
          <a:p>
            <a:endParaRPr lang="en-US" altLang="ko-KR" dirty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43167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좌측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0" y="1338492"/>
            <a:ext cx="1589336" cy="489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85"/>
          <p:cNvSpPr>
            <a:spLocks noChangeArrowheads="1"/>
          </p:cNvSpPr>
          <p:nvPr/>
        </p:nvSpPr>
        <p:spPr bwMode="auto">
          <a:xfrm rot="5400000">
            <a:off x="-53660" y="3671506"/>
            <a:ext cx="4826811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12147" y="1344778"/>
            <a:ext cx="2779934" cy="48755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00" tIns="90000" rIns="36000" bIns="44450" numCol="1" anchor="t" anchorCtr="0" compatLnSpc="1">
            <a:prstTxWarp prst="textNoShape">
              <a:avLst/>
            </a:prstTxWarp>
            <a:sp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b="1" kern="0" dirty="0" smtClean="0"/>
              <a:t>내 클래스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내 클래스 </a:t>
            </a:r>
            <a:r>
              <a:rPr lang="ko-KR" altLang="en-US" b="1" kern="0" dirty="0" smtClean="0"/>
              <a:t>개별보</a:t>
            </a:r>
            <a:r>
              <a:rPr lang="ko-KR" altLang="en-US" b="1" kern="0" dirty="0"/>
              <a:t>기</a:t>
            </a:r>
            <a:endParaRPr lang="en-US" altLang="ko-KR" b="1" kern="0" dirty="0"/>
          </a:p>
          <a:p>
            <a:pPr latinLnBrk="0"/>
            <a:r>
              <a:rPr lang="ko-KR" altLang="en-US" b="1" kern="0" dirty="0" smtClean="0"/>
              <a:t>레벨테스트 관리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레벨테스트 참여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결과보</a:t>
            </a:r>
            <a:r>
              <a:rPr lang="ko-KR" altLang="en-US" b="1" kern="0" dirty="0"/>
              <a:t>기</a:t>
            </a:r>
            <a:endParaRPr lang="en-US" altLang="ko-KR" b="1" kern="0" dirty="0"/>
          </a:p>
          <a:p>
            <a:pPr latinLnBrk="0"/>
            <a:r>
              <a:rPr lang="ko-KR" altLang="en-US" b="1" kern="0" dirty="0" smtClean="0"/>
              <a:t>교육 종합평가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수업관리</a:t>
            </a:r>
            <a:endParaRPr lang="en-US" altLang="ko-KR" b="1" kern="0" dirty="0"/>
          </a:p>
          <a:p>
            <a:pPr lvl="1" latinLnBrk="0"/>
            <a:r>
              <a:rPr lang="ko-KR" altLang="en-US" b="1" kern="0" dirty="0"/>
              <a:t> 결석사유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커뮤니티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방명록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게시판</a:t>
            </a:r>
            <a:endParaRPr lang="en-US" altLang="ko-KR" b="1" kern="0" dirty="0"/>
          </a:p>
          <a:p>
            <a:pPr lvl="2"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공지사항</a:t>
            </a:r>
            <a:endParaRPr lang="en-US" altLang="ko-KR" b="1" kern="0" dirty="0"/>
          </a:p>
          <a:p>
            <a:pPr lvl="2"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학습자료</a:t>
            </a:r>
            <a:endParaRPr lang="en-US" altLang="ko-KR" b="1" kern="0" dirty="0"/>
          </a:p>
          <a:p>
            <a:pPr lvl="3" latinLnBrk="0"/>
            <a:r>
              <a:rPr lang="ko-KR" altLang="en-US" b="1" kern="0" dirty="0" smtClean="0"/>
              <a:t>다운로드</a:t>
            </a:r>
            <a:endParaRPr lang="en-US" altLang="ko-KR" b="1" kern="0" dirty="0" smtClean="0"/>
          </a:p>
          <a:p>
            <a:pPr lvl="2"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과제</a:t>
            </a:r>
            <a:endParaRPr lang="en-US" altLang="ko-KR" b="1" kern="0" dirty="0"/>
          </a:p>
          <a:p>
            <a:pPr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내 교육 스케줄 </a:t>
            </a:r>
            <a:r>
              <a:rPr lang="en-US" altLang="ko-KR" b="1" kern="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70346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988840"/>
            <a:ext cx="804840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AutoShape 85"/>
          <p:cNvSpPr>
            <a:spLocks noChangeArrowheads="1"/>
          </p:cNvSpPr>
          <p:nvPr/>
        </p:nvSpPr>
        <p:spPr bwMode="auto">
          <a:xfrm rot="10800000">
            <a:off x="592055" y="1788213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69901" y="1475492"/>
            <a:ext cx="3426036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2(1)</a:t>
            </a:r>
            <a:r>
              <a:rPr lang="ko-KR" altLang="en-US" sz="1200" b="1" kern="0" dirty="0" smtClean="0"/>
              <a:t>홈 버튼 </a:t>
            </a:r>
            <a:r>
              <a:rPr lang="en-US" altLang="ko-KR" sz="1200" b="1" kern="0" dirty="0" smtClean="0"/>
              <a:t>: </a:t>
            </a:r>
            <a:r>
              <a:rPr lang="ko-KR" altLang="en-US" sz="1200" b="1" kern="0" dirty="0" smtClean="0"/>
              <a:t>제일 처음 화면</a:t>
            </a:r>
            <a:r>
              <a:rPr lang="en-US" altLang="ko-KR" sz="1200" b="1" kern="0" dirty="0" smtClean="0"/>
              <a:t>(</a:t>
            </a:r>
            <a:r>
              <a:rPr lang="ko-KR" altLang="en-US" sz="1200" b="1" kern="0" dirty="0" smtClean="0"/>
              <a:t>내 클래스 화면</a:t>
            </a:r>
            <a:r>
              <a:rPr lang="en-US" altLang="ko-KR" sz="1200" b="1" kern="0" dirty="0" smtClean="0"/>
              <a:t>)</a:t>
            </a:r>
            <a:r>
              <a:rPr lang="ko-KR" altLang="en-US" sz="1200" b="1" kern="0" dirty="0" smtClean="0"/>
              <a:t>으로 돌아가기 </a:t>
            </a:r>
            <a:endParaRPr lang="en-US" altLang="ko-KR" sz="1200" b="1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599166" y="2049005"/>
            <a:ext cx="288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39" y="2059638"/>
            <a:ext cx="267703" cy="25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25" y="2323040"/>
            <a:ext cx="3033142" cy="284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995721" y="1503627"/>
            <a:ext cx="1952543" cy="3177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2(2) </a:t>
            </a:r>
            <a:r>
              <a:rPr lang="ko-KR" altLang="en-US" sz="1200" b="1" kern="0" dirty="0" smtClean="0"/>
              <a:t>메시지 및 메신저 기능</a:t>
            </a:r>
            <a:endParaRPr lang="en-US" altLang="ko-KR" sz="1200" b="1" kern="0" dirty="0"/>
          </a:p>
        </p:txBody>
      </p:sp>
      <p:sp>
        <p:nvSpPr>
          <p:cNvPr id="15" name="AutoShape 85"/>
          <p:cNvSpPr>
            <a:spLocks noChangeArrowheads="1"/>
          </p:cNvSpPr>
          <p:nvPr/>
        </p:nvSpPr>
        <p:spPr bwMode="auto">
          <a:xfrm rot="10800000">
            <a:off x="6274342" y="1788213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63637" y="2636911"/>
            <a:ext cx="3180746" cy="3177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/>
              <a:t>2(2</a:t>
            </a:r>
            <a:r>
              <a:rPr lang="en-US" altLang="ko-KR" sz="1200" b="1" kern="0" dirty="0" smtClean="0"/>
              <a:t>)①</a:t>
            </a:r>
            <a:r>
              <a:rPr lang="ko-KR" altLang="en-US" sz="1200" b="1" kern="0" dirty="0" smtClean="0"/>
              <a:t>해당 인물 클릭 시 메신저 화면으로 전환</a:t>
            </a:r>
            <a:endParaRPr lang="en-US" altLang="ko-KR" sz="1200" b="1" kern="0" dirty="0"/>
          </a:p>
        </p:txBody>
      </p:sp>
      <p:sp>
        <p:nvSpPr>
          <p:cNvPr id="18" name="AutoShape 85"/>
          <p:cNvSpPr>
            <a:spLocks noChangeArrowheads="1"/>
          </p:cNvSpPr>
          <p:nvPr/>
        </p:nvSpPr>
        <p:spPr bwMode="auto">
          <a:xfrm rot="16200000">
            <a:off x="3257749" y="2668875"/>
            <a:ext cx="756295" cy="28803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20" name="AutoShape 91"/>
          <p:cNvSpPr>
            <a:spLocks noChangeArrowheads="1"/>
          </p:cNvSpPr>
          <p:nvPr/>
        </p:nvSpPr>
        <p:spPr bwMode="auto">
          <a:xfrm rot="5400000">
            <a:off x="1938042" y="2195524"/>
            <a:ext cx="371476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8" y="3303600"/>
            <a:ext cx="24574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885350" y="2495145"/>
            <a:ext cx="1952543" cy="345413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2(3) </a:t>
            </a:r>
            <a:r>
              <a:rPr lang="ko-KR" altLang="en-US" sz="1200" b="1" kern="0" dirty="0" smtClean="0"/>
              <a:t>알림 기능</a:t>
            </a:r>
            <a:endParaRPr lang="en-US" altLang="ko-KR" sz="1200" b="1" kern="0" dirty="0"/>
          </a:p>
          <a:p>
            <a:pPr marL="171450" indent="-85725" latinLnBrk="0">
              <a:buFont typeface="Arial" panose="020B0604020202020204" pitchFamily="34" charset="0"/>
              <a:buChar char="•"/>
            </a:pPr>
            <a:r>
              <a:rPr lang="ko-KR" altLang="en-US" sz="1200" b="1" kern="0" dirty="0"/>
              <a:t> </a:t>
            </a:r>
            <a:r>
              <a:rPr lang="ko-KR" altLang="en-US" sz="1200" b="1" kern="0" dirty="0" smtClean="0"/>
              <a:t>강사</a:t>
            </a:r>
            <a:r>
              <a:rPr lang="en-US" altLang="ko-KR" sz="1200" b="1" kern="0" dirty="0" smtClean="0"/>
              <a:t>, HR, Admin, </a:t>
            </a:r>
            <a:r>
              <a:rPr lang="ko-KR" altLang="en-US" sz="1200" b="1" kern="0" dirty="0" smtClean="0"/>
              <a:t>학생 간 모든 커뮤니케이션에 대한 알림</a:t>
            </a:r>
            <a:endParaRPr lang="en-US" altLang="ko-KR" sz="1200" b="1" kern="0" dirty="0" smtClean="0"/>
          </a:p>
        </p:txBody>
      </p:sp>
      <p:grpSp>
        <p:nvGrpSpPr>
          <p:cNvPr id="28" name="Group 120"/>
          <p:cNvGrpSpPr>
            <a:grpSpLocks/>
          </p:cNvGrpSpPr>
          <p:nvPr/>
        </p:nvGrpSpPr>
        <p:grpSpPr bwMode="auto">
          <a:xfrm rot="-10143143">
            <a:off x="6929583" y="2330270"/>
            <a:ext cx="360823" cy="234191"/>
            <a:chOff x="4215" y="1992"/>
            <a:chExt cx="852" cy="344"/>
          </a:xfrm>
        </p:grpSpPr>
        <p:sp>
          <p:nvSpPr>
            <p:cNvPr id="30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1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2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5" name="AutoShape 85"/>
          <p:cNvSpPr>
            <a:spLocks noChangeArrowheads="1"/>
          </p:cNvSpPr>
          <p:nvPr/>
        </p:nvSpPr>
        <p:spPr bwMode="auto">
          <a:xfrm rot="10800000">
            <a:off x="8089759" y="1732707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7005322" y="1418713"/>
            <a:ext cx="2031174" cy="4367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2(4) </a:t>
            </a:r>
            <a:r>
              <a:rPr lang="ko-KR" altLang="en-US" sz="1200" b="1" kern="0" dirty="0" smtClean="0"/>
              <a:t>프로필 기능</a:t>
            </a:r>
            <a:r>
              <a:rPr lang="en-US" altLang="ko-KR" sz="1200" b="1" kern="0" dirty="0" smtClean="0"/>
              <a:t>(</a:t>
            </a:r>
            <a:r>
              <a:rPr lang="ko-KR" altLang="en-US" sz="1200" b="1" kern="0" dirty="0" err="1" smtClean="0"/>
              <a:t>사진보이기</a:t>
            </a:r>
            <a:r>
              <a:rPr lang="en-US" altLang="ko-KR" sz="1200" kern="0" dirty="0" smtClean="0"/>
              <a:t>)</a:t>
            </a:r>
            <a:endParaRPr lang="en-US" altLang="ko-KR" sz="1200" kern="0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7327264" y="2082114"/>
            <a:ext cx="135689" cy="2250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4150106" y="617855"/>
            <a:ext cx="4248472" cy="713135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메시지 및 메신저 기능은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To Do List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9481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–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988840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99086" y="3267560"/>
            <a:ext cx="4342334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2(4)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프로필 영역 클릭</a:t>
            </a:r>
          </a:p>
          <a:p>
            <a:pPr algn="just"/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)①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내 프로필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)②    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내 방명록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클릭 시 방명록으로 연동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)③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계정관리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-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비밀번호수정 </a:t>
            </a: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)④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로그아웃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6" y="2680599"/>
            <a:ext cx="30194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2337312" y="379900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760040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196752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62031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67944" y="2348880"/>
            <a:ext cx="4565693" cy="223224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6026752" y="3766802"/>
            <a:ext cx="648072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72270" y="5027173"/>
            <a:ext cx="4342334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 smtClean="0">
                <a:latin typeface="맑은 고딕"/>
                <a:ea typeface="맑은 고딕"/>
                <a:cs typeface="Times New Roman"/>
              </a:rPr>
              <a:t>2(4)</a:t>
            </a:r>
            <a:r>
              <a:rPr lang="ko-KR" altLang="ko-KR" sz="1400" b="1" dirty="0" smtClean="0">
                <a:ea typeface="맑은 고딕"/>
                <a:cs typeface="Times New Roman"/>
              </a:rPr>
              <a:t>①</a:t>
            </a:r>
            <a:r>
              <a:rPr lang="en-US" altLang="ko-KR" sz="1400" b="1" dirty="0" smtClean="0">
                <a:ea typeface="맑은 고딕"/>
                <a:cs typeface="Times New Roman"/>
              </a:rPr>
              <a:t>A </a:t>
            </a:r>
            <a:r>
              <a:rPr lang="ko-KR" altLang="en-US" sz="1400" b="1" dirty="0" smtClean="0">
                <a:ea typeface="맑은 고딕"/>
                <a:cs typeface="Times New Roman"/>
              </a:rPr>
              <a:t>프로필 화면구성</a:t>
            </a:r>
            <a:endParaRPr lang="en-US" altLang="ko-KR" sz="1400" b="1" dirty="0" smtClean="0">
              <a:ea typeface="맑은 고딕"/>
              <a:cs typeface="Times New Roman"/>
            </a:endParaRPr>
          </a:p>
          <a:p>
            <a:pPr algn="just"/>
            <a:endParaRPr lang="en-US" altLang="ko-KR" sz="1400" b="1" dirty="0">
              <a:ea typeface="맑은 고딕"/>
              <a:cs typeface="Times New Roman"/>
            </a:endParaRPr>
          </a:p>
          <a:p>
            <a:pPr algn="just"/>
            <a:r>
              <a:rPr lang="ko-KR" altLang="en-US" sz="1400" b="1" dirty="0" smtClean="0">
                <a:ea typeface="맑은 고딕"/>
                <a:cs typeface="Times New Roman"/>
              </a:rPr>
              <a:t>수정가능 </a:t>
            </a:r>
            <a:r>
              <a:rPr lang="en-US" altLang="ko-KR" sz="1400" b="1" dirty="0">
                <a:ea typeface="맑은 고딕"/>
                <a:cs typeface="Times New Roman"/>
              </a:rPr>
              <a:t>:</a:t>
            </a:r>
            <a:r>
              <a:rPr lang="en-US" altLang="ko-KR" sz="1400" b="1" dirty="0" smtClean="0">
                <a:ea typeface="맑은 고딕"/>
                <a:cs typeface="Times New Roman"/>
              </a:rPr>
              <a:t> </a:t>
            </a:r>
            <a:r>
              <a:rPr lang="ko-KR" altLang="en-US" sz="1400" b="1" dirty="0" smtClean="0">
                <a:ea typeface="맑은 고딕"/>
                <a:cs typeface="Times New Roman"/>
              </a:rPr>
              <a:t>사진업로드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전화번호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>
                <a:ea typeface="맑은 고딕"/>
                <a:cs typeface="Times New Roman"/>
              </a:rPr>
              <a:t>부서</a:t>
            </a:r>
            <a:r>
              <a:rPr lang="en-US" altLang="ko-KR" sz="1400" b="1" dirty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직급</a:t>
            </a:r>
            <a:r>
              <a:rPr lang="en-US" altLang="ko-KR" sz="1400" b="1" dirty="0" smtClean="0">
                <a:ea typeface="맑은 고딕"/>
                <a:cs typeface="Times New Roman"/>
              </a:rPr>
              <a:t>,</a:t>
            </a:r>
            <a:r>
              <a:rPr lang="ko-KR" altLang="en-US" sz="1400" b="1" dirty="0" smtClean="0">
                <a:ea typeface="맑은 고딕"/>
                <a:cs typeface="Times New Roman"/>
              </a:rPr>
              <a:t> 자기소개</a:t>
            </a:r>
            <a:endParaRPr lang="en-US" altLang="ko-KR" sz="1400" b="1" dirty="0" smtClean="0">
              <a:ea typeface="맑은 고딕"/>
              <a:cs typeface="Times New Roman"/>
            </a:endParaRPr>
          </a:p>
          <a:p>
            <a:pPr algn="just"/>
            <a:r>
              <a:rPr lang="ko-KR" altLang="en-US" sz="1400" b="1" dirty="0" smtClean="0">
                <a:ea typeface="맑은 고딕"/>
                <a:cs typeface="Times New Roman"/>
              </a:rPr>
              <a:t>수정불가</a:t>
            </a:r>
            <a:r>
              <a:rPr lang="ko-KR" altLang="en-US" sz="1400" b="1" dirty="0">
                <a:ea typeface="맑은 고딕"/>
                <a:cs typeface="Times New Roman"/>
              </a:rPr>
              <a:t>능</a:t>
            </a:r>
            <a:r>
              <a:rPr lang="ko-KR" altLang="en-US" sz="1400" b="1" dirty="0" smtClean="0">
                <a:ea typeface="맑은 고딕"/>
                <a:cs typeface="Times New Roman"/>
              </a:rPr>
              <a:t> </a:t>
            </a:r>
            <a:r>
              <a:rPr lang="en-US" altLang="ko-KR" sz="1400" b="1" dirty="0" smtClean="0">
                <a:ea typeface="맑은 고딕"/>
                <a:cs typeface="Times New Roman"/>
              </a:rPr>
              <a:t>: </a:t>
            </a:r>
            <a:r>
              <a:rPr lang="ko-KR" altLang="en-US" sz="1400" b="1" dirty="0" smtClean="0">
                <a:ea typeface="맑은 고딕"/>
                <a:cs typeface="Times New Roman"/>
              </a:rPr>
              <a:t>이름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성별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회사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err="1" smtClean="0">
                <a:ea typeface="맑은 고딕"/>
                <a:cs typeface="Times New Roman"/>
              </a:rPr>
              <a:t>이메일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생년월일</a:t>
            </a:r>
            <a:r>
              <a:rPr lang="en-US" altLang="ko-KR" sz="1400" b="1" dirty="0" smtClean="0">
                <a:ea typeface="맑은 고딕"/>
                <a:cs typeface="Times New Roman"/>
              </a:rPr>
              <a:t> </a:t>
            </a:r>
          </a:p>
          <a:p>
            <a:pPr algn="just"/>
            <a:endParaRPr lang="en-US" altLang="ko-KR" sz="1400" b="1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ko-KR" altLang="en-US" sz="1400" b="1" kern="100" dirty="0" err="1" smtClean="0">
                <a:latin typeface="맑은 고딕"/>
                <a:ea typeface="맑은 고딕"/>
                <a:cs typeface="Times New Roman"/>
              </a:rPr>
              <a:t>에디트</a:t>
            </a:r>
            <a:r>
              <a:rPr lang="ko-KR" altLang="en-US" sz="1400" b="1" kern="100" dirty="0" smtClean="0">
                <a:latin typeface="맑은 고딕"/>
                <a:ea typeface="맑은 고딕"/>
                <a:cs typeface="Times New Roman"/>
              </a:rPr>
              <a:t> 아이콘으로 정보수정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83635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25274" y="2334199"/>
            <a:ext cx="6975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2(4)①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r>
              <a:rPr lang="ko-KR" altLang="en-US" sz="1200" b="1" dirty="0" smtClean="0">
                <a:ea typeface="맑은 고딕"/>
                <a:cs typeface="Times New Roman"/>
              </a:rPr>
              <a:t>프로필 클릭 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4894" y="2463292"/>
            <a:ext cx="578834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2(4)①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프로필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6762518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135428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55508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558988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11492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6045" y="1812975"/>
            <a:ext cx="4642691" cy="317562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6268424" y="4126793"/>
            <a:ext cx="324035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26583" y="5504655"/>
            <a:ext cx="4342334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 smtClean="0">
                <a:latin typeface="맑은 고딕"/>
                <a:ea typeface="맑은 고딕"/>
                <a:cs typeface="Times New Roman"/>
              </a:rPr>
              <a:t>2(2)</a:t>
            </a:r>
            <a:r>
              <a:rPr lang="ko-KR" altLang="ko-KR" sz="1400" b="1" dirty="0" smtClean="0">
                <a:ea typeface="맑은 고딕"/>
                <a:cs typeface="Times New Roman"/>
              </a:rPr>
              <a:t>①</a:t>
            </a:r>
            <a:r>
              <a:rPr lang="en-US" altLang="ko-KR" sz="1400" b="1" dirty="0" smtClean="0">
                <a:ea typeface="맑은 고딕"/>
                <a:cs typeface="Times New Roman"/>
              </a:rPr>
              <a:t>A </a:t>
            </a:r>
            <a:r>
              <a:rPr lang="ko-KR" altLang="en-US" sz="1400" b="1" dirty="0" smtClean="0">
                <a:ea typeface="맑은 고딕"/>
                <a:cs typeface="Times New Roman"/>
              </a:rPr>
              <a:t>내 방명록 화면 구성 </a:t>
            </a:r>
            <a:r>
              <a:rPr lang="en-US" altLang="ko-KR" sz="1400" b="1" dirty="0" smtClean="0">
                <a:ea typeface="맑은 고딕"/>
                <a:cs typeface="Times New Roman"/>
              </a:rPr>
              <a:t>(</a:t>
            </a:r>
            <a:r>
              <a:rPr lang="ko-KR" altLang="en-US" sz="1400" b="1" dirty="0" smtClean="0">
                <a:ea typeface="맑은 고딕"/>
                <a:cs typeface="Times New Roman"/>
              </a:rPr>
              <a:t>방명록 메뉴와 연동</a:t>
            </a:r>
            <a:r>
              <a:rPr lang="en-US" altLang="ko-KR" sz="1400" b="1" dirty="0" smtClean="0">
                <a:ea typeface="맑은 고딕"/>
                <a:cs typeface="Times New Roman"/>
              </a:rPr>
              <a:t>)</a:t>
            </a:r>
          </a:p>
          <a:p>
            <a:pPr algn="just"/>
            <a:endParaRPr lang="en-US" altLang="ko-KR" sz="1400" b="1" dirty="0">
              <a:ea typeface="맑은 고딕"/>
              <a:cs typeface="Times New Roman"/>
            </a:endParaRPr>
          </a:p>
          <a:p>
            <a:pPr algn="just"/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현재 남긴 </a:t>
            </a: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댓글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보여주기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댓글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남기기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algn="just"/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3375" y="2505321"/>
            <a:ext cx="6975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2(2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)①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내 방명록 </a:t>
            </a:r>
            <a:r>
              <a:rPr lang="ko-KR" altLang="en-US" sz="1200" b="1" dirty="0" smtClean="0">
                <a:ea typeface="맑은 고딕"/>
                <a:cs typeface="Times New Roman"/>
              </a:rPr>
              <a:t>클릭 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4894" y="2638695"/>
            <a:ext cx="578834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63548"/>
            <a:ext cx="4444837" cy="21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51009"/>
            <a:ext cx="4444837" cy="97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</a:t>
            </a:r>
            <a:r>
              <a:rPr lang="en-US" altLang="ko-KR" dirty="0" smtClean="0"/>
              <a:t>②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방명록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8213679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9" y="1268760"/>
            <a:ext cx="8006889" cy="38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62031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83635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78104" y="2852936"/>
            <a:ext cx="69755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2(4)③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r>
              <a:rPr lang="ko-KR" altLang="en-US" sz="1200" b="1" dirty="0" smtClean="0">
                <a:ea typeface="맑은 고딕"/>
                <a:cs typeface="Times New Roman"/>
              </a:rPr>
              <a:t>계정관리 클릭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2994" y="2897200"/>
            <a:ext cx="898766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교수진</a:t>
            </a:r>
            <a:endParaRPr lang="ko-KR" altLang="en-US" sz="1200" b="1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06425" y="555625"/>
            <a:ext cx="7978364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상단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2(4)③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계정관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리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2(4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)③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A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계정관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리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  화면구성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10800000">
            <a:off x="3475050" y="4680667"/>
            <a:ext cx="756708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139952" y="1772817"/>
            <a:ext cx="4444837" cy="4752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4176464" cy="142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8904" y="2021139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비밀번호 설정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54492" y="378591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en-US" altLang="ko-KR" sz="1200" b="1" dirty="0" smtClean="0"/>
              <a:t>. SNS </a:t>
            </a:r>
            <a:r>
              <a:rPr lang="ko-KR" altLang="en-US" sz="1200" b="1" dirty="0" smtClean="0"/>
              <a:t>연동</a:t>
            </a:r>
            <a:endParaRPr lang="ko-KR" altLang="en-US" sz="12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23" y="4062912"/>
            <a:ext cx="3384197" cy="236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3969" y="3782512"/>
            <a:ext cx="3528392" cy="27003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6577" y="4149082"/>
            <a:ext cx="3378472" cy="261355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타 사이트 </a:t>
            </a:r>
            <a:r>
              <a:rPr lang="ko-KR" altLang="en-US" sz="1200" b="1" kern="100" dirty="0" err="1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처럼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기존 사용하던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아이디와 패스워드를 통해 로그인 하는 연동의 개념이 아님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TMIP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와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의 연동을 통해 학습자가 본인의 종합평가 결과 및 관련 내용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에 업로드 유도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타인에게 자신의 일상 또는 결과물을 보여주고 싶어하는 인간 심리 유도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연동을 통해 얻을 수 있는 효과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361950" lvl="1" indent="-180975" algn="just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학습자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게시 글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(ex : PPT p21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의 종합평가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공유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을 통한 간접광고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962377" y="912192"/>
            <a:ext cx="4248472" cy="713135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en-US" altLang="ko-KR" sz="1600" b="1" dirty="0" smtClean="0">
                <a:latin typeface="Arial" charset="0"/>
                <a:ea typeface="돋움" pitchFamily="50" charset="-127"/>
              </a:rPr>
              <a:t>SNS </a:t>
            </a:r>
            <a:r>
              <a:rPr kumimoji="1" lang="ko-KR" altLang="en-US" sz="1600" b="1" dirty="0" smtClean="0">
                <a:latin typeface="Arial" charset="0"/>
                <a:ea typeface="돋움" pitchFamily="50" charset="-127"/>
              </a:rPr>
              <a:t>연동 </a:t>
            </a:r>
            <a:r>
              <a:rPr kumimoji="1" lang="en-US" altLang="ko-KR" sz="1600" b="1" dirty="0" smtClean="0">
                <a:latin typeface="Arial" charset="0"/>
                <a:ea typeface="돋움" pitchFamily="50" charset="-127"/>
              </a:rPr>
              <a:t>To Do List</a:t>
            </a:r>
            <a:r>
              <a:rPr kumimoji="1" lang="ko-KR" altLang="en-US" sz="1600" b="1" dirty="0" smtClean="0">
                <a:latin typeface="Arial" charset="0"/>
                <a:ea typeface="돋움" pitchFamily="50" charset="-127"/>
              </a:rPr>
              <a:t>로 </a:t>
            </a:r>
            <a:r>
              <a:rPr kumimoji="1" lang="en-US" altLang="ko-KR" sz="1600" b="1" dirty="0" smtClean="0">
                <a:latin typeface="Arial" charset="0"/>
                <a:ea typeface="돋움" pitchFamily="50" charset="-127"/>
              </a:rPr>
              <a:t>(</a:t>
            </a:r>
            <a:r>
              <a:rPr kumimoji="1" lang="ko-KR" altLang="en-US" sz="1600" b="1" dirty="0" smtClean="0">
                <a:latin typeface="Arial" charset="0"/>
                <a:ea typeface="돋움" pitchFamily="50" charset="-127"/>
              </a:rPr>
              <a:t>시나리오 확정 필요</a:t>
            </a:r>
            <a:r>
              <a:rPr kumimoji="1" lang="en-US" altLang="ko-KR" sz="1600" b="1" dirty="0" smtClean="0">
                <a:latin typeface="Arial" charset="0"/>
                <a:ea typeface="돋움" pitchFamily="50" charset="-127"/>
              </a:rPr>
              <a:t>)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3059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CAE4FE"/>
      </a:accent2>
      <a:accent3>
        <a:srgbClr val="FFFFFF"/>
      </a:accent3>
      <a:accent4>
        <a:srgbClr val="000000"/>
      </a:accent4>
      <a:accent5>
        <a:srgbClr val="FFFFFF"/>
      </a:accent5>
      <a:accent6>
        <a:srgbClr val="B7CFE6"/>
      </a:accent6>
      <a:hlink>
        <a:srgbClr val="0066CC"/>
      </a:hlink>
      <a:folHlink>
        <a:srgbClr val="FFFF99"/>
      </a:folHlink>
    </a:clrScheme>
    <a:fontScheme name="default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>
            <a:tab pos="1028700" algn="l"/>
          </a:tabLst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>
            <a:tab pos="1028700" algn="l"/>
          </a:tabLst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26447</TotalTime>
  <Words>1701</Words>
  <Application>Microsoft Office PowerPoint</Application>
  <PresentationFormat>화면 슬라이드 쇼(4:3)</PresentationFormat>
  <Paragraphs>375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HY견고딕</vt:lpstr>
      <vt:lpstr>돋움</vt:lpstr>
      <vt:lpstr>돋움체</vt:lpstr>
      <vt:lpstr>맑은 고딕</vt:lpstr>
      <vt:lpstr>Arial</vt:lpstr>
      <vt:lpstr>Times New Roman</vt:lpstr>
      <vt:lpstr>Wingdings</vt:lpstr>
      <vt:lpstr>default</vt:lpstr>
      <vt:lpstr>The Mandarin UI UX 기획 보드 - 학습자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Kyle Jo</dc:creator>
  <cp:lastModifiedBy>Kyle Jo</cp:lastModifiedBy>
  <cp:revision>167</cp:revision>
  <dcterms:created xsi:type="dcterms:W3CDTF">2014-09-17T04:32:25Z</dcterms:created>
  <dcterms:modified xsi:type="dcterms:W3CDTF">2014-12-05T06:52:11Z</dcterms:modified>
</cp:coreProperties>
</file>