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3"/>
  </p:notesMasterIdLst>
  <p:sldIdLst>
    <p:sldId id="256" r:id="rId2"/>
    <p:sldId id="288" r:id="rId3"/>
    <p:sldId id="272" r:id="rId4"/>
    <p:sldId id="274" r:id="rId5"/>
    <p:sldId id="275" r:id="rId6"/>
    <p:sldId id="277" r:id="rId7"/>
    <p:sldId id="284" r:id="rId8"/>
    <p:sldId id="283" r:id="rId9"/>
    <p:sldId id="282" r:id="rId10"/>
    <p:sldId id="279" r:id="rId11"/>
    <p:sldId id="294" r:id="rId12"/>
    <p:sldId id="280" r:id="rId13"/>
    <p:sldId id="290" r:id="rId14"/>
    <p:sldId id="292" r:id="rId15"/>
    <p:sldId id="295" r:id="rId16"/>
    <p:sldId id="273" r:id="rId17"/>
    <p:sldId id="296" r:id="rId18"/>
    <p:sldId id="300" r:id="rId19"/>
    <p:sldId id="301" r:id="rId20"/>
    <p:sldId id="297" r:id="rId21"/>
    <p:sldId id="302" r:id="rId22"/>
    <p:sldId id="303" r:id="rId23"/>
    <p:sldId id="311" r:id="rId24"/>
    <p:sldId id="304" r:id="rId25"/>
    <p:sldId id="307" r:id="rId26"/>
    <p:sldId id="308" r:id="rId27"/>
    <p:sldId id="312" r:id="rId28"/>
    <p:sldId id="305" r:id="rId29"/>
    <p:sldId id="306" r:id="rId30"/>
    <p:sldId id="309" r:id="rId31"/>
    <p:sldId id="31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 autoAdjust="0"/>
    <p:restoredTop sz="94622" autoAdjust="0"/>
  </p:normalViewPr>
  <p:slideViewPr>
    <p:cSldViewPr snapToObjects="1">
      <p:cViewPr>
        <p:scale>
          <a:sx n="90" d="100"/>
          <a:sy n="90" d="100"/>
        </p:scale>
        <p:origin x="-97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4D7B-45F2-478D-A103-73FF397AF8B0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EA35-5C1E-420E-BF42-B80461BF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5144" y="2019338"/>
            <a:ext cx="3733715" cy="492443"/>
          </a:xfrm>
        </p:spPr>
        <p:txBody>
          <a:bodyPr wrap="none" lIns="91440" tIns="45720" rIns="91440" bIns="45720">
            <a:sp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0593" y="2743238"/>
            <a:ext cx="2861362" cy="366767"/>
          </a:xfrm>
        </p:spPr>
        <p:txBody>
          <a:bodyPr wrap="none" lIns="90488" tIns="44450" rIns="90488"/>
          <a:lstStyle>
            <a:lvl1pPr marL="0" indent="0" algn="ctr" fontAlgn="base">
              <a:spcBef>
                <a:spcPct val="0"/>
              </a:spcBef>
              <a:buFontTx/>
              <a:buNone/>
              <a:tabLst/>
              <a:defRPr sz="1800"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1032197" name="Group 5"/>
          <p:cNvGrpSpPr>
            <a:grpSpLocks/>
          </p:cNvGrpSpPr>
          <p:nvPr/>
        </p:nvGrpSpPr>
        <p:grpSpPr bwMode="auto">
          <a:xfrm>
            <a:off x="6953251" y="527089"/>
            <a:ext cx="1638300" cy="274637"/>
            <a:chOff x="4745" y="332"/>
            <a:chExt cx="1118" cy="173"/>
          </a:xfrm>
        </p:grpSpPr>
        <p:sp>
          <p:nvSpPr>
            <p:cNvPr id="1032198" name="Text Box 6"/>
            <p:cNvSpPr txBox="1">
              <a:spLocks noChangeArrowheads="1"/>
            </p:cNvSpPr>
            <p:nvPr/>
          </p:nvSpPr>
          <p:spPr bwMode="auto">
            <a:xfrm>
              <a:off x="4745" y="332"/>
              <a:ext cx="11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kumimoji="1" lang="en-US" altLang="ko-KR" sz="1200" b="1" smtClean="0">
                  <a:solidFill>
                    <a:srgbClr val="000000"/>
                  </a:solidFill>
                </a:rPr>
                <a:t>Strictly Confidential</a:t>
              </a:r>
            </a:p>
          </p:txBody>
        </p:sp>
        <p:sp>
          <p:nvSpPr>
            <p:cNvPr id="1032199" name="Line 7"/>
            <p:cNvSpPr>
              <a:spLocks noChangeShapeType="1"/>
            </p:cNvSpPr>
            <p:nvPr/>
          </p:nvSpPr>
          <p:spPr bwMode="auto">
            <a:xfrm>
              <a:off x="4809" y="333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  <p:sp>
          <p:nvSpPr>
            <p:cNvPr id="1032200" name="Line 8"/>
            <p:cNvSpPr>
              <a:spLocks noChangeShapeType="1"/>
            </p:cNvSpPr>
            <p:nvPr/>
          </p:nvSpPr>
          <p:spPr bwMode="auto">
            <a:xfrm>
              <a:off x="4809" y="504"/>
              <a:ext cx="99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fontAlgn="ctr" latinLnBrk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2203" name="Rectangle 11"/>
          <p:cNvSpPr>
            <a:spLocks noChangeArrowheads="1"/>
          </p:cNvSpPr>
          <p:nvPr userDrawn="1"/>
        </p:nvSpPr>
        <p:spPr bwMode="auto">
          <a:xfrm>
            <a:off x="369277" y="6088063"/>
            <a:ext cx="8401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Copyright © 2014 by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The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, Inc.   ALL RIGHTS RESERVED.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No part of this publication may be reproduced, stored in a retrieval system, or transmitted in any form or by any means — </a:t>
            </a:r>
            <a:br>
              <a:rPr lang="en-US" altLang="ko-KR" sz="800" dirty="0" smtClean="0">
                <a:solidFill>
                  <a:srgbClr val="000000"/>
                </a:solidFill>
              </a:rPr>
            </a:br>
            <a:r>
              <a:rPr lang="en-US" altLang="ko-KR" sz="800" dirty="0" smtClean="0">
                <a:solidFill>
                  <a:srgbClr val="000000"/>
                </a:solidFill>
              </a:rPr>
              <a:t>electronic, mechanical, photocopying, recording, or otherwise — without the permission of The</a:t>
            </a:r>
            <a:r>
              <a:rPr lang="en-US" altLang="ko-KR" sz="800" baseline="0" dirty="0" smtClean="0">
                <a:solidFill>
                  <a:srgbClr val="000000"/>
                </a:solidFill>
              </a:rPr>
              <a:t> Corporation</a:t>
            </a:r>
            <a:r>
              <a:rPr lang="en-US" altLang="ko-KR" sz="800" dirty="0" smtClean="0">
                <a:solidFill>
                  <a:srgbClr val="000000"/>
                </a:solidFill>
              </a:rPr>
              <a:t>.</a:t>
            </a:r>
          </a:p>
          <a:p>
            <a:pPr algn="ctr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000000"/>
                </a:solidFill>
              </a:rPr>
              <a:t>This document provides an outline of a presentation and is incomplete without the accompanying oral commentary and discussion.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620" y="5229200"/>
            <a:ext cx="186293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649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98790" y="1882776"/>
            <a:ext cx="1483968" cy="461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790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112" y="555625"/>
            <a:ext cx="2004646" cy="5889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467" y="555625"/>
            <a:ext cx="1483968" cy="5889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825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242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80" y="555625"/>
            <a:ext cx="8018585" cy="812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4173" y="1882776"/>
            <a:ext cx="8018585" cy="35120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19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173" y="1882814"/>
            <a:ext cx="8018585" cy="149613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97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39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3963360"/>
            <a:ext cx="7772400" cy="4435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47341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4173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804" y="1882814"/>
            <a:ext cx="3938954" cy="2474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23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00450"/>
            <a:ext cx="4040066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89" y="1300450"/>
            <a:ext cx="4041531" cy="8744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89" y="2174875"/>
            <a:ext cx="4041531" cy="216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93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98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143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89"/>
            <a:ext cx="5111262" cy="281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7" y="1435139"/>
            <a:ext cx="3008435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317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9"/>
            <a:ext cx="5486400" cy="628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76"/>
            <a:ext cx="5486400" cy="351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35491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9780" y="555625"/>
            <a:ext cx="801858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180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Headline:  (18pt.) Ariel bold, first initial cap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4173" y="1882776"/>
            <a:ext cx="8018585" cy="39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Text: 14pt. </a:t>
            </a:r>
            <a:r>
              <a:rPr lang="en-US" altLang="ko-KR" dirty="0" smtClean="0"/>
              <a:t>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 Third </a:t>
            </a:r>
            <a:r>
              <a:rPr lang="en-US" altLang="ko-KR" dirty="0" smtClean="0"/>
              <a:t>level</a:t>
            </a:r>
          </a:p>
          <a:p>
            <a:pPr lvl="3"/>
            <a:r>
              <a:rPr lang="en-US" altLang="ko-KR" dirty="0" smtClean="0"/>
              <a:t> 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5"/>
            <a:r>
              <a:rPr lang="en-US" altLang="ko-KR" sz="1400" dirty="0" smtClean="0"/>
              <a:t>Sixth level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Text</a:t>
            </a:r>
            <a:r>
              <a:rPr lang="en-US" altLang="ko-KR" dirty="0" smtClean="0"/>
              <a:t>: 14pt. Ariel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</a:t>
            </a:r>
            <a:r>
              <a:rPr lang="en-US" altLang="ko-KR" dirty="0" smtClean="0"/>
              <a:t>level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Text: 14pt. Ariel 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</a:t>
            </a:r>
            <a:r>
              <a:rPr lang="en-US" altLang="ko-KR" dirty="0" smtClean="0"/>
              <a:t>level</a:t>
            </a:r>
            <a:endParaRPr lang="en-US" altLang="ko-KR" dirty="0" smtClean="0"/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562714" y="481016"/>
            <a:ext cx="8017120" cy="666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0099">
                  <a:gamma/>
                  <a:tint val="15294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fontAlgn="ctr" latinLnBrk="0">
              <a:spcBef>
                <a:spcPct val="2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FFFFFF"/>
              </a:solidFill>
            </a:endParaRP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8528573" y="6664754"/>
            <a:ext cx="136256" cy="14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 anchor="b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DCEE832-9F0C-4558-A445-00FFDF0A052D}" type="slidenum">
              <a:rPr lang="en-US" altLang="ko-KR" sz="700" smtClean="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70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58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180975" indent="-180975" algn="l" rtl="0" fontAlgn="ctr">
        <a:spcBef>
          <a:spcPct val="80000"/>
        </a:spcBef>
        <a:spcAft>
          <a:spcPct val="0"/>
        </a:spcAft>
        <a:buFont typeface="+mj-lt"/>
        <a:buAutoNum type="arabi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69850" algn="l" rtl="0" fontAlgn="ctr">
        <a:spcBef>
          <a:spcPct val="20000"/>
        </a:spcBef>
        <a:spcAft>
          <a:spcPct val="0"/>
        </a:spcAft>
        <a:buFont typeface="+mj-lt"/>
        <a:buAutoNum type="arabicParenR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2pPr>
      <a:lvl3pPr marL="627063" indent="-106363" algn="l" rtl="0" fontAlgn="ctr">
        <a:spcBef>
          <a:spcPct val="20000"/>
        </a:spcBef>
        <a:spcAft>
          <a:spcPct val="0"/>
        </a:spcAft>
        <a:buSzPct val="80000"/>
        <a:buFont typeface="+mj-ea"/>
        <a:buAutoNum type="circleNumDbPlain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893763" indent="-58738" algn="l" rtl="0" fontAlgn="ctr">
        <a:spcBef>
          <a:spcPct val="20000"/>
        </a:spcBef>
        <a:spcAft>
          <a:spcPct val="0"/>
        </a:spcAft>
        <a:buClr>
          <a:schemeClr val="tx1"/>
        </a:buClr>
        <a:buSzPct val="60000"/>
        <a:buFont typeface="+mj-lt"/>
        <a:buAutoNum type="alpha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4pPr>
      <a:lvl5pPr marL="1254125" indent="-180975" algn="l" rtl="0" fontAlgn="base" latinLnBrk="1">
        <a:spcBef>
          <a:spcPct val="20000"/>
        </a:spcBef>
        <a:spcAft>
          <a:spcPct val="0"/>
        </a:spcAft>
        <a:buFont typeface="+mj-lt"/>
        <a:buAutoNum type="alphaLcPeriod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520825" indent="-180975" algn="l" rtl="0" fontAlgn="base" latinLnBrk="1">
        <a:spcBef>
          <a:spcPct val="20000"/>
        </a:spcBef>
        <a:spcAft>
          <a:spcPct val="0"/>
        </a:spcAft>
        <a:buFont typeface="+mj-lt"/>
        <a:buAutoNum type="romanUcPeriod"/>
        <a:tabLst>
          <a:tab pos="1028700" algn="l"/>
        </a:tabLst>
        <a:defRPr kumimoji="1" sz="1400" baseline="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87737" y="4159250"/>
            <a:ext cx="3598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2921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520700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863600" indent="-28575"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ctr" latinLnBrk="0" hangingPunct="0"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ko-KR" sz="1200" b="1" dirty="0" smtClean="0">
                <a:latin typeface="+mj-ea"/>
                <a:ea typeface="+mj-ea"/>
              </a:rPr>
              <a:t>2014. 10. 07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12963" y="2117889"/>
            <a:ext cx="4748416" cy="492443"/>
          </a:xfrm>
        </p:spPr>
        <p:txBody>
          <a:bodyPr anchor="ctr"/>
          <a:lstStyle/>
          <a:p>
            <a:r>
              <a:rPr lang="en-US" altLang="ko-KR" dirty="0" smtClean="0">
                <a:latin typeface="+mj-ea"/>
              </a:rPr>
              <a:t>The Mandarin UI UX </a:t>
            </a:r>
            <a:r>
              <a:rPr lang="ko-KR" altLang="en-US" dirty="0" smtClean="0">
                <a:latin typeface="+mj-ea"/>
              </a:rPr>
              <a:t>기획 보드</a:t>
            </a:r>
            <a:endParaRPr lang="ko-KR" altLang="en-US" dirty="0">
              <a:latin typeface="+mj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39689" y="2990225"/>
            <a:ext cx="3311805" cy="366767"/>
          </a:xfrm>
        </p:spPr>
        <p:txBody>
          <a:bodyPr/>
          <a:lstStyle/>
          <a:p>
            <a:r>
              <a:rPr lang="en-US" altLang="en-US" dirty="0" smtClean="0">
                <a:latin typeface="+mj-ea"/>
                <a:ea typeface="+mj-ea"/>
              </a:rPr>
              <a:t>-</a:t>
            </a:r>
            <a:r>
              <a:rPr lang="ko-KR" altLang="en-US" dirty="0" err="1" smtClean="0">
                <a:latin typeface="+mj-ea"/>
                <a:ea typeface="+mj-ea"/>
              </a:rPr>
              <a:t>잘만들고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잘팔아서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돈을벌자</a:t>
            </a:r>
            <a:r>
              <a:rPr lang="en-US" altLang="en-US" dirty="0" smtClean="0">
                <a:latin typeface="+mj-ea"/>
                <a:ea typeface="+mj-ea"/>
              </a:rPr>
              <a:t>-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134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)④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로그아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웃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3528392" cy="36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762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13685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718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(TMIP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접속 시 첫 화면 또는 좌측 메뉴 바 내 클래스 전체보기 클릭 시 구현 화면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7" y="1726791"/>
            <a:ext cx="7108247" cy="37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0377" y="2383391"/>
            <a:ext cx="129614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1(1) </a:t>
            </a:r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6939" y="2374863"/>
            <a:ext cx="22079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1(2)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수업진행도 및 출석률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0663" y="4495394"/>
            <a:ext cx="1751881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1(3) </a:t>
            </a:r>
            <a:r>
              <a:rPr lang="ko-KR" altLang="en-US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성취도 및 향상도</a:t>
            </a:r>
            <a:r>
              <a:rPr lang="en-US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2590" y="2662210"/>
            <a:ext cx="2832003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82" y="2662210"/>
            <a:ext cx="2740431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4488" y="4772869"/>
            <a:ext cx="5680425" cy="156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0557"/>
              </p:ext>
            </p:extLst>
          </p:nvPr>
        </p:nvGraphicFramePr>
        <p:xfrm>
          <a:off x="2242475" y="2807075"/>
          <a:ext cx="2760852" cy="101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42"/>
                <a:gridCol w="460142"/>
                <a:gridCol w="460142"/>
                <a:gridCol w="460142"/>
                <a:gridCol w="460142"/>
                <a:gridCol w="460142"/>
              </a:tblGrid>
              <a:tr h="25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1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16" y="4870328"/>
            <a:ext cx="2616349" cy="13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42" y="3011298"/>
            <a:ext cx="442272" cy="7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93" y="4863085"/>
            <a:ext cx="2770461" cy="129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301992" y="2743242"/>
            <a:ext cx="2448272" cy="548263"/>
            <a:chOff x="5868144" y="2668811"/>
            <a:chExt cx="2448272" cy="548263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그림 5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5301992" y="3284861"/>
            <a:ext cx="2448272" cy="548263"/>
            <a:chOff x="5868144" y="2668811"/>
            <a:chExt cx="2448272" cy="548263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그림 60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그룹 61"/>
          <p:cNvGrpSpPr/>
          <p:nvPr/>
        </p:nvGrpSpPr>
        <p:grpSpPr>
          <a:xfrm>
            <a:off x="5301992" y="3826480"/>
            <a:ext cx="2448272" cy="548263"/>
            <a:chOff x="5868144" y="2668811"/>
            <a:chExt cx="2448272" cy="548263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283" y="2668811"/>
              <a:ext cx="952133" cy="54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그림 63" descr="C:\Users\Gin Song\Desktop\제목 없음.jp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708920"/>
              <a:ext cx="1584176" cy="45589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21762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6" y="1700808"/>
            <a:ext cx="4905364" cy="3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36270" y="2935577"/>
            <a:ext cx="558280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45568" y="1527175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1.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전체보기 화면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강의현황 내 클래스 명 클릭 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1(1)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내 클래스 개별보기 화면으로 이동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33" name="Group 104"/>
          <p:cNvGrpSpPr>
            <a:grpSpLocks/>
          </p:cNvGrpSpPr>
          <p:nvPr/>
        </p:nvGrpSpPr>
        <p:grpSpPr bwMode="auto">
          <a:xfrm flipH="1">
            <a:off x="2475948" y="1982266"/>
            <a:ext cx="723490" cy="862118"/>
            <a:chOff x="4215" y="1992"/>
            <a:chExt cx="852" cy="344"/>
          </a:xfrm>
        </p:grpSpPr>
        <p:sp>
          <p:nvSpPr>
            <p:cNvPr id="34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9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828981" y="2939460"/>
            <a:ext cx="2919483" cy="156966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간략한 수업 진행도 막대 그래프로 표시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교육 및 종료교육 구분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단순히 색깔만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보여지는게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아니라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진행도에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따라 막대그래프의 크기도 달라짐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종료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52425" lvl="1" indent="-171450" algn="just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초록색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08558" y="2951012"/>
            <a:ext cx="842077" cy="13681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90" name="Group 120"/>
          <p:cNvGrpSpPr>
            <a:grpSpLocks/>
          </p:cNvGrpSpPr>
          <p:nvPr/>
        </p:nvGrpSpPr>
        <p:grpSpPr bwMode="auto">
          <a:xfrm rot="14400000">
            <a:off x="3028138" y="4086245"/>
            <a:ext cx="1019440" cy="661663"/>
            <a:chOff x="4215" y="1992"/>
            <a:chExt cx="852" cy="344"/>
          </a:xfrm>
        </p:grpSpPr>
        <p:sp>
          <p:nvSpPr>
            <p:cNvPr id="91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2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3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2300999" y="5017898"/>
            <a:ext cx="4014664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lvl="0" indent="-85725" algn="just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최신 교육 순으로 표 상에서 표시됨 종료 교육은 자동으로 밑으로 이동</a:t>
            </a:r>
            <a:endParaRPr lang="en-US" altLang="ko-KR" sz="1200" b="1" kern="100" dirty="0">
              <a:solidFill>
                <a:srgbClr val="000000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6" name="AutoShape 85"/>
          <p:cNvSpPr>
            <a:spLocks noChangeArrowheads="1"/>
          </p:cNvSpPr>
          <p:nvPr/>
        </p:nvSpPr>
        <p:spPr bwMode="auto">
          <a:xfrm rot="5400000">
            <a:off x="4730543" y="3654185"/>
            <a:ext cx="1968500" cy="22198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404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98087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클래스 전체보기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1(1)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강의 현황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1(1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클래스 개별보기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749" y="1847247"/>
            <a:ext cx="1656184" cy="302433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8999" y="5106850"/>
            <a:ext cx="194421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사진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강사기본정보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911481" y="493278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4688" y="1340768"/>
            <a:ext cx="3319520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강사가 남긴 클래스 소개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884933"/>
            <a:ext cx="2930211" cy="108012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1" name="AutoShape 85"/>
          <p:cNvSpPr>
            <a:spLocks noChangeArrowheads="1"/>
          </p:cNvSpPr>
          <p:nvPr/>
        </p:nvSpPr>
        <p:spPr bwMode="auto">
          <a:xfrm>
            <a:off x="3071721" y="1692424"/>
            <a:ext cx="2580399" cy="1524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8783" y="3036376"/>
            <a:ext cx="4520085" cy="17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54854"/>
              </p:ext>
            </p:extLst>
          </p:nvPr>
        </p:nvGraphicFramePr>
        <p:xfrm>
          <a:off x="3160344" y="3162452"/>
          <a:ext cx="4435992" cy="149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32"/>
                <a:gridCol w="739332"/>
                <a:gridCol w="739332"/>
                <a:gridCol w="739332"/>
                <a:gridCol w="739332"/>
                <a:gridCol w="739332"/>
              </a:tblGrid>
              <a:tr h="403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출석세부사항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평가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오늘의 수업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강사님이 남긴 나에 대한 의견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14.10.05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99" y="3584790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416" y="3573140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067368" y="2121881"/>
            <a:ext cx="1571500" cy="86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just"/>
            <a:r>
              <a:rPr lang="ko-KR" altLang="en-US" sz="1200" b="1" kern="100" dirty="0" smtClean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rPr>
              <a:t>강의 현황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solidFill>
                <a:schemeClr val="bg1"/>
              </a:solidFill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9" name="그림 18" descr="C:\Users\Gin Song\Desktop\제목 없음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78" y="2204864"/>
            <a:ext cx="1534478" cy="70570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5347340" y="3491584"/>
            <a:ext cx="2334060" cy="50405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65799" y="1124744"/>
            <a:ext cx="1152912" cy="19225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수업 진행도 게이지 그래프로 표시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중인 클래스에 대한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Progress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를 명확히 파악할 수 있도록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표시 단위는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%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3" name="AutoShape 85"/>
          <p:cNvSpPr>
            <a:spLocks noChangeArrowheads="1"/>
          </p:cNvSpPr>
          <p:nvPr/>
        </p:nvSpPr>
        <p:spPr bwMode="auto">
          <a:xfrm rot="5400000">
            <a:off x="7244723" y="2458147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3332" y="5879805"/>
            <a:ext cx="2757009" cy="96125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성훈 추가 아이디어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기존 오늘의 수업과 강사의견에서 오늘의 평가도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추가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강사의견 아이콘 클릭 시 동일 화면 팝업으로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940" y="3774233"/>
            <a:ext cx="180000" cy="15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91" y="3762583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41926" y="4893897"/>
            <a:ext cx="3494156" cy="17508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평가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알파벳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오늘의 수업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돋보기</a:t>
            </a: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)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강사 의견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말풍선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에 각각 해당되는 아이콘 클릭 시 팝업 창 출현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각각의 팝업 창이 따로 뜨는 것이 아니라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개 중 어떤 아이콘을 클릭해도 같은 내용의 팝업 창이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클릭 시 팝업 창 화면 최 상단에는 오늘의 수업에 대한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서머리가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위치하도록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04" y="6393315"/>
            <a:ext cx="180000" cy="1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90"/>
          <p:cNvSpPr>
            <a:spLocks noChangeArrowheads="1"/>
          </p:cNvSpPr>
          <p:nvPr/>
        </p:nvSpPr>
        <p:spPr bwMode="auto">
          <a:xfrm rot="5400000">
            <a:off x="6156090" y="3812433"/>
            <a:ext cx="866650" cy="1296865"/>
          </a:xfrm>
          <a:prstGeom prst="rightArrow">
            <a:avLst>
              <a:gd name="adj1" fmla="val 74963"/>
              <a:gd name="adj2" fmla="val 26338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grpSp>
        <p:nvGrpSpPr>
          <p:cNvPr id="38" name="Group 104"/>
          <p:cNvGrpSpPr>
            <a:grpSpLocks/>
          </p:cNvGrpSpPr>
          <p:nvPr/>
        </p:nvGrpSpPr>
        <p:grpSpPr bwMode="auto">
          <a:xfrm flipH="1">
            <a:off x="4716016" y="5108188"/>
            <a:ext cx="874834" cy="795338"/>
            <a:chOff x="4215" y="1992"/>
            <a:chExt cx="852" cy="344"/>
          </a:xfrm>
        </p:grpSpPr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0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50853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271291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37275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테스트 진행 및 결과보기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425"/>
            <a:ext cx="7575464" cy="39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960"/>
              </p:ext>
            </p:extLst>
          </p:nvPr>
        </p:nvGraphicFramePr>
        <p:xfrm>
          <a:off x="2873284" y="2245914"/>
          <a:ext cx="3888430" cy="9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"/>
                <a:gridCol w="777686"/>
                <a:gridCol w="777686"/>
                <a:gridCol w="777686"/>
                <a:gridCol w="777686"/>
              </a:tblGrid>
              <a:tr h="383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시험명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시험가능 기간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시험시간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문항 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레벨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2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9510" y="2245456"/>
            <a:ext cx="972849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b="1" dirty="0" smtClean="0"/>
              <a:t>진행도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44327" y="2256088"/>
            <a:ext cx="384941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>
            <a:defPPr>
              <a:defRPr lang="ko-KR"/>
            </a:defPPr>
            <a:lvl1pPr algn="ctr">
              <a:defRPr sz="900" b="1"/>
            </a:lvl1pPr>
          </a:lstStyle>
          <a:p>
            <a:r>
              <a:rPr lang="ko-KR" altLang="en-US" dirty="0" smtClean="0"/>
              <a:t>상태  표시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4369" y="2245455"/>
            <a:ext cx="486424" cy="319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/    </a:t>
            </a:r>
            <a:r>
              <a:rPr lang="ko-KR" altLang="en-US" sz="900" b="1" dirty="0" smtClean="0"/>
              <a:t>문제풀이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946" y="2141066"/>
            <a:ext cx="477487" cy="11332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43808" y="836712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상태표시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진행 중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9110" y="829565"/>
            <a:ext cx="1837105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진행도 상태표시 그래프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완료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빨간색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대기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회색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시작가능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초록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진행중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-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파란색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1" name="Group 99"/>
          <p:cNvGrpSpPr>
            <a:grpSpLocks/>
          </p:cNvGrpSpPr>
          <p:nvPr/>
        </p:nvGrpSpPr>
        <p:grpSpPr bwMode="auto">
          <a:xfrm>
            <a:off x="6335295" y="1345728"/>
            <a:ext cx="874835" cy="795338"/>
            <a:chOff x="4215" y="1992"/>
            <a:chExt cx="852" cy="344"/>
          </a:xfrm>
        </p:grpSpPr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3933" y="2180188"/>
            <a:ext cx="1009692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6090" y="2158923"/>
            <a:ext cx="3926896" cy="111542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5536" y="5445224"/>
            <a:ext cx="4824536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독해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문법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듣기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쓰기 전 영역 테스트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solidFill>
                  <a:srgbClr val="FF0000"/>
                </a:solidFill>
                <a:latin typeface="맑은 고딕"/>
                <a:ea typeface="맑은 고딕"/>
                <a:cs typeface="Times New Roman"/>
              </a:rPr>
              <a:t>단 교육 입과 시 레벨 테스트는 쓰기 제외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완료 시 맨 우측 아이콘 클릭 시 결과 및 문제풀이 팝업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361950" lvl="1" indent="-96838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맨 우측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문제풀이 버튼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최신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교육 순으로 표 상에서 표시됨 종료 교육은 자동으로 밑으로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이동</a:t>
            </a:r>
            <a:endParaRPr lang="ko-KR" altLang="en-US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6580" y="2180189"/>
            <a:ext cx="504846" cy="103278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41" name="Group 99"/>
          <p:cNvGrpSpPr>
            <a:grpSpLocks/>
          </p:cNvGrpSpPr>
          <p:nvPr/>
        </p:nvGrpSpPr>
        <p:grpSpPr bwMode="auto">
          <a:xfrm rot="548923">
            <a:off x="8161563" y="3198302"/>
            <a:ext cx="546205" cy="2260989"/>
            <a:chOff x="4215" y="1992"/>
            <a:chExt cx="852" cy="344"/>
          </a:xfrm>
        </p:grpSpPr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2319666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독해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439168" y="3495324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smtClean="0">
                <a:latin typeface="Arial" charset="0"/>
                <a:ea typeface="돋움" pitchFamily="50" charset="-127"/>
              </a:rPr>
              <a:t>문</a:t>
            </a:r>
            <a:r>
              <a:rPr kumimoji="1" lang="ko-KR" altLang="en-US" sz="900" b="1">
                <a:latin typeface="Arial" charset="0"/>
                <a:ea typeface="돋움" pitchFamily="50" charset="-127"/>
              </a:rPr>
              <a:t>법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299643" y="4564811"/>
            <a:ext cx="645000" cy="1497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돋움" pitchFamily="50" charset="-127"/>
              </a:rPr>
              <a:t>듣기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31" name="Group 104"/>
          <p:cNvGrpSpPr>
            <a:grpSpLocks/>
          </p:cNvGrpSpPr>
          <p:nvPr/>
        </p:nvGrpSpPr>
        <p:grpSpPr bwMode="auto">
          <a:xfrm flipH="1">
            <a:off x="2847611" y="2981890"/>
            <a:ext cx="874834" cy="2480370"/>
            <a:chOff x="4215" y="1992"/>
            <a:chExt cx="852" cy="344"/>
          </a:xfrm>
        </p:grpSpPr>
        <p:sp>
          <p:nvSpPr>
            <p:cNvPr id="3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5439168" y="4548098"/>
            <a:ext cx="717008" cy="16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1" lang="ko-KR" altLang="en-US" sz="900" b="1" dirty="0" smtClean="0">
                <a:latin typeface="Arial" charset="0"/>
                <a:ea typeface="돋움" pitchFamily="50" charset="-127"/>
              </a:rPr>
              <a:t>말하</a:t>
            </a:r>
            <a:r>
              <a:rPr kumimoji="1" lang="ko-KR" altLang="en-US" sz="900" b="1" dirty="0">
                <a:latin typeface="Arial" charset="0"/>
                <a:ea typeface="돋움" pitchFamily="50" charset="-127"/>
              </a:rPr>
              <a:t>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4088" y="5529154"/>
            <a:ext cx="3693142" cy="11696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50" name="Group 104"/>
          <p:cNvGrpSpPr>
            <a:grpSpLocks/>
          </p:cNvGrpSpPr>
          <p:nvPr/>
        </p:nvGrpSpPr>
        <p:grpSpPr bwMode="auto">
          <a:xfrm flipH="1">
            <a:off x="2339752" y="1495416"/>
            <a:ext cx="676102" cy="614665"/>
            <a:chOff x="4215" y="1992"/>
            <a:chExt cx="852" cy="344"/>
          </a:xfrm>
        </p:grpSpPr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85513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2(1)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관리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862" y="1368425"/>
            <a:ext cx="359495" cy="5163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49548" y="605286"/>
            <a:ext cx="3693142" cy="13400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문제 풀이 완료 시 결과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/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답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풀이 아이콘 활성화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버튼 클릭 시 해당화면에 대한 팝업 창 전개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하나의 팝업 창에 결과 및 오답풀이 모두 포함되도록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단 우선순위 조건에 따라 클릭한 아이콘에 대한 내용이 </a:t>
            </a:r>
            <a:r>
              <a:rPr lang="ko-KR" altLang="en-US" sz="1200" b="1" kern="100" dirty="0" err="1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  맨 위에 출현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Ex)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 클릭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시 팝업 창 화면 최 상단에는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오답풀이가 위치하도록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9" name="AutoShape 85"/>
          <p:cNvSpPr>
            <a:spLocks noChangeArrowheads="1"/>
          </p:cNvSpPr>
          <p:nvPr/>
        </p:nvSpPr>
        <p:spPr bwMode="auto">
          <a:xfrm rot="5400000">
            <a:off x="4588765" y="1405816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4548" y="2166628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494401" y="3933056"/>
            <a:ext cx="4248472" cy="0"/>
          </a:xfrm>
          <a:prstGeom prst="line">
            <a:avLst/>
          </a:prstGeom>
          <a:solidFill>
            <a:srgbClr val="800000"/>
          </a:solidFill>
          <a:ln w="28575" cap="flat" cmpd="dbl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38" y="2177260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3460229" y="2287505"/>
            <a:ext cx="2689789" cy="1568607"/>
            <a:chOff x="3460229" y="2287505"/>
            <a:chExt cx="2839963" cy="1656184"/>
          </a:xfrm>
        </p:grpSpPr>
        <p:grpSp>
          <p:nvGrpSpPr>
            <p:cNvPr id="25" name="그룹 24"/>
            <p:cNvGrpSpPr/>
            <p:nvPr/>
          </p:nvGrpSpPr>
          <p:grpSpPr>
            <a:xfrm>
              <a:off x="3460229" y="2380206"/>
              <a:ext cx="2839963" cy="1552850"/>
              <a:chOff x="3460229" y="2380206"/>
              <a:chExt cx="2839963" cy="1552850"/>
            </a:xfrm>
          </p:grpSpPr>
          <p:sp>
            <p:nvSpPr>
              <p:cNvPr id="13" name="Text Box 45"/>
              <p:cNvSpPr txBox="1">
                <a:spLocks noChangeArrowheads="1"/>
              </p:cNvSpPr>
              <p:nvPr/>
            </p:nvSpPr>
            <p:spPr bwMode="auto">
              <a:xfrm>
                <a:off x="5357217" y="2788567"/>
                <a:ext cx="9429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듣</a:t>
                </a:r>
                <a:r>
                  <a:rPr lang="ko-KR" altLang="en-US" sz="1000" b="1" dirty="0">
                    <a:ea typeface="돋움체" pitchFamily="49" charset="-127"/>
                  </a:rPr>
                  <a:t>기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1" name="Text Box 43"/>
              <p:cNvSpPr txBox="1">
                <a:spLocks noChangeArrowheads="1"/>
              </p:cNvSpPr>
              <p:nvPr/>
            </p:nvSpPr>
            <p:spPr bwMode="auto">
              <a:xfrm>
                <a:off x="4209785" y="238020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/>
                <a:r>
                  <a:rPr lang="ko-KR" altLang="en-US" sz="1000" b="1" dirty="0" smtClean="0">
                    <a:ea typeface="돋움체" pitchFamily="49" charset="-127"/>
                  </a:rPr>
                  <a:t>독</a:t>
                </a:r>
                <a:r>
                  <a:rPr lang="ko-KR" altLang="en-US" sz="1000" b="1" dirty="0">
                    <a:ea typeface="돋움체" pitchFamily="49" charset="-127"/>
                  </a:rPr>
                  <a:t>해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2" name="Text Box 44"/>
              <p:cNvSpPr txBox="1">
                <a:spLocks noChangeArrowheads="1"/>
              </p:cNvSpPr>
              <p:nvPr/>
            </p:nvSpPr>
            <p:spPr bwMode="auto">
              <a:xfrm>
                <a:off x="3552701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쓰기</a:t>
                </a:r>
                <a:endParaRPr lang="en-US" altLang="ko-KR" dirty="0"/>
              </a:p>
            </p:txBody>
          </p:sp>
          <p:sp>
            <p:nvSpPr>
              <p:cNvPr id="14" name="Oval 46"/>
              <p:cNvSpPr>
                <a:spLocks noChangeArrowheads="1"/>
              </p:cNvSpPr>
              <p:nvPr/>
            </p:nvSpPr>
            <p:spPr bwMode="auto">
              <a:xfrm>
                <a:off x="4162301" y="2667074"/>
                <a:ext cx="1066800" cy="9906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Oval 47"/>
              <p:cNvSpPr>
                <a:spLocks noChangeArrowheads="1"/>
              </p:cNvSpPr>
              <p:nvPr/>
            </p:nvSpPr>
            <p:spPr bwMode="auto">
              <a:xfrm>
                <a:off x="4314701" y="2819474"/>
                <a:ext cx="762000" cy="6858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4495676" y="2971874"/>
                <a:ext cx="428625" cy="381000"/>
              </a:xfrm>
              <a:prstGeom prst="ellipse">
                <a:avLst/>
              </a:prstGeom>
              <a:noFill/>
              <a:ln w="12699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49"/>
              <p:cNvSpPr txBox="1">
                <a:spLocks noChangeArrowheads="1"/>
              </p:cNvSpPr>
              <p:nvPr/>
            </p:nvSpPr>
            <p:spPr bwMode="auto">
              <a:xfrm>
                <a:off x="3460229" y="2822126"/>
                <a:ext cx="939800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0" fontAlgn="t" hangingPunct="0">
                  <a:spcBef>
                    <a:spcPct val="0"/>
                  </a:spcBef>
                </a:pPr>
                <a:r>
                  <a:rPr lang="ko-KR" altLang="en-US" sz="1000" b="1" dirty="0" smtClean="0">
                    <a:ea typeface="돋움체" pitchFamily="49" charset="-127"/>
                  </a:rPr>
                  <a:t>문</a:t>
                </a:r>
                <a:r>
                  <a:rPr lang="ko-KR" altLang="en-US" sz="1000" b="1" dirty="0">
                    <a:ea typeface="돋움체" pitchFamily="49" charset="-127"/>
                  </a:rPr>
                  <a:t>법</a:t>
                </a:r>
                <a:endParaRPr lang="en-US" altLang="ko-KR" sz="1000" b="1" dirty="0">
                  <a:ea typeface="돋움체" pitchFamily="49" charset="-127"/>
                </a:endParaRPr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4760069" y="3779168"/>
                <a:ext cx="1108075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algn="ctr" eaLnBrk="0" fontAlgn="t" hangingPunct="0">
                  <a:spcBef>
                    <a:spcPct val="0"/>
                  </a:spcBef>
                  <a:defRPr sz="1000" b="1">
                    <a:ea typeface="돋움체" pitchFamily="49" charset="-127"/>
                  </a:defRPr>
                </a:lvl1pPr>
              </a:lstStyle>
              <a:p>
                <a:r>
                  <a:rPr lang="ko-KR" altLang="en-US" dirty="0"/>
                  <a:t>말하기</a:t>
                </a:r>
                <a:endParaRPr lang="en-US" altLang="ko-KR" dirty="0"/>
              </a:p>
            </p:txBody>
          </p:sp>
          <p:sp>
            <p:nvSpPr>
              <p:cNvPr id="19" name="Line 51"/>
              <p:cNvSpPr>
                <a:spLocks noChangeShapeType="1"/>
              </p:cNvSpPr>
              <p:nvPr/>
            </p:nvSpPr>
            <p:spPr bwMode="auto">
              <a:xfrm flipV="1">
                <a:off x="4697289" y="2514674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0" name="Line 52"/>
              <p:cNvSpPr>
                <a:spLocks noChangeShapeType="1"/>
              </p:cNvSpPr>
              <p:nvPr/>
            </p:nvSpPr>
            <p:spPr bwMode="auto">
              <a:xfrm flipH="1" flipV="1">
                <a:off x="4009901" y="2971874"/>
                <a:ext cx="687388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1" name="Line 53"/>
              <p:cNvSpPr>
                <a:spLocks noChangeShapeType="1"/>
              </p:cNvSpPr>
              <p:nvPr/>
            </p:nvSpPr>
            <p:spPr bwMode="auto">
              <a:xfrm flipH="1">
                <a:off x="4238501" y="3200474"/>
                <a:ext cx="458788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2" name="Line 54"/>
              <p:cNvSpPr>
                <a:spLocks noChangeShapeType="1"/>
              </p:cNvSpPr>
              <p:nvPr/>
            </p:nvSpPr>
            <p:spPr bwMode="auto">
              <a:xfrm>
                <a:off x="4697289" y="3200474"/>
                <a:ext cx="608012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3" name="Line 55"/>
              <p:cNvSpPr>
                <a:spLocks noChangeShapeType="1"/>
              </p:cNvSpPr>
              <p:nvPr/>
            </p:nvSpPr>
            <p:spPr bwMode="auto">
              <a:xfrm flipV="1">
                <a:off x="4697289" y="2895674"/>
                <a:ext cx="608012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24" name="Freeform 56"/>
              <p:cNvSpPr>
                <a:spLocks/>
              </p:cNvSpPr>
              <p:nvPr/>
            </p:nvSpPr>
            <p:spPr bwMode="auto">
              <a:xfrm>
                <a:off x="4305176" y="2787724"/>
                <a:ext cx="792163" cy="792162"/>
              </a:xfrm>
              <a:custGeom>
                <a:avLst/>
                <a:gdLst>
                  <a:gd name="T0" fmla="*/ 124 w 280"/>
                  <a:gd name="T1" fmla="*/ 0 h 282"/>
                  <a:gd name="T2" fmla="*/ 0 w 280"/>
                  <a:gd name="T3" fmla="*/ 98 h 282"/>
                  <a:gd name="T4" fmla="*/ 58 w 280"/>
                  <a:gd name="T5" fmla="*/ 216 h 282"/>
                  <a:gd name="T6" fmla="*/ 280 w 280"/>
                  <a:gd name="T7" fmla="*/ 282 h 282"/>
                  <a:gd name="T8" fmla="*/ 258 w 280"/>
                  <a:gd name="T9" fmla="*/ 76 h 282"/>
                  <a:gd name="T10" fmla="*/ 124 w 280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282">
                    <a:moveTo>
                      <a:pt x="124" y="0"/>
                    </a:moveTo>
                    <a:lnTo>
                      <a:pt x="0" y="98"/>
                    </a:lnTo>
                    <a:lnTo>
                      <a:pt x="58" y="216"/>
                    </a:lnTo>
                    <a:lnTo>
                      <a:pt x="280" y="282"/>
                    </a:lnTo>
                    <a:lnTo>
                      <a:pt x="258" y="7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969696">
                  <a:alpha val="50000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 bwMode="auto">
            <a:xfrm>
              <a:off x="3595787" y="2287505"/>
              <a:ext cx="2185128" cy="16561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31" y="4223511"/>
            <a:ext cx="270647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35499" y="4087705"/>
            <a:ext cx="760437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b="1" smtClean="0"/>
              <a:t>독해</a:t>
            </a:r>
            <a:endParaRPr lang="ko-KR" altLang="en-US" sz="1100" b="1"/>
          </a:p>
        </p:txBody>
      </p:sp>
      <p:sp>
        <p:nvSpPr>
          <p:cNvPr id="40" name="AutoShape 85"/>
          <p:cNvSpPr>
            <a:spLocks noChangeArrowheads="1"/>
          </p:cNvSpPr>
          <p:nvPr/>
        </p:nvSpPr>
        <p:spPr bwMode="auto">
          <a:xfrm rot="16200000">
            <a:off x="2630586" y="2956042"/>
            <a:ext cx="1689483" cy="195719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136" y="2581657"/>
            <a:ext cx="2930699" cy="19994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각 영역에 마우스를 가져가거나 클릭 시 영역에 대한 결과 정보 팝업 창 전개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Ex)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맞은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틀린 문항 수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, 20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점 만점에 몇 점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말하기 영역의 경우 시험 시 녹음된 자기 목소리와 모범답안 실시간 듣기 및 다운로드 모두 가능하도록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71284" y="2215497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85486" y="2154122"/>
            <a:ext cx="1846572" cy="54577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상 하단에 프린트 버튼 위치시켜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출력가능토록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3" name="AutoShape 85"/>
          <p:cNvSpPr>
            <a:spLocks noChangeArrowheads="1"/>
          </p:cNvSpPr>
          <p:nvPr/>
        </p:nvSpPr>
        <p:spPr bwMode="auto">
          <a:xfrm rot="5400000">
            <a:off x="6799429" y="2257956"/>
            <a:ext cx="380762" cy="348956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1284" y="2432434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80134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독해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문법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듣기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쓰기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" y="969484"/>
            <a:ext cx="4861273" cy="975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62922" y="211346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12" y="212409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84550" y="2018316"/>
            <a:ext cx="238743" cy="47971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830" y="2132084"/>
            <a:ext cx="1656184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활성화된 상태 표시 버튼 클릭 시 해당 시험 화면으로 전환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40534" y="226445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35" y="219349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172382" y="260688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1114" y="225677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61598" y="227927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3" name="AutoShape 85"/>
          <p:cNvSpPr>
            <a:spLocks noChangeArrowheads="1"/>
          </p:cNvSpPr>
          <p:nvPr/>
        </p:nvSpPr>
        <p:spPr bwMode="auto">
          <a:xfrm rot="10800000">
            <a:off x="118137" y="2060848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76848" y="6093296"/>
            <a:ext cx="1381080" cy="218782"/>
            <a:chOff x="3481842" y="6101506"/>
            <a:chExt cx="1381080" cy="218782"/>
          </a:xfrm>
        </p:grpSpPr>
        <p:sp>
          <p:nvSpPr>
            <p:cNvPr id="55" name="TextBox 54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881830" y="6018356"/>
            <a:ext cx="1327138" cy="3620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smtClean="0">
                <a:latin typeface="맑은 고딕"/>
                <a:ea typeface="맑은 고딕"/>
                <a:cs typeface="Times New Roman"/>
              </a:rPr>
              <a:t>맨 하단 고정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18919" y="6018357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26767" y="2191332"/>
            <a:ext cx="1504323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60" name="AutoShape 85"/>
          <p:cNvSpPr>
            <a:spLocks noChangeArrowheads="1"/>
          </p:cNvSpPr>
          <p:nvPr/>
        </p:nvSpPr>
        <p:spPr bwMode="auto">
          <a:xfrm>
            <a:off x="4963299" y="1958474"/>
            <a:ext cx="1177678" cy="1438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43776" y="881285"/>
            <a:ext cx="3676696" cy="107718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항상 상단고정이 되어있어 언제든지 일시 정지 할 수 있도록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일시 정지 버튼 클릭 시 시험 화면 자동 종료되며 테스트 진행 및 결과보기 화면으로 넘어감 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39752" y="3221994"/>
            <a:ext cx="154649" cy="6284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grpSp>
        <p:nvGrpSpPr>
          <p:cNvPr id="63" name="Group 120"/>
          <p:cNvGrpSpPr>
            <a:grpSpLocks/>
          </p:cNvGrpSpPr>
          <p:nvPr/>
        </p:nvGrpSpPr>
        <p:grpSpPr bwMode="auto">
          <a:xfrm rot="16869064">
            <a:off x="1573673" y="3356850"/>
            <a:ext cx="778780" cy="550428"/>
            <a:chOff x="4215" y="1992"/>
            <a:chExt cx="852" cy="344"/>
          </a:xfrm>
        </p:grpSpPr>
        <p:sp>
          <p:nvSpPr>
            <p:cNvPr id="64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5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2361" y="3705703"/>
            <a:ext cx="1656184" cy="18835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객관식 버튼 클릭 시 자동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중 튕김 현상 발생 또는 일시 정지 후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해도 결과는 저장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재시작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후에 결과 수정 가능하나 시험시간은 계속 경과하도록 설정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0232" y="1988840"/>
            <a:ext cx="1656184" cy="316835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lnSpcReduction="10000"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영역 별로 팝업 창이 전개되는 형태가 아니라 한 팝업 창에 모든 시험 영역이 나타나는 형태이므로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스크롤바로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컨트롤 하며 시험참여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단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시험은 예외이며 기타 시험 영역 완료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팝업창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내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</a:t>
            </a:r>
            <a:r>
              <a:rPr lang="ko-KR" altLang="en-US" sz="1200" b="1" kern="100" dirty="0">
                <a:latin typeface="맑은 고딕"/>
                <a:ea typeface="맑은 고딕"/>
                <a:cs typeface="Times New Roman"/>
              </a:rPr>
              <a:t>참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여 버튼 활성화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버튼 클릭 시 프로필에 등록된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endParaRPr lang="en-US" altLang="ko-KR" sz="1200" b="1" kern="100" dirty="0">
              <a:latin typeface="맑은 고딕"/>
              <a:ea typeface="맑은 고딕"/>
              <a:cs typeface="Times New Roman"/>
            </a:endParaRPr>
          </a:p>
          <a:p>
            <a:pPr marL="436562" lvl="1" indent="-171450">
              <a:buFont typeface="Wingdings" panose="05000000000000000000" pitchFamily="2" charset="2"/>
              <a:buChar char="ü"/>
            </a:pP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클릭 시 </a:t>
            </a:r>
            <a:r>
              <a:rPr lang="ko-KR" altLang="en-US" sz="1200" b="1" kern="100" dirty="0" err="1" smtClean="0">
                <a:latin typeface="맑은 고딕"/>
                <a:ea typeface="맑은 고딕"/>
                <a:cs typeface="Times New Roman"/>
              </a:rPr>
              <a:t>모바일에서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Speaking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시험 참여 가능 </a:t>
            </a: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09433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2(2)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테스트 참여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말하기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62" y="1393383"/>
            <a:ext cx="4796628" cy="45747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indent="-85725">
              <a:buFont typeface="Arial" panose="020B0604020202020204" pitchFamily="34" charset="0"/>
              <a:buChar char="•"/>
            </a:pPr>
            <a:endParaRPr lang="en-US" altLang="ko-KR" sz="1200" b="1" kern="100" dirty="0" smtClean="0"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52" y="1404015"/>
            <a:ext cx="104802" cy="45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100374" y="1544373"/>
            <a:ext cx="690540" cy="21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5" y="1473418"/>
            <a:ext cx="4433783" cy="44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32222" y="1886800"/>
            <a:ext cx="2059663" cy="215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총 시험시간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경과시간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954" y="1536692"/>
            <a:ext cx="1297172" cy="26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시험 명</a:t>
            </a:r>
            <a:r>
              <a:rPr lang="en-US" altLang="ko-KR" sz="900" b="1" dirty="0" smtClean="0"/>
              <a:t> / </a:t>
            </a:r>
            <a:r>
              <a:rPr lang="ko-KR" altLang="en-US" sz="900" b="1" dirty="0" smtClean="0"/>
              <a:t>영역</a:t>
            </a:r>
            <a:endParaRPr lang="ko-KR" altLang="en-US" sz="9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421438" y="1559194"/>
            <a:ext cx="1381080" cy="218782"/>
            <a:chOff x="3481842" y="6101506"/>
            <a:chExt cx="1381080" cy="218782"/>
          </a:xfrm>
        </p:grpSpPr>
        <p:sp>
          <p:nvSpPr>
            <p:cNvPr id="2" name="TextBox 1"/>
            <p:cNvSpPr txBox="1"/>
            <p:nvPr/>
          </p:nvSpPr>
          <p:spPr>
            <a:xfrm>
              <a:off x="417238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제출</a:t>
              </a:r>
              <a:endParaRPr lang="ko-KR" altLang="en-US" sz="9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1842" y="6101506"/>
              <a:ext cx="690540" cy="218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 smtClean="0"/>
                <a:t>일시 정지</a:t>
              </a:r>
              <a:endParaRPr lang="ko-KR" altLang="en-US" sz="9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31446" y="5301208"/>
            <a:ext cx="11951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b="1" dirty="0" smtClean="0"/>
              <a:t>Speaking </a:t>
            </a:r>
            <a:r>
              <a:rPr lang="ko-KR" altLang="en-US" sz="900" b="1" dirty="0" smtClean="0"/>
              <a:t>시험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시작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015" y="5262712"/>
            <a:ext cx="1352937" cy="365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2157"/>
            <a:ext cx="3672408" cy="29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stCxn id="58" idx="3"/>
            <a:endCxn id="12290" idx="1"/>
          </p:cNvCxnSpPr>
          <p:nvPr/>
        </p:nvCxnSpPr>
        <p:spPr bwMode="auto">
          <a:xfrm flipV="1">
            <a:off x="3409952" y="2827627"/>
            <a:ext cx="1882128" cy="2617597"/>
          </a:xfrm>
          <a:prstGeom prst="bentConnector3">
            <a:avLst>
              <a:gd name="adj1" fmla="val 50000"/>
            </a:avLst>
          </a:prstGeom>
          <a:solidFill>
            <a:srgbClr val="800000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494851" y="2548746"/>
            <a:ext cx="1162761" cy="18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제출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404369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156742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959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27834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307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41228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교육종합평가</a:t>
            </a: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908721"/>
            <a:ext cx="6381318" cy="5616623"/>
            <a:chOff x="107504" y="908721"/>
            <a:chExt cx="6381318" cy="592013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908721"/>
              <a:ext cx="6381318" cy="362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046826" y="202163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3(1)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어학능력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95804" y="2013288"/>
              <a:ext cx="198217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3(2) </a:t>
              </a:r>
              <a:r>
                <a:rPr lang="ko-KR" altLang="en-US" sz="1200" b="1" kern="100" dirty="0" err="1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출석율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1626" y="4088781"/>
              <a:ext cx="1572724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3(3)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일일 학업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성취도</a:t>
              </a:r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49829" y="2294532"/>
              <a:ext cx="2542387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17799" y="2294532"/>
              <a:ext cx="2460179" cy="169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339" y="2506638"/>
              <a:ext cx="2116900" cy="132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1634805" y="2452030"/>
              <a:ext cx="2053903" cy="1305885"/>
              <a:chOff x="3460229" y="2287505"/>
              <a:chExt cx="2839963" cy="165618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460229" y="2380206"/>
                <a:ext cx="2839963" cy="1552850"/>
                <a:chOff x="3460229" y="2380206"/>
                <a:chExt cx="2839963" cy="1552850"/>
              </a:xfrm>
            </p:grpSpPr>
            <p:sp>
              <p:nvSpPr>
                <p:cNvPr id="3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357217" y="2788567"/>
                  <a:ext cx="9429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듣</a:t>
                  </a:r>
                  <a:r>
                    <a:rPr lang="ko-KR" altLang="en-US" sz="1000" b="1" dirty="0">
                      <a:ea typeface="돋움체" pitchFamily="49" charset="-127"/>
                    </a:rPr>
                    <a:t>기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09785" y="238020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/>
                  <a:r>
                    <a:rPr lang="ko-KR" altLang="en-US" sz="1000" b="1" dirty="0" smtClean="0">
                      <a:ea typeface="돋움체" pitchFamily="49" charset="-127"/>
                    </a:rPr>
                    <a:t>독</a:t>
                  </a:r>
                  <a:r>
                    <a:rPr lang="ko-KR" altLang="en-US" sz="1000" b="1" dirty="0">
                      <a:ea typeface="돋움체" pitchFamily="49" charset="-127"/>
                    </a:rPr>
                    <a:t>해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3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52701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쓰기</a:t>
                  </a:r>
                  <a:endParaRPr lang="en-US" altLang="ko-KR" dirty="0"/>
                </a:p>
              </p:txBody>
            </p:sp>
            <p:sp>
              <p:nvSpPr>
                <p:cNvPr id="34" name="Oval 46"/>
                <p:cNvSpPr>
                  <a:spLocks noChangeArrowheads="1"/>
                </p:cNvSpPr>
                <p:nvPr/>
              </p:nvSpPr>
              <p:spPr bwMode="auto">
                <a:xfrm>
                  <a:off x="4162301" y="2667074"/>
                  <a:ext cx="1066800" cy="9906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4314701" y="2819474"/>
                  <a:ext cx="762000" cy="6858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Oval 48"/>
                <p:cNvSpPr>
                  <a:spLocks noChangeArrowheads="1"/>
                </p:cNvSpPr>
                <p:nvPr/>
              </p:nvSpPr>
              <p:spPr bwMode="auto">
                <a:xfrm>
                  <a:off x="4495676" y="2971874"/>
                  <a:ext cx="428625" cy="381000"/>
                </a:xfrm>
                <a:prstGeom prst="ellips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60229" y="2822126"/>
                  <a:ext cx="939800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fontAlgn="t" hangingPunct="0">
                    <a:spcBef>
                      <a:spcPct val="0"/>
                    </a:spcBef>
                  </a:pPr>
                  <a:r>
                    <a:rPr lang="ko-KR" altLang="en-US" sz="1000" b="1" dirty="0" smtClean="0">
                      <a:ea typeface="돋움체" pitchFamily="49" charset="-127"/>
                    </a:rPr>
                    <a:t>문</a:t>
                  </a:r>
                  <a:r>
                    <a:rPr lang="ko-KR" altLang="en-US" sz="1000" b="1" dirty="0">
                      <a:ea typeface="돋움체" pitchFamily="49" charset="-127"/>
                    </a:rPr>
                    <a:t>법</a:t>
                  </a:r>
                  <a:endParaRPr lang="en-US" altLang="ko-KR" sz="1000" b="1" dirty="0">
                    <a:ea typeface="돋움체" pitchFamily="49" charset="-127"/>
                  </a:endParaRPr>
                </a:p>
              </p:txBody>
            </p:sp>
            <p:sp>
              <p:nvSpPr>
                <p:cNvPr id="4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0069" y="3779168"/>
                  <a:ext cx="1108075" cy="153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ko-KR"/>
                  </a:defPPr>
                  <a:lvl1pPr algn="ctr" eaLnBrk="0" fontAlgn="t" hangingPunct="0">
                    <a:spcBef>
                      <a:spcPct val="0"/>
                    </a:spcBef>
                    <a:defRPr sz="1000" b="1">
                      <a:ea typeface="돋움체" pitchFamily="49" charset="-127"/>
                    </a:defRPr>
                  </a:lvl1pPr>
                </a:lstStyle>
                <a:p>
                  <a:r>
                    <a:rPr lang="ko-KR" altLang="en-US" dirty="0"/>
                    <a:t>말하기</a:t>
                  </a:r>
                  <a:endParaRPr lang="en-US" altLang="ko-KR" dirty="0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697289" y="2514674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009901" y="2971874"/>
                  <a:ext cx="687388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38501" y="3200474"/>
                  <a:ext cx="458788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>
                  <a:off x="4697289" y="3200474"/>
                  <a:ext cx="608012" cy="533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697289" y="2895674"/>
                  <a:ext cx="608012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Freeform 56"/>
                <p:cNvSpPr>
                  <a:spLocks/>
                </p:cNvSpPr>
                <p:nvPr/>
              </p:nvSpPr>
              <p:spPr bwMode="auto">
                <a:xfrm>
                  <a:off x="4305176" y="2787724"/>
                  <a:ext cx="792163" cy="792162"/>
                </a:xfrm>
                <a:custGeom>
                  <a:avLst/>
                  <a:gdLst>
                    <a:gd name="T0" fmla="*/ 124 w 280"/>
                    <a:gd name="T1" fmla="*/ 0 h 282"/>
                    <a:gd name="T2" fmla="*/ 0 w 280"/>
                    <a:gd name="T3" fmla="*/ 98 h 282"/>
                    <a:gd name="T4" fmla="*/ 58 w 280"/>
                    <a:gd name="T5" fmla="*/ 216 h 282"/>
                    <a:gd name="T6" fmla="*/ 280 w 280"/>
                    <a:gd name="T7" fmla="*/ 282 h 282"/>
                    <a:gd name="T8" fmla="*/ 258 w 280"/>
                    <a:gd name="T9" fmla="*/ 76 h 282"/>
                    <a:gd name="T10" fmla="*/ 124 w 280"/>
                    <a:gd name="T11" fmla="*/ 0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282">
                      <a:moveTo>
                        <a:pt x="124" y="0"/>
                      </a:moveTo>
                      <a:lnTo>
                        <a:pt x="0" y="98"/>
                      </a:lnTo>
                      <a:lnTo>
                        <a:pt x="58" y="216"/>
                      </a:lnTo>
                      <a:lnTo>
                        <a:pt x="280" y="282"/>
                      </a:lnTo>
                      <a:lnTo>
                        <a:pt x="258" y="76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969696">
                    <a:alpha val="50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0" name="직사각형 29"/>
              <p:cNvSpPr/>
              <p:nvPr/>
            </p:nvSpPr>
            <p:spPr bwMode="auto">
              <a:xfrm>
                <a:off x="3595787" y="2287505"/>
                <a:ext cx="2185128" cy="165618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86400" tIns="43200" rIns="86400" bIns="432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028700" algn="l"/>
                  </a:tabLst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돋움" pitchFamily="50" charset="-127"/>
                </a:endParaRPr>
              </a:p>
            </p:txBody>
          </p:sp>
        </p:grp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556" y="5085498"/>
              <a:ext cx="5147240" cy="196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645" y="1628743"/>
              <a:ext cx="5228151" cy="349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1834450" y="5065075"/>
              <a:ext cx="1163593" cy="27111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3(4) </a:t>
              </a:r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향상</a:t>
              </a:r>
              <a:r>
                <a:rPr lang="ko-KR" altLang="en-US" sz="1200" b="1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도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52778" y="5299606"/>
              <a:ext cx="5099513" cy="152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normAutofit/>
            </a:bodyPr>
            <a:lstStyle/>
            <a:p>
              <a:pPr algn="just"/>
              <a:r>
                <a:rPr lang="ko-KR" altLang="en-US" sz="1200" b="1" kern="100" dirty="0" smtClean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강의 현황</a:t>
              </a:r>
              <a:r>
                <a:rPr lang="en-US" altLang="ko-KR" sz="1200" b="1" dirty="0" smtClean="0">
                  <a:solidFill>
                    <a:schemeClr val="bg1"/>
                  </a:solidFill>
                  <a:ea typeface="맑은 고딕"/>
                  <a:cs typeface="Times New Roman"/>
                </a:rPr>
                <a:t> </a:t>
              </a:r>
              <a:endParaRPr lang="ko-KR" altLang="ko-KR" sz="1200" b="1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210" y="5365319"/>
              <a:ext cx="4677391" cy="1440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808" y="1169318"/>
              <a:ext cx="28194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707" y="1357792"/>
              <a:ext cx="2790376" cy="23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660232" y="116931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기간설정부여</a:t>
            </a:r>
            <a:endParaRPr lang="en-US" altLang="ko-KR" sz="1200" b="1" dirty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해당월</a:t>
            </a:r>
            <a:r>
              <a:rPr lang="en-US" altLang="ko-KR" sz="1200" dirty="0" smtClean="0"/>
              <a:t> / 3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6</a:t>
            </a:r>
            <a:r>
              <a:rPr lang="ko-KR" altLang="en-US" sz="1200" dirty="0" smtClean="0"/>
              <a:t>개월 </a:t>
            </a:r>
            <a:r>
              <a:rPr lang="en-US" altLang="ko-KR" sz="1200" dirty="0" smtClean="0"/>
              <a:t>/ 12</a:t>
            </a:r>
            <a:r>
              <a:rPr lang="ko-KR" altLang="en-US" sz="1200" dirty="0" smtClean="0"/>
              <a:t>개월</a:t>
            </a:r>
            <a:endParaRPr lang="en-US" altLang="ko-KR" sz="1200" dirty="0" smtClean="0"/>
          </a:p>
        </p:txBody>
      </p:sp>
      <p:sp>
        <p:nvSpPr>
          <p:cNvPr id="52" name="AutoShape 85"/>
          <p:cNvSpPr>
            <a:spLocks noChangeArrowheads="1"/>
          </p:cNvSpPr>
          <p:nvPr/>
        </p:nvSpPr>
        <p:spPr bwMode="auto">
          <a:xfrm rot="5400000">
            <a:off x="6190448" y="1399771"/>
            <a:ext cx="708807" cy="15875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프린트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56386" y="6580812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E-mail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 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2441" y="6580811"/>
            <a:ext cx="612578" cy="216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 fontScale="92500"/>
          </a:bodyPr>
          <a:lstStyle/>
          <a:p>
            <a:pPr marL="85725" algn="ctr"/>
            <a:r>
              <a:rPr lang="en-US" altLang="ko-KR" sz="1000" b="1" kern="100" dirty="0" smtClean="0">
                <a:latin typeface="맑은 고딕"/>
                <a:ea typeface="맑은 고딕"/>
                <a:cs typeface="Times New Roman"/>
              </a:rPr>
              <a:t>SNS </a:t>
            </a:r>
            <a:r>
              <a:rPr lang="ko-KR" altLang="en-US" sz="1000" b="1" kern="100" dirty="0" smtClean="0">
                <a:latin typeface="맑은 고딕"/>
                <a:ea typeface="맑은 고딕"/>
                <a:cs typeface="Times New Roman"/>
              </a:rPr>
              <a:t>공유                      </a:t>
            </a:r>
            <a:endParaRPr lang="en-US" altLang="ko-KR" sz="1000" b="1" kern="100" dirty="0" smtClean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3011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42205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7059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수업관리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" y="1330135"/>
            <a:ext cx="890461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00921" y="5607417"/>
            <a:ext cx="64701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결석 상세사유</a:t>
            </a:r>
            <a:r>
              <a:rPr lang="en-US" altLang="ko-KR" sz="1200" b="1" dirty="0" smtClean="0"/>
              <a:t>(100</a:t>
            </a:r>
            <a:r>
              <a:rPr lang="ko-KR" altLang="en-US" sz="1200" b="1" dirty="0" smtClean="0"/>
              <a:t>자 미만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선택 후 관련부서 승인 요청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HR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전송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컨펌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후 적용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ym typeface="Wingdings" panose="05000000000000000000" pitchFamily="2" charset="2"/>
              </a:rPr>
              <a:t>조건 미 부합 시 </a:t>
            </a:r>
            <a:r>
              <a:rPr lang="en-US" altLang="ko-KR" sz="1200" b="1" dirty="0" err="1" smtClean="0">
                <a:sym typeface="Wingdings" panose="05000000000000000000" pitchFamily="2" charset="2"/>
              </a:rPr>
              <a:t>Sumit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불가</a:t>
            </a:r>
            <a:endParaRPr lang="en-US" altLang="ko-KR" sz="1200" b="1" dirty="0" smtClean="0"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학습자가 수업 전 결석사유 미 등록 시 강사주도의 출석 체크 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알림으로 학습자에게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푸쉬를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통해 결석사유 선택 유도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학습자 </a:t>
            </a:r>
            <a:r>
              <a:rPr lang="ko-KR" altLang="en-US" sz="1200" b="1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 확인 후 선택 시 상기 화면으로 이동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500922" y="1746992"/>
            <a:ext cx="7503675" cy="3832992"/>
            <a:chOff x="1497814" y="1416670"/>
            <a:chExt cx="7503675" cy="3832992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814" y="1882752"/>
              <a:ext cx="7503675" cy="336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550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325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84" y="310005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86930" y="224314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결석사유</a:t>
              </a:r>
              <a:endParaRPr lang="ko-KR" alt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7712" y="3373743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회</a:t>
              </a:r>
              <a:r>
                <a:rPr lang="ko-KR" altLang="en-US" sz="1000" b="1" dirty="0"/>
                <a:t>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7835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병</a:t>
              </a:r>
              <a:r>
                <a:rPr lang="ko-KR" altLang="en-US" sz="1000" b="1" dirty="0" smtClean="0"/>
                <a:t>가</a:t>
              </a:r>
              <a:endParaRPr lang="ko-KR" altLang="en-US" sz="1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14532" y="3378215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출</a:t>
              </a:r>
              <a:r>
                <a:rPr lang="ko-KR" altLang="en-US" sz="1000" b="1" dirty="0"/>
                <a:t>장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7046" y="3358354"/>
              <a:ext cx="71810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000" b="1" dirty="0" smtClean="0"/>
                <a:t>기</a:t>
              </a:r>
              <a:r>
                <a:rPr lang="ko-KR" altLang="en-US" sz="1000" b="1" dirty="0"/>
                <a:t>타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641195"/>
              <a:ext cx="6984776" cy="6829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0700" y="3090488"/>
              <a:ext cx="5801700" cy="2678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txBody>
            <a:bodyPr wrap="square" rtlCol="0">
              <a:normAutofit fontScale="77500" lnSpcReduction="20000"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4618" y="3065158"/>
              <a:ext cx="735845" cy="2667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/>
                <a:t>선</a:t>
              </a:r>
              <a:r>
                <a:rPr lang="ko-KR" altLang="en-US" sz="1200" b="1" smtClean="0"/>
                <a:t>택버튼</a:t>
              </a:r>
              <a:endParaRPr lang="en-US" altLang="ko-KR" sz="1200" b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3164" y="1416670"/>
              <a:ext cx="718104" cy="322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200" b="1" dirty="0" smtClean="0"/>
                <a:t>수업선택</a:t>
              </a:r>
              <a:endParaRPr lang="ko-KR" altLang="en-US" sz="1200" b="1" dirty="0"/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1153"/>
              </p:ext>
            </p:extLst>
          </p:nvPr>
        </p:nvGraphicFramePr>
        <p:xfrm>
          <a:off x="2673423" y="1622854"/>
          <a:ext cx="6041616" cy="54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36"/>
                <a:gridCol w="1006936"/>
                <a:gridCol w="1006936"/>
                <a:gridCol w="1006936"/>
                <a:gridCol w="1006936"/>
                <a:gridCol w="1006936"/>
              </a:tblGrid>
              <a:tr h="130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클래스명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강사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55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915" marR="28915" marT="14458" marB="144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628722" y="1552879"/>
            <a:ext cx="1079182" cy="68146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597389" y="828553"/>
            <a:ext cx="4373716" cy="2769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클래스 선택 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선택 클래스 결석사유 선택 란 으로 이동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41" name="Group 104"/>
          <p:cNvGrpSpPr>
            <a:grpSpLocks/>
          </p:cNvGrpSpPr>
          <p:nvPr/>
        </p:nvGrpSpPr>
        <p:grpSpPr bwMode="auto">
          <a:xfrm flipH="1">
            <a:off x="2987553" y="1059385"/>
            <a:ext cx="723490" cy="511072"/>
            <a:chOff x="4215" y="1992"/>
            <a:chExt cx="852" cy="344"/>
          </a:xfrm>
        </p:grpSpPr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120"/>
          <p:cNvGrpSpPr>
            <a:grpSpLocks/>
          </p:cNvGrpSpPr>
          <p:nvPr/>
        </p:nvGrpSpPr>
        <p:grpSpPr bwMode="auto">
          <a:xfrm rot="14836072">
            <a:off x="2548318" y="4626602"/>
            <a:ext cx="997927" cy="647700"/>
            <a:chOff x="4215" y="1992"/>
            <a:chExt cx="852" cy="344"/>
          </a:xfrm>
        </p:grpSpPr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50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194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3892947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995481"/>
            <a:ext cx="7840662" cy="510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Appendix(To do)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3172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5"/>
          <p:cNvSpPr>
            <a:spLocks noChangeArrowheads="1"/>
          </p:cNvSpPr>
          <p:nvPr/>
        </p:nvSpPr>
        <p:spPr bwMode="auto">
          <a:xfrm rot="10800000">
            <a:off x="1115616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커뮤니티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첫 화면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0076" y="908859"/>
            <a:ext cx="7937447" cy="4412351"/>
            <a:chOff x="510076" y="908859"/>
            <a:chExt cx="8064896" cy="4483199"/>
          </a:xfrm>
        </p:grpSpPr>
        <p:grpSp>
          <p:nvGrpSpPr>
            <p:cNvPr id="2" name="그룹 1"/>
            <p:cNvGrpSpPr/>
            <p:nvPr/>
          </p:nvGrpSpPr>
          <p:grpSpPr>
            <a:xfrm>
              <a:off x="598651" y="983654"/>
              <a:ext cx="7848872" cy="4303973"/>
              <a:chOff x="251520" y="970200"/>
              <a:chExt cx="7848872" cy="4303973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970200"/>
                <a:ext cx="6552728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70200"/>
                <a:ext cx="1296144" cy="430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 bwMode="auto">
            <a:xfrm>
              <a:off x="510076" y="908859"/>
              <a:ext cx="8064896" cy="448319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028700" algn="l"/>
                </a:tabLst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139" y="5589240"/>
            <a:ext cx="77569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방명록 한 번에 간략하게 볼 수 있도록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첫 화면에서 한 번에 볼 수 있는 </a:t>
            </a:r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수 지정</a:t>
            </a:r>
            <a:r>
              <a:rPr lang="en-US" altLang="ko-KR" sz="1200" b="1" dirty="0" smtClean="0"/>
              <a:t>(ex : 4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 </a:t>
            </a:r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해당 카테고리 별 </a:t>
            </a: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  <a:p>
            <a:pPr marL="352425" lvl="1" indent="-171450">
              <a:buFont typeface="Wingdings" panose="05000000000000000000" pitchFamily="2" charset="2"/>
              <a:buChar char="ü"/>
            </a:pPr>
            <a:r>
              <a:rPr lang="ko-KR" altLang="en-US" sz="1200" b="1" dirty="0" smtClean="0"/>
              <a:t>공지사항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학습자료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과제 등과 같은 큰 카테고리는 모두 위치 고정</a:t>
            </a:r>
            <a:endParaRPr lang="en-US" altLang="ko-KR" sz="1200" b="1" dirty="0" smtClean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872912" y="1387547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72912" y="2420888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학습자</a:t>
            </a:r>
            <a:r>
              <a:rPr lang="ko-KR" altLang="en-US" sz="900" b="1" dirty="0"/>
              <a:t>료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72912" y="4005064"/>
            <a:ext cx="792088" cy="1827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방명</a:t>
            </a:r>
            <a:r>
              <a:rPr lang="ko-KR" altLang="en-US" sz="900" b="1" dirty="0"/>
              <a:t>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92080" y="2344366"/>
            <a:ext cx="1846572" cy="15121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카테고리 </a:t>
            </a:r>
            <a:r>
              <a:rPr lang="ko-KR" altLang="en-US" sz="1200" b="1" dirty="0"/>
              <a:t>별 상단에 위치한 카테고리 버튼 클릭 시 해당 카테고리의 상세화면으로 이동 </a:t>
            </a:r>
            <a:endParaRPr lang="en-US" altLang="ko-KR" sz="1200" b="1" dirty="0"/>
          </a:p>
        </p:txBody>
      </p:sp>
      <p:cxnSp>
        <p:nvCxnSpPr>
          <p:cNvPr id="9" name="직선 화살표 연결선 8"/>
          <p:cNvCxnSpPr>
            <a:stCxn id="5" idx="3"/>
            <a:endCxn id="20" idx="1"/>
          </p:cNvCxnSpPr>
          <p:nvPr/>
        </p:nvCxnSpPr>
        <p:spPr bwMode="auto">
          <a:xfrm>
            <a:off x="2665000" y="1478942"/>
            <a:ext cx="2627080" cy="1621508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16" idx="3"/>
            <a:endCxn id="20" idx="1"/>
          </p:cNvCxnSpPr>
          <p:nvPr/>
        </p:nvCxnSpPr>
        <p:spPr bwMode="auto">
          <a:xfrm>
            <a:off x="2665000" y="2512283"/>
            <a:ext cx="2627080" cy="588167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7" idx="3"/>
            <a:endCxn id="20" idx="1"/>
          </p:cNvCxnSpPr>
          <p:nvPr/>
        </p:nvCxnSpPr>
        <p:spPr bwMode="auto">
          <a:xfrm flipV="1">
            <a:off x="2665000" y="3100450"/>
            <a:ext cx="2627080" cy="996009"/>
          </a:xfrm>
          <a:prstGeom prst="straightConnector1">
            <a:avLst/>
          </a:prstGeom>
          <a:solidFill>
            <a:srgbClr val="800000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2769377" y="4177221"/>
            <a:ext cx="2090655" cy="2838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694340" y="4231852"/>
            <a:ext cx="588839" cy="17459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7500" y="4149624"/>
            <a:ext cx="2930884" cy="575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anchor="ctr">
            <a:normAutofit/>
          </a:bodyPr>
          <a:lstStyle/>
          <a:p>
            <a:pPr marL="171450" lvl="1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카</a:t>
            </a:r>
            <a:r>
              <a:rPr lang="ko-KR" altLang="en-US" sz="1200" b="1" dirty="0" err="1"/>
              <a:t>첫</a:t>
            </a:r>
            <a:r>
              <a:rPr lang="ko-KR" altLang="en-US" sz="1200" b="1" dirty="0"/>
              <a:t> 화면에 나와있는 각 카테고리 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중 하나를 선택할 경우 그 </a:t>
            </a:r>
            <a:r>
              <a:rPr lang="ko-KR" altLang="en-US" sz="1200" b="1" dirty="0" err="1"/>
              <a:t>게시글</a:t>
            </a:r>
            <a:r>
              <a:rPr lang="ko-KR" altLang="en-US" sz="1200" b="1" dirty="0"/>
              <a:t> 화면으로 바로 이동 </a:t>
            </a:r>
            <a:endParaRPr lang="en-US" altLang="ko-K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900" y="292547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3357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5(1).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게시판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1" name="그림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280920" cy="35283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552" y="2131038"/>
            <a:ext cx="6768752" cy="4043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>
            <a:off x="539552" y="1916832"/>
            <a:ext cx="676875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1383159"/>
            <a:ext cx="77569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탭으로 카테고리 구분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공지사항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학습자료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과제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최신글</a:t>
            </a:r>
            <a:r>
              <a:rPr lang="ko-KR" altLang="en-US" sz="1200" b="1" dirty="0" smtClean="0"/>
              <a:t> 순서로 보이도록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최신글이</a:t>
            </a:r>
            <a:r>
              <a:rPr lang="ko-KR" altLang="en-US" sz="1200" b="1" dirty="0" smtClean="0"/>
              <a:t> 맨 위로 이동</a:t>
            </a:r>
            <a:endParaRPr lang="en-US" altLang="ko-KR" sz="1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50992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5(2).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방명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록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0265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3609745" y="4476382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23" y="4260217"/>
            <a:ext cx="5012680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29" y="1579540"/>
            <a:ext cx="3928543" cy="28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1529" y="1544670"/>
            <a:ext cx="3856535" cy="289244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7097" y="4653137"/>
            <a:ext cx="5110875" cy="5516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1529" y="5560737"/>
            <a:ext cx="4885877" cy="88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>
            <a:normAutofit lnSpcReduction="10000"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방명록 형식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프로필 방명록과 동일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연동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활성화 시키기 위해서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등록 글 최신 순으로 보여주기 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최신글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등록 시 </a:t>
            </a: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푸쉬알림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기능 활성화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 rot="5400000">
            <a:off x="5272421" y="2872597"/>
            <a:ext cx="2376262" cy="176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58" y="1579539"/>
            <a:ext cx="1046446" cy="3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9" y="1679542"/>
            <a:ext cx="1047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63557" y="1626203"/>
            <a:ext cx="477706" cy="2142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 smtClean="0"/>
              <a:t>회원검색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6146" y="1660699"/>
            <a:ext cx="257279" cy="1499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명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806" y="1556371"/>
            <a:ext cx="1107900" cy="288074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5" y="1844824"/>
            <a:ext cx="1044678" cy="253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6548904" y="1585883"/>
            <a:ext cx="1966070" cy="28512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싸이월드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파도타기와 유사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클래스 학생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강사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, HR, TM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친구 파도타기 자동 등록되어 있음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. 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이름 클릭 시 해당 인원 방명록으로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넘어감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드랍다운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  <a:sym typeface="Wingdings" panose="05000000000000000000" pitchFamily="2" charset="2"/>
              </a:rPr>
              <a:t> 방식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  <a:sym typeface="Wingdings" panose="05000000000000000000" pitchFamily="2" charset="2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방명록을 이용한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Q&amp;A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가능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7389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017170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285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6.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내 교육 </a:t>
            </a:r>
            <a:r>
              <a:rPr lang="ko-KR" altLang="en-US" dirty="0" err="1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스케쥴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 보기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83325" cy="41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45795" y="5589240"/>
            <a:ext cx="68151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Boots Box </a:t>
            </a:r>
            <a:r>
              <a:rPr lang="ko-KR" altLang="en-US" sz="1200" b="1" dirty="0" smtClean="0"/>
              <a:t>기능 및 템플릿 활용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개인 일정추가 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삭제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수업일정은 고정되어 있으며 수정불가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만다린에서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등록한 해당 일정은 수정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및삭제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불가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모든 일정에 대한 알림 기능 지원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 해당  날짜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시간에 알림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기능 활성화</a:t>
            </a:r>
            <a:r>
              <a:rPr lang="en-US" altLang="ko-KR" sz="1200" b="1" dirty="0" smtClean="0"/>
              <a:t>(ex – </a:t>
            </a:r>
            <a:r>
              <a:rPr lang="ko-KR" altLang="en-US" sz="1200" b="1" dirty="0" err="1" smtClean="0"/>
              <a:t>푸쉬</a:t>
            </a:r>
            <a:r>
              <a:rPr lang="en-US" altLang="ko-KR" sz="1200" b="1" dirty="0" smtClean="0"/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 rot="10800000">
            <a:off x="1763688" y="5214567"/>
            <a:ext cx="6768752" cy="35340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6618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학습자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Main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1" y="1628800"/>
            <a:ext cx="7715746" cy="39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058" y="1556792"/>
            <a:ext cx="1445295" cy="4176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499522"/>
            <a:ext cx="1805335" cy="4680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8525" y="1384418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35297" y="1424527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5519" y="1967574"/>
            <a:ext cx="6323028" cy="376568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83768" y="1765486"/>
            <a:ext cx="193886" cy="204273"/>
          </a:xfrm>
          <a:prstGeom prst="rect">
            <a:avLst/>
          </a:prstGeom>
          <a:solidFill>
            <a:srgbClr val="9900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/>
          <a:lstStyle>
            <a:lvl1pPr marL="93663" indent="-93663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369888" indent="-9683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627063" indent="-77788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fontAlgn="t" latinLnBrk="0" hangingPunct="0">
              <a:spcBef>
                <a:spcPct val="20000"/>
              </a:spcBef>
            </a:pPr>
            <a:r>
              <a:rPr lang="en-US" altLang="ko-KR" sz="1100" b="1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74165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971607" y="5593234"/>
            <a:ext cx="7903374" cy="500062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0488" tIns="44450" rIns="90488" bIns="44450" anchor="ctr"/>
          <a:lstStyle>
            <a:lvl1pPr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fontAlgn="base" latinLnBrk="1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0" latinLnBrk="0" hangingPunct="0">
              <a:spcBef>
                <a:spcPct val="20000"/>
              </a:spcBef>
            </a:pPr>
            <a:endParaRPr lang="en-US" altLang="ko-KR" sz="1400" b="1">
              <a:latin typeface="+mj-ea"/>
              <a:ea typeface="+mj-ea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34312" y="1556792"/>
            <a:ext cx="7840662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904875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3716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8288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286000" indent="-457200" algn="l" fontAlgn="base" latinLnBrk="1">
              <a:spcBef>
                <a:spcPct val="0"/>
              </a:spcBef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1114425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기본 </a:t>
            </a: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UI Structure</a:t>
            </a: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클래스 전체보기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테스트 진행 및 결과보기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교육 종합평가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수업관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리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커뮤니티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ko-KR" altLang="en-US" sz="1800" b="1" dirty="0" smtClean="0">
                <a:solidFill>
                  <a:srgbClr val="000000"/>
                </a:solidFill>
                <a:latin typeface="+mj-ea"/>
                <a:ea typeface="+mj-ea"/>
              </a:rPr>
              <a:t>내 교육 스케줄 보기</a:t>
            </a:r>
            <a:endParaRPr lang="en-US" altLang="ko-KR" sz="1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ctr" latinLnBrk="0">
              <a:lnSpc>
                <a:spcPct val="130000"/>
              </a:lnSpc>
              <a:spcBef>
                <a:spcPct val="80000"/>
              </a:spcBef>
              <a:buSzPct val="95000"/>
              <a:buFont typeface="Wingdings" pitchFamily="2" charset="2"/>
              <a:buAutoNum type="romanUcPeriod"/>
            </a:pPr>
            <a:r>
              <a:rPr lang="en-US" altLang="ko-KR" sz="1800" b="1" dirty="0" smtClean="0">
                <a:solidFill>
                  <a:srgbClr val="000000"/>
                </a:solidFill>
                <a:latin typeface="+mj-ea"/>
                <a:ea typeface="+mj-ea"/>
              </a:rPr>
              <a:t>The Mandarin</a:t>
            </a:r>
            <a:endParaRPr lang="ko-KR" altLang="en-US" sz="1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ko-KR" altLang="en-US" sz="1800">
                <a:latin typeface="+mj-ea"/>
                <a:ea typeface="+mj-ea"/>
              </a:rPr>
              <a:t>목 차</a:t>
            </a:r>
            <a:br>
              <a:rPr lang="ko-KR" altLang="en-US" sz="1800">
                <a:latin typeface="+mj-ea"/>
                <a:ea typeface="+mj-ea"/>
              </a:rPr>
            </a:br>
            <a:endParaRPr lang="ko-KR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602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To Do</a:t>
            </a:r>
            <a:r>
              <a:rPr lang="ko-KR" altLang="en-US" sz="1800" dirty="0">
                <a:latin typeface="+mj-ea"/>
                <a:ea typeface="+mj-ea"/>
              </a:rPr>
              <a:t/>
            </a:r>
            <a:br>
              <a:rPr lang="ko-KR" altLang="en-US" sz="1800" dirty="0">
                <a:latin typeface="+mj-ea"/>
                <a:ea typeface="+mj-ea"/>
              </a:rPr>
            </a:b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92006"/>
            <a:ext cx="16258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smtClean="0"/>
              <a:t>Appendix - </a:t>
            </a:r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9900" y="1772816"/>
            <a:ext cx="7962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복습기능</a:t>
            </a:r>
            <a:r>
              <a:rPr lang="en-US" altLang="ko-KR" dirty="0"/>
              <a:t> - </a:t>
            </a:r>
            <a:r>
              <a:rPr lang="ko-KR" altLang="ko-KR" dirty="0"/>
              <a:t>수업자료다운로드</a:t>
            </a:r>
            <a:r>
              <a:rPr lang="en-US" altLang="ko-KR" dirty="0"/>
              <a:t> , </a:t>
            </a:r>
            <a:r>
              <a:rPr lang="ko-KR" altLang="ko-KR" dirty="0" err="1"/>
              <a:t>녹취록</a:t>
            </a:r>
            <a:r>
              <a:rPr lang="ko-KR" altLang="ko-KR" dirty="0"/>
              <a:t> 다운로드</a:t>
            </a:r>
            <a:r>
              <a:rPr lang="en-US" altLang="ko-KR" dirty="0"/>
              <a:t>, </a:t>
            </a:r>
            <a:r>
              <a:rPr lang="ko-KR" altLang="ko-KR" dirty="0"/>
              <a:t>영상 다운로드</a:t>
            </a:r>
            <a:r>
              <a:rPr lang="en-US" altLang="ko-KR" dirty="0"/>
              <a:t>, </a:t>
            </a:r>
            <a:r>
              <a:rPr lang="ko-KR" altLang="ko-KR" dirty="0"/>
              <a:t>동영상강의보기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ko-KR" altLang="ko-KR" dirty="0"/>
              <a:t>캘린더</a:t>
            </a:r>
            <a:r>
              <a:rPr lang="en-US" altLang="ko-KR" dirty="0"/>
              <a:t> - </a:t>
            </a:r>
            <a:r>
              <a:rPr lang="ko-KR" altLang="ko-KR" dirty="0"/>
              <a:t>하단 고정캘린더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ko-KR" dirty="0"/>
              <a:t>학습자 레벨테스트 </a:t>
            </a:r>
            <a:r>
              <a:rPr lang="ko-KR" altLang="ko-KR" dirty="0" err="1"/>
              <a:t>진행시</a:t>
            </a:r>
            <a:r>
              <a:rPr lang="ko-KR" altLang="ko-KR" dirty="0"/>
              <a:t> </a:t>
            </a:r>
            <a:r>
              <a:rPr lang="ko-KR" altLang="ko-KR" dirty="0" err="1"/>
              <a:t>스피킹부분</a:t>
            </a:r>
            <a:r>
              <a:rPr lang="ko-KR" altLang="ko-KR" dirty="0"/>
              <a:t> </a:t>
            </a:r>
            <a:r>
              <a:rPr lang="ko-KR" altLang="ko-KR" dirty="0" err="1"/>
              <a:t>피드백주는거</a:t>
            </a:r>
            <a:r>
              <a:rPr lang="en-US" altLang="ko-KR" dirty="0"/>
              <a:t> - </a:t>
            </a:r>
            <a:r>
              <a:rPr lang="ko-KR" altLang="ko-KR" dirty="0"/>
              <a:t>다운은 버튼으로 자동다운</a:t>
            </a:r>
            <a:r>
              <a:rPr lang="en-US" altLang="ko-KR" dirty="0"/>
              <a:t> – </a:t>
            </a:r>
            <a:r>
              <a:rPr lang="ko-KR" altLang="ko-KR" dirty="0"/>
              <a:t>게시판 이동 안 하고</a:t>
            </a:r>
            <a:r>
              <a:rPr lang="en-US" altLang="ko-KR" dirty="0"/>
              <a:t> - (</a:t>
            </a:r>
            <a:r>
              <a:rPr lang="ko-KR" altLang="ko-KR" dirty="0" err="1"/>
              <a:t>스트리밍</a:t>
            </a:r>
            <a:r>
              <a:rPr lang="en-US" altLang="ko-KR" dirty="0"/>
              <a:t> / </a:t>
            </a:r>
            <a:r>
              <a:rPr lang="ko-KR" altLang="ko-KR" dirty="0"/>
              <a:t>다운로드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4. To-do List </a:t>
            </a:r>
            <a:r>
              <a:rPr lang="ko-KR" altLang="ko-KR" dirty="0" smtClean="0"/>
              <a:t>기능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4316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좌측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0" y="1338492"/>
            <a:ext cx="1589336" cy="48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85"/>
          <p:cNvSpPr>
            <a:spLocks noChangeArrowheads="1"/>
          </p:cNvSpPr>
          <p:nvPr/>
        </p:nvSpPr>
        <p:spPr bwMode="auto">
          <a:xfrm rot="5400000">
            <a:off x="-53660" y="3671506"/>
            <a:ext cx="4826811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2147" y="1344778"/>
            <a:ext cx="2779934" cy="4875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0" tIns="90000" rIns="36000" bIns="4445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b="1" kern="0" dirty="0" smtClean="0"/>
              <a:t>내 </a:t>
            </a:r>
            <a:r>
              <a:rPr lang="ko-KR" altLang="en-US" b="1" kern="0" dirty="0"/>
              <a:t>클래스 전체보기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내 클래스 개별보기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테스트 진행 및 결과 보기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테스트관리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테스트 참여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교육 종합평가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수업관리</a:t>
            </a:r>
            <a:endParaRPr lang="en-US" altLang="ko-KR" b="1" kern="0" dirty="0"/>
          </a:p>
          <a:p>
            <a:pPr lvl="1" latinLnBrk="0"/>
            <a:r>
              <a:rPr lang="ko-KR" altLang="en-US" b="1" kern="0" dirty="0"/>
              <a:t> 결석사유</a:t>
            </a:r>
            <a:endParaRPr lang="en-US" altLang="ko-KR" b="1" kern="0" dirty="0"/>
          </a:p>
          <a:p>
            <a:pPr latinLnBrk="0"/>
            <a:r>
              <a:rPr lang="ko-KR" altLang="en-US" b="1" kern="0" dirty="0"/>
              <a:t>커뮤니티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방명록</a:t>
            </a:r>
            <a:endParaRPr lang="en-US" altLang="ko-KR" b="1" kern="0" dirty="0"/>
          </a:p>
          <a:p>
            <a:pPr lvl="1" latinLnBrk="0"/>
            <a:r>
              <a:rPr lang="en-US" altLang="ko-KR" b="1" kern="0" dirty="0"/>
              <a:t> </a:t>
            </a:r>
            <a:r>
              <a:rPr lang="ko-KR" altLang="en-US" b="1" kern="0" dirty="0"/>
              <a:t>게시판</a:t>
            </a:r>
            <a:endParaRPr lang="en-US" altLang="ko-KR" b="1" kern="0" dirty="0"/>
          </a:p>
          <a:p>
            <a:pPr lvl="2" latinLnBrk="0"/>
            <a:r>
              <a:rPr lang="en-US" altLang="ko-KR" b="1" kern="0" dirty="0"/>
              <a:t> </a:t>
            </a:r>
            <a:r>
              <a:rPr lang="ko-KR" altLang="en-US" b="1" kern="0" dirty="0"/>
              <a:t>공지사항</a:t>
            </a:r>
            <a:endParaRPr lang="en-US" altLang="ko-KR" b="1" kern="0" dirty="0"/>
          </a:p>
          <a:p>
            <a:pPr lvl="3" latinLnBrk="0"/>
            <a:r>
              <a:rPr lang="ko-KR" altLang="en-US" b="1" kern="0" dirty="0"/>
              <a:t> </a:t>
            </a:r>
            <a:r>
              <a:rPr lang="ko-KR" altLang="en-US" b="1" kern="0" dirty="0" smtClean="0"/>
              <a:t>학습자</a:t>
            </a:r>
            <a:r>
              <a:rPr lang="ko-KR" altLang="en-US" b="1" kern="0" dirty="0"/>
              <a:t>료</a:t>
            </a:r>
            <a:endParaRPr lang="en-US" altLang="ko-KR" b="1" kern="0" dirty="0" smtClean="0"/>
          </a:p>
          <a:p>
            <a:pPr lvl="4" latinLnBrk="0"/>
            <a:r>
              <a:rPr lang="ko-KR" altLang="en-US" b="1" kern="0" dirty="0" smtClean="0"/>
              <a:t>다운로드</a:t>
            </a:r>
            <a:endParaRPr lang="en-US" altLang="ko-KR" b="1" kern="0" dirty="0" smtClean="0"/>
          </a:p>
          <a:p>
            <a:pPr lvl="3"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과제</a:t>
            </a:r>
            <a:endParaRPr lang="en-US" altLang="ko-KR" b="1" kern="0" dirty="0"/>
          </a:p>
          <a:p>
            <a:pPr latinLnBrk="0"/>
            <a:r>
              <a:rPr lang="en-US" altLang="ko-KR" b="1" kern="0" dirty="0"/>
              <a:t> </a:t>
            </a:r>
            <a:r>
              <a:rPr lang="ko-KR" altLang="en-US" b="1" kern="0" dirty="0" smtClean="0"/>
              <a:t>내 교육 스케줄 보기</a:t>
            </a:r>
            <a:r>
              <a:rPr lang="en-US" altLang="ko-KR" b="1" kern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70346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804840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85"/>
          <p:cNvSpPr>
            <a:spLocks noChangeArrowheads="1"/>
          </p:cNvSpPr>
          <p:nvPr/>
        </p:nvSpPr>
        <p:spPr bwMode="auto">
          <a:xfrm rot="10800000">
            <a:off x="592055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9901" y="1475492"/>
            <a:ext cx="3426036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2(1)</a:t>
            </a:r>
            <a:r>
              <a:rPr lang="ko-KR" altLang="en-US" sz="1200" b="1" kern="0" dirty="0" smtClean="0"/>
              <a:t>홈 버튼 </a:t>
            </a:r>
            <a:r>
              <a:rPr lang="en-US" altLang="ko-KR" sz="1200" b="1" kern="0" dirty="0" smtClean="0"/>
              <a:t>: </a:t>
            </a:r>
            <a:r>
              <a:rPr lang="ko-KR" altLang="en-US" sz="1200" b="1" kern="0" dirty="0" smtClean="0"/>
              <a:t>제일 처음 화면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smtClean="0"/>
              <a:t>내 클래스 화면</a:t>
            </a:r>
            <a:r>
              <a:rPr lang="en-US" altLang="ko-KR" sz="1200" b="1" kern="0" dirty="0" smtClean="0"/>
              <a:t>)</a:t>
            </a:r>
            <a:r>
              <a:rPr lang="ko-KR" altLang="en-US" sz="1200" b="1" kern="0" dirty="0" smtClean="0"/>
              <a:t>으로 돌아가기 </a:t>
            </a:r>
            <a:endParaRPr lang="en-US" altLang="ko-KR" sz="1200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99166" y="2049005"/>
            <a:ext cx="288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9" y="2059638"/>
            <a:ext cx="267703" cy="25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5" y="2323040"/>
            <a:ext cx="3033142" cy="284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995721" y="1503627"/>
            <a:ext cx="1952543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2(2) </a:t>
            </a:r>
            <a:r>
              <a:rPr lang="ko-KR" altLang="en-US" sz="1200" b="1" kern="0" dirty="0" smtClean="0"/>
              <a:t>메시지 및 메신저 기능</a:t>
            </a:r>
            <a:endParaRPr lang="en-US" altLang="ko-KR" sz="1200" b="1" kern="0" dirty="0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10800000">
            <a:off x="6274342" y="1788213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63637" y="2636911"/>
            <a:ext cx="3180746" cy="317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/>
              <a:t>2(2</a:t>
            </a:r>
            <a:r>
              <a:rPr lang="en-US" altLang="ko-KR" sz="1200" b="1" kern="0" dirty="0" smtClean="0"/>
              <a:t>)①</a:t>
            </a:r>
            <a:r>
              <a:rPr lang="ko-KR" altLang="en-US" sz="1200" b="1" kern="0" dirty="0" smtClean="0"/>
              <a:t>해당 인물 클릭 시 메신저 화면으로 전환</a:t>
            </a:r>
            <a:endParaRPr lang="en-US" altLang="ko-KR" sz="1200" b="1" kern="0" dirty="0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 rot="16200000">
            <a:off x="3257749" y="2668875"/>
            <a:ext cx="756295" cy="28803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20" name="AutoShape 91"/>
          <p:cNvSpPr>
            <a:spLocks noChangeArrowheads="1"/>
          </p:cNvSpPr>
          <p:nvPr/>
        </p:nvSpPr>
        <p:spPr bwMode="auto">
          <a:xfrm rot="5400000">
            <a:off x="1938042" y="2195524"/>
            <a:ext cx="371476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8" y="3303600"/>
            <a:ext cx="2457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85350" y="2495145"/>
            <a:ext cx="1952543" cy="3454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2(3) </a:t>
            </a:r>
            <a:r>
              <a:rPr lang="ko-KR" altLang="en-US" sz="1200" b="1" kern="0" dirty="0" smtClean="0"/>
              <a:t>알림 기능</a:t>
            </a:r>
            <a:endParaRPr lang="en-US" altLang="ko-KR" sz="1200" b="1" kern="0" dirty="0"/>
          </a:p>
          <a:p>
            <a:pPr marL="171450" indent="-85725" latinLnBrk="0">
              <a:buFont typeface="Arial" panose="020B0604020202020204" pitchFamily="34" charset="0"/>
              <a:buChar char="•"/>
            </a:pPr>
            <a:r>
              <a:rPr lang="ko-KR" altLang="en-US" sz="1200" b="1" kern="0" dirty="0"/>
              <a:t> </a:t>
            </a:r>
            <a:r>
              <a:rPr lang="ko-KR" altLang="en-US" sz="1200" b="1" kern="0" dirty="0" smtClean="0"/>
              <a:t>강사</a:t>
            </a:r>
            <a:r>
              <a:rPr lang="en-US" altLang="ko-KR" sz="1200" b="1" kern="0" dirty="0" smtClean="0"/>
              <a:t>, HR, Admin, </a:t>
            </a:r>
            <a:r>
              <a:rPr lang="ko-KR" altLang="en-US" sz="1200" b="1" kern="0" dirty="0" smtClean="0"/>
              <a:t>학생 간 모든 커뮤니케이션에 대한 알림</a:t>
            </a:r>
            <a:endParaRPr lang="en-US" altLang="ko-KR" sz="1200" b="1" kern="0" dirty="0" smtClean="0"/>
          </a:p>
        </p:txBody>
      </p:sp>
      <p:grpSp>
        <p:nvGrpSpPr>
          <p:cNvPr id="28" name="Group 120"/>
          <p:cNvGrpSpPr>
            <a:grpSpLocks/>
          </p:cNvGrpSpPr>
          <p:nvPr/>
        </p:nvGrpSpPr>
        <p:grpSpPr bwMode="auto">
          <a:xfrm rot="-10143143">
            <a:off x="6929583" y="2330270"/>
            <a:ext cx="360823" cy="234191"/>
            <a:chOff x="4215" y="1992"/>
            <a:chExt cx="852" cy="344"/>
          </a:xfrm>
        </p:grpSpPr>
        <p:sp>
          <p:nvSpPr>
            <p:cNvPr id="30" name="Freeform 121"/>
            <p:cNvSpPr>
              <a:spLocks/>
            </p:cNvSpPr>
            <p:nvPr/>
          </p:nvSpPr>
          <p:spPr bwMode="auto">
            <a:xfrm>
              <a:off x="4526" y="2231"/>
              <a:ext cx="319" cy="105"/>
            </a:xfrm>
            <a:custGeom>
              <a:avLst/>
              <a:gdLst>
                <a:gd name="T0" fmla="*/ 0 w 443"/>
                <a:gd name="T1" fmla="*/ 0 h 145"/>
                <a:gd name="T2" fmla="*/ 3 w 443"/>
                <a:gd name="T3" fmla="*/ 43 h 145"/>
                <a:gd name="T4" fmla="*/ 233 w 443"/>
                <a:gd name="T5" fmla="*/ 82 h 145"/>
                <a:gd name="T6" fmla="*/ 324 w 443"/>
                <a:gd name="T7" fmla="*/ 103 h 145"/>
                <a:gd name="T8" fmla="*/ 441 w 443"/>
                <a:gd name="T9" fmla="*/ 145 h 145"/>
                <a:gd name="T10" fmla="*/ 443 w 443"/>
                <a:gd name="T11" fmla="*/ 91 h 145"/>
                <a:gd name="T12" fmla="*/ 246 w 443"/>
                <a:gd name="T13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145">
                  <a:moveTo>
                    <a:pt x="0" y="0"/>
                  </a:moveTo>
                  <a:lnTo>
                    <a:pt x="3" y="43"/>
                  </a:lnTo>
                  <a:lnTo>
                    <a:pt x="233" y="82"/>
                  </a:lnTo>
                  <a:lnTo>
                    <a:pt x="324" y="103"/>
                  </a:lnTo>
                  <a:lnTo>
                    <a:pt x="441" y="145"/>
                  </a:lnTo>
                  <a:lnTo>
                    <a:pt x="443" y="91"/>
                  </a:lnTo>
                  <a:lnTo>
                    <a:pt x="246" y="31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2"/>
            <p:cNvSpPr>
              <a:spLocks/>
            </p:cNvSpPr>
            <p:nvPr/>
          </p:nvSpPr>
          <p:spPr bwMode="auto">
            <a:xfrm>
              <a:off x="4843" y="2181"/>
              <a:ext cx="220" cy="154"/>
            </a:xfrm>
            <a:custGeom>
              <a:avLst/>
              <a:gdLst>
                <a:gd name="T0" fmla="*/ 218 w 220"/>
                <a:gd name="T1" fmla="*/ 33 h 154"/>
                <a:gd name="T2" fmla="*/ 130 w 220"/>
                <a:gd name="T3" fmla="*/ 76 h 154"/>
                <a:gd name="T4" fmla="*/ 1 w 220"/>
                <a:gd name="T5" fmla="*/ 154 h 154"/>
                <a:gd name="T6" fmla="*/ 0 w 220"/>
                <a:gd name="T7" fmla="*/ 113 h 154"/>
                <a:gd name="T8" fmla="*/ 126 w 220"/>
                <a:gd name="T9" fmla="*/ 36 h 154"/>
                <a:gd name="T10" fmla="*/ 220 w 220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4">
                  <a:moveTo>
                    <a:pt x="218" y="33"/>
                  </a:moveTo>
                  <a:lnTo>
                    <a:pt x="130" y="76"/>
                  </a:lnTo>
                  <a:lnTo>
                    <a:pt x="1" y="154"/>
                  </a:lnTo>
                  <a:lnTo>
                    <a:pt x="0" y="113"/>
                  </a:lnTo>
                  <a:lnTo>
                    <a:pt x="126" y="36"/>
                  </a:lnTo>
                  <a:lnTo>
                    <a:pt x="220" y="0"/>
                  </a:lnTo>
                </a:path>
              </a:pathLst>
            </a:custGeom>
            <a:solidFill>
              <a:srgbClr val="66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3"/>
            <p:cNvSpPr>
              <a:spLocks/>
            </p:cNvSpPr>
            <p:nvPr/>
          </p:nvSpPr>
          <p:spPr bwMode="auto">
            <a:xfrm>
              <a:off x="4215" y="1992"/>
              <a:ext cx="707" cy="245"/>
            </a:xfrm>
            <a:custGeom>
              <a:avLst/>
              <a:gdLst>
                <a:gd name="T0" fmla="*/ 2 w 707"/>
                <a:gd name="T1" fmla="*/ 1 h 245"/>
                <a:gd name="T2" fmla="*/ 52 w 707"/>
                <a:gd name="T3" fmla="*/ 0 h 245"/>
                <a:gd name="T4" fmla="*/ 77 w 707"/>
                <a:gd name="T5" fmla="*/ 0 h 245"/>
                <a:gd name="T6" fmla="*/ 106 w 707"/>
                <a:gd name="T7" fmla="*/ 0 h 245"/>
                <a:gd name="T8" fmla="*/ 113 w 707"/>
                <a:gd name="T9" fmla="*/ 8 h 245"/>
                <a:gd name="T10" fmla="*/ 137 w 707"/>
                <a:gd name="T11" fmla="*/ 20 h 245"/>
                <a:gd name="T12" fmla="*/ 170 w 707"/>
                <a:gd name="T13" fmla="*/ 17 h 245"/>
                <a:gd name="T14" fmla="*/ 194 w 707"/>
                <a:gd name="T15" fmla="*/ 20 h 245"/>
                <a:gd name="T16" fmla="*/ 212 w 707"/>
                <a:gd name="T17" fmla="*/ 35 h 245"/>
                <a:gd name="T18" fmla="*/ 231 w 707"/>
                <a:gd name="T19" fmla="*/ 23 h 245"/>
                <a:gd name="T20" fmla="*/ 254 w 707"/>
                <a:gd name="T21" fmla="*/ 39 h 245"/>
                <a:gd name="T22" fmla="*/ 270 w 707"/>
                <a:gd name="T23" fmla="*/ 26 h 245"/>
                <a:gd name="T24" fmla="*/ 299 w 707"/>
                <a:gd name="T25" fmla="*/ 30 h 245"/>
                <a:gd name="T26" fmla="*/ 318 w 707"/>
                <a:gd name="T27" fmla="*/ 39 h 245"/>
                <a:gd name="T28" fmla="*/ 347 w 707"/>
                <a:gd name="T29" fmla="*/ 48 h 245"/>
                <a:gd name="T30" fmla="*/ 362 w 707"/>
                <a:gd name="T31" fmla="*/ 61 h 245"/>
                <a:gd name="T32" fmla="*/ 383 w 707"/>
                <a:gd name="T33" fmla="*/ 66 h 245"/>
                <a:gd name="T34" fmla="*/ 399 w 707"/>
                <a:gd name="T35" fmla="*/ 77 h 245"/>
                <a:gd name="T36" fmla="*/ 427 w 707"/>
                <a:gd name="T37" fmla="*/ 85 h 245"/>
                <a:gd name="T38" fmla="*/ 451 w 707"/>
                <a:gd name="T39" fmla="*/ 95 h 245"/>
                <a:gd name="T40" fmla="*/ 471 w 707"/>
                <a:gd name="T41" fmla="*/ 104 h 245"/>
                <a:gd name="T42" fmla="*/ 501 w 707"/>
                <a:gd name="T43" fmla="*/ 119 h 245"/>
                <a:gd name="T44" fmla="*/ 522 w 707"/>
                <a:gd name="T45" fmla="*/ 129 h 245"/>
                <a:gd name="T46" fmla="*/ 548 w 707"/>
                <a:gd name="T47" fmla="*/ 141 h 245"/>
                <a:gd name="T48" fmla="*/ 572 w 707"/>
                <a:gd name="T49" fmla="*/ 152 h 245"/>
                <a:gd name="T50" fmla="*/ 597 w 707"/>
                <a:gd name="T51" fmla="*/ 165 h 245"/>
                <a:gd name="T52" fmla="*/ 633 w 707"/>
                <a:gd name="T53" fmla="*/ 180 h 245"/>
                <a:gd name="T54" fmla="*/ 645 w 707"/>
                <a:gd name="T55" fmla="*/ 189 h 245"/>
                <a:gd name="T56" fmla="*/ 693 w 707"/>
                <a:gd name="T57" fmla="*/ 203 h 245"/>
                <a:gd name="T58" fmla="*/ 707 w 707"/>
                <a:gd name="T59" fmla="*/ 245 h 245"/>
                <a:gd name="T60" fmla="*/ 487 w 707"/>
                <a:gd name="T61" fmla="*/ 232 h 245"/>
                <a:gd name="T62" fmla="*/ 466 w 707"/>
                <a:gd name="T63" fmla="*/ 204 h 245"/>
                <a:gd name="T64" fmla="*/ 451 w 707"/>
                <a:gd name="T65" fmla="*/ 190 h 245"/>
                <a:gd name="T66" fmla="*/ 432 w 707"/>
                <a:gd name="T67" fmla="*/ 175 h 245"/>
                <a:gd name="T68" fmla="*/ 412 w 707"/>
                <a:gd name="T69" fmla="*/ 160 h 245"/>
                <a:gd name="T70" fmla="*/ 388 w 707"/>
                <a:gd name="T71" fmla="*/ 142 h 245"/>
                <a:gd name="T72" fmla="*/ 367 w 707"/>
                <a:gd name="T73" fmla="*/ 129 h 245"/>
                <a:gd name="T74" fmla="*/ 338 w 707"/>
                <a:gd name="T75" fmla="*/ 111 h 245"/>
                <a:gd name="T76" fmla="*/ 304 w 707"/>
                <a:gd name="T77" fmla="*/ 93 h 245"/>
                <a:gd name="T78" fmla="*/ 280 w 707"/>
                <a:gd name="T79" fmla="*/ 79 h 245"/>
                <a:gd name="T80" fmla="*/ 256 w 707"/>
                <a:gd name="T81" fmla="*/ 69 h 245"/>
                <a:gd name="T82" fmla="*/ 235 w 707"/>
                <a:gd name="T83" fmla="*/ 62 h 245"/>
                <a:gd name="T84" fmla="*/ 217 w 707"/>
                <a:gd name="T85" fmla="*/ 54 h 245"/>
                <a:gd name="T86" fmla="*/ 188 w 707"/>
                <a:gd name="T87" fmla="*/ 46 h 245"/>
                <a:gd name="T88" fmla="*/ 162 w 707"/>
                <a:gd name="T89" fmla="*/ 40 h 245"/>
                <a:gd name="T90" fmla="*/ 133 w 707"/>
                <a:gd name="T91" fmla="*/ 34 h 245"/>
                <a:gd name="T92" fmla="*/ 98 w 707"/>
                <a:gd name="T93" fmla="*/ 27 h 245"/>
                <a:gd name="T94" fmla="*/ 64 w 707"/>
                <a:gd name="T95" fmla="*/ 22 h 245"/>
                <a:gd name="T96" fmla="*/ 0 w 707"/>
                <a:gd name="T97" fmla="*/ 14 h 245"/>
                <a:gd name="T98" fmla="*/ 2 w 707"/>
                <a:gd name="T9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7" h="245">
                  <a:moveTo>
                    <a:pt x="2" y="1"/>
                  </a:moveTo>
                  <a:lnTo>
                    <a:pt x="52" y="0"/>
                  </a:lnTo>
                  <a:lnTo>
                    <a:pt x="77" y="0"/>
                  </a:lnTo>
                  <a:lnTo>
                    <a:pt x="106" y="0"/>
                  </a:lnTo>
                  <a:lnTo>
                    <a:pt x="113" y="8"/>
                  </a:lnTo>
                  <a:lnTo>
                    <a:pt x="137" y="20"/>
                  </a:lnTo>
                  <a:lnTo>
                    <a:pt x="170" y="17"/>
                  </a:lnTo>
                  <a:lnTo>
                    <a:pt x="194" y="20"/>
                  </a:lnTo>
                  <a:lnTo>
                    <a:pt x="212" y="35"/>
                  </a:lnTo>
                  <a:lnTo>
                    <a:pt x="231" y="23"/>
                  </a:lnTo>
                  <a:lnTo>
                    <a:pt x="254" y="39"/>
                  </a:lnTo>
                  <a:lnTo>
                    <a:pt x="270" y="26"/>
                  </a:lnTo>
                  <a:lnTo>
                    <a:pt x="299" y="30"/>
                  </a:lnTo>
                  <a:lnTo>
                    <a:pt x="318" y="39"/>
                  </a:lnTo>
                  <a:lnTo>
                    <a:pt x="347" y="48"/>
                  </a:lnTo>
                  <a:lnTo>
                    <a:pt x="362" y="61"/>
                  </a:lnTo>
                  <a:lnTo>
                    <a:pt x="383" y="66"/>
                  </a:lnTo>
                  <a:lnTo>
                    <a:pt x="399" y="77"/>
                  </a:lnTo>
                  <a:lnTo>
                    <a:pt x="427" y="85"/>
                  </a:lnTo>
                  <a:lnTo>
                    <a:pt x="451" y="95"/>
                  </a:lnTo>
                  <a:lnTo>
                    <a:pt x="471" y="104"/>
                  </a:lnTo>
                  <a:lnTo>
                    <a:pt x="501" y="119"/>
                  </a:lnTo>
                  <a:lnTo>
                    <a:pt x="522" y="129"/>
                  </a:lnTo>
                  <a:lnTo>
                    <a:pt x="548" y="141"/>
                  </a:lnTo>
                  <a:lnTo>
                    <a:pt x="572" y="152"/>
                  </a:lnTo>
                  <a:lnTo>
                    <a:pt x="597" y="165"/>
                  </a:lnTo>
                  <a:lnTo>
                    <a:pt x="633" y="180"/>
                  </a:lnTo>
                  <a:lnTo>
                    <a:pt x="645" y="189"/>
                  </a:lnTo>
                  <a:lnTo>
                    <a:pt x="693" y="203"/>
                  </a:lnTo>
                  <a:lnTo>
                    <a:pt x="707" y="245"/>
                  </a:lnTo>
                  <a:lnTo>
                    <a:pt x="487" y="232"/>
                  </a:lnTo>
                  <a:lnTo>
                    <a:pt x="466" y="204"/>
                  </a:lnTo>
                  <a:lnTo>
                    <a:pt x="451" y="190"/>
                  </a:lnTo>
                  <a:lnTo>
                    <a:pt x="432" y="175"/>
                  </a:lnTo>
                  <a:lnTo>
                    <a:pt x="412" y="160"/>
                  </a:lnTo>
                  <a:lnTo>
                    <a:pt x="388" y="142"/>
                  </a:lnTo>
                  <a:lnTo>
                    <a:pt x="367" y="129"/>
                  </a:lnTo>
                  <a:lnTo>
                    <a:pt x="338" y="111"/>
                  </a:lnTo>
                  <a:lnTo>
                    <a:pt x="304" y="93"/>
                  </a:lnTo>
                  <a:lnTo>
                    <a:pt x="280" y="79"/>
                  </a:lnTo>
                  <a:lnTo>
                    <a:pt x="256" y="69"/>
                  </a:lnTo>
                  <a:lnTo>
                    <a:pt x="235" y="62"/>
                  </a:lnTo>
                  <a:lnTo>
                    <a:pt x="217" y="54"/>
                  </a:lnTo>
                  <a:lnTo>
                    <a:pt x="188" y="46"/>
                  </a:lnTo>
                  <a:lnTo>
                    <a:pt x="162" y="40"/>
                  </a:lnTo>
                  <a:lnTo>
                    <a:pt x="133" y="34"/>
                  </a:lnTo>
                  <a:lnTo>
                    <a:pt x="98" y="27"/>
                  </a:lnTo>
                  <a:lnTo>
                    <a:pt x="64" y="22"/>
                  </a:lnTo>
                  <a:lnTo>
                    <a:pt x="0" y="14"/>
                  </a:lnTo>
                  <a:lnTo>
                    <a:pt x="2" y="1"/>
                  </a:lnTo>
                </a:path>
              </a:pathLst>
            </a:custGeom>
            <a:gradFill rotWithShape="0">
              <a:gsLst>
                <a:gs pos="0">
                  <a:srgbClr val="990000"/>
                </a:gs>
                <a:gs pos="100000">
                  <a:srgbClr val="990000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124"/>
            <p:cNvSpPr>
              <a:spLocks/>
            </p:cNvSpPr>
            <p:nvPr/>
          </p:nvSpPr>
          <p:spPr bwMode="auto">
            <a:xfrm>
              <a:off x="4218" y="1992"/>
              <a:ext cx="849" cy="308"/>
            </a:xfrm>
            <a:custGeom>
              <a:avLst/>
              <a:gdLst>
                <a:gd name="T0" fmla="*/ 50 w 849"/>
                <a:gd name="T1" fmla="*/ 0 h 308"/>
                <a:gd name="T2" fmla="*/ 103 w 849"/>
                <a:gd name="T3" fmla="*/ 0 h 308"/>
                <a:gd name="T4" fmla="*/ 159 w 849"/>
                <a:gd name="T5" fmla="*/ 2 h 308"/>
                <a:gd name="T6" fmla="*/ 211 w 849"/>
                <a:gd name="T7" fmla="*/ 7 h 308"/>
                <a:gd name="T8" fmla="*/ 271 w 849"/>
                <a:gd name="T9" fmla="*/ 16 h 308"/>
                <a:gd name="T10" fmla="*/ 328 w 849"/>
                <a:gd name="T11" fmla="*/ 29 h 308"/>
                <a:gd name="T12" fmla="*/ 388 w 849"/>
                <a:gd name="T13" fmla="*/ 45 h 308"/>
                <a:gd name="T14" fmla="*/ 442 w 849"/>
                <a:gd name="T15" fmla="*/ 64 h 308"/>
                <a:gd name="T16" fmla="*/ 493 w 849"/>
                <a:gd name="T17" fmla="*/ 81 h 308"/>
                <a:gd name="T18" fmla="*/ 546 w 849"/>
                <a:gd name="T19" fmla="*/ 102 h 308"/>
                <a:gd name="T20" fmla="*/ 595 w 849"/>
                <a:gd name="T21" fmla="*/ 124 h 308"/>
                <a:gd name="T22" fmla="*/ 642 w 849"/>
                <a:gd name="T23" fmla="*/ 150 h 308"/>
                <a:gd name="T24" fmla="*/ 681 w 849"/>
                <a:gd name="T25" fmla="*/ 176 h 308"/>
                <a:gd name="T26" fmla="*/ 711 w 849"/>
                <a:gd name="T27" fmla="*/ 204 h 308"/>
                <a:gd name="T28" fmla="*/ 812 w 849"/>
                <a:gd name="T29" fmla="*/ 206 h 308"/>
                <a:gd name="T30" fmla="*/ 777 w 849"/>
                <a:gd name="T31" fmla="*/ 224 h 308"/>
                <a:gd name="T32" fmla="*/ 745 w 849"/>
                <a:gd name="T33" fmla="*/ 237 h 308"/>
                <a:gd name="T34" fmla="*/ 713 w 849"/>
                <a:gd name="T35" fmla="*/ 254 h 308"/>
                <a:gd name="T36" fmla="*/ 674 w 849"/>
                <a:gd name="T37" fmla="*/ 275 h 308"/>
                <a:gd name="T38" fmla="*/ 641 w 849"/>
                <a:gd name="T39" fmla="*/ 298 h 308"/>
                <a:gd name="T40" fmla="*/ 613 w 849"/>
                <a:gd name="T41" fmla="*/ 304 h 308"/>
                <a:gd name="T42" fmla="*/ 582 w 849"/>
                <a:gd name="T43" fmla="*/ 294 h 308"/>
                <a:gd name="T44" fmla="*/ 544 w 849"/>
                <a:gd name="T45" fmla="*/ 283 h 308"/>
                <a:gd name="T46" fmla="*/ 510 w 849"/>
                <a:gd name="T47" fmla="*/ 276 h 308"/>
                <a:gd name="T48" fmla="*/ 471 w 849"/>
                <a:gd name="T49" fmla="*/ 269 h 308"/>
                <a:gd name="T50" fmla="*/ 431 w 849"/>
                <a:gd name="T51" fmla="*/ 262 h 308"/>
                <a:gd name="T52" fmla="*/ 393 w 849"/>
                <a:gd name="T53" fmla="*/ 255 h 308"/>
                <a:gd name="T54" fmla="*/ 355 w 849"/>
                <a:gd name="T55" fmla="*/ 250 h 308"/>
                <a:gd name="T56" fmla="*/ 306 w 849"/>
                <a:gd name="T57" fmla="*/ 243 h 308"/>
                <a:gd name="T58" fmla="*/ 488 w 849"/>
                <a:gd name="T59" fmla="*/ 204 h 308"/>
                <a:gd name="T60" fmla="*/ 446 w 849"/>
                <a:gd name="T61" fmla="*/ 165 h 308"/>
                <a:gd name="T62" fmla="*/ 413 w 849"/>
                <a:gd name="T63" fmla="*/ 142 h 308"/>
                <a:gd name="T64" fmla="*/ 366 w 849"/>
                <a:gd name="T65" fmla="*/ 112 h 308"/>
                <a:gd name="T66" fmla="*/ 324 w 849"/>
                <a:gd name="T67" fmla="*/ 88 h 308"/>
                <a:gd name="T68" fmla="*/ 292 w 849"/>
                <a:gd name="T69" fmla="*/ 70 h 308"/>
                <a:gd name="T70" fmla="*/ 251 w 849"/>
                <a:gd name="T71" fmla="*/ 52 h 308"/>
                <a:gd name="T72" fmla="*/ 209 w 849"/>
                <a:gd name="T73" fmla="*/ 38 h 308"/>
                <a:gd name="T74" fmla="*/ 159 w 849"/>
                <a:gd name="T75" fmla="*/ 26 h 308"/>
                <a:gd name="T76" fmla="*/ 105 w 849"/>
                <a:gd name="T77" fmla="*/ 16 h 308"/>
                <a:gd name="T78" fmla="*/ 47 w 849"/>
                <a:gd name="T79" fmla="*/ 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9" h="308">
                  <a:moveTo>
                    <a:pt x="0" y="2"/>
                  </a:moveTo>
                  <a:lnTo>
                    <a:pt x="50" y="0"/>
                  </a:lnTo>
                  <a:lnTo>
                    <a:pt x="74" y="0"/>
                  </a:lnTo>
                  <a:lnTo>
                    <a:pt x="103" y="0"/>
                  </a:lnTo>
                  <a:lnTo>
                    <a:pt x="132" y="1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211" y="7"/>
                  </a:lnTo>
                  <a:lnTo>
                    <a:pt x="238" y="11"/>
                  </a:lnTo>
                  <a:lnTo>
                    <a:pt x="271" y="16"/>
                  </a:lnTo>
                  <a:lnTo>
                    <a:pt x="300" y="23"/>
                  </a:lnTo>
                  <a:lnTo>
                    <a:pt x="328" y="29"/>
                  </a:lnTo>
                  <a:lnTo>
                    <a:pt x="359" y="36"/>
                  </a:lnTo>
                  <a:lnTo>
                    <a:pt x="388" y="45"/>
                  </a:lnTo>
                  <a:lnTo>
                    <a:pt x="418" y="55"/>
                  </a:lnTo>
                  <a:lnTo>
                    <a:pt x="442" y="64"/>
                  </a:lnTo>
                  <a:lnTo>
                    <a:pt x="471" y="73"/>
                  </a:lnTo>
                  <a:lnTo>
                    <a:pt x="493" y="81"/>
                  </a:lnTo>
                  <a:lnTo>
                    <a:pt x="520" y="91"/>
                  </a:lnTo>
                  <a:lnTo>
                    <a:pt x="546" y="102"/>
                  </a:lnTo>
                  <a:lnTo>
                    <a:pt x="572" y="114"/>
                  </a:lnTo>
                  <a:lnTo>
                    <a:pt x="595" y="124"/>
                  </a:lnTo>
                  <a:lnTo>
                    <a:pt x="619" y="138"/>
                  </a:lnTo>
                  <a:lnTo>
                    <a:pt x="642" y="150"/>
                  </a:lnTo>
                  <a:lnTo>
                    <a:pt x="664" y="163"/>
                  </a:lnTo>
                  <a:lnTo>
                    <a:pt x="681" y="176"/>
                  </a:lnTo>
                  <a:lnTo>
                    <a:pt x="695" y="187"/>
                  </a:lnTo>
                  <a:lnTo>
                    <a:pt x="711" y="204"/>
                  </a:lnTo>
                  <a:lnTo>
                    <a:pt x="849" y="189"/>
                  </a:lnTo>
                  <a:lnTo>
                    <a:pt x="812" y="206"/>
                  </a:lnTo>
                  <a:lnTo>
                    <a:pt x="795" y="216"/>
                  </a:lnTo>
                  <a:lnTo>
                    <a:pt x="777" y="224"/>
                  </a:lnTo>
                  <a:lnTo>
                    <a:pt x="761" y="230"/>
                  </a:lnTo>
                  <a:lnTo>
                    <a:pt x="745" y="237"/>
                  </a:lnTo>
                  <a:lnTo>
                    <a:pt x="729" y="245"/>
                  </a:lnTo>
                  <a:lnTo>
                    <a:pt x="713" y="254"/>
                  </a:lnTo>
                  <a:lnTo>
                    <a:pt x="694" y="265"/>
                  </a:lnTo>
                  <a:lnTo>
                    <a:pt x="674" y="275"/>
                  </a:lnTo>
                  <a:lnTo>
                    <a:pt x="658" y="286"/>
                  </a:lnTo>
                  <a:lnTo>
                    <a:pt x="641" y="298"/>
                  </a:lnTo>
                  <a:lnTo>
                    <a:pt x="627" y="308"/>
                  </a:lnTo>
                  <a:lnTo>
                    <a:pt x="613" y="304"/>
                  </a:lnTo>
                  <a:lnTo>
                    <a:pt x="598" y="298"/>
                  </a:lnTo>
                  <a:lnTo>
                    <a:pt x="582" y="294"/>
                  </a:lnTo>
                  <a:lnTo>
                    <a:pt x="564" y="289"/>
                  </a:lnTo>
                  <a:lnTo>
                    <a:pt x="544" y="283"/>
                  </a:lnTo>
                  <a:lnTo>
                    <a:pt x="527" y="279"/>
                  </a:lnTo>
                  <a:lnTo>
                    <a:pt x="510" y="276"/>
                  </a:lnTo>
                  <a:lnTo>
                    <a:pt x="491" y="272"/>
                  </a:lnTo>
                  <a:lnTo>
                    <a:pt x="471" y="269"/>
                  </a:lnTo>
                  <a:lnTo>
                    <a:pt x="450" y="265"/>
                  </a:lnTo>
                  <a:lnTo>
                    <a:pt x="431" y="262"/>
                  </a:lnTo>
                  <a:lnTo>
                    <a:pt x="413" y="259"/>
                  </a:lnTo>
                  <a:lnTo>
                    <a:pt x="393" y="255"/>
                  </a:lnTo>
                  <a:lnTo>
                    <a:pt x="373" y="253"/>
                  </a:lnTo>
                  <a:lnTo>
                    <a:pt x="355" y="250"/>
                  </a:lnTo>
                  <a:lnTo>
                    <a:pt x="335" y="247"/>
                  </a:lnTo>
                  <a:lnTo>
                    <a:pt x="306" y="243"/>
                  </a:lnTo>
                  <a:lnTo>
                    <a:pt x="502" y="222"/>
                  </a:lnTo>
                  <a:lnTo>
                    <a:pt x="488" y="204"/>
                  </a:lnTo>
                  <a:lnTo>
                    <a:pt x="474" y="190"/>
                  </a:lnTo>
                  <a:lnTo>
                    <a:pt x="446" y="165"/>
                  </a:lnTo>
                  <a:lnTo>
                    <a:pt x="429" y="153"/>
                  </a:lnTo>
                  <a:lnTo>
                    <a:pt x="413" y="142"/>
                  </a:lnTo>
                  <a:lnTo>
                    <a:pt x="384" y="123"/>
                  </a:lnTo>
                  <a:lnTo>
                    <a:pt x="366" y="112"/>
                  </a:lnTo>
                  <a:lnTo>
                    <a:pt x="344" y="98"/>
                  </a:lnTo>
                  <a:lnTo>
                    <a:pt x="324" y="88"/>
                  </a:lnTo>
                  <a:lnTo>
                    <a:pt x="308" y="79"/>
                  </a:lnTo>
                  <a:lnTo>
                    <a:pt x="292" y="70"/>
                  </a:lnTo>
                  <a:lnTo>
                    <a:pt x="272" y="61"/>
                  </a:lnTo>
                  <a:lnTo>
                    <a:pt x="251" y="52"/>
                  </a:lnTo>
                  <a:lnTo>
                    <a:pt x="230" y="45"/>
                  </a:lnTo>
                  <a:lnTo>
                    <a:pt x="209" y="38"/>
                  </a:lnTo>
                  <a:lnTo>
                    <a:pt x="183" y="31"/>
                  </a:lnTo>
                  <a:lnTo>
                    <a:pt x="159" y="26"/>
                  </a:lnTo>
                  <a:lnTo>
                    <a:pt x="132" y="21"/>
                  </a:lnTo>
                  <a:lnTo>
                    <a:pt x="105" y="16"/>
                  </a:lnTo>
                  <a:lnTo>
                    <a:pt x="77" y="12"/>
                  </a:lnTo>
                  <a:lnTo>
                    <a:pt x="47" y="8"/>
                  </a:lnTo>
                  <a:lnTo>
                    <a:pt x="0" y="2"/>
                  </a:lnTo>
                </a:path>
              </a:pathLst>
            </a:custGeom>
            <a:gradFill rotWithShape="0">
              <a:gsLst>
                <a:gs pos="0">
                  <a:srgbClr val="FAEFBE"/>
                </a:gs>
                <a:gs pos="100000">
                  <a:srgbClr val="FF99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ctr" latinLnBrk="0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AutoShape 85"/>
          <p:cNvSpPr>
            <a:spLocks noChangeArrowheads="1"/>
          </p:cNvSpPr>
          <p:nvPr/>
        </p:nvSpPr>
        <p:spPr bwMode="auto">
          <a:xfrm rot="10800000">
            <a:off x="8089759" y="1732707"/>
            <a:ext cx="756295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005322" y="1418713"/>
            <a:ext cx="2031174" cy="4367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180975" indent="-180975" algn="l" rtl="0" fontAlgn="ctr">
              <a:spcBef>
                <a:spcPct val="80000"/>
              </a:spcBef>
              <a:spcAft>
                <a:spcPct val="0"/>
              </a:spcAft>
              <a:buFont typeface="+mj-lt"/>
              <a:buAutoNum type="arabi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69850" algn="l" rtl="0" fontAlgn="ctr"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627063" indent="-106363" algn="l" rtl="0" fontAlgn="ctr">
              <a:spcBef>
                <a:spcPct val="20000"/>
              </a:spcBef>
              <a:spcAft>
                <a:spcPct val="0"/>
              </a:spcAft>
              <a:buSzPct val="80000"/>
              <a:buFont typeface="+mj-ea"/>
              <a:buAutoNum type="circleNumDbPlain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893763" indent="-58738" algn="l" rtl="0" fontAlgn="ctr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+mj-lt"/>
              <a:buAutoNum type="alpha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alphaLcPeriod"/>
              <a:tabLst>
                <a:tab pos="1028700" algn="l"/>
              </a:tabLs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520825" indent="-180975" algn="l" rtl="0" fontAlgn="base" latinLnBrk="1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tabLst>
                <a:tab pos="1028700" algn="l"/>
              </a:tabLst>
              <a:defRPr kumimoji="1" sz="1400" baseline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tabLst>
                <a:tab pos="10287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200" b="1" kern="0" dirty="0" smtClean="0"/>
              <a:t>2(4) </a:t>
            </a:r>
            <a:r>
              <a:rPr lang="ko-KR" altLang="en-US" sz="1200" b="1" kern="0" dirty="0" smtClean="0"/>
              <a:t>프로필 기능</a:t>
            </a:r>
            <a:r>
              <a:rPr lang="en-US" altLang="ko-KR" sz="1200" b="1" kern="0" dirty="0" smtClean="0"/>
              <a:t>(</a:t>
            </a:r>
            <a:r>
              <a:rPr lang="ko-KR" altLang="en-US" sz="1200" b="1" kern="0" dirty="0" err="1" smtClean="0"/>
              <a:t>사진보이기</a:t>
            </a:r>
            <a:r>
              <a:rPr lang="en-US" altLang="ko-KR" sz="1200" kern="0" dirty="0" smtClean="0"/>
              <a:t>)</a:t>
            </a: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237948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–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988840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9086" y="3267560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프로필 영역 클릭</a:t>
            </a:r>
          </a:p>
          <a:p>
            <a:pPr algn="just"/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내 프로필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)②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–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클릭 시 방명록으로 연동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)③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계정관리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-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비밀번호수정 </a:t>
            </a:r>
          </a:p>
          <a:p>
            <a:pPr algn="just"/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2(4</a:t>
            </a: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)④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로그아웃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" y="2680599"/>
            <a:ext cx="30194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2337312" y="379900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60040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96752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620312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7944" y="2348880"/>
            <a:ext cx="4565693" cy="22322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026752" y="3766802"/>
            <a:ext cx="648072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72270" y="5027173"/>
            <a:ext cx="434233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2(4)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프로필 화면구성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수정가능 </a:t>
            </a:r>
            <a:r>
              <a:rPr lang="en-US" altLang="ko-KR" sz="1400" b="1" dirty="0">
                <a:ea typeface="맑은 고딕"/>
                <a:cs typeface="Times New Roman"/>
              </a:rPr>
              <a:t>:</a:t>
            </a:r>
            <a:r>
              <a:rPr lang="en-US" altLang="ko-KR" sz="1400" b="1" dirty="0" smtClean="0">
                <a:ea typeface="맑은 고딕"/>
                <a:cs typeface="Times New Roman"/>
              </a:rPr>
              <a:t> </a:t>
            </a:r>
            <a:r>
              <a:rPr lang="ko-KR" altLang="en-US" sz="1400" b="1" dirty="0" smtClean="0">
                <a:ea typeface="맑은 고딕"/>
                <a:cs typeface="Times New Roman"/>
              </a:rPr>
              <a:t>사진업로드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전화번호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err="1" smtClean="0">
                <a:ea typeface="맑은 고딕"/>
                <a:cs typeface="Times New Roman"/>
              </a:rPr>
              <a:t>이메일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생년월일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자기소개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개인정보검색허용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r>
              <a:rPr lang="ko-KR" altLang="en-US" sz="1400" b="1" dirty="0" smtClean="0">
                <a:ea typeface="맑은 고딕"/>
                <a:cs typeface="Times New Roman"/>
              </a:rPr>
              <a:t>수정불가</a:t>
            </a:r>
            <a:r>
              <a:rPr lang="ko-KR" altLang="en-US" sz="1400" b="1" dirty="0">
                <a:ea typeface="맑은 고딕"/>
                <a:cs typeface="Times New Roman"/>
              </a:rPr>
              <a:t>능</a:t>
            </a:r>
            <a:r>
              <a:rPr lang="ko-KR" altLang="en-US" sz="1400" b="1" dirty="0" smtClean="0">
                <a:ea typeface="맑은 고딕"/>
                <a:cs typeface="Times New Roman"/>
              </a:rPr>
              <a:t> </a:t>
            </a:r>
            <a:r>
              <a:rPr lang="en-US" altLang="ko-KR" sz="1400" b="1" dirty="0" smtClean="0">
                <a:ea typeface="맑은 고딕"/>
                <a:cs typeface="Times New Roman"/>
              </a:rPr>
              <a:t>: </a:t>
            </a:r>
            <a:r>
              <a:rPr lang="ko-KR" altLang="en-US" sz="1400" b="1" dirty="0" smtClean="0">
                <a:ea typeface="맑은 고딕"/>
                <a:cs typeface="Times New Roman"/>
              </a:rPr>
              <a:t>이름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성별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회사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부서</a:t>
            </a:r>
            <a:r>
              <a:rPr lang="en-US" altLang="ko-KR" sz="1400" b="1" dirty="0" smtClean="0">
                <a:ea typeface="맑은 고딕"/>
                <a:cs typeface="Times New Roman"/>
              </a:rPr>
              <a:t>, </a:t>
            </a:r>
            <a:r>
              <a:rPr lang="ko-KR" altLang="en-US" sz="1400" b="1" dirty="0" smtClean="0">
                <a:ea typeface="맑은 고딕"/>
                <a:cs typeface="Times New Roman"/>
              </a:rPr>
              <a:t>직급</a:t>
            </a:r>
            <a:endParaRPr lang="en-US" altLang="ko-KR" sz="1400" b="1" dirty="0" smtClean="0">
              <a:ea typeface="맑은 고딕"/>
              <a:cs typeface="Times New Roman"/>
            </a:endParaRPr>
          </a:p>
          <a:p>
            <a:pPr algn="just"/>
            <a:endParaRPr lang="en-US" altLang="ko-KR" sz="1400" b="1" kern="100" dirty="0"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b="1" kern="100" dirty="0" err="1" smtClean="0">
                <a:latin typeface="맑은 고딕"/>
                <a:ea typeface="맑은 고딕"/>
                <a:cs typeface="Times New Roman"/>
              </a:rPr>
              <a:t>에디트</a:t>
            </a:r>
            <a:r>
              <a:rPr lang="ko-KR" altLang="en-US" sz="1400" b="1" kern="100" dirty="0" smtClean="0">
                <a:latin typeface="맑은 고딕"/>
                <a:ea typeface="맑은 고딕"/>
                <a:cs typeface="Times New Roman"/>
              </a:rPr>
              <a:t> 아이콘으로 정보수정</a:t>
            </a:r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83635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5274" y="2334199"/>
            <a:ext cx="6975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2(4)①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r>
              <a:rPr lang="ko-KR" altLang="en-US" sz="1200" b="1" dirty="0" smtClean="0">
                <a:ea typeface="맑은 고딕"/>
                <a:cs typeface="Times New Roman"/>
              </a:rPr>
              <a:t>프로필 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4894" y="2463292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2(4)①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프로필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762518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0" y="1135428"/>
            <a:ext cx="6442372" cy="461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" y="1855508"/>
            <a:ext cx="2310581" cy="16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5"/>
          <p:cNvSpPr>
            <a:spLocks noChangeArrowheads="1"/>
          </p:cNvSpPr>
          <p:nvPr/>
        </p:nvSpPr>
        <p:spPr bwMode="auto">
          <a:xfrm rot="5400000">
            <a:off x="1689240" y="2558988"/>
            <a:ext cx="2580399" cy="30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11492"/>
            <a:ext cx="5380941" cy="276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6045" y="1812975"/>
            <a:ext cx="4642691" cy="317562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/>
          </a:bodyPr>
          <a:lstStyle/>
          <a:p>
            <a:endParaRPr lang="ko-KR" altLang="en-US" dirty="0"/>
          </a:p>
        </p:txBody>
      </p:sp>
      <p:sp>
        <p:nvSpPr>
          <p:cNvPr id="10" name="AutoShape 91"/>
          <p:cNvSpPr>
            <a:spLocks noChangeArrowheads="1"/>
          </p:cNvSpPr>
          <p:nvPr/>
        </p:nvSpPr>
        <p:spPr bwMode="auto">
          <a:xfrm rot="5400000">
            <a:off x="6268424" y="4126793"/>
            <a:ext cx="324035" cy="1844675"/>
          </a:xfrm>
          <a:prstGeom prst="rightArrow">
            <a:avLst>
              <a:gd name="adj1" fmla="val 75185"/>
              <a:gd name="adj2" fmla="val 35810"/>
            </a:avLst>
          </a:prstGeom>
          <a:gradFill rotWithShape="1">
            <a:gsLst>
              <a:gs pos="0">
                <a:srgbClr val="919191">
                  <a:gamma/>
                  <a:tint val="0"/>
                  <a:invGamma/>
                </a:srgbClr>
              </a:gs>
              <a:gs pos="100000">
                <a:srgbClr val="91919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400" i="1" smtClean="0">
              <a:solidFill>
                <a:srgbClr val="A5002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26583" y="5504655"/>
            <a:ext cx="434233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kern="100" dirty="0" smtClean="0">
                <a:latin typeface="맑은 고딕"/>
                <a:ea typeface="맑은 고딕"/>
                <a:cs typeface="Times New Roman"/>
              </a:rPr>
              <a:t>2(2)</a:t>
            </a:r>
            <a:r>
              <a:rPr lang="ko-KR" altLang="ko-KR" sz="1400" b="1" dirty="0" smtClean="0">
                <a:ea typeface="맑은 고딕"/>
                <a:cs typeface="Times New Roman"/>
              </a:rPr>
              <a:t>①</a:t>
            </a:r>
            <a:r>
              <a:rPr lang="en-US" altLang="ko-KR" sz="1400" b="1" dirty="0" smtClean="0">
                <a:ea typeface="맑은 고딕"/>
                <a:cs typeface="Times New Roman"/>
              </a:rPr>
              <a:t>A </a:t>
            </a:r>
            <a:r>
              <a:rPr lang="ko-KR" altLang="en-US" sz="1400" b="1" dirty="0" smtClean="0">
                <a:ea typeface="맑은 고딕"/>
                <a:cs typeface="Times New Roman"/>
              </a:rPr>
              <a:t>내 방명록 화면 구성 </a:t>
            </a:r>
            <a:r>
              <a:rPr lang="en-US" altLang="ko-KR" sz="1400" b="1" dirty="0" smtClean="0">
                <a:ea typeface="맑은 고딕"/>
                <a:cs typeface="Times New Roman"/>
              </a:rPr>
              <a:t>(</a:t>
            </a:r>
            <a:r>
              <a:rPr lang="ko-KR" altLang="en-US" sz="1400" b="1" dirty="0" smtClean="0">
                <a:ea typeface="맑은 고딕"/>
                <a:cs typeface="Times New Roman"/>
              </a:rPr>
              <a:t>방명록 메뉴와 연동</a:t>
            </a:r>
            <a:r>
              <a:rPr lang="en-US" altLang="ko-KR" sz="1400" b="1" dirty="0" smtClean="0">
                <a:ea typeface="맑은 고딕"/>
                <a:cs typeface="Times New Roman"/>
              </a:rPr>
              <a:t>)</a:t>
            </a:r>
          </a:p>
          <a:p>
            <a:pPr algn="just"/>
            <a:endParaRPr lang="en-US" altLang="ko-KR" sz="1400" b="1" dirty="0"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현재 남긴 </a:t>
            </a:r>
            <a:r>
              <a:rPr lang="ko-KR" altLang="en-US" sz="1400" kern="100" dirty="0" err="1" smtClean="0">
                <a:effectLst/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effectLst/>
                <a:latin typeface="맑은 고딕"/>
                <a:ea typeface="맑은 고딕"/>
                <a:cs typeface="Times New Roman"/>
              </a:rPr>
              <a:t> 보여주기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r>
              <a:rPr lang="ko-KR" altLang="en-US" sz="1400" kern="100" dirty="0" err="1" smtClean="0">
                <a:latin typeface="맑은 고딕"/>
                <a:ea typeface="맑은 고딕"/>
                <a:cs typeface="Times New Roman"/>
              </a:rPr>
              <a:t>댓글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 남기기</a:t>
            </a:r>
            <a:endParaRPr lang="en-US" altLang="ko-KR" sz="1400" kern="100" dirty="0" smtClean="0">
              <a:effectLst/>
              <a:latin typeface="맑은 고딕"/>
              <a:ea typeface="맑은 고딕"/>
              <a:cs typeface="Times New Roman"/>
            </a:endParaRPr>
          </a:p>
          <a:p>
            <a:pPr algn="just"/>
            <a:endParaRPr lang="ko-KR" altLang="ko-KR" sz="14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375" y="2505321"/>
            <a:ext cx="6975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100" dirty="0">
                <a:latin typeface="맑은 고딕"/>
                <a:ea typeface="맑은 고딕"/>
                <a:cs typeface="Times New Roman"/>
              </a:rPr>
              <a:t>2(2</a:t>
            </a:r>
            <a:r>
              <a:rPr lang="en-US" altLang="ko-KR" sz="1200" b="1" kern="100" dirty="0" smtClean="0">
                <a:latin typeface="맑은 고딕"/>
                <a:ea typeface="맑은 고딕"/>
                <a:cs typeface="Times New Roman"/>
              </a:rPr>
              <a:t>)①</a:t>
            </a:r>
            <a:r>
              <a:rPr lang="ko-KR" altLang="en-US" sz="1200" b="1" kern="100" dirty="0" smtClean="0">
                <a:latin typeface="맑은 고딕"/>
                <a:ea typeface="맑은 고딕"/>
                <a:cs typeface="Times New Roman"/>
              </a:rPr>
              <a:t>내 방명록 </a:t>
            </a:r>
            <a:r>
              <a:rPr lang="ko-KR" altLang="en-US" sz="1200" b="1" dirty="0" smtClean="0">
                <a:ea typeface="맑은 고딕"/>
                <a:cs typeface="Times New Roman"/>
              </a:rPr>
              <a:t>클릭 </a:t>
            </a:r>
            <a:r>
              <a:rPr lang="en-US" altLang="ko-KR" sz="1200" b="1" dirty="0" smtClean="0">
                <a:ea typeface="맑은 고딕"/>
                <a:cs typeface="Times New Roman"/>
              </a:rPr>
              <a:t> </a:t>
            </a:r>
            <a:endParaRPr lang="ko-KR" altLang="ko-KR" sz="1200" b="1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4894" y="2638695"/>
            <a:ext cx="578834" cy="26503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normAutofit fontScale="77500" lnSpcReduction="20000"/>
          </a:bodyPr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3548"/>
            <a:ext cx="4444837" cy="21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1009"/>
            <a:ext cx="4444837" cy="97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2(4)</a:t>
            </a:r>
            <a:r>
              <a:rPr lang="en-US" altLang="ko-KR" dirty="0" smtClean="0"/>
              <a:t>②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내 방명록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1367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69900" y="292006"/>
            <a:ext cx="1255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학습자</a:t>
            </a:r>
            <a:endParaRPr lang="ko-KR" altLang="en-US" sz="1200" b="1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06425" y="555625"/>
            <a:ext cx="868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18000" bIns="44450"/>
          <a:lstStyle>
            <a:lvl1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1pPr>
            <a:lvl2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fontAlgn="base">
              <a:spcBef>
                <a:spcPct val="0"/>
              </a:spcBef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상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>단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Menu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2(4)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프로필 기능 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latin typeface="돋움"/>
                <a:ea typeface="돋움"/>
              </a:rPr>
              <a:t>2(4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)③ </a:t>
            </a:r>
            <a:r>
              <a:rPr lang="ko-KR" altLang="en-US" dirty="0" smtClean="0">
                <a:solidFill>
                  <a:srgbClr val="000000"/>
                </a:solidFill>
                <a:latin typeface="돋움"/>
                <a:ea typeface="돋움"/>
              </a:rPr>
              <a:t>계정관리</a:t>
            </a:r>
            <a:r>
              <a:rPr lang="en-US" altLang="ko-KR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돋움"/>
                <a:ea typeface="돋움"/>
              </a:rPr>
            </a:br>
            <a:endParaRPr lang="ko-KR" altLang="en-US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91" y="2060848"/>
            <a:ext cx="569750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7574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CAE4FE"/>
      </a:accent2>
      <a:accent3>
        <a:srgbClr val="FFFFFF"/>
      </a:accent3>
      <a:accent4>
        <a:srgbClr val="000000"/>
      </a:accent4>
      <a:accent5>
        <a:srgbClr val="FFFFFF"/>
      </a:accent5>
      <a:accent6>
        <a:srgbClr val="B7CFE6"/>
      </a:accent6>
      <a:hlink>
        <a:srgbClr val="0066CC"/>
      </a:hlink>
      <a:folHlink>
        <a:srgbClr val="FFFF99"/>
      </a:folHlink>
    </a:clrScheme>
    <a:fontScheme name="default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7331</TotalTime>
  <Words>1511</Words>
  <Application>Microsoft Office PowerPoint</Application>
  <PresentationFormat>화면 슬라이드 쇼(4:3)</PresentationFormat>
  <Paragraphs>350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default</vt:lpstr>
      <vt:lpstr>The Mandarin UI UX 기획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 Jo</dc:creator>
  <cp:lastModifiedBy>Kyle Jo</cp:lastModifiedBy>
  <cp:revision>148</cp:revision>
  <dcterms:created xsi:type="dcterms:W3CDTF">2014-09-17T04:32:25Z</dcterms:created>
  <dcterms:modified xsi:type="dcterms:W3CDTF">2014-10-08T11:52:08Z</dcterms:modified>
</cp:coreProperties>
</file>