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6" r:id="rId21"/>
    <p:sldId id="377" r:id="rId22"/>
    <p:sldId id="370" r:id="rId23"/>
    <p:sldId id="342" r:id="rId24"/>
    <p:sldId id="334" r:id="rId25"/>
    <p:sldId id="347" r:id="rId26"/>
    <p:sldId id="349" r:id="rId27"/>
    <p:sldId id="354" r:id="rId28"/>
    <p:sldId id="352" r:id="rId29"/>
    <p:sldId id="355" r:id="rId30"/>
    <p:sldId id="357" r:id="rId31"/>
    <p:sldId id="343" r:id="rId32"/>
    <p:sldId id="359" r:id="rId33"/>
    <p:sldId id="358" r:id="rId34"/>
    <p:sldId id="360" r:id="rId35"/>
    <p:sldId id="361" r:id="rId36"/>
    <p:sldId id="307" r:id="rId37"/>
    <p:sldId id="308" r:id="rId38"/>
    <p:sldId id="363" r:id="rId39"/>
    <p:sldId id="378" r:id="rId40"/>
    <p:sldId id="379" r:id="rId41"/>
    <p:sldId id="312" r:id="rId42"/>
    <p:sldId id="364" r:id="rId43"/>
    <p:sldId id="362" r:id="rId44"/>
    <p:sldId id="306" r:id="rId45"/>
    <p:sldId id="365" r:id="rId46"/>
    <p:sldId id="309" r:id="rId47"/>
    <p:sldId id="310" r:id="rId4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FF99"/>
    <a:srgbClr val="FFFFCC"/>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296" autoAdjust="0"/>
    <p:restoredTop sz="95494" autoAdjust="0"/>
  </p:normalViewPr>
  <p:slideViewPr>
    <p:cSldViewPr snapToObjects="1">
      <p:cViewPr>
        <p:scale>
          <a:sx n="124" d="100"/>
          <a:sy n="124" d="100"/>
        </p:scale>
        <p:origin x="-125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9.png"/><Relationship Id="rId7" Type="http://schemas.openxmlformats.org/officeDocument/2006/relationships/image" Target="../media/image24.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2.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1.jp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2014. 10. 23</a:t>
            </a:r>
            <a:endParaRPr lang="en-US" altLang="ko-KR" sz="1200" b="1" dirty="0">
              <a:latin typeface="+mj-ea"/>
              <a:ea typeface="+mj-ea"/>
            </a:endParaRPr>
          </a:p>
        </p:txBody>
      </p:sp>
      <p:sp>
        <p:nvSpPr>
          <p:cNvPr id="4" name="Rectangle 3"/>
          <p:cNvSpPr>
            <a:spLocks noGrp="1" noChangeArrowheads="1"/>
          </p:cNvSpPr>
          <p:nvPr>
            <p:ph type="ctrTitle"/>
          </p:nvPr>
        </p:nvSpPr>
        <p:spPr>
          <a:xfrm>
            <a:off x="1417263" y="2117889"/>
            <a:ext cx="6139822"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a:t>
            </a:r>
            <a:r>
              <a:rPr lang="ko-KR" altLang="en-US" dirty="0" smtClean="0">
                <a:latin typeface="+mj-ea"/>
              </a:rPr>
              <a:t>교수진</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7596336" y="117287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107504" y="4388119"/>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진행도</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8" name="직사각형 47"/>
          <p:cNvSpPr/>
          <p:nvPr/>
        </p:nvSpPr>
        <p:spPr bwMode="auto">
          <a:xfrm>
            <a:off x="7608368" y="1185085"/>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4" name="직사각형 63"/>
          <p:cNvSpPr/>
          <p:nvPr/>
        </p:nvSpPr>
        <p:spPr bwMode="auto">
          <a:xfrm>
            <a:off x="7596336" y="168877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7608550" y="112419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42026" y="1761746"/>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8072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및 완료 </a:t>
            </a:r>
            <a:r>
              <a:rPr lang="en-US" altLang="ko-KR" sz="1000" b="1" dirty="0" smtClean="0"/>
              <a:t>/ </a:t>
            </a:r>
            <a:r>
              <a:rPr lang="ko-KR" altLang="en-US" sz="1000" b="1" dirty="0" smtClean="0"/>
              <a:t>미완료  클릭 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8" name="직사각형 67"/>
          <p:cNvSpPr/>
          <p:nvPr/>
        </p:nvSpPr>
        <p:spPr bwMode="auto">
          <a:xfrm>
            <a:off x="6228001"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602687" y="2476151"/>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16200000" flipH="1">
            <a:off x="5720209" y="1416201"/>
            <a:ext cx="166987" cy="3597968"/>
          </a:xfrm>
          <a:prstGeom prst="bentConnector4">
            <a:avLst>
              <a:gd name="adj1" fmla="val -136897"/>
              <a:gd name="adj2" fmla="val 55424"/>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78473"/>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t>X : </a:t>
            </a:r>
            <a:r>
              <a:rPr lang="ko-KR" altLang="en-US" sz="1000" b="1" dirty="0" smtClean="0"/>
              <a:t>수업캔슬</a:t>
            </a:r>
            <a:r>
              <a:rPr lang="en-US" altLang="ko-KR" sz="1000" b="1" dirty="0" smtClean="0"/>
              <a:t>( X </a:t>
            </a:r>
            <a:r>
              <a:rPr lang="ko-KR" altLang="en-US" sz="1000" b="1" dirty="0" smtClean="0"/>
              <a:t>버튼 클릭 시 </a:t>
            </a:r>
            <a:r>
              <a:rPr lang="en-US" altLang="ko-KR" sz="1000" b="1" dirty="0" smtClean="0">
                <a:sym typeface="Wingdings" panose="05000000000000000000" pitchFamily="2" charset="2"/>
              </a:rPr>
              <a:t> SC </a:t>
            </a:r>
            <a:r>
              <a:rPr lang="ko-KR" altLang="en-US" sz="1000" b="1" dirty="0" smtClean="0">
                <a:sym typeface="Wingdings" panose="05000000000000000000" pitchFamily="2" charset="2"/>
              </a:rPr>
              <a:t>관련 사유 선택창 </a:t>
            </a:r>
            <a:r>
              <a:rPr lang="en-US" altLang="ko-KR" sz="1000" b="1" dirty="0" smtClean="0">
                <a:sym typeface="Wingdings" panose="05000000000000000000" pitchFamily="2" charset="2"/>
              </a:rPr>
              <a:t>– ex) </a:t>
            </a:r>
            <a:r>
              <a:rPr lang="ko-KR" altLang="en-US" sz="1000" b="1" dirty="0" smtClean="0">
                <a:sym typeface="Wingdings" panose="05000000000000000000" pitchFamily="2" charset="2"/>
              </a:rPr>
              <a:t>긴급회의</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출장</a:t>
            </a:r>
            <a:r>
              <a:rPr lang="en-US" altLang="ko-KR" sz="1000" b="1" dirty="0" smtClean="0">
                <a:sym typeface="Wingdings" panose="05000000000000000000" pitchFamily="2" charset="2"/>
              </a:rPr>
              <a:t>,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행사</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기타 등 해당사항 선택</a:t>
            </a:r>
            <a:r>
              <a:rPr lang="en-US" altLang="ko-KR" sz="1000" b="1" dirty="0" smtClean="0"/>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ext uri="{D42A27DB-BD31-4B8C-83A1-F6EECF244321}">
                <p14:modId xmlns:p14="http://schemas.microsoft.com/office/powerpoint/2010/main" val="3689418328"/>
              </p:ext>
            </p:extLst>
          </p:nvPr>
        </p:nvGraphicFramePr>
        <p:xfrm>
          <a:off x="3423505"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TextBox 51"/>
          <p:cNvSpPr txBox="1"/>
          <p:nvPr/>
        </p:nvSpPr>
        <p:spPr>
          <a:xfrm>
            <a:off x="4176512" y="5508182"/>
            <a:ext cx="138242" cy="150250"/>
          </a:xfrm>
          <a:prstGeom prst="rect">
            <a:avLst/>
          </a:prstGeom>
          <a:noFill/>
          <a:ln w="25400">
            <a:solidFill>
              <a:srgbClr val="FF0000"/>
            </a:solidFill>
            <a:prstDash val="dash"/>
          </a:ln>
        </p:spPr>
        <p:txBody>
          <a:bodyPr wrap="square" rtlCol="0">
            <a:normAutofit fontScale="25000" lnSpcReduction="20000"/>
          </a:bodyPr>
          <a:lstStyle/>
          <a:p>
            <a:endParaRPr lang="ko-KR" altLang="en-US" dirty="0"/>
          </a:p>
        </p:txBody>
      </p:sp>
      <p:sp>
        <p:nvSpPr>
          <p:cNvPr id="55" name="직사각형 54"/>
          <p:cNvSpPr/>
          <p:nvPr/>
        </p:nvSpPr>
        <p:spPr>
          <a:xfrm>
            <a:off x="41316" y="4638352"/>
            <a:ext cx="1282998" cy="1374216"/>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en-US" altLang="ko-KR" sz="1000" b="1" dirty="0" smtClean="0"/>
              <a:t>SC</a:t>
            </a:r>
            <a:endParaRPr lang="en-US" altLang="ko-KR" sz="1000" b="1" dirty="0"/>
          </a:p>
          <a:p>
            <a:pPr marL="268288" indent="-179388">
              <a:buFont typeface="Wingdings" panose="05000000000000000000" pitchFamily="2" charset="2"/>
              <a:buChar char="v"/>
            </a:pPr>
            <a:r>
              <a:rPr lang="en-US" altLang="ko-KR" sz="1000" dirty="0" smtClean="0"/>
              <a:t>X </a:t>
            </a:r>
            <a:r>
              <a:rPr lang="ko-KR" altLang="en-US" sz="1000" dirty="0" smtClean="0"/>
              <a:t>클릭 시  </a:t>
            </a:r>
            <a:endParaRPr lang="en-US" altLang="ko-KR" sz="1000"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cxnSp>
        <p:nvCxnSpPr>
          <p:cNvPr id="13" name="꺾인 연결선 12"/>
          <p:cNvCxnSpPr>
            <a:stCxn id="52" idx="1"/>
            <a:endCxn id="55" idx="0"/>
          </p:cNvCxnSpPr>
          <p:nvPr/>
        </p:nvCxnSpPr>
        <p:spPr bwMode="auto">
          <a:xfrm rot="10800000">
            <a:off x="682816" y="4638353"/>
            <a:ext cx="3493697" cy="944955"/>
          </a:xfrm>
          <a:prstGeom prst="bentConnector4">
            <a:avLst>
              <a:gd name="adj1" fmla="val 40819"/>
              <a:gd name="adj2" fmla="val 1241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표 60"/>
          <p:cNvGraphicFramePr>
            <a:graphicFrameLocks noGrp="1"/>
          </p:cNvGraphicFramePr>
          <p:nvPr>
            <p:extLst>
              <p:ext uri="{D42A27DB-BD31-4B8C-83A1-F6EECF244321}">
                <p14:modId xmlns:p14="http://schemas.microsoft.com/office/powerpoint/2010/main" val="1779662153"/>
              </p:ext>
            </p:extLst>
          </p:nvPr>
        </p:nvGraphicFramePr>
        <p:xfrm>
          <a:off x="190398" y="5035009"/>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긴급회의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출장</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행사</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기타</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2" name="그림 61"/>
          <p:cNvPicPr>
            <a:picLocks noChangeAspect="1"/>
          </p:cNvPicPr>
          <p:nvPr/>
        </p:nvPicPr>
        <p:blipFill>
          <a:blip r:embed="rId9"/>
          <a:stretch>
            <a:fillRect/>
          </a:stretch>
        </p:blipFill>
        <p:spPr>
          <a:xfrm>
            <a:off x="231315" y="5032447"/>
            <a:ext cx="161925" cy="161925"/>
          </a:xfrm>
          <a:prstGeom prst="rect">
            <a:avLst/>
          </a:prstGeom>
        </p:spPr>
      </p:pic>
      <p:pic>
        <p:nvPicPr>
          <p:cNvPr id="63" name="그림 62"/>
          <p:cNvPicPr>
            <a:picLocks noChangeAspect="1"/>
          </p:cNvPicPr>
          <p:nvPr/>
        </p:nvPicPr>
        <p:blipFill>
          <a:blip r:embed="rId9"/>
          <a:stretch>
            <a:fillRect/>
          </a:stretch>
        </p:blipFill>
        <p:spPr>
          <a:xfrm>
            <a:off x="231315" y="5217103"/>
            <a:ext cx="161925" cy="161925"/>
          </a:xfrm>
          <a:prstGeom prst="rect">
            <a:avLst/>
          </a:prstGeom>
        </p:spPr>
      </p:pic>
      <p:pic>
        <p:nvPicPr>
          <p:cNvPr id="65" name="그림 64"/>
          <p:cNvPicPr>
            <a:picLocks noChangeAspect="1"/>
          </p:cNvPicPr>
          <p:nvPr/>
        </p:nvPicPr>
        <p:blipFill>
          <a:blip r:embed="rId9"/>
          <a:stretch>
            <a:fillRect/>
          </a:stretch>
        </p:blipFill>
        <p:spPr>
          <a:xfrm>
            <a:off x="231315" y="5579119"/>
            <a:ext cx="161925" cy="161925"/>
          </a:xfrm>
          <a:prstGeom prst="rect">
            <a:avLst/>
          </a:prstGeom>
        </p:spPr>
      </p:pic>
      <p:pic>
        <p:nvPicPr>
          <p:cNvPr id="66" name="그림 65"/>
          <p:cNvPicPr>
            <a:picLocks noChangeAspect="1"/>
          </p:cNvPicPr>
          <p:nvPr/>
        </p:nvPicPr>
        <p:blipFill>
          <a:blip r:embed="rId9"/>
          <a:stretch>
            <a:fillRect/>
          </a:stretch>
        </p:blipFill>
        <p:spPr>
          <a:xfrm>
            <a:off x="231315" y="5393517"/>
            <a:ext cx="161925" cy="161925"/>
          </a:xfrm>
          <a:prstGeom prst="rect">
            <a:avLst/>
          </a:prstGeom>
        </p:spPr>
      </p:pic>
      <p:sp>
        <p:nvSpPr>
          <p:cNvPr id="23" name="TextBox 22"/>
          <p:cNvSpPr txBox="1"/>
          <p:nvPr/>
        </p:nvSpPr>
        <p:spPr>
          <a:xfrm>
            <a:off x="7385000" y="27424"/>
            <a:ext cx="1690998" cy="2411423"/>
          </a:xfrm>
          <a:prstGeom prst="rect">
            <a:avLst/>
          </a:prstGeom>
          <a:solidFill>
            <a:srgbClr val="FFC000"/>
          </a:solidFill>
          <a:ln>
            <a:solidFill>
              <a:srgbClr val="808080"/>
            </a:solidFill>
          </a:ln>
        </p:spPr>
        <p:txBody>
          <a:bodyPr wrap="square" lIns="72000" tIns="72000" rIns="0" bIns="0" rtlCol="0" anchor="ctr">
            <a:normAutofit/>
          </a:bodyPr>
          <a:lstStyle/>
          <a:p>
            <a:pPr marL="171450" indent="-171450">
              <a:buFont typeface="Arial" panose="020B0604020202020204" pitchFamily="34" charset="0"/>
              <a:buChar char="•"/>
            </a:pPr>
            <a:r>
              <a:rPr lang="en-US" altLang="ko-KR" sz="1000" b="1" dirty="0" smtClean="0"/>
              <a:t>AC/SC Case</a:t>
            </a:r>
          </a:p>
          <a:p>
            <a:pPr marL="260350" lvl="1" indent="-171450">
              <a:buFont typeface="Wingdings" panose="05000000000000000000" pitchFamily="2" charset="2"/>
              <a:buChar char="v"/>
            </a:pPr>
            <a:r>
              <a:rPr lang="ko-KR" altLang="en-US" sz="1000" dirty="0" smtClean="0"/>
              <a:t>강사에게는 </a:t>
            </a:r>
            <a:r>
              <a:rPr lang="en-US" altLang="ko-KR" sz="1000" dirty="0" smtClean="0"/>
              <a:t>AC </a:t>
            </a:r>
            <a:r>
              <a:rPr lang="ko-KR" altLang="en-US" sz="1000" dirty="0" smtClean="0"/>
              <a:t>선택 불필요</a:t>
            </a:r>
            <a:r>
              <a:rPr lang="en-US" altLang="ko-KR" sz="1000" dirty="0" smtClean="0"/>
              <a:t>. AC</a:t>
            </a:r>
            <a:r>
              <a:rPr lang="ko-KR" altLang="en-US" sz="1000" dirty="0" smtClean="0"/>
              <a:t>는 즉 사전캔슬이기 때문에 </a:t>
            </a:r>
            <a:r>
              <a:rPr lang="en-US" altLang="ko-KR" sz="1000" dirty="0" smtClean="0"/>
              <a:t>HR</a:t>
            </a:r>
            <a:r>
              <a:rPr lang="ko-KR" altLang="en-US" sz="1000" dirty="0" smtClean="0"/>
              <a:t>에서 </a:t>
            </a:r>
            <a:r>
              <a:rPr lang="en-US" altLang="ko-KR" sz="1000" dirty="0" smtClean="0"/>
              <a:t>AC </a:t>
            </a:r>
            <a:r>
              <a:rPr lang="ko-KR" altLang="en-US" sz="1000" dirty="0" smtClean="0"/>
              <a:t>통보 시 시스템 상에서 자동처리 후 강사</a:t>
            </a:r>
            <a:r>
              <a:rPr lang="en-US" altLang="ko-KR" sz="1000" dirty="0" smtClean="0"/>
              <a:t>/TM</a:t>
            </a:r>
            <a:r>
              <a:rPr lang="ko-KR" altLang="en-US" sz="1000" dirty="0" smtClean="0"/>
              <a:t>에게 통보</a:t>
            </a:r>
            <a:endParaRPr lang="en-US" altLang="ko-KR" sz="1000" dirty="0" smtClean="0"/>
          </a:p>
          <a:p>
            <a:pPr marL="260350" lvl="1" indent="-171450">
              <a:buFont typeface="Wingdings" panose="05000000000000000000" pitchFamily="2" charset="2"/>
              <a:buChar char="v"/>
            </a:pPr>
            <a:r>
              <a:rPr lang="en-US" altLang="ko-KR" sz="1000" dirty="0" smtClean="0"/>
              <a:t>But HR</a:t>
            </a:r>
            <a:r>
              <a:rPr lang="ko-KR" altLang="en-US" sz="1000" dirty="0" smtClean="0"/>
              <a:t>이 수업캔슬 미 통보 및 당일 현장에서 부득이하게 캔슬 시 강사가 현장에서 </a:t>
            </a:r>
            <a:r>
              <a:rPr lang="en-US" altLang="ko-KR" sz="1000" dirty="0" smtClean="0"/>
              <a:t>SC </a:t>
            </a:r>
            <a:r>
              <a:rPr lang="ko-KR" altLang="en-US" sz="1000" dirty="0" smtClean="0"/>
              <a:t>버튼 선택하여 직접 캔슬 </a:t>
            </a:r>
            <a:r>
              <a:rPr lang="en-US" altLang="ko-KR" sz="1000" dirty="0" smtClean="0">
                <a:sym typeface="Wingdings" panose="05000000000000000000" pitchFamily="2" charset="2"/>
              </a:rPr>
              <a:t> </a:t>
            </a:r>
            <a:r>
              <a:rPr lang="ko-KR" altLang="en-US" sz="1000" dirty="0" smtClean="0">
                <a:sym typeface="Wingdings" panose="05000000000000000000" pitchFamily="2" charset="2"/>
              </a:rPr>
              <a:t>캔슬 후 관련 내용은 </a:t>
            </a:r>
            <a:r>
              <a:rPr lang="en-US" altLang="ko-KR" sz="1000" dirty="0" smtClean="0">
                <a:sym typeface="Wingdings" panose="05000000000000000000" pitchFamily="2" charset="2"/>
              </a:rPr>
              <a:t>TM &amp; HR</a:t>
            </a:r>
            <a:r>
              <a:rPr lang="ko-KR" altLang="en-US" sz="1000" dirty="0" smtClean="0">
                <a:sym typeface="Wingdings" panose="05000000000000000000" pitchFamily="2" charset="2"/>
              </a:rPr>
              <a:t>쪽에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알림 오도록 설정</a:t>
            </a:r>
            <a:endParaRPr lang="ko-KR" altLang="en-US" sz="1000" dirty="0"/>
          </a:p>
        </p:txBody>
      </p:sp>
      <p:sp>
        <p:nvSpPr>
          <p:cNvPr id="67" name="TextBox 66"/>
          <p:cNvSpPr txBox="1"/>
          <p:nvPr/>
        </p:nvSpPr>
        <p:spPr>
          <a:xfrm>
            <a:off x="3282332" y="5953621"/>
            <a:ext cx="2762546" cy="9593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6" name="꺾인 연결선 25"/>
          <p:cNvCxnSpPr>
            <a:stCxn id="67" idx="0"/>
            <a:endCxn id="23" idx="1"/>
          </p:cNvCxnSpPr>
          <p:nvPr/>
        </p:nvCxnSpPr>
        <p:spPr bwMode="auto">
          <a:xfrm rot="5400000" flipH="1" flipV="1">
            <a:off x="3664060" y="2232682"/>
            <a:ext cx="4720485" cy="2721395"/>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5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5" name="직사각형 6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51"/>
          <p:cNvSpPr/>
          <p:nvPr/>
        </p:nvSpPr>
        <p:spPr bwMode="auto">
          <a:xfrm>
            <a:off x="6516193" y="23966"/>
            <a:ext cx="2599569" cy="13568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53913202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67" name="직사각형 66"/>
          <p:cNvSpPr/>
          <p:nvPr/>
        </p:nvSpPr>
        <p:spPr bwMode="auto">
          <a:xfrm>
            <a:off x="4050428"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51" name="직사각형 50"/>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이 페이지에서 명시된 </a:t>
            </a:r>
            <a:r>
              <a:rPr lang="en-US" altLang="ko-KR" sz="1000" b="1" dirty="0" smtClean="0">
                <a:solidFill>
                  <a:schemeClr val="accent2">
                    <a:lumMod val="50000"/>
                  </a:schemeClr>
                </a:solidFill>
              </a:rPr>
              <a:t>1:1 </a:t>
            </a:r>
            <a:r>
              <a:rPr lang="ko-KR" altLang="en-US" sz="1000" b="1" dirty="0" smtClean="0">
                <a:solidFill>
                  <a:schemeClr val="accent2">
                    <a:lumMod val="50000"/>
                  </a:schemeClr>
                </a:solidFill>
              </a:rPr>
              <a:t>교육만의 기능 외 기타 기능은 기존 단체 교육과 동일함 </a:t>
            </a:r>
            <a:endParaRPr lang="en-US" altLang="ko-KR" sz="1000" b="1" dirty="0" smtClean="0">
              <a:solidFill>
                <a:schemeClr val="accent2">
                  <a:lumMod val="50000"/>
                </a:schemeClr>
              </a:solidFill>
            </a:endParaRPr>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스케줄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25342" y="5806160"/>
            <a:ext cx="867347"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80" name="직사각형 79"/>
          <p:cNvSpPr/>
          <p:nvPr/>
        </p:nvSpPr>
        <p:spPr>
          <a:xfrm>
            <a:off x="179512" y="4852016"/>
            <a:ext cx="1143263" cy="1966697"/>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교육의 경우 </a:t>
            </a:r>
            <a:r>
              <a:rPr lang="en-US" altLang="ko-KR" sz="1000" b="1" dirty="0" smtClean="0"/>
              <a:t>Summit </a:t>
            </a:r>
            <a:r>
              <a:rPr lang="ko-KR" altLang="en-US" sz="1000" b="1" dirty="0" smtClean="0"/>
              <a:t>시 </a:t>
            </a:r>
            <a:r>
              <a:rPr lang="ko-KR" altLang="en-US" sz="1000" b="1" dirty="0" smtClean="0">
                <a:solidFill>
                  <a:schemeClr val="accent2">
                    <a:lumMod val="50000"/>
                  </a:schemeClr>
                </a:solidFill>
              </a:rPr>
              <a:t>클래스 현황</a:t>
            </a:r>
            <a:r>
              <a:rPr lang="ko-KR" altLang="en-US" sz="1000" b="1" dirty="0" smtClean="0"/>
              <a:t> 및 </a:t>
            </a:r>
            <a:r>
              <a:rPr lang="ko-KR" altLang="en-US" sz="1000" b="1" dirty="0" smtClean="0">
                <a:solidFill>
                  <a:schemeClr val="accent2">
                    <a:lumMod val="50000"/>
                  </a:schemeClr>
                </a:solidFill>
              </a:rPr>
              <a:t>교육보고 현황</a:t>
            </a:r>
            <a:r>
              <a:rPr lang="ko-KR" altLang="en-US" sz="1000" b="1" dirty="0" smtClean="0"/>
              <a:t>에 대한 데이터가  </a:t>
            </a:r>
            <a:r>
              <a:rPr lang="en-US" altLang="ko-KR" sz="1000" b="1" dirty="0" smtClean="0">
                <a:solidFill>
                  <a:schemeClr val="accent2">
                    <a:lumMod val="50000"/>
                  </a:schemeClr>
                </a:solidFill>
              </a:rPr>
              <a:t>HR / </a:t>
            </a:r>
            <a:r>
              <a:rPr lang="ko-KR" altLang="en-US" sz="1000" b="1" dirty="0" smtClean="0">
                <a:solidFill>
                  <a:schemeClr val="accent2">
                    <a:lumMod val="50000"/>
                  </a:schemeClr>
                </a:solidFill>
              </a:rPr>
              <a:t>비서</a:t>
            </a:r>
            <a:r>
              <a:rPr lang="ko-KR" altLang="en-US" sz="1000" b="1" dirty="0" smtClean="0"/>
              <a:t>에게  실시간으로 전달됨</a:t>
            </a:r>
            <a:endParaRPr lang="en-US" altLang="ko-KR" sz="1000" b="1" dirty="0" smtClean="0"/>
          </a:p>
          <a:p>
            <a:pPr marL="87313" indent="-87313">
              <a:buFont typeface="Arial" panose="020B0604020202020204" pitchFamily="34" charset="0"/>
              <a:buChar char="•"/>
            </a:pPr>
            <a:r>
              <a:rPr lang="en-US" altLang="ko-KR" sz="1000" b="1" dirty="0" smtClean="0"/>
              <a:t>HR / </a:t>
            </a:r>
            <a:r>
              <a:rPr lang="ko-KR" altLang="en-US" sz="1000" b="1" dirty="0" smtClean="0"/>
              <a:t>비서 에게 자동 </a:t>
            </a:r>
            <a:r>
              <a:rPr lang="ko-KR" altLang="en-US" sz="1000" b="1" dirty="0" err="1" smtClean="0"/>
              <a:t>푸쉬</a:t>
            </a:r>
            <a:r>
              <a:rPr lang="ko-KR" altLang="en-US" sz="1000" b="1" dirty="0" smtClean="0"/>
              <a:t> 알림 표시되도록</a:t>
            </a:r>
            <a:endParaRPr lang="en-US" altLang="ko-KR" sz="1000" b="1" dirty="0" smtClean="0"/>
          </a:p>
        </p:txBody>
      </p:sp>
      <p:cxnSp>
        <p:nvCxnSpPr>
          <p:cNvPr id="8" name="꺾인 연결선 7"/>
          <p:cNvCxnSpPr>
            <a:stCxn id="67" idx="1"/>
            <a:endCxn id="80" idx="3"/>
          </p:cNvCxnSpPr>
          <p:nvPr/>
        </p:nvCxnSpPr>
        <p:spPr bwMode="auto">
          <a:xfrm rot="10800000">
            <a:off x="1322776" y="5835365"/>
            <a:ext cx="2727653" cy="8695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02925376"/>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3656163960"/>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일반회화</a:t>
                      </a:r>
                      <a:r>
                        <a:rPr lang="en-US" altLang="ko-KR" sz="900" b="1" dirty="0" smtClean="0">
                          <a:solidFill>
                            <a:schemeClr val="tx1"/>
                          </a:solidFill>
                        </a:rPr>
                        <a:t>B</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b="1"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 name="직사각형 3"/>
          <p:cNvSpPr/>
          <p:nvPr/>
        </p:nvSpPr>
        <p:spPr bwMode="auto">
          <a:xfrm>
            <a:off x="251520" y="1945297"/>
            <a:ext cx="1841099" cy="113858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액션버튼은 </a:t>
            </a:r>
            <a:r>
              <a:rPr kumimoji="1" lang="en-US" altLang="ko-KR" sz="1200" b="1" dirty="0" smtClean="0">
                <a:solidFill>
                  <a:schemeClr val="bg1"/>
                </a:solidFill>
                <a:latin typeface="Arial" charset="0"/>
                <a:ea typeface="돋움" pitchFamily="50" charset="-127"/>
              </a:rPr>
              <a:t>3</a:t>
            </a:r>
            <a:r>
              <a:rPr kumimoji="1" lang="ko-KR" altLang="en-US" sz="1200" b="1" dirty="0" smtClean="0">
                <a:solidFill>
                  <a:schemeClr val="bg1"/>
                </a:solidFill>
                <a:latin typeface="Arial" charset="0"/>
                <a:ea typeface="돋움" pitchFamily="50" charset="-127"/>
              </a:rPr>
              <a:t>개뿐</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이미지상 </a:t>
            </a:r>
            <a:r>
              <a:rPr kumimoji="1" lang="en-US" altLang="ko-KR" sz="1200" b="1" dirty="0">
                <a:solidFill>
                  <a:schemeClr val="bg1"/>
                </a:solidFill>
                <a:latin typeface="Arial" charset="0"/>
                <a:ea typeface="돋움" pitchFamily="50" charset="-127"/>
              </a:rPr>
              <a:t>1</a:t>
            </a:r>
            <a:r>
              <a:rPr kumimoji="1" lang="ko-KR" altLang="en-US" sz="1200" b="1" dirty="0" smtClean="0">
                <a:solidFill>
                  <a:schemeClr val="bg1"/>
                </a:solidFill>
                <a:latin typeface="Arial" charset="0"/>
                <a:ea typeface="돋움" pitchFamily="50" charset="-127"/>
              </a:rPr>
              <a:t>개 무시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프로그램명을</a:t>
            </a:r>
            <a:r>
              <a:rPr kumimoji="1" lang="ko-KR" altLang="en-US" sz="1200" b="1" dirty="0" smtClean="0">
                <a:solidFill>
                  <a:schemeClr val="bg1"/>
                </a:solidFill>
                <a:latin typeface="Arial" charset="0"/>
                <a:ea typeface="돋움" pitchFamily="50" charset="-127"/>
              </a:rPr>
              <a:t> 이름 앞으로</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0" name="직사각형 39"/>
          <p:cNvSpPr/>
          <p:nvPr/>
        </p:nvSpPr>
        <p:spPr bwMode="auto">
          <a:xfrm>
            <a:off x="7464352"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439375081"/>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7373979"/>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5698187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68425"/>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8" name="직사각형 47"/>
          <p:cNvSpPr/>
          <p:nvPr/>
        </p:nvSpPr>
        <p:spPr bwMode="auto">
          <a:xfrm>
            <a:off x="6420327"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525766164"/>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10925271"/>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bwMode="auto">
          <a:xfrm>
            <a:off x="6420327" y="89650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88644277"/>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①공지사항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638890545"/>
              </p:ext>
            </p:extLst>
          </p:nvPr>
        </p:nvGraphicFramePr>
        <p:xfrm>
          <a:off x="580786" y="1768759"/>
          <a:ext cx="7519610" cy="3388432"/>
        </p:xfrm>
        <a:graphic>
          <a:graphicData uri="http://schemas.openxmlformats.org/drawingml/2006/table">
            <a:tbl>
              <a:tblPr firstRow="1" bandRow="1">
                <a:tableStyleId>{5C22544A-7EE6-4342-B048-85BDC9FD1C3A}</a:tableStyleId>
              </a:tblPr>
              <a:tblGrid>
                <a:gridCol w="1503922"/>
                <a:gridCol w="1503922"/>
                <a:gridCol w="1503922"/>
                <a:gridCol w="1503922"/>
                <a:gridCol w="1503922"/>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506445379"/>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피드백</a:t>
            </a:r>
            <a:r>
              <a:rPr lang="en-US" altLang="ko-KR" b="1" kern="0" dirty="0" smtClean="0"/>
              <a:t>(WRT, SPK</a:t>
            </a:r>
            <a:r>
              <a:rPr lang="en-US" altLang="ko-KR" b="1" kern="0" dirty="0" smtClean="0"/>
              <a:t>) </a:t>
            </a:r>
            <a:r>
              <a:rPr lang="en-US" altLang="ko-KR" b="1" u="sng" kern="0" dirty="0" smtClean="0">
                <a:solidFill>
                  <a:srgbClr val="FF0000"/>
                </a:solidFill>
              </a:rPr>
              <a:t>- TO DO</a:t>
            </a:r>
            <a:endParaRPr lang="en-US" altLang="ko-KR" b="1" u="sng" kern="0" dirty="0">
              <a:solidFill>
                <a:srgbClr val="FF0000"/>
              </a:solidFill>
            </a:endParaRPr>
          </a:p>
          <a:p>
            <a:pPr latinLnBrk="0"/>
            <a:r>
              <a:rPr lang="ko-KR" altLang="en-US" b="1" kern="0" dirty="0" smtClean="0"/>
              <a:t>비용관리</a:t>
            </a:r>
            <a:endParaRPr lang="en-US" altLang="ko-KR" b="1" kern="0" dirty="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a:solidFill>
                  <a:srgbClr val="000000"/>
                </a:solidFill>
                <a:latin typeface="돋움"/>
                <a:ea typeface="돋움"/>
                <a:sym typeface="Wingdings" panose="05000000000000000000" pitchFamily="2" charset="2"/>
              </a:rPr>
              <a:t>③</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25351</TotalTime>
  <Words>4271</Words>
  <Application>Microsoft Office PowerPoint</Application>
  <PresentationFormat>화면 슬라이드 쇼(4:3)</PresentationFormat>
  <Paragraphs>1221</Paragraphs>
  <Slides>47</Slides>
  <Notes>0</Notes>
  <HiddenSlides>0</HiddenSlides>
  <MMClips>0</MMClips>
  <ScaleCrop>false</ScaleCrop>
  <HeadingPairs>
    <vt:vector size="4" baseType="variant">
      <vt:variant>
        <vt:lpstr>테마</vt:lpstr>
      </vt:variant>
      <vt:variant>
        <vt:i4>1</vt:i4>
      </vt:variant>
      <vt:variant>
        <vt:lpstr>슬라이드 제목</vt:lpstr>
      </vt:variant>
      <vt:variant>
        <vt:i4>47</vt:i4>
      </vt:variant>
    </vt:vector>
  </HeadingPairs>
  <TitlesOfParts>
    <vt:vector size="48" baseType="lpstr">
      <vt:lpstr>default</vt:lpstr>
      <vt:lpstr>The Mandarin UI UX 기획 보드 - 교수진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Gin Song</cp:lastModifiedBy>
  <cp:revision>346</cp:revision>
  <dcterms:created xsi:type="dcterms:W3CDTF">2014-09-17T04:32:25Z</dcterms:created>
  <dcterms:modified xsi:type="dcterms:W3CDTF">2014-10-24T07:32:37Z</dcterms:modified>
</cp:coreProperties>
</file>