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80" r:id="rId27"/>
    <p:sldId id="354" r:id="rId28"/>
    <p:sldId id="352" r:id="rId29"/>
    <p:sldId id="355" r:id="rId30"/>
    <p:sldId id="384" r:id="rId31"/>
    <p:sldId id="386" r:id="rId32"/>
    <p:sldId id="343" r:id="rId33"/>
    <p:sldId id="359" r:id="rId34"/>
    <p:sldId id="358" r:id="rId35"/>
    <p:sldId id="360" r:id="rId36"/>
    <p:sldId id="361" r:id="rId37"/>
    <p:sldId id="307" r:id="rId38"/>
    <p:sldId id="364" r:id="rId39"/>
    <p:sldId id="308" r:id="rId40"/>
    <p:sldId id="363" r:id="rId41"/>
    <p:sldId id="378" r:id="rId42"/>
    <p:sldId id="379" r:id="rId43"/>
    <p:sldId id="312" r:id="rId44"/>
    <p:sldId id="362" r:id="rId45"/>
    <p:sldId id="306" r:id="rId46"/>
    <p:sldId id="365" r:id="rId47"/>
    <p:sldId id="309" r:id="rId48"/>
    <p:sldId id="310"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9900"/>
    <a:srgbClr val="6699FF"/>
    <a:srgbClr val="3399FF"/>
    <a:srgbClr val="00CC99"/>
    <a:srgbClr val="660033"/>
    <a:srgbClr val="FFFF99"/>
    <a:srgbClr val="FF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95507" autoAdjust="0"/>
  </p:normalViewPr>
  <p:slideViewPr>
    <p:cSldViewPr snapToObjects="1">
      <p:cViewPr>
        <p:scale>
          <a:sx n="124" d="100"/>
          <a:sy n="124" d="100"/>
        </p:scale>
        <p:origin x="-1530" y="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0.png"/><Relationship Id="rId7" Type="http://schemas.openxmlformats.org/officeDocument/2006/relationships/image" Target="../media/image2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smtClean="0">
                <a:latin typeface="+mj-ea"/>
                <a:ea typeface="+mj-ea"/>
              </a:rPr>
              <a:t>25</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 </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08759" y="1934074"/>
            <a:ext cx="575056"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5365395" y="296942"/>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a:t>
            </a:r>
            <a:r>
              <a:rPr kumimoji="1" lang="ko-KR" altLang="en-US" sz="1200" b="1" dirty="0" smtClean="0">
                <a:solidFill>
                  <a:schemeClr val="accent2">
                    <a:lumMod val="50000"/>
                  </a:schemeClr>
                </a:solidFill>
                <a:latin typeface="Arial" charset="0"/>
                <a:ea typeface="돋움" pitchFamily="50" charset="-127"/>
              </a:rPr>
              <a:t>진행도</a:t>
            </a:r>
            <a:endParaRPr kumimoji="1" lang="en-US" altLang="ko-KR" sz="1200" b="1" dirty="0" smtClean="0">
              <a:solidFill>
                <a:schemeClr val="accent2">
                  <a:lumMod val="50000"/>
                </a:schemeClr>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241051729"/>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프리</a:t>
            </a:r>
            <a:r>
              <a:rPr lang="ko-KR" altLang="en-US" sz="1000" b="1" kern="100" dirty="0">
                <a:latin typeface="맑은 고딕"/>
                <a:ea typeface="맑은 고딕"/>
                <a:cs typeface="Times New Roman"/>
              </a:rPr>
              <a:t> 검색</a:t>
            </a:r>
            <a:r>
              <a:rPr lang="en-US" altLang="ko-KR" sz="1000" b="1" kern="100" dirty="0">
                <a:latin typeface="맑은 고딕"/>
                <a:ea typeface="맑은 고딕"/>
                <a:cs typeface="Times New Roman"/>
              </a:rPr>
              <a:t>(</a:t>
            </a:r>
            <a:r>
              <a:rPr lang="ko-KR" altLang="en-US" sz="1000" b="1" kern="100" dirty="0">
                <a:latin typeface="맑은 고딕"/>
                <a:ea typeface="맑은 고딕"/>
                <a:cs typeface="Times New Roman"/>
              </a:rPr>
              <a:t>키워드 입력</a:t>
            </a:r>
            <a:r>
              <a:rPr lang="en-US" altLang="ko-KR" sz="1000" b="1" kern="100" dirty="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팝업 체크박스 중복 선택 및 검색 가능</a:t>
            </a:r>
            <a:endParaRPr lang="en-US" altLang="ko-KR" sz="1000" b="1" kern="100" dirty="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정보 </a:t>
            </a:r>
            <a:r>
              <a:rPr lang="ko-KR" altLang="en-US" sz="1000" b="1" kern="100" dirty="0" err="1">
                <a:latin typeface="맑은 고딕"/>
                <a:ea typeface="맑은 고딕"/>
                <a:cs typeface="Times New Roman"/>
              </a:rPr>
              <a:t>최상단</a:t>
            </a:r>
            <a:r>
              <a:rPr lang="ko-KR" altLang="en-US" sz="1000" b="1" kern="100" dirty="0">
                <a:latin typeface="맑은 고딕"/>
                <a:ea typeface="맑은 고딕"/>
                <a:cs typeface="Times New Roman"/>
              </a:rPr>
              <a:t> 고정 </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헤드라인 </a:t>
            </a:r>
            <a:r>
              <a:rPr lang="en-US" altLang="ko-KR" sz="1000" b="1" kern="100" dirty="0">
                <a:latin typeface="맑은 고딕"/>
                <a:ea typeface="맑은 고딕"/>
                <a:cs typeface="Times New Roman"/>
              </a:rPr>
              <a:t>3</a:t>
            </a:r>
            <a:r>
              <a:rPr lang="ko-KR" altLang="en-US" sz="1000" b="1" kern="100" dirty="0">
                <a:latin typeface="맑은 고딕"/>
                <a:ea typeface="맑은 고딕"/>
                <a:cs typeface="Times New Roman"/>
              </a:rPr>
              <a:t>초 마다 새로운 내용으로 전환</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a:latin typeface="맑은 고딕"/>
                <a:ea typeface="맑은 고딕"/>
                <a:cs typeface="Times New Roman"/>
              </a:rPr>
              <a:t>클릭 시 </a:t>
            </a: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화면으로 연동</a:t>
            </a:r>
            <a:endParaRPr lang="en-US" altLang="ko-KR" sz="1000" b="1" kern="100" dirty="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3" name="직사각형 12"/>
          <p:cNvSpPr/>
          <p:nvPr/>
        </p:nvSpPr>
        <p:spPr bwMode="auto">
          <a:xfrm>
            <a:off x="747642" y="952539"/>
            <a:ext cx="4036642" cy="85197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액션버튼 </a:t>
            </a:r>
            <a:r>
              <a:rPr kumimoji="1" lang="en-US" altLang="ko-KR" sz="1200" b="1" i="0" u="none" strike="noStrike" cap="none" normalizeH="0" baseline="0" dirty="0" smtClean="0">
                <a:ln>
                  <a:noFill/>
                </a:ln>
                <a:solidFill>
                  <a:schemeClr val="bg1"/>
                </a:solidFill>
                <a:effectLst/>
                <a:latin typeface="Arial" charset="0"/>
                <a:ea typeface="돋움" pitchFamily="50" charset="-127"/>
              </a:rPr>
              <a:t>3</a:t>
            </a:r>
            <a:r>
              <a:rPr kumimoji="1" lang="ko-KR" altLang="en-US" sz="1200" b="1" i="0" u="none" strike="noStrike" cap="none" normalizeH="0" baseline="0" dirty="0" smtClean="0">
                <a:ln>
                  <a:noFill/>
                </a:ln>
                <a:solidFill>
                  <a:schemeClr val="bg1"/>
                </a:solidFill>
                <a:effectLst/>
                <a:latin typeface="Arial" charset="0"/>
                <a:ea typeface="돋움" pitchFamily="50" charset="-127"/>
              </a:rPr>
              <a:t>개로 수정 </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0" name="직사각형 69"/>
          <p:cNvSpPr/>
          <p:nvPr/>
        </p:nvSpPr>
        <p:spPr bwMode="auto">
          <a:xfrm>
            <a:off x="7380311" y="3140645"/>
            <a:ext cx="1629311" cy="64839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 가 앞으로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11921" y="1746271"/>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등 해당사항 선택</a:t>
            </a:r>
            <a:r>
              <a:rPr lang="en-US" altLang="ko-KR" sz="1000" b="1" dirty="0" smtClean="0"/>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230354" y="2313444"/>
            <a:ext cx="1454987" cy="337646"/>
          </a:xfrm>
          <a:prstGeom prst="rect">
            <a:avLst/>
          </a:prstGeom>
        </p:spPr>
      </p:pic>
      <p:grpSp>
        <p:nvGrpSpPr>
          <p:cNvPr id="81" name="그룹 80"/>
          <p:cNvGrpSpPr/>
          <p:nvPr/>
        </p:nvGrpSpPr>
        <p:grpSpPr>
          <a:xfrm>
            <a:off x="4846940"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852567"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230354" y="2781459"/>
            <a:ext cx="1454987" cy="337646"/>
          </a:xfrm>
          <a:prstGeom prst="rect">
            <a:avLst/>
          </a:prstGeom>
        </p:spPr>
      </p:pic>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328656" y="1447306"/>
            <a:ext cx="2282484"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3656163960"/>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b="1" dirty="0" smtClean="0">
                          <a:solidFill>
                            <a:schemeClr val="tx1"/>
                          </a:solidFill>
                        </a:rPr>
                        <a:t>B</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 name="그룹 3"/>
          <p:cNvGrpSpPr/>
          <p:nvPr/>
        </p:nvGrpSpPr>
        <p:grpSpPr>
          <a:xfrm>
            <a:off x="1948686" y="1444701"/>
            <a:ext cx="4423513" cy="352425"/>
            <a:chOff x="1948686" y="1444701"/>
            <a:chExt cx="4423513" cy="352425"/>
          </a:xfrm>
        </p:grpSpPr>
        <p:pic>
          <p:nvPicPr>
            <p:cNvPr id="3" name="그림 2"/>
            <p:cNvPicPr>
              <a:picLocks noChangeAspect="1"/>
            </p:cNvPicPr>
            <p:nvPr/>
          </p:nvPicPr>
          <p:blipFill>
            <a:blip r:embed="rId9"/>
            <a:stretch>
              <a:fillRect/>
            </a:stretch>
          </p:blipFill>
          <p:spPr>
            <a:xfrm>
              <a:off x="1948686" y="1444701"/>
              <a:ext cx="4423513" cy="352425"/>
            </a:xfrm>
            <a:prstGeom prst="rect">
              <a:avLst/>
            </a:prstGeom>
          </p:spPr>
        </p:pic>
        <p:sp>
          <p:nvSpPr>
            <p:cNvPr id="46" name="직사각형 45"/>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6" name="직사각형 5"/>
          <p:cNvSpPr/>
          <p:nvPr/>
        </p:nvSpPr>
        <p:spPr bwMode="auto">
          <a:xfrm>
            <a:off x="89102" y="4202475"/>
            <a:ext cx="1584938" cy="72007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고객사는</a:t>
            </a:r>
            <a:r>
              <a:rPr kumimoji="1" lang="ko-KR" altLang="en-US" sz="1200" b="1" i="0" u="none" strike="noStrike" cap="none" normalizeH="0" baseline="0" dirty="0" smtClean="0">
                <a:ln>
                  <a:noFill/>
                </a:ln>
                <a:solidFill>
                  <a:schemeClr val="bg1"/>
                </a:solidFill>
                <a:effectLst/>
                <a:latin typeface="Arial" charset="0"/>
                <a:ea typeface="돋움" pitchFamily="50" charset="-127"/>
              </a:rPr>
              <a:t> 하나로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묶어도 좋지 않을까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769197330"/>
              </p:ext>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7"/>
          <a:stretch>
            <a:fillRect/>
          </a:stretch>
        </p:blipFill>
        <p:spPr>
          <a:xfrm>
            <a:off x="2067736" y="6457530"/>
            <a:ext cx="1743075" cy="171450"/>
          </a:xfrm>
          <a:prstGeom prst="rect">
            <a:avLst/>
          </a:prstGeom>
        </p:spPr>
      </p:pic>
      <p:pic>
        <p:nvPicPr>
          <p:cNvPr id="39" name="그림 38"/>
          <p:cNvPicPr>
            <a:picLocks noChangeAspect="1"/>
          </p:cNvPicPr>
          <p:nvPr/>
        </p:nvPicPr>
        <p:blipFill>
          <a:blip r:embed="rId8"/>
          <a:stretch>
            <a:fillRect/>
          </a:stretch>
        </p:blipFill>
        <p:spPr>
          <a:xfrm>
            <a:off x="6924272" y="6399339"/>
            <a:ext cx="1581066" cy="280906"/>
          </a:xfrm>
          <a:prstGeom prst="rect">
            <a:avLst/>
          </a:prstGeom>
        </p:spPr>
      </p:pic>
      <p:sp>
        <p:nvSpPr>
          <p:cNvPr id="40" name="TextBox 39"/>
          <p:cNvSpPr txBox="1"/>
          <p:nvPr/>
        </p:nvSpPr>
        <p:spPr>
          <a:xfrm>
            <a:off x="4565195"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stCxn id="40" idx="1"/>
            <a:endCxn id="41" idx="3"/>
          </p:cNvCxnSpPr>
          <p:nvPr/>
        </p:nvCxnSpPr>
        <p:spPr bwMode="auto">
          <a:xfrm rot="10800000">
            <a:off x="1691681" y="4257093"/>
            <a:ext cx="2873515"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9"/>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그림 38"/>
          <p:cNvPicPr>
            <a:picLocks noChangeAspect="1"/>
          </p:cNvPicPr>
          <p:nvPr/>
        </p:nvPicPr>
        <p:blipFill>
          <a:blip r:embed="rId6"/>
          <a:stretch>
            <a:fillRect/>
          </a:stretch>
        </p:blipFill>
        <p:spPr>
          <a:xfrm>
            <a:off x="6924272" y="6399339"/>
            <a:ext cx="1581066" cy="280906"/>
          </a:xfrm>
          <a:prstGeom prst="rect">
            <a:avLst/>
          </a:prstGeom>
        </p:spPr>
      </p:pic>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7"/>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45" name="직사각형 44"/>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46" name="그림 45"/>
          <p:cNvPicPr>
            <a:picLocks noChangeAspect="1"/>
          </p:cNvPicPr>
          <p:nvPr/>
        </p:nvPicPr>
        <p:blipFill>
          <a:blip r:embed="rId8"/>
          <a:stretch>
            <a:fillRect/>
          </a:stretch>
        </p:blipFill>
        <p:spPr>
          <a:xfrm>
            <a:off x="2067736" y="6435758"/>
            <a:ext cx="1743075" cy="171450"/>
          </a:xfrm>
          <a:prstGeom prst="rect">
            <a:avLst/>
          </a:prstGeom>
        </p:spPr>
      </p:pic>
    </p:spTree>
    <p:extLst>
      <p:ext uri="{BB962C8B-B14F-4D97-AF65-F5344CB8AC3E}">
        <p14:creationId xmlns:p14="http://schemas.microsoft.com/office/powerpoint/2010/main" val="68921051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216006445"/>
              </p:ext>
            </p:extLst>
          </p:nvPr>
        </p:nvGraphicFramePr>
        <p:xfrm>
          <a:off x="1323689" y="1658308"/>
          <a:ext cx="5826674" cy="1312785"/>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2816086"/>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전체보기</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199553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22176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24241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2333073745"/>
              </p:ext>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2048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4113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007700"/>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3448824661"/>
              </p:ext>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비어있는 표만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
        <p:nvSpPr>
          <p:cNvPr id="4" name="직사각형 3"/>
          <p:cNvSpPr/>
          <p:nvPr/>
        </p:nvSpPr>
        <p:spPr bwMode="auto">
          <a:xfrm>
            <a:off x="3996318" y="3350010"/>
            <a:ext cx="2258644" cy="127737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몇 명까지</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dirty="0" smtClean="0">
                <a:solidFill>
                  <a:schemeClr val="bg1"/>
                </a:solidFill>
                <a:latin typeface="Arial" charset="0"/>
                <a:ea typeface="돋움" pitchFamily="50" charset="-127"/>
              </a:rPr>
              <a:t>P17 </a:t>
            </a:r>
            <a:r>
              <a:rPr kumimoji="1" lang="ko-KR" altLang="en-US" sz="1200" b="1" dirty="0" smtClean="0">
                <a:solidFill>
                  <a:schemeClr val="bg1"/>
                </a:solidFill>
                <a:latin typeface="Arial" charset="0"/>
                <a:ea typeface="돋움" pitchFamily="50" charset="-127"/>
              </a:rPr>
              <a:t>노출방식 참고</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22514415"/>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27447" y="3908552"/>
            <a:ext cx="7816553"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480251249"/>
              </p:ext>
            </p:extLst>
          </p:nvPr>
        </p:nvGraphicFramePr>
        <p:xfrm>
          <a:off x="1323689" y="2513455"/>
          <a:ext cx="5826674" cy="1102883"/>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3464405"/>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세부기능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2850681"/>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30728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32792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900090"/>
            <a:ext cx="5838981" cy="95280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932747"/>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3656156"/>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3203351475"/>
              </p:ext>
            </p:extLst>
          </p:nvPr>
        </p:nvGraphicFramePr>
        <p:xfrm>
          <a:off x="1370844" y="4179830"/>
          <a:ext cx="5693431" cy="628396"/>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012160" y="4517579"/>
            <a:ext cx="906164" cy="116768"/>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012160" y="4347923"/>
            <a:ext cx="906164" cy="146445"/>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30600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32664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862847"/>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551197338"/>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AutoShape 85"/>
          <p:cNvSpPr>
            <a:spLocks noChangeArrowheads="1"/>
          </p:cNvSpPr>
          <p:nvPr/>
        </p:nvSpPr>
        <p:spPr bwMode="auto">
          <a:xfrm rot="10800000">
            <a:off x="1340418" y="1585477"/>
            <a:ext cx="3858350" cy="1696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1801610568"/>
              </p:ext>
            </p:extLst>
          </p:nvPr>
        </p:nvGraphicFramePr>
        <p:xfrm>
          <a:off x="1338920" y="1768335"/>
          <a:ext cx="3892071" cy="678275"/>
        </p:xfrm>
        <a:graphic>
          <a:graphicData uri="http://schemas.openxmlformats.org/drawingml/2006/table">
            <a:tbl>
              <a:tblPr firstRow="1" bandRow="1">
                <a:tableStyleId>{5C22544A-7EE6-4342-B048-85BDC9FD1C3A}</a:tableStyleId>
              </a:tblPr>
              <a:tblGrid>
                <a:gridCol w="927831"/>
                <a:gridCol w="1050056"/>
                <a:gridCol w="957092"/>
                <a:gridCol w="957092"/>
              </a:tblGrid>
              <a:tr h="165653">
                <a:tc>
                  <a:txBody>
                    <a:bodyPr/>
                    <a:lstStyle/>
                    <a:p>
                      <a:pPr algn="ctr" latinLnBrk="1"/>
                      <a:r>
                        <a:rPr lang="ko-KR" altLang="en-US" sz="1000" dirty="0" smtClean="0">
                          <a:solidFill>
                            <a:schemeClr val="tx1"/>
                          </a:solidFill>
                        </a:rPr>
                        <a:t>진행상태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시험분류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진행중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미진행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smtClean="0">
                          <a:solidFill>
                            <a:schemeClr val="tx1"/>
                          </a:solidFill>
                        </a:rPr>
                        <a:t>진행완료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292290" y="1340769"/>
            <a:ext cx="3953783" cy="304246"/>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8" name="TextBox 57"/>
          <p:cNvSpPr txBox="1"/>
          <p:nvPr/>
        </p:nvSpPr>
        <p:spPr>
          <a:xfrm>
            <a:off x="1350067" y="2786070"/>
            <a:ext cx="626927" cy="75994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58" idx="1"/>
            <a:endCxn id="71" idx="0"/>
          </p:cNvCxnSpPr>
          <p:nvPr/>
        </p:nvCxnSpPr>
        <p:spPr bwMode="auto">
          <a:xfrm rot="10800000" flipH="1" flipV="1">
            <a:off x="1350067" y="3166040"/>
            <a:ext cx="2867492" cy="1013789"/>
          </a:xfrm>
          <a:prstGeom prst="bentConnector4">
            <a:avLst>
              <a:gd name="adj1" fmla="val -7972"/>
              <a:gd name="adj2" fmla="val 6874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906069" y="4298718"/>
            <a:ext cx="577700" cy="5521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61" idx="1"/>
            <a:endCxn id="86" idx="1"/>
          </p:cNvCxnSpPr>
          <p:nvPr/>
        </p:nvCxnSpPr>
        <p:spPr bwMode="auto">
          <a:xfrm rot="10800000" flipV="1">
            <a:off x="1323253" y="4574782"/>
            <a:ext cx="582817" cy="1395673"/>
          </a:xfrm>
          <a:prstGeom prst="bentConnector3">
            <a:avLst>
              <a:gd name="adj1" fmla="val 13922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직사각형 61"/>
          <p:cNvSpPr/>
          <p:nvPr/>
        </p:nvSpPr>
        <p:spPr>
          <a:xfrm>
            <a:off x="1" y="2695639"/>
            <a:ext cx="111561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 상황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클래스 학생 현황 표시</a:t>
            </a:r>
            <a:endParaRPr lang="en-US" altLang="ko-KR" sz="1000" b="1" kern="100" dirty="0" smtClean="0">
              <a:latin typeface="맑은 고딕"/>
              <a:ea typeface="맑은 고딕"/>
              <a:cs typeface="Times New Roman"/>
            </a:endParaRPr>
          </a:p>
        </p:txBody>
      </p:sp>
      <p:sp>
        <p:nvSpPr>
          <p:cNvPr id="65" name="직사각형 64"/>
          <p:cNvSpPr/>
          <p:nvPr/>
        </p:nvSpPr>
        <p:spPr>
          <a:xfrm>
            <a:off x="28735" y="4610001"/>
            <a:ext cx="1043842"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학생 이름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학생이 작성한 </a:t>
            </a:r>
            <a:r>
              <a:rPr lang="en-US" altLang="ko-KR" sz="1000" b="1" kern="100" dirty="0" smtClean="0">
                <a:latin typeface="맑은 고딕"/>
                <a:ea typeface="맑은 고딕"/>
                <a:cs typeface="Times New Roman"/>
                <a:sym typeface="Wingdings" panose="05000000000000000000" pitchFamily="2" charset="2"/>
              </a:rPr>
              <a:t>WRT </a:t>
            </a:r>
            <a:r>
              <a:rPr lang="ko-KR" altLang="en-US" sz="1000" b="1" kern="100" dirty="0" smtClean="0">
                <a:latin typeface="맑은 고딕"/>
                <a:ea typeface="맑은 고딕"/>
                <a:cs typeface="Times New Roman"/>
                <a:sym typeface="Wingdings" panose="05000000000000000000" pitchFamily="2" charset="2"/>
              </a:rPr>
              <a:t>결과물 보여주기</a:t>
            </a:r>
            <a:endParaRPr lang="en-US" altLang="ko-KR" sz="1000" b="1" kern="100" dirty="0" smtClean="0">
              <a:latin typeface="맑은 고딕"/>
              <a:ea typeface="맑은 고딕"/>
              <a:cs typeface="Times New Roman"/>
            </a:endParaRPr>
          </a:p>
        </p:txBody>
      </p:sp>
      <p:sp>
        <p:nvSpPr>
          <p:cNvPr id="70" name="Oval 14"/>
          <p:cNvSpPr>
            <a:spLocks noChangeArrowheads="1"/>
          </p:cNvSpPr>
          <p:nvPr/>
        </p:nvSpPr>
        <p:spPr bwMode="gray">
          <a:xfrm>
            <a:off x="832274" y="444812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60" name="Oval 14"/>
          <p:cNvSpPr>
            <a:spLocks noChangeArrowheads="1"/>
          </p:cNvSpPr>
          <p:nvPr/>
        </p:nvSpPr>
        <p:spPr bwMode="gray">
          <a:xfrm>
            <a:off x="941974" y="258453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2" name="직사각형 71"/>
          <p:cNvSpPr/>
          <p:nvPr/>
        </p:nvSpPr>
        <p:spPr>
          <a:xfrm>
            <a:off x="7356839" y="3653424"/>
            <a:ext cx="161906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클래스 학생에 대한 모든 시험의 피드백 완료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solidFill>
                  <a:schemeClr val="accent2">
                    <a:lumMod val="50000"/>
                  </a:schemeClr>
                </a:solidFill>
                <a:latin typeface="맑은 고딕"/>
                <a:ea typeface="맑은 고딕"/>
                <a:cs typeface="Times New Roman"/>
                <a:sym typeface="Wingdings" panose="05000000000000000000" pitchFamily="2" charset="2"/>
              </a:rPr>
              <a:t>내 클래스 현황 </a:t>
            </a:r>
            <a:r>
              <a:rPr lang="ko-KR" altLang="en-US" sz="1000" b="1" kern="100" dirty="0" smtClean="0">
                <a:latin typeface="맑은 고딕"/>
                <a:ea typeface="맑은 고딕"/>
                <a:cs typeface="Times New Roman"/>
                <a:sym typeface="Wingdings" panose="05000000000000000000" pitchFamily="2" charset="2"/>
              </a:rPr>
              <a:t>내 피드백 완료 여부 업데이트</a:t>
            </a:r>
            <a:endParaRPr lang="en-US" altLang="ko-KR" sz="1000" b="1" kern="100" dirty="0" smtClean="0">
              <a:latin typeface="맑은 고딕"/>
              <a:ea typeface="맑은 고딕"/>
              <a:cs typeface="Times New Roman"/>
            </a:endParaRPr>
          </a:p>
        </p:txBody>
      </p:sp>
      <p:sp>
        <p:nvSpPr>
          <p:cNvPr id="74" name="직사각형 73"/>
          <p:cNvSpPr/>
          <p:nvPr/>
        </p:nvSpPr>
        <p:spPr>
          <a:xfrm>
            <a:off x="7322845" y="5827110"/>
            <a:ext cx="1695866" cy="87975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피드백 작성 완료 후 확인 버튼 클릭 </a:t>
            </a:r>
            <a:r>
              <a:rPr lang="en-US" altLang="ko-KR" sz="1000" b="1" kern="100" dirty="0">
                <a:latin typeface="맑은 고딕"/>
                <a:ea typeface="맑은 고딕"/>
                <a:cs typeface="Times New Roman"/>
                <a:sym typeface="Wingdings" panose="05000000000000000000" pitchFamily="2" charset="2"/>
              </a:rPr>
              <a:t></a:t>
            </a:r>
            <a:r>
              <a:rPr lang="ko-KR" altLang="en-US" sz="1000" b="1" kern="100" dirty="0">
                <a:latin typeface="맑은 고딕"/>
                <a:ea typeface="맑은 고딕"/>
                <a:cs typeface="Times New Roman"/>
              </a:rPr>
              <a:t> 자동적으로 해당 학생 </a:t>
            </a:r>
            <a:r>
              <a:rPr lang="en-US" altLang="ko-KR" sz="1000" b="1" kern="100" dirty="0">
                <a:latin typeface="맑은 고딕"/>
                <a:ea typeface="맑은 고딕"/>
                <a:cs typeface="Times New Roman"/>
              </a:rPr>
              <a:t>WRT </a:t>
            </a:r>
            <a:r>
              <a:rPr lang="ko-KR" altLang="en-US" sz="1000" b="1" kern="100" dirty="0">
                <a:latin typeface="맑은 고딕"/>
                <a:ea typeface="맑은 고딕"/>
                <a:cs typeface="Times New Roman"/>
              </a:rPr>
              <a:t>피드백 완료 여부 업데이트 </a:t>
            </a:r>
            <a:endParaRPr lang="en-US" altLang="ko-KR" sz="1000" b="1" kern="100" dirty="0">
              <a:latin typeface="맑은 고딕"/>
              <a:ea typeface="맑은 고딕"/>
              <a:cs typeface="Times New Roman"/>
            </a:endParaRPr>
          </a:p>
        </p:txBody>
      </p:sp>
      <p:cxnSp>
        <p:nvCxnSpPr>
          <p:cNvPr id="29" name="꺾인 연결선 28"/>
          <p:cNvCxnSpPr>
            <a:stCxn id="100" idx="0"/>
            <a:endCxn id="74" idx="1"/>
          </p:cNvCxnSpPr>
          <p:nvPr/>
        </p:nvCxnSpPr>
        <p:spPr bwMode="auto">
          <a:xfrm rot="5400000" flipH="1" flipV="1">
            <a:off x="5675056" y="4938923"/>
            <a:ext cx="319724" cy="29758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979937" y="4298718"/>
            <a:ext cx="1073451" cy="4617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2" name="꺾인 연결선 81"/>
          <p:cNvCxnSpPr>
            <a:stCxn id="74" idx="0"/>
            <a:endCxn id="81" idx="2"/>
          </p:cNvCxnSpPr>
          <p:nvPr/>
        </p:nvCxnSpPr>
        <p:spPr bwMode="auto">
          <a:xfrm rot="16200000" flipV="1">
            <a:off x="6810417" y="4466748"/>
            <a:ext cx="1066608" cy="165411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5960095" y="2786069"/>
            <a:ext cx="1073451" cy="7439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7" name="꺾인 연결선 36"/>
          <p:cNvCxnSpPr>
            <a:stCxn id="81" idx="3"/>
            <a:endCxn id="72" idx="1"/>
          </p:cNvCxnSpPr>
          <p:nvPr/>
        </p:nvCxnSpPr>
        <p:spPr bwMode="auto">
          <a:xfrm flipV="1">
            <a:off x="7053388" y="4362177"/>
            <a:ext cx="303451" cy="16743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72" idx="0"/>
            <a:endCxn id="83" idx="3"/>
          </p:cNvCxnSpPr>
          <p:nvPr/>
        </p:nvCxnSpPr>
        <p:spPr bwMode="auto">
          <a:xfrm rot="16200000" flipV="1">
            <a:off x="7352265" y="2839317"/>
            <a:ext cx="495389" cy="1132826"/>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Oval 14"/>
          <p:cNvSpPr>
            <a:spLocks noChangeArrowheads="1"/>
          </p:cNvSpPr>
          <p:nvPr/>
        </p:nvSpPr>
        <p:spPr bwMode="gray">
          <a:xfrm>
            <a:off x="8169383" y="527261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2" name="Oval 14"/>
          <p:cNvSpPr>
            <a:spLocks noChangeArrowheads="1"/>
          </p:cNvSpPr>
          <p:nvPr/>
        </p:nvSpPr>
        <p:spPr bwMode="gray">
          <a:xfrm>
            <a:off x="7125036" y="411694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93" name="Oval 14"/>
          <p:cNvSpPr>
            <a:spLocks noChangeArrowheads="1"/>
          </p:cNvSpPr>
          <p:nvPr/>
        </p:nvSpPr>
        <p:spPr bwMode="gray">
          <a:xfrm>
            <a:off x="7953483" y="289934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4</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7" name="직사각형 96"/>
          <p:cNvSpPr/>
          <p:nvPr/>
        </p:nvSpPr>
        <p:spPr>
          <a:xfrm>
            <a:off x="7228909" y="1394366"/>
            <a:ext cx="1474208" cy="129130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표시 정보는 </a:t>
            </a:r>
            <a:r>
              <a:rPr lang="en-US" altLang="ko-KR" sz="1000" b="1" kern="100" dirty="0">
                <a:latin typeface="맑은 고딕"/>
                <a:ea typeface="맑은 고딕"/>
                <a:cs typeface="Times New Roman"/>
              </a:rPr>
              <a:t>Maximum 5</a:t>
            </a:r>
            <a:r>
              <a:rPr lang="ko-KR" altLang="en-US" sz="1000" b="1" kern="100" dirty="0">
                <a:latin typeface="맑은 고딕"/>
                <a:ea typeface="맑은 고딕"/>
                <a:cs typeface="Times New Roman"/>
              </a:rPr>
              <a:t>개 까지</a:t>
            </a:r>
            <a:r>
              <a:rPr lang="en-US" altLang="ko-KR" sz="1000" b="1" kern="100" dirty="0">
                <a:latin typeface="맑은 고딕"/>
                <a:ea typeface="맑은 고딕"/>
                <a:cs typeface="Times New Roman"/>
              </a:rPr>
              <a:t>, 5</a:t>
            </a:r>
            <a:r>
              <a:rPr lang="ko-KR" altLang="en-US" sz="1000" b="1" kern="100" dirty="0">
                <a:latin typeface="맑은 고딕"/>
                <a:ea typeface="맑은 고딕"/>
                <a:cs typeface="Times New Roman"/>
              </a:rPr>
              <a:t>개 초과 시 </a:t>
            </a:r>
            <a:r>
              <a:rPr lang="ko-KR" altLang="en-US" sz="1000" b="1" kern="100" dirty="0" err="1">
                <a:latin typeface="맑은 고딕"/>
                <a:ea typeface="맑은 고딕"/>
                <a:cs typeface="Times New Roman"/>
              </a:rPr>
              <a:t>드랍다운</a:t>
            </a:r>
            <a:r>
              <a:rPr lang="ko-KR" altLang="en-US" sz="1000" b="1" kern="100" dirty="0">
                <a:latin typeface="맑은 고딕"/>
                <a:ea typeface="맑은 고딕"/>
                <a:cs typeface="Times New Roman"/>
              </a:rPr>
              <a:t> 화살표 버튼을 통해 추가 정보 파악</a:t>
            </a:r>
            <a:endParaRPr lang="en-US" altLang="ko-KR" sz="1000" b="1" kern="100" dirty="0">
              <a:latin typeface="맑은 고딕"/>
              <a:ea typeface="맑은 고딕"/>
              <a:cs typeface="Times New Roman"/>
            </a:endParaRPr>
          </a:p>
        </p:txBody>
      </p:sp>
      <p:sp>
        <p:nvSpPr>
          <p:cNvPr id="98" name="TextBox 97"/>
          <p:cNvSpPr txBox="1"/>
          <p:nvPr/>
        </p:nvSpPr>
        <p:spPr>
          <a:xfrm>
            <a:off x="4255234" y="3442483"/>
            <a:ext cx="176943" cy="210540"/>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9" name="꺾인 연결선 98"/>
          <p:cNvCxnSpPr>
            <a:stCxn id="98" idx="0"/>
            <a:endCxn id="97" idx="1"/>
          </p:cNvCxnSpPr>
          <p:nvPr/>
        </p:nvCxnSpPr>
        <p:spPr bwMode="auto">
          <a:xfrm rot="5400000" flipH="1" flipV="1">
            <a:off x="5085075" y="1298650"/>
            <a:ext cx="1402464" cy="2885203"/>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694317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(1).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234340"/>
            <a:ext cx="6768752" cy="3305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관리</a:t>
            </a:r>
            <a:r>
              <a:rPr lang="en-US" altLang="ko-KR" b="1" kern="0" dirty="0" smtClean="0"/>
              <a:t>(</a:t>
            </a:r>
            <a:r>
              <a:rPr lang="ko-KR" altLang="en-US" b="1" kern="0" dirty="0" smtClean="0">
                <a:solidFill>
                  <a:srgbClr val="FF0000"/>
                </a:solidFill>
              </a:rPr>
              <a:t>하위메뉴로 보이기</a:t>
            </a:r>
            <a:r>
              <a:rPr lang="en-US" altLang="ko-KR" b="1" kern="0" dirty="0" smtClean="0"/>
              <a:t>) </a:t>
            </a:r>
            <a:endParaRPr lang="en-US" altLang="ko-KR" b="1" u="sng" kern="0" dirty="0" smtClean="0">
              <a:solidFill>
                <a:srgbClr val="FF0000"/>
              </a:solidFill>
            </a:endParaRPr>
          </a:p>
          <a:p>
            <a:pPr latinLnBrk="0"/>
            <a:r>
              <a:rPr lang="ko-KR" altLang="en-US" b="1" kern="0" dirty="0" smtClean="0"/>
              <a:t>비용관리</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a:xfrm>
            <a:off x="5960505" y="1627989"/>
            <a:ext cx="2664296" cy="1378991"/>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200" b="1" dirty="0" smtClean="0"/>
              <a:t>레벨테스트 관리에 들어가는 테스트 항목은 </a:t>
            </a:r>
            <a:r>
              <a:rPr lang="ko-KR" altLang="en-US" sz="1200" b="1" dirty="0" smtClean="0">
                <a:solidFill>
                  <a:schemeClr val="accent2">
                    <a:lumMod val="50000"/>
                  </a:schemeClr>
                </a:solidFill>
              </a:rPr>
              <a:t>독해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듣기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문법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쓰기</a:t>
            </a:r>
            <a:r>
              <a:rPr lang="ko-KR" altLang="en-US" sz="1200" b="1" dirty="0" smtClean="0"/>
              <a:t>  </a:t>
            </a:r>
            <a:r>
              <a:rPr lang="en-US" altLang="ko-KR" sz="1200" b="1" dirty="0" smtClean="0"/>
              <a:t>SPK</a:t>
            </a:r>
            <a:r>
              <a:rPr lang="ko-KR" altLang="en-US" sz="1200" b="1" dirty="0" smtClean="0"/>
              <a:t>는 </a:t>
            </a:r>
            <a:r>
              <a:rPr lang="en-US" altLang="ko-KR" sz="1200" b="1" dirty="0" smtClean="0"/>
              <a:t>To Do</a:t>
            </a:r>
            <a:r>
              <a:rPr lang="ko-KR" altLang="en-US" sz="1200" b="1" dirty="0" smtClean="0"/>
              <a:t>로 빼기</a:t>
            </a:r>
            <a:endParaRPr lang="en-US" altLang="ko-KR" sz="1200" b="1" dirty="0" smtClean="0"/>
          </a:p>
        </p:txBody>
      </p:sp>
      <p:cxnSp>
        <p:nvCxnSpPr>
          <p:cNvPr id="3" name="꺾인 연결선 2"/>
          <p:cNvCxnSpPr>
            <a:stCxn id="7" idx="3"/>
            <a:endCxn id="9" idx="1"/>
          </p:cNvCxnSpPr>
          <p:nvPr/>
        </p:nvCxnSpPr>
        <p:spPr bwMode="auto">
          <a:xfrm flipV="1">
            <a:off x="4932040" y="2317485"/>
            <a:ext cx="1028465" cy="70281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816947" y="2788273"/>
            <a:ext cx="2115093" cy="464054"/>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638890545"/>
              </p:ext>
            </p:extLst>
          </p:nvPr>
        </p:nvGraphicFramePr>
        <p:xfrm>
          <a:off x="580786" y="1768759"/>
          <a:ext cx="7519610" cy="3388432"/>
        </p:xfrm>
        <a:graphic>
          <a:graphicData uri="http://schemas.openxmlformats.org/drawingml/2006/table">
            <a:tbl>
              <a:tblPr firstRow="1" bandRow="1">
                <a:tableStyleId>{5C22544A-7EE6-4342-B048-85BDC9FD1C3A}</a:tableStyleId>
              </a:tblPr>
              <a:tblGrid>
                <a:gridCol w="1503922"/>
                <a:gridCol w="1503922"/>
                <a:gridCol w="1503922"/>
                <a:gridCol w="1503922"/>
                <a:gridCol w="1503922"/>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5220072" y="908720"/>
            <a:ext cx="3168352" cy="23028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추후협의</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TM </a:t>
            </a:r>
            <a:r>
              <a:rPr kumimoji="1" lang="ko-KR" altLang="en-US" sz="1200" b="1" i="0" u="none" strike="noStrike" cap="none" normalizeH="0" baseline="0" dirty="0" smtClean="0">
                <a:ln>
                  <a:noFill/>
                </a:ln>
                <a:solidFill>
                  <a:schemeClr val="bg1"/>
                </a:solidFill>
                <a:effectLst/>
                <a:latin typeface="Arial" charset="0"/>
                <a:ea typeface="돋움" pitchFamily="50" charset="-127"/>
              </a:rPr>
              <a:t>내부 자체적인 이슈에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공지사항만  </a:t>
            </a:r>
            <a:r>
              <a:rPr kumimoji="1" lang="en-US" altLang="ko-KR" sz="1200" b="1" dirty="0" smtClean="0">
                <a:solidFill>
                  <a:schemeClr val="bg1"/>
                </a:solidFill>
                <a:latin typeface="Arial" charset="0"/>
                <a:ea typeface="돋움" pitchFamily="50" charset="-127"/>
              </a:rPr>
              <a:t>or  HR, </a:t>
            </a:r>
            <a:r>
              <a:rPr kumimoji="1" lang="ko-KR" altLang="en-US" sz="1200" b="1" dirty="0" smtClean="0">
                <a:solidFill>
                  <a:schemeClr val="bg1"/>
                </a:solidFill>
                <a:latin typeface="Arial" charset="0"/>
                <a:ea typeface="돋움" pitchFamily="50" charset="-127"/>
              </a:rPr>
              <a:t>교수진도</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참여할 수 있도록</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467544" y="1738214"/>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13285211"/>
              </p:ext>
            </p:extLst>
          </p:nvPr>
        </p:nvGraphicFramePr>
        <p:xfrm>
          <a:off x="1516889" y="3007838"/>
          <a:ext cx="7519607" cy="1643910"/>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ko-KR" altLang="en-US" sz="1100" dirty="0" err="1" smtClean="0">
                          <a:solidFill>
                            <a:schemeClr val="tx1"/>
                          </a:solidFill>
                        </a:rPr>
                        <a:t>회차</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gridSpan="4">
                  <a:txBody>
                    <a:bodyPr/>
                    <a:lstStyle/>
                    <a:p>
                      <a:pPr algn="ctr" latinLnBrk="1"/>
                      <a:r>
                        <a:rPr lang="ko-KR" altLang="en-US" sz="1100" dirty="0" err="1" smtClean="0">
                          <a:solidFill>
                            <a:schemeClr val="tx1"/>
                          </a:solidFill>
                        </a:rPr>
                        <a:t>드랍다운</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28595" y="1810217"/>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2313"/>
            <a:ext cx="611706" cy="1467480"/>
          </a:xfrm>
          <a:prstGeom prst="bentConnector3">
            <a:avLst>
              <a:gd name="adj1" fmla="val 13737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8" name="직사각형 7"/>
          <p:cNvSpPr/>
          <p:nvPr/>
        </p:nvSpPr>
        <p:spPr bwMode="auto">
          <a:xfrm>
            <a:off x="6159899" y="2636912"/>
            <a:ext cx="2448272" cy="158417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 17</a:t>
            </a:r>
            <a:r>
              <a:rPr kumimoji="1" lang="ko-KR" altLang="en-US" sz="1200" b="1" dirty="0" smtClean="0">
                <a:solidFill>
                  <a:schemeClr val="bg1"/>
                </a:solidFill>
                <a:latin typeface="Arial" charset="0"/>
                <a:ea typeface="돋움" pitchFamily="50" charset="-127"/>
              </a:rPr>
              <a:t>에서 오늘의 수업정리 내용과</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업로드된</a:t>
            </a:r>
            <a:r>
              <a:rPr kumimoji="1" lang="ko-KR" altLang="en-US" sz="1200" b="1" dirty="0" smtClean="0">
                <a:solidFill>
                  <a:schemeClr val="bg1"/>
                </a:solidFill>
                <a:latin typeface="Arial" charset="0"/>
                <a:ea typeface="돋움" pitchFamily="50" charset="-127"/>
              </a:rPr>
              <a:t> 파일 내용이 학습자료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게시판에 연동되어 표시해주기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5" name="직사각형 14"/>
          <p:cNvSpPr/>
          <p:nvPr/>
        </p:nvSpPr>
        <p:spPr bwMode="auto">
          <a:xfrm>
            <a:off x="2113395" y="4841776"/>
            <a:ext cx="5672859" cy="18995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6" name="TextBox 15"/>
          <p:cNvSpPr txBox="1"/>
          <p:nvPr/>
        </p:nvSpPr>
        <p:spPr>
          <a:xfrm>
            <a:off x="2199026" y="4933823"/>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en-US" altLang="ko-KR" sz="1000" dirty="0" smtClean="0"/>
              <a:t>1</a:t>
            </a:r>
            <a:r>
              <a:rPr lang="ko-KR" altLang="en-US" sz="1000" dirty="0" err="1" smtClean="0"/>
              <a:t>회차</a:t>
            </a:r>
            <a:endParaRPr lang="ko-KR" altLang="en-US" sz="1000" dirty="0"/>
          </a:p>
        </p:txBody>
      </p:sp>
      <p:sp>
        <p:nvSpPr>
          <p:cNvPr id="17" name="TextBox 16"/>
          <p:cNvSpPr txBox="1"/>
          <p:nvPr/>
        </p:nvSpPr>
        <p:spPr>
          <a:xfrm>
            <a:off x="3081896" y="5210823"/>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18" name="직사각형 17"/>
          <p:cNvSpPr/>
          <p:nvPr/>
        </p:nvSpPr>
        <p:spPr bwMode="auto">
          <a:xfrm>
            <a:off x="2199026" y="5210823"/>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3" name="직사각형 32"/>
          <p:cNvSpPr/>
          <p:nvPr/>
        </p:nvSpPr>
        <p:spPr bwMode="auto">
          <a:xfrm>
            <a:off x="2187225" y="6022447"/>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4" name="TextBox 33"/>
          <p:cNvSpPr txBox="1"/>
          <p:nvPr/>
        </p:nvSpPr>
        <p:spPr>
          <a:xfrm>
            <a:off x="3083038" y="6022448"/>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35" name="직사각형 34"/>
          <p:cNvSpPr/>
          <p:nvPr/>
        </p:nvSpPr>
        <p:spPr bwMode="auto">
          <a:xfrm>
            <a:off x="4553894" y="6538112"/>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a:t>
            </a:r>
            <a:r>
              <a:rPr kumimoji="1" lang="ko-KR" altLang="en-US" sz="900" b="1" dirty="0">
                <a:solidFill>
                  <a:schemeClr val="bg1"/>
                </a:solidFill>
                <a:latin typeface="Arial" charset="0"/>
                <a:ea typeface="돋움" pitchFamily="50" charset="-127"/>
              </a:rPr>
              <a:t>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29" y="5455270"/>
            <a:ext cx="263079" cy="2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직사각형 35"/>
          <p:cNvSpPr/>
          <p:nvPr/>
        </p:nvSpPr>
        <p:spPr bwMode="auto">
          <a:xfrm>
            <a:off x="3094289" y="5791572"/>
            <a:ext cx="685561" cy="219470"/>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 name="직사각형 8"/>
          <p:cNvSpPr/>
          <p:nvPr/>
        </p:nvSpPr>
        <p:spPr bwMode="auto">
          <a:xfrm>
            <a:off x="3411556" y="4437111"/>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수정필요</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4335146" y="1124744"/>
            <a:ext cx="210906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추후협의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25905</TotalTime>
  <Words>4553</Words>
  <Application>Microsoft Office PowerPoint</Application>
  <PresentationFormat>화면 슬라이드 쇼(4:3)</PresentationFormat>
  <Paragraphs>1361</Paragraphs>
  <Slides>48</Slides>
  <Notes>0</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380</cp:revision>
  <dcterms:created xsi:type="dcterms:W3CDTF">2014-09-17T04:32:25Z</dcterms:created>
  <dcterms:modified xsi:type="dcterms:W3CDTF">2014-10-29T05:36:28Z</dcterms:modified>
</cp:coreProperties>
</file>