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2"/>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30" r:id="rId14"/>
    <p:sldId id="368" r:id="rId15"/>
    <p:sldId id="328" r:id="rId16"/>
    <p:sldId id="329" r:id="rId17"/>
    <p:sldId id="339" r:id="rId18"/>
    <p:sldId id="373" r:id="rId19"/>
    <p:sldId id="374" r:id="rId20"/>
    <p:sldId id="371" r:id="rId21"/>
    <p:sldId id="375" r:id="rId22"/>
    <p:sldId id="372" r:id="rId23"/>
    <p:sldId id="367" r:id="rId24"/>
    <p:sldId id="370" r:id="rId25"/>
    <p:sldId id="342" r:id="rId26"/>
    <p:sldId id="334" r:id="rId27"/>
    <p:sldId id="347" r:id="rId28"/>
    <p:sldId id="349" r:id="rId29"/>
    <p:sldId id="348" r:id="rId30"/>
    <p:sldId id="350" r:id="rId31"/>
    <p:sldId id="354" r:id="rId32"/>
    <p:sldId id="352" r:id="rId33"/>
    <p:sldId id="355" r:id="rId34"/>
    <p:sldId id="356" r:id="rId35"/>
    <p:sldId id="357" r:id="rId36"/>
    <p:sldId id="343" r:id="rId37"/>
    <p:sldId id="359" r:id="rId38"/>
    <p:sldId id="358" r:id="rId39"/>
    <p:sldId id="360" r:id="rId40"/>
    <p:sldId id="361" r:id="rId41"/>
    <p:sldId id="307" r:id="rId42"/>
    <p:sldId id="308" r:id="rId43"/>
    <p:sldId id="363" r:id="rId44"/>
    <p:sldId id="312" r:id="rId45"/>
    <p:sldId id="364" r:id="rId46"/>
    <p:sldId id="362" r:id="rId47"/>
    <p:sldId id="306" r:id="rId48"/>
    <p:sldId id="365" r:id="rId49"/>
    <p:sldId id="309" r:id="rId50"/>
    <p:sldId id="310" r:id="rId5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FFFF99"/>
    <a:srgbClr val="FFFFCC"/>
    <a:srgbClr val="FFFFFF"/>
    <a:srgbClr val="CC3300"/>
    <a:srgbClr val="CC0000"/>
    <a:srgbClr val="009900"/>
    <a:srgbClr val="FF5050"/>
    <a:srgbClr val="FF7C8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6" autoAdjust="0"/>
    <p:restoredTop sz="95494" autoAdjust="0"/>
  </p:normalViewPr>
  <p:slideViewPr>
    <p:cSldViewPr snapToObjects="1">
      <p:cViewPr varScale="1">
        <p:scale>
          <a:sx n="88" d="100"/>
          <a:sy n="88" d="100"/>
        </p:scale>
        <p:origin x="35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2014-10-23</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9.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7.png"/><Relationship Id="rId2" Type="http://schemas.openxmlformats.org/officeDocument/2006/relationships/image" Target="../media/image16.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7.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5" Type="http://schemas.openxmlformats.org/officeDocument/2006/relationships/image" Target="../media/image45.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 Id="rId14" Type="http://schemas.openxmlformats.org/officeDocument/2006/relationships/image" Target="../media/image44.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7.png"/><Relationship Id="rId7" Type="http://schemas.openxmlformats.org/officeDocument/2006/relationships/image" Target="../media/image4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8.png"/></Relationships>
</file>

<file path=ppt/slides/_rels/slide2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7.png"/><Relationship Id="rId7" Type="http://schemas.openxmlformats.org/officeDocument/2006/relationships/image" Target="../media/image4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8.png"/></Relationships>
</file>

<file path=ppt/slides/_rels/slide2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7.png"/><Relationship Id="rId7" Type="http://schemas.openxmlformats.org/officeDocument/2006/relationships/image" Target="../media/image4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8.png"/></Relationships>
</file>

<file path=ppt/slides/_rels/slide2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7.png"/><Relationship Id="rId7" Type="http://schemas.openxmlformats.org/officeDocument/2006/relationships/image" Target="../media/image4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7.png"/><Relationship Id="rId7" Type="http://schemas.openxmlformats.org/officeDocument/2006/relationships/image" Target="../media/image4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48.png"/></Relationships>
</file>

<file path=ppt/slides/_rels/slide3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0.png"/><Relationship Id="rId7" Type="http://schemas.openxmlformats.org/officeDocument/2006/relationships/image" Target="../media/image2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0.png"/><Relationship Id="rId7" Type="http://schemas.openxmlformats.org/officeDocument/2006/relationships/image" Target="../media/image26.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0.png"/><Relationship Id="rId7" Type="http://schemas.openxmlformats.org/officeDocument/2006/relationships/image" Target="../media/image26.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1.png"/></Relationships>
</file>

<file path=ppt/slides/_rels/slide3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0.png"/><Relationship Id="rId7" Type="http://schemas.openxmlformats.org/officeDocument/2006/relationships/image" Target="../media/image26.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1.png"/></Relationships>
</file>

<file path=ppt/slides/_rels/slide3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0.png"/><Relationship Id="rId7" Type="http://schemas.openxmlformats.org/officeDocument/2006/relationships/image" Target="../media/image26.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5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3.jp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2.jp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3.jp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2.jp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8.png"/><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2014. 10. 07</a:t>
            </a:r>
            <a:endParaRPr lang="en-US" altLang="ko-KR" sz="1200" b="1" dirty="0">
              <a:latin typeface="+mj-ea"/>
              <a:ea typeface="+mj-ea"/>
            </a:endParaRPr>
          </a:p>
        </p:txBody>
      </p:sp>
      <p:sp>
        <p:nvSpPr>
          <p:cNvPr id="4" name="Rectangle 3"/>
          <p:cNvSpPr>
            <a:spLocks noGrp="1" noChangeArrowheads="1"/>
          </p:cNvSpPr>
          <p:nvPr>
            <p:ph type="ctrTitle"/>
          </p:nvPr>
        </p:nvSpPr>
        <p:spPr>
          <a:xfrm>
            <a:off x="2112963" y="2117889"/>
            <a:ext cx="4748416" cy="492443"/>
          </a:xfrm>
        </p:spPr>
        <p:txBody>
          <a:bodyPr anchor="ctr"/>
          <a:lstStyle/>
          <a:p>
            <a:r>
              <a:rPr lang="en-US" altLang="ko-KR" dirty="0" smtClean="0">
                <a:latin typeface="+mj-ea"/>
              </a:rPr>
              <a:t>The Mandarin UI UX </a:t>
            </a:r>
            <a:r>
              <a:rPr lang="ko-KR" altLang="en-US" dirty="0" smtClean="0">
                <a:latin typeface="+mj-ea"/>
              </a:rPr>
              <a:t>기획 보드</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2661055721"/>
              </p:ext>
            </p:extLst>
          </p:nvPr>
        </p:nvGraphicFramePr>
        <p:xfrm>
          <a:off x="1744144" y="222437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02486" y="2741577"/>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6678" y="3007838"/>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621889" y="3267713"/>
            <a:ext cx="190500" cy="190500"/>
          </a:xfrm>
          <a:prstGeom prst="rect">
            <a:avLst/>
          </a:prstGeom>
        </p:spPr>
      </p:pic>
      <p:grpSp>
        <p:nvGrpSpPr>
          <p:cNvPr id="63" name="그룹 62"/>
          <p:cNvGrpSpPr/>
          <p:nvPr/>
        </p:nvGrpSpPr>
        <p:grpSpPr>
          <a:xfrm>
            <a:off x="1763688" y="272704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55101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84192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31066" y="3535321"/>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31066" y="3839510"/>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615222" y="4074726"/>
            <a:ext cx="190500" cy="190500"/>
          </a:xfrm>
          <a:prstGeom prst="rect">
            <a:avLst/>
          </a:prstGeom>
        </p:spPr>
      </p:pic>
      <p:grpSp>
        <p:nvGrpSpPr>
          <p:cNvPr id="87" name="그룹 86"/>
          <p:cNvGrpSpPr/>
          <p:nvPr/>
        </p:nvGrpSpPr>
        <p:grpSpPr>
          <a:xfrm>
            <a:off x="1763688" y="302578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44768052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7917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8900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그룹 3"/>
          <p:cNvGrpSpPr/>
          <p:nvPr/>
        </p:nvGrpSpPr>
        <p:grpSpPr>
          <a:xfrm>
            <a:off x="7336410" y="1454631"/>
            <a:ext cx="1582035" cy="2792998"/>
            <a:chOff x="7336410" y="1454631"/>
            <a:chExt cx="1582035" cy="2792998"/>
          </a:xfrm>
        </p:grpSpPr>
        <p:grpSp>
          <p:nvGrpSpPr>
            <p:cNvPr id="8" name="그룹 7"/>
            <p:cNvGrpSpPr/>
            <p:nvPr/>
          </p:nvGrpSpPr>
          <p:grpSpPr>
            <a:xfrm>
              <a:off x="7336410" y="1454631"/>
              <a:ext cx="1582035"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81026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8451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80263" y="1934074"/>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9539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6376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24762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1616559044"/>
              </p:ext>
            </p:extLst>
          </p:nvPr>
        </p:nvGraphicFramePr>
        <p:xfrm>
          <a:off x="1744144" y="2224371"/>
          <a:ext cx="5532106" cy="2049038"/>
        </p:xfrm>
        <a:graphic>
          <a:graphicData uri="http://schemas.openxmlformats.org/drawingml/2006/table">
            <a:tbl>
              <a:tblPr firstRow="1" bandRow="1">
                <a:tableStyleId>{5C22544A-7EE6-4342-B048-85BDC9FD1C3A}</a:tableStyleId>
              </a:tblPr>
              <a:tblGrid>
                <a:gridCol w="648623"/>
                <a:gridCol w="734068"/>
                <a:gridCol w="669078"/>
                <a:gridCol w="542720"/>
                <a:gridCol w="648623"/>
                <a:gridCol w="500886"/>
                <a:gridCol w="672093"/>
                <a:gridCol w="672093"/>
                <a:gridCol w="443922"/>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gridSpan="9">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338845"/>
            <a:ext cx="2990850" cy="238125"/>
          </a:xfrm>
          <a:prstGeom prst="rect">
            <a:avLst/>
          </a:prstGeom>
          <a:ln>
            <a:solidFill>
              <a:schemeClr val="bg1">
                <a:lumMod val="50000"/>
              </a:schemeClr>
            </a:solidFill>
          </a:ln>
        </p:spPr>
      </p:pic>
      <p:sp>
        <p:nvSpPr>
          <p:cNvPr id="59" name="직사각형 58"/>
          <p:cNvSpPr/>
          <p:nvPr/>
        </p:nvSpPr>
        <p:spPr>
          <a:xfrm>
            <a:off x="1781266" y="158348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pic>
        <p:nvPicPr>
          <p:cNvPr id="90" name="그림 89"/>
          <p:cNvPicPr>
            <a:picLocks noChangeAspect="1"/>
          </p:cNvPicPr>
          <p:nvPr/>
        </p:nvPicPr>
        <p:blipFill>
          <a:blip r:embed="rId10"/>
          <a:stretch>
            <a:fillRect/>
          </a:stretch>
        </p:blipFill>
        <p:spPr>
          <a:xfrm>
            <a:off x="4621889" y="3267713"/>
            <a:ext cx="190500" cy="190500"/>
          </a:xfrm>
          <a:prstGeom prst="rect">
            <a:avLst/>
          </a:prstGeom>
        </p:spPr>
      </p:pic>
      <p:grpSp>
        <p:nvGrpSpPr>
          <p:cNvPr id="63" name="그룹 62"/>
          <p:cNvGrpSpPr/>
          <p:nvPr/>
        </p:nvGrpSpPr>
        <p:grpSpPr>
          <a:xfrm>
            <a:off x="1796346" y="2683496"/>
            <a:ext cx="461795" cy="247520"/>
            <a:chOff x="1853004" y="4826628"/>
            <a:chExt cx="508292" cy="216024"/>
          </a:xfrm>
        </p:grpSpPr>
        <p:pic>
          <p:nvPicPr>
            <p:cNvPr id="64"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829004" y="3507470"/>
            <a:ext cx="450656" cy="237884"/>
            <a:chOff x="1853004" y="5154597"/>
            <a:chExt cx="546189" cy="204821"/>
          </a:xfrm>
        </p:grpSpPr>
        <p:pic>
          <p:nvPicPr>
            <p:cNvPr id="74"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829287" y="3798378"/>
            <a:ext cx="450656" cy="237884"/>
            <a:chOff x="1853004" y="5154597"/>
            <a:chExt cx="546189" cy="204821"/>
          </a:xfrm>
        </p:grpSpPr>
        <p:pic>
          <p:nvPicPr>
            <p:cNvPr id="82"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85" name="그림 84"/>
          <p:cNvPicPr>
            <a:picLocks noChangeAspect="1"/>
          </p:cNvPicPr>
          <p:nvPr/>
        </p:nvPicPr>
        <p:blipFill>
          <a:blip r:embed="rId10"/>
          <a:stretch>
            <a:fillRect/>
          </a:stretch>
        </p:blipFill>
        <p:spPr>
          <a:xfrm>
            <a:off x="4615222" y="4074726"/>
            <a:ext cx="190500" cy="190500"/>
          </a:xfrm>
          <a:prstGeom prst="rect">
            <a:avLst/>
          </a:prstGeom>
        </p:spPr>
      </p:pic>
      <p:grpSp>
        <p:nvGrpSpPr>
          <p:cNvPr id="87" name="그룹 86"/>
          <p:cNvGrpSpPr/>
          <p:nvPr/>
        </p:nvGrpSpPr>
        <p:grpSpPr>
          <a:xfrm>
            <a:off x="1796346" y="2982239"/>
            <a:ext cx="461795" cy="247520"/>
            <a:chOff x="1853004" y="4826628"/>
            <a:chExt cx="508292" cy="216024"/>
          </a:xfrm>
        </p:grpSpPr>
        <p:pic>
          <p:nvPicPr>
            <p:cNvPr id="91"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110" y="4388119"/>
            <a:ext cx="7172335" cy="2193777"/>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6"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en-US" altLang="ko-KR" dirty="0" smtClean="0">
                <a:solidFill>
                  <a:schemeClr val="accent2">
                    <a:lumMod val="50000"/>
                  </a:schemeClr>
                </a:solidFill>
                <a:latin typeface="돋움"/>
                <a:ea typeface="돋움"/>
              </a:rPr>
              <a:t>1:1 </a:t>
            </a:r>
            <a:r>
              <a:rPr lang="ko-KR" altLang="en-US" dirty="0" smtClean="0">
                <a:solidFill>
                  <a:schemeClr val="accent2">
                    <a:lumMod val="50000"/>
                  </a:schemeClr>
                </a:solidFill>
                <a:latin typeface="돋움"/>
                <a:ea typeface="돋움"/>
              </a:rPr>
              <a:t>강의 </a:t>
            </a:r>
            <a:r>
              <a:rPr lang="ko-KR" altLang="en-US" dirty="0" smtClean="0">
                <a:solidFill>
                  <a:srgbClr val="000000"/>
                </a:solidFill>
                <a:latin typeface="돋움"/>
                <a:ea typeface="돋움"/>
              </a:rPr>
              <a:t>시 내 </a:t>
            </a:r>
            <a:r>
              <a:rPr lang="ko-KR" altLang="en-US" dirty="0" smtClean="0">
                <a:solidFill>
                  <a:srgbClr val="000000"/>
                </a:solidFill>
                <a:latin typeface="돋움"/>
                <a:ea typeface="돋움"/>
              </a:rPr>
              <a:t>클래스 전체보기</a:t>
            </a:r>
            <a:r>
              <a:rPr lang="en-US" altLang="ko-KR" dirty="0" smtClean="0">
                <a:solidFill>
                  <a:srgbClr val="000000"/>
                </a:solidFill>
                <a:latin typeface="돋움"/>
                <a:ea typeface="돋움"/>
              </a:rPr>
              <a:t>(TMIP </a:t>
            </a:r>
            <a:r>
              <a:rPr lang="ko-KR" altLang="en-US" dirty="0" smtClean="0">
                <a:solidFill>
                  <a:srgbClr val="000000"/>
                </a:solidFill>
                <a:latin typeface="돋움"/>
                <a:ea typeface="돋움"/>
              </a:rPr>
              <a:t>접속 시 첫 화면 또는 좌측 메뉴 바 내 클래스 전체보기 클릭 시 구현 화면</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7" name="TextBox 4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107504" y="4388119"/>
            <a:ext cx="1598173" cy="1777185"/>
          </a:xfrm>
          <a:prstGeom prst="rect">
            <a:avLst/>
          </a:prstGeom>
          <a:solidFill>
            <a:srgbClr val="FFC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latin typeface="Arial" charset="0"/>
                <a:ea typeface="돋움" pitchFamily="50" charset="-127"/>
              </a:rPr>
              <a:t>1:1 </a:t>
            </a:r>
            <a:r>
              <a:rPr kumimoji="1" lang="ko-KR" altLang="en-US" sz="1200" b="1" dirty="0" smtClean="0">
                <a:latin typeface="Arial" charset="0"/>
                <a:ea typeface="돋움" pitchFamily="50" charset="-127"/>
              </a:rPr>
              <a:t>강의는 진행도</a:t>
            </a:r>
            <a:endParaRPr kumimoji="1" lang="en-US" altLang="ko-KR" sz="1200" b="1" dirty="0" smtClean="0">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빠져있음</a:t>
            </a:r>
            <a:endParaRPr kumimoji="1" lang="ko-KR" altLang="en-US" sz="1200" b="1" i="0" u="none" strike="noStrike" cap="none" normalizeH="0" baseline="0" dirty="0" smtClean="0">
              <a:ln>
                <a:noFill/>
              </a:ln>
              <a:effectLst/>
              <a:latin typeface="Arial" charset="0"/>
              <a:ea typeface="돋움" pitchFamily="50" charset="-127"/>
            </a:endParaRPr>
          </a:p>
        </p:txBody>
      </p:sp>
    </p:spTree>
    <p:extLst>
      <p:ext uri="{BB962C8B-B14F-4D97-AF65-F5344CB8AC3E}">
        <p14:creationId xmlns:p14="http://schemas.microsoft.com/office/powerpoint/2010/main" val="115499979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737889"/>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512" y="2147720"/>
            <a:ext cx="5056212"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020272" y="2002460"/>
            <a:ext cx="1582035" cy="2314889"/>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59" y="2358098"/>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7113546" y="3751919"/>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1" name="TextBox 10"/>
          <p:cNvSpPr txBox="1"/>
          <p:nvPr/>
        </p:nvSpPr>
        <p:spPr>
          <a:xfrm>
            <a:off x="7513695" y="2447565"/>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26751" y="2928332"/>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32538" y="3349347"/>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336" y="2410566"/>
            <a:ext cx="347604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939603" y="2492789"/>
            <a:ext cx="432048" cy="22146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sp>
        <p:nvSpPr>
          <p:cNvPr id="53" name="AutoShape 85"/>
          <p:cNvSpPr>
            <a:spLocks noChangeArrowheads="1"/>
          </p:cNvSpPr>
          <p:nvPr/>
        </p:nvSpPr>
        <p:spPr bwMode="auto">
          <a:xfrm rot="10800000">
            <a:off x="3171416" y="2750587"/>
            <a:ext cx="2120964" cy="1716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3" name="그룹 22"/>
          <p:cNvGrpSpPr/>
          <p:nvPr/>
        </p:nvGrpSpPr>
        <p:grpSpPr>
          <a:xfrm>
            <a:off x="5368582" y="2432338"/>
            <a:ext cx="1007811"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7115" y="2489820"/>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직사각형 65"/>
          <p:cNvSpPr/>
          <p:nvPr/>
        </p:nvSpPr>
        <p:spPr>
          <a:xfrm>
            <a:off x="323528" y="4154609"/>
            <a:ext cx="1158046" cy="1709648"/>
          </a:xfrm>
          <a:prstGeom prst="rect">
            <a:avLst/>
          </a:prstGeom>
          <a:ln w="25400">
            <a:solidFill>
              <a:schemeClr val="bg1"/>
            </a:solidFill>
          </a:ln>
        </p:spPr>
        <p:txBody>
          <a:bodyPr wrap="square" anchor="ctr">
            <a:normAutofit/>
          </a:bodyPr>
          <a:lstStyle/>
          <a:p>
            <a:pPr marL="85725" indent="-85725" algn="ctr">
              <a:buFont typeface="Arial" panose="020B0604020202020204" pitchFamily="34" charset="0"/>
              <a:buChar char="•"/>
            </a:pPr>
            <a:r>
              <a:rPr lang="en-US" altLang="ko-KR" sz="1200" b="1" kern="100" dirty="0">
                <a:solidFill>
                  <a:schemeClr val="bg1"/>
                </a:solidFill>
                <a:latin typeface="맑은 고딕"/>
                <a:ea typeface="맑은 고딕"/>
                <a:cs typeface="Times New Roman"/>
              </a:rPr>
              <a:t> </a:t>
            </a:r>
            <a:r>
              <a:rPr lang="ko-KR" altLang="en-US" sz="1200" b="1" kern="100" dirty="0" err="1" smtClean="0">
                <a:solidFill>
                  <a:schemeClr val="bg1"/>
                </a:solidFill>
                <a:latin typeface="맑은 고딕"/>
                <a:ea typeface="맑은 고딕"/>
                <a:cs typeface="Times New Roman"/>
              </a:rPr>
              <a:t>필터링</a:t>
            </a:r>
            <a:r>
              <a:rPr lang="ko-KR" altLang="en-US" sz="1200" b="1" kern="100" dirty="0" smtClean="0">
                <a:solidFill>
                  <a:schemeClr val="bg1"/>
                </a:solidFill>
                <a:latin typeface="맑은 고딕"/>
                <a:ea typeface="맑은 고딕"/>
                <a:cs typeface="Times New Roman"/>
              </a:rPr>
              <a:t> 기능에서 프로그램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주재원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요일 </a:t>
            </a:r>
            <a:r>
              <a:rPr lang="en-US" altLang="ko-KR" sz="1200" b="1" kern="100" dirty="0" smtClean="0">
                <a:solidFill>
                  <a:schemeClr val="bg1"/>
                </a:solidFill>
                <a:latin typeface="맑은 고딕"/>
                <a:ea typeface="맑은 고딕"/>
                <a:cs typeface="Times New Roman"/>
              </a:rPr>
              <a:t>– </a:t>
            </a:r>
            <a:r>
              <a:rPr lang="ko-KR" altLang="en-US" sz="1200" b="1" kern="100" dirty="0" smtClean="0">
                <a:solidFill>
                  <a:schemeClr val="bg1"/>
                </a:solidFill>
                <a:latin typeface="맑은 고딕"/>
                <a:ea typeface="맑은 고딕"/>
                <a:cs typeface="Times New Roman"/>
              </a:rPr>
              <a:t>월 로 검색한 결과</a:t>
            </a:r>
            <a:endParaRPr lang="en-US" altLang="ko-KR" sz="1200" b="1" kern="100" dirty="0" smtClean="0">
              <a:solidFill>
                <a:schemeClr val="bg1"/>
              </a:solidFill>
              <a:latin typeface="맑은 고딕"/>
              <a:ea typeface="맑은 고딕"/>
              <a:cs typeface="Times New Roman"/>
            </a:endParaRPr>
          </a:p>
        </p:txBody>
      </p:sp>
      <p:sp>
        <p:nvSpPr>
          <p:cNvPr id="42" name="AutoShape 85"/>
          <p:cNvSpPr>
            <a:spLocks noChangeArrowheads="1"/>
          </p:cNvSpPr>
          <p:nvPr/>
        </p:nvSpPr>
        <p:spPr bwMode="auto">
          <a:xfrm rot="10800000">
            <a:off x="1777506" y="4118920"/>
            <a:ext cx="5072243" cy="23291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28" name="표 27"/>
          <p:cNvGraphicFramePr>
            <a:graphicFrameLocks noGrp="1"/>
          </p:cNvGraphicFramePr>
          <p:nvPr>
            <p:extLst>
              <p:ext uri="{D42A27DB-BD31-4B8C-83A1-F6EECF244321}">
                <p14:modId xmlns:p14="http://schemas.microsoft.com/office/powerpoint/2010/main" val="3826705078"/>
              </p:ext>
            </p:extLst>
          </p:nvPr>
        </p:nvGraphicFramePr>
        <p:xfrm>
          <a:off x="3265223" y="2970046"/>
          <a:ext cx="3421057" cy="780210"/>
        </p:xfrm>
        <a:graphic>
          <a:graphicData uri="http://schemas.openxmlformats.org/drawingml/2006/table">
            <a:tbl>
              <a:tblPr firstRow="1" bandRow="1">
                <a:tableStyleId>{5C22544A-7EE6-4342-B048-85BDC9FD1C3A}</a:tableStyleId>
              </a:tblPr>
              <a:tblGrid>
                <a:gridCol w="1081494"/>
                <a:gridCol w="1223962"/>
                <a:gridCol w="1115601"/>
              </a:tblGrid>
              <a:tr h="260070">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강의시간</a:t>
                      </a:r>
                      <a:r>
                        <a:rPr lang="en-US" altLang="ko-KR" sz="1000" dirty="0" smtClean="0">
                          <a:solidFill>
                            <a:schemeClr val="tx1"/>
                          </a:solidFill>
                        </a:rPr>
                        <a:t>(</a:t>
                      </a:r>
                      <a:r>
                        <a:rPr lang="ko-KR" altLang="en-US" sz="1000" dirty="0" smtClean="0">
                          <a:solidFill>
                            <a:schemeClr val="tx1"/>
                          </a:solidFill>
                        </a:rPr>
                        <a:t>요일</a:t>
                      </a:r>
                      <a:r>
                        <a:rPr lang="en-US" altLang="ko-KR" sz="1000" dirty="0" smtClean="0">
                          <a:solidFill>
                            <a:schemeClr val="tx1"/>
                          </a:solidFill>
                        </a:rPr>
                        <a:t>)</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0070">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r>
                        <a:rPr lang="en-US" altLang="ko-KR" sz="900" baseline="0" dirty="0" smtClean="0">
                          <a:solidFill>
                            <a:schemeClr val="tx1"/>
                          </a:solidFill>
                        </a:rPr>
                        <a:t> skill</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4" name="그룹 3"/>
          <p:cNvGrpSpPr/>
          <p:nvPr/>
        </p:nvGrpSpPr>
        <p:grpSpPr>
          <a:xfrm>
            <a:off x="1867746" y="2761220"/>
            <a:ext cx="1303821" cy="1405537"/>
            <a:chOff x="1867595" y="3175591"/>
            <a:chExt cx="1303821" cy="1405537"/>
          </a:xfrm>
        </p:grpSpPr>
        <p:grpSp>
          <p:nvGrpSpPr>
            <p:cNvPr id="16" name="그룹 15"/>
            <p:cNvGrpSpPr/>
            <p:nvPr/>
          </p:nvGrpSpPr>
          <p:grpSpPr>
            <a:xfrm>
              <a:off x="1867595" y="3175591"/>
              <a:ext cx="1303821" cy="1405537"/>
              <a:chOff x="3336246" y="2529185"/>
              <a:chExt cx="1343025" cy="1447800"/>
            </a:xfrm>
          </p:grpSpPr>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246" y="2529185"/>
                <a:ext cx="1343025" cy="144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876" y="2564504"/>
                <a:ext cx="269699" cy="98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7" name="TextBox 16"/>
            <p:cNvSpPr txBox="1"/>
            <p:nvPr/>
          </p:nvSpPr>
          <p:spPr>
            <a:xfrm>
              <a:off x="2134361" y="3281921"/>
              <a:ext cx="435472" cy="123111"/>
            </a:xfrm>
            <a:prstGeom prst="rect">
              <a:avLst/>
            </a:prstGeom>
            <a:solidFill>
              <a:schemeClr val="bg1"/>
            </a:solidFill>
          </p:spPr>
          <p:txBody>
            <a:bodyPr wrap="square" lIns="0" tIns="0" rIns="0" bIns="0" rtlCol="0" anchor="ctr">
              <a:spAutoFit/>
            </a:bodyPr>
            <a:lstStyle/>
            <a:p>
              <a:r>
                <a:rPr lang="en-US" altLang="ko-KR" sz="800" b="1" dirty="0" smtClean="0"/>
                <a:t>SK</a:t>
              </a:r>
              <a:endParaRPr lang="ko-KR" altLang="en-US" sz="800" b="1" dirty="0"/>
            </a:p>
          </p:txBody>
        </p:sp>
        <p:sp>
          <p:nvSpPr>
            <p:cNvPr id="46" name="TextBox 45"/>
            <p:cNvSpPr txBox="1"/>
            <p:nvPr/>
          </p:nvSpPr>
          <p:spPr>
            <a:xfrm>
              <a:off x="2134361" y="3764711"/>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SAMSUNG</a:t>
              </a:r>
              <a:endParaRPr lang="ko-KR" altLang="en-US" dirty="0"/>
            </a:p>
          </p:txBody>
        </p:sp>
        <p:sp>
          <p:nvSpPr>
            <p:cNvPr id="48" name="TextBox 47"/>
            <p:cNvSpPr txBox="1"/>
            <p:nvPr/>
          </p:nvSpPr>
          <p:spPr>
            <a:xfrm>
              <a:off x="2134361" y="3516788"/>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a:t>LG</a:t>
              </a:r>
              <a:endParaRPr lang="ko-KR" altLang="en-US" dirty="0"/>
            </a:p>
          </p:txBody>
        </p:sp>
        <p:sp>
          <p:nvSpPr>
            <p:cNvPr id="49" name="TextBox 48"/>
            <p:cNvSpPr txBox="1"/>
            <p:nvPr/>
          </p:nvSpPr>
          <p:spPr>
            <a:xfrm>
              <a:off x="2134361" y="3999217"/>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DOOSAN</a:t>
              </a:r>
              <a:endParaRPr lang="ko-KR" altLang="en-US" dirty="0"/>
            </a:p>
          </p:txBody>
        </p:sp>
      </p:grpSp>
      <p:sp>
        <p:nvSpPr>
          <p:cNvPr id="7" name="직사각형 6"/>
          <p:cNvSpPr/>
          <p:nvPr/>
        </p:nvSpPr>
        <p:spPr bwMode="auto">
          <a:xfrm>
            <a:off x="1705677" y="4806344"/>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662120943"/>
              </p:ext>
            </p:extLst>
          </p:nvPr>
        </p:nvGraphicFramePr>
        <p:xfrm>
          <a:off x="1743733" y="4410031"/>
          <a:ext cx="6858575" cy="1107201"/>
        </p:xfrm>
        <a:graphic>
          <a:graphicData uri="http://schemas.openxmlformats.org/drawingml/2006/table">
            <a:tbl>
              <a:tblPr firstRow="1" bandRow="1">
                <a:tableStyleId>{5C22544A-7EE6-4342-B048-85BDC9FD1C3A}</a:tableStyleId>
              </a:tblPr>
              <a:tblGrid>
                <a:gridCol w="683385"/>
                <a:gridCol w="773409"/>
                <a:gridCol w="704936"/>
                <a:gridCol w="571806"/>
                <a:gridCol w="683385"/>
                <a:gridCol w="527730"/>
                <a:gridCol w="708114"/>
                <a:gridCol w="708114"/>
                <a:gridCol w="1029984"/>
                <a:gridCol w="467712"/>
              </a:tblGrid>
              <a:tr h="359478">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47">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429">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AutoShape 85"/>
          <p:cNvSpPr>
            <a:spLocks noChangeArrowheads="1"/>
          </p:cNvSpPr>
          <p:nvPr/>
        </p:nvSpPr>
        <p:spPr bwMode="auto">
          <a:xfrm rot="16200000">
            <a:off x="1119257" y="4881830"/>
            <a:ext cx="989885" cy="19749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 name="그림 9"/>
          <p:cNvPicPr>
            <a:picLocks noChangeAspect="1"/>
          </p:cNvPicPr>
          <p:nvPr/>
        </p:nvPicPr>
        <p:blipFill>
          <a:blip r:embed="rId11"/>
          <a:stretch>
            <a:fillRect/>
          </a:stretch>
        </p:blipFill>
        <p:spPr>
          <a:xfrm>
            <a:off x="1783769" y="1897560"/>
            <a:ext cx="2990850" cy="238125"/>
          </a:xfrm>
          <a:prstGeom prst="rect">
            <a:avLst/>
          </a:prstGeom>
          <a:ln>
            <a:solidFill>
              <a:schemeClr val="bg1">
                <a:lumMod val="50000"/>
              </a:schemeClr>
            </a:solidFill>
          </a:ln>
        </p:spPr>
      </p:pic>
      <p:sp>
        <p:nvSpPr>
          <p:cNvPr id="59" name="직사각형 58"/>
          <p:cNvSpPr/>
          <p:nvPr/>
        </p:nvSpPr>
        <p:spPr>
          <a:xfrm>
            <a:off x="1781266" y="2142195"/>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50" name="TextBox 49"/>
          <p:cNvSpPr txBox="1"/>
          <p:nvPr/>
        </p:nvSpPr>
        <p:spPr>
          <a:xfrm>
            <a:off x="6991302" y="1930365"/>
            <a:ext cx="1654043" cy="2407744"/>
          </a:xfrm>
          <a:prstGeom prst="rect">
            <a:avLst/>
          </a:prstGeom>
          <a:noFill/>
          <a:ln w="25400">
            <a:solidFill>
              <a:srgbClr val="FF0000"/>
            </a:solidFill>
            <a:prstDash val="dash"/>
          </a:ln>
        </p:spPr>
        <p:txBody>
          <a:bodyPr wrap="square" rtlCol="0">
            <a:normAutofit/>
          </a:bodyPr>
          <a:lstStyle/>
          <a:p>
            <a:endParaRPr lang="ko-KR" altLang="en-US" dirty="0"/>
          </a:p>
        </p:txBody>
      </p:sp>
      <p:sp>
        <p:nvSpPr>
          <p:cNvPr id="57" name="TextBox 56"/>
          <p:cNvSpPr txBox="1"/>
          <p:nvPr/>
        </p:nvSpPr>
        <p:spPr>
          <a:xfrm>
            <a:off x="1816336" y="2398941"/>
            <a:ext cx="3496795" cy="372645"/>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TextBox 59"/>
          <p:cNvSpPr txBox="1"/>
          <p:nvPr/>
        </p:nvSpPr>
        <p:spPr>
          <a:xfrm>
            <a:off x="5353201" y="2419194"/>
            <a:ext cx="1030389" cy="36156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65" name="AutoShape 90"/>
          <p:cNvSpPr>
            <a:spLocks noChangeArrowheads="1"/>
          </p:cNvSpPr>
          <p:nvPr/>
        </p:nvSpPr>
        <p:spPr bwMode="auto">
          <a:xfrm rot="16200000">
            <a:off x="5708532" y="1528457"/>
            <a:ext cx="34886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67" name="직사각형 66"/>
          <p:cNvSpPr/>
          <p:nvPr/>
        </p:nvSpPr>
        <p:spPr>
          <a:xfrm>
            <a:off x="4927352" y="1709028"/>
            <a:ext cx="1891160" cy="278118"/>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cxnSp>
        <p:nvCxnSpPr>
          <p:cNvPr id="68" name="꺾인 연결선 67"/>
          <p:cNvCxnSpPr>
            <a:stCxn id="57" idx="1"/>
            <a:endCxn id="69" idx="1"/>
          </p:cNvCxnSpPr>
          <p:nvPr/>
        </p:nvCxnSpPr>
        <p:spPr bwMode="auto">
          <a:xfrm rot="10800000">
            <a:off x="296822" y="1482036"/>
            <a:ext cx="1519515" cy="1103228"/>
          </a:xfrm>
          <a:prstGeom prst="bentConnector3">
            <a:avLst>
              <a:gd name="adj1" fmla="val 115044"/>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직사각형 68"/>
          <p:cNvSpPr/>
          <p:nvPr/>
        </p:nvSpPr>
        <p:spPr>
          <a:xfrm>
            <a:off x="296821" y="1262854"/>
            <a:ext cx="2304256" cy="438364"/>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200" b="1" kern="100" dirty="0" smtClean="0">
                <a:latin typeface="맑은 고딕"/>
                <a:ea typeface="맑은 고딕"/>
                <a:cs typeface="Times New Roman"/>
              </a:rPr>
              <a:t>팝업 체크박스 중복 선택 및 검색 가능</a:t>
            </a:r>
            <a:endParaRPr lang="en-US" altLang="ko-KR" sz="1200" b="1" kern="100" dirty="0" smtClean="0">
              <a:latin typeface="맑은 고딕"/>
              <a:ea typeface="맑은 고딕"/>
              <a:cs typeface="Times New Roman"/>
            </a:endParaRPr>
          </a:p>
        </p:txBody>
      </p:sp>
      <p:sp>
        <p:nvSpPr>
          <p:cNvPr id="71" name="TextBox 70"/>
          <p:cNvSpPr txBox="1"/>
          <p:nvPr/>
        </p:nvSpPr>
        <p:spPr>
          <a:xfrm>
            <a:off x="1744702" y="1869590"/>
            <a:ext cx="3070839" cy="296487"/>
          </a:xfrm>
          <a:prstGeom prst="rect">
            <a:avLst/>
          </a:prstGeom>
          <a:noFill/>
          <a:ln w="25400">
            <a:solidFill>
              <a:srgbClr val="FF0000"/>
            </a:solidFill>
            <a:prstDash val="dash"/>
          </a:ln>
        </p:spPr>
        <p:txBody>
          <a:bodyPr wrap="square" rtlCol="0">
            <a:normAutofit fontScale="85000" lnSpcReduction="20000"/>
          </a:bodyPr>
          <a:lstStyle/>
          <a:p>
            <a:endParaRPr lang="ko-KR" altLang="en-US" dirty="0"/>
          </a:p>
        </p:txBody>
      </p:sp>
      <p:sp>
        <p:nvSpPr>
          <p:cNvPr id="73" name="직사각형 72"/>
          <p:cNvSpPr/>
          <p:nvPr/>
        </p:nvSpPr>
        <p:spPr>
          <a:xfrm>
            <a:off x="4840123" y="952935"/>
            <a:ext cx="3692317" cy="676393"/>
          </a:xfrm>
          <a:prstGeom prst="rect">
            <a:avLst/>
          </a:prstGeom>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 </a:t>
            </a:r>
            <a:r>
              <a:rPr lang="ko-KR" altLang="en-US" sz="1100" b="1" kern="100" dirty="0" err="1" smtClean="0">
                <a:latin typeface="맑은 고딕"/>
                <a:ea typeface="맑은 고딕"/>
                <a:cs typeface="Times New Roman"/>
              </a:rPr>
              <a:t>최상단</a:t>
            </a:r>
            <a:r>
              <a:rPr lang="ko-KR" altLang="en-US" sz="1100" b="1" kern="100" dirty="0" smtClean="0">
                <a:latin typeface="맑은 고딕"/>
                <a:ea typeface="맑은 고딕"/>
                <a:cs typeface="Times New Roman"/>
              </a:rPr>
              <a:t> 고정 </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a:latin typeface="맑은 고딕"/>
                <a:ea typeface="맑은 고딕"/>
                <a:cs typeface="Times New Roman"/>
              </a:rPr>
              <a:t> </a:t>
            </a:r>
            <a:r>
              <a:rPr lang="ko-KR" altLang="en-US" sz="1100" b="1" kern="100" dirty="0" smtClean="0">
                <a:latin typeface="맑은 고딕"/>
                <a:ea typeface="맑은 고딕"/>
                <a:cs typeface="Times New Roman"/>
              </a:rPr>
              <a:t>헤드라인 </a:t>
            </a:r>
            <a:r>
              <a:rPr lang="en-US" altLang="ko-KR" sz="1100" b="1" kern="100" dirty="0" smtClean="0">
                <a:latin typeface="맑은 고딕"/>
                <a:ea typeface="맑은 고딕"/>
                <a:cs typeface="Times New Roman"/>
              </a:rPr>
              <a:t>3</a:t>
            </a:r>
            <a:r>
              <a:rPr lang="ko-KR" altLang="en-US" sz="1100" b="1" kern="100" dirty="0" smtClean="0">
                <a:latin typeface="맑은 고딕"/>
                <a:ea typeface="맑은 고딕"/>
                <a:cs typeface="Times New Roman"/>
              </a:rPr>
              <a:t>초 마다 새로운 내용으로 전환</a:t>
            </a:r>
            <a:endParaRPr lang="en-US" altLang="ko-KR" sz="11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100" b="1" kern="100" dirty="0" smtClean="0">
                <a:latin typeface="맑은 고딕"/>
                <a:ea typeface="맑은 고딕"/>
                <a:cs typeface="Times New Roman"/>
              </a:rPr>
              <a:t>클릭 시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화면으로 연동</a:t>
            </a:r>
            <a:endParaRPr lang="en-US" altLang="ko-KR" sz="1100" b="1" kern="100" dirty="0" smtClean="0">
              <a:latin typeface="맑은 고딕"/>
              <a:ea typeface="맑은 고딕"/>
              <a:cs typeface="Times New Roman"/>
            </a:endParaRPr>
          </a:p>
        </p:txBody>
      </p:sp>
      <p:cxnSp>
        <p:nvCxnSpPr>
          <p:cNvPr id="32" name="꺾인 연결선 31"/>
          <p:cNvCxnSpPr>
            <a:stCxn id="71" idx="0"/>
            <a:endCxn id="73" idx="1"/>
          </p:cNvCxnSpPr>
          <p:nvPr/>
        </p:nvCxnSpPr>
        <p:spPr bwMode="auto">
          <a:xfrm rot="5400000" flipH="1" flipV="1">
            <a:off x="3770893" y="800361"/>
            <a:ext cx="578458" cy="1560001"/>
          </a:xfrm>
          <a:prstGeom prst="bentConnector2">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- 1</a:t>
            </a:r>
            <a:endParaRPr lang="ko-KR" altLang="en-US" dirty="0">
              <a:solidFill>
                <a:srgbClr val="000000"/>
              </a:solidFill>
              <a:latin typeface="돋움"/>
              <a:ea typeface="돋움"/>
            </a:endParaRPr>
          </a:p>
        </p:txBody>
      </p:sp>
      <p:sp>
        <p:nvSpPr>
          <p:cNvPr id="79" name="직사각형 78"/>
          <p:cNvSpPr/>
          <p:nvPr/>
        </p:nvSpPr>
        <p:spPr>
          <a:xfrm>
            <a:off x="5725862" y="5735356"/>
            <a:ext cx="2919483" cy="1059776"/>
          </a:xfrm>
          <a:prstGeom prst="rect">
            <a:avLst/>
          </a:prstGeom>
          <a:ln w="25400">
            <a:solidFill>
              <a:schemeClr val="tx1"/>
            </a:solidFill>
          </a:ln>
        </p:spPr>
        <p:txBody>
          <a:bodyPr wrap="square" anchor="ctr">
            <a:normAutofit/>
          </a:bodyPr>
          <a:lstStyle/>
          <a:p>
            <a:pPr marL="85725" indent="-85725">
              <a:buFont typeface="Arial" panose="020B0604020202020204" pitchFamily="34" charset="0"/>
              <a:buChar char="•"/>
            </a:pPr>
            <a:r>
              <a:rPr lang="ko-KR" altLang="en-US" sz="1200" b="1" dirty="0" smtClean="0"/>
              <a:t>강의비용 실시간 업데이트</a:t>
            </a:r>
            <a:endParaRPr lang="en-US" altLang="ko-KR" sz="1200" b="1" dirty="0"/>
          </a:p>
          <a:p>
            <a:pPr marL="352425" lvl="1" indent="-171450">
              <a:buFont typeface="Wingdings" panose="05000000000000000000" pitchFamily="2" charset="2"/>
              <a:buChar char="ü"/>
            </a:pPr>
            <a:r>
              <a:rPr lang="ko-KR" altLang="en-US" sz="1100" dirty="0" smtClean="0"/>
              <a:t>매월 </a:t>
            </a:r>
            <a:r>
              <a:rPr lang="en-US" altLang="ko-KR" sz="1100" dirty="0" smtClean="0"/>
              <a:t>1</a:t>
            </a:r>
            <a:r>
              <a:rPr lang="ko-KR" altLang="en-US" sz="1100" dirty="0" smtClean="0"/>
              <a:t>일 부터 말일 까지의 비용 보여주기 </a:t>
            </a:r>
            <a:endParaRPr lang="en-US" altLang="ko-KR" sz="1100" dirty="0" smtClean="0"/>
          </a:p>
          <a:p>
            <a:pPr marL="352425" lvl="1" indent="-171450">
              <a:buFont typeface="Wingdings" panose="05000000000000000000" pitchFamily="2" charset="2"/>
              <a:buChar char="ü"/>
            </a:pPr>
            <a:r>
              <a:rPr lang="ko-KR" altLang="en-US" sz="1100" dirty="0" smtClean="0"/>
              <a:t>클릭 시 </a:t>
            </a:r>
            <a:r>
              <a:rPr lang="ko-KR" altLang="en-US" sz="1100" b="1" dirty="0" smtClean="0">
                <a:solidFill>
                  <a:schemeClr val="accent2">
                    <a:lumMod val="50000"/>
                  </a:schemeClr>
                </a:solidFill>
              </a:rPr>
              <a:t>비용관리 </a:t>
            </a:r>
            <a:r>
              <a:rPr lang="ko-KR" altLang="en-US" sz="1100" dirty="0" smtClean="0"/>
              <a:t>화면으로 이동</a:t>
            </a:r>
            <a:endParaRPr lang="en-US" altLang="ko-KR" sz="1100" dirty="0" smtClean="0"/>
          </a:p>
        </p:txBody>
      </p:sp>
      <p:cxnSp>
        <p:nvCxnSpPr>
          <p:cNvPr id="38" name="꺾인 연결선 37"/>
          <p:cNvCxnSpPr>
            <a:stCxn id="50" idx="3"/>
            <a:endCxn id="79" idx="3"/>
          </p:cNvCxnSpPr>
          <p:nvPr/>
        </p:nvCxnSpPr>
        <p:spPr bwMode="auto">
          <a:xfrm>
            <a:off x="8645345" y="3134237"/>
            <a:ext cx="12700" cy="3131007"/>
          </a:xfrm>
          <a:prstGeom prst="bentConnector3">
            <a:avLst>
              <a:gd name="adj1" fmla="val 1800000"/>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1705677" y="4362031"/>
            <a:ext cx="6952368" cy="1220478"/>
          </a:xfrm>
          <a:prstGeom prst="rect">
            <a:avLst/>
          </a:prstGeom>
          <a:noFill/>
          <a:ln w="25400">
            <a:solidFill>
              <a:srgbClr val="FF0000"/>
            </a:solidFill>
            <a:prstDash val="dash"/>
          </a:ln>
        </p:spPr>
        <p:txBody>
          <a:bodyPr wrap="square" rtlCol="0">
            <a:normAutofit/>
          </a:bodyPr>
          <a:lstStyle/>
          <a:p>
            <a:endParaRPr lang="ko-KR" altLang="en-US" dirty="0"/>
          </a:p>
        </p:txBody>
      </p:sp>
      <p:sp>
        <p:nvSpPr>
          <p:cNvPr id="86" name="직사각형 85"/>
          <p:cNvSpPr/>
          <p:nvPr/>
        </p:nvSpPr>
        <p:spPr>
          <a:xfrm>
            <a:off x="1744823" y="5822842"/>
            <a:ext cx="3803912" cy="879262"/>
          </a:xfrm>
          <a:prstGeom prst="rect">
            <a:avLst/>
          </a:prstGeom>
          <a:ln w="25400">
            <a:solidFill>
              <a:schemeClr val="tx1"/>
            </a:solidFill>
          </a:ln>
        </p:spPr>
        <p:txBody>
          <a:bodyPr wrap="square" lIns="0" tIns="0" rIns="0" bIns="0" anchor="ctr">
            <a:normAutofit/>
          </a:bodyPr>
          <a:lstStyle/>
          <a:p>
            <a:pPr marL="85725" indent="-85725">
              <a:buFont typeface="Arial" panose="020B0604020202020204" pitchFamily="34" charset="0"/>
              <a:buChar char="•"/>
            </a:pPr>
            <a:r>
              <a:rPr lang="ko-KR" altLang="en-US" sz="1000" b="1" dirty="0" smtClean="0"/>
              <a:t>진행 중 </a:t>
            </a:r>
            <a:r>
              <a:rPr lang="en-US" altLang="ko-KR" sz="1000" b="1" dirty="0" smtClean="0"/>
              <a:t>/ </a:t>
            </a:r>
            <a:r>
              <a:rPr lang="ko-KR" altLang="en-US" sz="1000" b="1" dirty="0" smtClean="0"/>
              <a:t>진행 완료 클래스는 동시 노출하되 개별 분류하여 구분</a:t>
            </a:r>
            <a:endParaRPr lang="en-US" altLang="ko-KR" sz="1000" b="1" dirty="0" smtClean="0"/>
          </a:p>
          <a:p>
            <a:pPr marL="174625" lvl="1" indent="-87313">
              <a:buFont typeface="Arial" panose="020B0604020202020204" pitchFamily="34" charset="0"/>
              <a:buChar char="•"/>
            </a:pPr>
            <a:r>
              <a:rPr lang="ko-KR" altLang="en-US" sz="1000" dirty="0" smtClean="0"/>
              <a:t>진행 중 클래스를 우선적으로 보여주고 완료된 클래스는 아래에서 보여주기</a:t>
            </a:r>
            <a:endParaRPr lang="en-US" altLang="ko-KR" sz="1000" dirty="0"/>
          </a:p>
          <a:p>
            <a:pPr marL="87313" lvl="1" indent="-87313">
              <a:buFont typeface="Arial" panose="020B0604020202020204" pitchFamily="34" charset="0"/>
              <a:buChar char="•"/>
            </a:pPr>
            <a:r>
              <a:rPr lang="ko-KR" altLang="en-US" sz="1000" b="1" dirty="0" smtClean="0"/>
              <a:t>최대 기준 클래스</a:t>
            </a:r>
            <a:r>
              <a:rPr lang="en-US" altLang="ko-KR" sz="1000" b="1" dirty="0" smtClean="0"/>
              <a:t>(4</a:t>
            </a:r>
            <a:r>
              <a:rPr lang="ko-KR" altLang="en-US" sz="1000" b="1" dirty="0" smtClean="0"/>
              <a:t>개</a:t>
            </a:r>
            <a:r>
              <a:rPr lang="en-US" altLang="ko-KR" sz="1000" b="1" dirty="0" smtClean="0"/>
              <a:t>) </a:t>
            </a:r>
            <a:r>
              <a:rPr lang="ko-KR" altLang="en-US" sz="1000" b="1" dirty="0" smtClean="0"/>
              <a:t>초과 시 </a:t>
            </a:r>
            <a:r>
              <a:rPr lang="ko-KR" altLang="en-US" sz="1000" b="1" dirty="0" err="1" smtClean="0"/>
              <a:t>드랍다운</a:t>
            </a:r>
            <a:r>
              <a:rPr lang="ko-KR" altLang="en-US" sz="1000" b="1" dirty="0" smtClean="0"/>
              <a:t> 방식으로 조회</a:t>
            </a:r>
            <a:endParaRPr lang="en-US" altLang="ko-KR" sz="1000" b="1" dirty="0" smtClean="0"/>
          </a:p>
          <a:p>
            <a:pPr marL="87313" lvl="1" indent="-87313">
              <a:buFont typeface="Arial" panose="020B0604020202020204" pitchFamily="34" charset="0"/>
              <a:buChar char="•"/>
            </a:pPr>
            <a:r>
              <a:rPr lang="ko-KR" altLang="en-US" sz="1000" b="1" dirty="0" smtClean="0"/>
              <a:t>해당 과목 클릭 시 교육보고 개별보기 화면으로 전환</a:t>
            </a:r>
            <a:endParaRPr lang="en-US" altLang="ko-KR" sz="1000" b="1" dirty="0" smtClean="0"/>
          </a:p>
        </p:txBody>
      </p:sp>
      <p:sp>
        <p:nvSpPr>
          <p:cNvPr id="89" name="AutoShape 86"/>
          <p:cNvSpPr>
            <a:spLocks noChangeArrowheads="1"/>
          </p:cNvSpPr>
          <p:nvPr/>
        </p:nvSpPr>
        <p:spPr bwMode="auto">
          <a:xfrm rot="10800000" flipH="1">
            <a:off x="1705677" y="5621898"/>
            <a:ext cx="3875715" cy="17061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21" name="그룹 20"/>
          <p:cNvGrpSpPr/>
          <p:nvPr/>
        </p:nvGrpSpPr>
        <p:grpSpPr>
          <a:xfrm>
            <a:off x="1809460" y="4745616"/>
            <a:ext cx="508292" cy="291835"/>
            <a:chOff x="1853004" y="4826628"/>
            <a:chExt cx="508292" cy="216024"/>
          </a:xfrm>
        </p:grpSpPr>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직사각형 18"/>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1809713" y="5079631"/>
            <a:ext cx="546189" cy="237883"/>
            <a:chOff x="1853004" y="5154597"/>
            <a:chExt cx="546189" cy="204821"/>
          </a:xfrm>
        </p:grpSpPr>
        <p:pic>
          <p:nvPicPr>
            <p:cNvPr id="15"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직사각형 2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6"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64288" y="4808038"/>
            <a:ext cx="864096" cy="21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60095" y="5090917"/>
            <a:ext cx="846518" cy="20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6"/>
          <a:stretch>
            <a:fillRect/>
          </a:stretch>
        </p:blipFill>
        <p:spPr>
          <a:xfrm>
            <a:off x="5084440" y="5336365"/>
            <a:ext cx="190500" cy="190500"/>
          </a:xfrm>
          <a:prstGeom prst="rect">
            <a:avLst/>
          </a:prstGeom>
        </p:spPr>
      </p:pic>
      <p:sp>
        <p:nvSpPr>
          <p:cNvPr id="63" name="TextBox 6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749145422"/>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251520" y="1124744"/>
            <a:ext cx="8569557"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853" y="1534575"/>
            <a:ext cx="5531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그룹 7"/>
          <p:cNvGrpSpPr/>
          <p:nvPr/>
        </p:nvGrpSpPr>
        <p:grpSpPr>
          <a:xfrm>
            <a:off x="7336411" y="1400201"/>
            <a:ext cx="1491334" cy="2792998"/>
            <a:chOff x="6516216" y="1919289"/>
            <a:chExt cx="1582035" cy="205549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9" name="직사각형 8"/>
          <p:cNvSpPr/>
          <p:nvPr/>
        </p:nvSpPr>
        <p:spPr bwMode="auto">
          <a:xfrm>
            <a:off x="7396886" y="356160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6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600" b="1" i="0" u="none" strike="noStrike" cap="none" normalizeH="0" baseline="0" dirty="0" smtClean="0">
              <a:ln>
                <a:noFill/>
              </a:ln>
              <a:solidFill>
                <a:schemeClr val="bg1"/>
              </a:solidFill>
              <a:effectLst/>
              <a:latin typeface="Arial" charset="0"/>
              <a:ea typeface="돋움" pitchFamily="50" charset="-127"/>
            </a:endParaRPr>
          </a:p>
        </p:txBody>
      </p:sp>
      <p:grpSp>
        <p:nvGrpSpPr>
          <p:cNvPr id="13" name="그룹 12"/>
          <p:cNvGrpSpPr/>
          <p:nvPr/>
        </p:nvGrpSpPr>
        <p:grpSpPr>
          <a:xfrm>
            <a:off x="7632104" y="1755839"/>
            <a:ext cx="918906" cy="1640574"/>
            <a:chOff x="7577674" y="1744953"/>
            <a:chExt cx="619125" cy="1295400"/>
          </a:xfrm>
        </p:grpSpPr>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39" name="TextBox 38"/>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40" name="TextBox 39"/>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6996" y="1830080"/>
            <a:ext cx="3968866" cy="31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직사각형 17"/>
          <p:cNvSpPr/>
          <p:nvPr/>
        </p:nvSpPr>
        <p:spPr bwMode="auto">
          <a:xfrm>
            <a:off x="1847604" y="1847569"/>
            <a:ext cx="535692" cy="264431"/>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latin typeface="Arial" charset="0"/>
                <a:ea typeface="돋움" pitchFamily="50" charset="-127"/>
              </a:rPr>
              <a:t>고객사</a:t>
            </a:r>
            <a:endParaRPr kumimoji="1" lang="ko-KR" altLang="en-US" sz="900" b="1" i="0" u="none" strike="noStrike" cap="none" normalizeH="0" baseline="0" dirty="0" smtClean="0">
              <a:ln>
                <a:noFill/>
              </a:ln>
              <a:effectLst/>
              <a:latin typeface="Arial" charset="0"/>
              <a:ea typeface="돋움" pitchFamily="50" charset="-127"/>
            </a:endParaRPr>
          </a:p>
        </p:txBody>
      </p:sp>
      <p:grpSp>
        <p:nvGrpSpPr>
          <p:cNvPr id="23" name="그룹 22"/>
          <p:cNvGrpSpPr/>
          <p:nvPr/>
        </p:nvGrpSpPr>
        <p:grpSpPr>
          <a:xfrm>
            <a:off x="5710780" y="1840965"/>
            <a:ext cx="1603857" cy="314325"/>
            <a:chOff x="5292380" y="1813342"/>
            <a:chExt cx="1007811" cy="31432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5496" y="1909333"/>
            <a:ext cx="17145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705677" y="4193199"/>
            <a:ext cx="7259869"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3" name="표 42"/>
          <p:cNvGraphicFramePr>
            <a:graphicFrameLocks noGrp="1"/>
          </p:cNvGraphicFramePr>
          <p:nvPr>
            <p:extLst>
              <p:ext uri="{D42A27DB-BD31-4B8C-83A1-F6EECF244321}">
                <p14:modId xmlns:p14="http://schemas.microsoft.com/office/powerpoint/2010/main" val="35529089"/>
              </p:ext>
            </p:extLst>
          </p:nvPr>
        </p:nvGraphicFramePr>
        <p:xfrm>
          <a:off x="1744144" y="2169941"/>
          <a:ext cx="5532108" cy="2049038"/>
        </p:xfrm>
        <a:graphic>
          <a:graphicData uri="http://schemas.openxmlformats.org/drawingml/2006/table">
            <a:tbl>
              <a:tblPr firstRow="1" bandRow="1">
                <a:tableStyleId>{5C22544A-7EE6-4342-B048-85BDC9FD1C3A}</a:tableStyleId>
              </a:tblPr>
              <a:tblGrid>
                <a:gridCol w="551216"/>
                <a:gridCol w="623830"/>
                <a:gridCol w="568600"/>
                <a:gridCol w="461217"/>
                <a:gridCol w="551216"/>
                <a:gridCol w="425666"/>
                <a:gridCol w="571162"/>
                <a:gridCol w="571162"/>
                <a:gridCol w="830783"/>
                <a:gridCol w="377256"/>
              </a:tblGrid>
              <a:tr h="449080">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요일</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   기간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출석율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비용</a:t>
                      </a:r>
                      <a:r>
                        <a:rPr lang="en-US" altLang="ko-KR" sz="1000" dirty="0" smtClean="0">
                          <a:solidFill>
                            <a:schemeClr val="tx1"/>
                          </a:solidFill>
                        </a:rPr>
                        <a:t>/h</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DOOSAN</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4378">
                <a:tc gridSpan="10">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LG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174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596">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그림 9"/>
          <p:cNvPicPr>
            <a:picLocks noChangeAspect="1"/>
          </p:cNvPicPr>
          <p:nvPr/>
        </p:nvPicPr>
        <p:blipFill>
          <a:blip r:embed="rId9"/>
          <a:stretch>
            <a:fillRect/>
          </a:stretch>
        </p:blipFill>
        <p:spPr>
          <a:xfrm>
            <a:off x="1783769" y="1284415"/>
            <a:ext cx="2990850" cy="238125"/>
          </a:xfrm>
          <a:prstGeom prst="rect">
            <a:avLst/>
          </a:prstGeom>
          <a:ln>
            <a:solidFill>
              <a:schemeClr val="bg1">
                <a:lumMod val="50000"/>
              </a:schemeClr>
            </a:solidFill>
          </a:ln>
        </p:spPr>
      </p:pic>
      <p:sp>
        <p:nvSpPr>
          <p:cNvPr id="59" name="직사각형 58"/>
          <p:cNvSpPr/>
          <p:nvPr/>
        </p:nvSpPr>
        <p:spPr>
          <a:xfrm>
            <a:off x="1781266" y="1529050"/>
            <a:ext cx="1296144" cy="276999"/>
          </a:xfrm>
          <a:prstGeom prst="rect">
            <a:avLst/>
          </a:prstGeom>
          <a:solidFill>
            <a:schemeClr val="tx1"/>
          </a:solidFill>
          <a:ln>
            <a:noFill/>
          </a:ln>
        </p:spPr>
        <p:txBody>
          <a:bodyPr wrap="square">
            <a:spAutoFit/>
          </a:bodyPr>
          <a:lstStyle/>
          <a:p>
            <a:pPr algn="just"/>
            <a:r>
              <a:rPr lang="ko-KR" altLang="en-US" sz="1200" b="1" kern="100" dirty="0" smtClean="0">
                <a:solidFill>
                  <a:schemeClr val="bg1"/>
                </a:solidFill>
                <a:latin typeface="맑은 고딕"/>
                <a:ea typeface="맑은 고딕"/>
                <a:cs typeface="Times New Roman"/>
              </a:rPr>
              <a:t>내 클래스 현황</a:t>
            </a:r>
            <a:r>
              <a:rPr lang="en-US" altLang="ko-KR" sz="1200" b="1" dirty="0" smtClean="0">
                <a:solidFill>
                  <a:schemeClr val="bg1"/>
                </a:solidFill>
                <a:ea typeface="맑은 고딕"/>
                <a:cs typeface="Times New Roman"/>
              </a:rPr>
              <a:t> </a:t>
            </a:r>
            <a:endParaRPr lang="ko-KR" altLang="ko-KR" sz="1200" b="1" kern="100" dirty="0">
              <a:solidFill>
                <a:schemeClr val="bg1"/>
              </a:solidFill>
              <a:latin typeface="맑은 고딕"/>
              <a:ea typeface="맑은 고딕"/>
              <a:cs typeface="Times New Roman"/>
            </a:endParaRPr>
          </a:p>
        </p:txBody>
      </p:sp>
      <p:sp>
        <p:nvSpPr>
          <p:cNvPr id="78"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세부기능 설명 </a:t>
            </a:r>
            <a:r>
              <a:rPr lang="en-US" altLang="ko-KR" dirty="0" smtClean="0">
                <a:solidFill>
                  <a:srgbClr val="000000"/>
                </a:solidFill>
                <a:latin typeface="돋움"/>
                <a:ea typeface="돋움"/>
              </a:rPr>
              <a:t>- 2</a:t>
            </a:r>
            <a:endParaRPr lang="ko-KR" altLang="en-US" dirty="0">
              <a:solidFill>
                <a:srgbClr val="000000"/>
              </a:solidFill>
              <a:latin typeface="돋움"/>
              <a:ea typeface="돋움"/>
            </a:endParaRPr>
          </a:p>
        </p:txBody>
      </p:sp>
      <p:pic>
        <p:nvPicPr>
          <p:cNvPr id="2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9086" y="2673443"/>
            <a:ext cx="636447" cy="16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9085" y="2942379"/>
            <a:ext cx="636448" cy="19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그림 89"/>
          <p:cNvPicPr>
            <a:picLocks noChangeAspect="1"/>
          </p:cNvPicPr>
          <p:nvPr/>
        </p:nvPicPr>
        <p:blipFill>
          <a:blip r:embed="rId12"/>
          <a:stretch>
            <a:fillRect/>
          </a:stretch>
        </p:blipFill>
        <p:spPr>
          <a:xfrm>
            <a:off x="4447717" y="3207521"/>
            <a:ext cx="190500" cy="190500"/>
          </a:xfrm>
          <a:prstGeom prst="rect">
            <a:avLst/>
          </a:prstGeom>
        </p:spPr>
      </p:pic>
      <p:grpSp>
        <p:nvGrpSpPr>
          <p:cNvPr id="63" name="그룹 62"/>
          <p:cNvGrpSpPr/>
          <p:nvPr/>
        </p:nvGrpSpPr>
        <p:grpSpPr>
          <a:xfrm>
            <a:off x="1763688" y="2672610"/>
            <a:ext cx="461795" cy="247520"/>
            <a:chOff x="1853004" y="4826628"/>
            <a:chExt cx="508292" cy="216024"/>
          </a:xfrm>
        </p:grpSpPr>
        <p:pic>
          <p:nvPicPr>
            <p:cNvPr id="64"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직사각형 69"/>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74574" y="3496584"/>
            <a:ext cx="450656" cy="237884"/>
            <a:chOff x="1853004" y="5154597"/>
            <a:chExt cx="546189" cy="204821"/>
          </a:xfrm>
        </p:grpSpPr>
        <p:pic>
          <p:nvPicPr>
            <p:cNvPr id="7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81" name="그룹 80"/>
          <p:cNvGrpSpPr/>
          <p:nvPr/>
        </p:nvGrpSpPr>
        <p:grpSpPr>
          <a:xfrm>
            <a:off x="1774857" y="3787492"/>
            <a:ext cx="450656" cy="237884"/>
            <a:chOff x="1853004" y="5154597"/>
            <a:chExt cx="546189" cy="204821"/>
          </a:xfrm>
        </p:grpSpPr>
        <p:pic>
          <p:nvPicPr>
            <p:cNvPr id="82"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1893599" y="5165219"/>
              <a:ext cx="458648"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2" name="직사각형 11"/>
          <p:cNvSpPr/>
          <p:nvPr/>
        </p:nvSpPr>
        <p:spPr bwMode="auto">
          <a:xfrm>
            <a:off x="6159086" y="3491776"/>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4" name="직사각형 83"/>
          <p:cNvSpPr/>
          <p:nvPr/>
        </p:nvSpPr>
        <p:spPr bwMode="auto">
          <a:xfrm>
            <a:off x="6159086" y="3774193"/>
            <a:ext cx="653547" cy="17621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5" name="그림 84"/>
          <p:cNvPicPr>
            <a:picLocks noChangeAspect="1"/>
          </p:cNvPicPr>
          <p:nvPr/>
        </p:nvPicPr>
        <p:blipFill>
          <a:blip r:embed="rId12"/>
          <a:stretch>
            <a:fillRect/>
          </a:stretch>
        </p:blipFill>
        <p:spPr>
          <a:xfrm>
            <a:off x="4451934" y="4017736"/>
            <a:ext cx="190500" cy="190500"/>
          </a:xfrm>
          <a:prstGeom prst="rect">
            <a:avLst/>
          </a:prstGeom>
        </p:spPr>
      </p:pic>
      <p:grpSp>
        <p:nvGrpSpPr>
          <p:cNvPr id="87" name="그룹 86"/>
          <p:cNvGrpSpPr/>
          <p:nvPr/>
        </p:nvGrpSpPr>
        <p:grpSpPr>
          <a:xfrm>
            <a:off x="1763688" y="2971353"/>
            <a:ext cx="461795" cy="247520"/>
            <a:chOff x="1853004" y="4826628"/>
            <a:chExt cx="508292" cy="216024"/>
          </a:xfrm>
        </p:grpSpPr>
        <p:pic>
          <p:nvPicPr>
            <p:cNvPr id="9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err="1" smtClean="0">
                  <a:solidFill>
                    <a:schemeClr val="bg1"/>
                  </a:solidFill>
                  <a:latin typeface="Arial" charset="0"/>
                  <a:ea typeface="돋움" pitchFamily="50" charset="-127"/>
                </a:rPr>
                <a:t>진행</a:t>
              </a:r>
              <a:r>
                <a:rPr kumimoji="1" lang="ko-KR" altLang="en-US" sz="1000" b="1" dirty="0" err="1">
                  <a:solidFill>
                    <a:schemeClr val="bg1"/>
                  </a:solidFill>
                  <a:latin typeface="Arial" charset="0"/>
                  <a:ea typeface="돋움" pitchFamily="50" charset="-127"/>
                </a:rPr>
                <a:t>중</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93"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110" y="4333690"/>
            <a:ext cx="7081635" cy="2202612"/>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6" name="직사각형 95"/>
          <p:cNvSpPr/>
          <p:nvPr/>
        </p:nvSpPr>
        <p:spPr>
          <a:xfrm>
            <a:off x="290846" y="3573016"/>
            <a:ext cx="1332568" cy="190077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200" b="1" dirty="0" smtClean="0">
                <a:solidFill>
                  <a:schemeClr val="bg1"/>
                </a:solidFill>
              </a:rPr>
              <a:t>하단부 캘린더 고정</a:t>
            </a:r>
            <a:endParaRPr lang="en-US" altLang="ko-KR" sz="1200" b="1" dirty="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상단 </a:t>
            </a:r>
            <a:r>
              <a:rPr lang="ko-KR" altLang="en-US" sz="1100" dirty="0" err="1" smtClean="0">
                <a:solidFill>
                  <a:schemeClr val="bg1"/>
                </a:solidFill>
              </a:rPr>
              <a:t>필터링</a:t>
            </a:r>
            <a:r>
              <a:rPr lang="ko-KR" altLang="en-US" sz="1100" dirty="0">
                <a:solidFill>
                  <a:schemeClr val="bg1"/>
                </a:solidFill>
              </a:rPr>
              <a:t> </a:t>
            </a:r>
            <a:r>
              <a:rPr lang="ko-KR" altLang="en-US" sz="1100" dirty="0" smtClean="0">
                <a:solidFill>
                  <a:schemeClr val="bg1"/>
                </a:solidFill>
              </a:rPr>
              <a:t>기능과 연동 </a:t>
            </a:r>
            <a:endParaRPr lang="en-US" altLang="ko-KR" sz="1100" dirty="0" smtClean="0">
              <a:solidFill>
                <a:schemeClr val="bg1"/>
              </a:solidFill>
            </a:endParaRPr>
          </a:p>
          <a:p>
            <a:pPr marL="352425" lvl="1" indent="-171450">
              <a:buFont typeface="Wingdings" panose="05000000000000000000" pitchFamily="2" charset="2"/>
              <a:buChar char="ü"/>
            </a:pPr>
            <a:r>
              <a:rPr lang="ko-KR" altLang="en-US" sz="1100" dirty="0" smtClean="0">
                <a:solidFill>
                  <a:schemeClr val="bg1"/>
                </a:solidFill>
              </a:rPr>
              <a:t>선택 </a:t>
            </a:r>
            <a:r>
              <a:rPr lang="ko-KR" altLang="en-US" sz="1100" dirty="0" err="1" smtClean="0">
                <a:solidFill>
                  <a:schemeClr val="bg1"/>
                </a:solidFill>
              </a:rPr>
              <a:t>필터링된</a:t>
            </a:r>
            <a:r>
              <a:rPr lang="ko-KR" altLang="en-US" sz="1100" dirty="0" smtClean="0">
                <a:solidFill>
                  <a:schemeClr val="bg1"/>
                </a:solidFill>
              </a:rPr>
              <a:t> 수업만 부각시켜 보여주기</a:t>
            </a:r>
            <a:r>
              <a:rPr lang="en-US" altLang="ko-KR" sz="1100" dirty="0" smtClean="0">
                <a:solidFill>
                  <a:schemeClr val="bg1"/>
                </a:solidFill>
              </a:rPr>
              <a:t>(</a:t>
            </a:r>
            <a:r>
              <a:rPr lang="ko-KR" altLang="en-US" sz="1100" dirty="0" smtClean="0">
                <a:solidFill>
                  <a:schemeClr val="bg1"/>
                </a:solidFill>
              </a:rPr>
              <a:t>빨간색</a:t>
            </a:r>
            <a:r>
              <a:rPr lang="en-US" altLang="ko-KR" sz="1100" dirty="0" smtClean="0">
                <a:solidFill>
                  <a:schemeClr val="bg1"/>
                </a:solidFill>
              </a:rPr>
              <a:t>), </a:t>
            </a:r>
            <a:r>
              <a:rPr lang="ko-KR" altLang="en-US" sz="1100" dirty="0" smtClean="0">
                <a:solidFill>
                  <a:schemeClr val="bg1"/>
                </a:solidFill>
              </a:rPr>
              <a:t>기타 수업은 회색</a:t>
            </a:r>
            <a:endParaRPr lang="en-US" altLang="ko-KR" sz="1100" dirty="0" smtClean="0">
              <a:solidFill>
                <a:schemeClr val="bg1"/>
              </a:solidFill>
            </a:endParaRPr>
          </a:p>
        </p:txBody>
      </p:sp>
      <p:cxnSp>
        <p:nvCxnSpPr>
          <p:cNvPr id="30" name="꺾인 연결선 29"/>
          <p:cNvCxnSpPr>
            <a:stCxn id="97" idx="2"/>
            <a:endCxn id="96" idx="2"/>
          </p:cNvCxnSpPr>
          <p:nvPr/>
        </p:nvCxnSpPr>
        <p:spPr bwMode="auto">
          <a:xfrm rot="5400000" flipH="1">
            <a:off x="2594395" y="3836530"/>
            <a:ext cx="1120298" cy="4394827"/>
          </a:xfrm>
          <a:prstGeom prst="bentConnector3">
            <a:avLst>
              <a:gd name="adj1" fmla="val -20405"/>
            </a:avLst>
          </a:prstGeom>
          <a:solidFill>
            <a:srgbClr val="800000"/>
          </a:solidFill>
          <a:ln w="2540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1699009" y="4284111"/>
            <a:ext cx="7305896" cy="2309981"/>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40154322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307597"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6909304"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4267493314"/>
              </p:ext>
            </p:extLst>
          </p:nvPr>
        </p:nvGraphicFramePr>
        <p:xfrm>
          <a:off x="1314346"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604609" y="2204864"/>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91418" y="2399116"/>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4346"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311586"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344244"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7580"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59780"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2289228171"/>
              </p:ext>
            </p:extLst>
          </p:nvPr>
        </p:nvGraphicFramePr>
        <p:xfrm>
          <a:off x="1318466" y="6313464"/>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4032" y="607747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341642" y="6100593"/>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304032" y="3979186"/>
            <a:ext cx="5851869" cy="206850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732174"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330755"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314346" y="4414046"/>
            <a:ext cx="5794983" cy="33114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327559" y="5206507"/>
            <a:ext cx="2837706" cy="261540"/>
          </a:xfrm>
          <a:prstGeom prst="rect">
            <a:avLst/>
          </a:prstGeom>
        </p:spPr>
      </p:pic>
      <p:sp>
        <p:nvSpPr>
          <p:cNvPr id="63" name="직사각형 62"/>
          <p:cNvSpPr/>
          <p:nvPr/>
        </p:nvSpPr>
        <p:spPr bwMode="auto">
          <a:xfrm>
            <a:off x="1330755" y="499825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375112" y="5450159"/>
            <a:ext cx="5734218" cy="356139"/>
          </a:xfrm>
          <a:prstGeom prst="rect">
            <a:avLst/>
          </a:prstGeom>
        </p:spPr>
      </p:pic>
      <p:pic>
        <p:nvPicPr>
          <p:cNvPr id="49" name="그림 48"/>
          <p:cNvPicPr>
            <a:picLocks noChangeAspect="1"/>
          </p:cNvPicPr>
          <p:nvPr/>
        </p:nvPicPr>
        <p:blipFill>
          <a:blip r:embed="rId10"/>
          <a:stretch>
            <a:fillRect/>
          </a:stretch>
        </p:blipFill>
        <p:spPr>
          <a:xfrm>
            <a:off x="1381552" y="5536027"/>
            <a:ext cx="161925" cy="161925"/>
          </a:xfrm>
          <a:prstGeom prst="rect">
            <a:avLst/>
          </a:prstGeom>
        </p:spPr>
      </p:pic>
      <p:sp>
        <p:nvSpPr>
          <p:cNvPr id="56" name="TextBox 55"/>
          <p:cNvSpPr txBox="1"/>
          <p:nvPr/>
        </p:nvSpPr>
        <p:spPr>
          <a:xfrm>
            <a:off x="6342455"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ext uri="{D42A27DB-BD31-4B8C-83A1-F6EECF244321}">
                <p14:modId xmlns:p14="http://schemas.microsoft.com/office/powerpoint/2010/main" val="72209485"/>
              </p:ext>
            </p:extLst>
          </p:nvPr>
        </p:nvGraphicFramePr>
        <p:xfrm>
          <a:off x="1307580"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174551" y="3820334"/>
            <a:ext cx="144016" cy="144016"/>
          </a:xfrm>
          <a:prstGeom prst="rect">
            <a:avLst/>
          </a:prstGeom>
        </p:spPr>
      </p:pic>
      <p:pic>
        <p:nvPicPr>
          <p:cNvPr id="54" name="그림 53"/>
          <p:cNvPicPr>
            <a:picLocks noChangeAspect="1"/>
          </p:cNvPicPr>
          <p:nvPr/>
        </p:nvPicPr>
        <p:blipFill>
          <a:blip r:embed="rId11"/>
          <a:stretch>
            <a:fillRect/>
          </a:stretch>
        </p:blipFill>
        <p:spPr>
          <a:xfrm>
            <a:off x="4162131"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1648"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42455" y="64338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330755" y="477581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3" name="직사각형 52"/>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60" name="AutoShape 85"/>
          <p:cNvSpPr>
            <a:spLocks noChangeArrowheads="1"/>
          </p:cNvSpPr>
          <p:nvPr/>
        </p:nvSpPr>
        <p:spPr bwMode="auto">
          <a:xfrm rot="5400000">
            <a:off x="5114572" y="3846266"/>
            <a:ext cx="4415400" cy="22388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5" name="TextBox 54"/>
          <p:cNvSpPr txBox="1"/>
          <p:nvPr/>
        </p:nvSpPr>
        <p:spPr>
          <a:xfrm>
            <a:off x="1242026" y="1761746"/>
            <a:ext cx="5965179" cy="5096254"/>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bwMode="auto">
          <a:xfrm>
            <a:off x="4072686" y="5819074"/>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50257867"/>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sp>
        <p:nvSpPr>
          <p:cNvPr id="12" name="TextBox 11"/>
          <p:cNvSpPr txBox="1"/>
          <p:nvPr/>
        </p:nvSpPr>
        <p:spPr>
          <a:xfrm>
            <a:off x="7003947" y="1414704"/>
            <a:ext cx="247204" cy="242388"/>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13" name="직사각형 12"/>
          <p:cNvSpPr/>
          <p:nvPr/>
        </p:nvSpPr>
        <p:spPr>
          <a:xfrm>
            <a:off x="6024683" y="1424577"/>
            <a:ext cx="933900" cy="552124"/>
          </a:xfrm>
          <a:prstGeom prst="rect">
            <a:avLst/>
          </a:prstGeom>
          <a:ln w="25400">
            <a:solidFill>
              <a:schemeClr val="tx1"/>
            </a:solidFill>
          </a:ln>
        </p:spPr>
        <p:txBody>
          <a:bodyPr wrap="square" lIns="0" tIns="36000" rIns="0" bIns="0" anchor="ctr">
            <a:normAutofit fontScale="85000" lnSpcReduction="10000"/>
          </a:bodyPr>
          <a:lstStyle/>
          <a:p>
            <a:pPr marL="85725" indent="-85725">
              <a:buFont typeface="Arial" panose="020B0604020202020204" pitchFamily="34" charset="0"/>
              <a:buChar char="•"/>
            </a:pPr>
            <a:r>
              <a:rPr lang="ko-KR" altLang="en-US" sz="1200" b="1" dirty="0" err="1" smtClean="0"/>
              <a:t>에디트</a:t>
            </a:r>
            <a:r>
              <a:rPr lang="ko-KR" altLang="en-US" sz="1200" b="1" dirty="0" smtClean="0"/>
              <a:t> 아이콘 클릭을 통해 클래스 소개 수정</a:t>
            </a:r>
            <a:endParaRPr lang="en-US" altLang="ko-KR" sz="1200" b="1" dirty="0" smtClean="0"/>
          </a:p>
        </p:txBody>
      </p:sp>
      <p:graphicFrame>
        <p:nvGraphicFramePr>
          <p:cNvPr id="14" name="표 13"/>
          <p:cNvGraphicFramePr>
            <a:graphicFrameLocks noGrp="1"/>
          </p:cNvGraphicFramePr>
          <p:nvPr>
            <p:extLst>
              <p:ext uri="{D42A27DB-BD31-4B8C-83A1-F6EECF244321}">
                <p14:modId xmlns:p14="http://schemas.microsoft.com/office/powerpoint/2010/main" val="1885282692"/>
              </p:ext>
            </p:extLst>
          </p:nvPr>
        </p:nvGraphicFramePr>
        <p:xfrm>
          <a:off x="1434092" y="2250909"/>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42758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620712"/>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ext uri="{D42A27DB-BD31-4B8C-83A1-F6EECF244321}">
                <p14:modId xmlns:p14="http://schemas.microsoft.com/office/powerpoint/2010/main" val="3600387124"/>
              </p:ext>
            </p:extLst>
          </p:nvPr>
        </p:nvGraphicFramePr>
        <p:xfrm>
          <a:off x="1427326" y="6346120"/>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1319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5501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291396"/>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323508"/>
            <a:ext cx="2837706" cy="261540"/>
          </a:xfrm>
          <a:prstGeom prst="rect">
            <a:avLst/>
          </a:prstGeom>
        </p:spPr>
      </p:pic>
      <p:sp>
        <p:nvSpPr>
          <p:cNvPr id="63" name="직사각형 62"/>
          <p:cNvSpPr/>
          <p:nvPr/>
        </p:nvSpPr>
        <p:spPr bwMode="auto">
          <a:xfrm>
            <a:off x="1450501" y="512887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569190"/>
            <a:ext cx="5734218" cy="229664"/>
          </a:xfrm>
          <a:prstGeom prst="rect">
            <a:avLst/>
          </a:prstGeom>
        </p:spPr>
      </p:pic>
      <p:pic>
        <p:nvPicPr>
          <p:cNvPr id="49" name="그림 48"/>
          <p:cNvPicPr>
            <a:picLocks noChangeAspect="1"/>
          </p:cNvPicPr>
          <p:nvPr/>
        </p:nvPicPr>
        <p:blipFill>
          <a:blip r:embed="rId11"/>
          <a:stretch>
            <a:fillRect/>
          </a:stretch>
        </p:blipFill>
        <p:spPr>
          <a:xfrm>
            <a:off x="1508314" y="5631012"/>
            <a:ext cx="135974" cy="126938"/>
          </a:xfrm>
          <a:prstGeom prst="rect">
            <a:avLst/>
          </a:prstGeom>
        </p:spPr>
      </p:pic>
      <p:sp>
        <p:nvSpPr>
          <p:cNvPr id="36" name="TextBox 35"/>
          <p:cNvSpPr txBox="1"/>
          <p:nvPr/>
        </p:nvSpPr>
        <p:spPr>
          <a:xfrm>
            <a:off x="4294297" y="2744991"/>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8" name="직사각형 37"/>
          <p:cNvSpPr/>
          <p:nvPr/>
        </p:nvSpPr>
        <p:spPr>
          <a:xfrm>
            <a:off x="7353669" y="580268"/>
            <a:ext cx="1481014" cy="1152128"/>
          </a:xfrm>
          <a:prstGeom prst="rect">
            <a:avLst/>
          </a:prstGeom>
          <a:ln w="25400">
            <a:solidFill>
              <a:schemeClr val="tx1"/>
            </a:solidFill>
          </a:ln>
        </p:spPr>
        <p:txBody>
          <a:bodyPr wrap="square" anchor="ctr">
            <a:normAutofit fontScale="92500"/>
          </a:bodyPr>
          <a:lstStyle/>
          <a:p>
            <a:pPr marL="87313" indent="-87313">
              <a:buFont typeface="Arial" panose="020B0604020202020204" pitchFamily="34" charset="0"/>
              <a:buChar char="•"/>
            </a:pPr>
            <a:r>
              <a:rPr lang="en-US" altLang="ko-KR" sz="1000" b="1" dirty="0"/>
              <a:t>36</a:t>
            </a:r>
            <a:r>
              <a:rPr lang="ko-KR" altLang="en-US" sz="1000" b="1" dirty="0"/>
              <a:t>회를 </a:t>
            </a:r>
            <a:r>
              <a:rPr lang="en-US" altLang="ko-KR" sz="1000" b="1" dirty="0"/>
              <a:t>Maximum</a:t>
            </a:r>
            <a:r>
              <a:rPr lang="ko-KR" altLang="en-US" sz="1000" b="1" dirty="0"/>
              <a:t> 경우의 수로 화살표 눌렀을 때 펼쳐보기</a:t>
            </a:r>
            <a:endParaRPr lang="en-US" altLang="ko-KR" sz="1000" b="1" dirty="0"/>
          </a:p>
          <a:p>
            <a:pPr marL="87313" indent="-87313">
              <a:buFont typeface="Arial" panose="020B0604020202020204" pitchFamily="34" charset="0"/>
              <a:buChar char="•"/>
            </a:pPr>
            <a:r>
              <a:rPr lang="ko-KR" altLang="en-US" sz="1000" b="1" dirty="0"/>
              <a:t>표시 화면 최대 </a:t>
            </a:r>
            <a:r>
              <a:rPr lang="en-US" altLang="ko-KR" sz="1000" b="1" dirty="0"/>
              <a:t>3</a:t>
            </a:r>
            <a:r>
              <a:rPr lang="ko-KR" altLang="en-US" sz="1000" b="1" dirty="0"/>
              <a:t>회까지 초과 시 다운버튼 클릭</a:t>
            </a:r>
            <a:endParaRPr lang="en-US" altLang="ko-KR" sz="1000" b="1" dirty="0"/>
          </a:p>
          <a:p>
            <a:pPr marL="87313" indent="-87313">
              <a:buFont typeface="Arial" panose="020B0604020202020204" pitchFamily="34" charset="0"/>
              <a:buChar char="•"/>
            </a:pPr>
            <a:r>
              <a:rPr lang="ko-KR" altLang="en-US" sz="1000" b="1" dirty="0" err="1"/>
              <a:t>회차</a:t>
            </a:r>
            <a:r>
              <a:rPr lang="ko-KR" altLang="en-US" sz="1000" b="1" dirty="0"/>
              <a:t> 최신 순으로 보여주기 </a:t>
            </a:r>
            <a:endParaRPr lang="en-US" altLang="ko-KR" sz="1000" b="1" dirty="0"/>
          </a:p>
        </p:txBody>
      </p:sp>
      <p:sp>
        <p:nvSpPr>
          <p:cNvPr id="61" name="TextBox 60"/>
          <p:cNvSpPr txBox="1"/>
          <p:nvPr/>
        </p:nvSpPr>
        <p:spPr>
          <a:xfrm>
            <a:off x="1399411" y="2199636"/>
            <a:ext cx="2402335" cy="61065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41" name="꺾인 연결선 40"/>
          <p:cNvCxnSpPr>
            <a:stCxn id="36" idx="3"/>
            <a:endCxn id="38" idx="3"/>
          </p:cNvCxnSpPr>
          <p:nvPr/>
        </p:nvCxnSpPr>
        <p:spPr bwMode="auto">
          <a:xfrm flipV="1">
            <a:off x="4471993" y="1156332"/>
            <a:ext cx="4362690" cy="1702115"/>
          </a:xfrm>
          <a:prstGeom prst="bentConnector3">
            <a:avLst>
              <a:gd name="adj1" fmla="val 10524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67985" y="2951776"/>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56" name="TextBox 55"/>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62" name="직사각형 61"/>
          <p:cNvSpPr/>
          <p:nvPr/>
        </p:nvSpPr>
        <p:spPr>
          <a:xfrm>
            <a:off x="7514064" y="1780149"/>
            <a:ext cx="1481014" cy="996634"/>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회 차 </a:t>
            </a:r>
            <a:r>
              <a:rPr lang="ko-KR" altLang="en-US" sz="1000" b="1" dirty="0" smtClean="0"/>
              <a:t>및 완료 </a:t>
            </a:r>
            <a:r>
              <a:rPr lang="en-US" altLang="ko-KR" sz="1000" b="1" dirty="0" smtClean="0"/>
              <a:t>/ </a:t>
            </a:r>
            <a:r>
              <a:rPr lang="ko-KR" altLang="en-US" sz="1000" b="1" dirty="0" smtClean="0"/>
              <a:t>미완료  클릭 </a:t>
            </a:r>
            <a:r>
              <a:rPr lang="ko-KR" altLang="en-US" sz="1000" b="1" dirty="0" smtClean="0"/>
              <a:t>시 교육보고 현황 자동으로 전환되어 보여주기</a:t>
            </a:r>
            <a:r>
              <a:rPr lang="en-US" altLang="ko-KR" sz="1000" b="1" dirty="0" smtClean="0"/>
              <a:t> </a:t>
            </a:r>
            <a:endParaRPr lang="en-US" altLang="ko-KR" sz="1000" b="1" dirty="0" smtClean="0">
              <a:solidFill>
                <a:srgbClr val="FF0000"/>
              </a:solidFill>
            </a:endParaRPr>
          </a:p>
        </p:txBody>
      </p:sp>
      <p:cxnSp>
        <p:nvCxnSpPr>
          <p:cNvPr id="31" name="꺾인 연결선 30"/>
          <p:cNvCxnSpPr>
            <a:stCxn id="61" idx="0"/>
            <a:endCxn id="62" idx="1"/>
          </p:cNvCxnSpPr>
          <p:nvPr/>
        </p:nvCxnSpPr>
        <p:spPr bwMode="auto">
          <a:xfrm rot="16200000" flipH="1">
            <a:off x="5017906" y="-217691"/>
            <a:ext cx="78830" cy="4913485"/>
          </a:xfrm>
          <a:prstGeom prst="bentConnector4">
            <a:avLst>
              <a:gd name="adj1" fmla="val -289991"/>
              <a:gd name="adj2" fmla="val 6222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직사각형 64"/>
          <p:cNvSpPr/>
          <p:nvPr/>
        </p:nvSpPr>
        <p:spPr>
          <a:xfrm>
            <a:off x="7567985" y="5366114"/>
            <a:ext cx="1474208" cy="129130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a:t>
            </a:r>
            <a:r>
              <a:rPr lang="ko-KR" altLang="en-US" sz="1000" b="1" dirty="0" err="1" smtClean="0"/>
              <a:t>미초과</a:t>
            </a:r>
            <a:r>
              <a:rPr lang="ko-KR" altLang="en-US" sz="1000" b="1" dirty="0" smtClean="0"/>
              <a:t> 시 </a:t>
            </a:r>
            <a:r>
              <a:rPr lang="ko-KR" altLang="en-US" sz="1000" b="1" dirty="0" err="1" smtClean="0"/>
              <a:t>드랍다운</a:t>
            </a:r>
            <a:r>
              <a:rPr lang="ko-KR" altLang="en-US" sz="1000" b="1" dirty="0" smtClean="0"/>
              <a:t> 화살표 버튼 비활성화</a:t>
            </a:r>
            <a:endParaRPr lang="en-US" altLang="ko-KR" sz="1000" b="1" dirty="0" smtClean="0"/>
          </a:p>
          <a:p>
            <a:pPr marL="88900" indent="-88900">
              <a:buFont typeface="Arial" panose="020B0604020202020204" pitchFamily="34" charset="0"/>
              <a:buChar char="•"/>
            </a:pPr>
            <a:r>
              <a:rPr lang="ko-KR" altLang="en-US" sz="1000" b="1" dirty="0" smtClean="0"/>
              <a:t>학습자 </a:t>
            </a:r>
            <a:r>
              <a:rPr lang="en-US" altLang="ko-KR" sz="1000" b="1" dirty="0" smtClean="0"/>
              <a:t>8</a:t>
            </a:r>
            <a:r>
              <a:rPr lang="ko-KR" altLang="en-US" sz="1000" b="1" dirty="0" smtClean="0"/>
              <a:t>명 초과시 </a:t>
            </a:r>
            <a:r>
              <a:rPr lang="ko-KR" altLang="en-US" sz="1000" b="1" dirty="0" err="1" smtClean="0"/>
              <a:t>드랍다운</a:t>
            </a:r>
            <a:r>
              <a:rPr lang="ko-KR" altLang="en-US" sz="1000" b="1" dirty="0" smtClean="0"/>
              <a:t> 버튼을 이용해 학습자 파악</a:t>
            </a:r>
            <a:endParaRPr lang="en-US" altLang="ko-KR" sz="1000" b="1" dirty="0" smtClean="0"/>
          </a:p>
        </p:txBody>
      </p:sp>
      <p:sp>
        <p:nvSpPr>
          <p:cNvPr id="67" name="TextBox 66"/>
          <p:cNvSpPr txBox="1"/>
          <p:nvPr/>
        </p:nvSpPr>
        <p:spPr>
          <a:xfrm>
            <a:off x="6491633" y="2983053"/>
            <a:ext cx="732961" cy="18424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sp>
        <p:nvSpPr>
          <p:cNvPr id="71" name="TextBox 70"/>
          <p:cNvSpPr txBox="1"/>
          <p:nvPr/>
        </p:nvSpPr>
        <p:spPr>
          <a:xfrm>
            <a:off x="4279506" y="4025336"/>
            <a:ext cx="158808" cy="179490"/>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42" name="꺾인 연결선 41"/>
          <p:cNvCxnSpPr>
            <a:stCxn id="71" idx="3"/>
            <a:endCxn id="65" idx="2"/>
          </p:cNvCxnSpPr>
          <p:nvPr/>
        </p:nvCxnSpPr>
        <p:spPr bwMode="auto">
          <a:xfrm>
            <a:off x="4438314" y="4115081"/>
            <a:ext cx="3866775" cy="2542338"/>
          </a:xfrm>
          <a:prstGeom prst="bentConnector4">
            <a:avLst>
              <a:gd name="adj1" fmla="val 40469"/>
              <a:gd name="adj2" fmla="val 10899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Box 51"/>
          <p:cNvSpPr txBox="1"/>
          <p:nvPr/>
        </p:nvSpPr>
        <p:spPr>
          <a:xfrm>
            <a:off x="1392762" y="2912760"/>
            <a:ext cx="5923117" cy="3167584"/>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206093" y="4963775"/>
            <a:ext cx="1953712"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1" name="TextBox 50"/>
          <p:cNvSpPr txBox="1"/>
          <p:nvPr/>
        </p:nvSpPr>
        <p:spPr>
          <a:xfrm>
            <a:off x="1322659" y="4157156"/>
            <a:ext cx="6022849" cy="1961407"/>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35758" y="4669904"/>
            <a:ext cx="1007477" cy="1987515"/>
          </a:xfrm>
          <a:prstGeom prst="rect">
            <a:avLst/>
          </a:prstGeom>
          <a:ln w="25400">
            <a:solidFill>
              <a:schemeClr val="tx1"/>
            </a:solidFill>
          </a:ln>
        </p:spPr>
        <p:txBody>
          <a:bodyPr wrap="square" anchor="ctr">
            <a:normAutofit lnSpcReduction="10000"/>
          </a:bodyPr>
          <a:lstStyle/>
          <a:p>
            <a:pPr marL="87313" indent="-87313">
              <a:buFont typeface="Arial" panose="020B0604020202020204" pitchFamily="34" charset="0"/>
              <a:buChar char="•"/>
            </a:pPr>
            <a:r>
              <a:rPr lang="ko-KR" altLang="en-US" sz="1000" b="1" dirty="0" smtClean="0"/>
              <a:t>일일 </a:t>
            </a:r>
            <a:r>
              <a:rPr lang="ko-KR" altLang="en-US" sz="1000" b="1" dirty="0" err="1" smtClean="0"/>
              <a:t>레포트</a:t>
            </a:r>
            <a:r>
              <a:rPr lang="ko-KR" altLang="en-US" sz="1000" b="1" dirty="0"/>
              <a:t> </a:t>
            </a:r>
            <a:r>
              <a:rPr lang="ko-KR" altLang="en-US" sz="1000" b="1" dirty="0" smtClean="0"/>
              <a:t>내용 입력 시 기존 첫 화면에 </a:t>
            </a:r>
            <a:r>
              <a:rPr lang="en-US" altLang="ko-KR" sz="1000" b="1" dirty="0" smtClean="0"/>
              <a:t>FIX</a:t>
            </a:r>
            <a:r>
              <a:rPr lang="ko-KR" altLang="en-US" sz="1000" b="1" dirty="0" smtClean="0"/>
              <a:t>된 박스 크기 초과 시 스크롤이 아닌 자동으로 커지도록 설계</a:t>
            </a:r>
            <a:endParaRPr lang="en-US" altLang="ko-KR" sz="1000" b="1" dirty="0" smtClean="0"/>
          </a:p>
          <a:p>
            <a:pPr marL="87313" indent="-87313">
              <a:buFont typeface="Arial" panose="020B0604020202020204" pitchFamily="34" charset="0"/>
              <a:buChar char="•"/>
            </a:pPr>
            <a:r>
              <a:rPr lang="en-US" altLang="ko-KR" sz="1000" b="1" dirty="0" smtClean="0"/>
              <a:t>File Upload</a:t>
            </a:r>
            <a:r>
              <a:rPr lang="ko-KR" altLang="en-US" sz="1000" b="1" dirty="0" smtClean="0"/>
              <a:t>는 해당 </a:t>
            </a:r>
            <a:r>
              <a:rPr lang="ko-KR" altLang="en-US" sz="1000" b="1" dirty="0"/>
              <a:t>회 차 학습자료 </a:t>
            </a:r>
            <a:r>
              <a:rPr lang="ko-KR" altLang="en-US" sz="1000" b="1" dirty="0" smtClean="0"/>
              <a:t>업로드</a:t>
            </a:r>
            <a:endParaRPr lang="en-US" altLang="ko-KR" sz="1000" b="1" dirty="0" smtClean="0">
              <a:solidFill>
                <a:srgbClr val="FF0000"/>
              </a:solidFill>
            </a:endParaRPr>
          </a:p>
        </p:txBody>
      </p:sp>
      <p:sp>
        <p:nvSpPr>
          <p:cNvPr id="66" name="직사각형 65"/>
          <p:cNvSpPr/>
          <p:nvPr/>
        </p:nvSpPr>
        <p:spPr bwMode="auto">
          <a:xfrm>
            <a:off x="1450501" y="4906447"/>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3" name="직사각형 22"/>
          <p:cNvSpPr/>
          <p:nvPr/>
        </p:nvSpPr>
        <p:spPr bwMode="auto">
          <a:xfrm>
            <a:off x="4028656" y="5820626"/>
            <a:ext cx="842262" cy="20337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000" b="1" i="0" u="none" strike="noStrike" cap="none" normalizeH="0" baseline="0" dirty="0" smtClean="0">
                <a:ln>
                  <a:noFill/>
                </a:ln>
                <a:solidFill>
                  <a:schemeClr val="bg1"/>
                </a:solidFill>
                <a:effectLst/>
                <a:latin typeface="Arial" charset="0"/>
                <a:ea typeface="돋움" pitchFamily="50" charset="-127"/>
              </a:rPr>
              <a:t>Summit</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18563807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250909"/>
          <a:ext cx="5839400" cy="922213"/>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703">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605165"/>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86217" y="2753524"/>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8762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3214532"/>
          <a:ext cx="5846164" cy="975175"/>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7"/>
          <a:stretch>
            <a:fillRect/>
          </a:stretch>
        </p:blipFill>
        <p:spPr>
          <a:xfrm>
            <a:off x="4294297" y="4049198"/>
            <a:ext cx="144016" cy="144016"/>
          </a:xfrm>
          <a:prstGeom prst="rect">
            <a:avLst/>
          </a:prstGeom>
        </p:spPr>
      </p:pic>
      <p:sp>
        <p:nvSpPr>
          <p:cNvPr id="51" name="TextBox 50"/>
          <p:cNvSpPr txBox="1"/>
          <p:nvPr/>
        </p:nvSpPr>
        <p:spPr>
          <a:xfrm>
            <a:off x="2793572" y="3131692"/>
            <a:ext cx="864096"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TextBox 53"/>
          <p:cNvSpPr txBox="1"/>
          <p:nvPr/>
        </p:nvSpPr>
        <p:spPr>
          <a:xfrm>
            <a:off x="3614396" y="3131692"/>
            <a:ext cx="780645" cy="958570"/>
          </a:xfrm>
          <a:prstGeom prst="rect">
            <a:avLst/>
          </a:prstGeom>
          <a:noFill/>
          <a:ln w="25400">
            <a:solidFill>
              <a:srgbClr val="FF0000"/>
            </a:solidFill>
            <a:prstDash val="dash"/>
          </a:ln>
        </p:spPr>
        <p:txBody>
          <a:bodyPr wrap="square" rtlCol="0">
            <a:normAutofit/>
          </a:bodyPr>
          <a:lstStyle/>
          <a:p>
            <a:endParaRPr lang="ko-KR" altLang="en-US" dirty="0"/>
          </a:p>
        </p:txBody>
      </p:sp>
      <p:sp>
        <p:nvSpPr>
          <p:cNvPr id="60" name="직사각형 59"/>
          <p:cNvSpPr/>
          <p:nvPr/>
        </p:nvSpPr>
        <p:spPr>
          <a:xfrm>
            <a:off x="7487761" y="1868446"/>
            <a:ext cx="1474208" cy="1645055"/>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일일평가</a:t>
            </a:r>
            <a:r>
              <a:rPr lang="en-US" altLang="ko-KR" sz="1000" b="1" dirty="0" smtClean="0"/>
              <a:t>(TP)</a:t>
            </a:r>
          </a:p>
          <a:p>
            <a:pPr marL="258762" lvl="1" indent="-171450">
              <a:buFont typeface="Wingdings" panose="05000000000000000000" pitchFamily="2" charset="2"/>
              <a:buChar char="v"/>
            </a:pPr>
            <a:r>
              <a:rPr lang="en-US" altLang="ko-KR" sz="1000" dirty="0" smtClean="0"/>
              <a:t>10</a:t>
            </a:r>
            <a:r>
              <a:rPr lang="ko-KR" altLang="en-US" sz="1000" dirty="0" smtClean="0"/>
              <a:t>개 등급으로 분류 </a:t>
            </a:r>
            <a:endParaRPr lang="en-US" altLang="ko-KR" sz="1000" dirty="0" smtClean="0"/>
          </a:p>
          <a:p>
            <a:pPr marL="258762" lvl="1" indent="-171450">
              <a:buFont typeface="Wingdings" panose="05000000000000000000" pitchFamily="2" charset="2"/>
              <a:buChar char="v"/>
            </a:pPr>
            <a:r>
              <a:rPr lang="en-US" altLang="ko-KR" sz="1000" dirty="0" smtClean="0"/>
              <a:t>A+/A , B+/B, C+/C, D+/D, E+/E</a:t>
            </a:r>
          </a:p>
          <a:p>
            <a:pPr marL="258762" lvl="1" indent="-171450">
              <a:buFont typeface="Wingdings" panose="05000000000000000000" pitchFamily="2" charset="2"/>
              <a:buChar char="v"/>
            </a:pPr>
            <a:r>
              <a:rPr lang="en-US" altLang="ko-KR" sz="1000" dirty="0" smtClean="0"/>
              <a:t>A+</a:t>
            </a:r>
            <a:r>
              <a:rPr lang="ko-KR" altLang="en-US" sz="1000" dirty="0" smtClean="0"/>
              <a:t>을 </a:t>
            </a:r>
            <a:r>
              <a:rPr lang="en-US" altLang="ko-KR" sz="1000" dirty="0" smtClean="0"/>
              <a:t>10</a:t>
            </a:r>
            <a:r>
              <a:rPr lang="ko-KR" altLang="en-US" sz="1000" dirty="0" smtClean="0"/>
              <a:t>점으로 환산 가능</a:t>
            </a:r>
            <a:endParaRPr lang="en-US" altLang="ko-KR" sz="1000" dirty="0" smtClean="0"/>
          </a:p>
        </p:txBody>
      </p:sp>
      <p:sp>
        <p:nvSpPr>
          <p:cNvPr id="64" name="직사각형 63"/>
          <p:cNvSpPr/>
          <p:nvPr/>
        </p:nvSpPr>
        <p:spPr>
          <a:xfrm>
            <a:off x="1427325" y="4377733"/>
            <a:ext cx="1798295" cy="1643555"/>
          </a:xfrm>
          <a:prstGeom prst="rect">
            <a:avLst/>
          </a:prstGeom>
          <a:ln w="25400">
            <a:solidFill>
              <a:schemeClr val="tx1"/>
            </a:solidFill>
          </a:ln>
        </p:spPr>
        <p:txBody>
          <a:bodyPr wrap="square" anchor="t">
            <a:normAutofit/>
          </a:bodyPr>
          <a:lstStyle/>
          <a:p>
            <a:pPr marL="88900" indent="-88900">
              <a:buFont typeface="Arial" panose="020B0604020202020204" pitchFamily="34" charset="0"/>
              <a:buChar char="•"/>
            </a:pPr>
            <a:r>
              <a:rPr lang="ko-KR" altLang="en-US" sz="1000" b="1" dirty="0" smtClean="0"/>
              <a:t>출결</a:t>
            </a:r>
            <a:endParaRPr lang="en-US" altLang="ko-KR" sz="1000" b="1" dirty="0"/>
          </a:p>
          <a:p>
            <a:pPr marL="268288" indent="-179388">
              <a:buFont typeface="Wingdings" panose="05000000000000000000" pitchFamily="2" charset="2"/>
              <a:buChar char="v"/>
            </a:pPr>
            <a:r>
              <a:rPr lang="ko-KR" altLang="en-US" sz="1000" dirty="0" err="1"/>
              <a:t>드랍다운</a:t>
            </a:r>
            <a:r>
              <a:rPr lang="ko-KR" altLang="en-US" sz="1000" dirty="0"/>
              <a:t> 버튼 클릭 </a:t>
            </a:r>
            <a:r>
              <a:rPr lang="ko-KR" altLang="en-US" sz="1000" dirty="0" smtClean="0"/>
              <a:t>시 </a:t>
            </a: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endParaRPr lang="en-US" altLang="ko-KR" sz="1000" dirty="0" smtClean="0"/>
          </a:p>
          <a:p>
            <a:pPr marL="268288" indent="-179388">
              <a:buFont typeface="Wingdings" panose="05000000000000000000" pitchFamily="2" charset="2"/>
              <a:buChar char="v"/>
            </a:pPr>
            <a:endParaRPr lang="en-US" altLang="ko-KR" sz="1000" dirty="0"/>
          </a:p>
          <a:p>
            <a:pPr marL="268288" indent="-179388">
              <a:buFont typeface="Wingdings" panose="05000000000000000000" pitchFamily="2" charset="2"/>
              <a:buChar char="v"/>
            </a:pPr>
            <a:r>
              <a:rPr lang="ko-KR" altLang="en-US" sz="1000" dirty="0" smtClean="0"/>
              <a:t>지각 </a:t>
            </a:r>
            <a:r>
              <a:rPr lang="en-US" altLang="ko-KR" sz="1000" dirty="0" smtClean="0"/>
              <a:t>3</a:t>
            </a:r>
            <a:r>
              <a:rPr lang="ko-KR" altLang="en-US" sz="1000" dirty="0" smtClean="0"/>
              <a:t>번 시 결석 </a:t>
            </a:r>
            <a:r>
              <a:rPr lang="en-US" altLang="ko-KR" sz="1000" dirty="0" smtClean="0"/>
              <a:t>1</a:t>
            </a:r>
            <a:r>
              <a:rPr lang="ko-KR" altLang="en-US" sz="1000" dirty="0" smtClean="0"/>
              <a:t>회</a:t>
            </a:r>
            <a:endParaRPr lang="en-US" altLang="ko-KR" sz="1000" dirty="0" smtClean="0"/>
          </a:p>
          <a:p>
            <a:pPr marL="268288" indent="-179388">
              <a:buFont typeface="Wingdings" panose="05000000000000000000" pitchFamily="2" charset="2"/>
              <a:buChar char="v"/>
            </a:pPr>
            <a:r>
              <a:rPr lang="en-US" altLang="ko-KR" sz="1000" dirty="0" smtClean="0"/>
              <a:t>BIZ : </a:t>
            </a:r>
            <a:r>
              <a:rPr lang="ko-KR" altLang="en-US" sz="1000" dirty="0" smtClean="0"/>
              <a:t>회의</a:t>
            </a:r>
            <a:r>
              <a:rPr lang="en-US" altLang="ko-KR" sz="1000" dirty="0" smtClean="0"/>
              <a:t>, </a:t>
            </a:r>
            <a:r>
              <a:rPr lang="ko-KR" altLang="en-US" sz="1000" dirty="0" smtClean="0"/>
              <a:t>출장</a:t>
            </a:r>
            <a:r>
              <a:rPr lang="en-US" altLang="ko-KR" sz="1000" dirty="0" smtClean="0"/>
              <a:t>, </a:t>
            </a:r>
            <a:r>
              <a:rPr lang="ko-KR" altLang="en-US" sz="1000" dirty="0" smtClean="0"/>
              <a:t>개인휴가</a:t>
            </a:r>
            <a:r>
              <a:rPr lang="en-US" altLang="ko-KR" sz="1000" dirty="0" smtClean="0"/>
              <a:t>, </a:t>
            </a:r>
            <a:r>
              <a:rPr lang="ko-KR" altLang="en-US" sz="1000" dirty="0" smtClean="0"/>
              <a:t>병가</a:t>
            </a:r>
            <a:r>
              <a:rPr lang="en-US" altLang="ko-KR" sz="1000" dirty="0" smtClean="0"/>
              <a:t>, </a:t>
            </a:r>
            <a:r>
              <a:rPr lang="ko-KR" altLang="en-US" sz="1000" dirty="0" smtClean="0"/>
              <a:t>교육</a:t>
            </a:r>
            <a:endParaRPr lang="en-US" altLang="ko-KR" sz="1000" dirty="0" smtClean="0"/>
          </a:p>
        </p:txBody>
      </p:sp>
      <p:cxnSp>
        <p:nvCxnSpPr>
          <p:cNvPr id="10" name="꺾인 연결선 9"/>
          <p:cNvCxnSpPr>
            <a:stCxn id="51" idx="2"/>
            <a:endCxn id="64" idx="0"/>
          </p:cNvCxnSpPr>
          <p:nvPr/>
        </p:nvCxnSpPr>
        <p:spPr bwMode="auto">
          <a:xfrm rot="5400000">
            <a:off x="2632312" y="3784424"/>
            <a:ext cx="287471" cy="899147"/>
          </a:xfrm>
          <a:prstGeom prst="bentConnector3">
            <a:avLst>
              <a:gd name="adj1" fmla="val 500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꺾인 연결선 26"/>
          <p:cNvCxnSpPr>
            <a:stCxn id="54" idx="0"/>
            <a:endCxn id="60" idx="1"/>
          </p:cNvCxnSpPr>
          <p:nvPr/>
        </p:nvCxnSpPr>
        <p:spPr bwMode="auto">
          <a:xfrm rot="5400000" flipH="1" flipV="1">
            <a:off x="5525881" y="1169812"/>
            <a:ext cx="440718" cy="3483042"/>
          </a:xfrm>
          <a:prstGeom prst="bentConnector2">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 name="표 71"/>
          <p:cNvGraphicFramePr>
            <a:graphicFrameLocks noGrp="1"/>
          </p:cNvGraphicFramePr>
          <p:nvPr>
            <p:extLst/>
          </p:nvPr>
        </p:nvGraphicFramePr>
        <p:xfrm>
          <a:off x="1801472" y="4756767"/>
          <a:ext cx="936104" cy="710156"/>
        </p:xfrm>
        <a:graphic>
          <a:graphicData uri="http://schemas.openxmlformats.org/drawingml/2006/table">
            <a:tbl>
              <a:tblPr firstRow="1" bandRow="1">
                <a:tableStyleId>{5C22544A-7EE6-4342-B048-85BDC9FD1C3A}</a:tableStyleId>
              </a:tblPr>
              <a:tblGrid>
                <a:gridCol w="936104"/>
              </a:tblGrid>
              <a:tr h="177539">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지각</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en-US" altLang="ko-KR" sz="900" b="1" kern="1200" dirty="0" smtClean="0">
                          <a:solidFill>
                            <a:schemeClr val="tx1"/>
                          </a:solidFill>
                          <a:latin typeface="+mn-lt"/>
                          <a:ea typeface="+mn-ea"/>
                          <a:cs typeface="+mn-cs"/>
                        </a:rPr>
                        <a:t>BIZ</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결석</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5" name="그림 74"/>
          <p:cNvPicPr>
            <a:picLocks noChangeAspect="1"/>
          </p:cNvPicPr>
          <p:nvPr/>
        </p:nvPicPr>
        <p:blipFill>
          <a:blip r:embed="rId9"/>
          <a:stretch>
            <a:fillRect/>
          </a:stretch>
        </p:blipFill>
        <p:spPr>
          <a:xfrm>
            <a:off x="1842389" y="4754205"/>
            <a:ext cx="161925" cy="161925"/>
          </a:xfrm>
          <a:prstGeom prst="rect">
            <a:avLst/>
          </a:prstGeom>
        </p:spPr>
      </p:pic>
      <p:pic>
        <p:nvPicPr>
          <p:cNvPr id="76" name="그림 75"/>
          <p:cNvPicPr>
            <a:picLocks noChangeAspect="1"/>
          </p:cNvPicPr>
          <p:nvPr/>
        </p:nvPicPr>
        <p:blipFill>
          <a:blip r:embed="rId9"/>
          <a:stretch>
            <a:fillRect/>
          </a:stretch>
        </p:blipFill>
        <p:spPr>
          <a:xfrm>
            <a:off x="1842389" y="4938861"/>
            <a:ext cx="161925" cy="161925"/>
          </a:xfrm>
          <a:prstGeom prst="rect">
            <a:avLst/>
          </a:prstGeom>
        </p:spPr>
      </p:pic>
      <p:pic>
        <p:nvPicPr>
          <p:cNvPr id="77" name="그림 76"/>
          <p:cNvPicPr>
            <a:picLocks noChangeAspect="1"/>
          </p:cNvPicPr>
          <p:nvPr/>
        </p:nvPicPr>
        <p:blipFill>
          <a:blip r:embed="rId9"/>
          <a:stretch>
            <a:fillRect/>
          </a:stretch>
        </p:blipFill>
        <p:spPr>
          <a:xfrm>
            <a:off x="1842389" y="5300877"/>
            <a:ext cx="161925" cy="161925"/>
          </a:xfrm>
          <a:prstGeom prst="rect">
            <a:avLst/>
          </a:prstGeom>
        </p:spPr>
      </p:pic>
      <p:pic>
        <p:nvPicPr>
          <p:cNvPr id="78" name="그림 77"/>
          <p:cNvPicPr>
            <a:picLocks noChangeAspect="1"/>
          </p:cNvPicPr>
          <p:nvPr/>
        </p:nvPicPr>
        <p:blipFill>
          <a:blip r:embed="rId9"/>
          <a:stretch>
            <a:fillRect/>
          </a:stretch>
        </p:blipFill>
        <p:spPr>
          <a:xfrm>
            <a:off x="1842389" y="5115275"/>
            <a:ext cx="161925" cy="161925"/>
          </a:xfrm>
          <a:prstGeom prst="rect">
            <a:avLst/>
          </a:prstGeom>
        </p:spPr>
      </p:pic>
      <p:sp>
        <p:nvSpPr>
          <p:cNvPr id="87" name="직사각형 86"/>
          <p:cNvSpPr/>
          <p:nvPr/>
        </p:nvSpPr>
        <p:spPr>
          <a:xfrm>
            <a:off x="3309942" y="4289624"/>
            <a:ext cx="2650615" cy="2568376"/>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smtClean="0"/>
              <a:t>강사 디바이스 화면</a:t>
            </a: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r>
              <a:rPr lang="en-US" altLang="ko-KR" sz="1000" b="1" dirty="0" smtClean="0"/>
              <a:t>▶ : </a:t>
            </a:r>
            <a:r>
              <a:rPr lang="ko-KR" altLang="en-US" sz="1000" b="1" dirty="0" smtClean="0"/>
              <a:t>수업시작</a:t>
            </a:r>
            <a:endParaRPr lang="en-US" altLang="ko-KR" sz="1000" b="1" dirty="0" smtClean="0"/>
          </a:p>
          <a:p>
            <a:pPr marL="88900" indent="-88900">
              <a:buFont typeface="Arial" panose="020B0604020202020204" pitchFamily="34" charset="0"/>
              <a:buChar char="•"/>
            </a:pPr>
            <a:r>
              <a:rPr lang="en-US" altLang="ko-KR" sz="1000" b="1" dirty="0" smtClean="0"/>
              <a:t>■ :</a:t>
            </a:r>
            <a:r>
              <a:rPr lang="ko-KR" altLang="en-US" sz="1000" b="1" dirty="0"/>
              <a:t> </a:t>
            </a:r>
            <a:r>
              <a:rPr lang="ko-KR" altLang="en-US" sz="1000" b="1" dirty="0" smtClean="0"/>
              <a:t>수업종료</a:t>
            </a:r>
            <a:endParaRPr lang="en-US" altLang="ko-KR" sz="1000" b="1" dirty="0" smtClean="0"/>
          </a:p>
          <a:p>
            <a:pPr marL="88900" indent="-88900">
              <a:buFont typeface="Arial" panose="020B0604020202020204" pitchFamily="34" charset="0"/>
              <a:buChar char="•"/>
            </a:pPr>
            <a:r>
              <a:rPr lang="en-US" altLang="ko-KR" sz="1000" b="1" dirty="0" smtClean="0">
                <a:solidFill>
                  <a:srgbClr val="FF0000"/>
                </a:solidFill>
              </a:rPr>
              <a:t>X : </a:t>
            </a:r>
            <a:r>
              <a:rPr lang="ko-KR" altLang="en-US" sz="1000" b="1" dirty="0" smtClean="0">
                <a:solidFill>
                  <a:srgbClr val="FF0000"/>
                </a:solidFill>
              </a:rPr>
              <a:t>수업캔슬</a:t>
            </a:r>
            <a:r>
              <a:rPr lang="en-US" altLang="ko-KR" sz="1000" b="1" dirty="0" smtClean="0">
                <a:solidFill>
                  <a:srgbClr val="FF0000"/>
                </a:solidFill>
              </a:rPr>
              <a:t>( X </a:t>
            </a:r>
            <a:r>
              <a:rPr lang="ko-KR" altLang="en-US" sz="1000" b="1" dirty="0" smtClean="0">
                <a:solidFill>
                  <a:srgbClr val="FF0000"/>
                </a:solidFill>
              </a:rPr>
              <a:t>버튼 클릭 시 </a:t>
            </a:r>
            <a:r>
              <a:rPr lang="en-US" altLang="ko-KR" sz="1000" b="1" dirty="0" smtClean="0">
                <a:solidFill>
                  <a:srgbClr val="FF0000"/>
                </a:solidFill>
                <a:sym typeface="Wingdings" panose="05000000000000000000" pitchFamily="2" charset="2"/>
              </a:rPr>
              <a:t> SC </a:t>
            </a:r>
            <a:r>
              <a:rPr lang="ko-KR" altLang="en-US" sz="1000" b="1" dirty="0" smtClean="0">
                <a:solidFill>
                  <a:srgbClr val="FF0000"/>
                </a:solidFill>
                <a:sym typeface="Wingdings" panose="05000000000000000000" pitchFamily="2" charset="2"/>
              </a:rPr>
              <a:t>관련 사유 선택창 </a:t>
            </a:r>
            <a:r>
              <a:rPr lang="en-US" altLang="ko-KR" sz="1000" b="1" dirty="0" smtClean="0">
                <a:solidFill>
                  <a:srgbClr val="FF0000"/>
                </a:solidFill>
                <a:sym typeface="Wingdings" panose="05000000000000000000" pitchFamily="2" charset="2"/>
              </a:rPr>
              <a:t>– ex) </a:t>
            </a:r>
            <a:r>
              <a:rPr lang="ko-KR" altLang="en-US" sz="1000" b="1" dirty="0" smtClean="0">
                <a:solidFill>
                  <a:srgbClr val="FF0000"/>
                </a:solidFill>
                <a:sym typeface="Wingdings" panose="05000000000000000000" pitchFamily="2" charset="2"/>
              </a:rPr>
              <a:t>긴급회의 등 해당사항 </a:t>
            </a:r>
            <a:r>
              <a:rPr lang="ko-KR" altLang="en-US" sz="1000" b="1" dirty="0" err="1" smtClean="0">
                <a:solidFill>
                  <a:srgbClr val="FF0000"/>
                </a:solidFill>
                <a:sym typeface="Wingdings" panose="05000000000000000000" pitchFamily="2" charset="2"/>
              </a:rPr>
              <a:t>부재시</a:t>
            </a:r>
            <a:r>
              <a:rPr lang="ko-KR" altLang="en-US" sz="1000" b="1" dirty="0" smtClean="0">
                <a:solidFill>
                  <a:srgbClr val="FF0000"/>
                </a:solidFill>
                <a:sym typeface="Wingdings" panose="05000000000000000000" pitchFamily="2" charset="2"/>
              </a:rPr>
              <a:t> 기타</a:t>
            </a:r>
            <a:r>
              <a:rPr lang="en-US" altLang="ko-KR" sz="1000" b="1" dirty="0" smtClean="0">
                <a:solidFill>
                  <a:srgbClr val="FF0000"/>
                </a:solidFill>
              </a:rPr>
              <a:t>)</a:t>
            </a:r>
          </a:p>
          <a:p>
            <a:pPr marL="88900" indent="-88900">
              <a:buFont typeface="Arial" panose="020B0604020202020204" pitchFamily="34" charset="0"/>
              <a:buChar char="•"/>
            </a:pPr>
            <a:r>
              <a:rPr lang="ko-KR" altLang="en-US" sz="1000" b="1" dirty="0" smtClean="0"/>
              <a:t>학습자가 수업 전에 </a:t>
            </a:r>
            <a:r>
              <a:rPr lang="ko-KR" altLang="en-US" sz="1000" b="1" dirty="0" err="1" smtClean="0"/>
              <a:t>공결</a:t>
            </a:r>
            <a:r>
              <a:rPr lang="ko-KR" altLang="en-US" sz="1000" b="1" dirty="0" smtClean="0"/>
              <a:t> 처리 시 해당일 강사 화면에 자동으로 체크되어 있음</a:t>
            </a:r>
            <a:endParaRPr lang="en-US" altLang="ko-KR" sz="1000" b="1" dirty="0" smtClean="0"/>
          </a:p>
          <a:p>
            <a:pPr marL="88900" indent="-88900">
              <a:buFont typeface="Arial" panose="020B0604020202020204" pitchFamily="34" charset="0"/>
              <a:buChar char="•"/>
            </a:pPr>
            <a:r>
              <a:rPr lang="ko-KR" altLang="en-US" sz="1000" b="1" dirty="0" smtClean="0"/>
              <a:t>시작 버튼은 </a:t>
            </a:r>
            <a:r>
              <a:rPr lang="ko-KR" altLang="en-US" sz="1000" b="1" dirty="0" err="1" smtClean="0"/>
              <a:t>출췍</a:t>
            </a:r>
            <a:r>
              <a:rPr lang="ko-KR" altLang="en-US" sz="1000" b="1" dirty="0" smtClean="0"/>
              <a:t> 완료 후 활성화</a:t>
            </a:r>
            <a:endParaRPr lang="en-US" altLang="ko-KR" sz="1000" b="1" dirty="0" smtClean="0"/>
          </a:p>
          <a:p>
            <a:pPr marL="88900" indent="-88900">
              <a:buFont typeface="Arial" panose="020B0604020202020204" pitchFamily="34" charset="0"/>
              <a:buChar char="•"/>
            </a:pPr>
            <a:endParaRPr lang="en-US" altLang="ko-KR" sz="1000" b="1" dirty="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endParaRPr lang="en-US" altLang="ko-KR" sz="1000" b="1" dirty="0" smtClean="0"/>
          </a:p>
        </p:txBody>
      </p:sp>
      <p:graphicFrame>
        <p:nvGraphicFramePr>
          <p:cNvPr id="88" name="표 87"/>
          <p:cNvGraphicFramePr>
            <a:graphicFrameLocks noGrp="1"/>
          </p:cNvGraphicFramePr>
          <p:nvPr>
            <p:extLst/>
          </p:nvPr>
        </p:nvGraphicFramePr>
        <p:xfrm>
          <a:off x="3412354" y="4607106"/>
          <a:ext cx="1368152" cy="1065234"/>
        </p:xfrm>
        <a:graphic>
          <a:graphicData uri="http://schemas.openxmlformats.org/drawingml/2006/table">
            <a:tbl>
              <a:tblPr firstRow="1" bandRow="1">
                <a:tableStyleId>{5C22544A-7EE6-4342-B048-85BDC9FD1C3A}</a:tableStyleId>
              </a:tblPr>
              <a:tblGrid>
                <a:gridCol w="684076"/>
                <a:gridCol w="684076"/>
              </a:tblGrid>
              <a:tr h="17753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출결</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조성훈</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송진</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r>
                        <a:rPr lang="ko-KR" altLang="en-US" sz="900" b="1" kern="1200" dirty="0" smtClean="0">
                          <a:solidFill>
                            <a:schemeClr val="tx1"/>
                          </a:solidFill>
                          <a:latin typeface="+mn-lt"/>
                          <a:ea typeface="+mn-ea"/>
                          <a:cs typeface="+mn-cs"/>
                        </a:rPr>
                        <a:t>서한울</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539">
                <a:tc gridSpan="2">
                  <a:txBody>
                    <a:bodyPr/>
                    <a:lstStyle/>
                    <a:p>
                      <a:pPr marL="0" algn="ctr" defTabSz="914400" rtl="0" eaLnBrk="1" latinLnBrk="1" hangingPunct="1"/>
                      <a:r>
                        <a:rPr lang="en-US" altLang="ko-KR" sz="900" b="1" kern="1200" dirty="0" smtClean="0">
                          <a:solidFill>
                            <a:schemeClr val="tx1"/>
                          </a:solidFill>
                          <a:latin typeface="+mn-lt"/>
                          <a:ea typeface="+mn-ea"/>
                          <a:cs typeface="+mn-cs"/>
                        </a:rPr>
                        <a:t>▶ ■ X</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0" name="그림 89"/>
          <p:cNvPicPr>
            <a:picLocks noChangeAspect="1"/>
          </p:cNvPicPr>
          <p:nvPr/>
        </p:nvPicPr>
        <p:blipFill>
          <a:blip r:embed="rId7"/>
          <a:stretch>
            <a:fillRect/>
          </a:stretch>
        </p:blipFill>
        <p:spPr>
          <a:xfrm>
            <a:off x="4636490" y="4613267"/>
            <a:ext cx="144016" cy="144016"/>
          </a:xfrm>
          <a:prstGeom prst="rect">
            <a:avLst/>
          </a:prstGeom>
        </p:spPr>
      </p:pic>
      <p:sp>
        <p:nvSpPr>
          <p:cNvPr id="94" name="TextBox 93"/>
          <p:cNvSpPr txBox="1"/>
          <p:nvPr/>
        </p:nvSpPr>
        <p:spPr>
          <a:xfrm>
            <a:off x="4617355" y="4579108"/>
            <a:ext cx="174037" cy="18915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cxnSp>
        <p:nvCxnSpPr>
          <p:cNvPr id="96" name="꺾인 연결선 95"/>
          <p:cNvCxnSpPr>
            <a:stCxn id="94" idx="0"/>
            <a:endCxn id="92" idx="0"/>
          </p:cNvCxnSpPr>
          <p:nvPr/>
        </p:nvCxnSpPr>
        <p:spPr bwMode="auto">
          <a:xfrm rot="5400000" flipH="1" flipV="1">
            <a:off x="5039967" y="4232585"/>
            <a:ext cx="10931" cy="682117"/>
          </a:xfrm>
          <a:prstGeom prst="bentConnector3">
            <a:avLst>
              <a:gd name="adj1" fmla="val 219130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그룹 105"/>
          <p:cNvGrpSpPr/>
          <p:nvPr/>
        </p:nvGrpSpPr>
        <p:grpSpPr>
          <a:xfrm>
            <a:off x="4832829" y="4568177"/>
            <a:ext cx="1107323" cy="1114425"/>
            <a:chOff x="5040761" y="4765135"/>
            <a:chExt cx="1107323" cy="1114425"/>
          </a:xfrm>
        </p:grpSpPr>
        <p:pic>
          <p:nvPicPr>
            <p:cNvPr id="92" name="그림 91"/>
            <p:cNvPicPr>
              <a:picLocks noChangeAspect="1"/>
            </p:cNvPicPr>
            <p:nvPr/>
          </p:nvPicPr>
          <p:blipFill>
            <a:blip r:embed="rId10"/>
            <a:stretch>
              <a:fillRect/>
            </a:stretch>
          </p:blipFill>
          <p:spPr>
            <a:xfrm>
              <a:off x="5040761" y="4765135"/>
              <a:ext cx="1107323" cy="1114425"/>
            </a:xfrm>
            <a:prstGeom prst="rect">
              <a:avLst/>
            </a:prstGeom>
          </p:spPr>
        </p:pic>
        <p:pic>
          <p:nvPicPr>
            <p:cNvPr id="104"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056" y="4832262"/>
              <a:ext cx="261826" cy="95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 name="TextBox 98"/>
            <p:cNvSpPr txBox="1"/>
            <p:nvPr/>
          </p:nvSpPr>
          <p:spPr>
            <a:xfrm>
              <a:off x="5297182" y="4896564"/>
              <a:ext cx="435472" cy="123111"/>
            </a:xfrm>
            <a:prstGeom prst="rect">
              <a:avLst/>
            </a:prstGeom>
            <a:solidFill>
              <a:schemeClr val="bg1"/>
            </a:solidFill>
          </p:spPr>
          <p:txBody>
            <a:bodyPr wrap="square" lIns="0" tIns="0" rIns="0" bIns="0" rtlCol="0" anchor="ctr">
              <a:spAutoFit/>
            </a:bodyPr>
            <a:lstStyle/>
            <a:p>
              <a:r>
                <a:rPr lang="ko-KR" altLang="en-US" sz="800" b="1" dirty="0" smtClean="0"/>
                <a:t>출석</a:t>
              </a:r>
              <a:endParaRPr lang="ko-KR" altLang="en-US" sz="800" b="1" dirty="0"/>
            </a:p>
          </p:txBody>
        </p:sp>
        <p:sp>
          <p:nvSpPr>
            <p:cNvPr id="100" name="TextBox 99"/>
            <p:cNvSpPr txBox="1"/>
            <p:nvPr/>
          </p:nvSpPr>
          <p:spPr>
            <a:xfrm>
              <a:off x="5297182" y="5379354"/>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en-US" altLang="ko-KR" dirty="0" smtClean="0"/>
                <a:t>BIZ</a:t>
              </a:r>
              <a:endParaRPr lang="ko-KR" altLang="en-US" dirty="0"/>
            </a:p>
          </p:txBody>
        </p:sp>
        <p:sp>
          <p:nvSpPr>
            <p:cNvPr id="101" name="TextBox 100"/>
            <p:cNvSpPr txBox="1"/>
            <p:nvPr/>
          </p:nvSpPr>
          <p:spPr>
            <a:xfrm>
              <a:off x="5297182" y="5131431"/>
              <a:ext cx="435472"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지각</a:t>
              </a:r>
              <a:endParaRPr lang="ko-KR" altLang="en-US" dirty="0"/>
            </a:p>
          </p:txBody>
        </p:sp>
        <p:sp>
          <p:nvSpPr>
            <p:cNvPr id="102" name="TextBox 101"/>
            <p:cNvSpPr txBox="1"/>
            <p:nvPr/>
          </p:nvSpPr>
          <p:spPr>
            <a:xfrm>
              <a:off x="5297182" y="5613860"/>
              <a:ext cx="556505" cy="123111"/>
            </a:xfrm>
            <a:prstGeom prst="rect">
              <a:avLst/>
            </a:prstGeom>
            <a:solidFill>
              <a:schemeClr val="bg1"/>
            </a:solidFill>
          </p:spPr>
          <p:txBody>
            <a:bodyPr wrap="square" lIns="0" tIns="0" rIns="0" bIns="0" rtlCol="0" anchor="ctr">
              <a:spAutoFit/>
            </a:bodyPr>
            <a:lstStyle>
              <a:defPPr>
                <a:defRPr lang="ko-KR"/>
              </a:defPPr>
              <a:lvl1pPr>
                <a:defRPr sz="800" b="1"/>
              </a:lvl1pPr>
            </a:lstStyle>
            <a:p>
              <a:r>
                <a:rPr lang="ko-KR" altLang="en-US" dirty="0" smtClean="0"/>
                <a:t>결석</a:t>
              </a:r>
              <a:endParaRPr lang="ko-KR" altLang="en-US" dirty="0"/>
            </a:p>
          </p:txBody>
        </p:sp>
      </p:grpSp>
      <p:sp>
        <p:nvSpPr>
          <p:cNvPr id="107" name="직사각형 106"/>
          <p:cNvSpPr/>
          <p:nvPr/>
        </p:nvSpPr>
        <p:spPr>
          <a:xfrm>
            <a:off x="6052122" y="4223458"/>
            <a:ext cx="3047740" cy="2645427"/>
          </a:xfrm>
          <a:prstGeom prst="rect">
            <a:avLst/>
          </a:prstGeom>
          <a:ln w="25400">
            <a:solidFill>
              <a:schemeClr val="tx1"/>
            </a:solidFill>
          </a:ln>
        </p:spPr>
        <p:txBody>
          <a:bodyPr wrap="square" anchor="t">
            <a:normAutofit lnSpcReduction="10000"/>
          </a:bodyPr>
          <a:lstStyle/>
          <a:p>
            <a:pPr marL="88900" indent="-88900">
              <a:buFont typeface="Arial" panose="020B0604020202020204" pitchFamily="34" charset="0"/>
              <a:buChar char="•"/>
            </a:pPr>
            <a:r>
              <a:rPr lang="ko-KR" altLang="en-US" sz="1000" b="1" dirty="0" err="1" smtClean="0"/>
              <a:t>공결처리안</a:t>
            </a:r>
            <a:r>
              <a:rPr lang="ko-KR" altLang="en-US" sz="1000" b="1" dirty="0" smtClean="0"/>
              <a:t> </a:t>
            </a:r>
            <a:r>
              <a:rPr lang="en-US" altLang="ko-KR" sz="1000" b="1" dirty="0" smtClean="0"/>
              <a:t>Flow</a:t>
            </a:r>
          </a:p>
          <a:p>
            <a:pPr marL="317500" lvl="1" indent="-228600">
              <a:buAutoNum type="arabicPeriod"/>
            </a:pPr>
            <a:r>
              <a:rPr lang="ko-KR" altLang="en-US" sz="1000" dirty="0" smtClean="0"/>
              <a:t>강사가 현장에서 결석처리</a:t>
            </a:r>
            <a:r>
              <a:rPr lang="en-US" altLang="ko-KR" sz="1000" dirty="0" smtClean="0"/>
              <a:t>(</a:t>
            </a:r>
            <a:r>
              <a:rPr lang="ko-KR" altLang="en-US" sz="1000" dirty="0" err="1" smtClean="0"/>
              <a:t>출췍</a:t>
            </a:r>
            <a:r>
              <a:rPr lang="ko-KR" altLang="en-US" sz="1000" dirty="0" smtClean="0"/>
              <a:t> 당시 학생 부재 시 일단 무조건 결석처리</a:t>
            </a:r>
            <a:r>
              <a:rPr lang="en-US" altLang="ko-KR" sz="1000" dirty="0" smtClean="0"/>
              <a:t>, </a:t>
            </a:r>
            <a:r>
              <a:rPr lang="ko-KR" altLang="en-US" sz="1000" dirty="0" smtClean="0"/>
              <a:t>단 수업 종료 전 참석 시 지각을 수정가능</a:t>
            </a:r>
            <a:r>
              <a:rPr lang="en-US" altLang="ko-KR" sz="1000" dirty="0" smtClean="0"/>
              <a:t>)</a:t>
            </a:r>
            <a:r>
              <a:rPr lang="ko-KR" altLang="en-US" sz="1000" dirty="0" smtClean="0"/>
              <a:t> </a:t>
            </a:r>
            <a:r>
              <a:rPr lang="en-US" altLang="ko-KR" sz="1000" dirty="0" smtClean="0">
                <a:sym typeface="Wingdings" panose="05000000000000000000" pitchFamily="2" charset="2"/>
              </a:rPr>
              <a:t> </a:t>
            </a:r>
          </a:p>
          <a:p>
            <a:pPr marL="317500" lvl="1" indent="-228600">
              <a:buAutoNum type="arabicPeriod"/>
            </a:pPr>
            <a:r>
              <a:rPr lang="ko-KR" altLang="en-US" sz="1000" dirty="0" smtClean="0">
                <a:sym typeface="Wingdings" panose="05000000000000000000" pitchFamily="2" charset="2"/>
              </a:rPr>
              <a:t>학생에게 </a:t>
            </a:r>
            <a:r>
              <a:rPr lang="ko-KR" altLang="en-US" sz="1000" dirty="0" err="1" smtClean="0">
                <a:sym typeface="Wingdings" panose="05000000000000000000" pitchFamily="2" charset="2"/>
              </a:rPr>
              <a:t>푸쉬</a:t>
            </a:r>
            <a:r>
              <a:rPr lang="ko-KR" altLang="en-US" sz="1000" dirty="0" smtClean="0">
                <a:sym typeface="Wingdings" panose="05000000000000000000" pitchFamily="2" charset="2"/>
              </a:rPr>
              <a:t> 전송</a:t>
            </a:r>
            <a:r>
              <a:rPr lang="en-US" altLang="ko-KR" sz="1000" dirty="0" smtClean="0">
                <a:sym typeface="Wingdings" panose="05000000000000000000" pitchFamily="2" charset="2"/>
              </a:rPr>
              <a:t>(</a:t>
            </a:r>
            <a:r>
              <a:rPr lang="ko-KR" altLang="en-US" sz="1000" dirty="0" err="1" smtClean="0">
                <a:sym typeface="Wingdings" panose="05000000000000000000" pitchFamily="2" charset="2"/>
              </a:rPr>
              <a:t>푸쉬메세지</a:t>
            </a:r>
            <a:r>
              <a:rPr lang="ko-KR" altLang="en-US" sz="1000" dirty="0" smtClean="0">
                <a:sym typeface="Wingdings" panose="05000000000000000000" pitchFamily="2" charset="2"/>
              </a:rPr>
              <a:t> </a:t>
            </a:r>
            <a:r>
              <a:rPr lang="en-US" altLang="ko-KR" sz="1000" dirty="0" smtClean="0">
                <a:sym typeface="Wingdings" panose="05000000000000000000" pitchFamily="2" charset="2"/>
              </a:rPr>
              <a:t>: </a:t>
            </a:r>
            <a:r>
              <a:rPr lang="ko-KR" altLang="ko-KR" sz="1000" dirty="0"/>
              <a:t>홍길동님</a:t>
            </a:r>
            <a:r>
              <a:rPr lang="en-US" altLang="ko-KR" sz="1000" dirty="0"/>
              <a:t>. 10</a:t>
            </a:r>
            <a:r>
              <a:rPr lang="ko-KR" altLang="ko-KR" sz="1000" dirty="0"/>
              <a:t>월</a:t>
            </a:r>
            <a:r>
              <a:rPr lang="en-US" altLang="ko-KR" sz="1000" dirty="0"/>
              <a:t>15</a:t>
            </a:r>
            <a:r>
              <a:rPr lang="ko-KR" altLang="ko-KR" sz="1000" dirty="0"/>
              <a:t>일 직무중국어과정 결석처리 되었습니다</a:t>
            </a:r>
            <a:r>
              <a:rPr lang="en-US" altLang="ko-KR" sz="1000" dirty="0"/>
              <a:t>.</a:t>
            </a:r>
            <a:r>
              <a:rPr lang="ko-KR" altLang="ko-KR" sz="1000" dirty="0" err="1"/>
              <a:t>공결처리를</a:t>
            </a:r>
            <a:r>
              <a:rPr lang="ko-KR" altLang="ko-KR" sz="1000" dirty="0"/>
              <a:t> 하시려면 터치해주세요</a:t>
            </a:r>
            <a:r>
              <a:rPr lang="en-US" altLang="ko-KR" sz="1000" dirty="0"/>
              <a:t> (</a:t>
            </a:r>
            <a:r>
              <a:rPr lang="ko-KR" altLang="ko-KR" sz="1000" dirty="0"/>
              <a:t>학습자</a:t>
            </a:r>
            <a:r>
              <a:rPr lang="en-US" altLang="ko-KR" sz="1000" dirty="0"/>
              <a:t> UX p23</a:t>
            </a:r>
            <a:r>
              <a:rPr lang="ko-KR" altLang="ko-KR" sz="1000" dirty="0"/>
              <a:t>참고</a:t>
            </a:r>
            <a:r>
              <a:rPr lang="en-US" altLang="ko-KR" sz="1000" dirty="0"/>
              <a:t>)</a:t>
            </a:r>
            <a:r>
              <a:rPr lang="en-US" altLang="ko-KR" sz="1000" dirty="0" smtClean="0">
                <a:sym typeface="Wingdings" panose="05000000000000000000" pitchFamily="2" charset="2"/>
              </a:rPr>
              <a:t>)  </a:t>
            </a:r>
          </a:p>
          <a:p>
            <a:pPr marL="317500" lvl="1" indent="-228600">
              <a:buAutoNum type="arabicPeriod"/>
            </a:pPr>
            <a:r>
              <a:rPr lang="ko-KR" altLang="en-US" sz="1000" dirty="0" smtClean="0">
                <a:sym typeface="Wingdings" panose="05000000000000000000" pitchFamily="2" charset="2"/>
              </a:rPr>
              <a:t>학습자 </a:t>
            </a:r>
            <a:r>
              <a:rPr lang="ko-KR" altLang="en-US" sz="1000" dirty="0" err="1" smtClean="0">
                <a:sym typeface="Wingdings" panose="05000000000000000000" pitchFamily="2" charset="2"/>
              </a:rPr>
              <a:t>공결처리</a:t>
            </a:r>
            <a:r>
              <a:rPr lang="ko-KR" altLang="en-US" sz="1000" dirty="0" smtClean="0">
                <a:sym typeface="Wingdings" panose="05000000000000000000" pitchFamily="2" charset="2"/>
              </a:rPr>
              <a:t> 완료 </a:t>
            </a:r>
            <a:r>
              <a:rPr lang="ko-KR" altLang="en-US" sz="1000" dirty="0" err="1" smtClean="0">
                <a:sym typeface="Wingdings" panose="05000000000000000000" pitchFamily="2" charset="2"/>
              </a:rPr>
              <a:t>시유관</a:t>
            </a:r>
            <a:r>
              <a:rPr lang="ko-KR" altLang="en-US" sz="1000" dirty="0" smtClean="0">
                <a:sym typeface="Wingdings" panose="05000000000000000000" pitchFamily="2" charset="2"/>
              </a:rPr>
              <a:t> 정보 </a:t>
            </a:r>
            <a:r>
              <a:rPr lang="en-US" altLang="ko-KR" sz="1000" dirty="0" smtClean="0">
                <a:sym typeface="Wingdings" panose="05000000000000000000" pitchFamily="2" charset="2"/>
              </a:rPr>
              <a:t>HR / TM </a:t>
            </a:r>
            <a:r>
              <a:rPr lang="ko-KR" altLang="en-US" sz="1000" dirty="0" smtClean="0">
                <a:sym typeface="Wingdings" panose="05000000000000000000" pitchFamily="2" charset="2"/>
              </a:rPr>
              <a:t>에게 전송 </a:t>
            </a:r>
            <a:endParaRPr lang="en-US" altLang="ko-KR" sz="1000" dirty="0" smtClean="0">
              <a:sym typeface="Wingdings" panose="05000000000000000000" pitchFamily="2" charset="2"/>
            </a:endParaRPr>
          </a:p>
          <a:p>
            <a:pPr marL="317500" lvl="1" indent="-228600">
              <a:buAutoNum type="arabicPeriod"/>
            </a:pPr>
            <a:r>
              <a:rPr lang="en-US" altLang="ko-KR" sz="1000" dirty="0" smtClean="0">
                <a:sym typeface="Wingdings" panose="05000000000000000000" pitchFamily="2" charset="2"/>
              </a:rPr>
              <a:t>HR </a:t>
            </a:r>
            <a:r>
              <a:rPr lang="ko-KR" altLang="en-US" sz="1000" dirty="0" err="1" smtClean="0">
                <a:sym typeface="Wingdings" panose="05000000000000000000" pitchFamily="2" charset="2"/>
              </a:rPr>
              <a:t>컨펌</a:t>
            </a:r>
            <a:r>
              <a:rPr lang="ko-KR" altLang="en-US" sz="1000" dirty="0" smtClean="0">
                <a:sym typeface="Wingdings" panose="05000000000000000000" pitchFamily="2" charset="2"/>
              </a:rPr>
              <a:t> 시 </a:t>
            </a:r>
            <a:r>
              <a:rPr lang="en-US" altLang="ko-KR" sz="1000" dirty="0" smtClean="0">
                <a:sym typeface="Wingdings" panose="05000000000000000000" pitchFamily="2" charset="2"/>
              </a:rPr>
              <a:t>TMIP </a:t>
            </a:r>
            <a:r>
              <a:rPr lang="ko-KR" altLang="en-US" sz="1000" dirty="0" smtClean="0">
                <a:sym typeface="Wingdings" panose="05000000000000000000" pitchFamily="2" charset="2"/>
              </a:rPr>
              <a:t>시스템 상에서 처리되어 </a:t>
            </a:r>
            <a:r>
              <a:rPr lang="en-US" altLang="ko-KR" sz="1000" dirty="0" smtClean="0">
                <a:sym typeface="Wingdings" panose="05000000000000000000" pitchFamily="2" charset="2"/>
              </a:rPr>
              <a:t>BIZ</a:t>
            </a:r>
            <a:r>
              <a:rPr lang="ko-KR" altLang="en-US" sz="1000" dirty="0" smtClean="0">
                <a:sym typeface="Wingdings" panose="05000000000000000000" pitchFamily="2" charset="2"/>
              </a:rPr>
              <a:t>로 자동처리</a:t>
            </a:r>
            <a:endParaRPr lang="en-US" altLang="ko-KR" sz="1000" dirty="0"/>
          </a:p>
          <a:p>
            <a:endParaRPr lang="en-US" altLang="ko-KR" sz="1000" b="1" dirty="0"/>
          </a:p>
          <a:p>
            <a:pPr marL="88900" indent="-88900">
              <a:buFont typeface="Arial" panose="020B0604020202020204" pitchFamily="34" charset="0"/>
              <a:buChar char="•"/>
            </a:pPr>
            <a:r>
              <a:rPr lang="en-US" altLang="ko-KR" sz="1000" b="1" dirty="0" smtClean="0"/>
              <a:t>AC / SC Flow</a:t>
            </a:r>
          </a:p>
          <a:p>
            <a:r>
              <a:rPr lang="en-US" altLang="ko-KR" sz="1000" b="1" dirty="0"/>
              <a:t> </a:t>
            </a:r>
            <a:r>
              <a:rPr lang="en-US" altLang="ko-KR" sz="1000" b="1" dirty="0" smtClean="0"/>
              <a:t>  </a:t>
            </a:r>
            <a:r>
              <a:rPr lang="en-US" altLang="ko-KR" sz="1000" dirty="0" smtClean="0"/>
              <a:t>1. AC or SC </a:t>
            </a:r>
            <a:r>
              <a:rPr lang="ko-KR" altLang="en-US" sz="1000" dirty="0" smtClean="0"/>
              <a:t>발생 시 </a:t>
            </a:r>
            <a:r>
              <a:rPr lang="en-US" altLang="ko-KR" sz="1000" dirty="0" smtClean="0"/>
              <a:t>HR</a:t>
            </a:r>
            <a:r>
              <a:rPr lang="ko-KR" altLang="en-US" sz="1000" dirty="0" smtClean="0"/>
              <a:t>에서 웹 </a:t>
            </a:r>
            <a:r>
              <a:rPr lang="en-US" altLang="ko-KR" sz="1000" dirty="0" smtClean="0"/>
              <a:t>or </a:t>
            </a:r>
            <a:r>
              <a:rPr lang="ko-KR" altLang="en-US" sz="1000" dirty="0" err="1" smtClean="0"/>
              <a:t>앱</a:t>
            </a:r>
            <a:r>
              <a:rPr lang="ko-KR" altLang="en-US" sz="1000" dirty="0" smtClean="0"/>
              <a:t> 상에서 사전 </a:t>
            </a:r>
            <a:r>
              <a:rPr lang="en-US" altLang="ko-KR" sz="1000" dirty="0" smtClean="0"/>
              <a:t>/ </a:t>
            </a:r>
            <a:r>
              <a:rPr lang="ko-KR" altLang="en-US" sz="1000" dirty="0" smtClean="0"/>
              <a:t>당일 캔슬 선택 </a:t>
            </a:r>
            <a:r>
              <a:rPr lang="en-US" altLang="ko-KR" sz="1000" dirty="0" smtClean="0">
                <a:sym typeface="Wingdings" panose="05000000000000000000" pitchFamily="2" charset="2"/>
              </a:rPr>
              <a:t> 2. </a:t>
            </a:r>
            <a:r>
              <a:rPr lang="ko-KR" altLang="en-US" sz="1000" dirty="0" smtClean="0">
                <a:sym typeface="Wingdings" panose="05000000000000000000" pitchFamily="2" charset="2"/>
              </a:rPr>
              <a:t>해당 정보가 </a:t>
            </a:r>
            <a:r>
              <a:rPr lang="en-US" altLang="ko-KR" sz="1000" dirty="0" smtClean="0">
                <a:sym typeface="Wingdings" panose="05000000000000000000" pitchFamily="2" charset="2"/>
              </a:rPr>
              <a:t>TM / </a:t>
            </a:r>
            <a:r>
              <a:rPr lang="ko-KR" altLang="en-US" sz="1000" dirty="0" smtClean="0">
                <a:sym typeface="Wingdings" panose="05000000000000000000" pitchFamily="2" charset="2"/>
              </a:rPr>
              <a:t>강사에게 동시에 </a:t>
            </a:r>
            <a:r>
              <a:rPr lang="ko-KR" altLang="en-US" sz="1000" dirty="0" err="1" smtClean="0">
                <a:sym typeface="Wingdings" panose="05000000000000000000" pitchFamily="2" charset="2"/>
              </a:rPr>
              <a:t>푸쉬알림</a:t>
            </a:r>
            <a:r>
              <a:rPr lang="ko-KR" altLang="en-US" sz="1000" dirty="0" smtClean="0">
                <a:sym typeface="Wingdings" panose="05000000000000000000" pitchFamily="2" charset="2"/>
              </a:rPr>
              <a:t> 전송 </a:t>
            </a:r>
            <a:r>
              <a:rPr lang="en-US" altLang="ko-KR" sz="1000" dirty="0" smtClean="0">
                <a:sym typeface="Wingdings" panose="05000000000000000000" pitchFamily="2" charset="2"/>
              </a:rPr>
              <a:t> 3. TM </a:t>
            </a:r>
            <a:r>
              <a:rPr lang="ko-KR" altLang="en-US" sz="1000" dirty="0" smtClean="0">
                <a:sym typeface="Wingdings" panose="05000000000000000000" pitchFamily="2" charset="2"/>
              </a:rPr>
              <a:t>쪽에서 </a:t>
            </a:r>
            <a:r>
              <a:rPr lang="en-US" altLang="ko-KR" sz="1000" dirty="0" smtClean="0">
                <a:sym typeface="Wingdings" panose="05000000000000000000" pitchFamily="2" charset="2"/>
              </a:rPr>
              <a:t>Re-check</a:t>
            </a:r>
            <a:endParaRPr lang="en-US" altLang="ko-KR" sz="1000" dirty="0"/>
          </a:p>
        </p:txBody>
      </p:sp>
      <p:sp>
        <p:nvSpPr>
          <p:cNvPr id="118" name="직사각형 117"/>
          <p:cNvSpPr/>
          <p:nvPr/>
        </p:nvSpPr>
        <p:spPr>
          <a:xfrm>
            <a:off x="119054" y="6109198"/>
            <a:ext cx="3099323" cy="635778"/>
          </a:xfrm>
          <a:prstGeom prst="rect">
            <a:avLst/>
          </a:prstGeom>
          <a:ln w="25400">
            <a:solidFill>
              <a:schemeClr val="tx1"/>
            </a:solidFill>
          </a:ln>
        </p:spPr>
        <p:txBody>
          <a:bodyPr wrap="square" anchor="ctr">
            <a:normAutofit/>
          </a:bodyPr>
          <a:lstStyle/>
          <a:p>
            <a:pPr marL="171450" indent="-171450">
              <a:buFont typeface="Wingdings" panose="05000000000000000000" pitchFamily="2" charset="2"/>
              <a:buChar char="v"/>
            </a:pPr>
            <a:r>
              <a:rPr lang="ko-KR" altLang="en-US" sz="1000" b="1" dirty="0" smtClean="0"/>
              <a:t>종료 버튼 클릭이 완료 되어야 교육보고</a:t>
            </a:r>
            <a:r>
              <a:rPr lang="en-US" altLang="ko-KR" sz="1000" b="1" dirty="0" smtClean="0"/>
              <a:t>(TP / </a:t>
            </a:r>
            <a:r>
              <a:rPr lang="ko-KR" altLang="en-US" sz="1000" b="1" dirty="0" smtClean="0"/>
              <a:t>개별코멘트 </a:t>
            </a:r>
            <a:r>
              <a:rPr lang="en-US" altLang="ko-KR" sz="1000" b="1" dirty="0" smtClean="0"/>
              <a:t>/ </a:t>
            </a:r>
            <a:r>
              <a:rPr lang="ko-KR" altLang="en-US" sz="1000" b="1" dirty="0" smtClean="0"/>
              <a:t>오늘의 수업정리</a:t>
            </a:r>
            <a:r>
              <a:rPr lang="en-US" altLang="ko-KR" sz="1000" b="1" dirty="0" smtClean="0"/>
              <a:t>)</a:t>
            </a:r>
            <a:r>
              <a:rPr lang="ko-KR" altLang="en-US" sz="1000" b="1" dirty="0"/>
              <a:t> </a:t>
            </a:r>
            <a:r>
              <a:rPr lang="ko-KR" altLang="en-US" sz="1000" b="1" dirty="0" smtClean="0"/>
              <a:t>진행이 가능하도록 설정</a:t>
            </a:r>
            <a:endParaRPr lang="en-US" altLang="ko-KR" sz="1000" b="1" dirty="0" smtClean="0"/>
          </a:p>
        </p:txBody>
      </p:sp>
      <p:sp>
        <p:nvSpPr>
          <p:cNvPr id="122" name="TextBox 121"/>
          <p:cNvSpPr txBox="1"/>
          <p:nvPr/>
        </p:nvSpPr>
        <p:spPr>
          <a:xfrm>
            <a:off x="6462201" y="3014748"/>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sp>
        <p:nvSpPr>
          <p:cNvPr id="49" name="TextBox 4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 name="직사각형 1"/>
          <p:cNvSpPr/>
          <p:nvPr/>
        </p:nvSpPr>
        <p:spPr bwMode="auto">
          <a:xfrm>
            <a:off x="3853039" y="3238723"/>
            <a:ext cx="4215036" cy="2228200"/>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171450" marR="0" indent="-171450" algn="ctr"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현장에서 부득이하게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통보받지</a:t>
            </a:r>
            <a:r>
              <a:rPr kumimoji="1" lang="ko-KR" altLang="en-US" sz="1200" b="1" i="0" u="none" strike="noStrike" cap="none" normalizeH="0" baseline="0" dirty="0" smtClean="0">
                <a:ln>
                  <a:noFill/>
                </a:ln>
                <a:solidFill>
                  <a:schemeClr val="bg1"/>
                </a:solidFill>
                <a:effectLst/>
                <a:latin typeface="Arial" charset="0"/>
                <a:ea typeface="돋움" pitchFamily="50" charset="-127"/>
              </a:rPr>
              <a:t> 않고 캔슬 시 강사가 현장에서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R="0" algn="ctr" defTabSz="914400" rtl="0" eaLnBrk="1" fontAlgn="ctr" latinLnBrk="0" hangingPunct="1">
              <a:lnSpc>
                <a:spcPct val="100000"/>
              </a:lnSpc>
              <a:spcBef>
                <a:spcPct val="20000"/>
              </a:spcBef>
              <a:spcAft>
                <a:spcPct val="0"/>
              </a:spcAft>
              <a:buClrTx/>
              <a:buSzTx/>
              <a:tabLst>
                <a:tab pos="1028700" algn="l"/>
              </a:tabLst>
            </a:pPr>
            <a:r>
              <a:rPr kumimoji="1" lang="ko-KR" altLang="en-US" sz="1200" b="1" dirty="0" smtClean="0">
                <a:solidFill>
                  <a:schemeClr val="bg1"/>
                </a:solidFill>
                <a:latin typeface="Arial" charset="0"/>
                <a:ea typeface="돋움" pitchFamily="50" charset="-127"/>
              </a:rPr>
              <a:t>직접 캔슬 </a:t>
            </a:r>
            <a:endParaRPr kumimoji="1" lang="en-US" altLang="ko-KR" sz="1200" b="1" dirty="0" smtClean="0">
              <a:solidFill>
                <a:schemeClr val="bg1"/>
              </a:solidFill>
              <a:latin typeface="Arial" charset="0"/>
              <a:ea typeface="돋움" pitchFamily="50" charset="-127"/>
            </a:endParaRPr>
          </a:p>
          <a:p>
            <a:pPr marR="0" algn="ctr" defTabSz="914400" rtl="0" eaLnBrk="1" fontAlgn="ctr" latinLnBrk="0" hangingPunct="1">
              <a:lnSpc>
                <a:spcPct val="100000"/>
              </a:lnSpc>
              <a:spcBef>
                <a:spcPct val="20000"/>
              </a:spcBef>
              <a:spcAft>
                <a:spcPct val="0"/>
              </a:spcAft>
              <a:buClrTx/>
              <a:buSzTx/>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캔슬 후 </a:t>
            </a:r>
            <a:r>
              <a:rPr kumimoji="1" lang="en-US" altLang="ko-KR" sz="1200" b="1" dirty="0" smtClean="0">
                <a:solidFill>
                  <a:schemeClr val="bg1"/>
                </a:solidFill>
                <a:latin typeface="Arial" charset="0"/>
                <a:ea typeface="돋움" pitchFamily="50" charset="-127"/>
              </a:rPr>
              <a:t>TM &amp; HR </a:t>
            </a:r>
            <a:r>
              <a:rPr kumimoji="1" lang="ko-KR" altLang="en-US" sz="1200" b="1" dirty="0" smtClean="0">
                <a:solidFill>
                  <a:schemeClr val="bg1"/>
                </a:solidFill>
                <a:latin typeface="Arial" charset="0"/>
                <a:ea typeface="돋움" pitchFamily="50" charset="-127"/>
              </a:rPr>
              <a:t>쪽에 </a:t>
            </a:r>
            <a:r>
              <a:rPr kumimoji="1" lang="ko-KR" altLang="en-US" sz="1200" b="1" dirty="0" err="1" smtClean="0">
                <a:solidFill>
                  <a:schemeClr val="bg1"/>
                </a:solidFill>
                <a:latin typeface="Arial" charset="0"/>
                <a:ea typeface="돋움" pitchFamily="50" charset="-127"/>
              </a:rPr>
              <a:t>푸쉬</a:t>
            </a:r>
            <a:r>
              <a:rPr kumimoji="1" lang="ko-KR" altLang="en-US" sz="1200" b="1" dirty="0" smtClean="0">
                <a:solidFill>
                  <a:schemeClr val="bg1"/>
                </a:solidFill>
                <a:latin typeface="Arial" charset="0"/>
                <a:ea typeface="돋움" pitchFamily="50" charset="-127"/>
              </a:rPr>
              <a:t> 알림</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3" name="직사각형 2"/>
          <p:cNvSpPr/>
          <p:nvPr/>
        </p:nvSpPr>
        <p:spPr bwMode="auto">
          <a:xfrm>
            <a:off x="5796136" y="692696"/>
            <a:ext cx="2428729" cy="165618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수정중</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945244575"/>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4174493679"/>
              </p:ext>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792088"/>
                <a:gridCol w="2181684"/>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72134" y="3226008"/>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376752"/>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432366"/>
            <a:ext cx="2837706" cy="261540"/>
          </a:xfrm>
          <a:prstGeom prst="rect">
            <a:avLst/>
          </a:prstGeom>
        </p:spPr>
      </p:pic>
      <p:sp>
        <p:nvSpPr>
          <p:cNvPr id="63" name="직사각형 62"/>
          <p:cNvSpPr/>
          <p:nvPr/>
        </p:nvSpPr>
        <p:spPr bwMode="auto">
          <a:xfrm>
            <a:off x="1450501" y="523773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710705"/>
            <a:ext cx="5734218" cy="291527"/>
          </a:xfrm>
          <a:prstGeom prst="rect">
            <a:avLst/>
          </a:prstGeom>
        </p:spPr>
      </p:pic>
      <p:pic>
        <p:nvPicPr>
          <p:cNvPr id="49" name="그림 48"/>
          <p:cNvPicPr>
            <a:picLocks noChangeAspect="1"/>
          </p:cNvPicPr>
          <p:nvPr/>
        </p:nvPicPr>
        <p:blipFill>
          <a:blip r:embed="rId11"/>
          <a:stretch>
            <a:fillRect/>
          </a:stretch>
        </p:blipFill>
        <p:spPr>
          <a:xfrm>
            <a:off x="1508314" y="5739870"/>
            <a:ext cx="135974" cy="126938"/>
          </a:xfrm>
          <a:prstGeom prst="rect">
            <a:avLst/>
          </a:prstGeom>
        </p:spPr>
      </p:pic>
      <p:sp>
        <p:nvSpPr>
          <p:cNvPr id="55" name="AutoShape 85"/>
          <p:cNvSpPr>
            <a:spLocks noChangeArrowheads="1"/>
          </p:cNvSpPr>
          <p:nvPr/>
        </p:nvSpPr>
        <p:spPr bwMode="auto">
          <a:xfrm rot="5400000">
            <a:off x="5961597" y="3871466"/>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6" name="직사각형 65"/>
          <p:cNvSpPr/>
          <p:nvPr/>
        </p:nvSpPr>
        <p:spPr bwMode="auto">
          <a:xfrm>
            <a:off x="1450501" y="501530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pSp>
        <p:nvGrpSpPr>
          <p:cNvPr id="2" name="그룹 1"/>
          <p:cNvGrpSpPr/>
          <p:nvPr/>
        </p:nvGrpSpPr>
        <p:grpSpPr>
          <a:xfrm>
            <a:off x="4056793" y="2272269"/>
            <a:ext cx="1811351" cy="429806"/>
            <a:chOff x="4666310" y="2394929"/>
            <a:chExt cx="1434111" cy="429806"/>
          </a:xfrm>
        </p:grpSpPr>
        <p:pic>
          <p:nvPicPr>
            <p:cNvPr id="21" name="그림 20"/>
            <p:cNvPicPr>
              <a:picLocks noChangeAspect="1"/>
            </p:cNvPicPr>
            <p:nvPr/>
          </p:nvPicPr>
          <p:blipFill>
            <a:blip r:embed="rId12"/>
            <a:stretch>
              <a:fillRect/>
            </a:stretch>
          </p:blipFill>
          <p:spPr>
            <a:xfrm>
              <a:off x="5076056" y="2394929"/>
              <a:ext cx="1024365" cy="429806"/>
            </a:xfrm>
            <a:prstGeom prst="rect">
              <a:avLst/>
            </a:prstGeom>
          </p:spPr>
        </p:pic>
        <p:sp>
          <p:nvSpPr>
            <p:cNvPr id="22" name="직사각형 21"/>
            <p:cNvSpPr/>
            <p:nvPr/>
          </p:nvSpPr>
          <p:spPr bwMode="auto">
            <a:xfrm>
              <a:off x="4666310" y="2407703"/>
              <a:ext cx="387067"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74" name="직사각형 73"/>
            <p:cNvSpPr/>
            <p:nvPr/>
          </p:nvSpPr>
          <p:spPr bwMode="auto">
            <a:xfrm>
              <a:off x="4666310" y="2630468"/>
              <a:ext cx="387067"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65" name="그룹 64"/>
          <p:cNvGrpSpPr/>
          <p:nvPr/>
        </p:nvGrpSpPr>
        <p:grpSpPr>
          <a:xfrm>
            <a:off x="4056793" y="2765044"/>
            <a:ext cx="1811351" cy="429806"/>
            <a:chOff x="4666310" y="2394929"/>
            <a:chExt cx="1434111" cy="429806"/>
          </a:xfrm>
        </p:grpSpPr>
        <p:pic>
          <p:nvPicPr>
            <p:cNvPr id="67" name="그림 66"/>
            <p:cNvPicPr>
              <a:picLocks noChangeAspect="1"/>
            </p:cNvPicPr>
            <p:nvPr/>
          </p:nvPicPr>
          <p:blipFill>
            <a:blip r:embed="rId12"/>
            <a:stretch>
              <a:fillRect/>
            </a:stretch>
          </p:blipFill>
          <p:spPr>
            <a:xfrm>
              <a:off x="5076056" y="2394929"/>
              <a:ext cx="1024365" cy="429806"/>
            </a:xfrm>
            <a:prstGeom prst="rect">
              <a:avLst/>
            </a:prstGeom>
          </p:spPr>
        </p:pic>
        <p:sp>
          <p:nvSpPr>
            <p:cNvPr id="71" name="직사각형 70"/>
            <p:cNvSpPr/>
            <p:nvPr/>
          </p:nvSpPr>
          <p:spPr bwMode="auto">
            <a:xfrm>
              <a:off x="4666310" y="2407703"/>
              <a:ext cx="387067"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72" name="직사각형 71"/>
            <p:cNvSpPr/>
            <p:nvPr/>
          </p:nvSpPr>
          <p:spPr bwMode="auto">
            <a:xfrm>
              <a:off x="4666310" y="2630468"/>
              <a:ext cx="387067"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sp>
        <p:nvSpPr>
          <p:cNvPr id="75" name="직사각형 74"/>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en-US" altLang="ko-KR" sz="1000" b="1" dirty="0" smtClean="0"/>
              <a:t>1:1 </a:t>
            </a:r>
            <a:r>
              <a:rPr lang="ko-KR" altLang="en-US" sz="1000" b="1" dirty="0" smtClean="0"/>
              <a:t>교육 보고 개별 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ko-KR" altLang="en-US" sz="1000" dirty="0" smtClean="0"/>
              <a:t>회 차는 최신 순으로 보여주기 </a:t>
            </a:r>
            <a:endParaRPr lang="en-US" altLang="ko-KR" sz="1000" dirty="0" smtClean="0"/>
          </a:p>
          <a:p>
            <a:pPr marL="271463" lvl="1" indent="-185738">
              <a:buFont typeface="Wingdings" panose="05000000000000000000" pitchFamily="2" charset="2"/>
              <a:buChar char="v"/>
            </a:pPr>
            <a:r>
              <a:rPr lang="ko-KR" altLang="en-US" sz="1000" b="1" dirty="0" smtClean="0"/>
              <a:t>교육보고 현황 및 일일 </a:t>
            </a:r>
            <a:r>
              <a:rPr lang="ko-KR" altLang="en-US" sz="1000" b="1" dirty="0" err="1" smtClean="0"/>
              <a:t>레포트</a:t>
            </a:r>
            <a:endParaRPr lang="en-US" altLang="ko-KR" sz="1000" b="1" dirty="0"/>
          </a:p>
          <a:p>
            <a:pPr marL="271463" lvl="2" indent="-96838">
              <a:buFont typeface="Wingdings" panose="05000000000000000000" pitchFamily="2" charset="2"/>
              <a:buChar char="ü"/>
            </a:pPr>
            <a:r>
              <a:rPr lang="ko-KR" altLang="en-US" sz="1000" dirty="0" smtClean="0"/>
              <a:t> 첫 화면에서 해당 </a:t>
            </a:r>
            <a:r>
              <a:rPr lang="ko-KR" altLang="en-US" sz="1000" dirty="0" err="1" smtClean="0"/>
              <a:t>회차</a:t>
            </a:r>
            <a:r>
              <a:rPr lang="ko-KR" altLang="en-US" sz="1000" dirty="0" smtClean="0"/>
              <a:t> </a:t>
            </a:r>
            <a:r>
              <a:rPr lang="ko-KR" altLang="en-US" sz="1000" b="1" dirty="0" smtClean="0"/>
              <a:t>이름 </a:t>
            </a:r>
            <a:r>
              <a:rPr lang="en-US" altLang="ko-KR" sz="1000" b="1" dirty="0" smtClean="0"/>
              <a:t>/ </a:t>
            </a:r>
            <a:r>
              <a:rPr lang="ko-KR" altLang="en-US" sz="1000" b="1" dirty="0" smtClean="0"/>
              <a:t>직급부서 </a:t>
            </a:r>
            <a:r>
              <a:rPr lang="en-US" altLang="ko-KR" sz="1000" b="1" dirty="0" smtClean="0"/>
              <a:t>/</a:t>
            </a:r>
            <a:r>
              <a:rPr lang="ko-KR" altLang="en-US" sz="1000" b="1" dirty="0" smtClean="0"/>
              <a:t> 출결</a:t>
            </a:r>
            <a:r>
              <a:rPr lang="ko-KR" altLang="en-US" sz="1000" dirty="0" smtClean="0"/>
              <a:t>을 제외한  </a:t>
            </a:r>
            <a:r>
              <a:rPr lang="en-US" altLang="ko-KR" sz="1000" dirty="0" smtClean="0">
                <a:solidFill>
                  <a:schemeClr val="accent2">
                    <a:lumMod val="50000"/>
                  </a:schemeClr>
                </a:solidFill>
              </a:rPr>
              <a:t>TP / </a:t>
            </a:r>
            <a:r>
              <a:rPr lang="ko-KR" altLang="en-US" sz="1000" dirty="0" smtClean="0">
                <a:solidFill>
                  <a:schemeClr val="accent2">
                    <a:lumMod val="50000"/>
                  </a:schemeClr>
                </a:solidFill>
              </a:rPr>
              <a:t>코멘트 </a:t>
            </a:r>
            <a:r>
              <a:rPr lang="ko-KR" altLang="en-US" sz="1000" dirty="0" smtClean="0"/>
              <a:t>에 대한 空 화면을 보여주기</a:t>
            </a:r>
            <a:endParaRPr lang="en-US" altLang="ko-KR" sz="1000" dirty="0" smtClean="0"/>
          </a:p>
          <a:p>
            <a:pPr marL="271463" lvl="2" indent="-96838">
              <a:buFont typeface="Wingdings" panose="05000000000000000000" pitchFamily="2" charset="2"/>
              <a:buChar char="ü"/>
            </a:pPr>
            <a:r>
              <a:rPr lang="ko-KR" altLang="en-US" sz="1000" dirty="0"/>
              <a:t> 첫 화면에서 해당 </a:t>
            </a:r>
            <a:r>
              <a:rPr lang="ko-KR" altLang="en-US" sz="1000" dirty="0" err="1"/>
              <a:t>회차</a:t>
            </a:r>
            <a:r>
              <a:rPr lang="ko-KR" altLang="en-US" sz="1000" dirty="0"/>
              <a:t> 에 </a:t>
            </a:r>
            <a:r>
              <a:rPr lang="ko-KR" altLang="en-US" sz="1000" dirty="0" smtClean="0"/>
              <a:t>대한 </a:t>
            </a:r>
            <a:r>
              <a:rPr lang="ko-KR" altLang="en-US" sz="1000" dirty="0" err="1" smtClean="0">
                <a:solidFill>
                  <a:schemeClr val="accent2">
                    <a:lumMod val="50000"/>
                  </a:schemeClr>
                </a:solidFill>
              </a:rPr>
              <a:t>일일레포트</a:t>
            </a:r>
            <a:r>
              <a:rPr lang="ko-KR" altLang="en-US" sz="1000" dirty="0" smtClean="0"/>
              <a:t> </a:t>
            </a:r>
            <a:r>
              <a:rPr lang="ko-KR" altLang="en-US" sz="1000" dirty="0"/>
              <a:t>空 화면을 </a:t>
            </a:r>
            <a:r>
              <a:rPr lang="ko-KR" altLang="en-US" sz="1000" dirty="0" smtClean="0"/>
              <a:t>보여주기</a:t>
            </a:r>
            <a:endParaRPr lang="en-US" altLang="ko-KR" sz="1000" dirty="0" smtClean="0"/>
          </a:p>
          <a:p>
            <a:pPr marL="271463" lvl="2" indent="-96838">
              <a:buFont typeface="Wingdings" panose="05000000000000000000" pitchFamily="2" charset="2"/>
              <a:buChar char="ü"/>
            </a:pPr>
            <a:r>
              <a:rPr lang="ko-KR" altLang="en-US" sz="1000" dirty="0" smtClean="0"/>
              <a:t>교육 보고 현황 작성 완료 후 </a:t>
            </a:r>
            <a:r>
              <a:rPr lang="en-US" altLang="ko-KR" sz="1000" dirty="0" err="1" smtClean="0"/>
              <a:t>Sumit</a:t>
            </a:r>
            <a:r>
              <a:rPr lang="en-US" altLang="ko-KR" sz="1000" dirty="0" smtClean="0"/>
              <a:t> </a:t>
            </a:r>
            <a:r>
              <a:rPr lang="ko-KR" altLang="en-US" sz="1000" dirty="0" smtClean="0"/>
              <a:t>시 </a:t>
            </a:r>
            <a:r>
              <a:rPr lang="ko-KR" altLang="en-US" sz="1000" dirty="0">
                <a:solidFill>
                  <a:schemeClr val="accent2">
                    <a:lumMod val="50000"/>
                  </a:schemeClr>
                </a:solidFill>
              </a:rPr>
              <a:t>클래스 현황</a:t>
            </a:r>
            <a:r>
              <a:rPr lang="ko-KR" altLang="en-US" sz="1000" dirty="0"/>
              <a:t> 내 </a:t>
            </a:r>
            <a:r>
              <a:rPr lang="ko-KR" altLang="en-US" sz="1000" dirty="0" err="1">
                <a:solidFill>
                  <a:schemeClr val="accent2">
                    <a:lumMod val="50000"/>
                  </a:schemeClr>
                </a:solidFill>
              </a:rPr>
              <a:t>레포트</a:t>
            </a:r>
            <a:r>
              <a:rPr lang="ko-KR" altLang="en-US" sz="1000" dirty="0">
                <a:solidFill>
                  <a:schemeClr val="accent2">
                    <a:lumMod val="50000"/>
                  </a:schemeClr>
                </a:solidFill>
              </a:rPr>
              <a:t> 작성 여부</a:t>
            </a:r>
            <a:r>
              <a:rPr lang="ko-KR" altLang="en-US" sz="1000" dirty="0"/>
              <a:t> 완료로 수정되고 </a:t>
            </a:r>
            <a:r>
              <a:rPr lang="ko-KR" altLang="en-US" sz="1000" dirty="0" smtClean="0">
                <a:solidFill>
                  <a:schemeClr val="accent2">
                    <a:lumMod val="50000"/>
                  </a:schemeClr>
                </a:solidFill>
              </a:rPr>
              <a:t>교육보고 현황 </a:t>
            </a:r>
            <a:r>
              <a:rPr lang="ko-KR" altLang="en-US" sz="1000" dirty="0" smtClean="0"/>
              <a:t>화면은 다음 회 차 空 화면으로 전환</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단 </a:t>
            </a:r>
            <a:r>
              <a:rPr lang="ko-KR" altLang="en-US" sz="1000" dirty="0" smtClean="0">
                <a:solidFill>
                  <a:schemeClr val="accent2">
                    <a:lumMod val="50000"/>
                  </a:schemeClr>
                </a:solidFill>
              </a:rPr>
              <a:t>클래스 현황 </a:t>
            </a:r>
            <a:r>
              <a:rPr lang="ko-KR" altLang="en-US" sz="1000" dirty="0" smtClean="0"/>
              <a:t>에서 이미 완료된 회 차 선택 시 해당 교육보고 내용 표시</a:t>
            </a:r>
            <a:endParaRPr lang="en-US" altLang="ko-KR" sz="1000" dirty="0" smtClean="0"/>
          </a:p>
        </p:txBody>
      </p:sp>
      <p:sp>
        <p:nvSpPr>
          <p:cNvPr id="8" name="직사각형 7"/>
          <p:cNvSpPr/>
          <p:nvPr/>
        </p:nvSpPr>
        <p:spPr bwMode="auto">
          <a:xfrm>
            <a:off x="107504" y="292006"/>
            <a:ext cx="2880320" cy="1598182"/>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1:1 </a:t>
            </a:r>
            <a:r>
              <a:rPr kumimoji="1" lang="ko-KR" altLang="en-US" sz="1200" b="1" i="0" u="none" strike="noStrike" cap="none" normalizeH="0" baseline="0" dirty="0" smtClean="0">
                <a:ln>
                  <a:noFill/>
                </a:ln>
                <a:solidFill>
                  <a:schemeClr val="bg1"/>
                </a:solidFill>
                <a:effectLst/>
                <a:latin typeface="Arial" charset="0"/>
                <a:ea typeface="돋움" pitchFamily="50" charset="-127"/>
              </a:rPr>
              <a:t>기능 더 생각해 보기</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866682924"/>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2302287598"/>
              </p:ext>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1656184"/>
                <a:gridCol w="1317588"/>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2627784" y="3247780"/>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376752"/>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432366"/>
            <a:ext cx="2837706" cy="261540"/>
          </a:xfrm>
          <a:prstGeom prst="rect">
            <a:avLst/>
          </a:prstGeom>
        </p:spPr>
      </p:pic>
      <p:sp>
        <p:nvSpPr>
          <p:cNvPr id="63" name="직사각형 62"/>
          <p:cNvSpPr/>
          <p:nvPr/>
        </p:nvSpPr>
        <p:spPr bwMode="auto">
          <a:xfrm>
            <a:off x="1450501" y="523773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710705"/>
            <a:ext cx="5734218" cy="291527"/>
          </a:xfrm>
          <a:prstGeom prst="rect">
            <a:avLst/>
          </a:prstGeom>
        </p:spPr>
      </p:pic>
      <p:pic>
        <p:nvPicPr>
          <p:cNvPr id="49" name="그림 48"/>
          <p:cNvPicPr>
            <a:picLocks noChangeAspect="1"/>
          </p:cNvPicPr>
          <p:nvPr/>
        </p:nvPicPr>
        <p:blipFill>
          <a:blip r:embed="rId11"/>
          <a:stretch>
            <a:fillRect/>
          </a:stretch>
        </p:blipFill>
        <p:spPr>
          <a:xfrm>
            <a:off x="1508314" y="5739870"/>
            <a:ext cx="135974" cy="126938"/>
          </a:xfrm>
          <a:prstGeom prst="rect">
            <a:avLst/>
          </a:prstGeom>
        </p:spPr>
      </p:pic>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6" name="직사각형 65"/>
          <p:cNvSpPr/>
          <p:nvPr/>
        </p:nvSpPr>
        <p:spPr bwMode="auto">
          <a:xfrm>
            <a:off x="1450501" y="501530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3" name="그림 2"/>
          <p:cNvPicPr>
            <a:picLocks noChangeAspect="1"/>
          </p:cNvPicPr>
          <p:nvPr/>
        </p:nvPicPr>
        <p:blipFill>
          <a:blip r:embed="rId12"/>
          <a:stretch>
            <a:fillRect/>
          </a:stretch>
        </p:blipFill>
        <p:spPr>
          <a:xfrm>
            <a:off x="3100440" y="3252803"/>
            <a:ext cx="1613492" cy="1405652"/>
          </a:xfrm>
          <a:prstGeom prst="rect">
            <a:avLst/>
          </a:prstGeom>
        </p:spPr>
      </p:pic>
      <p:pic>
        <p:nvPicPr>
          <p:cNvPr id="8" name="그림 7"/>
          <p:cNvPicPr>
            <a:picLocks noChangeAspect="1"/>
          </p:cNvPicPr>
          <p:nvPr/>
        </p:nvPicPr>
        <p:blipFill>
          <a:blip r:embed="rId13"/>
          <a:stretch>
            <a:fillRect/>
          </a:stretch>
        </p:blipFill>
        <p:spPr>
          <a:xfrm>
            <a:off x="5426056" y="3324377"/>
            <a:ext cx="667867" cy="2371772"/>
          </a:xfrm>
          <a:prstGeom prst="rect">
            <a:avLst/>
          </a:prstGeom>
        </p:spPr>
      </p:pic>
      <p:sp>
        <p:nvSpPr>
          <p:cNvPr id="50" name="직사각형 49"/>
          <p:cNvSpPr/>
          <p:nvPr/>
        </p:nvSpPr>
        <p:spPr>
          <a:xfrm>
            <a:off x="7448131" y="1307370"/>
            <a:ext cx="1587011" cy="4976932"/>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기타 기능은 기존 단체 교육과 동일함 </a:t>
            </a:r>
            <a:endParaRPr lang="en-US" altLang="ko-KR" sz="1000" b="1" dirty="0" smtClean="0"/>
          </a:p>
          <a:p>
            <a:pPr marL="87313" indent="-87313">
              <a:buFont typeface="Arial" panose="020B0604020202020204" pitchFamily="34" charset="0"/>
              <a:buChar char="•"/>
            </a:pPr>
            <a:r>
              <a:rPr lang="ko-KR" altLang="en-US" sz="1000" b="1" dirty="0" smtClean="0"/>
              <a:t> </a:t>
            </a:r>
            <a:r>
              <a:rPr lang="en-US" altLang="ko-KR" sz="1000" b="1" dirty="0" smtClean="0"/>
              <a:t>1:1 </a:t>
            </a:r>
            <a:r>
              <a:rPr lang="ko-KR" altLang="en-US" sz="1000" b="1" dirty="0" smtClean="0"/>
              <a:t>교육 추가 기능</a:t>
            </a:r>
            <a:endParaRPr lang="en-US" altLang="ko-KR" sz="1000" b="1" dirty="0" smtClean="0"/>
          </a:p>
          <a:p>
            <a:pPr marL="271463" lvl="1" indent="-185738">
              <a:buFont typeface="Wingdings" panose="05000000000000000000" pitchFamily="2" charset="2"/>
              <a:buChar char="v"/>
            </a:pPr>
            <a:r>
              <a:rPr lang="ko-KR" altLang="en-US" sz="1000" b="1" dirty="0" smtClean="0"/>
              <a:t>날짜 </a:t>
            </a:r>
            <a:endParaRPr lang="en-US" altLang="ko-KR" sz="1000" b="1" dirty="0" smtClean="0"/>
          </a:p>
          <a:p>
            <a:pPr marL="271463" lvl="2" indent="-96838">
              <a:buFont typeface="Wingdings" panose="05000000000000000000" pitchFamily="2" charset="2"/>
              <a:buChar char="ü"/>
            </a:pPr>
            <a:r>
              <a:rPr lang="en-US" altLang="ko-KR" sz="1000" dirty="0" smtClean="0"/>
              <a:t>1:1 </a:t>
            </a:r>
            <a:r>
              <a:rPr lang="ko-KR" altLang="en-US" sz="1000" dirty="0" smtClean="0"/>
              <a:t>간부 교육의 경우 교육 특성 상 빈번한 </a:t>
            </a:r>
            <a:r>
              <a:rPr lang="ko-KR" altLang="en-US" sz="1000" dirty="0" err="1" smtClean="0"/>
              <a:t>스케쥴</a:t>
            </a:r>
            <a:r>
              <a:rPr lang="ko-KR" altLang="en-US" sz="1000" dirty="0" smtClean="0"/>
              <a:t> 변경 발생을 고려 하에 교수진이 교육 시 해당 교육 날짜 선택하도록 시스템 설계 </a:t>
            </a:r>
            <a:endParaRPr lang="en-US" altLang="ko-KR" sz="1000" dirty="0" smtClean="0"/>
          </a:p>
          <a:p>
            <a:pPr marL="271463" lvl="1" indent="-185738">
              <a:buFont typeface="Wingdings" panose="05000000000000000000" pitchFamily="2" charset="2"/>
              <a:buChar char="v"/>
            </a:pPr>
            <a:r>
              <a:rPr lang="ko-KR" altLang="en-US" sz="1000" b="1" dirty="0" smtClean="0"/>
              <a:t>시간</a:t>
            </a:r>
            <a:endParaRPr lang="en-US" altLang="ko-KR" sz="1000" b="1" dirty="0"/>
          </a:p>
          <a:p>
            <a:pPr marL="271463" lvl="2" indent="-96838">
              <a:buFont typeface="Wingdings" panose="05000000000000000000" pitchFamily="2" charset="2"/>
              <a:buChar char="ü"/>
            </a:pPr>
            <a:r>
              <a:rPr lang="ko-KR" altLang="en-US" sz="1000" dirty="0" smtClean="0"/>
              <a:t> </a:t>
            </a:r>
            <a:r>
              <a:rPr lang="en-US" altLang="ko-KR" sz="1000" dirty="0" smtClean="0"/>
              <a:t>1:1 </a:t>
            </a:r>
            <a:r>
              <a:rPr lang="ko-KR" altLang="en-US" sz="1000" dirty="0" smtClean="0"/>
              <a:t>간부 교육의 특성 상 교육 시간도 변경될 수 있다는 판단 하에 당일 교육 시간 또한 교수가 강의한 시간 범위를 선택하도록 시스템 설계</a:t>
            </a:r>
            <a:endParaRPr lang="en-US" altLang="ko-KR" sz="1000" dirty="0"/>
          </a:p>
          <a:p>
            <a:pPr marL="271463" lvl="2" indent="-96838">
              <a:buFont typeface="Wingdings" panose="05000000000000000000" pitchFamily="2" charset="2"/>
              <a:buChar char="ü"/>
            </a:pPr>
            <a:r>
              <a:rPr lang="ko-KR" altLang="en-US" sz="1000" dirty="0" smtClean="0"/>
              <a:t>시간의 경우 </a:t>
            </a:r>
            <a:r>
              <a:rPr lang="en-US" altLang="ko-KR" sz="1000" dirty="0" smtClean="0"/>
              <a:t>30</a:t>
            </a:r>
            <a:r>
              <a:rPr lang="ko-KR" altLang="en-US" sz="1000" dirty="0" smtClean="0"/>
              <a:t>분 단위로 설계</a:t>
            </a:r>
            <a:endParaRPr lang="en-US" altLang="ko-KR" sz="1000" dirty="0" smtClean="0"/>
          </a:p>
          <a:p>
            <a:pPr marL="442913" lvl="2" indent="-171450">
              <a:buFont typeface="Wingdings" panose="05000000000000000000" pitchFamily="2" charset="2"/>
              <a:buChar char="Ø"/>
            </a:pPr>
            <a:r>
              <a:rPr lang="en-US" altLang="ko-KR" sz="1000" dirty="0" smtClean="0"/>
              <a:t>30</a:t>
            </a:r>
            <a:r>
              <a:rPr lang="ko-KR" altLang="en-US" sz="1000" dirty="0" smtClean="0"/>
              <a:t>분 단위로 비용 책정 </a:t>
            </a:r>
            <a:r>
              <a:rPr lang="en-US" altLang="ko-KR" sz="1000" dirty="0" smtClean="0">
                <a:sym typeface="Wingdings" panose="05000000000000000000" pitchFamily="2" charset="2"/>
              </a:rPr>
              <a:t> </a:t>
            </a:r>
            <a:r>
              <a:rPr lang="en-US" altLang="ko-KR" sz="1000" dirty="0" smtClean="0"/>
              <a:t>10</a:t>
            </a:r>
            <a:r>
              <a:rPr lang="ko-KR" altLang="en-US" sz="1000" dirty="0" smtClean="0"/>
              <a:t>시 종료 </a:t>
            </a:r>
            <a:r>
              <a:rPr lang="en-US" altLang="ko-KR" sz="1000" dirty="0" smtClean="0"/>
              <a:t>10</a:t>
            </a:r>
            <a:r>
              <a:rPr lang="ko-KR" altLang="en-US" sz="1000" dirty="0" smtClean="0"/>
              <a:t>시 </a:t>
            </a:r>
            <a:r>
              <a:rPr lang="en-US" altLang="ko-KR" sz="1000" dirty="0" smtClean="0"/>
              <a:t>20</a:t>
            </a:r>
            <a:r>
              <a:rPr lang="ko-KR" altLang="en-US" sz="1000" dirty="0" smtClean="0"/>
              <a:t>분 종료 비용책정 동일 </a:t>
            </a:r>
            <a:r>
              <a:rPr lang="en-US" altLang="ko-KR" sz="1000" dirty="0" smtClean="0"/>
              <a:t>10</a:t>
            </a:r>
            <a:r>
              <a:rPr lang="ko-KR" altLang="en-US" sz="1000" dirty="0" smtClean="0"/>
              <a:t>시 </a:t>
            </a:r>
            <a:r>
              <a:rPr lang="en-US" altLang="ko-KR" sz="1000" dirty="0" smtClean="0"/>
              <a:t>35</a:t>
            </a:r>
            <a:r>
              <a:rPr lang="ko-KR" altLang="en-US" sz="1000" dirty="0" smtClean="0"/>
              <a:t>분 종료 </a:t>
            </a:r>
            <a:r>
              <a:rPr lang="en-US" altLang="ko-KR" sz="1000" dirty="0" smtClean="0"/>
              <a:t>11</a:t>
            </a:r>
            <a:r>
              <a:rPr lang="ko-KR" altLang="en-US" sz="1000" dirty="0" smtClean="0"/>
              <a:t>시 종료 비용 동일</a:t>
            </a:r>
            <a:endParaRPr lang="en-US" altLang="ko-KR" sz="1000" dirty="0" smtClean="0"/>
          </a:p>
        </p:txBody>
      </p:sp>
      <p:sp>
        <p:nvSpPr>
          <p:cNvPr id="51"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pic>
        <p:nvPicPr>
          <p:cNvPr id="9" name="그림 8"/>
          <p:cNvPicPr>
            <a:picLocks noChangeAspect="1"/>
          </p:cNvPicPr>
          <p:nvPr/>
        </p:nvPicPr>
        <p:blipFill>
          <a:blip r:embed="rId14"/>
          <a:stretch>
            <a:fillRect/>
          </a:stretch>
        </p:blipFill>
        <p:spPr>
          <a:xfrm>
            <a:off x="3230354" y="2313444"/>
            <a:ext cx="1454987" cy="337646"/>
          </a:xfrm>
          <a:prstGeom prst="rect">
            <a:avLst/>
          </a:prstGeom>
        </p:spPr>
      </p:pic>
      <p:grpSp>
        <p:nvGrpSpPr>
          <p:cNvPr id="13" name="그룹 12"/>
          <p:cNvGrpSpPr/>
          <p:nvPr/>
        </p:nvGrpSpPr>
        <p:grpSpPr>
          <a:xfrm>
            <a:off x="4846940" y="2295931"/>
            <a:ext cx="1223842" cy="393382"/>
            <a:chOff x="4944616" y="2295931"/>
            <a:chExt cx="1093507" cy="393382"/>
          </a:xfrm>
        </p:grpSpPr>
        <p:pic>
          <p:nvPicPr>
            <p:cNvPr id="12" name="그림 11"/>
            <p:cNvPicPr>
              <a:picLocks noChangeAspect="1"/>
            </p:cNvPicPr>
            <p:nvPr/>
          </p:nvPicPr>
          <p:blipFill>
            <a:blip r:embed="rId15"/>
            <a:stretch>
              <a:fillRect/>
            </a:stretch>
          </p:blipFill>
          <p:spPr>
            <a:xfrm>
              <a:off x="5462059" y="2295931"/>
              <a:ext cx="576064" cy="393382"/>
            </a:xfrm>
            <a:prstGeom prst="rect">
              <a:avLst/>
            </a:prstGeom>
          </p:spPr>
        </p:pic>
        <p:sp>
          <p:nvSpPr>
            <p:cNvPr id="22" name="직사각형 21"/>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74" name="직사각형 73"/>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53" name="그룹 52"/>
          <p:cNvGrpSpPr/>
          <p:nvPr/>
        </p:nvGrpSpPr>
        <p:grpSpPr>
          <a:xfrm>
            <a:off x="4852567" y="2773218"/>
            <a:ext cx="1223842" cy="393382"/>
            <a:chOff x="4944616" y="2295931"/>
            <a:chExt cx="1093507" cy="393382"/>
          </a:xfrm>
        </p:grpSpPr>
        <p:pic>
          <p:nvPicPr>
            <p:cNvPr id="54" name="그림 53"/>
            <p:cNvPicPr>
              <a:picLocks noChangeAspect="1"/>
            </p:cNvPicPr>
            <p:nvPr/>
          </p:nvPicPr>
          <p:blipFill>
            <a:blip r:embed="rId15"/>
            <a:stretch>
              <a:fillRect/>
            </a:stretch>
          </p:blipFill>
          <p:spPr>
            <a:xfrm>
              <a:off x="5462059" y="2295931"/>
              <a:ext cx="576064" cy="393382"/>
            </a:xfrm>
            <a:prstGeom prst="rect">
              <a:avLst/>
            </a:prstGeom>
          </p:spPr>
        </p:pic>
        <p:sp>
          <p:nvSpPr>
            <p:cNvPr id="56" name="직사각형 55"/>
            <p:cNvSpPr/>
            <p:nvPr/>
          </p:nvSpPr>
          <p:spPr bwMode="auto">
            <a:xfrm>
              <a:off x="4944616" y="230681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60" name="직사각형 59"/>
            <p:cNvSpPr/>
            <p:nvPr/>
          </p:nvSpPr>
          <p:spPr bwMode="auto">
            <a:xfrm>
              <a:off x="4944618" y="2486036"/>
              <a:ext cx="527754"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sp>
        <p:nvSpPr>
          <p:cNvPr id="62" name="AutoShape 85"/>
          <p:cNvSpPr>
            <a:spLocks noChangeArrowheads="1"/>
          </p:cNvSpPr>
          <p:nvPr/>
        </p:nvSpPr>
        <p:spPr bwMode="auto">
          <a:xfrm rot="10800000">
            <a:off x="5771777" y="3142415"/>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61" name="그림 60"/>
          <p:cNvPicPr>
            <a:picLocks noChangeAspect="1"/>
          </p:cNvPicPr>
          <p:nvPr/>
        </p:nvPicPr>
        <p:blipFill>
          <a:blip r:embed="rId14"/>
          <a:stretch>
            <a:fillRect/>
          </a:stretch>
        </p:blipFill>
        <p:spPr>
          <a:xfrm>
            <a:off x="3230354" y="2781459"/>
            <a:ext cx="1454987" cy="337646"/>
          </a:xfrm>
          <a:prstGeom prst="rect">
            <a:avLst/>
          </a:prstGeom>
        </p:spPr>
      </p:pic>
      <p:sp>
        <p:nvSpPr>
          <p:cNvPr id="47" name="TextBox 46"/>
          <p:cNvSpPr txBox="1"/>
          <p:nvPr/>
        </p:nvSpPr>
        <p:spPr>
          <a:xfrm>
            <a:off x="5771779" y="2284414"/>
            <a:ext cx="310724" cy="882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7" name="AutoShape 85"/>
          <p:cNvSpPr>
            <a:spLocks noChangeArrowheads="1"/>
          </p:cNvSpPr>
          <p:nvPr/>
        </p:nvSpPr>
        <p:spPr bwMode="auto">
          <a:xfrm rot="10800000">
            <a:off x="4355473" y="3099190"/>
            <a:ext cx="316877" cy="1641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76" name="TextBox 75"/>
          <p:cNvSpPr txBox="1"/>
          <p:nvPr/>
        </p:nvSpPr>
        <p:spPr>
          <a:xfrm>
            <a:off x="4378713" y="2320529"/>
            <a:ext cx="310724" cy="802581"/>
          </a:xfrm>
          <a:prstGeom prst="rect">
            <a:avLst/>
          </a:prstGeom>
          <a:noFill/>
          <a:ln w="25400">
            <a:solidFill>
              <a:srgbClr val="FF0000"/>
            </a:solidFill>
            <a:prstDash val="dash"/>
          </a:ln>
        </p:spPr>
        <p:txBody>
          <a:bodyPr wrap="square" rtlCol="0">
            <a:normAutofit/>
          </a:bodyPr>
          <a:lstStyle/>
          <a:p>
            <a:endParaRPr lang="ko-KR" altLang="en-US" dirty="0"/>
          </a:p>
        </p:txBody>
      </p:sp>
    </p:spTree>
    <p:extLst>
      <p:ext uri="{BB962C8B-B14F-4D97-AF65-F5344CB8AC3E}">
        <p14:creationId xmlns:p14="http://schemas.microsoft.com/office/powerpoint/2010/main" val="3183318244"/>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sym typeface="Wingdings" panose="05000000000000000000" pitchFamily="2" charset="2"/>
              </a:rPr>
              <a:t>- 1</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22880"/>
            <a:ext cx="5839398" cy="740238"/>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391124"/>
            <a:ext cx="200025" cy="200025"/>
          </a:xfrm>
          <a:prstGeom prst="rect">
            <a:avLst/>
          </a:prstGeom>
        </p:spPr>
      </p:pic>
      <p:graphicFrame>
        <p:nvGraphicFramePr>
          <p:cNvPr id="14" name="표 13"/>
          <p:cNvGraphicFramePr>
            <a:graphicFrameLocks noGrp="1"/>
          </p:cNvGraphicFramePr>
          <p:nvPr>
            <p:extLst/>
          </p:nvPr>
        </p:nvGraphicFramePr>
        <p:xfrm>
          <a:off x="1434092" y="2105350"/>
          <a:ext cx="5839400" cy="1271177"/>
        </p:xfrm>
        <a:graphic>
          <a:graphicData uri="http://schemas.openxmlformats.org/drawingml/2006/table">
            <a:tbl>
              <a:tblPr firstRow="1" bandRow="1">
                <a:tableStyleId>{5C22544A-7EE6-4342-B048-85BDC9FD1C3A}</a:tableStyleId>
              </a:tblPr>
              <a:tblGrid>
                <a:gridCol w="1049676"/>
                <a:gridCol w="648072"/>
                <a:gridCol w="792088"/>
                <a:gridCol w="2181684"/>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32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497958" y="2320530"/>
            <a:ext cx="831421" cy="330560"/>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512483" y="2791133"/>
            <a:ext cx="827269" cy="33948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4272134" y="3226008"/>
            <a:ext cx="135501" cy="135501"/>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1890188"/>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22879"/>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923641"/>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376752"/>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432366"/>
            <a:ext cx="2837706" cy="261540"/>
          </a:xfrm>
          <a:prstGeom prst="rect">
            <a:avLst/>
          </a:prstGeom>
        </p:spPr>
      </p:pic>
      <p:sp>
        <p:nvSpPr>
          <p:cNvPr id="63" name="직사각형 62"/>
          <p:cNvSpPr/>
          <p:nvPr/>
        </p:nvSpPr>
        <p:spPr bwMode="auto">
          <a:xfrm>
            <a:off x="1450501" y="523773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710705"/>
            <a:ext cx="5734218" cy="291527"/>
          </a:xfrm>
          <a:prstGeom prst="rect">
            <a:avLst/>
          </a:prstGeom>
        </p:spPr>
      </p:pic>
      <p:pic>
        <p:nvPicPr>
          <p:cNvPr id="49" name="그림 48"/>
          <p:cNvPicPr>
            <a:picLocks noChangeAspect="1"/>
          </p:cNvPicPr>
          <p:nvPr/>
        </p:nvPicPr>
        <p:blipFill>
          <a:blip r:embed="rId11"/>
          <a:stretch>
            <a:fillRect/>
          </a:stretch>
        </p:blipFill>
        <p:spPr>
          <a:xfrm>
            <a:off x="1508314" y="5739870"/>
            <a:ext cx="135974" cy="126938"/>
          </a:xfrm>
          <a:prstGeom prst="rect">
            <a:avLst/>
          </a:prstGeom>
        </p:spPr>
      </p:pic>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92045" y="4349814"/>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graphicFrame>
        <p:nvGraphicFramePr>
          <p:cNvPr id="45" name="표 44"/>
          <p:cNvGraphicFramePr>
            <a:graphicFrameLocks noGrp="1"/>
          </p:cNvGraphicFramePr>
          <p:nvPr>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2" name="TextBox 51"/>
          <p:cNvSpPr txBox="1"/>
          <p:nvPr/>
        </p:nvSpPr>
        <p:spPr>
          <a:xfrm>
            <a:off x="-5377940" y="4404803"/>
            <a:ext cx="5923117" cy="2903329"/>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738743" y="5394969"/>
            <a:ext cx="1047641"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0" name="직사각형 59"/>
          <p:cNvSpPr/>
          <p:nvPr/>
        </p:nvSpPr>
        <p:spPr>
          <a:xfrm>
            <a:off x="54568" y="5024062"/>
            <a:ext cx="1068283" cy="990681"/>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해당 회 차 학습자료 업로드</a:t>
            </a:r>
            <a:endParaRPr lang="en-US" altLang="ko-KR" sz="1000" b="1" dirty="0" smtClean="0">
              <a:solidFill>
                <a:srgbClr val="FF0000"/>
              </a:solidFill>
            </a:endParaRPr>
          </a:p>
        </p:txBody>
      </p:sp>
      <p:sp>
        <p:nvSpPr>
          <p:cNvPr id="66" name="직사각형 65"/>
          <p:cNvSpPr/>
          <p:nvPr/>
        </p:nvSpPr>
        <p:spPr bwMode="auto">
          <a:xfrm>
            <a:off x="1450501" y="501530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pSp>
        <p:nvGrpSpPr>
          <p:cNvPr id="2" name="그룹 1"/>
          <p:cNvGrpSpPr/>
          <p:nvPr/>
        </p:nvGrpSpPr>
        <p:grpSpPr>
          <a:xfrm>
            <a:off x="4056793" y="2272269"/>
            <a:ext cx="1811351" cy="429806"/>
            <a:chOff x="4666310" y="2394929"/>
            <a:chExt cx="1434111" cy="429806"/>
          </a:xfrm>
        </p:grpSpPr>
        <p:pic>
          <p:nvPicPr>
            <p:cNvPr id="21" name="그림 20"/>
            <p:cNvPicPr>
              <a:picLocks noChangeAspect="1"/>
            </p:cNvPicPr>
            <p:nvPr/>
          </p:nvPicPr>
          <p:blipFill>
            <a:blip r:embed="rId12"/>
            <a:stretch>
              <a:fillRect/>
            </a:stretch>
          </p:blipFill>
          <p:spPr>
            <a:xfrm>
              <a:off x="5076056" y="2394929"/>
              <a:ext cx="1024365" cy="429806"/>
            </a:xfrm>
            <a:prstGeom prst="rect">
              <a:avLst/>
            </a:prstGeom>
          </p:spPr>
        </p:pic>
        <p:sp>
          <p:nvSpPr>
            <p:cNvPr id="22" name="직사각형 21"/>
            <p:cNvSpPr/>
            <p:nvPr/>
          </p:nvSpPr>
          <p:spPr bwMode="auto">
            <a:xfrm>
              <a:off x="4666310" y="2407703"/>
              <a:ext cx="387067"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74" name="직사각형 73"/>
            <p:cNvSpPr/>
            <p:nvPr/>
          </p:nvSpPr>
          <p:spPr bwMode="auto">
            <a:xfrm>
              <a:off x="4666310" y="2630468"/>
              <a:ext cx="387067"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grpSp>
        <p:nvGrpSpPr>
          <p:cNvPr id="65" name="그룹 64"/>
          <p:cNvGrpSpPr/>
          <p:nvPr/>
        </p:nvGrpSpPr>
        <p:grpSpPr>
          <a:xfrm>
            <a:off x="4056793" y="2765044"/>
            <a:ext cx="1811351" cy="429806"/>
            <a:chOff x="4666310" y="2394929"/>
            <a:chExt cx="1434111" cy="429806"/>
          </a:xfrm>
        </p:grpSpPr>
        <p:pic>
          <p:nvPicPr>
            <p:cNvPr id="67" name="그림 66"/>
            <p:cNvPicPr>
              <a:picLocks noChangeAspect="1"/>
            </p:cNvPicPr>
            <p:nvPr/>
          </p:nvPicPr>
          <p:blipFill>
            <a:blip r:embed="rId12"/>
            <a:stretch>
              <a:fillRect/>
            </a:stretch>
          </p:blipFill>
          <p:spPr>
            <a:xfrm>
              <a:off x="5076056" y="2394929"/>
              <a:ext cx="1024365" cy="429806"/>
            </a:xfrm>
            <a:prstGeom prst="rect">
              <a:avLst/>
            </a:prstGeom>
          </p:spPr>
        </p:pic>
        <p:sp>
          <p:nvSpPr>
            <p:cNvPr id="71" name="직사각형 70"/>
            <p:cNvSpPr/>
            <p:nvPr/>
          </p:nvSpPr>
          <p:spPr bwMode="auto">
            <a:xfrm>
              <a:off x="4666310" y="2407703"/>
              <a:ext cx="387067"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72" name="직사각형 71"/>
            <p:cNvSpPr/>
            <p:nvPr/>
          </p:nvSpPr>
          <p:spPr bwMode="auto">
            <a:xfrm>
              <a:off x="4666310" y="2630468"/>
              <a:ext cx="387067"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grpSp>
    </p:spTree>
    <p:extLst>
      <p:ext uri="{BB962C8B-B14F-4D97-AF65-F5344CB8AC3E}">
        <p14:creationId xmlns:p14="http://schemas.microsoft.com/office/powerpoint/2010/main" val="146466876"/>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a:t>
            </a:r>
            <a:r>
              <a:rPr lang="en-US" altLang="ko-KR" dirty="0" smtClean="0">
                <a:solidFill>
                  <a:schemeClr val="accent2">
                    <a:lumMod val="50000"/>
                  </a:schemeClr>
                </a:solidFill>
                <a:latin typeface="돋움"/>
                <a:ea typeface="돋움"/>
                <a:sym typeface="Wingdings" panose="05000000000000000000" pitchFamily="2" charset="2"/>
              </a:rPr>
              <a:t>1:1 </a:t>
            </a:r>
            <a:r>
              <a:rPr lang="ko-KR" altLang="en-US" dirty="0" smtClean="0">
                <a:solidFill>
                  <a:schemeClr val="accent2">
                    <a:lumMod val="50000"/>
                  </a:schemeClr>
                </a:solidFill>
                <a:latin typeface="돋움"/>
                <a:ea typeface="돋움"/>
                <a:sym typeface="Wingdings" panose="05000000000000000000" pitchFamily="2" charset="2"/>
              </a:rPr>
              <a:t>교육 </a:t>
            </a:r>
            <a:r>
              <a:rPr lang="ko-KR" altLang="en-US" dirty="0" smtClean="0">
                <a:solidFill>
                  <a:srgbClr val="000000"/>
                </a:solidFill>
                <a:latin typeface="돋움"/>
                <a:ea typeface="돋움"/>
                <a:sym typeface="Wingdings" panose="05000000000000000000" pitchFamily="2" charset="2"/>
              </a:rPr>
              <a:t>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기능설명</a:t>
            </a:r>
            <a:r>
              <a:rPr lang="en-US" altLang="ko-KR" dirty="0" smtClean="0">
                <a:solidFill>
                  <a:srgbClr val="000000"/>
                </a:solidFill>
                <a:latin typeface="돋움"/>
                <a:ea typeface="돋움"/>
                <a:sym typeface="Wingdings" panose="05000000000000000000" pitchFamily="2" charset="2"/>
              </a:rPr>
              <a:t>) - </a:t>
            </a:r>
            <a:r>
              <a:rPr lang="en-US" altLang="ko-KR" dirty="0" smtClean="0">
                <a:solidFill>
                  <a:srgbClr val="000000"/>
                </a:solidFill>
                <a:latin typeface="돋움"/>
                <a:ea typeface="돋움"/>
                <a:sym typeface="Wingdings" panose="05000000000000000000" pitchFamily="2" charset="2"/>
              </a:rPr>
              <a:t>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2"/>
            <a:ext cx="5839398" cy="835837"/>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ext uri="{D42A27DB-BD31-4B8C-83A1-F6EECF244321}">
                <p14:modId xmlns:p14="http://schemas.microsoft.com/office/powerpoint/2010/main" val="659877085"/>
              </p:ext>
            </p:extLst>
          </p:nvPr>
        </p:nvGraphicFramePr>
        <p:xfrm>
          <a:off x="1434092" y="2205708"/>
          <a:ext cx="5839400" cy="1116289"/>
        </p:xfrm>
        <a:graphic>
          <a:graphicData uri="http://schemas.openxmlformats.org/drawingml/2006/table">
            <a:tbl>
              <a:tblPr firstRow="1" bandRow="1">
                <a:tableStyleId>{5C22544A-7EE6-4342-B048-85BDC9FD1C3A}</a:tableStyleId>
              </a:tblPr>
              <a:tblGrid>
                <a:gridCol w="1167880"/>
                <a:gridCol w="1167880"/>
                <a:gridCol w="874156"/>
                <a:gridCol w="1461604"/>
                <a:gridCol w="1167880"/>
              </a:tblGrid>
              <a:tr h="140048">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4828">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661">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199">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928666"/>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438847"/>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24" name="그림 23"/>
          <p:cNvPicPr>
            <a:picLocks noChangeAspect="1"/>
          </p:cNvPicPr>
          <p:nvPr/>
        </p:nvPicPr>
        <p:blipFill>
          <a:blip r:embed="rId7"/>
          <a:stretch>
            <a:fillRect/>
          </a:stretch>
        </p:blipFill>
        <p:spPr>
          <a:xfrm>
            <a:off x="7621860" y="3149501"/>
            <a:ext cx="190500" cy="190500"/>
          </a:xfrm>
          <a:prstGeom prst="rect">
            <a:avLst/>
          </a:prstGeom>
        </p:spPr>
      </p:pic>
      <p:pic>
        <p:nvPicPr>
          <p:cNvPr id="4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092" y="2023999"/>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2057452"/>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nvGrpSpPr>
          <p:cNvPr id="10" name="그룹 9"/>
          <p:cNvGrpSpPr/>
          <p:nvPr/>
        </p:nvGrpSpPr>
        <p:grpSpPr>
          <a:xfrm>
            <a:off x="1416175" y="3458724"/>
            <a:ext cx="5862754" cy="191402"/>
            <a:chOff x="1427326" y="2996952"/>
            <a:chExt cx="5862754" cy="191402"/>
          </a:xfrm>
        </p:grpSpPr>
        <p:pic>
          <p:nvPicPr>
            <p:cNvPr id="5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7326" y="2996952"/>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30258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pSp>
      <p:graphicFrame>
        <p:nvGraphicFramePr>
          <p:cNvPr id="69" name="표 68"/>
          <p:cNvGraphicFramePr>
            <a:graphicFrameLocks noGrp="1"/>
          </p:cNvGraphicFramePr>
          <p:nvPr>
            <p:extLst>
              <p:ext uri="{D42A27DB-BD31-4B8C-83A1-F6EECF244321}">
                <p14:modId xmlns:p14="http://schemas.microsoft.com/office/powerpoint/2010/main" val="4105597840"/>
              </p:ext>
            </p:extLst>
          </p:nvPr>
        </p:nvGraphicFramePr>
        <p:xfrm>
          <a:off x="1427326" y="6302577"/>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778" y="60883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1147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4196899"/>
            <a:ext cx="5851869" cy="185186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4052638" y="4246955"/>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36178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smtClean="0">
                <a:ln>
                  <a:noFill/>
                </a:ln>
                <a:solidFill>
                  <a:schemeClr val="bg1"/>
                </a:solidFill>
                <a:effectLst/>
                <a:latin typeface="Arial" charset="0"/>
                <a:ea typeface="돋움" pitchFamily="50" charset="-127"/>
              </a:rPr>
              <a:t>오늘의 수업 정리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39" name="TextBox 38"/>
          <p:cNvSpPr txBox="1"/>
          <p:nvPr/>
        </p:nvSpPr>
        <p:spPr>
          <a:xfrm>
            <a:off x="1434092" y="4599101"/>
            <a:ext cx="5794983" cy="376752"/>
          </a:xfrm>
          <a:prstGeom prst="rect">
            <a:avLst/>
          </a:prstGeom>
          <a:noFill/>
          <a:ln w="12700">
            <a:solidFill>
              <a:srgbClr val="808080"/>
            </a:solidFill>
          </a:ln>
        </p:spPr>
        <p:txBody>
          <a:bodyPr wrap="square" rtlCol="0">
            <a:normAutofit/>
          </a:bodyPr>
          <a:lstStyle/>
          <a:p>
            <a:r>
              <a:rPr lang="ko-KR" altLang="en-US" sz="900" b="1" dirty="0" smtClean="0"/>
              <a:t>오늘은 동사와 보어에 대해서 배워 보았습니다</a:t>
            </a:r>
            <a:r>
              <a:rPr lang="en-US" altLang="ko-KR" sz="900" b="1" dirty="0" smtClean="0"/>
              <a:t>. </a:t>
            </a:r>
            <a:r>
              <a:rPr lang="ko-KR" altLang="en-US" sz="900" b="1" dirty="0" smtClean="0"/>
              <a:t>오늘의 핵심 표현은 </a:t>
            </a:r>
            <a:r>
              <a:rPr lang="en-US" altLang="ko-KR" sz="900" b="1" dirty="0" smtClean="0"/>
              <a:t>…………..</a:t>
            </a:r>
            <a:endParaRPr lang="ko-KR" altLang="en-US" sz="900" b="1" dirty="0"/>
          </a:p>
        </p:txBody>
      </p:sp>
      <p:pic>
        <p:nvPicPr>
          <p:cNvPr id="46" name="그림 45"/>
          <p:cNvPicPr>
            <a:picLocks noChangeAspect="1"/>
          </p:cNvPicPr>
          <p:nvPr/>
        </p:nvPicPr>
        <p:blipFill>
          <a:blip r:embed="rId9"/>
          <a:stretch>
            <a:fillRect/>
          </a:stretch>
        </p:blipFill>
        <p:spPr>
          <a:xfrm>
            <a:off x="1447305" y="5432366"/>
            <a:ext cx="2837706" cy="261540"/>
          </a:xfrm>
          <a:prstGeom prst="rect">
            <a:avLst/>
          </a:prstGeom>
        </p:spPr>
      </p:pic>
      <p:sp>
        <p:nvSpPr>
          <p:cNvPr id="63" name="직사각형 62"/>
          <p:cNvSpPr/>
          <p:nvPr/>
        </p:nvSpPr>
        <p:spPr bwMode="auto">
          <a:xfrm>
            <a:off x="1450501" y="5237731"/>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10"/>
          <a:stretch>
            <a:fillRect/>
          </a:stretch>
        </p:blipFill>
        <p:spPr>
          <a:xfrm>
            <a:off x="1494858" y="5710705"/>
            <a:ext cx="5734218" cy="291527"/>
          </a:xfrm>
          <a:prstGeom prst="rect">
            <a:avLst/>
          </a:prstGeom>
        </p:spPr>
      </p:pic>
      <p:pic>
        <p:nvPicPr>
          <p:cNvPr id="49" name="그림 48"/>
          <p:cNvPicPr>
            <a:picLocks noChangeAspect="1"/>
          </p:cNvPicPr>
          <p:nvPr/>
        </p:nvPicPr>
        <p:blipFill>
          <a:blip r:embed="rId11"/>
          <a:stretch>
            <a:fillRect/>
          </a:stretch>
        </p:blipFill>
        <p:spPr>
          <a:xfrm>
            <a:off x="1508314" y="5739870"/>
            <a:ext cx="135974" cy="126938"/>
          </a:xfrm>
          <a:prstGeom prst="rect">
            <a:avLst/>
          </a:prstGeom>
        </p:spPr>
      </p:pic>
      <p:sp>
        <p:nvSpPr>
          <p:cNvPr id="36" name="TextBox 35"/>
          <p:cNvSpPr txBox="1"/>
          <p:nvPr/>
        </p:nvSpPr>
        <p:spPr>
          <a:xfrm>
            <a:off x="7629940" y="3140968"/>
            <a:ext cx="177696" cy="226911"/>
          </a:xfrm>
          <a:prstGeom prst="rect">
            <a:avLst/>
          </a:prstGeom>
          <a:noFill/>
          <a:ln w="25400">
            <a:solidFill>
              <a:srgbClr val="FF0000"/>
            </a:solidFill>
            <a:prstDash val="dash"/>
          </a:ln>
        </p:spPr>
        <p:txBody>
          <a:bodyPr wrap="square" rtlCol="0">
            <a:normAutofit fontScale="62500" lnSpcReduction="20000"/>
          </a:bodyPr>
          <a:lstStyle/>
          <a:p>
            <a:endParaRPr lang="ko-KR" altLang="en-US" dirty="0"/>
          </a:p>
        </p:txBody>
      </p:sp>
      <p:sp>
        <p:nvSpPr>
          <p:cNvPr id="55" name="AutoShape 85"/>
          <p:cNvSpPr>
            <a:spLocks noChangeArrowheads="1"/>
          </p:cNvSpPr>
          <p:nvPr/>
        </p:nvSpPr>
        <p:spPr bwMode="auto">
          <a:xfrm rot="5400000">
            <a:off x="5976161" y="4432711"/>
            <a:ext cx="2923018" cy="21602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직사각형 46"/>
          <p:cNvSpPr/>
          <p:nvPr/>
        </p:nvSpPr>
        <p:spPr>
          <a:xfrm>
            <a:off x="216039" y="2961644"/>
            <a:ext cx="984397" cy="115212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학생관리</a:t>
            </a:r>
            <a:r>
              <a:rPr lang="ko-KR" altLang="en-US" sz="1000" b="1" dirty="0" smtClean="0">
                <a:solidFill>
                  <a:schemeClr val="bg1"/>
                </a:solidFill>
              </a:rPr>
              <a:t> 내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sp>
        <p:nvSpPr>
          <p:cNvPr id="50" name="AutoShape 85"/>
          <p:cNvSpPr>
            <a:spLocks noChangeArrowheads="1"/>
          </p:cNvSpPr>
          <p:nvPr/>
        </p:nvSpPr>
        <p:spPr bwMode="auto">
          <a:xfrm rot="16200000">
            <a:off x="767338" y="3450872"/>
            <a:ext cx="1097074" cy="17554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직사각형 52"/>
          <p:cNvSpPr/>
          <p:nvPr/>
        </p:nvSpPr>
        <p:spPr>
          <a:xfrm>
            <a:off x="7592045" y="4349814"/>
            <a:ext cx="1474208" cy="2369734"/>
          </a:xfrm>
          <a:prstGeom prst="rect">
            <a:avLst/>
          </a:prstGeom>
          <a:ln w="25400">
            <a:solidFill>
              <a:schemeClr val="tx1"/>
            </a:solidFill>
          </a:ln>
        </p:spPr>
        <p:txBody>
          <a:bodyPr wrap="square" anchor="ctr">
            <a:normAutofit lnSpcReduction="10000"/>
          </a:bodyPr>
          <a:lstStyle/>
          <a:p>
            <a:pPr marL="88900" indent="-88900">
              <a:buFont typeface="Arial" panose="020B0604020202020204" pitchFamily="34" charset="0"/>
              <a:buChar char="•"/>
            </a:pPr>
            <a:r>
              <a:rPr lang="ko-KR" altLang="en-US" sz="1000" b="1" dirty="0" smtClean="0"/>
              <a:t>교육보고 현황 내 일일 </a:t>
            </a:r>
            <a:r>
              <a:rPr lang="ko-KR" altLang="en-US" sz="1000" b="1" dirty="0" err="1" smtClean="0"/>
              <a:t>레포트도</a:t>
            </a:r>
            <a:r>
              <a:rPr lang="ko-KR" altLang="en-US" sz="1000" b="1" dirty="0" smtClean="0"/>
              <a:t> 포함되어 있음</a:t>
            </a:r>
            <a:r>
              <a:rPr lang="en-US" altLang="ko-KR" sz="1000" b="1" dirty="0" smtClean="0"/>
              <a:t>. (</a:t>
            </a:r>
            <a:r>
              <a:rPr lang="ko-KR" altLang="en-US" sz="1000" b="1" dirty="0" smtClean="0"/>
              <a:t>통합적으로 보여주는 정보임</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graphicFrame>
        <p:nvGraphicFramePr>
          <p:cNvPr id="45" name="표 44"/>
          <p:cNvGraphicFramePr>
            <a:graphicFrameLocks noGrp="1"/>
          </p:cNvGraphicFramePr>
          <p:nvPr>
            <p:extLst>
              <p:ext uri="{D42A27DB-BD31-4B8C-83A1-F6EECF244321}">
                <p14:modId xmlns:p14="http://schemas.microsoft.com/office/powerpoint/2010/main" val="573978240"/>
              </p:ext>
            </p:extLst>
          </p:nvPr>
        </p:nvGraphicFramePr>
        <p:xfrm>
          <a:off x="1427326" y="3665320"/>
          <a:ext cx="5846164" cy="518160"/>
        </p:xfrm>
        <a:graphic>
          <a:graphicData uri="http://schemas.openxmlformats.org/drawingml/2006/table">
            <a:tbl>
              <a:tblPr firstRow="1" bandRow="1">
                <a:tableStyleId>{5C22544A-7EE6-4342-B048-85BDC9FD1C3A}</a:tableStyleId>
              </a:tblPr>
              <a:tblGrid>
                <a:gridCol w="624394"/>
                <a:gridCol w="792088"/>
                <a:gridCol w="792088"/>
                <a:gridCol w="720080"/>
                <a:gridCol w="2917514"/>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드랍다운</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err="1" smtClean="0">
                          <a:solidFill>
                            <a:schemeClr val="tx1"/>
                          </a:solidFill>
                          <a:latin typeface="+mn-lt"/>
                          <a:ea typeface="+mn-ea"/>
                          <a:cs typeface="+mn-cs"/>
                        </a:rPr>
                        <a:t>드랍다운</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2" name="TextBox 51"/>
          <p:cNvSpPr txBox="1"/>
          <p:nvPr/>
        </p:nvSpPr>
        <p:spPr>
          <a:xfrm>
            <a:off x="-5377940" y="4404803"/>
            <a:ext cx="5923117" cy="2903329"/>
          </a:xfrm>
          <a:prstGeom prst="rect">
            <a:avLst/>
          </a:prstGeom>
          <a:noFill/>
          <a:ln w="25400">
            <a:solidFill>
              <a:srgbClr val="FF0000"/>
            </a:solidFill>
            <a:prstDash val="dash"/>
          </a:ln>
        </p:spPr>
        <p:txBody>
          <a:bodyPr wrap="square" rtlCol="0">
            <a:normAutofit/>
          </a:bodyPr>
          <a:lstStyle/>
          <a:p>
            <a:endParaRPr lang="ko-KR" altLang="en-US" dirty="0"/>
          </a:p>
        </p:txBody>
      </p:sp>
      <p:sp>
        <p:nvSpPr>
          <p:cNvPr id="54" name="AutoShape 85"/>
          <p:cNvSpPr>
            <a:spLocks noChangeArrowheads="1"/>
          </p:cNvSpPr>
          <p:nvPr/>
        </p:nvSpPr>
        <p:spPr bwMode="auto">
          <a:xfrm rot="16200000">
            <a:off x="738743" y="5394969"/>
            <a:ext cx="1047641" cy="27942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0" name="직사각형 59"/>
          <p:cNvSpPr/>
          <p:nvPr/>
        </p:nvSpPr>
        <p:spPr>
          <a:xfrm>
            <a:off x="54568" y="5024062"/>
            <a:ext cx="1068283" cy="990681"/>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해당 회 차 학습자료 업로드</a:t>
            </a:r>
            <a:endParaRPr lang="en-US" altLang="ko-KR" sz="1000" b="1" dirty="0" smtClean="0">
              <a:solidFill>
                <a:srgbClr val="FF0000"/>
              </a:solidFill>
            </a:endParaRPr>
          </a:p>
        </p:txBody>
      </p:sp>
      <p:sp>
        <p:nvSpPr>
          <p:cNvPr id="66" name="직사각형 65"/>
          <p:cNvSpPr/>
          <p:nvPr/>
        </p:nvSpPr>
        <p:spPr bwMode="auto">
          <a:xfrm>
            <a:off x="1450501" y="501530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4" name="TextBox 6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8" name="직사각형 67"/>
          <p:cNvSpPr/>
          <p:nvPr/>
        </p:nvSpPr>
        <p:spPr bwMode="auto">
          <a:xfrm>
            <a:off x="-2864488" y="2147642"/>
            <a:ext cx="3292274" cy="154048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171450" marR="0" indent="-171450" algn="ctr"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en-US" altLang="ko-KR" sz="1200" b="1" dirty="0" smtClean="0">
                <a:solidFill>
                  <a:schemeClr val="bg1"/>
                </a:solidFill>
                <a:latin typeface="Arial" charset="0"/>
                <a:ea typeface="돋움" pitchFamily="50" charset="-127"/>
              </a:rPr>
              <a:t>1:1</a:t>
            </a:r>
            <a:r>
              <a:rPr kumimoji="1" lang="ko-KR" altLang="en-US" sz="1200" b="1" dirty="0" smtClean="0">
                <a:solidFill>
                  <a:schemeClr val="bg1"/>
                </a:solidFill>
                <a:latin typeface="Arial" charset="0"/>
                <a:ea typeface="돋움" pitchFamily="50" charset="-127"/>
              </a:rPr>
              <a:t>의</a:t>
            </a:r>
            <a:r>
              <a:rPr kumimoji="1" lang="en-US" altLang="ko-KR" sz="1200" b="1" dirty="0" smtClean="0">
                <a:solidFill>
                  <a:schemeClr val="bg1"/>
                </a:solidFill>
                <a:latin typeface="Arial" charset="0"/>
                <a:ea typeface="돋움" pitchFamily="50" charset="-127"/>
              </a:rPr>
              <a:t> </a:t>
            </a:r>
            <a:r>
              <a:rPr kumimoji="1" lang="ko-KR" altLang="en-US" sz="1200" b="1" dirty="0" smtClean="0">
                <a:solidFill>
                  <a:schemeClr val="bg1"/>
                </a:solidFill>
                <a:latin typeface="Arial" charset="0"/>
                <a:ea typeface="돋움" pitchFamily="50" charset="-127"/>
              </a:rPr>
              <a:t>경우 날</a:t>
            </a:r>
            <a:r>
              <a:rPr kumimoji="1" lang="en-US" altLang="ko-KR" sz="1200" b="1" dirty="0" smtClean="0">
                <a:solidFill>
                  <a:schemeClr val="bg1"/>
                </a:solidFill>
                <a:latin typeface="Arial" charset="0"/>
                <a:ea typeface="돋움" pitchFamily="50" charset="-127"/>
              </a:rPr>
              <a:t/>
            </a:r>
            <a:br>
              <a:rPr kumimoji="1" lang="en-US" altLang="ko-KR" sz="1200" b="1" dirty="0" smtClean="0">
                <a:solidFill>
                  <a:schemeClr val="bg1"/>
                </a:solidFill>
                <a:latin typeface="Arial" charset="0"/>
                <a:ea typeface="돋움" pitchFamily="50" charset="-127"/>
              </a:rPr>
            </a:br>
            <a:r>
              <a:rPr kumimoji="1" lang="ko-KR" altLang="en-US" sz="1200" b="1" dirty="0" smtClean="0">
                <a:solidFill>
                  <a:schemeClr val="bg1"/>
                </a:solidFill>
                <a:latin typeface="Arial" charset="0"/>
                <a:ea typeface="돋움" pitchFamily="50" charset="-127"/>
              </a:rPr>
              <a:t>짜는 </a:t>
            </a:r>
            <a:r>
              <a:rPr kumimoji="1" lang="en-US" altLang="ko-KR" sz="1200" b="1" dirty="0" smtClean="0">
                <a:solidFill>
                  <a:schemeClr val="bg1"/>
                </a:solidFill>
                <a:latin typeface="Arial" charset="0"/>
                <a:ea typeface="돋움" pitchFamily="50" charset="-127"/>
              </a:rPr>
              <a:t>FIX</a:t>
            </a:r>
            <a:r>
              <a:rPr kumimoji="1" lang="ko-KR" altLang="en-US" sz="1200" b="1" dirty="0" smtClean="0">
                <a:solidFill>
                  <a:schemeClr val="bg1"/>
                </a:solidFill>
                <a:latin typeface="Arial" charset="0"/>
                <a:ea typeface="돋움" pitchFamily="50" charset="-127"/>
              </a:rPr>
              <a:t>가 아니라 강사가 직접 선택할 수 있도록</a:t>
            </a:r>
            <a:endParaRPr kumimoji="1" lang="en-US" altLang="ko-KR" sz="1200" b="1" dirty="0" smtClean="0">
              <a:solidFill>
                <a:schemeClr val="bg1"/>
              </a:solidFill>
              <a:latin typeface="Arial" charset="0"/>
              <a:ea typeface="돋움" pitchFamily="50" charset="-127"/>
            </a:endParaRPr>
          </a:p>
          <a:p>
            <a:pPr marR="0" algn="ctr" defTabSz="914400" rtl="0" eaLnBrk="1" fontAlgn="ctr" latinLnBrk="0" hangingPunct="1">
              <a:lnSpc>
                <a:spcPct val="100000"/>
              </a:lnSpc>
              <a:spcBef>
                <a:spcPct val="20000"/>
              </a:spcBef>
              <a:spcAft>
                <a:spcPct val="0"/>
              </a:spcAft>
              <a:buClrTx/>
              <a:buSzTx/>
              <a:tabLst>
                <a:tab pos="1028700" algn="l"/>
              </a:tabLst>
            </a:pPr>
            <a:endParaRPr kumimoji="1" lang="en-US" altLang="ko-KR" sz="1200" b="1" dirty="0">
              <a:solidFill>
                <a:schemeClr val="bg1"/>
              </a:solidFill>
              <a:latin typeface="Arial" charset="0"/>
              <a:ea typeface="돋움" pitchFamily="50" charset="-127"/>
            </a:endParaRPr>
          </a:p>
        </p:txBody>
      </p:sp>
      <p:sp>
        <p:nvSpPr>
          <p:cNvPr id="3" name="직사각형 2"/>
          <p:cNvSpPr/>
          <p:nvPr/>
        </p:nvSpPr>
        <p:spPr bwMode="auto">
          <a:xfrm>
            <a:off x="-1801587" y="476672"/>
            <a:ext cx="1824325" cy="14042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smtClean="0">
                <a:ln>
                  <a:noFill/>
                </a:ln>
                <a:solidFill>
                  <a:schemeClr val="bg1"/>
                </a:solidFill>
                <a:effectLst/>
                <a:latin typeface="Arial" charset="0"/>
                <a:ea typeface="돋움" pitchFamily="50" charset="-127"/>
              </a:rPr>
              <a:t>Socar</a:t>
            </a:r>
            <a:r>
              <a:rPr kumimoji="1" lang="en-US" altLang="ko-KR" sz="1200" b="1" i="0" u="none" strike="noStrike" cap="none" normalizeH="0" baseline="0" dirty="0" smtClean="0">
                <a:ln>
                  <a:noFill/>
                </a:ln>
                <a:solidFill>
                  <a:schemeClr val="bg1"/>
                </a:solidFill>
                <a:effectLst/>
                <a:latin typeface="Arial" charset="0"/>
                <a:ea typeface="돋움" pitchFamily="50" charset="-127"/>
              </a:rPr>
              <a:t> </a:t>
            </a:r>
            <a:r>
              <a:rPr kumimoji="1" lang="ko-KR" altLang="en-US" sz="1200" b="1" i="0" u="none" strike="noStrike" cap="none" normalizeH="0" baseline="0" dirty="0" smtClean="0">
                <a:ln>
                  <a:noFill/>
                </a:ln>
                <a:solidFill>
                  <a:schemeClr val="bg1"/>
                </a:solidFill>
                <a:effectLst/>
                <a:latin typeface="Arial" charset="0"/>
                <a:ea typeface="돋움" pitchFamily="50" charset="-127"/>
              </a:rPr>
              <a:t>참고</a:t>
            </a:r>
          </a:p>
        </p:txBody>
      </p:sp>
      <p:pic>
        <p:nvPicPr>
          <p:cNvPr id="21" name="그림 20"/>
          <p:cNvPicPr>
            <a:picLocks noChangeAspect="1"/>
          </p:cNvPicPr>
          <p:nvPr/>
        </p:nvPicPr>
        <p:blipFill>
          <a:blip r:embed="rId12"/>
          <a:stretch>
            <a:fillRect/>
          </a:stretch>
        </p:blipFill>
        <p:spPr>
          <a:xfrm>
            <a:off x="5076056" y="2394929"/>
            <a:ext cx="1024365" cy="429806"/>
          </a:xfrm>
          <a:prstGeom prst="rect">
            <a:avLst/>
          </a:prstGeom>
        </p:spPr>
      </p:pic>
      <p:sp>
        <p:nvSpPr>
          <p:cNvPr id="22" name="직사각형 21"/>
          <p:cNvSpPr/>
          <p:nvPr/>
        </p:nvSpPr>
        <p:spPr bwMode="auto">
          <a:xfrm>
            <a:off x="4666310" y="2407703"/>
            <a:ext cx="387067"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i="0" u="none" strike="noStrike" cap="none" normalizeH="0" baseline="0" dirty="0" smtClean="0">
                <a:ln>
                  <a:noFill/>
                </a:ln>
                <a:effectLst/>
                <a:latin typeface="Arial" charset="0"/>
                <a:ea typeface="돋움" pitchFamily="50" charset="-127"/>
              </a:rPr>
              <a:t>시작</a:t>
            </a:r>
            <a:endParaRPr kumimoji="1" lang="ko-KR" altLang="en-US" sz="800" b="1" i="0" u="none" strike="noStrike" cap="none" normalizeH="0" baseline="0" dirty="0" smtClean="0">
              <a:ln>
                <a:noFill/>
              </a:ln>
              <a:effectLst/>
              <a:latin typeface="Arial" charset="0"/>
              <a:ea typeface="돋움" pitchFamily="50" charset="-127"/>
            </a:endParaRPr>
          </a:p>
        </p:txBody>
      </p:sp>
      <p:sp>
        <p:nvSpPr>
          <p:cNvPr id="74" name="직사각형 73"/>
          <p:cNvSpPr/>
          <p:nvPr/>
        </p:nvSpPr>
        <p:spPr bwMode="auto">
          <a:xfrm>
            <a:off x="4666310" y="2630468"/>
            <a:ext cx="387067" cy="164692"/>
          </a:xfrm>
          <a:prstGeom prst="rect">
            <a:avLst/>
          </a:prstGeom>
          <a:solidFill>
            <a:schemeClr val="bg1">
              <a:lumMod val="75000"/>
            </a:schemeClr>
          </a:solidFill>
          <a:ln w="12700" cap="flat" cmpd="sng" algn="ctr">
            <a:solidFill>
              <a:srgbClr val="808080"/>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800" b="1" dirty="0" smtClean="0">
                <a:latin typeface="Arial" charset="0"/>
                <a:ea typeface="돋움" pitchFamily="50" charset="-127"/>
              </a:rPr>
              <a:t>종료</a:t>
            </a:r>
            <a:endParaRPr kumimoji="1" lang="ko-KR" altLang="en-US" sz="800" b="1" dirty="0">
              <a:latin typeface="Arial" charset="0"/>
              <a:ea typeface="돋움" pitchFamily="50" charset="-127"/>
            </a:endParaRPr>
          </a:p>
        </p:txBody>
      </p:sp>
    </p:spTree>
    <p:extLst>
      <p:ext uri="{BB962C8B-B14F-4D97-AF65-F5344CB8AC3E}">
        <p14:creationId xmlns:p14="http://schemas.microsoft.com/office/powerpoint/2010/main" val="1956152522"/>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sym typeface="Wingdings" panose="05000000000000000000" pitchFamily="2" charset="2"/>
              </a:rPr>
              <a:t> 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smtClean="0">
                <a:solidFill>
                  <a:srgbClr val="000000"/>
                </a:solidFill>
                <a:latin typeface="돋움"/>
                <a:ea typeface="돋움"/>
                <a:sym typeface="Wingdings" panose="05000000000000000000" pitchFamily="2" charset="2"/>
              </a:rPr>
              <a:t>(</a:t>
            </a:r>
            <a:r>
              <a:rPr lang="ko-KR" altLang="en-US" dirty="0" smtClean="0">
                <a:solidFill>
                  <a:srgbClr val="000000"/>
                </a:solidFill>
                <a:latin typeface="돋움"/>
                <a:ea typeface="돋움"/>
                <a:sym typeface="Wingdings" panose="05000000000000000000" pitchFamily="2" charset="2"/>
              </a:rPr>
              <a:t>전체화면</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1624602"/>
            <a:ext cx="1481014" cy="1568729"/>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a:t>
            </a:r>
            <a:r>
              <a:rPr lang="en-US" altLang="ko-KR" sz="1000" b="1" dirty="0" smtClean="0">
                <a:solidFill>
                  <a:schemeClr val="accent2">
                    <a:lumMod val="50000"/>
                  </a:schemeClr>
                </a:solidFill>
              </a:rPr>
              <a:t>TO DO</a:t>
            </a:r>
            <a:r>
              <a:rPr lang="en-US" altLang="ko-KR" sz="1000" b="1" dirty="0" smtClean="0"/>
              <a:t>)</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408967"/>
            <a:ext cx="5005631" cy="26382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a:t>
            </a:r>
            <a:r>
              <a:rPr kumimoji="1" lang="ko-KR" altLang="en-US" sz="1000" b="1" dirty="0">
                <a:latin typeface="Arial" charset="0"/>
                <a:ea typeface="돋움" pitchFamily="50" charset="-127"/>
              </a:rPr>
              <a:t>과제시스템상 해결되도록</a:t>
            </a:r>
            <a:r>
              <a:rPr kumimoji="1" lang="en-US" altLang="ko-KR" sz="10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파일 </a:t>
            </a:r>
            <a:r>
              <a:rPr kumimoji="1" lang="ko-KR" altLang="en-US" sz="1000" b="1" dirty="0">
                <a:latin typeface="Arial" charset="0"/>
                <a:ea typeface="돋움" pitchFamily="50" charset="-127"/>
              </a:rPr>
              <a:t>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2" name="직사각형 51"/>
          <p:cNvSpPr/>
          <p:nvPr/>
        </p:nvSpPr>
        <p:spPr bwMode="auto">
          <a:xfrm>
            <a:off x="-2115819" y="1030924"/>
            <a:ext cx="3384595" cy="2402741"/>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첫 화면은 해당 </a:t>
            </a:r>
            <a:r>
              <a:rPr kumimoji="1" lang="ko-KR" altLang="en-US" sz="1200" b="1" dirty="0" err="1" smtClean="0">
                <a:solidFill>
                  <a:schemeClr val="bg1"/>
                </a:solidFill>
                <a:latin typeface="Arial" charset="0"/>
                <a:ea typeface="돋움" pitchFamily="50" charset="-127"/>
              </a:rPr>
              <a:t>회차</a:t>
            </a:r>
            <a:r>
              <a:rPr kumimoji="1" lang="ko-KR" altLang="en-US" sz="1200" b="1" dirty="0" smtClean="0">
                <a:solidFill>
                  <a:schemeClr val="bg1"/>
                </a:solidFill>
                <a:latin typeface="Arial" charset="0"/>
                <a:ea typeface="돋움" pitchFamily="50" charset="-127"/>
              </a:rPr>
              <a:t> 空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해당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회차</a:t>
            </a:r>
            <a:r>
              <a:rPr kumimoji="1" lang="ko-KR" altLang="en-US" sz="1200" b="1" i="0" u="none" strike="noStrike" cap="none" normalizeH="0" baseline="0" dirty="0" smtClean="0">
                <a:ln>
                  <a:noFill/>
                </a:ln>
                <a:solidFill>
                  <a:schemeClr val="bg1"/>
                </a:solidFill>
                <a:effectLst/>
                <a:latin typeface="Arial" charset="0"/>
                <a:ea typeface="돋움" pitchFamily="50" charset="-127"/>
              </a:rPr>
              <a:t> 입력 후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레포트</a:t>
            </a:r>
            <a:r>
              <a:rPr kumimoji="1" lang="ko-KR" altLang="en-US" sz="1200" b="1" i="0" u="none" strike="noStrike" cap="none" normalizeH="0" baseline="0" dirty="0" smtClean="0">
                <a:ln>
                  <a:noFill/>
                </a:ln>
                <a:solidFill>
                  <a:schemeClr val="bg1"/>
                </a:solidFill>
                <a:effectLst/>
                <a:latin typeface="Arial" charset="0"/>
                <a:ea typeface="돋움" pitchFamily="50" charset="-127"/>
              </a:rPr>
              <a:t> 작성 여부 완료로 수정되고</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아래 정보는 </a:t>
            </a:r>
            <a:r>
              <a:rPr kumimoji="1" lang="ko-KR" altLang="en-US" sz="1200" b="1" i="0" u="none" strike="noStrike" cap="none" normalizeH="0" baseline="0" dirty="0" smtClean="0">
                <a:ln>
                  <a:noFill/>
                </a:ln>
                <a:solidFill>
                  <a:schemeClr val="bg1"/>
                </a:solidFill>
                <a:effectLst/>
                <a:latin typeface="Arial" charset="0"/>
                <a:ea typeface="돋움" pitchFamily="50" charset="-127"/>
              </a:rPr>
              <a:t>다음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회차</a:t>
            </a:r>
            <a:r>
              <a:rPr kumimoji="1" lang="ko-KR" altLang="en-US" sz="1200" b="1" i="0" u="none" strike="noStrike" cap="none" normalizeH="0" baseline="0" dirty="0" smtClean="0">
                <a:ln>
                  <a:noFill/>
                </a:ln>
                <a:solidFill>
                  <a:schemeClr val="bg1"/>
                </a:solidFill>
                <a:effectLst/>
                <a:latin typeface="Arial" charset="0"/>
                <a:ea typeface="돋움" pitchFamily="50" charset="-127"/>
              </a:rPr>
              <a:t>  空 화면으로 전환</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기 완료된 </a:t>
            </a:r>
            <a:r>
              <a:rPr kumimoji="1" lang="ko-KR" altLang="en-US" sz="1200" b="1" dirty="0" err="1" smtClean="0">
                <a:solidFill>
                  <a:schemeClr val="bg1"/>
                </a:solidFill>
                <a:latin typeface="Arial" charset="0"/>
                <a:ea typeface="돋움" pitchFamily="50" charset="-127"/>
              </a:rPr>
              <a:t>레포트</a:t>
            </a:r>
            <a:r>
              <a:rPr kumimoji="1" lang="ko-KR" altLang="en-US" sz="1200" b="1" dirty="0" smtClean="0">
                <a:solidFill>
                  <a:schemeClr val="bg1"/>
                </a:solidFill>
                <a:latin typeface="Arial" charset="0"/>
                <a:ea typeface="돋움" pitchFamily="50" charset="-127"/>
              </a:rPr>
              <a:t> 클릭 시 해당 화면으로</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전환</a:t>
            </a:r>
            <a:r>
              <a:rPr kumimoji="1" lang="ko-KR" altLang="en-US" sz="1200" b="1" i="0" u="none" strike="noStrike" cap="none" normalizeH="0" baseline="0" dirty="0">
                <a:ln>
                  <a:noFill/>
                </a:ln>
                <a:solidFill>
                  <a:schemeClr val="bg1"/>
                </a:solidFill>
                <a:effectLst/>
                <a:latin typeface="Arial" charset="0"/>
                <a:ea typeface="돋움" pitchFamily="50" charset="-127"/>
              </a:rPr>
              <a:t>됨</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3" name="직사각형 52"/>
          <p:cNvSpPr/>
          <p:nvPr/>
        </p:nvSpPr>
        <p:spPr>
          <a:xfrm>
            <a:off x="13843" y="4661340"/>
            <a:ext cx="1265263" cy="2166963"/>
          </a:xfrm>
          <a:prstGeom prst="rect">
            <a:avLst/>
          </a:prstGeom>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첫 화면 화면은 해당 </a:t>
            </a:r>
            <a:r>
              <a:rPr lang="ko-KR" altLang="en-US" sz="1000" b="1" dirty="0" err="1" smtClean="0"/>
              <a:t>회차에</a:t>
            </a:r>
            <a:r>
              <a:rPr lang="ko-KR" altLang="en-US" sz="1000" b="1" dirty="0" smtClean="0"/>
              <a:t> 대한 </a:t>
            </a:r>
            <a:endParaRPr lang="en-US" altLang="ko-KR" sz="1000" b="1" dirty="0" smtClean="0"/>
          </a:p>
        </p:txBody>
      </p:sp>
    </p:spTree>
    <p:extLst>
      <p:ext uri="{BB962C8B-B14F-4D97-AF65-F5344CB8AC3E}">
        <p14:creationId xmlns:p14="http://schemas.microsoft.com/office/powerpoint/2010/main" val="3449897485"/>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702028"/>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442540221"/>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15172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88840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1</a:t>
            </a:r>
            <a:endParaRPr lang="ko-KR" altLang="en-US" dirty="0">
              <a:solidFill>
                <a:srgbClr val="000000"/>
              </a:solidFill>
              <a:latin typeface="돋움"/>
              <a:ea typeface="돋움"/>
            </a:endParaRPr>
          </a:p>
        </p:txBody>
      </p:sp>
      <p:sp>
        <p:nvSpPr>
          <p:cNvPr id="44" name="직사각형 43"/>
          <p:cNvSpPr/>
          <p:nvPr/>
        </p:nvSpPr>
        <p:spPr>
          <a:xfrm>
            <a:off x="2023006" y="116027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43642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48301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44730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51567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bwMode="auto">
          <a:xfrm>
            <a:off x="2007647" y="1818862"/>
            <a:ext cx="6557200" cy="3864941"/>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9" name="그림 8"/>
          <p:cNvPicPr>
            <a:picLocks noChangeAspect="1"/>
          </p:cNvPicPr>
          <p:nvPr/>
        </p:nvPicPr>
        <p:blipFill>
          <a:blip r:embed="rId7"/>
          <a:stretch>
            <a:fillRect/>
          </a:stretch>
        </p:blipFill>
        <p:spPr>
          <a:xfrm>
            <a:off x="7231042" y="1840634"/>
            <a:ext cx="1261797" cy="249660"/>
          </a:xfrm>
          <a:prstGeom prst="rect">
            <a:avLst/>
          </a:prstGeom>
        </p:spPr>
      </p:pic>
      <p:sp>
        <p:nvSpPr>
          <p:cNvPr id="10" name="직사각형 9"/>
          <p:cNvSpPr/>
          <p:nvPr/>
        </p:nvSpPr>
        <p:spPr bwMode="auto">
          <a:xfrm>
            <a:off x="2044352" y="1852699"/>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11" name="표 10"/>
          <p:cNvGraphicFramePr>
            <a:graphicFrameLocks noGrp="1"/>
          </p:cNvGraphicFramePr>
          <p:nvPr>
            <p:extLst>
              <p:ext uri="{D42A27DB-BD31-4B8C-83A1-F6EECF244321}">
                <p14:modId xmlns:p14="http://schemas.microsoft.com/office/powerpoint/2010/main" val="4033054828"/>
              </p:ext>
            </p:extLst>
          </p:nvPr>
        </p:nvGraphicFramePr>
        <p:xfrm>
          <a:off x="2098782" y="2144756"/>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그림 12"/>
          <p:cNvPicPr>
            <a:picLocks noChangeAspect="1"/>
          </p:cNvPicPr>
          <p:nvPr/>
        </p:nvPicPr>
        <p:blipFill>
          <a:blip r:embed="rId8"/>
          <a:stretch>
            <a:fillRect/>
          </a:stretch>
        </p:blipFill>
        <p:spPr>
          <a:xfrm>
            <a:off x="2101956" y="5366524"/>
            <a:ext cx="1831389" cy="171450"/>
          </a:xfrm>
          <a:prstGeom prst="rect">
            <a:avLst/>
          </a:prstGeom>
        </p:spPr>
      </p:pic>
      <p:pic>
        <p:nvPicPr>
          <p:cNvPr id="14" name="그림 13"/>
          <p:cNvPicPr>
            <a:picLocks noChangeAspect="1"/>
          </p:cNvPicPr>
          <p:nvPr/>
        </p:nvPicPr>
        <p:blipFill>
          <a:blip r:embed="rId9"/>
          <a:stretch>
            <a:fillRect/>
          </a:stretch>
        </p:blipFill>
        <p:spPr>
          <a:xfrm>
            <a:off x="6930435" y="5354380"/>
            <a:ext cx="1581066" cy="280906"/>
          </a:xfrm>
          <a:prstGeom prst="rect">
            <a:avLst/>
          </a:prstGeom>
        </p:spPr>
      </p:pic>
      <p:sp>
        <p:nvSpPr>
          <p:cNvPr id="99" name="직사각형 98"/>
          <p:cNvSpPr/>
          <p:nvPr/>
        </p:nvSpPr>
        <p:spPr>
          <a:xfrm>
            <a:off x="96716" y="5730147"/>
            <a:ext cx="8428250" cy="1018995"/>
          </a:xfrm>
          <a:prstGeom prst="rect">
            <a:avLst/>
          </a:prstGeom>
          <a:ln w="25400">
            <a:solidFill>
              <a:schemeClr val="tx1"/>
            </a:solidFill>
          </a:ln>
        </p:spPr>
        <p:txBody>
          <a:bodyPr wrap="square" lIns="0" tIns="0" rIns="0" bIns="0" anchor="ctr">
            <a:normAutofit/>
          </a:bodyPr>
          <a:lstStyle/>
          <a:p>
            <a:pPr marL="174625" indent="-87313">
              <a:buFont typeface="Arial" panose="020B0604020202020204" pitchFamily="34" charset="0"/>
              <a:buChar char="•"/>
            </a:pPr>
            <a:r>
              <a:rPr lang="ko-KR" altLang="en-US" sz="1000" b="1" dirty="0" smtClean="0"/>
              <a:t>학생관리 메뉴 클릭 시 첫 화면의 기준 </a:t>
            </a:r>
            <a:endParaRPr lang="en-US" altLang="ko-KR" sz="1000" b="1" dirty="0" smtClean="0"/>
          </a:p>
          <a:p>
            <a:pPr lvl="1"/>
            <a:r>
              <a:rPr lang="en-US" altLang="ko-KR" sz="1000" b="1" dirty="0" smtClean="0"/>
              <a:t>1. </a:t>
            </a:r>
            <a:r>
              <a:rPr lang="ko-KR" altLang="en-US" sz="1000" b="1" dirty="0" smtClean="0"/>
              <a:t>현재 수업 학습 중인 학습자 전체 표시  </a:t>
            </a:r>
            <a:endParaRPr lang="en-US" altLang="ko-KR" sz="1000" b="1" dirty="0" smtClean="0"/>
          </a:p>
          <a:p>
            <a:pPr lvl="1"/>
            <a:r>
              <a:rPr lang="en-US" altLang="ko-KR" sz="1000" b="1" dirty="0" smtClean="0"/>
              <a:t>2. </a:t>
            </a:r>
            <a:r>
              <a:rPr lang="ko-KR" altLang="en-US" sz="1000" b="1" dirty="0" smtClean="0"/>
              <a:t>최초 </a:t>
            </a:r>
            <a:r>
              <a:rPr lang="en-US" altLang="ko-KR" sz="1000" b="1" dirty="0" smtClean="0"/>
              <a:t>20</a:t>
            </a:r>
            <a:r>
              <a:rPr lang="ko-KR" altLang="en-US" sz="1000" b="1" dirty="0" smtClean="0"/>
              <a:t>명 까지만 표시 </a:t>
            </a:r>
            <a:endParaRPr lang="en-US" altLang="ko-KR" sz="1000" b="1" dirty="0" smtClean="0"/>
          </a:p>
          <a:p>
            <a:pPr lvl="1"/>
            <a:r>
              <a:rPr lang="en-US" altLang="ko-KR" sz="1000" b="1" dirty="0" smtClean="0"/>
              <a:t>3. </a:t>
            </a:r>
            <a:r>
              <a:rPr lang="ko-KR" altLang="en-US" sz="1000" b="1" dirty="0" smtClean="0"/>
              <a:t>고객사명은 </a:t>
            </a:r>
            <a:r>
              <a:rPr lang="en-US" altLang="ko-KR" sz="1000" b="1" dirty="0" smtClean="0"/>
              <a:t>A B C, </a:t>
            </a:r>
            <a:r>
              <a:rPr lang="ko-KR" altLang="en-US" sz="1000" b="1" dirty="0" err="1" smtClean="0"/>
              <a:t>ㄱ</a:t>
            </a:r>
            <a:r>
              <a:rPr lang="ko-KR" altLang="en-US" sz="1000" b="1" dirty="0" smtClean="0"/>
              <a:t> ㄴ </a:t>
            </a:r>
            <a:r>
              <a:rPr lang="ko-KR" altLang="en-US" sz="1000" b="1" dirty="0" err="1" smtClean="0"/>
              <a:t>ㄷ</a:t>
            </a:r>
            <a:r>
              <a:rPr lang="ko-KR" altLang="en-US" sz="1000" b="1" dirty="0" smtClean="0"/>
              <a:t> 순으로 정렬</a:t>
            </a:r>
            <a:endParaRPr lang="en-US" altLang="ko-KR" sz="1000" b="1" dirty="0" smtClean="0"/>
          </a:p>
          <a:p>
            <a:pPr lvl="1"/>
            <a:r>
              <a:rPr lang="en-US" altLang="ko-KR" sz="1000" b="1" dirty="0" smtClean="0"/>
              <a:t>4. </a:t>
            </a:r>
            <a:r>
              <a:rPr lang="ko-KR" altLang="en-US" sz="1000" b="1" dirty="0" smtClean="0"/>
              <a:t>동일한  </a:t>
            </a:r>
            <a:r>
              <a:rPr lang="ko-KR" altLang="en-US" sz="1000" b="1" dirty="0" err="1" smtClean="0"/>
              <a:t>고객사</a:t>
            </a:r>
            <a:r>
              <a:rPr lang="ko-KR" altLang="en-US" sz="1000" b="1" dirty="0"/>
              <a:t> </a:t>
            </a:r>
            <a:r>
              <a:rPr lang="ko-KR" altLang="en-US" sz="1000" b="1" dirty="0" smtClean="0"/>
              <a:t>내에서 동일한 프로그램 수강 학습자 묶어서 순차적으로 보여주기</a:t>
            </a:r>
            <a:r>
              <a:rPr lang="en-US" altLang="ko-KR" sz="1000" b="1" dirty="0" smtClean="0"/>
              <a:t>(ex : </a:t>
            </a:r>
            <a:r>
              <a:rPr lang="ko-KR" altLang="en-US" sz="1000" b="1" dirty="0" smtClean="0"/>
              <a:t>삼성  직무중국어 수강자만 묶어서 순차적으로 보여주기</a:t>
            </a:r>
            <a:r>
              <a:rPr lang="en-US" altLang="ko-KR" sz="1000" b="1" dirty="0" smtClean="0"/>
              <a:t>)</a:t>
            </a:r>
            <a:r>
              <a:rPr lang="ko-KR" altLang="en-US" sz="1000" b="1" dirty="0" smtClean="0"/>
              <a:t> </a:t>
            </a:r>
            <a:endParaRPr lang="en-US" altLang="ko-KR" sz="1000" b="1" dirty="0" smtClean="0"/>
          </a:p>
        </p:txBody>
      </p:sp>
      <p:sp>
        <p:nvSpPr>
          <p:cNvPr id="23" name="TextBox 2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422526380"/>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ext uri="{D42A27DB-BD31-4B8C-83A1-F6EECF244321}">
                <p14:modId xmlns:p14="http://schemas.microsoft.com/office/powerpoint/2010/main" val="555646090"/>
              </p:ext>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extLst>
              <p:ext uri="{D42A27DB-BD31-4B8C-83A1-F6EECF244321}">
                <p14:modId xmlns:p14="http://schemas.microsoft.com/office/powerpoint/2010/main" val="3100815355"/>
              </p:ext>
            </p:extLst>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57530"/>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0" name="TextBox 39"/>
          <p:cNvSpPr txBox="1"/>
          <p:nvPr/>
        </p:nvSpPr>
        <p:spPr>
          <a:xfrm>
            <a:off x="3319149" y="3491948"/>
            <a:ext cx="1386233" cy="2929814"/>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07283" y="3501008"/>
            <a:ext cx="984397" cy="1512168"/>
          </a:xfrm>
          <a:prstGeom prst="rect">
            <a:avLst/>
          </a:prstGeom>
          <a:ln w="25400">
            <a:solidFill>
              <a:schemeClr val="bg1"/>
            </a:solidFill>
          </a:ln>
        </p:spPr>
        <p:txBody>
          <a:bodyPr wrap="square" anchor="ctr">
            <a:normAutofit/>
          </a:bodyPr>
          <a:lstStyle/>
          <a:p>
            <a:pPr marL="85725" indent="-85725">
              <a:buFont typeface="Arial" panose="020B0604020202020204" pitchFamily="34" charset="0"/>
              <a:buChar char="•"/>
            </a:pPr>
            <a:r>
              <a:rPr lang="ko-KR" altLang="en-US" sz="1000" b="1" dirty="0" smtClean="0">
                <a:solidFill>
                  <a:schemeClr val="bg1"/>
                </a:solidFill>
              </a:rPr>
              <a:t>학습자명 클릭 시 </a:t>
            </a:r>
            <a:r>
              <a:rPr lang="ko-KR" altLang="en-US" sz="1000" b="1" dirty="0" smtClean="0">
                <a:solidFill>
                  <a:srgbClr val="FFC000"/>
                </a:solidFill>
              </a:rPr>
              <a:t>학생 개별 정보 조회 </a:t>
            </a:r>
            <a:r>
              <a:rPr lang="ko-KR" altLang="en-US" sz="1000" b="1" dirty="0" smtClean="0">
                <a:solidFill>
                  <a:schemeClr val="bg1"/>
                </a:solidFill>
              </a:rPr>
              <a:t>화면으로 이동</a:t>
            </a:r>
            <a:endParaRPr lang="en-US" altLang="ko-KR" sz="1000" b="1" dirty="0" smtClean="0">
              <a:solidFill>
                <a:schemeClr val="bg1"/>
              </a:solidFill>
            </a:endParaRPr>
          </a:p>
        </p:txBody>
      </p:sp>
      <p:cxnSp>
        <p:nvCxnSpPr>
          <p:cNvPr id="6" name="꺾인 연결선 5"/>
          <p:cNvCxnSpPr>
            <a:endCxn id="41" idx="3"/>
          </p:cNvCxnSpPr>
          <p:nvPr/>
        </p:nvCxnSpPr>
        <p:spPr bwMode="auto">
          <a:xfrm rot="10800000">
            <a:off x="1691681" y="4257092"/>
            <a:ext cx="1627469" cy="68407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7207829" y="2886757"/>
            <a:ext cx="1381460" cy="351335"/>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8" name="직사각형 47"/>
          <p:cNvSpPr/>
          <p:nvPr/>
        </p:nvSpPr>
        <p:spPr>
          <a:xfrm>
            <a:off x="4090346" y="602372"/>
            <a:ext cx="2833926" cy="62613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페이지당 표시개수 </a:t>
            </a:r>
            <a:endParaRPr lang="en-US" altLang="ko-KR" sz="1200" b="1" dirty="0" smtClean="0"/>
          </a:p>
          <a:p>
            <a:pPr marL="346075" lvl="1" indent="-171450">
              <a:buFont typeface="Wingdings" panose="05000000000000000000" pitchFamily="2" charset="2"/>
              <a:buChar char="v"/>
            </a:pPr>
            <a:r>
              <a:rPr lang="en-US" altLang="ko-KR" sz="1200" b="1" dirty="0" smtClean="0"/>
              <a:t>20 / 50 / 100 </a:t>
            </a:r>
            <a:r>
              <a:rPr lang="ko-KR" altLang="en-US" sz="1200" b="1" dirty="0" smtClean="0"/>
              <a:t>명</a:t>
            </a:r>
            <a:endParaRPr lang="en-US" altLang="ko-KR" sz="1200" b="1" dirty="0" smtClean="0"/>
          </a:p>
        </p:txBody>
      </p:sp>
      <p:cxnSp>
        <p:nvCxnSpPr>
          <p:cNvPr id="15" name="꺾인 연결선 14"/>
          <p:cNvCxnSpPr>
            <a:stCxn id="47" idx="3"/>
            <a:endCxn id="48" idx="3"/>
          </p:cNvCxnSpPr>
          <p:nvPr/>
        </p:nvCxnSpPr>
        <p:spPr bwMode="auto">
          <a:xfrm flipH="1" flipV="1">
            <a:off x="6924272" y="915440"/>
            <a:ext cx="1665017" cy="2146985"/>
          </a:xfrm>
          <a:prstGeom prst="bentConnector3">
            <a:avLst>
              <a:gd name="adj1" fmla="val -13730"/>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41891460"/>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60830"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9984"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8" name="표 27"/>
          <p:cNvGraphicFramePr>
            <a:graphicFrameLocks noGrp="1"/>
          </p:cNvGraphicFramePr>
          <p:nvPr>
            <p:extLst/>
          </p:nvPr>
        </p:nvGraphicFramePr>
        <p:xfrm>
          <a:off x="2018535" y="2150819"/>
          <a:ext cx="4475320" cy="739320"/>
        </p:xfrm>
        <a:graphic>
          <a:graphicData uri="http://schemas.openxmlformats.org/drawingml/2006/table">
            <a:tbl>
              <a:tblPr firstRow="1" bandRow="1">
                <a:tableStyleId>{5C22544A-7EE6-4342-B048-85BDC9FD1C3A}</a:tableStyleId>
              </a:tblPr>
              <a:tblGrid>
                <a:gridCol w="1798669"/>
                <a:gridCol w="1639427"/>
                <a:gridCol w="1037224"/>
              </a:tblGrid>
              <a:tr h="244664">
                <a:tc>
                  <a:txBody>
                    <a:bodyPr/>
                    <a:lstStyle/>
                    <a:p>
                      <a:pPr algn="ctr" latinLnBrk="1"/>
                      <a:r>
                        <a:rPr lang="ko-KR" altLang="en-US" sz="1000" dirty="0" err="1" smtClean="0">
                          <a:solidFill>
                            <a:schemeClr val="tx1"/>
                          </a:solidFill>
                        </a:rPr>
                        <a:t>고객사</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프로그램</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LG</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주재원</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err="1" smtClean="0"/>
                        <a:t>진행중</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328">
                <a:tc>
                  <a:txBody>
                    <a:bodyPr/>
                    <a:lstStyle/>
                    <a:p>
                      <a:pPr algn="ctr"/>
                      <a:r>
                        <a:rPr lang="en-US" altLang="ko-KR" sz="900" dirty="0" smtClean="0"/>
                        <a:t>SK</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R" sz="900" dirty="0" smtClean="0"/>
                        <a:t>BIZ</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ko-KR" altLang="en-US" sz="900" dirty="0" smtClean="0"/>
                        <a:t>진행완료</a:t>
                      </a:r>
                      <a:endParaRPr lang="ko-KR"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AutoShape 85"/>
          <p:cNvSpPr>
            <a:spLocks noChangeArrowheads="1"/>
          </p:cNvSpPr>
          <p:nvPr/>
        </p:nvSpPr>
        <p:spPr bwMode="auto">
          <a:xfrm rot="10800000">
            <a:off x="1876047" y="1849049"/>
            <a:ext cx="5244691" cy="25762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0" name="TextBox 29"/>
          <p:cNvSpPr txBox="1"/>
          <p:nvPr/>
        </p:nvSpPr>
        <p:spPr>
          <a:xfrm>
            <a:off x="1956070" y="1521640"/>
            <a:ext cx="4543761"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1" name="TextBox 30"/>
          <p:cNvSpPr txBox="1"/>
          <p:nvPr/>
        </p:nvSpPr>
        <p:spPr>
          <a:xfrm>
            <a:off x="6506163" y="1511343"/>
            <a:ext cx="2132035" cy="359144"/>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32" name="AutoShape 90"/>
          <p:cNvSpPr>
            <a:spLocks noChangeArrowheads="1"/>
          </p:cNvSpPr>
          <p:nvPr/>
        </p:nvSpPr>
        <p:spPr bwMode="auto">
          <a:xfrm rot="5400000">
            <a:off x="7516973" y="1447875"/>
            <a:ext cx="302020" cy="1296865"/>
          </a:xfrm>
          <a:prstGeom prst="rightArrow">
            <a:avLst>
              <a:gd name="adj1" fmla="val 74963"/>
              <a:gd name="adj2" fmla="val 26338"/>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fontAlgn="ctr" latinLnBrk="0">
              <a:spcBef>
                <a:spcPct val="50000"/>
              </a:spcBef>
              <a:spcAft>
                <a:spcPct val="0"/>
              </a:spcAft>
            </a:pPr>
            <a:endParaRPr kumimoji="1" lang="ko-KR" altLang="en-US" sz="1200" b="1" smtClean="0">
              <a:solidFill>
                <a:srgbClr val="000000"/>
              </a:solidFill>
            </a:endParaRPr>
          </a:p>
        </p:txBody>
      </p:sp>
      <p:sp>
        <p:nvSpPr>
          <p:cNvPr id="33" name="직사각형 32"/>
          <p:cNvSpPr/>
          <p:nvPr/>
        </p:nvSpPr>
        <p:spPr>
          <a:xfrm>
            <a:off x="6516216" y="2255100"/>
            <a:ext cx="2088837" cy="363667"/>
          </a:xfrm>
          <a:prstGeom prst="rect">
            <a:avLst/>
          </a:prstGeom>
          <a:ln w="19050">
            <a:solidFill>
              <a:schemeClr val="tx1"/>
            </a:solidFill>
          </a:ln>
        </p:spPr>
        <p:txBody>
          <a:bodyPr wrap="square" lIns="0" tIns="0" rIns="0" bIns="0" anchor="ctr">
            <a:normAutofit/>
          </a:bodyPr>
          <a:lstStyle/>
          <a:p>
            <a:pPr marL="171450" indent="-85725" algn="ctr">
              <a:buFont typeface="Arial" panose="020B0604020202020204" pitchFamily="34" charset="0"/>
              <a:buChar char="•"/>
            </a:pPr>
            <a:r>
              <a:rPr lang="ko-KR" altLang="en-US" sz="1200" b="1" kern="100" dirty="0" err="1" smtClean="0">
                <a:latin typeface="맑은 고딕"/>
                <a:ea typeface="맑은 고딕"/>
                <a:cs typeface="Times New Roman"/>
              </a:rPr>
              <a:t>프리</a:t>
            </a:r>
            <a:r>
              <a:rPr lang="ko-KR" altLang="en-US" sz="1200" b="1" kern="100" dirty="0" smtClean="0">
                <a:latin typeface="맑은 고딕"/>
                <a:ea typeface="맑은 고딕"/>
                <a:cs typeface="Times New Roman"/>
              </a:rPr>
              <a:t> 검색</a:t>
            </a:r>
            <a:r>
              <a:rPr lang="en-US" altLang="ko-KR" sz="1200" b="1" kern="100" dirty="0" smtClean="0">
                <a:latin typeface="맑은 고딕"/>
                <a:ea typeface="맑은 고딕"/>
                <a:cs typeface="Times New Roman"/>
              </a:rPr>
              <a:t>(</a:t>
            </a:r>
            <a:r>
              <a:rPr lang="ko-KR" altLang="en-US" sz="1200" b="1" kern="100" dirty="0" smtClean="0">
                <a:latin typeface="맑은 고딕"/>
                <a:ea typeface="맑은 고딕"/>
                <a:cs typeface="Times New Roman"/>
              </a:rPr>
              <a:t>키워드 입력</a:t>
            </a:r>
            <a:r>
              <a:rPr lang="en-US" altLang="ko-KR" sz="1200" b="1" kern="100" dirty="0" smtClean="0">
                <a:latin typeface="맑은 고딕"/>
                <a:ea typeface="맑은 고딕"/>
                <a:cs typeface="Times New Roman"/>
              </a:rPr>
              <a:t>)</a:t>
            </a:r>
          </a:p>
        </p:txBody>
      </p:sp>
      <p:sp>
        <p:nvSpPr>
          <p:cNvPr id="34" name="직사각형 33"/>
          <p:cNvSpPr/>
          <p:nvPr/>
        </p:nvSpPr>
        <p:spPr bwMode="auto">
          <a:xfrm>
            <a:off x="2001484" y="2929138"/>
            <a:ext cx="6557200" cy="377288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5" name="그림 34"/>
          <p:cNvPicPr>
            <a:picLocks noChangeAspect="1"/>
          </p:cNvPicPr>
          <p:nvPr/>
        </p:nvPicPr>
        <p:blipFill>
          <a:blip r:embed="rId7"/>
          <a:stretch>
            <a:fillRect/>
          </a:stretch>
        </p:blipFill>
        <p:spPr>
          <a:xfrm>
            <a:off x="7224879" y="2950909"/>
            <a:ext cx="1261797" cy="249660"/>
          </a:xfrm>
          <a:prstGeom prst="rect">
            <a:avLst/>
          </a:prstGeom>
        </p:spPr>
      </p:pic>
      <p:sp>
        <p:nvSpPr>
          <p:cNvPr id="36" name="직사각형 35"/>
          <p:cNvSpPr/>
          <p:nvPr/>
        </p:nvSpPr>
        <p:spPr bwMode="auto">
          <a:xfrm>
            <a:off x="2038189" y="2962974"/>
            <a:ext cx="652859" cy="241824"/>
          </a:xfrm>
          <a:prstGeom prst="rect">
            <a:avLst/>
          </a:prstGeom>
          <a:solidFill>
            <a:srgbClr val="C00000"/>
          </a:solidFill>
          <a:ln w="12700" cap="flat" cmpd="sng" algn="ctr">
            <a:solidFill>
              <a:srgbClr val="C0000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aphicFrame>
        <p:nvGraphicFramePr>
          <p:cNvPr id="37" name="표 36"/>
          <p:cNvGraphicFramePr>
            <a:graphicFrameLocks noGrp="1"/>
          </p:cNvGraphicFramePr>
          <p:nvPr/>
        </p:nvGraphicFramePr>
        <p:xfrm>
          <a:off x="2092619" y="3255031"/>
          <a:ext cx="6415295" cy="3136507"/>
        </p:xfrm>
        <a:graphic>
          <a:graphicData uri="http://schemas.openxmlformats.org/drawingml/2006/table">
            <a:tbl>
              <a:tblPr firstRow="1" bandRow="1">
                <a:tableStyleId>{5C22544A-7EE6-4342-B048-85BDC9FD1C3A}</a:tableStyleId>
              </a:tblPr>
              <a:tblGrid>
                <a:gridCol w="1283059"/>
                <a:gridCol w="1283059"/>
                <a:gridCol w="1283059"/>
                <a:gridCol w="1283059"/>
                <a:gridCol w="1283059"/>
              </a:tblGrid>
              <a:tr h="285137">
                <a:tc>
                  <a:txBody>
                    <a:bodyPr/>
                    <a:lstStyle/>
                    <a:p>
                      <a:pPr algn="ctr" latinLnBrk="1"/>
                      <a:r>
                        <a:rPr lang="ko-KR" altLang="en-US" sz="900" dirty="0" err="1" smtClean="0">
                          <a:solidFill>
                            <a:schemeClr val="tx1"/>
                          </a:solidFill>
                        </a:rPr>
                        <a:t>고객사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SAMSUNG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A</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C</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D</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rPr>
                        <a:t>SAMSUNG</a:t>
                      </a:r>
                      <a:endParaRPr lang="ko-KR" altLang="en-US"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E</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F</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137">
                <a:tc>
                  <a:txBody>
                    <a:bodyPr/>
                    <a:lstStyle/>
                    <a:p>
                      <a:pPr algn="ctr" latinLnBrk="1"/>
                      <a:r>
                        <a:rPr lang="en-US" altLang="ko-KR" sz="900" dirty="0" smtClean="0">
                          <a:solidFill>
                            <a:schemeClr val="tx1"/>
                          </a:solidFill>
                        </a:rPr>
                        <a:t>SK</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G</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그림 37"/>
          <p:cNvPicPr>
            <a:picLocks noChangeAspect="1"/>
          </p:cNvPicPr>
          <p:nvPr/>
        </p:nvPicPr>
        <p:blipFill>
          <a:blip r:embed="rId8"/>
          <a:stretch>
            <a:fillRect/>
          </a:stretch>
        </p:blipFill>
        <p:spPr>
          <a:xfrm>
            <a:off x="2067736" y="6435758"/>
            <a:ext cx="1743075" cy="171450"/>
          </a:xfrm>
          <a:prstGeom prst="rect">
            <a:avLst/>
          </a:prstGeom>
        </p:spPr>
      </p:pic>
      <p:pic>
        <p:nvPicPr>
          <p:cNvPr id="39" name="그림 38"/>
          <p:cNvPicPr>
            <a:picLocks noChangeAspect="1"/>
          </p:cNvPicPr>
          <p:nvPr/>
        </p:nvPicPr>
        <p:blipFill>
          <a:blip r:embed="rId9"/>
          <a:stretch>
            <a:fillRect/>
          </a:stretch>
        </p:blipFill>
        <p:spPr>
          <a:xfrm>
            <a:off x="6924272" y="6399339"/>
            <a:ext cx="1581066" cy="280906"/>
          </a:xfrm>
          <a:prstGeom prst="rect">
            <a:avLst/>
          </a:prstGeom>
        </p:spPr>
      </p:pic>
      <p:sp>
        <p:nvSpPr>
          <p:cNvPr id="41" name="TextBox 4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834928631"/>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2(</a:t>
            </a:r>
            <a:r>
              <a:rPr lang="ko-KR" altLang="en-US" dirty="0" err="1" smtClean="0">
                <a:solidFill>
                  <a:srgbClr val="000000"/>
                </a:solidFill>
                <a:latin typeface="돋움"/>
                <a:ea typeface="돋움"/>
              </a:rPr>
              <a:t>진행중</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29511"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5555"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직사각형 28"/>
          <p:cNvSpPr/>
          <p:nvPr/>
        </p:nvSpPr>
        <p:spPr bwMode="auto">
          <a:xfrm>
            <a:off x="2007647" y="1888368"/>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0" name="그림 29"/>
          <p:cNvPicPr>
            <a:picLocks noChangeAspect="1"/>
          </p:cNvPicPr>
          <p:nvPr/>
        </p:nvPicPr>
        <p:blipFill>
          <a:blip r:embed="rId7"/>
          <a:stretch>
            <a:fillRect/>
          </a:stretch>
        </p:blipFill>
        <p:spPr>
          <a:xfrm>
            <a:off x="7231042" y="1910140"/>
            <a:ext cx="1261797" cy="249660"/>
          </a:xfrm>
          <a:prstGeom prst="rect">
            <a:avLst/>
          </a:prstGeom>
        </p:spPr>
      </p:pic>
      <p:sp>
        <p:nvSpPr>
          <p:cNvPr id="31" name="직사각형 30"/>
          <p:cNvSpPr/>
          <p:nvPr/>
        </p:nvSpPr>
        <p:spPr bwMode="auto">
          <a:xfrm>
            <a:off x="2066124" y="1922205"/>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endParaRPr kumimoji="1" lang="ko-KR" altLang="en-US" sz="900" b="1" dirty="0">
              <a:solidFill>
                <a:schemeClr val="bg1"/>
              </a:solidFill>
              <a:latin typeface="Arial" charset="0"/>
              <a:ea typeface="돋움" pitchFamily="50" charset="-127"/>
            </a:endParaRPr>
          </a:p>
        </p:txBody>
      </p:sp>
      <p:graphicFrame>
        <p:nvGraphicFramePr>
          <p:cNvPr id="32" name="표 31"/>
          <p:cNvGraphicFramePr>
            <a:graphicFrameLocks noGrp="1"/>
          </p:cNvGraphicFramePr>
          <p:nvPr>
            <p:extLst>
              <p:ext uri="{D42A27DB-BD31-4B8C-83A1-F6EECF244321}">
                <p14:modId xmlns:p14="http://schemas.microsoft.com/office/powerpoint/2010/main" val="4277055367"/>
              </p:ext>
            </p:extLst>
          </p:nvPr>
        </p:nvGraphicFramePr>
        <p:xfrm>
          <a:off x="2098782" y="2214262"/>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3" name="그림 32"/>
          <p:cNvPicPr>
            <a:picLocks noChangeAspect="1"/>
          </p:cNvPicPr>
          <p:nvPr/>
        </p:nvPicPr>
        <p:blipFill>
          <a:blip r:embed="rId8"/>
          <a:stretch>
            <a:fillRect/>
          </a:stretch>
        </p:blipFill>
        <p:spPr>
          <a:xfrm>
            <a:off x="2073899" y="4043622"/>
            <a:ext cx="1743075" cy="171450"/>
          </a:xfrm>
          <a:prstGeom prst="rect">
            <a:avLst/>
          </a:prstGeom>
        </p:spPr>
      </p:pic>
      <p:pic>
        <p:nvPicPr>
          <p:cNvPr id="34" name="그림 33"/>
          <p:cNvPicPr>
            <a:picLocks noChangeAspect="1"/>
          </p:cNvPicPr>
          <p:nvPr/>
        </p:nvPicPr>
        <p:blipFill>
          <a:blip r:embed="rId9"/>
          <a:stretch>
            <a:fillRect/>
          </a:stretch>
        </p:blipFill>
        <p:spPr>
          <a:xfrm>
            <a:off x="6930435" y="3968648"/>
            <a:ext cx="1581066" cy="280906"/>
          </a:xfrm>
          <a:prstGeom prst="rect">
            <a:avLst/>
          </a:prstGeom>
        </p:spPr>
      </p:pic>
      <p:sp>
        <p:nvSpPr>
          <p:cNvPr id="36" name="직사각형 35"/>
          <p:cNvSpPr/>
          <p:nvPr/>
        </p:nvSpPr>
        <p:spPr bwMode="auto">
          <a:xfrm>
            <a:off x="2004929" y="4300902"/>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7" name="그림 36"/>
          <p:cNvPicPr>
            <a:picLocks noChangeAspect="1"/>
          </p:cNvPicPr>
          <p:nvPr/>
        </p:nvPicPr>
        <p:blipFill>
          <a:blip r:embed="rId7"/>
          <a:stretch>
            <a:fillRect/>
          </a:stretch>
        </p:blipFill>
        <p:spPr>
          <a:xfrm>
            <a:off x="7228324" y="4322674"/>
            <a:ext cx="1261797" cy="249660"/>
          </a:xfrm>
          <a:prstGeom prst="rect">
            <a:avLst/>
          </a:prstGeom>
        </p:spPr>
      </p:pic>
      <p:sp>
        <p:nvSpPr>
          <p:cNvPr id="38" name="직사각형 37"/>
          <p:cNvSpPr/>
          <p:nvPr/>
        </p:nvSpPr>
        <p:spPr bwMode="auto">
          <a:xfrm>
            <a:off x="2063406" y="4334739"/>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SK</a:t>
            </a:r>
            <a:endParaRPr kumimoji="1" lang="ko-KR" altLang="en-US" sz="900" b="1" dirty="0">
              <a:solidFill>
                <a:schemeClr val="bg1"/>
              </a:solidFill>
              <a:latin typeface="Arial" charset="0"/>
              <a:ea typeface="돋움" pitchFamily="50" charset="-127"/>
            </a:endParaRPr>
          </a:p>
        </p:txBody>
      </p:sp>
      <p:graphicFrame>
        <p:nvGraphicFramePr>
          <p:cNvPr id="39" name="표 38"/>
          <p:cNvGraphicFramePr>
            <a:graphicFrameLocks noGrp="1"/>
          </p:cNvGraphicFramePr>
          <p:nvPr>
            <p:extLst>
              <p:ext uri="{D42A27DB-BD31-4B8C-83A1-F6EECF244321}">
                <p14:modId xmlns:p14="http://schemas.microsoft.com/office/powerpoint/2010/main" val="57418741"/>
              </p:ext>
            </p:extLst>
          </p:nvPr>
        </p:nvGraphicFramePr>
        <p:xfrm>
          <a:off x="2096064" y="4626796"/>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0" name="그림 39"/>
          <p:cNvPicPr>
            <a:picLocks noChangeAspect="1"/>
          </p:cNvPicPr>
          <p:nvPr/>
        </p:nvPicPr>
        <p:blipFill>
          <a:blip r:embed="rId8"/>
          <a:stretch>
            <a:fillRect/>
          </a:stretch>
        </p:blipFill>
        <p:spPr>
          <a:xfrm>
            <a:off x="2071181" y="6456156"/>
            <a:ext cx="1743075" cy="171450"/>
          </a:xfrm>
          <a:prstGeom prst="rect">
            <a:avLst/>
          </a:prstGeom>
        </p:spPr>
      </p:pic>
      <p:pic>
        <p:nvPicPr>
          <p:cNvPr id="41" name="그림 40"/>
          <p:cNvPicPr>
            <a:picLocks noChangeAspect="1"/>
          </p:cNvPicPr>
          <p:nvPr/>
        </p:nvPicPr>
        <p:blipFill>
          <a:blip r:embed="rId9"/>
          <a:stretch>
            <a:fillRect/>
          </a:stretch>
        </p:blipFill>
        <p:spPr>
          <a:xfrm>
            <a:off x="6927717" y="6381182"/>
            <a:ext cx="1581066" cy="280906"/>
          </a:xfrm>
          <a:prstGeom prst="rect">
            <a:avLst/>
          </a:prstGeom>
        </p:spPr>
      </p:pic>
      <p:sp>
        <p:nvSpPr>
          <p:cNvPr id="47" name="직사각형 46"/>
          <p:cNvSpPr/>
          <p:nvPr/>
        </p:nvSpPr>
        <p:spPr>
          <a:xfrm>
            <a:off x="2760914" y="4360600"/>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err="1" smtClean="0">
                <a:latin typeface="맑은 고딕"/>
                <a:ea typeface="맑은 고딕"/>
                <a:cs typeface="Times New Roman"/>
              </a:rPr>
              <a:t>진행중</a:t>
            </a:r>
            <a:endParaRPr lang="en-US" altLang="ko-KR" sz="1000" b="1" kern="100" dirty="0" smtClean="0">
              <a:latin typeface="맑은 고딕"/>
              <a:ea typeface="맑은 고딕"/>
              <a:cs typeface="Times New Roman"/>
            </a:endParaRPr>
          </a:p>
        </p:txBody>
      </p:sp>
      <p:sp>
        <p:nvSpPr>
          <p:cNvPr id="49" name="직사각형 48"/>
          <p:cNvSpPr/>
          <p:nvPr/>
        </p:nvSpPr>
        <p:spPr>
          <a:xfrm>
            <a:off x="2766614" y="1952656"/>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err="1" smtClean="0">
                <a:latin typeface="맑은 고딕"/>
                <a:ea typeface="맑은 고딕"/>
                <a:cs typeface="Times New Roman"/>
              </a:rPr>
              <a:t>진행중</a:t>
            </a:r>
            <a:endParaRPr lang="en-US" altLang="ko-KR" sz="1000" b="1" kern="100" dirty="0" smtClean="0">
              <a:latin typeface="맑은 고딕"/>
              <a:ea typeface="맑은 고딕"/>
              <a:cs typeface="Times New Roman"/>
            </a:endParaRPr>
          </a:p>
        </p:txBody>
      </p:sp>
      <p:sp>
        <p:nvSpPr>
          <p:cNvPr id="35" name="TextBox 3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744751386"/>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576151" y="917917"/>
            <a:ext cx="7999583" cy="4422611"/>
            <a:chOff x="251520" y="1238637"/>
            <a:chExt cx="8569557" cy="4422611"/>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38637"/>
              <a:ext cx="8569557" cy="442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bwMode="auto">
            <a:xfrm>
              <a:off x="1763687" y="1906199"/>
              <a:ext cx="7057389" cy="244827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1" y="1249691"/>
            <a:ext cx="6571563"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bwMode="auto">
          <a:xfrm>
            <a:off x="1970879" y="3986372"/>
            <a:ext cx="6777585" cy="136815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진행완료</a:t>
            </a:r>
            <a:r>
              <a:rPr lang="en-US" altLang="ko-KR" dirty="0" smtClean="0">
                <a:solidFill>
                  <a:srgbClr val="000000"/>
                </a:solidFill>
                <a:latin typeface="돋움"/>
                <a:ea typeface="돋움"/>
              </a:rPr>
              <a:t>)</a:t>
            </a:r>
            <a:endParaRPr lang="ko-KR" altLang="en-US" dirty="0">
              <a:solidFill>
                <a:srgbClr val="000000"/>
              </a:solidFill>
              <a:latin typeface="돋움"/>
              <a:ea typeface="돋움"/>
            </a:endParaRPr>
          </a:p>
        </p:txBody>
      </p:sp>
      <p:sp>
        <p:nvSpPr>
          <p:cNvPr id="44" name="직사각형 43"/>
          <p:cNvSpPr/>
          <p:nvPr/>
        </p:nvSpPr>
        <p:spPr>
          <a:xfrm>
            <a:off x="2023006" y="1258246"/>
            <a:ext cx="1296144"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학생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pic>
        <p:nvPicPr>
          <p:cNvPr id="4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111" y="1534391"/>
            <a:ext cx="4553743" cy="325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2018534" y="1580985"/>
            <a:ext cx="741599" cy="242949"/>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100" b="1" dirty="0" err="1" smtClean="0">
                <a:latin typeface="Arial" charset="0"/>
                <a:ea typeface="돋움" pitchFamily="50" charset="-127"/>
              </a:rPr>
              <a:t>고객사</a:t>
            </a:r>
            <a:endParaRPr kumimoji="1" lang="ko-KR" altLang="en-US" sz="1100" b="1" i="0" u="none" strike="noStrike" cap="none" normalizeH="0" baseline="0" dirty="0" smtClean="0">
              <a:ln>
                <a:noFill/>
              </a:ln>
              <a:effectLst/>
              <a:latin typeface="Arial" charset="0"/>
              <a:ea typeface="돋움" pitchFamily="50" charset="-127"/>
            </a:endParaRPr>
          </a:p>
        </p:txBody>
      </p:sp>
      <p:grpSp>
        <p:nvGrpSpPr>
          <p:cNvPr id="54" name="그룹 53"/>
          <p:cNvGrpSpPr/>
          <p:nvPr/>
        </p:nvGrpSpPr>
        <p:grpSpPr>
          <a:xfrm>
            <a:off x="6493854" y="1545276"/>
            <a:ext cx="2129511" cy="325211"/>
            <a:chOff x="5292380" y="1813342"/>
            <a:chExt cx="1007811" cy="314325"/>
          </a:xfrm>
        </p:grpSpPr>
        <p:pic>
          <p:nvPicPr>
            <p:cNvPr id="5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380" y="1813342"/>
              <a:ext cx="1007811"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직사각형 55"/>
            <p:cNvSpPr/>
            <p:nvPr/>
          </p:nvSpPr>
          <p:spPr bwMode="auto">
            <a:xfrm>
              <a:off x="5364088" y="1916831"/>
              <a:ext cx="864096" cy="11073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5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8212" y="1613644"/>
            <a:ext cx="214982"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직사각형 28"/>
          <p:cNvSpPr/>
          <p:nvPr/>
        </p:nvSpPr>
        <p:spPr bwMode="auto">
          <a:xfrm>
            <a:off x="2007647" y="1888368"/>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0" name="그림 29"/>
          <p:cNvPicPr>
            <a:picLocks noChangeAspect="1"/>
          </p:cNvPicPr>
          <p:nvPr/>
        </p:nvPicPr>
        <p:blipFill>
          <a:blip r:embed="rId7"/>
          <a:stretch>
            <a:fillRect/>
          </a:stretch>
        </p:blipFill>
        <p:spPr>
          <a:xfrm>
            <a:off x="7231042" y="1910140"/>
            <a:ext cx="1261797" cy="249660"/>
          </a:xfrm>
          <a:prstGeom prst="rect">
            <a:avLst/>
          </a:prstGeom>
        </p:spPr>
      </p:pic>
      <p:sp>
        <p:nvSpPr>
          <p:cNvPr id="31" name="직사각형 30"/>
          <p:cNvSpPr/>
          <p:nvPr/>
        </p:nvSpPr>
        <p:spPr bwMode="auto">
          <a:xfrm>
            <a:off x="2066124" y="1922205"/>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SAMSUNG</a:t>
            </a:r>
            <a:endParaRPr kumimoji="1" lang="ko-KR" altLang="en-US" sz="900" b="1" dirty="0">
              <a:solidFill>
                <a:schemeClr val="bg1"/>
              </a:solidFill>
              <a:latin typeface="Arial" charset="0"/>
              <a:ea typeface="돋움" pitchFamily="50" charset="-127"/>
            </a:endParaRPr>
          </a:p>
        </p:txBody>
      </p:sp>
      <p:graphicFrame>
        <p:nvGraphicFramePr>
          <p:cNvPr id="32" name="표 31"/>
          <p:cNvGraphicFramePr>
            <a:graphicFrameLocks noGrp="1"/>
          </p:cNvGraphicFramePr>
          <p:nvPr/>
        </p:nvGraphicFramePr>
        <p:xfrm>
          <a:off x="2098782" y="2214262"/>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3" name="그림 32"/>
          <p:cNvPicPr>
            <a:picLocks noChangeAspect="1"/>
          </p:cNvPicPr>
          <p:nvPr/>
        </p:nvPicPr>
        <p:blipFill>
          <a:blip r:embed="rId8"/>
          <a:stretch>
            <a:fillRect/>
          </a:stretch>
        </p:blipFill>
        <p:spPr>
          <a:xfrm>
            <a:off x="2073899" y="4043622"/>
            <a:ext cx="1743075" cy="171450"/>
          </a:xfrm>
          <a:prstGeom prst="rect">
            <a:avLst/>
          </a:prstGeom>
        </p:spPr>
      </p:pic>
      <p:pic>
        <p:nvPicPr>
          <p:cNvPr id="34" name="그림 33"/>
          <p:cNvPicPr>
            <a:picLocks noChangeAspect="1"/>
          </p:cNvPicPr>
          <p:nvPr/>
        </p:nvPicPr>
        <p:blipFill>
          <a:blip r:embed="rId9"/>
          <a:stretch>
            <a:fillRect/>
          </a:stretch>
        </p:blipFill>
        <p:spPr>
          <a:xfrm>
            <a:off x="6930435" y="3968648"/>
            <a:ext cx="1581066" cy="280906"/>
          </a:xfrm>
          <a:prstGeom prst="rect">
            <a:avLst/>
          </a:prstGeom>
        </p:spPr>
      </p:pic>
      <p:sp>
        <p:nvSpPr>
          <p:cNvPr id="36" name="직사각형 35"/>
          <p:cNvSpPr/>
          <p:nvPr/>
        </p:nvSpPr>
        <p:spPr bwMode="auto">
          <a:xfrm>
            <a:off x="2004929" y="4300902"/>
            <a:ext cx="6557200" cy="237207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7" name="그림 36"/>
          <p:cNvPicPr>
            <a:picLocks noChangeAspect="1"/>
          </p:cNvPicPr>
          <p:nvPr/>
        </p:nvPicPr>
        <p:blipFill>
          <a:blip r:embed="rId7"/>
          <a:stretch>
            <a:fillRect/>
          </a:stretch>
        </p:blipFill>
        <p:spPr>
          <a:xfrm>
            <a:off x="7228324" y="4322674"/>
            <a:ext cx="1261797" cy="249660"/>
          </a:xfrm>
          <a:prstGeom prst="rect">
            <a:avLst/>
          </a:prstGeom>
        </p:spPr>
      </p:pic>
      <p:sp>
        <p:nvSpPr>
          <p:cNvPr id="38" name="직사각형 37"/>
          <p:cNvSpPr/>
          <p:nvPr/>
        </p:nvSpPr>
        <p:spPr bwMode="auto">
          <a:xfrm>
            <a:off x="2063406" y="4334739"/>
            <a:ext cx="652859" cy="24182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SK</a:t>
            </a:r>
            <a:endParaRPr kumimoji="1" lang="ko-KR" altLang="en-US" sz="900" b="1" dirty="0">
              <a:solidFill>
                <a:schemeClr val="bg1"/>
              </a:solidFill>
              <a:latin typeface="Arial" charset="0"/>
              <a:ea typeface="돋움" pitchFamily="50" charset="-127"/>
            </a:endParaRPr>
          </a:p>
        </p:txBody>
      </p:sp>
      <p:graphicFrame>
        <p:nvGraphicFramePr>
          <p:cNvPr id="39" name="표 38"/>
          <p:cNvGraphicFramePr>
            <a:graphicFrameLocks noGrp="1"/>
          </p:cNvGraphicFramePr>
          <p:nvPr/>
        </p:nvGraphicFramePr>
        <p:xfrm>
          <a:off x="2096064" y="4626796"/>
          <a:ext cx="6415296" cy="1728089"/>
        </p:xfrm>
        <a:graphic>
          <a:graphicData uri="http://schemas.openxmlformats.org/drawingml/2006/table">
            <a:tbl>
              <a:tblPr firstRow="1" bandRow="1">
                <a:tableStyleId>{5C22544A-7EE6-4342-B048-85BDC9FD1C3A}</a:tableStyleId>
              </a:tblPr>
              <a:tblGrid>
                <a:gridCol w="1603824"/>
                <a:gridCol w="1603824"/>
                <a:gridCol w="1603824"/>
                <a:gridCol w="1603824"/>
              </a:tblGrid>
              <a:tr h="157099">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err="1" smtClean="0">
                          <a:solidFill>
                            <a:schemeClr val="tx1"/>
                          </a:solidFill>
                        </a:rPr>
                        <a:t>프로그램명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전략기획팀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송진</a:t>
                      </a:r>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마케팅팀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인력개발팀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endParaRPr lang="ko-KR" altLang="en-US" sz="9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40" name="그림 39"/>
          <p:cNvPicPr>
            <a:picLocks noChangeAspect="1"/>
          </p:cNvPicPr>
          <p:nvPr/>
        </p:nvPicPr>
        <p:blipFill>
          <a:blip r:embed="rId8"/>
          <a:stretch>
            <a:fillRect/>
          </a:stretch>
        </p:blipFill>
        <p:spPr>
          <a:xfrm>
            <a:off x="2071181" y="6456156"/>
            <a:ext cx="1743075" cy="171450"/>
          </a:xfrm>
          <a:prstGeom prst="rect">
            <a:avLst/>
          </a:prstGeom>
        </p:spPr>
      </p:pic>
      <p:pic>
        <p:nvPicPr>
          <p:cNvPr id="41" name="그림 40"/>
          <p:cNvPicPr>
            <a:picLocks noChangeAspect="1"/>
          </p:cNvPicPr>
          <p:nvPr/>
        </p:nvPicPr>
        <p:blipFill>
          <a:blip r:embed="rId9"/>
          <a:stretch>
            <a:fillRect/>
          </a:stretch>
        </p:blipFill>
        <p:spPr>
          <a:xfrm>
            <a:off x="6927717" y="6381182"/>
            <a:ext cx="1581066" cy="280906"/>
          </a:xfrm>
          <a:prstGeom prst="rect">
            <a:avLst/>
          </a:prstGeom>
        </p:spPr>
      </p:pic>
      <p:sp>
        <p:nvSpPr>
          <p:cNvPr id="47" name="직사각형 46"/>
          <p:cNvSpPr/>
          <p:nvPr/>
        </p:nvSpPr>
        <p:spPr>
          <a:xfrm>
            <a:off x="2760914" y="4360600"/>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진행완료</a:t>
            </a:r>
            <a:endParaRPr lang="en-US" altLang="ko-KR" sz="1000" b="1" kern="100" dirty="0" smtClean="0">
              <a:latin typeface="맑은 고딕"/>
              <a:ea typeface="맑은 고딕"/>
              <a:cs typeface="Times New Roman"/>
            </a:endParaRPr>
          </a:p>
        </p:txBody>
      </p:sp>
      <p:sp>
        <p:nvSpPr>
          <p:cNvPr id="49" name="직사각형 48"/>
          <p:cNvSpPr/>
          <p:nvPr/>
        </p:nvSpPr>
        <p:spPr>
          <a:xfrm>
            <a:off x="2766614" y="1952656"/>
            <a:ext cx="576064" cy="186480"/>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진행완료</a:t>
            </a:r>
            <a:endParaRPr lang="en-US" altLang="ko-KR" sz="1000" b="1" kern="100" dirty="0" smtClean="0">
              <a:latin typeface="맑은 고딕"/>
              <a:ea typeface="맑은 고딕"/>
              <a:cs typeface="Times New Roman"/>
            </a:endParaRPr>
          </a:p>
        </p:txBody>
      </p:sp>
      <p:sp>
        <p:nvSpPr>
          <p:cNvPr id="35" name="TextBox 3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76791421"/>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1905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37184"/>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367542"/>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1269005938"/>
              </p:ext>
            </p:extLst>
          </p:nvPr>
        </p:nvGraphicFramePr>
        <p:xfrm>
          <a:off x="2728572" y="2357080"/>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4" name="TextBox 43"/>
          <p:cNvSpPr txBox="1"/>
          <p:nvPr/>
        </p:nvSpPr>
        <p:spPr>
          <a:xfrm>
            <a:off x="2672199" y="2039992"/>
            <a:ext cx="4752710" cy="983403"/>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 name="그룹 1"/>
          <p:cNvGrpSpPr/>
          <p:nvPr/>
        </p:nvGrpSpPr>
        <p:grpSpPr>
          <a:xfrm>
            <a:off x="2725632" y="2059155"/>
            <a:ext cx="4622397" cy="269461"/>
            <a:chOff x="2725632" y="2059155"/>
            <a:chExt cx="4622397" cy="269461"/>
          </a:xfrm>
        </p:grpSpPr>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22" name="그룹 21"/>
          <p:cNvGrpSpPr/>
          <p:nvPr/>
        </p:nvGrpSpPr>
        <p:grpSpPr>
          <a:xfrm>
            <a:off x="2910123" y="2553975"/>
            <a:ext cx="348565" cy="186604"/>
            <a:chOff x="1853004" y="4826628"/>
            <a:chExt cx="508292" cy="216024"/>
          </a:xfrm>
        </p:grpSpPr>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70120"/>
            <a:ext cx="348354" cy="184242"/>
            <a:chOff x="1853004" y="5154597"/>
            <a:chExt cx="546189" cy="204821"/>
          </a:xfrm>
        </p:grpSpPr>
        <p:pic>
          <p:nvPicPr>
            <p:cNvPr id="2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68" y="2589014"/>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80745"/>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2990078"/>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2339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sp>
        <p:nvSpPr>
          <p:cNvPr id="52" name="TextBox 51"/>
          <p:cNvSpPr txBox="1"/>
          <p:nvPr/>
        </p:nvSpPr>
        <p:spPr>
          <a:xfrm>
            <a:off x="2679305" y="5702182"/>
            <a:ext cx="4752710" cy="1147031"/>
          </a:xfrm>
          <a:prstGeom prst="rect">
            <a:avLst/>
          </a:prstGeom>
          <a:noFill/>
          <a:ln w="25400">
            <a:solidFill>
              <a:srgbClr val="FF0000"/>
            </a:solidFill>
            <a:prstDash val="dash"/>
          </a:ln>
        </p:spPr>
        <p:txBody>
          <a:bodyPr wrap="square" rtlCol="0">
            <a:normAutofit/>
          </a:bodyPr>
          <a:lstStyle/>
          <a:p>
            <a:endParaRPr lang="ko-KR" altLang="en-US" dirty="0"/>
          </a:p>
        </p:txBody>
      </p:sp>
      <p:graphicFrame>
        <p:nvGraphicFramePr>
          <p:cNvPr id="54" name="표 53"/>
          <p:cNvGraphicFramePr>
            <a:graphicFrameLocks noGrp="1"/>
          </p:cNvGraphicFramePr>
          <p:nvPr>
            <p:extLst>
              <p:ext uri="{D42A27DB-BD31-4B8C-83A1-F6EECF244321}">
                <p14:modId xmlns:p14="http://schemas.microsoft.com/office/powerpoint/2010/main" val="1876884459"/>
              </p:ext>
            </p:extLst>
          </p:nvPr>
        </p:nvGraphicFramePr>
        <p:xfrm>
          <a:off x="2785365" y="331531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8"/>
          <a:stretch>
            <a:fillRect/>
          </a:stretch>
        </p:blipFill>
        <p:spPr>
          <a:xfrm>
            <a:off x="5129168" y="4162504"/>
            <a:ext cx="90904" cy="108860"/>
          </a:xfrm>
          <a:prstGeom prst="rect">
            <a:avLst/>
          </a:prstGeom>
        </p:spPr>
      </p:pic>
      <p:sp>
        <p:nvSpPr>
          <p:cNvPr id="56" name="직사각형 55"/>
          <p:cNvSpPr/>
          <p:nvPr/>
        </p:nvSpPr>
        <p:spPr bwMode="auto">
          <a:xfrm>
            <a:off x="2785365" y="4319655"/>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779731880"/>
              </p:ext>
            </p:extLst>
          </p:nvPr>
        </p:nvGraphicFramePr>
        <p:xfrm>
          <a:off x="2785365" y="4611571"/>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8"/>
          <a:stretch>
            <a:fillRect/>
          </a:stretch>
        </p:blipFill>
        <p:spPr>
          <a:xfrm>
            <a:off x="5129168" y="5458764"/>
            <a:ext cx="90904" cy="108860"/>
          </a:xfrm>
          <a:prstGeom prst="rect">
            <a:avLst/>
          </a:prstGeom>
        </p:spPr>
      </p:pic>
      <p:sp>
        <p:nvSpPr>
          <p:cNvPr id="61" name="직사각형 60"/>
          <p:cNvSpPr/>
          <p:nvPr/>
        </p:nvSpPr>
        <p:spPr>
          <a:xfrm>
            <a:off x="2694233" y="1396373"/>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48885"/>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14728"/>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solidFill>
                  <a:schemeClr val="accent2">
                    <a:lumMod val="50000"/>
                  </a:schemeClr>
                </a:solidFill>
                <a:latin typeface="Arial" charset="0"/>
                <a:ea typeface="돋움" pitchFamily="50" charset="-127"/>
              </a:rPr>
              <a:t>학습자 </a:t>
            </a:r>
            <a:r>
              <a:rPr kumimoji="1" lang="en-US" altLang="ko-KR" sz="1000" b="1" dirty="0" smtClean="0">
                <a:solidFill>
                  <a:schemeClr val="accent2">
                    <a:lumMod val="50000"/>
                  </a:schemeClr>
                </a:solidFill>
                <a:latin typeface="Arial" charset="0"/>
                <a:ea typeface="돋움" pitchFamily="50" charset="-127"/>
              </a:rPr>
              <a:t>UX </a:t>
            </a:r>
            <a:r>
              <a:rPr kumimoji="1" lang="ko-KR" altLang="en-US" sz="1000" b="1" dirty="0" smtClean="0">
                <a:solidFill>
                  <a:schemeClr val="accent2">
                    <a:lumMod val="50000"/>
                  </a:schemeClr>
                </a:solidFill>
                <a:latin typeface="Arial" charset="0"/>
                <a:ea typeface="돋움" pitchFamily="50" charset="-127"/>
              </a:rPr>
              <a:t>기획 </a:t>
            </a:r>
            <a:r>
              <a:rPr kumimoji="1" lang="en-US" altLang="ko-KR" sz="1000" b="1" dirty="0" smtClean="0">
                <a:solidFill>
                  <a:schemeClr val="accent2">
                    <a:lumMod val="50000"/>
                  </a:schemeClr>
                </a:solidFill>
                <a:latin typeface="Arial" charset="0"/>
                <a:ea typeface="돋움" pitchFamily="50" charset="-127"/>
              </a:rPr>
              <a:t>P17</a:t>
            </a:r>
            <a:r>
              <a:rPr kumimoji="1" lang="en-US" altLang="ko-KR" sz="1000" b="1" dirty="0" smtClean="0">
                <a:latin typeface="Arial" charset="0"/>
                <a:ea typeface="돋움" pitchFamily="50" charset="-127"/>
              </a:rPr>
              <a:t>)</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전체화면</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5" name="AutoShape 85"/>
          <p:cNvSpPr>
            <a:spLocks noChangeArrowheads="1"/>
          </p:cNvSpPr>
          <p:nvPr/>
        </p:nvSpPr>
        <p:spPr bwMode="auto">
          <a:xfrm rot="5400000">
            <a:off x="7068814" y="2404533"/>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6" name="직사각형 45"/>
          <p:cNvSpPr/>
          <p:nvPr/>
        </p:nvSpPr>
        <p:spPr>
          <a:xfrm>
            <a:off x="179512" y="5260954"/>
            <a:ext cx="2233737"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첫 화면에서는 노출하지 않음</a:t>
            </a:r>
            <a:endParaRPr lang="en-US" altLang="ko-KR" sz="1000" dirty="0" smtClean="0"/>
          </a:p>
          <a:p>
            <a:pPr marL="258762" lvl="1" indent="-171450">
              <a:buFont typeface="Wingdings" panose="05000000000000000000" pitchFamily="2" charset="2"/>
              <a:buChar char="v"/>
            </a:pPr>
            <a:r>
              <a:rPr lang="ko-KR" altLang="en-US" sz="1000" dirty="0" smtClean="0"/>
              <a:t>수강 강의 현황 에서 해당 클래 클릭 시 </a:t>
            </a:r>
            <a:r>
              <a:rPr lang="ko-KR" altLang="en-US" sz="1000" b="1" dirty="0" smtClean="0">
                <a:solidFill>
                  <a:schemeClr val="accent2">
                    <a:lumMod val="50000"/>
                  </a:schemeClr>
                </a:solidFill>
              </a:rPr>
              <a:t>학습자 교육 종합 평가 </a:t>
            </a:r>
            <a:r>
              <a:rPr lang="ko-KR" altLang="en-US" sz="1000" dirty="0" smtClean="0"/>
              <a:t>정보 노출</a:t>
            </a:r>
            <a:endParaRPr lang="en-US" altLang="ko-KR" sz="1000" dirty="0" smtClean="0"/>
          </a:p>
        </p:txBody>
      </p:sp>
      <p:sp>
        <p:nvSpPr>
          <p:cNvPr id="48" name="직사각형 47"/>
          <p:cNvSpPr/>
          <p:nvPr/>
        </p:nvSpPr>
        <p:spPr>
          <a:xfrm>
            <a:off x="7708364" y="3344122"/>
            <a:ext cx="1369025" cy="246114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a:t>
            </a:r>
            <a:r>
              <a:rPr lang="en-US" altLang="ko-KR" sz="1000" dirty="0" smtClean="0"/>
              <a:t>&amp; </a:t>
            </a:r>
            <a:r>
              <a:rPr lang="ko-KR" altLang="en-US" sz="1000" dirty="0" smtClean="0"/>
              <a:t>진행 중 클래스 내에서도 최신 클래스 우선 표시</a:t>
            </a:r>
            <a:endParaRPr lang="en-US" altLang="ko-KR" sz="1000" dirty="0" smtClean="0"/>
          </a:p>
          <a:p>
            <a:pPr marL="258762" lvl="1" indent="-171450">
              <a:buFont typeface="Wingdings" panose="05000000000000000000" pitchFamily="2" charset="2"/>
              <a:buChar char="v"/>
            </a:pPr>
            <a:r>
              <a:rPr lang="ko-KR" altLang="en-US" sz="1000" b="1" dirty="0" smtClean="0">
                <a:solidFill>
                  <a:srgbClr val="FF0000"/>
                </a:solidFill>
              </a:rPr>
              <a:t>최신 회 차 우선적 표시</a:t>
            </a:r>
            <a:endParaRPr lang="en-US" altLang="ko-KR" sz="1000" b="1" dirty="0" smtClean="0">
              <a:solidFill>
                <a:srgbClr val="FF0000"/>
              </a:solidFill>
            </a:endParaRPr>
          </a:p>
          <a:p>
            <a:pPr marL="258762" lvl="1" indent="-171450">
              <a:buFont typeface="Wingdings" panose="05000000000000000000" pitchFamily="2" charset="2"/>
              <a:buChar char="v"/>
            </a:pPr>
            <a:r>
              <a:rPr lang="ko-KR" altLang="en-US" sz="1000" dirty="0" smtClean="0"/>
              <a:t>각 클래스 카테고리 별로 최대 </a:t>
            </a:r>
            <a:r>
              <a:rPr lang="en-US" altLang="ko-KR" sz="1000" dirty="0" smtClean="0"/>
              <a:t>5</a:t>
            </a:r>
            <a:r>
              <a:rPr lang="ko-KR" altLang="en-US" sz="1000" dirty="0" smtClean="0"/>
              <a:t>개 까지 노출</a:t>
            </a:r>
            <a:r>
              <a:rPr lang="en-US" altLang="ko-KR" sz="1000" dirty="0" smtClean="0"/>
              <a:t>, </a:t>
            </a:r>
            <a:r>
              <a:rPr lang="ko-KR" altLang="en-US" sz="1000" dirty="0" smtClean="0"/>
              <a:t>초과 시 </a:t>
            </a:r>
            <a:r>
              <a:rPr lang="ko-KR" altLang="en-US" sz="1000" dirty="0" err="1" smtClean="0"/>
              <a:t>드랍다운</a:t>
            </a:r>
            <a:r>
              <a:rPr lang="ko-KR" altLang="en-US" sz="1000" dirty="0" smtClean="0"/>
              <a:t> 버튼 활용 하여 전체보기 가능하도록 설계</a:t>
            </a:r>
            <a:endParaRPr lang="en-US" altLang="ko-KR" sz="1000" dirty="0" smtClean="0"/>
          </a:p>
        </p:txBody>
      </p:sp>
      <p:sp>
        <p:nvSpPr>
          <p:cNvPr id="50" name="TextBox 49"/>
          <p:cNvSpPr txBox="1"/>
          <p:nvPr/>
        </p:nvSpPr>
        <p:spPr>
          <a:xfrm>
            <a:off x="2679305" y="3041049"/>
            <a:ext cx="4752710" cy="2615015"/>
          </a:xfrm>
          <a:prstGeom prst="rect">
            <a:avLst/>
          </a:prstGeom>
          <a:noFill/>
          <a:ln w="25400">
            <a:solidFill>
              <a:srgbClr val="FF0000"/>
            </a:solidFill>
            <a:prstDash val="dash"/>
          </a:ln>
        </p:spPr>
        <p:txBody>
          <a:bodyPr wrap="square" rtlCol="0">
            <a:normAutofit/>
          </a:bodyPr>
          <a:lstStyle/>
          <a:p>
            <a:endParaRPr lang="ko-KR" altLang="en-US" dirty="0"/>
          </a:p>
        </p:txBody>
      </p:sp>
      <p:sp>
        <p:nvSpPr>
          <p:cNvPr id="51" name="AutoShape 85"/>
          <p:cNvSpPr>
            <a:spLocks noChangeArrowheads="1"/>
          </p:cNvSpPr>
          <p:nvPr/>
        </p:nvSpPr>
        <p:spPr bwMode="auto">
          <a:xfrm rot="5400000">
            <a:off x="6232200" y="4245667"/>
            <a:ext cx="2724648" cy="21347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3" name="AutoShape 85"/>
          <p:cNvSpPr>
            <a:spLocks noChangeArrowheads="1"/>
          </p:cNvSpPr>
          <p:nvPr/>
        </p:nvSpPr>
        <p:spPr bwMode="auto">
          <a:xfrm rot="16200000">
            <a:off x="2045965" y="6106258"/>
            <a:ext cx="1005180" cy="23254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4" name="직사각형 63"/>
          <p:cNvSpPr/>
          <p:nvPr/>
        </p:nvSpPr>
        <p:spPr>
          <a:xfrm>
            <a:off x="7706821" y="1735676"/>
            <a:ext cx="1369025" cy="155350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학생관리 개별보기 전체 첫 화면 기준</a:t>
            </a:r>
            <a:endParaRPr lang="en-US" altLang="ko-KR" sz="1000" b="1" dirty="0" smtClean="0"/>
          </a:p>
          <a:p>
            <a:pPr marL="258762" lvl="1" indent="-171450">
              <a:buFont typeface="Wingdings" panose="05000000000000000000" pitchFamily="2" charset="2"/>
              <a:buChar char="v"/>
            </a:pPr>
            <a:r>
              <a:rPr lang="ko-KR" altLang="en-US" sz="1000" dirty="0" smtClean="0"/>
              <a:t>진행 중 클래스 우선 표시</a:t>
            </a:r>
            <a:endParaRPr lang="en-US" altLang="ko-KR" sz="1000" dirty="0" smtClean="0"/>
          </a:p>
          <a:p>
            <a:pPr marL="258762" lvl="1" indent="-171450">
              <a:buFont typeface="Wingdings" panose="05000000000000000000" pitchFamily="2" charset="2"/>
              <a:buChar char="v"/>
            </a:pPr>
            <a:r>
              <a:rPr lang="ko-KR" altLang="en-US" sz="1000" dirty="0" smtClean="0"/>
              <a:t>진행 중 강의 내 최신 클래스 우선 표시</a:t>
            </a:r>
            <a:endParaRPr lang="en-US" altLang="ko-KR" sz="1000" dirty="0" smtClean="0"/>
          </a:p>
        </p:txBody>
      </p:sp>
      <p:sp>
        <p:nvSpPr>
          <p:cNvPr id="65" name="TextBox 6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1439375081"/>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629939"/>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extLst>
              <p:ext uri="{D42A27DB-BD31-4B8C-83A1-F6EECF244321}">
                <p14:modId xmlns:p14="http://schemas.microsoft.com/office/powerpoint/2010/main" val="2786862241"/>
              </p:ext>
            </p:extLst>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2694450"/>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3428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3731700678"/>
              </p:ext>
            </p:extLst>
          </p:nvPr>
        </p:nvGraphicFramePr>
        <p:xfrm>
          <a:off x="2785365" y="332619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56" name="직사각형 55"/>
          <p:cNvSpPr/>
          <p:nvPr/>
        </p:nvSpPr>
        <p:spPr bwMode="auto">
          <a:xfrm>
            <a:off x="2785365" y="4330541"/>
            <a:ext cx="545175" cy="231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BIZ</a:t>
            </a:r>
            <a:endParaRPr kumimoji="1" lang="ko-KR" altLang="en-US" sz="900" b="1" dirty="0">
              <a:solidFill>
                <a:schemeClr val="bg1"/>
              </a:solidFill>
              <a:latin typeface="Arial" charset="0"/>
              <a:ea typeface="돋움" pitchFamily="50" charset="-127"/>
            </a:endParaRPr>
          </a:p>
        </p:txBody>
      </p:sp>
      <p:graphicFrame>
        <p:nvGraphicFramePr>
          <p:cNvPr id="57" name="표 56"/>
          <p:cNvGraphicFramePr>
            <a:graphicFrameLocks noGrp="1"/>
          </p:cNvGraphicFramePr>
          <p:nvPr>
            <p:extLst>
              <p:ext uri="{D42A27DB-BD31-4B8C-83A1-F6EECF244321}">
                <p14:modId xmlns:p14="http://schemas.microsoft.com/office/powerpoint/2010/main" val="2364475534"/>
              </p:ext>
            </p:extLst>
          </p:nvPr>
        </p:nvGraphicFramePr>
        <p:xfrm>
          <a:off x="2785365" y="4622457"/>
          <a:ext cx="4529638" cy="975175"/>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52215">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8" name="그림 57"/>
          <p:cNvPicPr>
            <a:picLocks noChangeAspect="1"/>
          </p:cNvPicPr>
          <p:nvPr/>
        </p:nvPicPr>
        <p:blipFill>
          <a:blip r:embed="rId7"/>
          <a:stretch>
            <a:fillRect/>
          </a:stretch>
        </p:blipFill>
        <p:spPr>
          <a:xfrm>
            <a:off x="5004048" y="546965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8" name="AutoShape 85"/>
          <p:cNvSpPr>
            <a:spLocks noChangeArrowheads="1"/>
          </p:cNvSpPr>
          <p:nvPr/>
        </p:nvSpPr>
        <p:spPr bwMode="auto">
          <a:xfrm rot="10800000">
            <a:off x="1341671" y="4653136"/>
            <a:ext cx="1397751" cy="20963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5725614"/>
            <a:ext cx="4630074" cy="109972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r>
              <a:rPr kumimoji="1" lang="ko-KR" altLang="en-US" sz="1000" b="1" dirty="0" smtClean="0">
                <a:latin typeface="Arial" charset="0"/>
                <a:ea typeface="돋움" pitchFamily="50" charset="-127"/>
              </a:rPr>
              <a:t>학습자 교육종합 평가</a:t>
            </a:r>
            <a:r>
              <a:rPr kumimoji="1" lang="en-US" altLang="ko-KR" sz="1000" b="1" dirty="0" smtClean="0">
                <a:latin typeface="Arial" charset="0"/>
                <a:ea typeface="돋움" pitchFamily="50" charset="-127"/>
              </a:rPr>
              <a:t>(</a:t>
            </a:r>
            <a:r>
              <a:rPr kumimoji="1" lang="ko-KR" altLang="en-US" sz="1000" b="1" dirty="0" smtClean="0">
                <a:latin typeface="Arial" charset="0"/>
                <a:ea typeface="돋움" pitchFamily="50" charset="-127"/>
              </a:rPr>
              <a:t>학습자 </a:t>
            </a:r>
            <a:r>
              <a:rPr kumimoji="1" lang="en-US" altLang="ko-KR" sz="1000" b="1" dirty="0" smtClean="0">
                <a:latin typeface="Arial" charset="0"/>
                <a:ea typeface="돋움" pitchFamily="50" charset="-127"/>
              </a:rPr>
              <a:t>UX </a:t>
            </a:r>
            <a:r>
              <a:rPr kumimoji="1" lang="ko-KR" altLang="en-US" sz="1000" b="1" dirty="0" smtClean="0">
                <a:latin typeface="Arial" charset="0"/>
                <a:ea typeface="돋움" pitchFamily="50" charset="-127"/>
              </a:rPr>
              <a:t>기획 </a:t>
            </a:r>
            <a:r>
              <a:rPr kumimoji="1" lang="en-US" altLang="ko-KR" sz="1000" b="1" dirty="0" smtClean="0">
                <a:latin typeface="Arial" charset="0"/>
                <a:ea typeface="돋움" pitchFamily="50" charset="-127"/>
              </a:rPr>
              <a:t>P17)</a:t>
            </a:r>
          </a:p>
          <a:p>
            <a:pPr marL="258762" lvl="1" indent="-171450" fontAlgn="ctr" latinLnBrk="0">
              <a:spcBef>
                <a:spcPct val="20000"/>
              </a:spcBef>
              <a:spcAft>
                <a:spcPct val="0"/>
              </a:spcAft>
              <a:buFont typeface="Wingdings" panose="05000000000000000000" pitchFamily="2" charset="2"/>
              <a:buChar char="v"/>
              <a:tabLst>
                <a:tab pos="1028700" algn="l"/>
              </a:tabLst>
            </a:pPr>
            <a:r>
              <a:rPr kumimoji="1" lang="ko-KR" altLang="en-US" sz="1000" i="0" u="none" strike="noStrike" cap="none" normalizeH="0" baseline="0" dirty="0" smtClean="0">
                <a:ln>
                  <a:noFill/>
                </a:ln>
                <a:effectLst/>
                <a:latin typeface="Arial" charset="0"/>
                <a:ea typeface="돋움" pitchFamily="50" charset="-127"/>
              </a:rPr>
              <a:t>학습자 </a:t>
            </a:r>
            <a:r>
              <a:rPr kumimoji="1" lang="en-US" altLang="ko-KR" sz="1000" i="0" u="none" strike="noStrike" cap="none" normalizeH="0" baseline="0" dirty="0" smtClean="0">
                <a:ln>
                  <a:noFill/>
                </a:ln>
                <a:effectLst/>
                <a:latin typeface="Arial" charset="0"/>
                <a:ea typeface="돋움" pitchFamily="50" charset="-127"/>
              </a:rPr>
              <a:t>‘</a:t>
            </a:r>
            <a:r>
              <a:rPr kumimoji="1" lang="ko-KR" altLang="en-US" sz="1000" i="0" u="none" strike="noStrike" cap="none" normalizeH="0" baseline="0" dirty="0" smtClean="0">
                <a:ln>
                  <a:noFill/>
                </a:ln>
                <a:effectLst/>
                <a:latin typeface="Arial" charset="0"/>
                <a:ea typeface="돋움" pitchFamily="50" charset="-127"/>
              </a:rPr>
              <a:t>교육종합평가</a:t>
            </a:r>
            <a:r>
              <a:rPr kumimoji="1" lang="en-US" altLang="ko-KR" sz="1000" i="0" u="none" strike="noStrike" cap="none" normalizeH="0" baseline="0" dirty="0" smtClean="0">
                <a:ln>
                  <a:noFill/>
                </a:ln>
                <a:effectLst/>
                <a:latin typeface="Arial" charset="0"/>
                <a:ea typeface="돋움" pitchFamily="50" charset="-127"/>
              </a:rPr>
              <a:t>‘ </a:t>
            </a:r>
            <a:r>
              <a:rPr kumimoji="1" lang="ko-KR" altLang="en-US" sz="1000" i="0" u="none" strike="noStrike" cap="none" normalizeH="0" baseline="0" dirty="0" smtClean="0">
                <a:ln>
                  <a:noFill/>
                </a:ln>
                <a:effectLst/>
                <a:latin typeface="Arial" charset="0"/>
                <a:ea typeface="돋움" pitchFamily="50" charset="-127"/>
              </a:rPr>
              <a:t>화면과 동일하게 노출</a:t>
            </a: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4" name="TextBox 33"/>
          <p:cNvSpPr txBox="1"/>
          <p:nvPr/>
        </p:nvSpPr>
        <p:spPr>
          <a:xfrm>
            <a:off x="1336467" y="1380887"/>
            <a:ext cx="1368063" cy="3295342"/>
          </a:xfrm>
          <a:prstGeom prst="rect">
            <a:avLst/>
          </a:prstGeom>
          <a:noFill/>
          <a:ln w="25400">
            <a:solidFill>
              <a:srgbClr val="FF0000"/>
            </a:solidFill>
            <a:prstDash val="dash"/>
          </a:ln>
        </p:spPr>
        <p:txBody>
          <a:bodyPr wrap="square" rtlCol="0">
            <a:normAutofit/>
          </a:bodyPr>
          <a:lstStyle/>
          <a:p>
            <a:endParaRPr lang="ko-KR" altLang="en-US" dirty="0"/>
          </a:p>
        </p:txBody>
      </p:sp>
      <p:sp>
        <p:nvSpPr>
          <p:cNvPr id="36" name="직사각형 35"/>
          <p:cNvSpPr/>
          <p:nvPr/>
        </p:nvSpPr>
        <p:spPr>
          <a:xfrm>
            <a:off x="1336467" y="4886918"/>
            <a:ext cx="1341928" cy="882240"/>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학습자 사진</a:t>
            </a:r>
            <a:endParaRPr lang="en-US" altLang="ko-KR" sz="1000" b="1" dirty="0" smtClean="0"/>
          </a:p>
          <a:p>
            <a:pPr marL="87313" indent="-87313">
              <a:buFont typeface="Arial" panose="020B0604020202020204" pitchFamily="34" charset="0"/>
              <a:buChar char="•"/>
            </a:pPr>
            <a:r>
              <a:rPr lang="ko-KR" altLang="en-US" sz="1000" b="1" dirty="0" smtClean="0"/>
              <a:t>기본정보 </a:t>
            </a:r>
            <a:r>
              <a:rPr lang="en-US" altLang="ko-KR" sz="1000" b="1" dirty="0" smtClean="0"/>
              <a:t>: </a:t>
            </a:r>
            <a:r>
              <a:rPr lang="ko-KR" altLang="en-US" sz="1000" b="1" dirty="0">
                <a:ea typeface="맑은 고딕"/>
                <a:cs typeface="Times New Roman"/>
              </a:rPr>
              <a:t>이름</a:t>
            </a:r>
            <a:r>
              <a:rPr lang="en-US" altLang="ko-KR" sz="1000" b="1" dirty="0">
                <a:ea typeface="맑은 고딕"/>
                <a:cs typeface="Times New Roman"/>
              </a:rPr>
              <a:t>, </a:t>
            </a:r>
            <a:r>
              <a:rPr lang="ko-KR" altLang="en-US" sz="1000" b="1" dirty="0">
                <a:ea typeface="맑은 고딕"/>
                <a:cs typeface="Times New Roman"/>
              </a:rPr>
              <a:t>성별</a:t>
            </a:r>
            <a:r>
              <a:rPr lang="en-US" altLang="ko-KR" sz="1000" b="1" dirty="0">
                <a:ea typeface="맑은 고딕"/>
                <a:cs typeface="Times New Roman"/>
              </a:rPr>
              <a:t>, </a:t>
            </a:r>
            <a:r>
              <a:rPr lang="ko-KR" altLang="en-US" sz="1000" b="1" dirty="0">
                <a:ea typeface="맑은 고딕"/>
                <a:cs typeface="Times New Roman"/>
              </a:rPr>
              <a:t>회사</a:t>
            </a:r>
            <a:r>
              <a:rPr lang="en-US" altLang="ko-KR" sz="1000" b="1" dirty="0">
                <a:ea typeface="맑은 고딕"/>
                <a:cs typeface="Times New Roman"/>
              </a:rPr>
              <a:t>, </a:t>
            </a:r>
            <a:r>
              <a:rPr lang="ko-KR" altLang="en-US" sz="1000" b="1" dirty="0" err="1">
                <a:ea typeface="맑은 고딕"/>
                <a:cs typeface="Times New Roman"/>
              </a:rPr>
              <a:t>이메일</a:t>
            </a:r>
            <a:r>
              <a:rPr lang="en-US" altLang="ko-KR" sz="1000" b="1" dirty="0">
                <a:ea typeface="맑은 고딕"/>
                <a:cs typeface="Times New Roman"/>
              </a:rPr>
              <a:t>, </a:t>
            </a:r>
            <a:r>
              <a:rPr lang="ko-KR" altLang="en-US" sz="1000" b="1" dirty="0">
                <a:ea typeface="맑은 고딕"/>
                <a:cs typeface="Times New Roman"/>
              </a:rPr>
              <a:t>생년월일</a:t>
            </a:r>
            <a:r>
              <a:rPr lang="en-US" altLang="ko-KR" sz="1000" b="1" dirty="0">
                <a:ea typeface="맑은 고딕"/>
                <a:cs typeface="Times New Roman"/>
              </a:rPr>
              <a:t> </a:t>
            </a:r>
            <a:r>
              <a:rPr lang="ko-KR" altLang="en-US" sz="1000" b="1" dirty="0" smtClean="0">
                <a:ea typeface="맑은 고딕"/>
                <a:cs typeface="Times New Roman"/>
              </a:rPr>
              <a:t>전화번호</a:t>
            </a:r>
            <a:r>
              <a:rPr lang="en-US" altLang="ko-KR" sz="1000" b="1" dirty="0">
                <a:ea typeface="맑은 고딕"/>
                <a:cs typeface="Times New Roman"/>
              </a:rPr>
              <a:t>, </a:t>
            </a:r>
            <a:r>
              <a:rPr lang="ko-KR" altLang="en-US" sz="1000" b="1" dirty="0">
                <a:ea typeface="맑은 고딕"/>
                <a:cs typeface="Times New Roman"/>
              </a:rPr>
              <a:t>부서</a:t>
            </a:r>
            <a:r>
              <a:rPr lang="en-US" altLang="ko-KR" sz="1000" b="1" dirty="0">
                <a:ea typeface="맑은 고딕"/>
                <a:cs typeface="Times New Roman"/>
              </a:rPr>
              <a:t>, </a:t>
            </a:r>
            <a:r>
              <a:rPr lang="ko-KR" altLang="en-US" sz="1000" b="1" dirty="0" smtClean="0">
                <a:ea typeface="맑은 고딕"/>
                <a:cs typeface="Times New Roman"/>
              </a:rPr>
              <a:t>직급</a:t>
            </a:r>
            <a:endParaRPr lang="en-US" altLang="ko-KR" sz="1000" b="1" dirty="0" smtClean="0">
              <a:solidFill>
                <a:srgbClr val="FF0000"/>
              </a:solidFill>
            </a:endParaRPr>
          </a:p>
        </p:txBody>
      </p:sp>
      <p:sp>
        <p:nvSpPr>
          <p:cNvPr id="38" name="AutoShape 86"/>
          <p:cNvSpPr>
            <a:spLocks noChangeArrowheads="1"/>
          </p:cNvSpPr>
          <p:nvPr/>
        </p:nvSpPr>
        <p:spPr bwMode="auto">
          <a:xfrm rot="5400000" flipH="1">
            <a:off x="7087067" y="3541786"/>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7" name="TextBox 36"/>
          <p:cNvSpPr txBox="1"/>
          <p:nvPr/>
        </p:nvSpPr>
        <p:spPr>
          <a:xfrm>
            <a:off x="3523321" y="3282063"/>
            <a:ext cx="3871516"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0" name="직사각형 39"/>
          <p:cNvSpPr/>
          <p:nvPr/>
        </p:nvSpPr>
        <p:spPr>
          <a:xfrm>
            <a:off x="7513346" y="3147660"/>
            <a:ext cx="1564044" cy="890697"/>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solidFill>
                  <a:schemeClr val="accent2">
                    <a:lumMod val="50000"/>
                  </a:schemeClr>
                </a:solidFill>
              </a:rPr>
              <a:t>출결 </a:t>
            </a:r>
            <a:r>
              <a:rPr lang="en-US" altLang="ko-KR" sz="1000" b="1" dirty="0" smtClean="0">
                <a:solidFill>
                  <a:schemeClr val="accent2">
                    <a:lumMod val="50000"/>
                  </a:schemeClr>
                </a:solidFill>
              </a:rPr>
              <a:t>/ TP / </a:t>
            </a:r>
            <a:r>
              <a:rPr lang="ko-KR" altLang="en-US" sz="1000" b="1" dirty="0" smtClean="0">
                <a:solidFill>
                  <a:schemeClr val="accent2">
                    <a:lumMod val="50000"/>
                  </a:schemeClr>
                </a:solidFill>
              </a:rPr>
              <a:t>개별코멘트</a:t>
            </a:r>
            <a:r>
              <a:rPr lang="ko-KR" altLang="en-US" sz="1000" b="1" dirty="0" smtClean="0"/>
              <a:t>에 대한 결과는 교육보고 데이터를 토대로 보여지며 확인만 가능하며 수정은 불가함</a:t>
            </a:r>
            <a:endParaRPr lang="en-US" altLang="ko-KR" sz="1000" b="1" dirty="0" smtClean="0"/>
          </a:p>
        </p:txBody>
      </p:sp>
      <p:sp>
        <p:nvSpPr>
          <p:cNvPr id="41" name="직사각형 40"/>
          <p:cNvSpPr/>
          <p:nvPr/>
        </p:nvSpPr>
        <p:spPr>
          <a:xfrm>
            <a:off x="7524328" y="4314907"/>
            <a:ext cx="1553062" cy="130212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42" name="TextBox 41"/>
          <p:cNvSpPr txBox="1"/>
          <p:nvPr/>
        </p:nvSpPr>
        <p:spPr>
          <a:xfrm>
            <a:off x="4644008" y="4575459"/>
            <a:ext cx="2713542" cy="616645"/>
          </a:xfrm>
          <a:prstGeom prst="rect">
            <a:avLst/>
          </a:prstGeom>
          <a:noFill/>
          <a:ln w="25400">
            <a:solidFill>
              <a:srgbClr val="FF0000"/>
            </a:solidFill>
            <a:prstDash val="dash"/>
          </a:ln>
        </p:spPr>
        <p:txBody>
          <a:bodyPr wrap="square" rtlCol="0">
            <a:normAutofit/>
          </a:bodyPr>
          <a:lstStyle/>
          <a:p>
            <a:endParaRPr lang="ko-KR" altLang="en-US" dirty="0"/>
          </a:p>
        </p:txBody>
      </p:sp>
      <p:sp>
        <p:nvSpPr>
          <p:cNvPr id="43" name="AutoShape 86"/>
          <p:cNvSpPr>
            <a:spLocks noChangeArrowheads="1"/>
          </p:cNvSpPr>
          <p:nvPr/>
        </p:nvSpPr>
        <p:spPr bwMode="auto">
          <a:xfrm rot="5400000" flipH="1">
            <a:off x="7075611" y="4836390"/>
            <a:ext cx="719150" cy="11364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50" name="TextBox 4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027373979"/>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ext uri="{D42A27DB-BD31-4B8C-83A1-F6EECF244321}">
                <p14:modId xmlns:p14="http://schemas.microsoft.com/office/powerpoint/2010/main" val="730031293"/>
              </p:ext>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4256981875"/>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760674565"/>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p:cNvGrpSpPr/>
          <p:nvPr/>
        </p:nvGrpSpPr>
        <p:grpSpPr>
          <a:xfrm>
            <a:off x="35496" y="980728"/>
            <a:ext cx="7452292" cy="3960440"/>
            <a:chOff x="107504" y="980728"/>
            <a:chExt cx="8005625"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00562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547664" y="1628800"/>
              <a:ext cx="6480720"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pSp>
        <p:nvGrpSpPr>
          <p:cNvPr id="60" name="그룹 59"/>
          <p:cNvGrpSpPr/>
          <p:nvPr/>
        </p:nvGrpSpPr>
        <p:grpSpPr>
          <a:xfrm>
            <a:off x="1360106" y="1411086"/>
            <a:ext cx="5202155" cy="3229426"/>
            <a:chOff x="1493234" y="1628800"/>
            <a:chExt cx="6480720" cy="3229426"/>
          </a:xfrm>
        </p:grpSpPr>
        <p:grpSp>
          <p:nvGrpSpPr>
            <p:cNvPr id="12" name="그룹 11"/>
            <p:cNvGrpSpPr/>
            <p:nvPr/>
          </p:nvGrpSpPr>
          <p:grpSpPr>
            <a:xfrm>
              <a:off x="1493234" y="1628800"/>
              <a:ext cx="6480720" cy="3229426"/>
              <a:chOff x="1547664" y="1628800"/>
              <a:chExt cx="6480720" cy="3229426"/>
            </a:xfrm>
          </p:grpSpPr>
          <p:pic>
            <p:nvPicPr>
              <p:cNvPr id="8" name="그림 7"/>
              <p:cNvPicPr>
                <a:picLocks noChangeAspect="1"/>
              </p:cNvPicPr>
              <p:nvPr/>
            </p:nvPicPr>
            <p:blipFill>
              <a:blip r:embed="rId3"/>
              <a:stretch>
                <a:fillRect/>
              </a:stretch>
            </p:blipFill>
            <p:spPr>
              <a:xfrm>
                <a:off x="1547664" y="1628800"/>
                <a:ext cx="6480720" cy="3229426"/>
              </a:xfrm>
              <a:prstGeom prst="rect">
                <a:avLst/>
              </a:prstGeom>
            </p:spPr>
          </p:pic>
          <p:sp>
            <p:nvSpPr>
              <p:cNvPr id="10" name="직사각형 9"/>
              <p:cNvSpPr/>
              <p:nvPr/>
            </p:nvSpPr>
            <p:spPr bwMode="auto">
              <a:xfrm>
                <a:off x="3203848" y="2492896"/>
                <a:ext cx="4752528" cy="2088232"/>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 name="직사각형 10"/>
              <p:cNvSpPr/>
              <p:nvPr/>
            </p:nvSpPr>
            <p:spPr bwMode="auto">
              <a:xfrm>
                <a:off x="6444208" y="2109760"/>
                <a:ext cx="1512168" cy="195603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59" name="직사각형 58"/>
            <p:cNvSpPr/>
            <p:nvPr/>
          </p:nvSpPr>
          <p:spPr bwMode="auto">
            <a:xfrm>
              <a:off x="3160304" y="2062545"/>
              <a:ext cx="3571936" cy="34784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graphicFrame>
        <p:nvGraphicFramePr>
          <p:cNvPr id="13" name="표 12"/>
          <p:cNvGraphicFramePr>
            <a:graphicFrameLocks noGrp="1"/>
          </p:cNvGraphicFramePr>
          <p:nvPr/>
        </p:nvGraphicFramePr>
        <p:xfrm>
          <a:off x="2728572" y="2367966"/>
          <a:ext cx="4619580" cy="594066"/>
        </p:xfrm>
        <a:graphic>
          <a:graphicData uri="http://schemas.openxmlformats.org/drawingml/2006/table">
            <a:tbl>
              <a:tblPr firstRow="1" bandRow="1">
                <a:tableStyleId>{5C22544A-7EE6-4342-B048-85BDC9FD1C3A}</a:tableStyleId>
              </a:tblPr>
              <a:tblGrid>
                <a:gridCol w="769930"/>
                <a:gridCol w="769930"/>
                <a:gridCol w="769930"/>
                <a:gridCol w="769930"/>
                <a:gridCol w="769930"/>
                <a:gridCol w="769930"/>
              </a:tblGrid>
              <a:tr h="198022">
                <a:tc>
                  <a:txBody>
                    <a:bodyPr/>
                    <a:lstStyle/>
                    <a:p>
                      <a:pPr algn="ctr" latinLnBrk="1"/>
                      <a:r>
                        <a:rPr lang="ko-KR" altLang="en-US" sz="1000" dirty="0" smtClean="0">
                          <a:solidFill>
                            <a:schemeClr val="tx1"/>
                          </a:solidFill>
                        </a:rPr>
                        <a:t>진행상황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장소</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수강기간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진행도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022">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22" name="그룹 21"/>
          <p:cNvGrpSpPr/>
          <p:nvPr/>
        </p:nvGrpSpPr>
        <p:grpSpPr>
          <a:xfrm>
            <a:off x="2910123" y="2564861"/>
            <a:ext cx="348565" cy="186604"/>
            <a:chOff x="1853004" y="4826628"/>
            <a:chExt cx="508292" cy="216024"/>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직사각형 23"/>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5" name="그룹 24"/>
          <p:cNvGrpSpPr/>
          <p:nvPr/>
        </p:nvGrpSpPr>
        <p:grpSpPr>
          <a:xfrm>
            <a:off x="2919669" y="2781006"/>
            <a:ext cx="348354" cy="184242"/>
            <a:chOff x="1853004" y="5154597"/>
            <a:chExt cx="546189" cy="204821"/>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168" y="2599900"/>
            <a:ext cx="511006" cy="135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6616694" y="2791631"/>
            <a:ext cx="524736" cy="140299"/>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7" name="직사각형 46"/>
          <p:cNvSpPr/>
          <p:nvPr/>
        </p:nvSpPr>
        <p:spPr bwMode="auto">
          <a:xfrm>
            <a:off x="2716003" y="3000964"/>
            <a:ext cx="4630074" cy="141889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49" name="직사각형 48"/>
          <p:cNvSpPr/>
          <p:nvPr/>
        </p:nvSpPr>
        <p:spPr bwMode="auto">
          <a:xfrm>
            <a:off x="2785365" y="3048432"/>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직무중국어</a:t>
            </a:r>
            <a:endParaRPr kumimoji="1" lang="ko-KR" altLang="en-US" sz="900" b="1" dirty="0">
              <a:solidFill>
                <a:schemeClr val="bg1"/>
              </a:solidFill>
              <a:latin typeface="Arial" charset="0"/>
              <a:ea typeface="돋움" pitchFamily="50" charset="-127"/>
            </a:endParaRPr>
          </a:p>
        </p:txBody>
      </p:sp>
      <p:graphicFrame>
        <p:nvGraphicFramePr>
          <p:cNvPr id="54" name="표 53"/>
          <p:cNvGraphicFramePr>
            <a:graphicFrameLocks noGrp="1"/>
          </p:cNvGraphicFramePr>
          <p:nvPr>
            <p:extLst/>
          </p:nvPr>
        </p:nvGraphicFramePr>
        <p:xfrm>
          <a:off x="2785365" y="3326197"/>
          <a:ext cx="4529638" cy="1037217"/>
        </p:xfrm>
        <a:graphic>
          <a:graphicData uri="http://schemas.openxmlformats.org/drawingml/2006/table">
            <a:tbl>
              <a:tblPr firstRow="1" bandRow="1">
                <a:tableStyleId>{5C22544A-7EE6-4342-B048-85BDC9FD1C3A}</a:tableStyleId>
              </a:tblPr>
              <a:tblGrid>
                <a:gridCol w="281011"/>
                <a:gridCol w="502129"/>
                <a:gridCol w="502129"/>
                <a:gridCol w="613714"/>
                <a:gridCol w="2630655"/>
              </a:tblGrid>
              <a:tr h="162096">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030">
                <a:tc>
                  <a:txBody>
                    <a:bodyPr/>
                    <a:lstStyle/>
                    <a:p>
                      <a:pPr algn="ctr" latinLnBrk="1"/>
                      <a:r>
                        <a:rPr lang="en-US" altLang="ko-KR" sz="900" dirty="0" smtClean="0">
                          <a:solidFill>
                            <a:schemeClr val="tx1"/>
                          </a:solidFill>
                        </a:rPr>
                        <a:t>36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확인만</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b="1" kern="1200" dirty="0" smtClean="0">
                          <a:solidFill>
                            <a:schemeClr val="tx1"/>
                          </a:solidFill>
                          <a:latin typeface="+mn-lt"/>
                          <a:ea typeface="+mn-ea"/>
                          <a:cs typeface="+mn-cs"/>
                        </a:rPr>
                        <a:t>확인만</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35</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2096">
                <a:tc>
                  <a:txBody>
                    <a:bodyPr/>
                    <a:lstStyle/>
                    <a:p>
                      <a:pPr algn="ctr" latinLnBrk="1"/>
                      <a:r>
                        <a:rPr lang="en-US" altLang="ko-KR" sz="900" dirty="0" smtClean="0">
                          <a:solidFill>
                            <a:schemeClr val="tx1"/>
                          </a:solidFill>
                        </a:rPr>
                        <a:t>34</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899">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5" name="그림 54"/>
          <p:cNvPicPr>
            <a:picLocks noChangeAspect="1"/>
          </p:cNvPicPr>
          <p:nvPr/>
        </p:nvPicPr>
        <p:blipFill>
          <a:blip r:embed="rId7"/>
          <a:stretch>
            <a:fillRect/>
          </a:stretch>
        </p:blipFill>
        <p:spPr>
          <a:xfrm>
            <a:off x="5004048" y="4173390"/>
            <a:ext cx="90904" cy="108860"/>
          </a:xfrm>
          <a:prstGeom prst="rect">
            <a:avLst/>
          </a:prstGeom>
        </p:spPr>
      </p:pic>
      <p:sp>
        <p:nvSpPr>
          <p:cNvPr id="61" name="직사각형 60"/>
          <p:cNvSpPr/>
          <p:nvPr/>
        </p:nvSpPr>
        <p:spPr>
          <a:xfrm>
            <a:off x="2694233" y="1439917"/>
            <a:ext cx="4682406" cy="230737"/>
          </a:xfrm>
          <a:prstGeom prst="rect">
            <a:avLst/>
          </a:prstGeom>
          <a:solidFill>
            <a:srgbClr val="FFFF99"/>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62" name="TextBox 61"/>
          <p:cNvSpPr txBox="1"/>
          <p:nvPr/>
        </p:nvSpPr>
        <p:spPr>
          <a:xfrm>
            <a:off x="2706806" y="1692429"/>
            <a:ext cx="4680996" cy="369332"/>
          </a:xfrm>
          <a:prstGeom prst="rect">
            <a:avLst/>
          </a:prstGeom>
          <a:solidFill>
            <a:srgbClr val="FFFFCC"/>
          </a:solidFill>
        </p:spPr>
        <p:txBody>
          <a:bodyPr wrap="square" rtlCol="0">
            <a:normAutofit/>
          </a:bodyPr>
          <a:lstStyle/>
          <a:p>
            <a:r>
              <a:rPr lang="ko-KR" altLang="en-US" sz="1000" dirty="0" smtClean="0"/>
              <a:t>본 수업은 </a:t>
            </a:r>
            <a:r>
              <a:rPr lang="en-US" altLang="ko-KR" sz="1000" dirty="0" smtClean="0"/>
              <a:t>……………………….</a:t>
            </a:r>
            <a:endParaRPr lang="ko-KR" altLang="en-US" sz="1000" dirty="0"/>
          </a:p>
        </p:txBody>
      </p:sp>
      <p:sp>
        <p:nvSpPr>
          <p:cNvPr id="63" name="직사각형 62"/>
          <p:cNvSpPr/>
          <p:nvPr/>
        </p:nvSpPr>
        <p:spPr bwMode="auto">
          <a:xfrm>
            <a:off x="2717369" y="4452610"/>
            <a:ext cx="4630074" cy="2372732"/>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sp>
        <p:nvSpPr>
          <p:cNvPr id="33" name="Rectangle 6"/>
          <p:cNvSpPr>
            <a:spLocks noChangeArrowheads="1"/>
          </p:cNvSpPr>
          <p:nvPr/>
        </p:nvSpPr>
        <p:spPr bwMode="auto">
          <a:xfrm>
            <a:off x="606425" y="555625"/>
            <a:ext cx="8412286"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학생관리 전체보기 </a:t>
            </a:r>
            <a:r>
              <a:rPr lang="en-US" altLang="ko-KR" dirty="0" smtClean="0">
                <a:solidFill>
                  <a:srgbClr val="000000"/>
                </a:solidFill>
                <a:latin typeface="돋움"/>
                <a:ea typeface="돋움"/>
                <a:sym typeface="Wingdings" panose="05000000000000000000" pitchFamily="2" charset="2"/>
              </a:rPr>
              <a:t> 2(1). </a:t>
            </a:r>
            <a:r>
              <a:rPr lang="ko-KR" altLang="en-US" dirty="0" smtClean="0">
                <a:solidFill>
                  <a:srgbClr val="000000"/>
                </a:solidFill>
                <a:latin typeface="돋움"/>
                <a:ea typeface="돋움"/>
                <a:sym typeface="Wingdings" panose="05000000000000000000" pitchFamily="2" charset="2"/>
              </a:rPr>
              <a:t>학생관리 개별보기 세부기능 설명 </a:t>
            </a:r>
            <a:r>
              <a:rPr lang="en-US" altLang="ko-KR" dirty="0" smtClean="0">
                <a:solidFill>
                  <a:srgbClr val="000000"/>
                </a:solidFill>
                <a:latin typeface="돋움"/>
                <a:ea typeface="돋움"/>
                <a:sym typeface="Wingdings" panose="05000000000000000000" pitchFamily="2" charset="2"/>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37" name="TextBox 36"/>
          <p:cNvSpPr txBox="1"/>
          <p:nvPr/>
        </p:nvSpPr>
        <p:spPr>
          <a:xfrm>
            <a:off x="3458380" y="2334416"/>
            <a:ext cx="825588" cy="699865"/>
          </a:xfrm>
          <a:prstGeom prst="rect">
            <a:avLst/>
          </a:prstGeom>
          <a:noFill/>
          <a:ln w="25400">
            <a:solidFill>
              <a:srgbClr val="FF0000"/>
            </a:solidFill>
            <a:prstDash val="dash"/>
          </a:ln>
        </p:spPr>
        <p:txBody>
          <a:bodyPr wrap="square" rtlCol="0">
            <a:normAutofit/>
          </a:bodyPr>
          <a:lstStyle/>
          <a:p>
            <a:endParaRPr lang="ko-KR" altLang="en-US" dirty="0"/>
          </a:p>
        </p:txBody>
      </p:sp>
      <p:sp>
        <p:nvSpPr>
          <p:cNvPr id="41" name="직사각형 40"/>
          <p:cNvSpPr/>
          <p:nvPr/>
        </p:nvSpPr>
        <p:spPr>
          <a:xfrm>
            <a:off x="7619072" y="2085968"/>
            <a:ext cx="1508180" cy="358646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전체 첫 화면에서 해당 클래스 클릭 시 기타 수강 강의를 제외한 해당 클래스 상세 내용 및 해당 클래스에 대한 교육종합 평가 보여주도록 설계</a:t>
            </a:r>
            <a:endParaRPr lang="en-US" altLang="ko-KR" sz="1200" b="1" dirty="0" smtClean="0"/>
          </a:p>
        </p:txBody>
      </p:sp>
      <p:grpSp>
        <p:nvGrpSpPr>
          <p:cNvPr id="44" name="그룹 43"/>
          <p:cNvGrpSpPr/>
          <p:nvPr/>
        </p:nvGrpSpPr>
        <p:grpSpPr>
          <a:xfrm>
            <a:off x="2725632" y="2064340"/>
            <a:ext cx="4622397" cy="269461"/>
            <a:chOff x="2725632" y="2059155"/>
            <a:chExt cx="4622397" cy="269461"/>
          </a:xfrm>
        </p:grpSpPr>
        <p:pic>
          <p:nvPicPr>
            <p:cNvPr id="45"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수강 강의 현황</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pic>
        <p:nvPicPr>
          <p:cNvPr id="2" name="그림 1"/>
          <p:cNvPicPr>
            <a:picLocks noChangeAspect="1"/>
          </p:cNvPicPr>
          <p:nvPr/>
        </p:nvPicPr>
        <p:blipFill>
          <a:blip r:embed="rId9"/>
          <a:stretch>
            <a:fillRect/>
          </a:stretch>
        </p:blipFill>
        <p:spPr>
          <a:xfrm>
            <a:off x="4052412" y="4495808"/>
            <a:ext cx="2103046" cy="2284232"/>
          </a:xfrm>
          <a:prstGeom prst="rect">
            <a:avLst/>
          </a:prstGeom>
        </p:spPr>
      </p:pic>
      <p:cxnSp>
        <p:nvCxnSpPr>
          <p:cNvPr id="5" name="꺾인 연결선 4"/>
          <p:cNvCxnSpPr>
            <a:stCxn id="37" idx="0"/>
            <a:endCxn id="54" idx="3"/>
          </p:cNvCxnSpPr>
          <p:nvPr/>
        </p:nvCxnSpPr>
        <p:spPr bwMode="auto">
          <a:xfrm rot="16200000" flipH="1">
            <a:off x="4837893" y="1367696"/>
            <a:ext cx="1510389" cy="3443829"/>
          </a:xfrm>
          <a:prstGeom prst="bentConnector4">
            <a:avLst>
              <a:gd name="adj1" fmla="val -15135"/>
              <a:gd name="adj2" fmla="val 10663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꺾인 연결선 13"/>
          <p:cNvCxnSpPr>
            <a:stCxn id="37" idx="0"/>
            <a:endCxn id="63" idx="3"/>
          </p:cNvCxnSpPr>
          <p:nvPr/>
        </p:nvCxnSpPr>
        <p:spPr bwMode="auto">
          <a:xfrm rot="16200000" flipH="1">
            <a:off x="3957028" y="2248562"/>
            <a:ext cx="3304560" cy="3476269"/>
          </a:xfrm>
          <a:prstGeom prst="bentConnector4">
            <a:avLst>
              <a:gd name="adj1" fmla="val -6918"/>
              <a:gd name="adj2" fmla="val 106576"/>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직사각형 50"/>
          <p:cNvSpPr/>
          <p:nvPr/>
        </p:nvSpPr>
        <p:spPr bwMode="auto">
          <a:xfrm>
            <a:off x="2785365" y="4508060"/>
            <a:ext cx="814179" cy="280457"/>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smtClean="0">
                <a:solidFill>
                  <a:schemeClr val="bg1"/>
                </a:solidFill>
                <a:latin typeface="Arial" charset="0"/>
                <a:ea typeface="돋움" pitchFamily="50" charset="-127"/>
              </a:rPr>
              <a:t>교육종합평가</a:t>
            </a:r>
            <a:endParaRPr kumimoji="1" lang="ko-KR" altLang="en-US" sz="900" b="1" dirty="0">
              <a:solidFill>
                <a:schemeClr val="bg1"/>
              </a:solidFill>
              <a:latin typeface="Arial" charset="0"/>
              <a:ea typeface="돋움" pitchFamily="50" charset="-127"/>
            </a:endParaRPr>
          </a:p>
        </p:txBody>
      </p:sp>
      <p:sp>
        <p:nvSpPr>
          <p:cNvPr id="42" name="TextBox 41"/>
          <p:cNvSpPr txBox="1"/>
          <p:nvPr/>
        </p:nvSpPr>
        <p:spPr>
          <a:xfrm>
            <a:off x="4644008" y="4476926"/>
            <a:ext cx="1527459" cy="311592"/>
          </a:xfrm>
          <a:prstGeom prst="rect">
            <a:avLst/>
          </a:prstGeom>
          <a:noFill/>
          <a:ln w="25400">
            <a:solidFill>
              <a:srgbClr val="FF0000"/>
            </a:solidFill>
            <a:prstDash val="dash"/>
          </a:ln>
        </p:spPr>
        <p:txBody>
          <a:bodyPr wrap="square" rtlCol="0">
            <a:normAutofit fontScale="92500" lnSpcReduction="20000"/>
          </a:bodyPr>
          <a:lstStyle/>
          <a:p>
            <a:endParaRPr lang="ko-KR" altLang="en-US" dirty="0"/>
          </a:p>
        </p:txBody>
      </p:sp>
      <p:sp>
        <p:nvSpPr>
          <p:cNvPr id="52" name="직사각형 51"/>
          <p:cNvSpPr/>
          <p:nvPr/>
        </p:nvSpPr>
        <p:spPr>
          <a:xfrm>
            <a:off x="2860427" y="5229200"/>
            <a:ext cx="1090912" cy="142482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필터링</a:t>
            </a:r>
            <a:r>
              <a:rPr lang="ko-KR" altLang="en-US" sz="1000" b="1" dirty="0" smtClean="0"/>
              <a:t> 기능을 통해 해당 클래스에 대한 교육종합 평가 기간별 조회 가능하도록 설계</a:t>
            </a:r>
            <a:endParaRPr lang="en-US" altLang="ko-KR" sz="1000" b="1" dirty="0" smtClean="0"/>
          </a:p>
        </p:txBody>
      </p:sp>
      <p:cxnSp>
        <p:nvCxnSpPr>
          <p:cNvPr id="20" name="꺾인 연결선 19"/>
          <p:cNvCxnSpPr>
            <a:stCxn id="42" idx="1"/>
            <a:endCxn id="52" idx="0"/>
          </p:cNvCxnSpPr>
          <p:nvPr/>
        </p:nvCxnSpPr>
        <p:spPr bwMode="auto">
          <a:xfrm rot="10800000" flipV="1">
            <a:off x="3405884" y="4632722"/>
            <a:ext cx="1238125" cy="596478"/>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82627" y="1316296"/>
            <a:ext cx="7488390" cy="4099811"/>
          </a:xfrm>
          <a:prstGeom prst="rect">
            <a:avLst/>
          </a:prstGeom>
          <a:solidFill>
            <a:srgbClr val="FFC000"/>
          </a:solidFill>
          <a:ln>
            <a:solidFill>
              <a:srgbClr val="808080"/>
            </a:solidFill>
          </a:ln>
        </p:spPr>
        <p:txBody>
          <a:bodyPr wrap="square" rtlCol="0" anchor="ctr">
            <a:normAutofit/>
          </a:bodyPr>
          <a:lstStyle/>
          <a:p>
            <a:pPr marL="171450" indent="-171450" fontAlgn="ctr" latinLnBrk="0">
              <a:spcBef>
                <a:spcPct val="20000"/>
              </a:spcBef>
              <a:spcAft>
                <a:spcPct val="0"/>
              </a:spcAft>
              <a:buFont typeface="Arial" panose="020B0604020202020204" pitchFamily="34" charset="0"/>
              <a:buChar char="•"/>
              <a:tabLst>
                <a:tab pos="1028700" algn="l"/>
              </a:tabLst>
            </a:pPr>
            <a:r>
              <a:rPr kumimoji="1" lang="ko-KR" altLang="en-US" sz="1200" b="1" dirty="0">
                <a:latin typeface="Arial" charset="0"/>
                <a:ea typeface="돋움" pitchFamily="50" charset="-127"/>
              </a:rPr>
              <a:t>학생 시험 결과 피드백에 대한 </a:t>
            </a:r>
            <a:r>
              <a:rPr kumimoji="1" lang="ko-KR" altLang="en-US" sz="1200" b="1" dirty="0" err="1">
                <a:latin typeface="Arial" charset="0"/>
                <a:ea typeface="돋움" pitchFamily="50" charset="-127"/>
              </a:rPr>
              <a:t>장표</a:t>
            </a:r>
            <a:r>
              <a:rPr kumimoji="1" lang="ko-KR" altLang="en-US" sz="1200" b="1" dirty="0">
                <a:latin typeface="Arial" charset="0"/>
                <a:ea typeface="돋움" pitchFamily="50" charset="-127"/>
              </a:rPr>
              <a:t> 필요 </a:t>
            </a:r>
            <a:r>
              <a:rPr kumimoji="1" lang="en-US" altLang="ko-KR" sz="1200" b="1" dirty="0">
                <a:latin typeface="Arial" charset="0"/>
                <a:ea typeface="돋움" pitchFamily="50" charset="-127"/>
              </a:rPr>
              <a:t>(</a:t>
            </a:r>
            <a:r>
              <a:rPr kumimoji="1" lang="ko-KR" altLang="en-US" sz="1200" b="1" dirty="0">
                <a:latin typeface="Arial" charset="0"/>
                <a:ea typeface="돋움" pitchFamily="50" charset="-127"/>
              </a:rPr>
              <a:t>학습자 </a:t>
            </a:r>
            <a:r>
              <a:rPr kumimoji="1" lang="en-US" altLang="ko-KR" sz="1200" b="1" dirty="0">
                <a:latin typeface="Arial" charset="0"/>
                <a:ea typeface="돋움" pitchFamily="50" charset="-127"/>
              </a:rPr>
              <a:t>UX 17)</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en-US" altLang="ko-KR" sz="1200" b="1" dirty="0">
                <a:latin typeface="Arial" charset="0"/>
                <a:ea typeface="돋움" pitchFamily="50" charset="-127"/>
              </a:rPr>
              <a:t>WRT, SPK </a:t>
            </a:r>
            <a:r>
              <a:rPr kumimoji="1" lang="ko-KR" altLang="en-US" sz="1200" b="1" dirty="0">
                <a:latin typeface="Arial" charset="0"/>
                <a:ea typeface="돋움" pitchFamily="50" charset="-127"/>
              </a:rPr>
              <a:t>피드백 주기</a:t>
            </a:r>
            <a:r>
              <a:rPr kumimoji="1" lang="en-US" altLang="ko-KR" sz="12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200" b="1" dirty="0" err="1">
                <a:latin typeface="Arial" charset="0"/>
                <a:ea typeface="돋움" pitchFamily="50" charset="-127"/>
              </a:rPr>
              <a:t>ㅇㅇㅇ</a:t>
            </a:r>
            <a:endParaRPr kumimoji="1" lang="en-US" altLang="ko-KR" sz="1200" b="1" dirty="0">
              <a:latin typeface="Arial" charset="0"/>
              <a:ea typeface="돋움" pitchFamily="50" charset="-127"/>
            </a:endParaRPr>
          </a:p>
          <a:p>
            <a:pPr marL="171450" indent="-171450" fontAlgn="ctr" latinLnBrk="0">
              <a:spcBef>
                <a:spcPct val="20000"/>
              </a:spcBef>
              <a:spcAft>
                <a:spcPct val="0"/>
              </a:spcAft>
              <a:buFont typeface="Arial" panose="020B0604020202020204" pitchFamily="34" charset="0"/>
              <a:buChar char="•"/>
              <a:tabLst>
                <a:tab pos="1028700" algn="l"/>
              </a:tabLst>
            </a:pPr>
            <a:endParaRPr kumimoji="1" lang="en-US" altLang="ko-KR" sz="1200" b="1" dirty="0">
              <a:latin typeface="Arial" charset="0"/>
              <a:ea typeface="돋움" pitchFamily="50" charset="-127"/>
            </a:endParaRPr>
          </a:p>
        </p:txBody>
      </p:sp>
      <p:sp>
        <p:nvSpPr>
          <p:cNvPr id="43" name="TextBox 42"/>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25766164"/>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278092"/>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333709132"/>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전체보기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8184" y="1537855"/>
            <a:ext cx="1180716" cy="1099057"/>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7" name="직사각형 36"/>
          <p:cNvSpPr/>
          <p:nvPr/>
        </p:nvSpPr>
        <p:spPr>
          <a:xfrm>
            <a:off x="7595463" y="1124744"/>
            <a:ext cx="1369025" cy="5328592"/>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학생관리 개별보기 전체 첫 화면 기준</a:t>
            </a:r>
            <a:endParaRPr lang="en-US" altLang="ko-KR" sz="1200" b="1" dirty="0" smtClean="0"/>
          </a:p>
          <a:p>
            <a:pPr marL="258762" lvl="1" indent="-171450">
              <a:buFont typeface="Wingdings" panose="05000000000000000000" pitchFamily="2" charset="2"/>
              <a:buChar char="v"/>
            </a:pPr>
            <a:r>
              <a:rPr lang="ko-KR" altLang="en-US" sz="1200" dirty="0" smtClean="0"/>
              <a:t>해당 월에 대한 결과 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a:t>1</a:t>
            </a:r>
            <a:r>
              <a:rPr lang="ko-KR" altLang="en-US" sz="1200" dirty="0"/>
              <a:t>일 부터 말일 까지의 비용 </a:t>
            </a:r>
            <a:r>
              <a:rPr lang="ko-KR" altLang="en-US" sz="1200" dirty="0" smtClean="0"/>
              <a:t>보여주기</a:t>
            </a:r>
            <a:endParaRPr lang="en-US" altLang="ko-KR" sz="1200" dirty="0" smtClean="0"/>
          </a:p>
          <a:p>
            <a:pPr marL="258762" lvl="1" indent="-171450">
              <a:buFont typeface="Wingdings" panose="05000000000000000000" pitchFamily="2" charset="2"/>
              <a:buChar char="v"/>
            </a:pPr>
            <a:r>
              <a:rPr lang="ko-KR" altLang="en-US" sz="1200" dirty="0" smtClean="0"/>
              <a:t>매월 </a:t>
            </a:r>
            <a:r>
              <a:rPr lang="en-US" altLang="ko-KR" sz="1200" dirty="0" smtClean="0"/>
              <a:t>1</a:t>
            </a:r>
            <a:r>
              <a:rPr lang="ko-KR" altLang="en-US" sz="1200" dirty="0" smtClean="0"/>
              <a:t>일이 되면 </a:t>
            </a:r>
            <a:r>
              <a:rPr lang="en-US" altLang="ko-KR" sz="1200" dirty="0" smtClean="0"/>
              <a:t>0</a:t>
            </a:r>
            <a:r>
              <a:rPr lang="ko-KR" altLang="en-US" sz="1200" dirty="0" smtClean="0"/>
              <a:t>원으로 갱신 </a:t>
            </a:r>
            <a:endParaRPr lang="en-US" altLang="ko-KR" sz="1200" dirty="0"/>
          </a:p>
          <a:p>
            <a:pPr marL="258762" lvl="1" indent="-171450">
              <a:buFont typeface="Wingdings" panose="05000000000000000000" pitchFamily="2" charset="2"/>
              <a:buChar char="v"/>
            </a:pPr>
            <a:endParaRPr lang="en-US" altLang="ko-KR" sz="1000" dirty="0" smtClean="0"/>
          </a:p>
        </p:txBody>
      </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310925271"/>
      </p:ext>
    </p:extLst>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86"/>
          <p:cNvSpPr>
            <a:spLocks noChangeArrowheads="1"/>
          </p:cNvSpPr>
          <p:nvPr/>
        </p:nvSpPr>
        <p:spPr bwMode="auto">
          <a:xfrm rot="10800000" flipH="1">
            <a:off x="1340690" y="4564623"/>
            <a:ext cx="1429432" cy="19669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grpSp>
        <p:nvGrpSpPr>
          <p:cNvPr id="3" name="그룹 2"/>
          <p:cNvGrpSpPr/>
          <p:nvPr/>
        </p:nvGrpSpPr>
        <p:grpSpPr>
          <a:xfrm>
            <a:off x="35496" y="882754"/>
            <a:ext cx="7452292" cy="3960440"/>
            <a:chOff x="35496" y="937184"/>
            <a:chExt cx="7452292" cy="396044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937184"/>
              <a:ext cx="745229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직사각형 5"/>
            <p:cNvSpPr/>
            <p:nvPr/>
          </p:nvSpPr>
          <p:spPr bwMode="auto">
            <a:xfrm>
              <a:off x="1376115" y="1585256"/>
              <a:ext cx="6032785" cy="3312368"/>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- 1</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grpSp>
        <p:nvGrpSpPr>
          <p:cNvPr id="65" name="그룹 64"/>
          <p:cNvGrpSpPr/>
          <p:nvPr/>
        </p:nvGrpSpPr>
        <p:grpSpPr>
          <a:xfrm>
            <a:off x="1366798" y="1292223"/>
            <a:ext cx="6042102" cy="209146"/>
            <a:chOff x="2725632" y="2059155"/>
            <a:chExt cx="4622397" cy="269461"/>
          </a:xfrm>
        </p:grpSpPr>
        <p:pic>
          <p:nvPicPr>
            <p:cNvPr id="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직사각형 66"/>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비용관리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grpSp>
        <p:nvGrpSpPr>
          <p:cNvPr id="17" name="그룹 16"/>
          <p:cNvGrpSpPr/>
          <p:nvPr/>
        </p:nvGrpSpPr>
        <p:grpSpPr>
          <a:xfrm>
            <a:off x="1333116" y="1537855"/>
            <a:ext cx="5039084" cy="1188643"/>
            <a:chOff x="1333116" y="1537855"/>
            <a:chExt cx="6075784" cy="1188643"/>
          </a:xfrm>
        </p:grpSpPr>
        <p:grpSp>
          <p:nvGrpSpPr>
            <p:cNvPr id="7" name="그룹 6"/>
            <p:cNvGrpSpPr/>
            <p:nvPr/>
          </p:nvGrpSpPr>
          <p:grpSpPr>
            <a:xfrm>
              <a:off x="1333116" y="1537855"/>
              <a:ext cx="6075784" cy="1188643"/>
              <a:chOff x="1333116" y="1592285"/>
              <a:chExt cx="6075784" cy="1188643"/>
            </a:xfrm>
          </p:grpSpPr>
          <p:pic>
            <p:nvPicPr>
              <p:cNvPr id="68" name="그림 67"/>
              <p:cNvPicPr/>
              <p:nvPr/>
            </p:nvPicPr>
            <p:blipFill>
              <a:blip r:embed="rId4">
                <a:extLst>
                  <a:ext uri="{28A0092B-C50C-407E-A947-70E740481C1C}">
                    <a14:useLocalDpi xmlns:a14="http://schemas.microsoft.com/office/drawing/2010/main" val="0"/>
                  </a:ext>
                </a:extLst>
              </a:blip>
              <a:stretch>
                <a:fillRect/>
              </a:stretch>
            </p:blipFill>
            <p:spPr>
              <a:xfrm>
                <a:off x="1333116" y="1592285"/>
                <a:ext cx="6075784" cy="1188643"/>
              </a:xfrm>
              <a:prstGeom prst="rect">
                <a:avLst/>
              </a:prstGeom>
            </p:spPr>
          </p:pic>
          <p:sp>
            <p:nvSpPr>
              <p:cNvPr id="5" name="직사각형 4"/>
              <p:cNvSpPr/>
              <p:nvPr/>
            </p:nvSpPr>
            <p:spPr bwMode="auto">
              <a:xfrm>
                <a:off x="2555776" y="1930121"/>
                <a:ext cx="2736304" cy="224507"/>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6" name="TextBox 15"/>
            <p:cNvSpPr txBox="1"/>
            <p:nvPr/>
          </p:nvSpPr>
          <p:spPr>
            <a:xfrm>
              <a:off x="260601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3</a:t>
              </a:r>
              <a:r>
                <a:rPr lang="ko-KR" altLang="en-US" sz="900" dirty="0" smtClean="0"/>
                <a:t>개월</a:t>
              </a:r>
              <a:endParaRPr lang="ko-KR" altLang="en-US" sz="900" dirty="0"/>
            </a:p>
          </p:txBody>
        </p:sp>
        <p:sp>
          <p:nvSpPr>
            <p:cNvPr id="69" name="TextBox 68"/>
            <p:cNvSpPr txBox="1"/>
            <p:nvPr/>
          </p:nvSpPr>
          <p:spPr>
            <a:xfrm>
              <a:off x="3128337"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a:t>6</a:t>
              </a:r>
              <a:r>
                <a:rPr lang="ko-KR" altLang="en-US" sz="900" dirty="0" smtClean="0"/>
                <a:t>개월</a:t>
              </a:r>
              <a:endParaRPr lang="ko-KR" altLang="en-US" sz="900" dirty="0"/>
            </a:p>
          </p:txBody>
        </p:sp>
        <p:sp>
          <p:nvSpPr>
            <p:cNvPr id="70" name="TextBox 69"/>
            <p:cNvSpPr txBox="1"/>
            <p:nvPr/>
          </p:nvSpPr>
          <p:spPr>
            <a:xfrm>
              <a:off x="3650662" y="1878281"/>
              <a:ext cx="476831" cy="232803"/>
            </a:xfrm>
            <a:prstGeom prst="rect">
              <a:avLst/>
            </a:prstGeom>
            <a:noFill/>
            <a:ln w="19050">
              <a:solidFill>
                <a:srgbClr val="808080"/>
              </a:solidFill>
            </a:ln>
          </p:spPr>
          <p:txBody>
            <a:bodyPr wrap="square" lIns="0" tIns="0" rIns="0" bIns="0" rtlCol="0" anchor="ctr">
              <a:normAutofit/>
            </a:bodyPr>
            <a:lstStyle/>
            <a:p>
              <a:pPr algn="ctr"/>
              <a:r>
                <a:rPr lang="en-US" altLang="ko-KR" sz="900" dirty="0" smtClean="0"/>
                <a:t>12</a:t>
              </a:r>
              <a:r>
                <a:rPr lang="ko-KR" altLang="en-US" sz="900" dirty="0" smtClean="0"/>
                <a:t>개월</a:t>
              </a:r>
              <a:endParaRPr lang="ko-KR" altLang="en-US" sz="900" dirty="0"/>
            </a:p>
          </p:txBody>
        </p:sp>
      </p:grpSp>
      <p:grpSp>
        <p:nvGrpSpPr>
          <p:cNvPr id="80" name="그룹 79"/>
          <p:cNvGrpSpPr/>
          <p:nvPr/>
        </p:nvGrpSpPr>
        <p:grpSpPr>
          <a:xfrm>
            <a:off x="1410341" y="2775860"/>
            <a:ext cx="975281" cy="1539870"/>
            <a:chOff x="7336410" y="1454631"/>
            <a:chExt cx="1582035" cy="2792998"/>
          </a:xfrm>
        </p:grpSpPr>
        <p:grpSp>
          <p:nvGrpSpPr>
            <p:cNvPr id="81" name="그룹 80"/>
            <p:cNvGrpSpPr/>
            <p:nvPr/>
          </p:nvGrpSpPr>
          <p:grpSpPr>
            <a:xfrm>
              <a:off x="7336410" y="1454631"/>
              <a:ext cx="1582035" cy="2792998"/>
              <a:chOff x="6516216" y="1919289"/>
              <a:chExt cx="1582035" cy="2055490"/>
            </a:xfrm>
          </p:grpSpPr>
          <p:pic>
            <p:nvPicPr>
              <p:cNvPr id="8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919289"/>
                <a:ext cx="1582035" cy="205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직사각형 88"/>
              <p:cNvSpPr/>
              <p:nvPr/>
            </p:nvSpPr>
            <p:spPr bwMode="auto">
              <a:xfrm>
                <a:off x="6660232" y="2132856"/>
                <a:ext cx="1368152" cy="1224136"/>
              </a:xfrm>
              <a:prstGeom prst="rect">
                <a:avLst/>
              </a:prstGeom>
              <a:solidFill>
                <a:schemeClr val="bg1">
                  <a:lumMod val="95000"/>
                </a:schemeClr>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2" name="직사각형 81"/>
            <p:cNvSpPr/>
            <p:nvPr/>
          </p:nvSpPr>
          <p:spPr bwMode="auto">
            <a:xfrm>
              <a:off x="7396886" y="3616038"/>
              <a:ext cx="1368152" cy="432048"/>
            </a:xfrm>
            <a:prstGeom prst="rect">
              <a:avLst/>
            </a:prstGeom>
            <a:solidFill>
              <a:srgbClr val="FF505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i="0" u="none" strike="noStrike" cap="none" normalizeH="0" baseline="0" dirty="0" smtClean="0">
                  <a:ln>
                    <a:noFill/>
                  </a:ln>
                  <a:solidFill>
                    <a:schemeClr val="bg1"/>
                  </a:solidFill>
                  <a:effectLst/>
                  <a:latin typeface="Arial" charset="0"/>
                  <a:ea typeface="돋움" pitchFamily="50" charset="-127"/>
                </a:rPr>
                <a:t>1856000 W</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grpSp>
          <p:nvGrpSpPr>
            <p:cNvPr id="83" name="그룹 82"/>
            <p:cNvGrpSpPr/>
            <p:nvPr/>
          </p:nvGrpSpPr>
          <p:grpSpPr>
            <a:xfrm>
              <a:off x="7632104" y="1810269"/>
              <a:ext cx="918906" cy="1640574"/>
              <a:chOff x="7577674" y="1744953"/>
              <a:chExt cx="619125" cy="1295400"/>
            </a:xfrm>
          </p:grpSpPr>
          <p:pic>
            <p:nvPicPr>
              <p:cNvPr id="8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7674" y="1744953"/>
                <a:ext cx="6191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TextBox 84"/>
              <p:cNvSpPr txBox="1"/>
              <p:nvPr/>
            </p:nvSpPr>
            <p:spPr>
              <a:xfrm>
                <a:off x="7579010" y="1834420"/>
                <a:ext cx="576064" cy="276999"/>
              </a:xfrm>
              <a:prstGeom prst="rect">
                <a:avLst/>
              </a:prstGeom>
              <a:noFill/>
            </p:spPr>
            <p:txBody>
              <a:bodyPr wrap="square" rtlCol="0" anchor="ctr">
                <a:spAutoFit/>
              </a:bodyPr>
              <a:lstStyle/>
              <a:p>
                <a:pPr algn="ctr"/>
                <a:r>
                  <a:rPr lang="en-US" altLang="ko-KR" sz="1200" b="1" dirty="0" smtClean="0"/>
                  <a:t>SK</a:t>
                </a:r>
                <a:endParaRPr lang="ko-KR" altLang="en-US" sz="1200" b="1" dirty="0"/>
              </a:p>
            </p:txBody>
          </p:sp>
          <p:sp>
            <p:nvSpPr>
              <p:cNvPr id="86" name="TextBox 85"/>
              <p:cNvSpPr txBox="1"/>
              <p:nvPr/>
            </p:nvSpPr>
            <p:spPr>
              <a:xfrm>
                <a:off x="7592066" y="2315187"/>
                <a:ext cx="576064" cy="276999"/>
              </a:xfrm>
              <a:prstGeom prst="rect">
                <a:avLst/>
              </a:prstGeom>
              <a:noFill/>
            </p:spPr>
            <p:txBody>
              <a:bodyPr wrap="square" rtlCol="0" anchor="ctr">
                <a:spAutoFit/>
              </a:bodyPr>
              <a:lstStyle/>
              <a:p>
                <a:pPr algn="ctr"/>
                <a:r>
                  <a:rPr lang="en-US" altLang="ko-KR" sz="1200" b="1" dirty="0" smtClean="0"/>
                  <a:t>LG</a:t>
                </a:r>
                <a:endParaRPr lang="ko-KR" altLang="en-US" sz="1200" b="1" dirty="0"/>
              </a:p>
            </p:txBody>
          </p:sp>
          <p:sp>
            <p:nvSpPr>
              <p:cNvPr id="87" name="TextBox 86"/>
              <p:cNvSpPr txBox="1"/>
              <p:nvPr/>
            </p:nvSpPr>
            <p:spPr>
              <a:xfrm>
                <a:off x="7597853" y="2736202"/>
                <a:ext cx="576064" cy="276999"/>
              </a:xfrm>
              <a:prstGeom prst="rect">
                <a:avLst/>
              </a:prstGeom>
              <a:noFill/>
            </p:spPr>
            <p:txBody>
              <a:bodyPr wrap="square" rtlCol="0" anchor="ctr">
                <a:spAutoFit/>
              </a:bodyPr>
              <a:lstStyle/>
              <a:p>
                <a:pPr algn="ctr"/>
                <a:r>
                  <a:rPr lang="ko-KR" altLang="en-US" sz="1200" b="1" dirty="0" smtClean="0"/>
                  <a:t>삼성</a:t>
                </a:r>
                <a:endParaRPr lang="ko-KR" altLang="en-US" sz="1200" b="1" dirty="0"/>
              </a:p>
            </p:txBody>
          </p:sp>
        </p:grpSp>
      </p:grpSp>
      <p:sp>
        <p:nvSpPr>
          <p:cNvPr id="18" name="직사각형 17"/>
          <p:cNvSpPr/>
          <p:nvPr/>
        </p:nvSpPr>
        <p:spPr bwMode="auto">
          <a:xfrm>
            <a:off x="6220244" y="1539844"/>
            <a:ext cx="1166884" cy="1086182"/>
          </a:xfrm>
          <a:prstGeom prst="rect">
            <a:avLst/>
          </a:prstGeom>
          <a:solidFill>
            <a:schemeClr val="accent2">
              <a:lumMod val="75000"/>
            </a:schemeClr>
          </a:solidFill>
          <a:ln w="12700" cap="flat" cmpd="sng" algn="ctr">
            <a:solidFill>
              <a:schemeClr val="accent2">
                <a:lumMod val="90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급여 명세서 보기</a:t>
            </a:r>
          </a:p>
        </p:txBody>
      </p:sp>
      <p:grpSp>
        <p:nvGrpSpPr>
          <p:cNvPr id="20" name="그룹 19"/>
          <p:cNvGrpSpPr/>
          <p:nvPr/>
        </p:nvGrpSpPr>
        <p:grpSpPr>
          <a:xfrm>
            <a:off x="2436056" y="2775859"/>
            <a:ext cx="4961959" cy="1539871"/>
            <a:chOff x="2550478" y="2775859"/>
            <a:chExt cx="4858422" cy="1435869"/>
          </a:xfrm>
        </p:grpSpPr>
        <p:pic>
          <p:nvPicPr>
            <p:cNvPr id="90" name="그림 89"/>
            <p:cNvPicPr/>
            <p:nvPr/>
          </p:nvPicPr>
          <p:blipFill>
            <a:blip r:embed="rId7">
              <a:extLst>
                <a:ext uri="{28A0092B-C50C-407E-A947-70E740481C1C}">
                  <a14:useLocalDpi xmlns:a14="http://schemas.microsoft.com/office/drawing/2010/main" val="0"/>
                </a:ext>
              </a:extLst>
            </a:blip>
            <a:stretch>
              <a:fillRect/>
            </a:stretch>
          </p:blipFill>
          <p:spPr>
            <a:xfrm>
              <a:off x="2550478" y="2775859"/>
              <a:ext cx="4858422" cy="1435869"/>
            </a:xfrm>
            <a:prstGeom prst="rect">
              <a:avLst/>
            </a:prstGeom>
            <a:ln>
              <a:solidFill>
                <a:schemeClr val="bg1">
                  <a:lumMod val="65000"/>
                </a:schemeClr>
              </a:solidFill>
            </a:ln>
          </p:spPr>
        </p:pic>
        <p:sp>
          <p:nvSpPr>
            <p:cNvPr id="19" name="TextBox 18"/>
            <p:cNvSpPr txBox="1"/>
            <p:nvPr/>
          </p:nvSpPr>
          <p:spPr>
            <a:xfrm>
              <a:off x="2656248" y="4055300"/>
              <a:ext cx="4652056" cy="134656"/>
            </a:xfrm>
            <a:prstGeom prst="rect">
              <a:avLst/>
            </a:prstGeom>
            <a:solidFill>
              <a:schemeClr val="bg1"/>
            </a:solidFill>
          </p:spPr>
          <p:txBody>
            <a:bodyPr wrap="square" lIns="0" tIns="0" rIns="0" bIns="0" rtlCol="0">
              <a:normAutofit/>
            </a:bodyPr>
            <a:lstStyle/>
            <a:p>
              <a:r>
                <a:rPr lang="en-US" altLang="ko-KR" sz="800" dirty="0" smtClean="0"/>
                <a:t>1          2           3           4            5            6            7             8            9             10            11            12             </a:t>
              </a:r>
              <a:endParaRPr lang="ko-KR" altLang="en-US" sz="800" dirty="0"/>
            </a:p>
          </p:txBody>
        </p:sp>
      </p:grpSp>
      <p:graphicFrame>
        <p:nvGraphicFramePr>
          <p:cNvPr id="21" name="표 20"/>
          <p:cNvGraphicFramePr>
            <a:graphicFrameLocks noGrp="1"/>
          </p:cNvGraphicFramePr>
          <p:nvPr>
            <p:extLst>
              <p:ext uri="{D42A27DB-BD31-4B8C-83A1-F6EECF244321}">
                <p14:modId xmlns:p14="http://schemas.microsoft.com/office/powerpoint/2010/main" val="3555039347"/>
              </p:ext>
            </p:extLst>
          </p:nvPr>
        </p:nvGraphicFramePr>
        <p:xfrm>
          <a:off x="1432112" y="4651362"/>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algn="ctr" latinLnBrk="1"/>
                      <a:r>
                        <a:rPr lang="en-US" altLang="ko-KR" sz="1000" dirty="0" smtClean="0">
                          <a:solidFill>
                            <a:schemeClr val="tx1"/>
                          </a:solidFill>
                        </a:rPr>
                        <a:t>TOTAL</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1" name="직사각형 90"/>
          <p:cNvSpPr/>
          <p:nvPr/>
        </p:nvSpPr>
        <p:spPr bwMode="auto">
          <a:xfrm>
            <a:off x="1403647" y="4353556"/>
            <a:ext cx="5994367" cy="2493558"/>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87313" marR="0" indent="-87313" defTabSz="914400" rtl="0" eaLnBrk="1" fontAlgn="ctr" latinLnBrk="0" hangingPunct="1">
              <a:lnSpc>
                <a:spcPct val="100000"/>
              </a:lnSpc>
              <a:spcBef>
                <a:spcPct val="20000"/>
              </a:spcBef>
              <a:spcAft>
                <a:spcPct val="0"/>
              </a:spcAft>
              <a:buClrTx/>
              <a:buSzTx/>
              <a:buFont typeface="Arial" panose="020B0604020202020204" pitchFamily="34" charset="0"/>
              <a:buChar char="•"/>
              <a:tabLst>
                <a:tab pos="1028700" algn="l"/>
              </a:tabLst>
            </a:pPr>
            <a:endParaRPr kumimoji="1" lang="ko-KR" altLang="en-US" sz="1000" i="0" u="none" strike="noStrike" cap="none" normalizeH="0" baseline="0" dirty="0" smtClean="0">
              <a:ln>
                <a:noFill/>
              </a:ln>
              <a:effectLst/>
              <a:latin typeface="Arial" charset="0"/>
              <a:ea typeface="돋움" pitchFamily="50" charset="-127"/>
            </a:endParaRPr>
          </a:p>
        </p:txBody>
      </p:sp>
      <p:graphicFrame>
        <p:nvGraphicFramePr>
          <p:cNvPr id="92" name="표 91"/>
          <p:cNvGraphicFramePr>
            <a:graphicFrameLocks noGrp="1"/>
          </p:cNvGraphicFramePr>
          <p:nvPr>
            <p:extLst>
              <p:ext uri="{D42A27DB-BD31-4B8C-83A1-F6EECF244321}">
                <p14:modId xmlns:p14="http://schemas.microsoft.com/office/powerpoint/2010/main" val="3960076641"/>
              </p:ext>
            </p:extLst>
          </p:nvPr>
        </p:nvGraphicFramePr>
        <p:xfrm>
          <a:off x="1432112" y="5835935"/>
          <a:ext cx="5922360" cy="894335"/>
        </p:xfrm>
        <a:graphic>
          <a:graphicData uri="http://schemas.openxmlformats.org/drawingml/2006/table">
            <a:tbl>
              <a:tblPr firstRow="1" bandRow="1">
                <a:tableStyleId>{5C22544A-7EE6-4342-B048-85BDC9FD1C3A}</a:tableStyleId>
              </a:tblPr>
              <a:tblGrid>
                <a:gridCol w="987060"/>
                <a:gridCol w="987060"/>
                <a:gridCol w="987060"/>
                <a:gridCol w="987060"/>
                <a:gridCol w="987060"/>
                <a:gridCol w="987060"/>
              </a:tblGrid>
              <a:tr h="178867">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회사 </a:t>
                      </a:r>
                      <a:r>
                        <a:rPr lang="en-US" altLang="ko-KR" sz="1000" dirty="0" smtClean="0">
                          <a:solidFill>
                            <a:schemeClr val="tx1"/>
                          </a:solidFill>
                        </a:rPr>
                        <a:t>+</a:t>
                      </a:r>
                      <a:r>
                        <a:rPr lang="ko-KR" altLang="en-US" sz="1000" dirty="0" err="1" smtClean="0">
                          <a:solidFill>
                            <a:schemeClr val="tx1"/>
                          </a:solidFill>
                        </a:rPr>
                        <a:t>클래스명</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수업횟수</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Hourly pay</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총액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err="1" smtClean="0">
                          <a:solidFill>
                            <a:schemeClr val="tx1"/>
                          </a:solidFill>
                        </a:rPr>
                        <a:t>세후</a:t>
                      </a:r>
                      <a:r>
                        <a:rPr lang="ko-KR" altLang="en-US" sz="1000" dirty="0" smtClean="0">
                          <a:solidFill>
                            <a:schemeClr val="tx1"/>
                          </a:solidFill>
                        </a:rPr>
                        <a:t> 금액</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a:txBody>
                    <a:bodyPr/>
                    <a:lstStyle/>
                    <a:p>
                      <a:pPr algn="ctr" latinLnBrk="1"/>
                      <a:r>
                        <a:rPr lang="en-US" altLang="ko-KR" sz="100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867">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TOTAL</a:t>
                      </a:r>
                      <a:endParaRPr lang="ko-KR" altLang="en-US" sz="1000" dirty="0" smtClean="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3" name="직사각형 92"/>
          <p:cNvSpPr/>
          <p:nvPr/>
        </p:nvSpPr>
        <p:spPr bwMode="auto">
          <a:xfrm>
            <a:off x="1432112" y="4375990"/>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10</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94" name="직사각형 93"/>
          <p:cNvSpPr/>
          <p:nvPr/>
        </p:nvSpPr>
        <p:spPr bwMode="auto">
          <a:xfrm>
            <a:off x="1440118" y="5567836"/>
            <a:ext cx="639988" cy="246408"/>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en-US" altLang="ko-KR" sz="900" b="1" dirty="0" smtClean="0">
                <a:solidFill>
                  <a:schemeClr val="bg1"/>
                </a:solidFill>
                <a:latin typeface="Arial" charset="0"/>
                <a:ea typeface="돋움" pitchFamily="50" charset="-127"/>
              </a:rPr>
              <a:t>9</a:t>
            </a:r>
            <a:r>
              <a:rPr kumimoji="1" lang="ko-KR" altLang="en-US" sz="900" b="1" dirty="0" smtClean="0">
                <a:solidFill>
                  <a:schemeClr val="bg1"/>
                </a:solidFill>
                <a:latin typeface="Arial" charset="0"/>
                <a:ea typeface="돋움" pitchFamily="50" charset="-127"/>
              </a:rPr>
              <a:t>월</a:t>
            </a:r>
            <a:endParaRPr kumimoji="1" lang="ko-KR" altLang="en-US" sz="900" b="1" dirty="0">
              <a:solidFill>
                <a:schemeClr val="bg1"/>
              </a:solidFill>
              <a:latin typeface="Arial" charset="0"/>
              <a:ea typeface="돋움" pitchFamily="50" charset="-127"/>
            </a:endParaRPr>
          </a:p>
        </p:txBody>
      </p:sp>
      <p:sp>
        <p:nvSpPr>
          <p:cNvPr id="36" name="TextBox 35"/>
          <p:cNvSpPr txBox="1"/>
          <p:nvPr/>
        </p:nvSpPr>
        <p:spPr>
          <a:xfrm>
            <a:off x="1366798" y="2710562"/>
            <a:ext cx="1058373" cy="1621222"/>
          </a:xfrm>
          <a:prstGeom prst="rect">
            <a:avLst/>
          </a:prstGeom>
          <a:noFill/>
          <a:ln w="25400">
            <a:solidFill>
              <a:srgbClr val="FF0000"/>
            </a:solidFill>
            <a:prstDash val="dash"/>
          </a:ln>
        </p:spPr>
        <p:txBody>
          <a:bodyPr wrap="square" rtlCol="0">
            <a:normAutofit/>
          </a:bodyPr>
          <a:lstStyle/>
          <a:p>
            <a:endParaRPr lang="ko-KR" altLang="en-US" dirty="0"/>
          </a:p>
        </p:txBody>
      </p:sp>
      <p:sp>
        <p:nvSpPr>
          <p:cNvPr id="38" name="AutoShape 86"/>
          <p:cNvSpPr>
            <a:spLocks noChangeArrowheads="1"/>
          </p:cNvSpPr>
          <p:nvPr/>
        </p:nvSpPr>
        <p:spPr bwMode="auto">
          <a:xfrm rot="5400000" flipH="1">
            <a:off x="6686870" y="3480697"/>
            <a:ext cx="1722092" cy="156035"/>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35496" y="2176400"/>
            <a:ext cx="1155582" cy="2628463"/>
          </a:xfrm>
          <a:prstGeom prst="rect">
            <a:avLst/>
          </a:prstGeom>
          <a:solidFill>
            <a:schemeClr val="bg1"/>
          </a:solidFill>
          <a:ln>
            <a:solidFill>
              <a:schemeClr val="tx1"/>
            </a:solidFill>
          </a:ln>
        </p:spPr>
        <p:txBody>
          <a:bodyPr wrap="square" lIns="108000" tIns="0" rIns="0" bIns="0" rtlCol="0" anchor="ctr">
            <a:normAutofit/>
          </a:bodyPr>
          <a:lstStyle/>
          <a:p>
            <a:pPr marL="87313" indent="-87313">
              <a:buFont typeface="Arial" panose="020B0604020202020204" pitchFamily="34" charset="0"/>
              <a:buChar char="•"/>
            </a:pPr>
            <a:r>
              <a:rPr lang="ko-KR" altLang="en-US" sz="1000" b="1" dirty="0" err="1" smtClean="0"/>
              <a:t>고객사를</a:t>
            </a:r>
            <a:r>
              <a:rPr lang="ko-KR" altLang="en-US" sz="1000" b="1" dirty="0" smtClean="0"/>
              <a:t> 기준 변수로 매월 </a:t>
            </a:r>
            <a:r>
              <a:rPr lang="en-US" altLang="ko-KR" sz="1000" b="1" dirty="0" smtClean="0"/>
              <a:t>1</a:t>
            </a:r>
            <a:r>
              <a:rPr lang="ko-KR" altLang="en-US" sz="1000" b="1" dirty="0" smtClean="0"/>
              <a:t>일 부터 말일 까지의 교수진 수입 한 눈에 보여주게 설계</a:t>
            </a:r>
            <a:endParaRPr lang="en-US" altLang="ko-KR" sz="1000" b="1" dirty="0" smtClean="0"/>
          </a:p>
          <a:p>
            <a:pPr marL="87313" indent="-87313">
              <a:buFont typeface="Arial" panose="020B0604020202020204" pitchFamily="34" charset="0"/>
              <a:buChar char="•"/>
            </a:pPr>
            <a:r>
              <a:rPr lang="ko-KR" altLang="en-US" sz="1000" b="1" dirty="0" smtClean="0"/>
              <a:t>수입금액에 따라 고객사의 그래프 크기가 달라지도록 설계 </a:t>
            </a:r>
            <a:endParaRPr lang="en-US" altLang="ko-KR" sz="1000" b="1" dirty="0" smtClean="0"/>
          </a:p>
          <a:p>
            <a:pPr marL="87313" indent="-87313">
              <a:buFont typeface="Arial" panose="020B0604020202020204" pitchFamily="34" charset="0"/>
              <a:buChar char="•"/>
            </a:pPr>
            <a:r>
              <a:rPr lang="ko-KR" altLang="en-US" sz="1000" b="1" dirty="0" smtClean="0"/>
              <a:t> 막대 그래프 내 해당 社 마우스 오버 시 수입 금액 보여주기</a:t>
            </a:r>
            <a:endParaRPr lang="en-US" altLang="ko-KR" sz="1000" b="1" dirty="0" smtClean="0"/>
          </a:p>
          <a:p>
            <a:pPr marL="87313" indent="-87313">
              <a:buFont typeface="Arial" panose="020B0604020202020204" pitchFamily="34" charset="0"/>
              <a:buChar char="•"/>
            </a:pPr>
            <a:r>
              <a:rPr lang="ko-KR" altLang="en-US" sz="1000" b="1" dirty="0" smtClean="0"/>
              <a:t>맨 아래 </a:t>
            </a:r>
            <a:r>
              <a:rPr lang="en-US" altLang="ko-KR" sz="1000" b="1" dirty="0" smtClean="0"/>
              <a:t>Total </a:t>
            </a:r>
            <a:r>
              <a:rPr lang="ko-KR" altLang="en-US" sz="1000" b="1" dirty="0" smtClean="0"/>
              <a:t>금액 보여주기</a:t>
            </a:r>
            <a:endParaRPr lang="ko-KR" altLang="en-US" sz="1000" b="1" dirty="0"/>
          </a:p>
        </p:txBody>
      </p:sp>
      <p:sp>
        <p:nvSpPr>
          <p:cNvPr id="45" name="TextBox 44"/>
          <p:cNvSpPr txBox="1"/>
          <p:nvPr/>
        </p:nvSpPr>
        <p:spPr>
          <a:xfrm>
            <a:off x="2441340" y="2723916"/>
            <a:ext cx="4990900" cy="1664185"/>
          </a:xfrm>
          <a:prstGeom prst="rect">
            <a:avLst/>
          </a:prstGeom>
          <a:noFill/>
          <a:ln w="25400">
            <a:solidFill>
              <a:srgbClr val="FF0000"/>
            </a:solidFill>
            <a:prstDash val="dash"/>
          </a:ln>
        </p:spPr>
        <p:txBody>
          <a:bodyPr wrap="square" rtlCol="0">
            <a:normAutofit/>
          </a:bodyPr>
          <a:lstStyle/>
          <a:p>
            <a:endParaRPr lang="ko-KR" altLang="en-US" dirty="0"/>
          </a:p>
        </p:txBody>
      </p:sp>
      <p:sp>
        <p:nvSpPr>
          <p:cNvPr id="46" name="직사각형 45"/>
          <p:cNvSpPr/>
          <p:nvPr/>
        </p:nvSpPr>
        <p:spPr>
          <a:xfrm>
            <a:off x="7645699" y="1063819"/>
            <a:ext cx="1369025" cy="3257081"/>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err="1" smtClean="0"/>
              <a:t>꺽은선</a:t>
            </a:r>
            <a:r>
              <a:rPr lang="ko-KR" altLang="en-US" sz="1000" b="1" dirty="0" smtClean="0"/>
              <a:t> 그래프 노출 기준</a:t>
            </a:r>
            <a:endParaRPr lang="en-US" altLang="ko-KR" sz="1000" b="1" dirty="0" smtClean="0"/>
          </a:p>
          <a:p>
            <a:pPr marL="258762" lvl="1" indent="-171450">
              <a:buFont typeface="Wingdings" panose="05000000000000000000" pitchFamily="2" charset="2"/>
              <a:buChar char="v"/>
            </a:pPr>
            <a:r>
              <a:rPr lang="ko-KR" altLang="en-US" sz="1000" dirty="0" smtClean="0"/>
              <a:t>비용관리 전체 첫  화면에서는 당해 년도에 대한 </a:t>
            </a:r>
            <a:r>
              <a:rPr lang="en-US" altLang="ko-KR" sz="1000" dirty="0" smtClean="0"/>
              <a:t>Total </a:t>
            </a:r>
            <a:r>
              <a:rPr lang="ko-KR" altLang="en-US" sz="1000" dirty="0" smtClean="0"/>
              <a:t>수입추이를  월 별로 보여주기  </a:t>
            </a:r>
            <a:endParaRPr lang="en-US" altLang="ko-KR" sz="1000" dirty="0" smtClean="0"/>
          </a:p>
          <a:p>
            <a:pPr marL="258762" lvl="1" indent="-171450">
              <a:buFont typeface="Wingdings" panose="05000000000000000000" pitchFamily="2" charset="2"/>
              <a:buChar char="v"/>
            </a:pPr>
            <a:r>
              <a:rPr lang="ko-KR" altLang="en-US" sz="1000" dirty="0" smtClean="0"/>
              <a:t>막대 그래프 내 </a:t>
            </a:r>
            <a:r>
              <a:rPr lang="ko-KR" altLang="en-US" sz="1000" dirty="0" err="1" smtClean="0"/>
              <a:t>고객사</a:t>
            </a:r>
            <a:r>
              <a:rPr lang="ko-KR" altLang="en-US" sz="1000" dirty="0" smtClean="0"/>
              <a:t> 클릭 시 해당 社의 </a:t>
            </a:r>
            <a:r>
              <a:rPr lang="en-US" altLang="ko-KR" sz="1000" dirty="0" smtClean="0"/>
              <a:t>1</a:t>
            </a:r>
            <a:r>
              <a:rPr lang="ko-KR" altLang="en-US" sz="1000" dirty="0" smtClean="0"/>
              <a:t>년간 수입 추이를 월 별로 보여주기</a:t>
            </a:r>
            <a:endParaRPr lang="ko-KR" altLang="en-US" sz="1000" dirty="0"/>
          </a:p>
        </p:txBody>
      </p:sp>
      <p:sp>
        <p:nvSpPr>
          <p:cNvPr id="48" name="AutoShape 86"/>
          <p:cNvSpPr>
            <a:spLocks noChangeArrowheads="1"/>
          </p:cNvSpPr>
          <p:nvPr/>
        </p:nvSpPr>
        <p:spPr bwMode="auto">
          <a:xfrm rot="5400000" flipH="1">
            <a:off x="6312451" y="5495255"/>
            <a:ext cx="2474547" cy="23497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7" name="TextBox 46"/>
          <p:cNvSpPr txBox="1"/>
          <p:nvPr/>
        </p:nvSpPr>
        <p:spPr>
          <a:xfrm>
            <a:off x="1366798" y="4314868"/>
            <a:ext cx="6065442" cy="2543132"/>
          </a:xfrm>
          <a:prstGeom prst="rect">
            <a:avLst/>
          </a:prstGeom>
          <a:noFill/>
          <a:ln w="25400">
            <a:solidFill>
              <a:srgbClr val="FF0000"/>
            </a:solidFill>
            <a:prstDash val="dash"/>
          </a:ln>
        </p:spPr>
        <p:txBody>
          <a:bodyPr wrap="square" rtlCol="0">
            <a:normAutofit/>
          </a:bodyPr>
          <a:lstStyle/>
          <a:p>
            <a:endParaRPr lang="ko-KR" altLang="en-US" dirty="0"/>
          </a:p>
        </p:txBody>
      </p:sp>
      <p:sp>
        <p:nvSpPr>
          <p:cNvPr id="49" name="직사각형 48"/>
          <p:cNvSpPr/>
          <p:nvPr/>
        </p:nvSpPr>
        <p:spPr>
          <a:xfrm>
            <a:off x="7678356" y="4379565"/>
            <a:ext cx="1369025" cy="2289796"/>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비용관리 첫 화면 에서는 해당 월에 대한 정보만 노출</a:t>
            </a:r>
            <a:endParaRPr lang="en-US" altLang="ko-KR" sz="1000" b="1" dirty="0" smtClean="0"/>
          </a:p>
          <a:p>
            <a:pPr marL="88900" indent="-88900">
              <a:buFont typeface="Arial" panose="020B0604020202020204" pitchFamily="34" charset="0"/>
              <a:buChar char="•"/>
            </a:pPr>
            <a:r>
              <a:rPr lang="ko-KR" altLang="en-US" sz="1000" b="1" dirty="0" smtClean="0"/>
              <a:t>하지만 </a:t>
            </a:r>
            <a:r>
              <a:rPr lang="ko-KR" altLang="en-US" sz="1000" b="1" dirty="0" err="1" smtClean="0"/>
              <a:t>최상단</a:t>
            </a:r>
            <a:r>
              <a:rPr lang="ko-KR" altLang="en-US" sz="1000" b="1" dirty="0" smtClean="0"/>
              <a:t> </a:t>
            </a:r>
            <a:r>
              <a:rPr lang="ko-KR" altLang="en-US" sz="1000" b="1" dirty="0" err="1" smtClean="0"/>
              <a:t>필터링</a:t>
            </a:r>
            <a:r>
              <a:rPr lang="ko-KR" altLang="en-US" sz="1000" b="1" dirty="0" smtClean="0"/>
              <a:t> 기능에 따라 월 기준으로 해당 정보가 보여지도록 설계</a:t>
            </a:r>
            <a:endParaRPr lang="en-US" altLang="ko-KR" sz="1000" b="1" dirty="0"/>
          </a:p>
          <a:p>
            <a:pPr marL="174625" lvl="1" indent="-87313">
              <a:buFont typeface="Wingdings" panose="05000000000000000000" pitchFamily="2" charset="2"/>
              <a:buChar char="v"/>
            </a:pPr>
            <a:r>
              <a:rPr lang="en-US" altLang="ko-KR" sz="1000" b="1" dirty="0"/>
              <a:t> </a:t>
            </a:r>
            <a:r>
              <a:rPr lang="en-US" altLang="ko-KR" sz="1000" dirty="0" smtClean="0"/>
              <a:t>Ex) </a:t>
            </a:r>
            <a:r>
              <a:rPr lang="ko-KR" altLang="en-US" sz="1000" dirty="0" smtClean="0"/>
              <a:t>조회기간을 </a:t>
            </a:r>
            <a:r>
              <a:rPr lang="en-US" altLang="ko-KR" sz="1000" dirty="0" smtClean="0"/>
              <a:t>8</a:t>
            </a:r>
            <a:r>
              <a:rPr lang="ko-KR" altLang="en-US" sz="1000" dirty="0" smtClean="0"/>
              <a:t>월</a:t>
            </a:r>
            <a:r>
              <a:rPr lang="en-US" altLang="ko-KR" sz="1000" dirty="0" smtClean="0"/>
              <a:t>~10</a:t>
            </a:r>
            <a:r>
              <a:rPr lang="ko-KR" altLang="en-US" sz="1000" dirty="0" smtClean="0"/>
              <a:t>월 </a:t>
            </a:r>
            <a:r>
              <a:rPr lang="en-US" altLang="ko-KR" sz="1000" dirty="0" smtClean="0"/>
              <a:t>3</a:t>
            </a:r>
            <a:r>
              <a:rPr lang="ko-KR" altLang="en-US" sz="1000" dirty="0" smtClean="0"/>
              <a:t>개월로 설정 시 모든 정보가 노출되어야 함</a:t>
            </a:r>
            <a:endParaRPr lang="en-US" altLang="ko-KR" sz="1000" b="1" dirty="0" smtClean="0"/>
          </a:p>
        </p:txBody>
      </p:sp>
      <p:sp>
        <p:nvSpPr>
          <p:cNvPr id="50" name="TextBox 49"/>
          <p:cNvSpPr txBox="1"/>
          <p:nvPr/>
        </p:nvSpPr>
        <p:spPr>
          <a:xfrm>
            <a:off x="2333166" y="2101528"/>
            <a:ext cx="3606986" cy="259312"/>
          </a:xfrm>
          <a:prstGeom prst="rect">
            <a:avLst/>
          </a:prstGeom>
          <a:noFill/>
          <a:ln w="25400">
            <a:solidFill>
              <a:srgbClr val="FF0000"/>
            </a:solidFill>
            <a:prstDash val="dash"/>
          </a:ln>
        </p:spPr>
        <p:txBody>
          <a:bodyPr wrap="square" rtlCol="0">
            <a:normAutofit fontScale="70000" lnSpcReduction="20000"/>
          </a:bodyPr>
          <a:lstStyle/>
          <a:p>
            <a:endParaRPr lang="ko-KR" altLang="en-US" dirty="0"/>
          </a:p>
        </p:txBody>
      </p:sp>
      <p:sp>
        <p:nvSpPr>
          <p:cNvPr id="51" name="직사각형 50"/>
          <p:cNvSpPr/>
          <p:nvPr/>
        </p:nvSpPr>
        <p:spPr>
          <a:xfrm>
            <a:off x="67274" y="4945826"/>
            <a:ext cx="1123804" cy="1901287"/>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특정 개월 수가 아닌 기간으로 선택 시 아래 보여지는 정보는 모두 해당 월 을 기준으로 포함되는 일 수 만큼의 금액만 보여지도록 설계 </a:t>
            </a:r>
            <a:endParaRPr lang="en-US" altLang="ko-KR" sz="1000" b="1" dirty="0" smtClean="0"/>
          </a:p>
        </p:txBody>
      </p:sp>
      <p:cxnSp>
        <p:nvCxnSpPr>
          <p:cNvPr id="15" name="꺾인 연결선 14"/>
          <p:cNvCxnSpPr>
            <a:stCxn id="50" idx="1"/>
            <a:endCxn id="51" idx="3"/>
          </p:cNvCxnSpPr>
          <p:nvPr/>
        </p:nvCxnSpPr>
        <p:spPr bwMode="auto">
          <a:xfrm rot="10800000" flipV="1">
            <a:off x="1191078" y="2231184"/>
            <a:ext cx="1142088" cy="3665286"/>
          </a:xfrm>
          <a:prstGeom prst="bentConnector3">
            <a:avLst/>
          </a:prstGeom>
          <a:solidFill>
            <a:srgbClr val="800000"/>
          </a:solidFill>
          <a:ln w="22225" cap="flat" cmpd="sng" algn="ctr">
            <a:solidFill>
              <a:srgbClr val="C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86"/>
          <p:cNvSpPr>
            <a:spLocks noChangeArrowheads="1"/>
          </p:cNvSpPr>
          <p:nvPr/>
        </p:nvSpPr>
        <p:spPr bwMode="auto">
          <a:xfrm rot="16200000" flipH="1">
            <a:off x="230239" y="3554938"/>
            <a:ext cx="2053036" cy="195212"/>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52" name="TextBox 5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688644277"/>
      </p:ext>
    </p:extLst>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3</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비용관리 세부 기능설명 </a:t>
            </a:r>
            <a:r>
              <a:rPr lang="en-US" altLang="ko-KR" dirty="0" smtClean="0">
                <a:solidFill>
                  <a:srgbClr val="000000"/>
                </a:solidFill>
                <a:latin typeface="돋움"/>
                <a:ea typeface="돋움"/>
              </a:rPr>
              <a:t>- 2</a:t>
            </a:r>
            <a:r>
              <a:rPr lang="ko-KR" altLang="en-US"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41" name="AutoShape 91"/>
          <p:cNvSpPr>
            <a:spLocks noChangeArrowheads="1"/>
          </p:cNvSpPr>
          <p:nvPr/>
        </p:nvSpPr>
        <p:spPr bwMode="auto">
          <a:xfrm rot="21600000">
            <a:off x="3402294" y="1094028"/>
            <a:ext cx="280881" cy="812362"/>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95" name="그림 94"/>
          <p:cNvPicPr/>
          <p:nvPr/>
        </p:nvPicPr>
        <p:blipFill>
          <a:blip r:embed="rId2">
            <a:extLst>
              <a:ext uri="{28A0092B-C50C-407E-A947-70E740481C1C}">
                <a14:useLocalDpi xmlns:a14="http://schemas.microsoft.com/office/drawing/2010/main" val="0"/>
              </a:ext>
            </a:extLst>
          </a:blip>
          <a:stretch>
            <a:fillRect/>
          </a:stretch>
        </p:blipFill>
        <p:spPr>
          <a:xfrm>
            <a:off x="3646782" y="1939684"/>
            <a:ext cx="5292080" cy="4918316"/>
          </a:xfrm>
          <a:prstGeom prst="rect">
            <a:avLst/>
          </a:prstGeom>
        </p:spPr>
      </p:pic>
      <p:pic>
        <p:nvPicPr>
          <p:cNvPr id="2" name="그림 1"/>
          <p:cNvPicPr>
            <a:picLocks noChangeAspect="1"/>
          </p:cNvPicPr>
          <p:nvPr/>
        </p:nvPicPr>
        <p:blipFill>
          <a:blip r:embed="rId3"/>
          <a:stretch>
            <a:fillRect/>
          </a:stretch>
        </p:blipFill>
        <p:spPr>
          <a:xfrm>
            <a:off x="14267" y="959457"/>
            <a:ext cx="3433206" cy="2757575"/>
          </a:xfrm>
          <a:prstGeom prst="rect">
            <a:avLst/>
          </a:prstGeom>
        </p:spPr>
      </p:pic>
      <p:sp>
        <p:nvSpPr>
          <p:cNvPr id="38" name="TextBox 37"/>
          <p:cNvSpPr txBox="1"/>
          <p:nvPr/>
        </p:nvSpPr>
        <p:spPr>
          <a:xfrm>
            <a:off x="2843808" y="1221229"/>
            <a:ext cx="603665" cy="590937"/>
          </a:xfrm>
          <a:prstGeom prst="rect">
            <a:avLst/>
          </a:prstGeom>
          <a:noFill/>
          <a:ln w="25400">
            <a:solidFill>
              <a:srgbClr val="FF0000"/>
            </a:solidFill>
            <a:prstDash val="dash"/>
          </a:ln>
        </p:spPr>
        <p:txBody>
          <a:bodyPr wrap="square" rtlCol="0">
            <a:normAutofit/>
          </a:bodyPr>
          <a:lstStyle/>
          <a:p>
            <a:endParaRPr lang="ko-KR" altLang="en-US" dirty="0"/>
          </a:p>
        </p:txBody>
      </p:sp>
      <p:sp>
        <p:nvSpPr>
          <p:cNvPr id="39" name="AutoShape 85"/>
          <p:cNvSpPr>
            <a:spLocks noChangeArrowheads="1"/>
          </p:cNvSpPr>
          <p:nvPr/>
        </p:nvSpPr>
        <p:spPr bwMode="auto">
          <a:xfrm rot="10800000">
            <a:off x="3640598" y="1749257"/>
            <a:ext cx="5298264" cy="17848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40" name="직사각형 39"/>
          <p:cNvSpPr/>
          <p:nvPr/>
        </p:nvSpPr>
        <p:spPr>
          <a:xfrm>
            <a:off x="3688336" y="1094028"/>
            <a:ext cx="5164794" cy="67878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solidFill>
                  <a:schemeClr val="accent2">
                    <a:lumMod val="50000"/>
                  </a:schemeClr>
                </a:solidFill>
              </a:rPr>
              <a:t>급여 명세서 보기 </a:t>
            </a:r>
            <a:r>
              <a:rPr lang="ko-KR" altLang="en-US" sz="1200" b="1" dirty="0" smtClean="0"/>
              <a:t>클릭 시 아래 정보 창으로 </a:t>
            </a:r>
            <a:r>
              <a:rPr lang="ko-KR" altLang="en-US" sz="1200" b="1" dirty="0" smtClean="0">
                <a:solidFill>
                  <a:srgbClr val="FF0000"/>
                </a:solidFill>
              </a:rPr>
              <a:t>팝업 </a:t>
            </a:r>
            <a:endParaRPr lang="en-US" altLang="ko-KR" sz="1200" b="1" dirty="0" smtClean="0">
              <a:solidFill>
                <a:srgbClr val="FF0000"/>
              </a:solidFill>
            </a:endParaRPr>
          </a:p>
        </p:txBody>
      </p:sp>
      <p:sp>
        <p:nvSpPr>
          <p:cNvPr id="10" name="TextBox 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13924184"/>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2633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내 </a:t>
            </a:r>
            <a:r>
              <a:rPr lang="ko-KR" altLang="en-US" b="1" kern="0" dirty="0"/>
              <a:t>클래스 </a:t>
            </a:r>
            <a:r>
              <a:rPr lang="ko-KR" altLang="en-US" b="1" kern="0" dirty="0" smtClean="0"/>
              <a:t>전체보기</a:t>
            </a:r>
            <a:endParaRPr lang="en-US" altLang="ko-KR" b="1" kern="0" dirty="0" smtClean="0"/>
          </a:p>
          <a:p>
            <a:pPr lvl="1" latinLnBrk="0"/>
            <a:r>
              <a:rPr lang="en-US" altLang="ko-KR" b="1" kern="0" dirty="0" smtClean="0"/>
              <a:t> </a:t>
            </a:r>
            <a:r>
              <a:rPr lang="ko-KR" altLang="en-US" b="1" kern="0" dirty="0" smtClean="0"/>
              <a:t>교육보고</a:t>
            </a:r>
            <a:r>
              <a:rPr lang="en-US" altLang="ko-KR" b="1" kern="0" dirty="0" smtClean="0"/>
              <a:t>(</a:t>
            </a:r>
            <a:r>
              <a:rPr lang="ko-KR" altLang="en-US" b="1" kern="0" dirty="0" smtClean="0">
                <a:solidFill>
                  <a:srgbClr val="FF0000"/>
                </a:solidFill>
              </a:rPr>
              <a:t>하위 메뉴로 설정하지 않기</a:t>
            </a:r>
            <a:r>
              <a:rPr lang="en-US" altLang="ko-KR" b="1" kern="0" dirty="0" smtClean="0"/>
              <a:t>)</a:t>
            </a:r>
            <a:endParaRPr lang="en-US" altLang="ko-KR" b="1" kern="0" dirty="0"/>
          </a:p>
          <a:p>
            <a:pPr latinLnBrk="0"/>
            <a:r>
              <a:rPr lang="ko-KR" altLang="en-US" b="1" kern="0" dirty="0" smtClean="0"/>
              <a:t>학생관리</a:t>
            </a:r>
            <a:endParaRPr lang="en-US" altLang="ko-KR" b="1" kern="0" dirty="0"/>
          </a:p>
          <a:p>
            <a:pPr lvl="1" latinLnBrk="0"/>
            <a:r>
              <a:rPr lang="en-US" altLang="ko-KR" b="1" kern="0" dirty="0"/>
              <a:t> </a:t>
            </a:r>
            <a:r>
              <a:rPr lang="ko-KR" altLang="en-US" b="1" kern="0" dirty="0" smtClean="0"/>
              <a:t>학생관리 개별보기</a:t>
            </a:r>
            <a:r>
              <a:rPr lang="en-US" altLang="ko-KR" b="1" kern="0" dirty="0"/>
              <a:t>(</a:t>
            </a:r>
            <a:r>
              <a:rPr lang="ko-KR" altLang="en-US" b="1" kern="0" dirty="0">
                <a:solidFill>
                  <a:srgbClr val="FF0000"/>
                </a:solidFill>
              </a:rPr>
              <a:t>하위 메뉴로 설정하지 않기</a:t>
            </a:r>
            <a:r>
              <a:rPr lang="en-US" altLang="ko-KR" b="1" kern="0" dirty="0" smtClean="0"/>
              <a:t>)</a:t>
            </a:r>
            <a:endParaRPr lang="en-US" altLang="ko-KR" b="1" kern="0" dirty="0"/>
          </a:p>
          <a:p>
            <a:pPr lvl="1" latinLnBrk="0"/>
            <a:r>
              <a:rPr lang="en-US" altLang="ko-KR" b="1" kern="0" dirty="0"/>
              <a:t> </a:t>
            </a:r>
            <a:r>
              <a:rPr lang="ko-KR" altLang="en-US" b="1" kern="0" dirty="0" smtClean="0"/>
              <a:t>레벨테스트 피드백</a:t>
            </a:r>
            <a:r>
              <a:rPr lang="en-US" altLang="ko-KR" b="1" kern="0" dirty="0" smtClean="0"/>
              <a:t>(WRT, SPK)</a:t>
            </a:r>
            <a:endParaRPr lang="en-US" altLang="ko-KR" b="1" kern="0" dirty="0"/>
          </a:p>
          <a:p>
            <a:pPr latinLnBrk="0"/>
            <a:r>
              <a:rPr lang="ko-KR" altLang="en-US" b="1" kern="0" dirty="0" smtClean="0"/>
              <a:t>비용관리</a:t>
            </a:r>
            <a:endParaRPr lang="en-US" altLang="ko-KR" b="1" kern="0" dirty="0"/>
          </a:p>
          <a:p>
            <a:pPr latinLnBrk="0"/>
            <a:r>
              <a:rPr lang="ko-KR" altLang="en-US" b="1" kern="0" dirty="0" smtClean="0"/>
              <a:t>커뮤니티</a:t>
            </a:r>
            <a:endParaRPr lang="en-US" altLang="ko-KR" b="1" kern="0" dirty="0"/>
          </a:p>
          <a:p>
            <a:pPr lvl="1" latinLnBrk="0"/>
            <a:r>
              <a:rPr lang="en-US" altLang="ko-KR" b="1" kern="0" dirty="0"/>
              <a:t> </a:t>
            </a:r>
            <a:r>
              <a:rPr lang="ko-KR" altLang="en-US" b="1" kern="0" dirty="0" err="1" smtClean="0"/>
              <a:t>잡뱅크</a:t>
            </a:r>
            <a:endParaRPr lang="en-US" altLang="ko-KR" b="1" kern="0" dirty="0" smtClean="0"/>
          </a:p>
          <a:p>
            <a:pPr lvl="1" latinLnBrk="0"/>
            <a:r>
              <a:rPr lang="ko-KR" altLang="en-US" b="1" kern="0" dirty="0" smtClean="0"/>
              <a:t> 방명록</a:t>
            </a:r>
            <a:endParaRPr lang="en-US" altLang="ko-KR" b="1" kern="0" dirty="0"/>
          </a:p>
          <a:p>
            <a:pPr lvl="1" latinLnBrk="0"/>
            <a:r>
              <a:rPr lang="en-US" altLang="ko-KR" b="1" kern="0" dirty="0"/>
              <a:t> </a:t>
            </a:r>
            <a:r>
              <a:rPr lang="ko-KR" altLang="en-US" b="1" kern="0" dirty="0"/>
              <a:t>게시판</a:t>
            </a:r>
            <a:endParaRPr lang="en-US" altLang="ko-KR" b="1" kern="0" dirty="0"/>
          </a:p>
          <a:p>
            <a:pPr lvl="2" latinLnBrk="0"/>
            <a:r>
              <a:rPr lang="en-US" altLang="ko-KR" b="1" kern="0" dirty="0"/>
              <a:t> </a:t>
            </a:r>
            <a:r>
              <a:rPr lang="ko-KR" altLang="en-US" b="1" kern="0" dirty="0" smtClean="0"/>
              <a:t>공지사항</a:t>
            </a:r>
            <a:endParaRPr lang="en-US" altLang="ko-KR" b="1" kern="0" dirty="0"/>
          </a:p>
          <a:p>
            <a:pPr lvl="2" latinLnBrk="0"/>
            <a:r>
              <a:rPr lang="en-US" altLang="ko-KR" b="1" kern="0" dirty="0"/>
              <a:t> </a:t>
            </a:r>
            <a:r>
              <a:rPr lang="ko-KR" altLang="en-US" b="1" kern="0" dirty="0" smtClean="0"/>
              <a:t>학습자료</a:t>
            </a:r>
            <a:endParaRPr lang="en-US" altLang="ko-KR" b="1" kern="0" dirty="0"/>
          </a:p>
          <a:p>
            <a:pPr lvl="2" latinLnBrk="0"/>
            <a:r>
              <a:rPr lang="en-US" altLang="ko-KR" b="1" kern="0" dirty="0" smtClean="0"/>
              <a:t> </a:t>
            </a:r>
            <a:r>
              <a:rPr lang="ko-KR" altLang="en-US" b="1" kern="0" dirty="0" smtClean="0"/>
              <a:t>과제</a:t>
            </a:r>
            <a:r>
              <a:rPr lang="en-US" altLang="ko-KR" b="1" kern="0" dirty="0" smtClean="0"/>
              <a:t>(</a:t>
            </a:r>
            <a:r>
              <a:rPr lang="ko-KR" altLang="en-US" b="1" kern="0" dirty="0" smtClean="0">
                <a:solidFill>
                  <a:srgbClr val="FF0000"/>
                </a:solidFill>
              </a:rPr>
              <a:t>확인 및 수정만</a:t>
            </a:r>
            <a:r>
              <a:rPr lang="en-US" altLang="ko-KR" b="1" kern="0" dirty="0" smtClean="0"/>
              <a:t>)</a:t>
            </a:r>
            <a:endParaRPr lang="en-US" altLang="ko-KR" b="1" kern="0" dirty="0"/>
          </a:p>
          <a:p>
            <a:pPr latinLnBrk="0"/>
            <a:r>
              <a:rPr lang="en-US" altLang="ko-KR" b="1" kern="0" dirty="0"/>
              <a:t> </a:t>
            </a:r>
            <a:r>
              <a:rPr lang="ko-KR" altLang="en-US" b="1" kern="0" dirty="0" smtClean="0"/>
              <a:t>내 교육 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289314852"/>
      </p:ext>
    </p:extLst>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95536" y="2276872"/>
            <a:ext cx="8280920" cy="3528392"/>
          </a:xfrm>
          <a:prstGeom prst="rect">
            <a:avLst/>
          </a:prstGeom>
        </p:spPr>
      </p:pic>
      <p:sp>
        <p:nvSpPr>
          <p:cNvPr id="22" name="TextBox 21"/>
          <p:cNvSpPr txBox="1"/>
          <p:nvPr/>
        </p:nvSpPr>
        <p:spPr>
          <a:xfrm>
            <a:off x="539552" y="2131038"/>
            <a:ext cx="6768752" cy="404390"/>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AutoShape 85"/>
          <p:cNvSpPr>
            <a:spLocks noChangeArrowheads="1"/>
          </p:cNvSpPr>
          <p:nvPr/>
        </p:nvSpPr>
        <p:spPr bwMode="auto">
          <a:xfrm>
            <a:off x="539552" y="1916832"/>
            <a:ext cx="6768752" cy="17670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2" name="직사각형 1"/>
          <p:cNvSpPr/>
          <p:nvPr/>
        </p:nvSpPr>
        <p:spPr bwMode="auto">
          <a:xfrm>
            <a:off x="5796136" y="764704"/>
            <a:ext cx="2808312" cy="15121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과제를 게시판에서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보여주는게</a:t>
            </a:r>
            <a:r>
              <a:rPr kumimoji="1" lang="ko-KR" altLang="en-US" sz="1200" b="1" i="0" u="none" strike="noStrike" cap="none" normalizeH="0" baseline="0" dirty="0" smtClean="0">
                <a:ln>
                  <a:noFill/>
                </a:ln>
                <a:solidFill>
                  <a:schemeClr val="bg1"/>
                </a:solidFill>
                <a:effectLst/>
                <a:latin typeface="Arial" charset="0"/>
                <a:ea typeface="돋움" pitchFamily="50" charset="-127"/>
              </a:rPr>
              <a:t> 맞을까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606425" y="2636912"/>
            <a:ext cx="7690076" cy="1332148"/>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1211175504"/>
              </p:ext>
            </p:extLst>
          </p:nvPr>
        </p:nvGraphicFramePr>
        <p:xfrm>
          <a:off x="875928" y="2746726"/>
          <a:ext cx="6096000" cy="1112520"/>
        </p:xfrm>
        <a:graphic>
          <a:graphicData uri="http://schemas.openxmlformats.org/drawingml/2006/table">
            <a:tbl>
              <a:tblPr firstRow="1" bandRow="1">
                <a:tableStyleId>{5C22544A-7EE6-4342-B048-85BDC9FD1C3A}</a:tableStyleId>
              </a:tblPr>
              <a:tblGrid>
                <a:gridCol w="1823864"/>
                <a:gridCol w="4272136"/>
              </a:tblGrid>
              <a:tr h="370840">
                <a:tc>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ko-KR" altLang="en-US" dirty="0" smtClean="0">
                          <a:solidFill>
                            <a:schemeClr val="tx1"/>
                          </a:solidFill>
                        </a:rPr>
                        <a:t>삼성 직무</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dirty="0" smtClean="0"/>
                        <a:t>LG</a:t>
                      </a:r>
                      <a:r>
                        <a:rPr lang="en-US" altLang="ko-KR" baseline="0" dirty="0" smtClean="0"/>
                        <a:t> </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5(1). </a:t>
            </a:r>
            <a:r>
              <a:rPr lang="ko-KR" altLang="en-US" dirty="0" smtClean="0">
                <a:solidFill>
                  <a:srgbClr val="000000"/>
                </a:solidFill>
                <a:latin typeface="돋움"/>
                <a:ea typeface="돋움"/>
                <a:sym typeface="Wingdings" panose="05000000000000000000" pitchFamily="2" charset="2"/>
              </a:rPr>
              <a:t>게시판 </a:t>
            </a:r>
            <a:r>
              <a:rPr lang="en-US" altLang="ko-KR" dirty="0" smtClean="0">
                <a:solidFill>
                  <a:srgbClr val="000000"/>
                </a:solidFill>
                <a:latin typeface="돋움"/>
                <a:ea typeface="돋움"/>
                <a:sym typeface="Wingdings" panose="05000000000000000000" pitchFamily="2" charset="2"/>
              </a:rPr>
              <a:t> 5(1)</a:t>
            </a:r>
            <a:r>
              <a:rPr lang="ko-KR" altLang="en-US" dirty="0" smtClean="0">
                <a:solidFill>
                  <a:srgbClr val="000000"/>
                </a:solidFill>
                <a:latin typeface="돋움"/>
                <a:ea typeface="돋움"/>
                <a:sym typeface="Wingdings" panose="05000000000000000000" pitchFamily="2" charset="2"/>
              </a:rPr>
              <a:t>②학습자료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2524108774"/>
              </p:ext>
            </p:extLst>
          </p:nvPr>
        </p:nvGraphicFramePr>
        <p:xfrm>
          <a:off x="580786" y="1768759"/>
          <a:ext cx="7519605" cy="263025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328782">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분류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5796136" y="764704"/>
            <a:ext cx="2808312" cy="15121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각 프로그램 별로 학습 자료가 다를 텐데</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어떻게 </a:t>
            </a:r>
            <a:r>
              <a:rPr kumimoji="1" lang="ko-KR" altLang="en-US" sz="1200" b="1" i="0" u="none" strike="noStrike" cap="none" normalizeH="0" baseline="0" dirty="0" err="1" smtClean="0">
                <a:ln>
                  <a:noFill/>
                </a:ln>
                <a:solidFill>
                  <a:schemeClr val="bg1"/>
                </a:solidFill>
                <a:effectLst/>
                <a:latin typeface="Arial" charset="0"/>
                <a:ea typeface="돋움" pitchFamily="50" charset="-127"/>
              </a:rPr>
              <a:t>보여주는게</a:t>
            </a:r>
            <a:r>
              <a:rPr kumimoji="1" lang="ko-KR" altLang="en-US" sz="1200" b="1" i="0" u="none" strike="noStrike" cap="none" normalizeH="0" baseline="0" dirty="0" smtClean="0">
                <a:ln>
                  <a:noFill/>
                </a:ln>
                <a:solidFill>
                  <a:schemeClr val="bg1"/>
                </a:solidFill>
                <a:effectLst/>
                <a:latin typeface="Arial" charset="0"/>
                <a:ea typeface="돋움" pitchFamily="50" charset="-127"/>
              </a:rPr>
              <a:t> 맞을까</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5(2).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381735" y="3410567"/>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err="1" smtClean="0"/>
              <a:t>Sumit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5(3).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19" name="그룹 18"/>
          <p:cNvGrpSpPr/>
          <p:nvPr/>
        </p:nvGrpSpPr>
        <p:grpSpPr>
          <a:xfrm>
            <a:off x="2039712" y="2308944"/>
            <a:ext cx="275996" cy="183952"/>
            <a:chOff x="1853004" y="5154597"/>
            <a:chExt cx="546189" cy="204821"/>
          </a:xfrm>
        </p:grpSpPr>
        <p:pic>
          <p:nvPicPr>
            <p:cNvPr id="2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직사각형 22"/>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2039712" y="2091830"/>
            <a:ext cx="275996"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 name="직사각형 1"/>
          <p:cNvSpPr/>
          <p:nvPr/>
        </p:nvSpPr>
        <p:spPr bwMode="auto">
          <a:xfrm>
            <a:off x="2923968" y="962025"/>
            <a:ext cx="2828168" cy="1585559"/>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모집중</a:t>
            </a:r>
            <a:r>
              <a:rPr kumimoji="1" lang="ko-KR" altLang="en-US" sz="1200" b="1" i="0" u="none" strike="noStrike" cap="none" normalizeH="0" baseline="0" dirty="0" smtClean="0">
                <a:ln>
                  <a:noFill/>
                </a:ln>
                <a:solidFill>
                  <a:schemeClr val="bg1"/>
                </a:solidFill>
                <a:effectLst/>
                <a:latin typeface="Arial" charset="0"/>
                <a:ea typeface="돋움" pitchFamily="50" charset="-127"/>
              </a:rPr>
              <a:t> </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r>
              <a:rPr kumimoji="1" lang="ko-KR" altLang="en-US" sz="1200" b="1" i="0" u="none" strike="noStrike" cap="none" normalizeH="0" baseline="0" dirty="0" smtClean="0">
                <a:ln>
                  <a:noFill/>
                </a:ln>
                <a:solidFill>
                  <a:schemeClr val="bg1"/>
                </a:solidFill>
                <a:effectLst/>
                <a:latin typeface="Arial" charset="0"/>
                <a:ea typeface="돋움" pitchFamily="50" charset="-127"/>
              </a:rPr>
              <a:t> 모집완료</a:t>
            </a: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3854156"/>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373619127"/>
      </p:ext>
    </p:extLst>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sp>
        <p:nvSpPr>
          <p:cNvPr id="5" name="TextBox 4"/>
          <p:cNvSpPr txBox="1"/>
          <p:nvPr/>
        </p:nvSpPr>
        <p:spPr>
          <a:xfrm>
            <a:off x="599166" y="2049005"/>
            <a:ext cx="288032" cy="369332"/>
          </a:xfrm>
          <a:prstGeom prst="rect">
            <a:avLst/>
          </a:prstGeom>
          <a:solidFill>
            <a:schemeClr val="bg1"/>
          </a:solidFill>
        </p:spPr>
        <p:txBody>
          <a:bodyPr wrap="square" rtlCol="0">
            <a:spAutoFit/>
          </a:bodyPr>
          <a:lstStyle/>
          <a:p>
            <a:endParaRPr lang="ko-KR" altLang="en-US"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1754326"/>
          </a:xfrm>
          <a:prstGeom prst="rect">
            <a:avLst/>
          </a:prstGeom>
          <a:noFill/>
        </p:spPr>
        <p:txBody>
          <a:bodyPr wrap="square" rtlCol="0">
            <a:spAutoFit/>
          </a:bodyPr>
          <a:lstStyle/>
          <a:p>
            <a:r>
              <a:rPr lang="en-US" altLang="ko-KR" dirty="0"/>
              <a:t>1. </a:t>
            </a:r>
            <a:r>
              <a:rPr lang="en-US" altLang="ko-KR" dirty="0" err="1" smtClean="0"/>
              <a:t>dd</a:t>
            </a:r>
            <a:r>
              <a:rPr lang="en-US" altLang="ko-KR" dirty="0"/>
              <a:t> </a:t>
            </a:r>
            <a:endParaRPr lang="ko-KR" altLang="ko-KR" dirty="0"/>
          </a:p>
          <a:p>
            <a:r>
              <a:rPr lang="en-US" altLang="ko-KR" dirty="0"/>
              <a:t>2. </a:t>
            </a:r>
            <a:r>
              <a:rPr lang="ko-KR" altLang="en-US" dirty="0" smtClean="0"/>
              <a:t>과제출제</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a:t>)</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24561</TotalTime>
  <Words>4680</Words>
  <Application>Microsoft Office PowerPoint</Application>
  <PresentationFormat>화면 슬라이드 쇼(4:3)</PresentationFormat>
  <Paragraphs>1391</Paragraphs>
  <Slides>50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50</vt:i4>
      </vt:variant>
    </vt:vector>
  </HeadingPairs>
  <TitlesOfParts>
    <vt:vector size="57" baseType="lpstr">
      <vt:lpstr>HY견고딕</vt:lpstr>
      <vt:lpstr>돋움</vt:lpstr>
      <vt:lpstr>맑은 고딕</vt:lpstr>
      <vt:lpstr>Arial</vt:lpstr>
      <vt:lpstr>Times New Roman</vt:lpstr>
      <vt:lpstr>Wingdings</vt:lpstr>
      <vt:lpstr>default</vt:lpstr>
      <vt:lpstr>The Mandarin UI UX 기획 보드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325</cp:revision>
  <dcterms:created xsi:type="dcterms:W3CDTF">2014-09-17T04:32:25Z</dcterms:created>
  <dcterms:modified xsi:type="dcterms:W3CDTF">2014-10-23T04:01:54Z</dcterms:modified>
</cp:coreProperties>
</file>