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50"/>
  </p:notesMasterIdLst>
  <p:sldIdLst>
    <p:sldId id="256" r:id="rId2"/>
    <p:sldId id="288" r:id="rId3"/>
    <p:sldId id="272" r:id="rId4"/>
    <p:sldId id="274" r:id="rId5"/>
    <p:sldId id="275" r:id="rId6"/>
    <p:sldId id="277" r:id="rId7"/>
    <p:sldId id="284" r:id="rId8"/>
    <p:sldId id="313" r:id="rId9"/>
    <p:sldId id="283" r:id="rId10"/>
    <p:sldId id="314" r:id="rId11"/>
    <p:sldId id="315" r:id="rId12"/>
    <p:sldId id="341" r:id="rId13"/>
    <p:sldId id="330" r:id="rId14"/>
    <p:sldId id="368" r:id="rId15"/>
    <p:sldId id="328" r:id="rId16"/>
    <p:sldId id="329" r:id="rId17"/>
    <p:sldId id="339" r:id="rId18"/>
    <p:sldId id="373" r:id="rId19"/>
    <p:sldId id="374" r:id="rId20"/>
    <p:sldId id="376" r:id="rId21"/>
    <p:sldId id="377" r:id="rId22"/>
    <p:sldId id="370" r:id="rId23"/>
    <p:sldId id="342" r:id="rId24"/>
    <p:sldId id="334" r:id="rId25"/>
    <p:sldId id="347" r:id="rId26"/>
    <p:sldId id="380" r:id="rId27"/>
    <p:sldId id="354" r:id="rId28"/>
    <p:sldId id="352" r:id="rId29"/>
    <p:sldId id="355" r:id="rId30"/>
    <p:sldId id="384" r:id="rId31"/>
    <p:sldId id="386" r:id="rId32"/>
    <p:sldId id="343" r:id="rId33"/>
    <p:sldId id="359" r:id="rId34"/>
    <p:sldId id="358" r:id="rId35"/>
    <p:sldId id="360" r:id="rId36"/>
    <p:sldId id="361" r:id="rId37"/>
    <p:sldId id="307" r:id="rId38"/>
    <p:sldId id="364" r:id="rId39"/>
    <p:sldId id="308" r:id="rId40"/>
    <p:sldId id="363" r:id="rId41"/>
    <p:sldId id="378" r:id="rId42"/>
    <p:sldId id="379" r:id="rId43"/>
    <p:sldId id="312" r:id="rId44"/>
    <p:sldId id="362" r:id="rId45"/>
    <p:sldId id="306" r:id="rId46"/>
    <p:sldId id="365" r:id="rId47"/>
    <p:sldId id="309" r:id="rId48"/>
    <p:sldId id="310" r:id="rId4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009900"/>
    <a:srgbClr val="6699FF"/>
    <a:srgbClr val="3399FF"/>
    <a:srgbClr val="00CC99"/>
    <a:srgbClr val="660033"/>
    <a:srgbClr val="FFFF99"/>
    <a:srgbClr val="FFFFCC"/>
    <a:srgbClr val="FFFF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21" autoAdjust="0"/>
    <p:restoredTop sz="99424" autoAdjust="0"/>
  </p:normalViewPr>
  <p:slideViewPr>
    <p:cSldViewPr snapToObjects="1">
      <p:cViewPr varScale="1">
        <p:scale>
          <a:sx n="88" d="100"/>
          <a:sy n="88" d="100"/>
        </p:scale>
        <p:origin x="120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24D7B-45F2-478D-A103-73FF397AF8B0}" type="datetimeFigureOut">
              <a:rPr lang="ko-KR" altLang="en-US" smtClean="0"/>
              <a:t>2014-10-30</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2EA35-5C1E-420E-BF42-B80461BFFB6D}" type="slidenum">
              <a:rPr lang="ko-KR" altLang="en-US" smtClean="0"/>
              <a:t>‹#›</a:t>
            </a:fld>
            <a:endParaRPr lang="ko-KR" altLang="en-US"/>
          </a:p>
        </p:txBody>
      </p:sp>
    </p:spTree>
    <p:extLst>
      <p:ext uri="{BB962C8B-B14F-4D97-AF65-F5344CB8AC3E}">
        <p14:creationId xmlns:p14="http://schemas.microsoft.com/office/powerpoint/2010/main" val="38924211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32194" name="Rectangle 2"/>
          <p:cNvSpPr>
            <a:spLocks noGrp="1" noChangeArrowheads="1"/>
          </p:cNvSpPr>
          <p:nvPr>
            <p:ph type="ctrTitle"/>
          </p:nvPr>
        </p:nvSpPr>
        <p:spPr>
          <a:xfrm>
            <a:off x="2705144" y="2019338"/>
            <a:ext cx="3733715" cy="492443"/>
          </a:xfrm>
        </p:spPr>
        <p:txBody>
          <a:bodyPr wrap="none" lIns="91440" tIns="45720" rIns="91440" bIns="45720">
            <a:spAutoFit/>
          </a:bodyPr>
          <a:lstStyle>
            <a:lvl1pPr algn="ctr">
              <a:defRPr sz="2600">
                <a:solidFill>
                  <a:schemeClr val="tx1"/>
                </a:solidFill>
              </a:defRPr>
            </a:lvl1pPr>
          </a:lstStyle>
          <a:p>
            <a:pPr lvl="0"/>
            <a:r>
              <a:rPr lang="ko-KR" altLang="en-US" noProof="0" smtClean="0"/>
              <a:t>마스터 제목 스타일 편집</a:t>
            </a:r>
          </a:p>
        </p:txBody>
      </p:sp>
      <p:sp>
        <p:nvSpPr>
          <p:cNvPr id="1032195" name="Rectangle 3"/>
          <p:cNvSpPr>
            <a:spLocks noGrp="1" noChangeArrowheads="1"/>
          </p:cNvSpPr>
          <p:nvPr>
            <p:ph type="subTitle" idx="1"/>
          </p:nvPr>
        </p:nvSpPr>
        <p:spPr>
          <a:xfrm>
            <a:off x="3140593" y="2743238"/>
            <a:ext cx="2861362" cy="366767"/>
          </a:xfrm>
        </p:spPr>
        <p:txBody>
          <a:bodyPr wrap="none" lIns="90488" tIns="44450" rIns="90488"/>
          <a:lstStyle>
            <a:lvl1pPr marL="0" indent="0" algn="ctr" fontAlgn="base">
              <a:spcBef>
                <a:spcPct val="0"/>
              </a:spcBef>
              <a:buFontTx/>
              <a:buNone/>
              <a:tabLst/>
              <a:defRPr sz="1800" b="1"/>
            </a:lvl1pPr>
          </a:lstStyle>
          <a:p>
            <a:pPr lvl="0"/>
            <a:r>
              <a:rPr lang="ko-KR" altLang="en-US" noProof="0" smtClean="0"/>
              <a:t>마스터 부제목 스타일 편집</a:t>
            </a:r>
          </a:p>
        </p:txBody>
      </p:sp>
      <p:grpSp>
        <p:nvGrpSpPr>
          <p:cNvPr id="1032197" name="Group 5"/>
          <p:cNvGrpSpPr>
            <a:grpSpLocks/>
          </p:cNvGrpSpPr>
          <p:nvPr/>
        </p:nvGrpSpPr>
        <p:grpSpPr bwMode="auto">
          <a:xfrm>
            <a:off x="6953251" y="527089"/>
            <a:ext cx="1638300" cy="274637"/>
            <a:chOff x="4745" y="332"/>
            <a:chExt cx="1118" cy="173"/>
          </a:xfrm>
        </p:grpSpPr>
        <p:sp>
          <p:nvSpPr>
            <p:cNvPr id="1032198" name="Text Box 6"/>
            <p:cNvSpPr txBox="1">
              <a:spLocks noChangeArrowheads="1"/>
            </p:cNvSpPr>
            <p:nvPr/>
          </p:nvSpPr>
          <p:spPr bwMode="auto">
            <a:xfrm>
              <a:off x="4745" y="332"/>
              <a:ext cx="11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fontAlgn="ctr" latinLnBrk="0" hangingPunct="0">
                <a:spcBef>
                  <a:spcPct val="50000"/>
                </a:spcBef>
                <a:spcAft>
                  <a:spcPct val="0"/>
                </a:spcAft>
                <a:buFont typeface="Arial" charset="0"/>
                <a:buNone/>
              </a:pPr>
              <a:r>
                <a:rPr kumimoji="1" lang="en-US" altLang="ko-KR" sz="1200" b="1" smtClean="0">
                  <a:solidFill>
                    <a:srgbClr val="000000"/>
                  </a:solidFill>
                </a:rPr>
                <a:t>Strictly Confidential</a:t>
              </a:r>
            </a:p>
          </p:txBody>
        </p:sp>
        <p:sp>
          <p:nvSpPr>
            <p:cNvPr id="1032199" name="Line 7"/>
            <p:cNvSpPr>
              <a:spLocks noChangeShapeType="1"/>
            </p:cNvSpPr>
            <p:nvPr/>
          </p:nvSpPr>
          <p:spPr bwMode="auto">
            <a:xfrm>
              <a:off x="4809" y="333"/>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2200" name="Line 8"/>
            <p:cNvSpPr>
              <a:spLocks noChangeShapeType="1"/>
            </p:cNvSpPr>
            <p:nvPr/>
          </p:nvSpPr>
          <p:spPr bwMode="auto">
            <a:xfrm>
              <a:off x="4809" y="504"/>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grpSp>
      <p:sp>
        <p:nvSpPr>
          <p:cNvPr id="1032203" name="Rectangle 11"/>
          <p:cNvSpPr>
            <a:spLocks noChangeArrowheads="1"/>
          </p:cNvSpPr>
          <p:nvPr userDrawn="1"/>
        </p:nvSpPr>
        <p:spPr bwMode="auto">
          <a:xfrm>
            <a:off x="369277" y="6088063"/>
            <a:ext cx="84010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fontAlgn="base" latinLnBrk="0" hangingPunct="0">
              <a:lnSpc>
                <a:spcPct val="95000"/>
              </a:lnSpc>
              <a:spcBef>
                <a:spcPct val="0"/>
              </a:spcBef>
              <a:spcAft>
                <a:spcPct val="0"/>
              </a:spcAft>
            </a:pPr>
            <a:r>
              <a:rPr lang="en-US" altLang="ko-KR" sz="800" dirty="0" smtClean="0">
                <a:solidFill>
                  <a:srgbClr val="000000"/>
                </a:solidFill>
              </a:rPr>
              <a:t>Copyright © 2014 by</a:t>
            </a:r>
            <a:r>
              <a:rPr lang="en-US" altLang="ko-KR" sz="800" baseline="0" dirty="0" smtClean="0">
                <a:solidFill>
                  <a:srgbClr val="000000"/>
                </a:solidFill>
              </a:rPr>
              <a:t> The Corporation</a:t>
            </a:r>
            <a:r>
              <a:rPr lang="en-US" altLang="ko-KR" sz="800" dirty="0" smtClean="0">
                <a:solidFill>
                  <a:srgbClr val="000000"/>
                </a:solidFill>
              </a:rPr>
              <a:t>, Inc.   ALL RIGHTS RESERVED.</a:t>
            </a:r>
          </a:p>
          <a:p>
            <a:pPr algn="ctr" eaLnBrk="0" fontAlgn="base" latinLnBrk="0" hangingPunct="0">
              <a:lnSpc>
                <a:spcPct val="95000"/>
              </a:lnSpc>
              <a:spcBef>
                <a:spcPct val="0"/>
              </a:spcBef>
              <a:spcAft>
                <a:spcPct val="0"/>
              </a:spcAft>
            </a:pPr>
            <a:r>
              <a:rPr lang="en-US" altLang="ko-KR" sz="800" dirty="0" smtClean="0">
                <a:solidFill>
                  <a:srgbClr val="000000"/>
                </a:solidFill>
              </a:rPr>
              <a:t>No part of this publication may be reproduced, stored in a retrieval system, or transmitted in any form or by any means — </a:t>
            </a:r>
            <a:br>
              <a:rPr lang="en-US" altLang="ko-KR" sz="800" dirty="0" smtClean="0">
                <a:solidFill>
                  <a:srgbClr val="000000"/>
                </a:solidFill>
              </a:rPr>
            </a:br>
            <a:r>
              <a:rPr lang="en-US" altLang="ko-KR" sz="800" dirty="0" smtClean="0">
                <a:solidFill>
                  <a:srgbClr val="000000"/>
                </a:solidFill>
              </a:rPr>
              <a:t>electronic, mechanical, photocopying, recording, or otherwise — without the permission of The</a:t>
            </a:r>
            <a:r>
              <a:rPr lang="en-US" altLang="ko-KR" sz="800" baseline="0" dirty="0" smtClean="0">
                <a:solidFill>
                  <a:srgbClr val="000000"/>
                </a:solidFill>
              </a:rPr>
              <a:t> Corporation</a:t>
            </a:r>
            <a:r>
              <a:rPr lang="en-US" altLang="ko-KR" sz="800" dirty="0" smtClean="0">
                <a:solidFill>
                  <a:srgbClr val="000000"/>
                </a:solidFill>
              </a:rPr>
              <a:t>.</a:t>
            </a:r>
          </a:p>
          <a:p>
            <a:pPr algn="ctr" eaLnBrk="0" fontAlgn="base" latinLnBrk="0" hangingPunct="0">
              <a:lnSpc>
                <a:spcPct val="95000"/>
              </a:lnSpc>
              <a:spcBef>
                <a:spcPct val="0"/>
              </a:spcBef>
              <a:spcAft>
                <a:spcPct val="0"/>
              </a:spcAft>
            </a:pPr>
            <a:r>
              <a:rPr lang="en-US" altLang="ko-KR" sz="800" dirty="0" smtClean="0">
                <a:solidFill>
                  <a:srgbClr val="000000"/>
                </a:solidFill>
              </a:rPr>
              <a:t>This document provides an outline of a presentation and is incomplete without the accompanying oral commentary and discussion.</a:t>
            </a:r>
          </a:p>
        </p:txBody>
      </p:sp>
      <p:pic>
        <p:nvPicPr>
          <p:cNvPr id="409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8620" y="5229200"/>
            <a:ext cx="1862932" cy="73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64983"/>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098790" y="1882776"/>
            <a:ext cx="1483968" cy="461699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405579074"/>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8112" y="555625"/>
            <a:ext cx="2004646" cy="58896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467" y="555625"/>
            <a:ext cx="1483968" cy="58896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78256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3069382425"/>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419018193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564173" y="1882814"/>
            <a:ext cx="8018585" cy="1496135"/>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960697193"/>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39"/>
            <a:ext cx="77724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435" y="3963360"/>
            <a:ext cx="7772400" cy="4435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extLst>
      <p:ext uri="{BB962C8B-B14F-4D97-AF65-F5344CB8AC3E}">
        <p14:creationId xmlns:p14="http://schemas.microsoft.com/office/powerpoint/2010/main" val="547341068"/>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64173"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3804"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154823273"/>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300450"/>
            <a:ext cx="4040066"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066"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289" y="1300450"/>
            <a:ext cx="4041531"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289" y="2174875"/>
            <a:ext cx="4041531"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657899330"/>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23289816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14392"/>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7" y="273050"/>
            <a:ext cx="300843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538" y="273089"/>
            <a:ext cx="5111262" cy="281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7" y="1435139"/>
            <a:ext cx="3008435"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26317341"/>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166"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166" y="612779"/>
            <a:ext cx="5486400" cy="628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166" y="5367376"/>
            <a:ext cx="5486400"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9035491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bwMode="auto">
          <a:xfrm>
            <a:off x="559780" y="555625"/>
            <a:ext cx="801858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50" rIns="18000" bIns="44450" numCol="1" anchor="t" anchorCtr="0" compatLnSpc="1">
            <a:prstTxWarp prst="textNoShape">
              <a:avLst/>
            </a:prstTxWarp>
          </a:bodyPr>
          <a:lstStyle/>
          <a:p>
            <a:pPr lvl="0"/>
            <a:r>
              <a:rPr lang="en-US" altLang="ko-KR" smtClean="0"/>
              <a:t>Headline:  (18pt.) Ariel bold, first initial cap</a:t>
            </a:r>
          </a:p>
        </p:txBody>
      </p:sp>
      <p:sp>
        <p:nvSpPr>
          <p:cNvPr id="1031171" name="Rectangle 3"/>
          <p:cNvSpPr>
            <a:spLocks noGrp="1" noChangeArrowheads="1"/>
          </p:cNvSpPr>
          <p:nvPr>
            <p:ph type="body" idx="1"/>
          </p:nvPr>
        </p:nvSpPr>
        <p:spPr bwMode="auto">
          <a:xfrm>
            <a:off x="564173" y="1882776"/>
            <a:ext cx="8018585" cy="397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p>
            <a:pPr lvl="0"/>
            <a:r>
              <a:rPr lang="en-US" altLang="ko-KR" dirty="0" smtClean="0"/>
              <a:t>Text: 14pt. Ariel</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Fifth level</a:t>
            </a:r>
          </a:p>
          <a:p>
            <a:pPr lvl="5"/>
            <a:r>
              <a:rPr lang="en-US" altLang="ko-KR" sz="1400" dirty="0" smtClean="0"/>
              <a:t>Sixth level</a:t>
            </a:r>
            <a:endParaRPr lang="en-US" altLang="ko-KR" dirty="0" smtClean="0"/>
          </a:p>
          <a:p>
            <a:pPr lvl="0"/>
            <a:r>
              <a:rPr lang="en-US" altLang="ko-KR" dirty="0" smtClean="0"/>
              <a:t>Text: 14pt. Ariel</a:t>
            </a:r>
          </a:p>
          <a:p>
            <a:pPr lvl="1"/>
            <a:r>
              <a:rPr lang="en-US" altLang="ko-KR" dirty="0" smtClean="0"/>
              <a:t> Second level</a:t>
            </a:r>
          </a:p>
          <a:p>
            <a:pPr lvl="2"/>
            <a:r>
              <a:rPr lang="en-US" altLang="ko-KR" dirty="0" smtClean="0"/>
              <a:t>Third level</a:t>
            </a:r>
          </a:p>
          <a:p>
            <a:pPr lvl="3"/>
            <a:r>
              <a:rPr lang="en-US" altLang="ko-KR" dirty="0" smtClean="0"/>
              <a:t>Fourth level</a:t>
            </a:r>
          </a:p>
          <a:p>
            <a:pPr lvl="0"/>
            <a:r>
              <a:rPr lang="en-US" altLang="ko-KR" dirty="0" smtClean="0"/>
              <a:t>Text: 14pt. Ariel </a:t>
            </a:r>
          </a:p>
          <a:p>
            <a:pPr lvl="1"/>
            <a:r>
              <a:rPr lang="en-US" altLang="ko-KR" dirty="0" smtClean="0"/>
              <a:t> Second level</a:t>
            </a:r>
          </a:p>
          <a:p>
            <a:pPr lvl="2"/>
            <a:r>
              <a:rPr lang="en-US" altLang="ko-KR" dirty="0" smtClean="0"/>
              <a:t>Third level</a:t>
            </a:r>
          </a:p>
          <a:p>
            <a:pPr lvl="3"/>
            <a:r>
              <a:rPr lang="en-US" altLang="ko-KR" dirty="0" smtClean="0"/>
              <a:t>Fourth level</a:t>
            </a:r>
          </a:p>
        </p:txBody>
      </p:sp>
      <p:sp>
        <p:nvSpPr>
          <p:cNvPr id="1031172" name="Rectangle 4"/>
          <p:cNvSpPr>
            <a:spLocks noChangeArrowheads="1"/>
          </p:cNvSpPr>
          <p:nvPr/>
        </p:nvSpPr>
        <p:spPr bwMode="auto">
          <a:xfrm>
            <a:off x="562714" y="481016"/>
            <a:ext cx="8017120" cy="66675"/>
          </a:xfrm>
          <a:prstGeom prst="rect">
            <a:avLst/>
          </a:prstGeom>
          <a:gradFill rotWithShape="0">
            <a:gsLst>
              <a:gs pos="0">
                <a:schemeClr val="tx1"/>
              </a:gs>
              <a:gs pos="100000">
                <a:srgbClr val="000099">
                  <a:gamma/>
                  <a:tint val="15294"/>
                  <a:invGamma/>
                </a:srgbClr>
              </a:gs>
            </a:gsLst>
            <a:lin ang="0" scaled="1"/>
          </a:gradFill>
          <a:ln>
            <a:noFill/>
          </a:ln>
          <a:effectLst/>
          <a:extLst/>
        </p:spPr>
        <p:txBody>
          <a:bodyPr wrap="none"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1173" name="Rectangle 5"/>
          <p:cNvSpPr>
            <a:spLocks noChangeArrowheads="1"/>
          </p:cNvSpPr>
          <p:nvPr/>
        </p:nvSpPr>
        <p:spPr bwMode="auto">
          <a:xfrm>
            <a:off x="8528573" y="6664754"/>
            <a:ext cx="136256" cy="1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0" tIns="36000" rIns="0" bIns="0" anchor="b">
            <a:spAutoFit/>
          </a:bodyPr>
          <a:lstStyle/>
          <a:p>
            <a:pPr algn="r" eaLnBrk="0" fontAlgn="base" latinLnBrk="0" hangingPunct="0">
              <a:spcBef>
                <a:spcPct val="0"/>
              </a:spcBef>
              <a:spcAft>
                <a:spcPct val="0"/>
              </a:spcAft>
            </a:pPr>
            <a:fld id="{BDCEE832-9F0C-4558-A445-00FFDF0A052D}" type="slidenum">
              <a:rPr lang="en-US" altLang="ko-KR" sz="700" smtClean="0">
                <a:solidFill>
                  <a:srgbClr val="000000"/>
                </a:solidFill>
              </a:rPr>
              <a:pPr algn="r" eaLnBrk="0" fontAlgn="base" latinLnBrk="0" hangingPunct="0">
                <a:spcBef>
                  <a:spcPct val="0"/>
                </a:spcBef>
                <a:spcAft>
                  <a:spcPct val="0"/>
                </a:spcAft>
              </a:pPr>
              <a:t>‹#›</a:t>
            </a:fld>
            <a:r>
              <a:rPr lang="en-US" altLang="ko-KR" sz="700" smtClean="0">
                <a:solidFill>
                  <a:srgbClr val="000000"/>
                </a:solidFill>
              </a:rPr>
              <a:t> </a:t>
            </a:r>
          </a:p>
        </p:txBody>
      </p:sp>
    </p:spTree>
    <p:extLst>
      <p:ext uri="{BB962C8B-B14F-4D97-AF65-F5344CB8AC3E}">
        <p14:creationId xmlns:p14="http://schemas.microsoft.com/office/powerpoint/2010/main" val="42858968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advClick="0"/>
  <p:timing>
    <p:tnLst>
      <p:par>
        <p:cTn id="1" dur="indefinite" restart="never" nodeType="tmRoot"/>
      </p:par>
    </p:tnLst>
  </p:timing>
  <p:txStyles>
    <p:titleStyle>
      <a:lvl1pPr algn="l" rtl="0" fontAlgn="base">
        <a:spcBef>
          <a:spcPct val="0"/>
        </a:spcBef>
        <a:spcAft>
          <a:spcPct val="0"/>
        </a:spcAft>
        <a:defRPr kumimoji="1" b="1">
          <a:solidFill>
            <a:schemeClr val="tx2"/>
          </a:solidFill>
          <a:latin typeface="+mj-lt"/>
          <a:ea typeface="+mj-ea"/>
          <a:cs typeface="+mj-cs"/>
        </a:defRPr>
      </a:lvl1pPr>
      <a:lvl2pPr algn="l" rtl="0" fontAlgn="base">
        <a:spcBef>
          <a:spcPct val="0"/>
        </a:spcBef>
        <a:spcAft>
          <a:spcPct val="0"/>
        </a:spcAft>
        <a:defRPr kumimoji="1" b="1">
          <a:solidFill>
            <a:schemeClr val="tx2"/>
          </a:solidFill>
          <a:latin typeface="Arial" charset="0"/>
          <a:ea typeface="돋움" pitchFamily="50" charset="-127"/>
        </a:defRPr>
      </a:lvl2pPr>
      <a:lvl3pPr algn="l" rtl="0" fontAlgn="base">
        <a:spcBef>
          <a:spcPct val="0"/>
        </a:spcBef>
        <a:spcAft>
          <a:spcPct val="0"/>
        </a:spcAft>
        <a:defRPr kumimoji="1" b="1">
          <a:solidFill>
            <a:schemeClr val="tx2"/>
          </a:solidFill>
          <a:latin typeface="Arial" charset="0"/>
          <a:ea typeface="돋움" pitchFamily="50" charset="-127"/>
        </a:defRPr>
      </a:lvl3pPr>
      <a:lvl4pPr algn="l" rtl="0" fontAlgn="base">
        <a:spcBef>
          <a:spcPct val="0"/>
        </a:spcBef>
        <a:spcAft>
          <a:spcPct val="0"/>
        </a:spcAft>
        <a:defRPr kumimoji="1" b="1">
          <a:solidFill>
            <a:schemeClr val="tx2"/>
          </a:solidFill>
          <a:latin typeface="Arial" charset="0"/>
          <a:ea typeface="돋움" pitchFamily="50" charset="-127"/>
        </a:defRPr>
      </a:lvl4pPr>
      <a:lvl5pPr algn="l" rtl="0" fontAlgn="base">
        <a:spcBef>
          <a:spcPct val="0"/>
        </a:spcBef>
        <a:spcAft>
          <a:spcPct val="0"/>
        </a:spcAft>
        <a:defRPr kumimoji="1" b="1">
          <a:solidFill>
            <a:schemeClr val="tx2"/>
          </a:solidFill>
          <a:latin typeface="Arial" charset="0"/>
          <a:ea typeface="돋움" pitchFamily="50" charset="-127"/>
        </a:defRPr>
      </a:lvl5pPr>
      <a:lvl6pPr marL="457200" algn="l" rtl="0" fontAlgn="base">
        <a:spcBef>
          <a:spcPct val="0"/>
        </a:spcBef>
        <a:spcAft>
          <a:spcPct val="0"/>
        </a:spcAft>
        <a:defRPr kumimoji="1" b="1">
          <a:solidFill>
            <a:schemeClr val="tx2"/>
          </a:solidFill>
          <a:latin typeface="Arial" charset="0"/>
          <a:ea typeface="돋움" pitchFamily="50" charset="-127"/>
        </a:defRPr>
      </a:lvl6pPr>
      <a:lvl7pPr marL="914400" algn="l" rtl="0" fontAlgn="base">
        <a:spcBef>
          <a:spcPct val="0"/>
        </a:spcBef>
        <a:spcAft>
          <a:spcPct val="0"/>
        </a:spcAft>
        <a:defRPr kumimoji="1" b="1">
          <a:solidFill>
            <a:schemeClr val="tx2"/>
          </a:solidFill>
          <a:latin typeface="Arial" charset="0"/>
          <a:ea typeface="돋움" pitchFamily="50" charset="-127"/>
        </a:defRPr>
      </a:lvl7pPr>
      <a:lvl8pPr marL="1371600" algn="l" rtl="0" fontAlgn="base">
        <a:spcBef>
          <a:spcPct val="0"/>
        </a:spcBef>
        <a:spcAft>
          <a:spcPct val="0"/>
        </a:spcAft>
        <a:defRPr kumimoji="1" b="1">
          <a:solidFill>
            <a:schemeClr val="tx2"/>
          </a:solidFill>
          <a:latin typeface="Arial" charset="0"/>
          <a:ea typeface="돋움" pitchFamily="50" charset="-127"/>
        </a:defRPr>
      </a:lvl8pPr>
      <a:lvl9pPr marL="1828800" algn="l" rtl="0" fontAlgn="base">
        <a:spcBef>
          <a:spcPct val="0"/>
        </a:spcBef>
        <a:spcAft>
          <a:spcPct val="0"/>
        </a:spcAft>
        <a:defRPr kumimoji="1" b="1">
          <a:solidFill>
            <a:schemeClr val="tx2"/>
          </a:solidFill>
          <a:latin typeface="Arial" charset="0"/>
          <a:ea typeface="돋움" pitchFamily="50" charset="-127"/>
        </a:defRPr>
      </a:lvl9pPr>
    </p:titleStyle>
    <p:body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9.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8.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7.png"/><Relationship Id="rId5" Type="http://schemas.openxmlformats.org/officeDocument/2006/relationships/image" Target="../media/image19.png"/><Relationship Id="rId10"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8.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7.png"/><Relationship Id="rId2" Type="http://schemas.openxmlformats.org/officeDocument/2006/relationships/image" Target="../media/image16.png"/><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3.png"/><Relationship Id="rId5" Type="http://schemas.openxmlformats.org/officeDocument/2006/relationships/image" Target="../media/image19.png"/><Relationship Id="rId15" Type="http://schemas.openxmlformats.org/officeDocument/2006/relationships/image" Target="../media/image25.png"/><Relationship Id="rId10" Type="http://schemas.openxmlformats.org/officeDocument/2006/relationships/image" Target="../media/image31.png"/><Relationship Id="rId4" Type="http://schemas.openxmlformats.org/officeDocument/2006/relationships/image" Target="../media/image18.png"/><Relationship Id="rId9" Type="http://schemas.openxmlformats.org/officeDocument/2006/relationships/image" Target="../media/image30.png"/><Relationship Id="rId1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0.png"/><Relationship Id="rId3" Type="http://schemas.openxmlformats.org/officeDocument/2006/relationships/image" Target="../media/image33.png"/><Relationship Id="rId7" Type="http://schemas.openxmlformats.org/officeDocument/2006/relationships/image" Target="../media/image35.png"/><Relationship Id="rId12"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27.pn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37.png"/></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1.png"/><Relationship Id="rId5" Type="http://schemas.openxmlformats.org/officeDocument/2006/relationships/image" Target="../media/image27.png"/><Relationship Id="rId10" Type="http://schemas.openxmlformats.org/officeDocument/2006/relationships/image" Target="../media/image41.png"/><Relationship Id="rId4" Type="http://schemas.openxmlformats.org/officeDocument/2006/relationships/image" Target="../media/image34.png"/><Relationship Id="rId9"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26.png"/><Relationship Id="rId12" Type="http://schemas.openxmlformats.org/officeDocument/2006/relationships/image" Target="../media/image42.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s>
</file>

<file path=ppt/slides/_rels/slide21.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26.png"/><Relationship Id="rId12" Type="http://schemas.openxmlformats.org/officeDocument/2006/relationships/image" Target="../media/image42.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5" Type="http://schemas.openxmlformats.org/officeDocument/2006/relationships/image" Target="../media/image45.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 Id="rId14" Type="http://schemas.openxmlformats.org/officeDocument/2006/relationships/image" Target="../media/image44.pn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35.png"/><Relationship Id="rId12"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27.pn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17.png"/><Relationship Id="rId7" Type="http://schemas.openxmlformats.org/officeDocument/2006/relationships/image" Target="../media/image4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49.png"/></Relationships>
</file>

<file path=ppt/slides/_rels/slide2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17.png"/><Relationship Id="rId7" Type="http://schemas.openxmlformats.org/officeDocument/2006/relationships/image" Target="../media/image4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49.png"/></Relationships>
</file>

<file path=ppt/slides/_rels/slide2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17.png"/><Relationship Id="rId7" Type="http://schemas.openxmlformats.org/officeDocument/2006/relationships/image" Target="../media/image49.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51.png"/><Relationship Id="rId7" Type="http://schemas.openxmlformats.org/officeDocument/2006/relationships/image" Target="../media/image24.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1.png"/><Relationship Id="rId7" Type="http://schemas.openxmlformats.org/officeDocument/2006/relationships/image" Target="../media/image26.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1.png"/><Relationship Id="rId7" Type="http://schemas.openxmlformats.org/officeDocument/2006/relationships/image" Target="../media/image26.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5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54.jp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3.jp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54.jp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3.jpg"/></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9.jp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8.png"/><Relationship Id="rId4" Type="http://schemas.openxmlformats.org/officeDocument/2006/relationships/image" Target="../media/image6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4.jp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87737" y="4159250"/>
            <a:ext cx="35988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fontAlgn="base" latinLnBrk="1">
              <a:spcBef>
                <a:spcPct val="0"/>
              </a:spcBef>
              <a:tabLst>
                <a:tab pos="1028700" algn="l"/>
              </a:tabLst>
              <a:defRPr kumimoji="1" sz="2400">
                <a:solidFill>
                  <a:schemeClr val="tx1"/>
                </a:solidFill>
                <a:latin typeface="Arial" pitchFamily="34" charset="0"/>
                <a:ea typeface="돋움" pitchFamily="50" charset="-127"/>
              </a:defRPr>
            </a:lvl1pPr>
            <a:lvl2pPr marL="292100" algn="l" fontAlgn="base" latinLnBrk="1">
              <a:spcBef>
                <a:spcPct val="0"/>
              </a:spcBef>
              <a:tabLst>
                <a:tab pos="1028700" algn="l"/>
              </a:tabLst>
              <a:defRPr kumimoji="1" sz="2400">
                <a:solidFill>
                  <a:schemeClr val="tx1"/>
                </a:solidFill>
                <a:latin typeface="Arial" pitchFamily="34" charset="0"/>
                <a:ea typeface="돋움" pitchFamily="50" charset="-127"/>
              </a:defRPr>
            </a:lvl2pPr>
            <a:lvl3pPr marL="520700" algn="l" fontAlgn="base" latinLnBrk="1">
              <a:spcBef>
                <a:spcPct val="0"/>
              </a:spcBef>
              <a:tabLst>
                <a:tab pos="1028700" algn="l"/>
              </a:tabLst>
              <a:defRPr kumimoji="1" sz="2400">
                <a:solidFill>
                  <a:schemeClr val="tx1"/>
                </a:solidFill>
                <a:latin typeface="Arial" pitchFamily="34" charset="0"/>
                <a:ea typeface="돋움" pitchFamily="50" charset="-127"/>
              </a:defRPr>
            </a:lvl3pPr>
            <a:lvl4pPr marL="863600" indent="-28575" algn="l" fontAlgn="base" latinLnBrk="1">
              <a:spcBef>
                <a:spcPct val="0"/>
              </a:spcBef>
              <a:tabLst>
                <a:tab pos="1028700" algn="l"/>
              </a:tabLst>
              <a:defRPr kumimoji="1" sz="2400">
                <a:solidFill>
                  <a:schemeClr val="tx1"/>
                </a:solidFill>
                <a:latin typeface="Arial" pitchFamily="34" charset="0"/>
                <a:ea typeface="돋움" pitchFamily="50" charset="-127"/>
              </a:defRPr>
            </a:lvl4pPr>
            <a:lvl5pPr algn="l" fontAlgn="base" latinLnBrk="1">
              <a:spcBef>
                <a:spcPct val="0"/>
              </a:spcBef>
              <a:tabLst>
                <a:tab pos="1028700" algn="l"/>
              </a:tabLst>
              <a:defRPr kumimoji="1" sz="2400">
                <a:solidFill>
                  <a:schemeClr val="tx1"/>
                </a:solidFill>
                <a:latin typeface="Arial" pitchFamily="34" charset="0"/>
                <a:ea typeface="돋움" pitchFamily="50" charset="-127"/>
              </a:defRPr>
            </a:lvl5pPr>
            <a:lvl6pPr fontAlgn="base">
              <a:spcBef>
                <a:spcPct val="0"/>
              </a:spcBef>
              <a:spcAft>
                <a:spcPct val="0"/>
              </a:spcAft>
              <a:tabLst>
                <a:tab pos="1028700" algn="l"/>
              </a:tabLst>
              <a:defRPr kumimoji="1" sz="2400">
                <a:solidFill>
                  <a:schemeClr val="tx1"/>
                </a:solidFill>
                <a:latin typeface="Arial" pitchFamily="34" charset="0"/>
                <a:ea typeface="돋움" pitchFamily="50" charset="-127"/>
              </a:defRPr>
            </a:lvl6pPr>
            <a:lvl7pPr fontAlgn="base">
              <a:spcBef>
                <a:spcPct val="0"/>
              </a:spcBef>
              <a:spcAft>
                <a:spcPct val="0"/>
              </a:spcAft>
              <a:tabLst>
                <a:tab pos="1028700" algn="l"/>
              </a:tabLst>
              <a:defRPr kumimoji="1" sz="2400">
                <a:solidFill>
                  <a:schemeClr val="tx1"/>
                </a:solidFill>
                <a:latin typeface="Arial" pitchFamily="34" charset="0"/>
                <a:ea typeface="돋움" pitchFamily="50" charset="-127"/>
              </a:defRPr>
            </a:lvl7pPr>
            <a:lvl8pPr fontAlgn="base">
              <a:spcBef>
                <a:spcPct val="0"/>
              </a:spcBef>
              <a:spcAft>
                <a:spcPct val="0"/>
              </a:spcAft>
              <a:tabLst>
                <a:tab pos="1028700" algn="l"/>
              </a:tabLst>
              <a:defRPr kumimoji="1" sz="2400">
                <a:solidFill>
                  <a:schemeClr val="tx1"/>
                </a:solidFill>
                <a:latin typeface="Arial" pitchFamily="34" charset="0"/>
                <a:ea typeface="돋움" pitchFamily="50" charset="-127"/>
              </a:defRPr>
            </a:lvl8pPr>
            <a:lvl9pPr fontAlgn="base">
              <a:spcBef>
                <a:spcPct val="0"/>
              </a:spcBef>
              <a:spcAft>
                <a:spcPct val="0"/>
              </a:spcAft>
              <a:tabLst>
                <a:tab pos="1028700" algn="l"/>
              </a:tabLst>
              <a:defRPr kumimoji="1" sz="2400">
                <a:solidFill>
                  <a:schemeClr val="tx1"/>
                </a:solidFill>
                <a:latin typeface="Arial" pitchFamily="34" charset="0"/>
                <a:ea typeface="돋움" pitchFamily="50" charset="-127"/>
              </a:defRPr>
            </a:lvl9pPr>
          </a:lstStyle>
          <a:p>
            <a:pPr algn="ctr" eaLnBrk="0" fontAlgn="ctr" latinLnBrk="0" hangingPunct="0">
              <a:spcBef>
                <a:spcPct val="30000"/>
              </a:spcBef>
              <a:buSzPct val="75000"/>
              <a:buFont typeface="Wingdings" pitchFamily="2" charset="2"/>
              <a:buNone/>
            </a:pPr>
            <a:r>
              <a:rPr lang="en-US" altLang="ko-KR" sz="1200" b="1" dirty="0" smtClean="0">
                <a:latin typeface="+mj-ea"/>
                <a:ea typeface="+mj-ea"/>
              </a:rPr>
              <a:t>2014. 10. </a:t>
            </a:r>
            <a:r>
              <a:rPr lang="en-US" altLang="ko-KR" sz="1200" b="1" smtClean="0">
                <a:latin typeface="+mj-ea"/>
                <a:ea typeface="+mj-ea"/>
              </a:rPr>
              <a:t>25</a:t>
            </a:r>
            <a:endParaRPr lang="en-US" altLang="ko-KR" sz="1200" b="1" dirty="0">
              <a:latin typeface="+mj-ea"/>
              <a:ea typeface="+mj-ea"/>
            </a:endParaRPr>
          </a:p>
        </p:txBody>
      </p:sp>
      <p:sp>
        <p:nvSpPr>
          <p:cNvPr id="4" name="Rectangle 3"/>
          <p:cNvSpPr>
            <a:spLocks noGrp="1" noChangeArrowheads="1"/>
          </p:cNvSpPr>
          <p:nvPr>
            <p:ph type="ctrTitle"/>
          </p:nvPr>
        </p:nvSpPr>
        <p:spPr>
          <a:xfrm>
            <a:off x="1417263" y="2117889"/>
            <a:ext cx="6139822" cy="492443"/>
          </a:xfrm>
        </p:spPr>
        <p:txBody>
          <a:bodyPr anchor="ctr"/>
          <a:lstStyle/>
          <a:p>
            <a:r>
              <a:rPr lang="en-US" altLang="ko-KR" dirty="0" smtClean="0">
                <a:latin typeface="+mj-ea"/>
              </a:rPr>
              <a:t>The Mandarin UI UX </a:t>
            </a:r>
            <a:r>
              <a:rPr lang="ko-KR" altLang="en-US" dirty="0" smtClean="0">
                <a:latin typeface="+mj-ea"/>
              </a:rPr>
              <a:t>기획 보드</a:t>
            </a:r>
            <a:r>
              <a:rPr lang="en-US" altLang="ko-KR" dirty="0">
                <a:latin typeface="+mj-ea"/>
              </a:rPr>
              <a:t> </a:t>
            </a:r>
            <a:r>
              <a:rPr lang="en-US" altLang="ko-KR" dirty="0" smtClean="0">
                <a:latin typeface="+mj-ea"/>
              </a:rPr>
              <a:t>- </a:t>
            </a:r>
            <a:r>
              <a:rPr lang="ko-KR" altLang="en-US" dirty="0" smtClean="0">
                <a:latin typeface="+mj-ea"/>
              </a:rPr>
              <a:t>교수진</a:t>
            </a:r>
            <a:endParaRPr lang="ko-KR" altLang="en-US" dirty="0">
              <a:latin typeface="+mj-ea"/>
            </a:endParaRPr>
          </a:p>
        </p:txBody>
      </p:sp>
      <p:sp>
        <p:nvSpPr>
          <p:cNvPr id="5" name="Rectangle 4"/>
          <p:cNvSpPr>
            <a:spLocks noGrp="1" noChangeArrowheads="1"/>
          </p:cNvSpPr>
          <p:nvPr>
            <p:ph type="subTitle" idx="1"/>
          </p:nvPr>
        </p:nvSpPr>
        <p:spPr>
          <a:xfrm>
            <a:off x="2839689" y="2990225"/>
            <a:ext cx="3311805" cy="366767"/>
          </a:xfrm>
        </p:spPr>
        <p:txBody>
          <a:bodyPr/>
          <a:lstStyle/>
          <a:p>
            <a:r>
              <a:rPr lang="en-US" altLang="en-US" dirty="0" smtClean="0">
                <a:latin typeface="+mj-ea"/>
                <a:ea typeface="+mj-ea"/>
              </a:rPr>
              <a:t>-</a:t>
            </a:r>
            <a:r>
              <a:rPr lang="ko-KR" altLang="en-US" dirty="0" err="1" smtClean="0">
                <a:latin typeface="+mj-ea"/>
                <a:ea typeface="+mj-ea"/>
              </a:rPr>
              <a:t>잘만들고</a:t>
            </a:r>
            <a:r>
              <a:rPr lang="ko-KR" altLang="en-US" dirty="0" smtClean="0">
                <a:latin typeface="+mj-ea"/>
                <a:ea typeface="+mj-ea"/>
              </a:rPr>
              <a:t> </a:t>
            </a:r>
            <a:r>
              <a:rPr lang="ko-KR" altLang="en-US" dirty="0" err="1" smtClean="0">
                <a:latin typeface="+mj-ea"/>
                <a:ea typeface="+mj-ea"/>
              </a:rPr>
              <a:t>잘팔아서</a:t>
            </a:r>
            <a:r>
              <a:rPr lang="ko-KR" altLang="en-US" dirty="0" smtClean="0">
                <a:latin typeface="+mj-ea"/>
                <a:ea typeface="+mj-ea"/>
              </a:rPr>
              <a:t> </a:t>
            </a:r>
            <a:r>
              <a:rPr lang="ko-KR" altLang="en-US" dirty="0" err="1" smtClean="0">
                <a:latin typeface="+mj-ea"/>
                <a:ea typeface="+mj-ea"/>
              </a:rPr>
              <a:t>돈을벌자</a:t>
            </a:r>
            <a:r>
              <a:rPr lang="en-US" altLang="en-US" dirty="0" smtClean="0">
                <a:latin typeface="+mj-ea"/>
                <a:ea typeface="+mj-ea"/>
              </a:rPr>
              <a:t>-</a:t>
            </a:r>
            <a:endParaRPr lang="en-US" altLang="ko-KR" dirty="0">
              <a:latin typeface="+mj-ea"/>
              <a:ea typeface="+mj-ea"/>
            </a:endParaRPr>
          </a:p>
        </p:txBody>
      </p:sp>
    </p:spTree>
    <p:extLst>
      <p:ext uri="{BB962C8B-B14F-4D97-AF65-F5344CB8AC3E}">
        <p14:creationId xmlns:p14="http://schemas.microsoft.com/office/powerpoint/2010/main" val="2780134286"/>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778104" y="2852936"/>
            <a:ext cx="697552" cy="646331"/>
          </a:xfrm>
          <a:prstGeom prst="rect">
            <a:avLst/>
          </a:prstGeom>
          <a:solidFill>
            <a:schemeClr val="bg1">
              <a:lumMod val="75000"/>
            </a:schemeClr>
          </a:solidFill>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2(4)③</a:t>
            </a:r>
            <a:r>
              <a:rPr lang="en-US" altLang="ko-KR" sz="1200" b="1" dirty="0" smtClean="0">
                <a:ea typeface="맑은 고딕"/>
                <a:cs typeface="Times New Roman"/>
              </a:rPr>
              <a:t> </a:t>
            </a:r>
            <a:r>
              <a:rPr lang="ko-KR" altLang="en-US" sz="1200" b="1" dirty="0" smtClean="0">
                <a:ea typeface="맑은 고딕"/>
                <a:cs typeface="Times New Roman"/>
              </a:rPr>
              <a:t>계정관리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2897200"/>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7978364"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2(4)③ </a:t>
            </a:r>
            <a:r>
              <a:rPr lang="ko-KR" altLang="en-US" dirty="0" smtClean="0">
                <a:solidFill>
                  <a:srgbClr val="000000"/>
                </a:solidFill>
                <a:latin typeface="돋움"/>
                <a:ea typeface="돋움"/>
              </a:rPr>
              <a:t>계정관</a:t>
            </a:r>
            <a:r>
              <a:rPr lang="ko-KR" altLang="en-US" dirty="0">
                <a:solidFill>
                  <a:srgbClr val="000000"/>
                </a:solidFill>
                <a:latin typeface="돋움"/>
                <a:ea typeface="돋움"/>
              </a:rPr>
              <a:t>리</a:t>
            </a:r>
            <a:r>
              <a:rPr lang="ko-KR" altLang="en-US" dirty="0" smtClean="0">
                <a:solidFill>
                  <a:srgbClr val="000000"/>
                </a:solidFill>
                <a:latin typeface="돋움"/>
                <a:ea typeface="돋움"/>
              </a:rPr>
              <a:t>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)③</a:t>
            </a:r>
            <a:r>
              <a:rPr lang="en-US" altLang="ko-KR" dirty="0">
                <a:solidFill>
                  <a:srgbClr val="000000"/>
                </a:solidFill>
                <a:latin typeface="돋움"/>
                <a:ea typeface="돋움"/>
                <a:sym typeface="Wingdings" panose="05000000000000000000" pitchFamily="2" charset="2"/>
              </a:rPr>
              <a:t>A </a:t>
            </a:r>
            <a:r>
              <a:rPr lang="ko-KR" altLang="en-US" dirty="0" smtClean="0">
                <a:solidFill>
                  <a:srgbClr val="000000"/>
                </a:solidFill>
                <a:latin typeface="돋움"/>
                <a:ea typeface="돋움"/>
                <a:sym typeface="Wingdings" panose="05000000000000000000" pitchFamily="2" charset="2"/>
              </a:rPr>
              <a:t>계정관</a:t>
            </a:r>
            <a:r>
              <a:rPr lang="ko-KR" altLang="en-US" dirty="0">
                <a:solidFill>
                  <a:srgbClr val="000000"/>
                </a:solidFill>
                <a:latin typeface="돋움"/>
                <a:ea typeface="돋움"/>
                <a:sym typeface="Wingdings" panose="05000000000000000000" pitchFamily="2" charset="2"/>
              </a:rPr>
              <a:t>리</a:t>
            </a:r>
            <a:r>
              <a:rPr lang="ko-KR" altLang="en-US" dirty="0" smtClean="0">
                <a:solidFill>
                  <a:srgbClr val="000000"/>
                </a:solidFill>
                <a:latin typeface="돋움"/>
                <a:ea typeface="돋움"/>
                <a:sym typeface="Wingdings" panose="05000000000000000000" pitchFamily="2" charset="2"/>
              </a:rPr>
              <a:t>   화면구성</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10800000">
            <a:off x="3475050" y="4680667"/>
            <a:ext cx="756708"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2" name="직사각형 1"/>
          <p:cNvSpPr/>
          <p:nvPr/>
        </p:nvSpPr>
        <p:spPr bwMode="auto">
          <a:xfrm>
            <a:off x="4139952" y="1772817"/>
            <a:ext cx="4444837" cy="4752528"/>
          </a:xfrm>
          <a:prstGeom prst="rect">
            <a:avLst/>
          </a:prstGeom>
          <a:solidFill>
            <a:schemeClr val="bg1">
              <a:lumMod val="8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276872"/>
            <a:ext cx="4176464" cy="142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98904" y="2021139"/>
            <a:ext cx="2088232" cy="276999"/>
          </a:xfrm>
          <a:prstGeom prst="rect">
            <a:avLst/>
          </a:prstGeom>
          <a:noFill/>
        </p:spPr>
        <p:txBody>
          <a:bodyPr wrap="square" rtlCol="0">
            <a:spAutoFit/>
          </a:bodyPr>
          <a:lstStyle/>
          <a:p>
            <a:r>
              <a:rPr lang="en-US" altLang="ko-KR" sz="1200" b="1" dirty="0" smtClean="0"/>
              <a:t>1. </a:t>
            </a:r>
            <a:r>
              <a:rPr lang="ko-KR" altLang="en-US" sz="1200" b="1" dirty="0" smtClean="0"/>
              <a:t>비밀번호 설정</a:t>
            </a:r>
            <a:endParaRPr lang="ko-KR" altLang="en-US" sz="1200" b="1" dirty="0"/>
          </a:p>
        </p:txBody>
      </p:sp>
      <p:sp>
        <p:nvSpPr>
          <p:cNvPr id="19" name="TextBox 18"/>
          <p:cNvSpPr txBox="1"/>
          <p:nvPr/>
        </p:nvSpPr>
        <p:spPr>
          <a:xfrm>
            <a:off x="4254492" y="3785913"/>
            <a:ext cx="2088232" cy="276999"/>
          </a:xfrm>
          <a:prstGeom prst="rect">
            <a:avLst/>
          </a:prstGeom>
          <a:noFill/>
        </p:spPr>
        <p:txBody>
          <a:bodyPr wrap="square" rtlCol="0">
            <a:spAutoFit/>
          </a:bodyPr>
          <a:lstStyle/>
          <a:p>
            <a:r>
              <a:rPr lang="en-US" altLang="ko-KR" sz="1200" b="1" dirty="0"/>
              <a:t>2</a:t>
            </a:r>
            <a:r>
              <a:rPr lang="en-US" altLang="ko-KR" sz="1200" b="1" dirty="0" smtClean="0"/>
              <a:t>. SNS </a:t>
            </a:r>
            <a:r>
              <a:rPr lang="ko-KR" altLang="en-US" sz="1200" b="1" dirty="0" smtClean="0"/>
              <a:t>연동</a:t>
            </a:r>
            <a:endParaRPr lang="ko-KR" altLang="en-US" sz="1200" b="1" dirty="0"/>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623" y="4062912"/>
            <a:ext cx="3384197" cy="2366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3782512"/>
            <a:ext cx="3528392" cy="2700300"/>
          </a:xfrm>
          <a:prstGeom prst="rect">
            <a:avLst/>
          </a:prstGeom>
          <a:noFill/>
          <a:ln w="25400">
            <a:solidFill>
              <a:srgbClr val="FF0000"/>
            </a:solidFill>
            <a:prstDash val="dash"/>
          </a:ln>
        </p:spPr>
        <p:txBody>
          <a:bodyPr wrap="square" rtlCol="0">
            <a:normAutofit/>
          </a:bodyPr>
          <a:lstStyle/>
          <a:p>
            <a:endParaRPr lang="ko-KR" altLang="en-US" dirty="0"/>
          </a:p>
        </p:txBody>
      </p:sp>
      <p:sp>
        <p:nvSpPr>
          <p:cNvPr id="23" name="직사각형 22"/>
          <p:cNvSpPr/>
          <p:nvPr/>
        </p:nvSpPr>
        <p:spPr>
          <a:xfrm>
            <a:off x="96577" y="4149082"/>
            <a:ext cx="3378472" cy="2613552"/>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타 사이트처럼 기존 사용하던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아이디와 패스워드를 통해 로그인 하는 연동의 개념이 아님</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TMIP</a:t>
            </a:r>
            <a:r>
              <a:rPr lang="ko-KR" altLang="en-US" sz="1200" b="1" kern="100" dirty="0" smtClean="0">
                <a:solidFill>
                  <a:srgbClr val="000000"/>
                </a:solidFill>
                <a:latin typeface="맑은 고딕"/>
                <a:ea typeface="맑은 고딕"/>
                <a:cs typeface="Times New Roman"/>
              </a:rPr>
              <a:t>와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의 연동을 통해 학습자가 본인의 종합평가 결과 및 관련 내용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에 업로드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타인에게 자신의 일상 또는 결과물을 보여주고 싶어하는 인간 심리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 </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연동을 통해 얻을 수 있는 효과</a:t>
            </a:r>
            <a:endParaRPr lang="en-US" altLang="ko-KR" sz="1200" b="1" kern="100" dirty="0" smtClean="0">
              <a:solidFill>
                <a:srgbClr val="000000"/>
              </a:solidFill>
              <a:latin typeface="맑은 고딕"/>
              <a:ea typeface="맑은 고딕"/>
              <a:cs typeface="Times New Roman"/>
            </a:endParaRPr>
          </a:p>
          <a:p>
            <a:pPr marL="361950" lvl="1" indent="-180975" algn="just">
              <a:buFont typeface="Wingdings" panose="05000000000000000000" pitchFamily="2" charset="2"/>
              <a:buChar char="ü"/>
            </a:pPr>
            <a:r>
              <a:rPr lang="ko-KR" altLang="en-US" sz="1200" b="1" kern="100" dirty="0" smtClean="0">
                <a:solidFill>
                  <a:srgbClr val="000000"/>
                </a:solidFill>
                <a:latin typeface="맑은 고딕"/>
                <a:ea typeface="맑은 고딕"/>
                <a:cs typeface="Times New Roman"/>
              </a:rPr>
              <a:t>학습자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게시 글</a:t>
            </a:r>
            <a:r>
              <a:rPr lang="en-US" altLang="ko-KR" sz="1200" b="1" kern="100" dirty="0" smtClean="0">
                <a:solidFill>
                  <a:srgbClr val="000000"/>
                </a:solidFill>
                <a:latin typeface="맑은 고딕"/>
                <a:ea typeface="맑은 고딕"/>
                <a:cs typeface="Times New Roman"/>
              </a:rPr>
              <a:t>(ex : </a:t>
            </a:r>
            <a:r>
              <a:rPr lang="ko-KR" altLang="en-US" sz="1200" b="1" kern="100" dirty="0" smtClean="0">
                <a:solidFill>
                  <a:srgbClr val="000000"/>
                </a:solidFill>
                <a:latin typeface="맑은 고딕"/>
                <a:ea typeface="맑은 고딕"/>
                <a:cs typeface="Times New Roman"/>
              </a:rPr>
              <a:t>종합평가 결과</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을 통한 간접광고</a:t>
            </a:r>
            <a:endParaRPr lang="en-US" altLang="ko-KR" sz="1200" b="1" kern="100" dirty="0" smtClean="0">
              <a:solidFill>
                <a:srgbClr val="000000"/>
              </a:solidFill>
              <a:latin typeface="맑은 고딕"/>
              <a:ea typeface="맑은 고딕"/>
              <a:cs typeface="Times New Roman"/>
            </a:endParaRPr>
          </a:p>
        </p:txBody>
      </p:sp>
      <p:sp>
        <p:nvSpPr>
          <p:cNvPr id="18" name="직사각형 17"/>
          <p:cNvSpPr/>
          <p:nvPr/>
        </p:nvSpPr>
        <p:spPr bwMode="auto">
          <a:xfrm>
            <a:off x="7277345" y="13160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042026861"/>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606425" y="2852937"/>
            <a:ext cx="869231" cy="1008112"/>
          </a:xfrm>
          <a:prstGeom prst="rect">
            <a:avLst/>
          </a:prstGeom>
          <a:solidFill>
            <a:schemeClr val="bg1">
              <a:lumMod val="75000"/>
            </a:schemeClr>
          </a:solidFill>
          <a:ln>
            <a:solidFill>
              <a:schemeClr val="tx1"/>
            </a:solidFill>
          </a:ln>
        </p:spPr>
        <p:txBody>
          <a:bodyPr wrap="square" anchor="ctr">
            <a:normAutofit/>
          </a:bodyPr>
          <a:lstStyle/>
          <a:p>
            <a:pPr algn="just"/>
            <a:r>
              <a:rPr lang="en-US" altLang="ko-KR" sz="1200" b="1" kern="100" dirty="0" smtClean="0">
                <a:latin typeface="맑은 고딕"/>
                <a:ea typeface="맑은 고딕"/>
                <a:cs typeface="Times New Roman"/>
              </a:rPr>
              <a:t>2(4)④</a:t>
            </a:r>
            <a:r>
              <a:rPr lang="en-US" altLang="ko-KR" sz="1200" b="1" dirty="0" smtClean="0">
                <a:ea typeface="맑은 고딕"/>
                <a:cs typeface="Times New Roman"/>
              </a:rPr>
              <a:t> </a:t>
            </a:r>
            <a:r>
              <a:rPr lang="ko-KR" altLang="en-US" sz="1200" b="1" dirty="0" smtClean="0">
                <a:ea typeface="맑은 고딕"/>
                <a:cs typeface="Times New Roman"/>
              </a:rPr>
              <a:t>로그아웃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3227082"/>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2(4</a:t>
            </a:r>
            <a:r>
              <a:rPr lang="en-US" altLang="ko-KR" dirty="0" smtClean="0">
                <a:solidFill>
                  <a:srgbClr val="000000"/>
                </a:solidFill>
                <a:latin typeface="돋움"/>
                <a:ea typeface="돋움"/>
              </a:rPr>
              <a:t>)④ </a:t>
            </a:r>
            <a:r>
              <a:rPr lang="ko-KR" altLang="en-US" dirty="0" smtClean="0">
                <a:solidFill>
                  <a:srgbClr val="000000"/>
                </a:solidFill>
                <a:latin typeface="돋움"/>
                <a:ea typeface="돋움"/>
              </a:rPr>
              <a:t>로그아</a:t>
            </a:r>
            <a:r>
              <a:rPr lang="ko-KR" altLang="en-US" dirty="0">
                <a:solidFill>
                  <a:srgbClr val="000000"/>
                </a:solidFill>
                <a:latin typeface="돋움"/>
                <a:ea typeface="돋움"/>
              </a:rPr>
              <a:t>웃</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772816"/>
            <a:ext cx="3528392" cy="366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직사각형 9"/>
          <p:cNvSpPr/>
          <p:nvPr/>
        </p:nvSpPr>
        <p:spPr bwMode="auto">
          <a:xfrm>
            <a:off x="7241250" y="133936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47972558"/>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771718325"/>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7917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8900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그룹 3"/>
          <p:cNvGrpSpPr/>
          <p:nvPr/>
        </p:nvGrpSpPr>
        <p:grpSpPr>
          <a:xfrm>
            <a:off x="7336410" y="1454631"/>
            <a:ext cx="1582035" cy="2792998"/>
            <a:chOff x="7336410" y="1454631"/>
            <a:chExt cx="1582035" cy="2792998"/>
          </a:xfrm>
        </p:grpSpPr>
        <p:grpSp>
          <p:nvGrpSpPr>
            <p:cNvPr id="8" name="그룹 7"/>
            <p:cNvGrpSpPr/>
            <p:nvPr/>
          </p:nvGrpSpPr>
          <p:grpSpPr>
            <a:xfrm>
              <a:off x="7336410" y="1454631"/>
              <a:ext cx="1582035"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600" b="1" dirty="0">
                  <a:solidFill>
                    <a:schemeClr val="bg1"/>
                  </a:solidFill>
                  <a:latin typeface="Arial" charset="0"/>
                  <a:ea typeface="돋움" pitchFamily="50" charset="-127"/>
                </a:rPr>
                <a:t>￦ </a:t>
              </a:r>
              <a:r>
                <a:rPr kumimoji="1" lang="en-US" altLang="ko-KR" sz="1600" b="1" i="0" u="none" strike="noStrike" cap="none" normalizeH="0" baseline="0" dirty="0" smtClean="0">
                  <a:ln>
                    <a:noFill/>
                  </a:ln>
                  <a:solidFill>
                    <a:schemeClr val="bg1"/>
                  </a:solidFill>
                  <a:effectLst/>
                  <a:latin typeface="Arial" charset="0"/>
                  <a:ea typeface="돋움" pitchFamily="50" charset="-127"/>
                </a:rPr>
                <a:t>1856000</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81026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8451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80263" y="1934074"/>
            <a:ext cx="43204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9539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24762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2661055721"/>
              </p:ext>
            </p:extLst>
          </p:nvPr>
        </p:nvGraphicFramePr>
        <p:xfrm>
          <a:off x="1744144" y="2224371"/>
          <a:ext cx="5532108" cy="2049038"/>
        </p:xfrm>
        <a:graphic>
          <a:graphicData uri="http://schemas.openxmlformats.org/drawingml/2006/table">
            <a:tbl>
              <a:tblPr firstRow="1" bandRow="1">
                <a:tableStyleId>{5C22544A-7EE6-4342-B048-85BDC9FD1C3A}</a:tableStyleId>
              </a:tblPr>
              <a:tblGrid>
                <a:gridCol w="551216"/>
                <a:gridCol w="623830"/>
                <a:gridCol w="568600"/>
                <a:gridCol w="461217"/>
                <a:gridCol w="551216"/>
                <a:gridCol w="425666"/>
                <a:gridCol w="571162"/>
                <a:gridCol w="571162"/>
                <a:gridCol w="830783"/>
                <a:gridCol w="377256"/>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338845"/>
            <a:ext cx="2990850" cy="238125"/>
          </a:xfrm>
          <a:prstGeom prst="rect">
            <a:avLst/>
          </a:prstGeom>
          <a:ln>
            <a:solidFill>
              <a:schemeClr val="bg1">
                <a:lumMod val="50000"/>
              </a:schemeClr>
            </a:solidFill>
          </a:ln>
        </p:spPr>
      </p:pic>
      <p:sp>
        <p:nvSpPr>
          <p:cNvPr id="59" name="직사각형 58"/>
          <p:cNvSpPr/>
          <p:nvPr/>
        </p:nvSpPr>
        <p:spPr>
          <a:xfrm>
            <a:off x="1781266" y="158348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pic>
        <p:nvPicPr>
          <p:cNvPr id="26"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02486" y="2741577"/>
            <a:ext cx="636447" cy="16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06678" y="3007838"/>
            <a:ext cx="636448" cy="191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2"/>
          <a:stretch>
            <a:fillRect/>
          </a:stretch>
        </p:blipFill>
        <p:spPr>
          <a:xfrm>
            <a:off x="4621889" y="3267713"/>
            <a:ext cx="190500" cy="190500"/>
          </a:xfrm>
          <a:prstGeom prst="rect">
            <a:avLst/>
          </a:prstGeom>
        </p:spPr>
      </p:pic>
      <p:grpSp>
        <p:nvGrpSpPr>
          <p:cNvPr id="63" name="그룹 62"/>
          <p:cNvGrpSpPr/>
          <p:nvPr/>
        </p:nvGrpSpPr>
        <p:grpSpPr>
          <a:xfrm>
            <a:off x="1763688" y="2727040"/>
            <a:ext cx="461795" cy="247520"/>
            <a:chOff x="1853004" y="4826628"/>
            <a:chExt cx="508292" cy="216024"/>
          </a:xfrm>
        </p:grpSpPr>
        <p:pic>
          <p:nvPicPr>
            <p:cNvPr id="64"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74574" y="3551014"/>
            <a:ext cx="450656" cy="237884"/>
            <a:chOff x="1853004" y="5154597"/>
            <a:chExt cx="546189" cy="204821"/>
          </a:xfrm>
        </p:grpSpPr>
        <p:pic>
          <p:nvPicPr>
            <p:cNvPr id="74"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774857" y="3841922"/>
            <a:ext cx="450656" cy="237884"/>
            <a:chOff x="1853004" y="5154597"/>
            <a:chExt cx="546189" cy="204821"/>
          </a:xfrm>
        </p:grpSpPr>
        <p:pic>
          <p:nvPicPr>
            <p:cNvPr id="82"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sp>
        <p:nvSpPr>
          <p:cNvPr id="12" name="직사각형 11"/>
          <p:cNvSpPr/>
          <p:nvPr/>
        </p:nvSpPr>
        <p:spPr bwMode="auto">
          <a:xfrm>
            <a:off x="6131066" y="3535321"/>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4" name="직사각형 83"/>
          <p:cNvSpPr/>
          <p:nvPr/>
        </p:nvSpPr>
        <p:spPr bwMode="auto">
          <a:xfrm>
            <a:off x="6131066" y="3839510"/>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5" name="그림 84"/>
          <p:cNvPicPr>
            <a:picLocks noChangeAspect="1"/>
          </p:cNvPicPr>
          <p:nvPr/>
        </p:nvPicPr>
        <p:blipFill>
          <a:blip r:embed="rId12"/>
          <a:stretch>
            <a:fillRect/>
          </a:stretch>
        </p:blipFill>
        <p:spPr>
          <a:xfrm>
            <a:off x="4615222" y="4074726"/>
            <a:ext cx="190500" cy="190500"/>
          </a:xfrm>
          <a:prstGeom prst="rect">
            <a:avLst/>
          </a:prstGeom>
        </p:spPr>
      </p:pic>
      <p:grpSp>
        <p:nvGrpSpPr>
          <p:cNvPr id="87" name="그룹 86"/>
          <p:cNvGrpSpPr/>
          <p:nvPr/>
        </p:nvGrpSpPr>
        <p:grpSpPr>
          <a:xfrm>
            <a:off x="1763688" y="3025783"/>
            <a:ext cx="461795" cy="247520"/>
            <a:chOff x="1853004" y="4826628"/>
            <a:chExt cx="508292" cy="216024"/>
          </a:xfrm>
        </p:grpSpPr>
        <p:pic>
          <p:nvPicPr>
            <p:cNvPr id="91"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6110" y="4388119"/>
            <a:ext cx="7172335" cy="2193777"/>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6"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a:t>
            </a:r>
            <a:r>
              <a:rPr lang="en-US" altLang="ko-KR" dirty="0" smtClean="0">
                <a:solidFill>
                  <a:srgbClr val="000000"/>
                </a:solidFill>
                <a:latin typeface="돋움"/>
                <a:ea typeface="돋움"/>
              </a:rPr>
              <a:t>(TMIP </a:t>
            </a:r>
            <a:r>
              <a:rPr lang="ko-KR" altLang="en-US" dirty="0" smtClean="0">
                <a:solidFill>
                  <a:srgbClr val="000000"/>
                </a:solidFill>
                <a:latin typeface="돋움"/>
                <a:ea typeface="돋움"/>
              </a:rPr>
              <a:t>접속 시 첫 화면 또는 좌측 메뉴 바 내 클래스 전체보기 클릭 시 구현 화면</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8" name="직사각형 47"/>
          <p:cNvSpPr/>
          <p:nvPr/>
        </p:nvSpPr>
        <p:spPr bwMode="auto">
          <a:xfrm>
            <a:off x="7596336" y="117287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447680521"/>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7917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8900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그룹 3"/>
          <p:cNvGrpSpPr/>
          <p:nvPr/>
        </p:nvGrpSpPr>
        <p:grpSpPr>
          <a:xfrm>
            <a:off x="7336410" y="1454631"/>
            <a:ext cx="1582035" cy="2792998"/>
            <a:chOff x="7336410" y="1454631"/>
            <a:chExt cx="1582035" cy="2792998"/>
          </a:xfrm>
        </p:grpSpPr>
        <p:grpSp>
          <p:nvGrpSpPr>
            <p:cNvPr id="8" name="그룹 7"/>
            <p:cNvGrpSpPr/>
            <p:nvPr/>
          </p:nvGrpSpPr>
          <p:grpSpPr>
            <a:xfrm>
              <a:off x="7336410" y="1454631"/>
              <a:ext cx="1582035"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600" b="1" dirty="0" smtClean="0">
                  <a:solidFill>
                    <a:schemeClr val="bg1"/>
                  </a:solidFill>
                  <a:latin typeface="Arial" charset="0"/>
                  <a:ea typeface="돋움" pitchFamily="50" charset="-127"/>
                </a:rPr>
                <a:t>￦</a:t>
              </a:r>
              <a:r>
                <a:rPr kumimoji="1" lang="en-US" altLang="ko-KR" sz="1600" b="1" i="0" u="none" strike="noStrike" cap="none" normalizeH="0" baseline="0" dirty="0" smtClean="0">
                  <a:ln>
                    <a:noFill/>
                  </a:ln>
                  <a:solidFill>
                    <a:schemeClr val="bg1"/>
                  </a:solidFill>
                  <a:effectLst/>
                  <a:latin typeface="Arial" charset="0"/>
                  <a:ea typeface="돋움" pitchFamily="50" charset="-127"/>
                </a:rPr>
                <a:t>1856000 </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81026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8451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08759" y="1934074"/>
            <a:ext cx="575056"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9539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24762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1616559044"/>
              </p:ext>
            </p:extLst>
          </p:nvPr>
        </p:nvGraphicFramePr>
        <p:xfrm>
          <a:off x="1744144" y="2224371"/>
          <a:ext cx="5532106" cy="2049038"/>
        </p:xfrm>
        <a:graphic>
          <a:graphicData uri="http://schemas.openxmlformats.org/drawingml/2006/table">
            <a:tbl>
              <a:tblPr firstRow="1" bandRow="1">
                <a:tableStyleId>{5C22544A-7EE6-4342-B048-85BDC9FD1C3A}</a:tableStyleId>
              </a:tblPr>
              <a:tblGrid>
                <a:gridCol w="648623"/>
                <a:gridCol w="734068"/>
                <a:gridCol w="669078"/>
                <a:gridCol w="542720"/>
                <a:gridCol w="648623"/>
                <a:gridCol w="500886"/>
                <a:gridCol w="672093"/>
                <a:gridCol w="672093"/>
                <a:gridCol w="443922"/>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9">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gridSpan="9">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338845"/>
            <a:ext cx="2990850" cy="238125"/>
          </a:xfrm>
          <a:prstGeom prst="rect">
            <a:avLst/>
          </a:prstGeom>
          <a:ln>
            <a:solidFill>
              <a:schemeClr val="bg1">
                <a:lumMod val="50000"/>
              </a:schemeClr>
            </a:solidFill>
          </a:ln>
        </p:spPr>
      </p:pic>
      <p:sp>
        <p:nvSpPr>
          <p:cNvPr id="59" name="직사각형 58"/>
          <p:cNvSpPr/>
          <p:nvPr/>
        </p:nvSpPr>
        <p:spPr>
          <a:xfrm>
            <a:off x="1781266" y="158348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pic>
        <p:nvPicPr>
          <p:cNvPr id="90" name="그림 89"/>
          <p:cNvPicPr>
            <a:picLocks noChangeAspect="1"/>
          </p:cNvPicPr>
          <p:nvPr/>
        </p:nvPicPr>
        <p:blipFill>
          <a:blip r:embed="rId10"/>
          <a:stretch>
            <a:fillRect/>
          </a:stretch>
        </p:blipFill>
        <p:spPr>
          <a:xfrm>
            <a:off x="4621889" y="3267713"/>
            <a:ext cx="190500" cy="190500"/>
          </a:xfrm>
          <a:prstGeom prst="rect">
            <a:avLst/>
          </a:prstGeom>
        </p:spPr>
      </p:pic>
      <p:grpSp>
        <p:nvGrpSpPr>
          <p:cNvPr id="63" name="그룹 62"/>
          <p:cNvGrpSpPr/>
          <p:nvPr/>
        </p:nvGrpSpPr>
        <p:grpSpPr>
          <a:xfrm>
            <a:off x="1796346" y="2683496"/>
            <a:ext cx="461795" cy="247520"/>
            <a:chOff x="1853004" y="4826628"/>
            <a:chExt cx="508292" cy="216024"/>
          </a:xfrm>
        </p:grpSpPr>
        <p:pic>
          <p:nvPicPr>
            <p:cNvPr id="64"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829004" y="3507470"/>
            <a:ext cx="450656" cy="237884"/>
            <a:chOff x="1853004" y="5154597"/>
            <a:chExt cx="546189" cy="204821"/>
          </a:xfrm>
        </p:grpSpPr>
        <p:pic>
          <p:nvPicPr>
            <p:cNvPr id="74"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829287" y="3798378"/>
            <a:ext cx="450656" cy="237884"/>
            <a:chOff x="1853004" y="5154597"/>
            <a:chExt cx="546189" cy="204821"/>
          </a:xfrm>
        </p:grpSpPr>
        <p:pic>
          <p:nvPicPr>
            <p:cNvPr id="82"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85" name="그림 84"/>
          <p:cNvPicPr>
            <a:picLocks noChangeAspect="1"/>
          </p:cNvPicPr>
          <p:nvPr/>
        </p:nvPicPr>
        <p:blipFill>
          <a:blip r:embed="rId10"/>
          <a:stretch>
            <a:fillRect/>
          </a:stretch>
        </p:blipFill>
        <p:spPr>
          <a:xfrm>
            <a:off x="4615222" y="4074726"/>
            <a:ext cx="190500" cy="190500"/>
          </a:xfrm>
          <a:prstGeom prst="rect">
            <a:avLst/>
          </a:prstGeom>
        </p:spPr>
      </p:pic>
      <p:grpSp>
        <p:nvGrpSpPr>
          <p:cNvPr id="87" name="그룹 86"/>
          <p:cNvGrpSpPr/>
          <p:nvPr/>
        </p:nvGrpSpPr>
        <p:grpSpPr>
          <a:xfrm>
            <a:off x="1796346" y="2982239"/>
            <a:ext cx="461795" cy="247520"/>
            <a:chOff x="1853004" y="4826628"/>
            <a:chExt cx="508292" cy="216024"/>
          </a:xfrm>
        </p:grpSpPr>
        <p:pic>
          <p:nvPicPr>
            <p:cNvPr id="91"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46110" y="4388119"/>
            <a:ext cx="7172335" cy="2193777"/>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6"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en-US" altLang="ko-KR" dirty="0" smtClean="0">
                <a:solidFill>
                  <a:schemeClr val="accent2">
                    <a:lumMod val="50000"/>
                  </a:schemeClr>
                </a:solidFill>
                <a:latin typeface="돋움"/>
                <a:ea typeface="돋움"/>
              </a:rPr>
              <a:t>1:1 </a:t>
            </a:r>
            <a:r>
              <a:rPr lang="ko-KR" altLang="en-US" dirty="0" smtClean="0">
                <a:solidFill>
                  <a:schemeClr val="accent2">
                    <a:lumMod val="50000"/>
                  </a:schemeClr>
                </a:solidFill>
                <a:latin typeface="돋움"/>
                <a:ea typeface="돋움"/>
              </a:rPr>
              <a:t>강의 </a:t>
            </a:r>
            <a:r>
              <a:rPr lang="ko-KR" altLang="en-US" dirty="0" smtClean="0">
                <a:solidFill>
                  <a:srgbClr val="000000"/>
                </a:solidFill>
                <a:latin typeface="돋움"/>
                <a:ea typeface="돋움"/>
              </a:rPr>
              <a:t>시 내 클래스 전체보기</a:t>
            </a:r>
            <a:r>
              <a:rPr lang="en-US" altLang="ko-KR" dirty="0" smtClean="0">
                <a:solidFill>
                  <a:srgbClr val="000000"/>
                </a:solidFill>
                <a:latin typeface="돋움"/>
                <a:ea typeface="돋움"/>
              </a:rPr>
              <a:t>(TMIP </a:t>
            </a:r>
            <a:r>
              <a:rPr lang="ko-KR" altLang="en-US" dirty="0" smtClean="0">
                <a:solidFill>
                  <a:srgbClr val="000000"/>
                </a:solidFill>
                <a:latin typeface="돋움"/>
                <a:ea typeface="돋움"/>
              </a:rPr>
              <a:t>접속 시 첫 화면 또는 좌측 메뉴 바 내 클래스 전체보기 클릭 시 구현 화면</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 name="직사각형 2"/>
          <p:cNvSpPr/>
          <p:nvPr/>
        </p:nvSpPr>
        <p:spPr bwMode="auto">
          <a:xfrm>
            <a:off x="5365395" y="296942"/>
            <a:ext cx="1598173" cy="1777185"/>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latin typeface="Arial" charset="0"/>
                <a:ea typeface="돋움" pitchFamily="50" charset="-127"/>
              </a:rPr>
              <a:t>1:1 </a:t>
            </a:r>
            <a:r>
              <a:rPr kumimoji="1" lang="ko-KR" altLang="en-US" sz="1200" b="1" dirty="0" smtClean="0">
                <a:latin typeface="Arial" charset="0"/>
                <a:ea typeface="돋움" pitchFamily="50" charset="-127"/>
              </a:rPr>
              <a:t>강의는 </a:t>
            </a:r>
            <a:r>
              <a:rPr kumimoji="1" lang="ko-KR" altLang="en-US" sz="1200" b="1" dirty="0" smtClean="0">
                <a:solidFill>
                  <a:schemeClr val="accent2">
                    <a:lumMod val="50000"/>
                  </a:schemeClr>
                </a:solidFill>
                <a:latin typeface="Arial" charset="0"/>
                <a:ea typeface="돋움" pitchFamily="50" charset="-127"/>
              </a:rPr>
              <a:t>진행도</a:t>
            </a:r>
            <a:endParaRPr kumimoji="1" lang="en-US" altLang="ko-KR" sz="1200" b="1" dirty="0" smtClean="0">
              <a:solidFill>
                <a:schemeClr val="accent2">
                  <a:lumMod val="50000"/>
                </a:schemeClr>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빠져있음</a:t>
            </a:r>
            <a:endParaRPr kumimoji="1" lang="ko-KR" altLang="en-US" sz="1200" b="1" i="0" u="none" strike="noStrike" cap="none" normalizeH="0" baseline="0" dirty="0" smtClean="0">
              <a:ln>
                <a:noFill/>
              </a:ln>
              <a:effectLst/>
              <a:latin typeface="Arial" charset="0"/>
              <a:ea typeface="돋움" pitchFamily="50" charset="-127"/>
            </a:endParaRPr>
          </a:p>
        </p:txBody>
      </p:sp>
      <p:sp>
        <p:nvSpPr>
          <p:cNvPr id="48" name="직사각형 47"/>
          <p:cNvSpPr/>
          <p:nvPr/>
        </p:nvSpPr>
        <p:spPr bwMode="auto">
          <a:xfrm>
            <a:off x="7608368" y="1185085"/>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154999795"/>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737889"/>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512" y="2147720"/>
            <a:ext cx="5056212"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그룹 7"/>
          <p:cNvGrpSpPr/>
          <p:nvPr/>
        </p:nvGrpSpPr>
        <p:grpSpPr>
          <a:xfrm>
            <a:off x="7020272" y="2002460"/>
            <a:ext cx="1582035" cy="2314889"/>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2359" y="2358098"/>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직사각형 8"/>
          <p:cNvSpPr/>
          <p:nvPr/>
        </p:nvSpPr>
        <p:spPr bwMode="auto">
          <a:xfrm>
            <a:off x="7113546" y="3751919"/>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dirty="0">
                <a:solidFill>
                  <a:schemeClr val="bg1"/>
                </a:solidFill>
                <a:latin typeface="Arial" charset="0"/>
                <a:ea typeface="돋움" pitchFamily="50" charset="-127"/>
              </a:rPr>
              <a:t>￦</a:t>
            </a:r>
            <a:r>
              <a:rPr kumimoji="1" lang="en-US" altLang="ko-KR" sz="1200" b="1" i="0" u="none" strike="noStrike" cap="none" normalizeH="0" baseline="0" dirty="0" smtClean="0">
                <a:ln>
                  <a:noFill/>
                </a:ln>
                <a:solidFill>
                  <a:schemeClr val="bg1"/>
                </a:solidFill>
                <a:effectLst/>
                <a:latin typeface="Arial" charset="0"/>
                <a:ea typeface="돋움" pitchFamily="50" charset="-127"/>
              </a:rPr>
              <a:t>1856000</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11" name="TextBox 10"/>
          <p:cNvSpPr txBox="1"/>
          <p:nvPr/>
        </p:nvSpPr>
        <p:spPr>
          <a:xfrm>
            <a:off x="7513695" y="2447565"/>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26751" y="2928332"/>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32538" y="3349347"/>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6336" y="2410566"/>
            <a:ext cx="347604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939603" y="2492789"/>
            <a:ext cx="43204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sp>
        <p:nvSpPr>
          <p:cNvPr id="53" name="AutoShape 85"/>
          <p:cNvSpPr>
            <a:spLocks noChangeArrowheads="1"/>
          </p:cNvSpPr>
          <p:nvPr/>
        </p:nvSpPr>
        <p:spPr bwMode="auto">
          <a:xfrm rot="10800000">
            <a:off x="3171416" y="2750587"/>
            <a:ext cx="2120964" cy="17160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23" name="그룹 22"/>
          <p:cNvGrpSpPr/>
          <p:nvPr/>
        </p:nvGrpSpPr>
        <p:grpSpPr>
          <a:xfrm>
            <a:off x="5368582" y="2432338"/>
            <a:ext cx="1007811"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57115" y="2489820"/>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직사각형 65"/>
          <p:cNvSpPr/>
          <p:nvPr/>
        </p:nvSpPr>
        <p:spPr>
          <a:xfrm>
            <a:off x="323528" y="4154609"/>
            <a:ext cx="1158046" cy="1709648"/>
          </a:xfrm>
          <a:prstGeom prst="rect">
            <a:avLst/>
          </a:prstGeom>
          <a:ln w="25400">
            <a:solidFill>
              <a:schemeClr val="bg1"/>
            </a:solidFill>
          </a:ln>
        </p:spPr>
        <p:txBody>
          <a:bodyPr wrap="square" anchor="ctr">
            <a:normAutofit/>
          </a:bodyPr>
          <a:lstStyle/>
          <a:p>
            <a:pPr marL="85725" indent="-85725" algn="ctr">
              <a:buFont typeface="Arial" panose="020B0604020202020204" pitchFamily="34" charset="0"/>
              <a:buChar char="•"/>
            </a:pPr>
            <a:r>
              <a:rPr lang="en-US" altLang="ko-KR" sz="1200" b="1" kern="100" dirty="0">
                <a:solidFill>
                  <a:schemeClr val="bg1"/>
                </a:solidFill>
                <a:latin typeface="맑은 고딕"/>
                <a:ea typeface="맑은 고딕"/>
                <a:cs typeface="Times New Roman"/>
              </a:rPr>
              <a:t> </a:t>
            </a:r>
            <a:r>
              <a:rPr lang="ko-KR" altLang="en-US" sz="1200" b="1" kern="100" dirty="0" err="1" smtClean="0">
                <a:solidFill>
                  <a:schemeClr val="bg1"/>
                </a:solidFill>
                <a:latin typeface="맑은 고딕"/>
                <a:ea typeface="맑은 고딕"/>
                <a:cs typeface="Times New Roman"/>
              </a:rPr>
              <a:t>필터링</a:t>
            </a:r>
            <a:r>
              <a:rPr lang="ko-KR" altLang="en-US" sz="1200" b="1" kern="100" dirty="0" smtClean="0">
                <a:solidFill>
                  <a:schemeClr val="bg1"/>
                </a:solidFill>
                <a:latin typeface="맑은 고딕"/>
                <a:ea typeface="맑은 고딕"/>
                <a:cs typeface="Times New Roman"/>
              </a:rPr>
              <a:t> 기능에서 프로그램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주재원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요일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월 로 검색한 결과</a:t>
            </a:r>
            <a:endParaRPr lang="en-US" altLang="ko-KR" sz="1200" b="1" kern="100" dirty="0" smtClean="0">
              <a:solidFill>
                <a:schemeClr val="bg1"/>
              </a:solidFill>
              <a:latin typeface="맑은 고딕"/>
              <a:ea typeface="맑은 고딕"/>
              <a:cs typeface="Times New Roman"/>
            </a:endParaRPr>
          </a:p>
        </p:txBody>
      </p:sp>
      <p:sp>
        <p:nvSpPr>
          <p:cNvPr id="42" name="AutoShape 85"/>
          <p:cNvSpPr>
            <a:spLocks noChangeArrowheads="1"/>
          </p:cNvSpPr>
          <p:nvPr/>
        </p:nvSpPr>
        <p:spPr bwMode="auto">
          <a:xfrm rot="10800000">
            <a:off x="1777506" y="4118920"/>
            <a:ext cx="5072243" cy="23291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aphicFrame>
        <p:nvGraphicFramePr>
          <p:cNvPr id="28" name="표 27"/>
          <p:cNvGraphicFramePr>
            <a:graphicFrameLocks noGrp="1"/>
          </p:cNvGraphicFramePr>
          <p:nvPr>
            <p:extLst>
              <p:ext uri="{D42A27DB-BD31-4B8C-83A1-F6EECF244321}">
                <p14:modId xmlns:p14="http://schemas.microsoft.com/office/powerpoint/2010/main" val="241051729"/>
              </p:ext>
            </p:extLst>
          </p:nvPr>
        </p:nvGraphicFramePr>
        <p:xfrm>
          <a:off x="3265223" y="2970046"/>
          <a:ext cx="3421057" cy="780210"/>
        </p:xfrm>
        <a:graphic>
          <a:graphicData uri="http://schemas.openxmlformats.org/drawingml/2006/table">
            <a:tbl>
              <a:tblPr firstRow="1" bandRow="1">
                <a:tableStyleId>{5C22544A-7EE6-4342-B048-85BDC9FD1C3A}</a:tableStyleId>
              </a:tblPr>
              <a:tblGrid>
                <a:gridCol w="1081494"/>
                <a:gridCol w="1223962"/>
                <a:gridCol w="1115601"/>
              </a:tblGrid>
              <a:tr h="260070">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강의요일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0070">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0070">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skill</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0" name="TextBox 49"/>
          <p:cNvSpPr txBox="1"/>
          <p:nvPr/>
        </p:nvSpPr>
        <p:spPr>
          <a:xfrm>
            <a:off x="6984065" y="1909605"/>
            <a:ext cx="1654043" cy="2407744"/>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4" name="그룹 3"/>
          <p:cNvGrpSpPr/>
          <p:nvPr/>
        </p:nvGrpSpPr>
        <p:grpSpPr>
          <a:xfrm>
            <a:off x="1867746" y="2761220"/>
            <a:ext cx="1303821" cy="1405537"/>
            <a:chOff x="1867595" y="3175591"/>
            <a:chExt cx="1303821" cy="1405537"/>
          </a:xfrm>
        </p:grpSpPr>
        <p:grpSp>
          <p:nvGrpSpPr>
            <p:cNvPr id="16" name="그룹 15"/>
            <p:cNvGrpSpPr/>
            <p:nvPr/>
          </p:nvGrpSpPr>
          <p:grpSpPr>
            <a:xfrm>
              <a:off x="1867595" y="3175591"/>
              <a:ext cx="1303821" cy="1405537"/>
              <a:chOff x="3336246" y="2529185"/>
              <a:chExt cx="1343025" cy="1447800"/>
            </a:xfrm>
          </p:grpSpPr>
          <p:pic>
            <p:nvPicPr>
              <p:cNvPr id="1034"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36246" y="2529185"/>
                <a:ext cx="1343025" cy="14478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2876" y="2564504"/>
                <a:ext cx="269699" cy="980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7" name="TextBox 16"/>
            <p:cNvSpPr txBox="1"/>
            <p:nvPr/>
          </p:nvSpPr>
          <p:spPr>
            <a:xfrm>
              <a:off x="2134361" y="3281921"/>
              <a:ext cx="435472" cy="123111"/>
            </a:xfrm>
            <a:prstGeom prst="rect">
              <a:avLst/>
            </a:prstGeom>
            <a:solidFill>
              <a:schemeClr val="bg1"/>
            </a:solidFill>
          </p:spPr>
          <p:txBody>
            <a:bodyPr wrap="square" lIns="0" tIns="0" rIns="0" bIns="0" rtlCol="0" anchor="ctr">
              <a:spAutoFit/>
            </a:bodyPr>
            <a:lstStyle/>
            <a:p>
              <a:r>
                <a:rPr lang="en-US" altLang="ko-KR" sz="800" b="1" dirty="0" smtClean="0"/>
                <a:t>SK</a:t>
              </a:r>
              <a:endParaRPr lang="ko-KR" altLang="en-US" sz="800" b="1" dirty="0"/>
            </a:p>
          </p:txBody>
        </p:sp>
        <p:sp>
          <p:nvSpPr>
            <p:cNvPr id="46" name="TextBox 45"/>
            <p:cNvSpPr txBox="1"/>
            <p:nvPr/>
          </p:nvSpPr>
          <p:spPr>
            <a:xfrm>
              <a:off x="2134361" y="3764711"/>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SAMSUNG</a:t>
              </a:r>
              <a:endParaRPr lang="ko-KR" altLang="en-US" dirty="0"/>
            </a:p>
          </p:txBody>
        </p:sp>
        <p:sp>
          <p:nvSpPr>
            <p:cNvPr id="48" name="TextBox 47"/>
            <p:cNvSpPr txBox="1"/>
            <p:nvPr/>
          </p:nvSpPr>
          <p:spPr>
            <a:xfrm>
              <a:off x="2134361" y="3516788"/>
              <a:ext cx="435472"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a:t>LG</a:t>
              </a:r>
              <a:endParaRPr lang="ko-KR" altLang="en-US" dirty="0"/>
            </a:p>
          </p:txBody>
        </p:sp>
        <p:sp>
          <p:nvSpPr>
            <p:cNvPr id="49" name="TextBox 48"/>
            <p:cNvSpPr txBox="1"/>
            <p:nvPr/>
          </p:nvSpPr>
          <p:spPr>
            <a:xfrm>
              <a:off x="2134361" y="3999217"/>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DOOSAN</a:t>
              </a:r>
              <a:endParaRPr lang="ko-KR" altLang="en-US" dirty="0"/>
            </a:p>
          </p:txBody>
        </p:sp>
      </p:grpSp>
      <p:sp>
        <p:nvSpPr>
          <p:cNvPr id="7" name="직사각형 6"/>
          <p:cNvSpPr/>
          <p:nvPr/>
        </p:nvSpPr>
        <p:spPr bwMode="auto">
          <a:xfrm>
            <a:off x="1705677" y="4806344"/>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662120943"/>
              </p:ext>
            </p:extLst>
          </p:nvPr>
        </p:nvGraphicFramePr>
        <p:xfrm>
          <a:off x="1743733" y="4410031"/>
          <a:ext cx="6858575" cy="1107201"/>
        </p:xfrm>
        <a:graphic>
          <a:graphicData uri="http://schemas.openxmlformats.org/drawingml/2006/table">
            <a:tbl>
              <a:tblPr firstRow="1" bandRow="1">
                <a:tableStyleId>{5C22544A-7EE6-4342-B048-85BDC9FD1C3A}</a:tableStyleId>
              </a:tblPr>
              <a:tblGrid>
                <a:gridCol w="683385"/>
                <a:gridCol w="773409"/>
                <a:gridCol w="704936"/>
                <a:gridCol w="571806"/>
                <a:gridCol w="683385"/>
                <a:gridCol w="527730"/>
                <a:gridCol w="708114"/>
                <a:gridCol w="708114"/>
                <a:gridCol w="1029984"/>
                <a:gridCol w="467712"/>
              </a:tblGrid>
              <a:tr h="359478">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14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14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429">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 name="AutoShape 85"/>
          <p:cNvSpPr>
            <a:spLocks noChangeArrowheads="1"/>
          </p:cNvSpPr>
          <p:nvPr/>
        </p:nvSpPr>
        <p:spPr bwMode="auto">
          <a:xfrm rot="16200000">
            <a:off x="1119257" y="4881830"/>
            <a:ext cx="989885" cy="19749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0" name="그림 9"/>
          <p:cNvPicPr>
            <a:picLocks noChangeAspect="1"/>
          </p:cNvPicPr>
          <p:nvPr/>
        </p:nvPicPr>
        <p:blipFill>
          <a:blip r:embed="rId11"/>
          <a:stretch>
            <a:fillRect/>
          </a:stretch>
        </p:blipFill>
        <p:spPr>
          <a:xfrm>
            <a:off x="1783769" y="1897560"/>
            <a:ext cx="2990850" cy="238125"/>
          </a:xfrm>
          <a:prstGeom prst="rect">
            <a:avLst/>
          </a:prstGeom>
          <a:ln>
            <a:solidFill>
              <a:schemeClr val="bg1">
                <a:lumMod val="50000"/>
              </a:schemeClr>
            </a:solidFill>
          </a:ln>
        </p:spPr>
      </p:pic>
      <p:sp>
        <p:nvSpPr>
          <p:cNvPr id="59" name="직사각형 58"/>
          <p:cNvSpPr/>
          <p:nvPr/>
        </p:nvSpPr>
        <p:spPr>
          <a:xfrm>
            <a:off x="1781266" y="2142195"/>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57" name="TextBox 56"/>
          <p:cNvSpPr txBox="1"/>
          <p:nvPr/>
        </p:nvSpPr>
        <p:spPr>
          <a:xfrm>
            <a:off x="1816336" y="2398941"/>
            <a:ext cx="3496795" cy="372645"/>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TextBox 59"/>
          <p:cNvSpPr txBox="1"/>
          <p:nvPr/>
        </p:nvSpPr>
        <p:spPr>
          <a:xfrm>
            <a:off x="5353201" y="2419194"/>
            <a:ext cx="1030389" cy="36156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65" name="AutoShape 90"/>
          <p:cNvSpPr>
            <a:spLocks noChangeArrowheads="1"/>
          </p:cNvSpPr>
          <p:nvPr/>
        </p:nvSpPr>
        <p:spPr bwMode="auto">
          <a:xfrm rot="16200000">
            <a:off x="5708532" y="1528457"/>
            <a:ext cx="34886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67" name="직사각형 66"/>
          <p:cNvSpPr/>
          <p:nvPr/>
        </p:nvSpPr>
        <p:spPr>
          <a:xfrm>
            <a:off x="4927352" y="1709028"/>
            <a:ext cx="1891160" cy="278118"/>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err="1">
                <a:latin typeface="맑은 고딕"/>
                <a:ea typeface="맑은 고딕"/>
                <a:cs typeface="Times New Roman"/>
              </a:rPr>
              <a:t>프리</a:t>
            </a:r>
            <a:r>
              <a:rPr lang="ko-KR" altLang="en-US" sz="1000" b="1" kern="100" dirty="0">
                <a:latin typeface="맑은 고딕"/>
                <a:ea typeface="맑은 고딕"/>
                <a:cs typeface="Times New Roman"/>
              </a:rPr>
              <a:t> 검색</a:t>
            </a:r>
            <a:r>
              <a:rPr lang="en-US" altLang="ko-KR" sz="1000" b="1" kern="100" dirty="0">
                <a:latin typeface="맑은 고딕"/>
                <a:ea typeface="맑은 고딕"/>
                <a:cs typeface="Times New Roman"/>
              </a:rPr>
              <a:t>(</a:t>
            </a:r>
            <a:r>
              <a:rPr lang="ko-KR" altLang="en-US" sz="1000" b="1" kern="100" dirty="0">
                <a:latin typeface="맑은 고딕"/>
                <a:ea typeface="맑은 고딕"/>
                <a:cs typeface="Times New Roman"/>
              </a:rPr>
              <a:t>키워드 입력</a:t>
            </a:r>
            <a:r>
              <a:rPr lang="en-US" altLang="ko-KR" sz="1000" b="1" kern="100" dirty="0">
                <a:latin typeface="맑은 고딕"/>
                <a:ea typeface="맑은 고딕"/>
                <a:cs typeface="Times New Roman"/>
              </a:rPr>
              <a:t>)</a:t>
            </a:r>
          </a:p>
        </p:txBody>
      </p:sp>
      <p:cxnSp>
        <p:nvCxnSpPr>
          <p:cNvPr id="68" name="꺾인 연결선 67"/>
          <p:cNvCxnSpPr>
            <a:stCxn id="57" idx="1"/>
            <a:endCxn id="69" idx="1"/>
          </p:cNvCxnSpPr>
          <p:nvPr/>
        </p:nvCxnSpPr>
        <p:spPr bwMode="auto">
          <a:xfrm rot="10800000">
            <a:off x="296822" y="1482036"/>
            <a:ext cx="1519515" cy="1103228"/>
          </a:xfrm>
          <a:prstGeom prst="bentConnector3">
            <a:avLst>
              <a:gd name="adj1" fmla="val 115044"/>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직사각형 68"/>
          <p:cNvSpPr/>
          <p:nvPr/>
        </p:nvSpPr>
        <p:spPr>
          <a:xfrm>
            <a:off x="296821" y="1262854"/>
            <a:ext cx="2304256" cy="438364"/>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a:latin typeface="맑은 고딕"/>
                <a:ea typeface="맑은 고딕"/>
                <a:cs typeface="Times New Roman"/>
              </a:rPr>
              <a:t>팝업 체크박스 중복 선택 및 검색 가능</a:t>
            </a:r>
            <a:endParaRPr lang="en-US" altLang="ko-KR" sz="1000" b="1" kern="100" dirty="0">
              <a:latin typeface="맑은 고딕"/>
              <a:ea typeface="맑은 고딕"/>
              <a:cs typeface="Times New Roman"/>
            </a:endParaRPr>
          </a:p>
        </p:txBody>
      </p:sp>
      <p:sp>
        <p:nvSpPr>
          <p:cNvPr id="71" name="TextBox 70"/>
          <p:cNvSpPr txBox="1"/>
          <p:nvPr/>
        </p:nvSpPr>
        <p:spPr>
          <a:xfrm>
            <a:off x="1744702" y="1869590"/>
            <a:ext cx="3070839" cy="296487"/>
          </a:xfrm>
          <a:prstGeom prst="rect">
            <a:avLst/>
          </a:prstGeom>
          <a:noFill/>
          <a:ln w="25400">
            <a:solidFill>
              <a:srgbClr val="FF0000"/>
            </a:solidFill>
            <a:prstDash val="dash"/>
          </a:ln>
        </p:spPr>
        <p:txBody>
          <a:bodyPr wrap="square" rtlCol="0">
            <a:normAutofit fontScale="85000" lnSpcReduction="20000"/>
          </a:bodyPr>
          <a:lstStyle/>
          <a:p>
            <a:endParaRPr lang="ko-KR" altLang="en-US" dirty="0"/>
          </a:p>
        </p:txBody>
      </p:sp>
      <p:sp>
        <p:nvSpPr>
          <p:cNvPr id="73" name="직사각형 72"/>
          <p:cNvSpPr/>
          <p:nvPr/>
        </p:nvSpPr>
        <p:spPr>
          <a:xfrm>
            <a:off x="4840123" y="952935"/>
            <a:ext cx="3692317" cy="676393"/>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err="1">
                <a:latin typeface="맑은 고딕"/>
                <a:ea typeface="맑은 고딕"/>
                <a:cs typeface="Times New Roman"/>
              </a:rPr>
              <a:t>잡뱅크</a:t>
            </a:r>
            <a:r>
              <a:rPr lang="ko-KR" altLang="en-US" sz="1000" b="1" kern="100" dirty="0">
                <a:latin typeface="맑은 고딕"/>
                <a:ea typeface="맑은 고딕"/>
                <a:cs typeface="Times New Roman"/>
              </a:rPr>
              <a:t> 정보 </a:t>
            </a:r>
            <a:r>
              <a:rPr lang="ko-KR" altLang="en-US" sz="1000" b="1" kern="100" dirty="0" err="1">
                <a:latin typeface="맑은 고딕"/>
                <a:ea typeface="맑은 고딕"/>
                <a:cs typeface="Times New Roman"/>
              </a:rPr>
              <a:t>최상단</a:t>
            </a:r>
            <a:r>
              <a:rPr lang="ko-KR" altLang="en-US" sz="1000" b="1" kern="100" dirty="0">
                <a:latin typeface="맑은 고딕"/>
                <a:ea typeface="맑은 고딕"/>
                <a:cs typeface="Times New Roman"/>
              </a:rPr>
              <a:t> 고정 </a:t>
            </a:r>
            <a:endParaRPr lang="en-US" altLang="ko-KR" sz="1000" b="1" kern="100" dirty="0">
              <a:latin typeface="맑은 고딕"/>
              <a:ea typeface="맑은 고딕"/>
              <a:cs typeface="Times New Roman"/>
            </a:endParaRPr>
          </a:p>
          <a:p>
            <a:pPr marL="171450" indent="-85725">
              <a:buFont typeface="Arial" panose="020B0604020202020204" pitchFamily="34" charset="0"/>
              <a:buChar char="•"/>
            </a:pPr>
            <a:r>
              <a:rPr lang="ko-KR" altLang="en-US" sz="1000" b="1" kern="100" dirty="0" err="1">
                <a:latin typeface="맑은 고딕"/>
                <a:ea typeface="맑은 고딕"/>
                <a:cs typeface="Times New Roman"/>
              </a:rPr>
              <a:t>잡뱅크</a:t>
            </a:r>
            <a:r>
              <a:rPr lang="ko-KR" altLang="en-US" sz="1000" b="1" kern="100" dirty="0">
                <a:latin typeface="맑은 고딕"/>
                <a:ea typeface="맑은 고딕"/>
                <a:cs typeface="Times New Roman"/>
              </a:rPr>
              <a:t> </a:t>
            </a:r>
            <a:r>
              <a:rPr lang="ko-KR" altLang="en-US" sz="1000" b="1" kern="100" dirty="0" smtClean="0">
                <a:latin typeface="맑은 고딕"/>
                <a:ea typeface="맑은 고딕"/>
                <a:cs typeface="Times New Roman"/>
              </a:rPr>
              <a:t>헤드라인 </a:t>
            </a:r>
            <a:r>
              <a:rPr lang="en-US" altLang="ko-KR" sz="1000" b="1" kern="100" dirty="0">
                <a:latin typeface="맑은 고딕"/>
                <a:ea typeface="맑은 고딕"/>
                <a:cs typeface="Times New Roman"/>
              </a:rPr>
              <a:t>3</a:t>
            </a:r>
            <a:r>
              <a:rPr lang="ko-KR" altLang="en-US" sz="1000" b="1" kern="100" dirty="0">
                <a:latin typeface="맑은 고딕"/>
                <a:ea typeface="맑은 고딕"/>
                <a:cs typeface="Times New Roman"/>
              </a:rPr>
              <a:t>초 마다 새로운 내용으로 전환</a:t>
            </a:r>
            <a:endParaRPr lang="en-US" altLang="ko-KR" sz="1000" b="1" kern="100" dirty="0">
              <a:latin typeface="맑은 고딕"/>
              <a:ea typeface="맑은 고딕"/>
              <a:cs typeface="Times New Roman"/>
            </a:endParaRPr>
          </a:p>
          <a:p>
            <a:pPr marL="171450" indent="-85725">
              <a:buFont typeface="Arial" panose="020B0604020202020204" pitchFamily="34" charset="0"/>
              <a:buChar char="•"/>
            </a:pPr>
            <a:r>
              <a:rPr lang="ko-KR" altLang="en-US" sz="1000" b="1" kern="100" dirty="0">
                <a:latin typeface="맑은 고딕"/>
                <a:ea typeface="맑은 고딕"/>
                <a:cs typeface="Times New Roman"/>
              </a:rPr>
              <a:t>클릭 시 </a:t>
            </a:r>
            <a:r>
              <a:rPr lang="ko-KR" altLang="en-US" sz="1000" b="1" kern="100" dirty="0" err="1">
                <a:latin typeface="맑은 고딕"/>
                <a:ea typeface="맑은 고딕"/>
                <a:cs typeface="Times New Roman"/>
              </a:rPr>
              <a:t>잡뱅크</a:t>
            </a:r>
            <a:r>
              <a:rPr lang="ko-KR" altLang="en-US" sz="1000" b="1" kern="100" dirty="0">
                <a:latin typeface="맑은 고딕"/>
                <a:ea typeface="맑은 고딕"/>
                <a:cs typeface="Times New Roman"/>
              </a:rPr>
              <a:t> 화면으로 연동</a:t>
            </a:r>
            <a:endParaRPr lang="en-US" altLang="ko-KR" sz="1000" b="1" kern="100" dirty="0">
              <a:latin typeface="맑은 고딕"/>
              <a:ea typeface="맑은 고딕"/>
              <a:cs typeface="Times New Roman"/>
            </a:endParaRPr>
          </a:p>
        </p:txBody>
      </p:sp>
      <p:cxnSp>
        <p:nvCxnSpPr>
          <p:cNvPr id="32" name="꺾인 연결선 31"/>
          <p:cNvCxnSpPr>
            <a:stCxn id="71" idx="0"/>
            <a:endCxn id="73" idx="1"/>
          </p:cNvCxnSpPr>
          <p:nvPr/>
        </p:nvCxnSpPr>
        <p:spPr bwMode="auto">
          <a:xfrm rot="5400000" flipH="1" flipV="1">
            <a:off x="3770893" y="800361"/>
            <a:ext cx="578458" cy="1560001"/>
          </a:xfrm>
          <a:prstGeom prst="bentConnector2">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세부기능 설명 </a:t>
            </a:r>
            <a:r>
              <a:rPr lang="en-US" altLang="ko-KR" dirty="0" smtClean="0">
                <a:solidFill>
                  <a:srgbClr val="000000"/>
                </a:solidFill>
                <a:latin typeface="돋움"/>
                <a:ea typeface="돋움"/>
              </a:rPr>
              <a:t>- 1</a:t>
            </a:r>
            <a:endParaRPr lang="ko-KR" altLang="en-US" dirty="0">
              <a:solidFill>
                <a:srgbClr val="000000"/>
              </a:solidFill>
              <a:latin typeface="돋움"/>
              <a:ea typeface="돋움"/>
            </a:endParaRPr>
          </a:p>
        </p:txBody>
      </p:sp>
      <p:sp>
        <p:nvSpPr>
          <p:cNvPr id="79" name="직사각형 78"/>
          <p:cNvSpPr/>
          <p:nvPr/>
        </p:nvSpPr>
        <p:spPr>
          <a:xfrm>
            <a:off x="5725862" y="5735356"/>
            <a:ext cx="2919483" cy="1059776"/>
          </a:xfrm>
          <a:prstGeom prst="rect">
            <a:avLst/>
          </a:prstGeom>
          <a:ln w="25400">
            <a:solidFill>
              <a:schemeClr val="tx1"/>
            </a:solidFill>
          </a:ln>
        </p:spPr>
        <p:txBody>
          <a:bodyPr wrap="square" anchor="ctr">
            <a:normAutofit/>
          </a:bodyPr>
          <a:lstStyle/>
          <a:p>
            <a:pPr marL="85725" indent="-85725">
              <a:buFont typeface="Arial" panose="020B0604020202020204" pitchFamily="34" charset="0"/>
              <a:buChar char="•"/>
            </a:pPr>
            <a:r>
              <a:rPr lang="ko-KR" altLang="en-US" sz="1200" b="1" dirty="0" smtClean="0"/>
              <a:t>강의비용 실시간 업데이트</a:t>
            </a:r>
            <a:endParaRPr lang="en-US" altLang="ko-KR" sz="1200" b="1" dirty="0"/>
          </a:p>
          <a:p>
            <a:pPr marL="352425" lvl="1" indent="-171450">
              <a:buFont typeface="Wingdings" panose="05000000000000000000" pitchFamily="2" charset="2"/>
              <a:buChar char="ü"/>
            </a:pPr>
            <a:r>
              <a:rPr lang="ko-KR" altLang="en-US" sz="1100" dirty="0" smtClean="0"/>
              <a:t>매월 </a:t>
            </a:r>
            <a:r>
              <a:rPr lang="en-US" altLang="ko-KR" sz="1100" dirty="0" smtClean="0"/>
              <a:t>1</a:t>
            </a:r>
            <a:r>
              <a:rPr lang="ko-KR" altLang="en-US" sz="1100" dirty="0" smtClean="0"/>
              <a:t>일 부터 말일 까지의 비용 보여주기 </a:t>
            </a:r>
            <a:endParaRPr lang="en-US" altLang="ko-KR" sz="1100" dirty="0" smtClean="0"/>
          </a:p>
          <a:p>
            <a:pPr marL="352425" lvl="1" indent="-171450">
              <a:buFont typeface="Wingdings" panose="05000000000000000000" pitchFamily="2" charset="2"/>
              <a:buChar char="ü"/>
            </a:pPr>
            <a:r>
              <a:rPr lang="ko-KR" altLang="en-US" sz="1100" dirty="0" smtClean="0"/>
              <a:t>클릭 시 </a:t>
            </a:r>
            <a:r>
              <a:rPr lang="ko-KR" altLang="en-US" sz="1100" b="1" dirty="0" smtClean="0">
                <a:solidFill>
                  <a:schemeClr val="accent2">
                    <a:lumMod val="50000"/>
                  </a:schemeClr>
                </a:solidFill>
              </a:rPr>
              <a:t>비용관리 </a:t>
            </a:r>
            <a:r>
              <a:rPr lang="ko-KR" altLang="en-US" sz="1100" dirty="0" smtClean="0"/>
              <a:t>화면으로 이동</a:t>
            </a:r>
            <a:endParaRPr lang="en-US" altLang="ko-KR" sz="1100" dirty="0" smtClean="0"/>
          </a:p>
        </p:txBody>
      </p:sp>
      <p:cxnSp>
        <p:nvCxnSpPr>
          <p:cNvPr id="38" name="꺾인 연결선 37"/>
          <p:cNvCxnSpPr>
            <a:stCxn id="50" idx="3"/>
            <a:endCxn id="79" idx="3"/>
          </p:cNvCxnSpPr>
          <p:nvPr/>
        </p:nvCxnSpPr>
        <p:spPr bwMode="auto">
          <a:xfrm>
            <a:off x="8638108" y="3113477"/>
            <a:ext cx="7237" cy="3151767"/>
          </a:xfrm>
          <a:prstGeom prst="bentConnector3">
            <a:avLst>
              <a:gd name="adj1" fmla="val 3258767"/>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 name="TextBox 87"/>
          <p:cNvSpPr txBox="1"/>
          <p:nvPr/>
        </p:nvSpPr>
        <p:spPr>
          <a:xfrm>
            <a:off x="1705677" y="4362031"/>
            <a:ext cx="6952368" cy="1220478"/>
          </a:xfrm>
          <a:prstGeom prst="rect">
            <a:avLst/>
          </a:prstGeom>
          <a:noFill/>
          <a:ln w="25400">
            <a:solidFill>
              <a:srgbClr val="FF0000"/>
            </a:solidFill>
            <a:prstDash val="dash"/>
          </a:ln>
        </p:spPr>
        <p:txBody>
          <a:bodyPr wrap="square" rtlCol="0">
            <a:normAutofit/>
          </a:bodyPr>
          <a:lstStyle/>
          <a:p>
            <a:endParaRPr lang="ko-KR" altLang="en-US" dirty="0"/>
          </a:p>
        </p:txBody>
      </p:sp>
      <p:sp>
        <p:nvSpPr>
          <p:cNvPr id="86" name="직사각형 85"/>
          <p:cNvSpPr/>
          <p:nvPr/>
        </p:nvSpPr>
        <p:spPr>
          <a:xfrm>
            <a:off x="1744823" y="5822842"/>
            <a:ext cx="3803912" cy="879262"/>
          </a:xfrm>
          <a:prstGeom prst="rect">
            <a:avLst/>
          </a:prstGeom>
          <a:ln w="25400">
            <a:solidFill>
              <a:schemeClr val="tx1"/>
            </a:solidFill>
          </a:ln>
        </p:spPr>
        <p:txBody>
          <a:bodyPr wrap="square" lIns="0" tIns="0" rIns="0" bIns="0" anchor="ctr">
            <a:normAutofit/>
          </a:bodyPr>
          <a:lstStyle/>
          <a:p>
            <a:pPr marL="85725" indent="-85725">
              <a:buFont typeface="Arial" panose="020B0604020202020204" pitchFamily="34" charset="0"/>
              <a:buChar char="•"/>
            </a:pPr>
            <a:r>
              <a:rPr lang="ko-KR" altLang="en-US" sz="1000" b="1" dirty="0" smtClean="0"/>
              <a:t>진행 중 </a:t>
            </a:r>
            <a:r>
              <a:rPr lang="en-US" altLang="ko-KR" sz="1000" b="1" dirty="0" smtClean="0"/>
              <a:t>/ </a:t>
            </a:r>
            <a:r>
              <a:rPr lang="ko-KR" altLang="en-US" sz="1000" b="1" dirty="0" smtClean="0"/>
              <a:t>진행 완료 클래스는 동시 노출하되 개별 분류하여 구분</a:t>
            </a:r>
            <a:endParaRPr lang="en-US" altLang="ko-KR" sz="1000" b="1" dirty="0" smtClean="0"/>
          </a:p>
          <a:p>
            <a:pPr marL="174625" lvl="1" indent="-87313">
              <a:buFont typeface="Arial" panose="020B0604020202020204" pitchFamily="34" charset="0"/>
              <a:buChar char="•"/>
            </a:pPr>
            <a:r>
              <a:rPr lang="ko-KR" altLang="en-US" sz="1000" dirty="0" smtClean="0"/>
              <a:t>진행 중 클래스를 우선적으로 보여주고 완료된 클래스는 아래에서 보여주기</a:t>
            </a:r>
            <a:endParaRPr lang="en-US" altLang="ko-KR" sz="1000" dirty="0"/>
          </a:p>
          <a:p>
            <a:pPr marL="87313" lvl="1" indent="-87313">
              <a:buFont typeface="Arial" panose="020B0604020202020204" pitchFamily="34" charset="0"/>
              <a:buChar char="•"/>
            </a:pPr>
            <a:r>
              <a:rPr lang="ko-KR" altLang="en-US" sz="1000" b="1" dirty="0" smtClean="0"/>
              <a:t>최대 기준 클래스</a:t>
            </a:r>
            <a:r>
              <a:rPr lang="en-US" altLang="ko-KR" sz="1000" b="1" dirty="0" smtClean="0"/>
              <a:t>(4</a:t>
            </a:r>
            <a:r>
              <a:rPr lang="ko-KR" altLang="en-US" sz="1000" b="1" dirty="0" smtClean="0"/>
              <a:t>개</a:t>
            </a:r>
            <a:r>
              <a:rPr lang="en-US" altLang="ko-KR" sz="1000" b="1" dirty="0" smtClean="0"/>
              <a:t>) </a:t>
            </a:r>
            <a:r>
              <a:rPr lang="ko-KR" altLang="en-US" sz="1000" b="1" dirty="0" smtClean="0"/>
              <a:t>초과 시 </a:t>
            </a:r>
            <a:r>
              <a:rPr lang="ko-KR" altLang="en-US" sz="1000" b="1" dirty="0" err="1" smtClean="0"/>
              <a:t>드랍다운</a:t>
            </a:r>
            <a:r>
              <a:rPr lang="ko-KR" altLang="en-US" sz="1000" b="1" dirty="0" smtClean="0"/>
              <a:t> 방식으로 조회</a:t>
            </a:r>
            <a:endParaRPr lang="en-US" altLang="ko-KR" sz="1000" b="1" dirty="0" smtClean="0"/>
          </a:p>
          <a:p>
            <a:pPr marL="87313" lvl="1" indent="-87313">
              <a:buFont typeface="Arial" panose="020B0604020202020204" pitchFamily="34" charset="0"/>
              <a:buChar char="•"/>
            </a:pPr>
            <a:r>
              <a:rPr lang="ko-KR" altLang="en-US" sz="1000" b="1" dirty="0" smtClean="0"/>
              <a:t>해당 과목 클릭 시 교육보고 개별보기 화면으로 전환</a:t>
            </a:r>
            <a:endParaRPr lang="en-US" altLang="ko-KR" sz="1000" b="1" dirty="0" smtClean="0"/>
          </a:p>
        </p:txBody>
      </p:sp>
      <p:sp>
        <p:nvSpPr>
          <p:cNvPr id="89" name="AutoShape 86"/>
          <p:cNvSpPr>
            <a:spLocks noChangeArrowheads="1"/>
          </p:cNvSpPr>
          <p:nvPr/>
        </p:nvSpPr>
        <p:spPr bwMode="auto">
          <a:xfrm rot="10800000" flipH="1">
            <a:off x="1705677" y="5621898"/>
            <a:ext cx="3875715" cy="17061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21" name="그룹 20"/>
          <p:cNvGrpSpPr/>
          <p:nvPr/>
        </p:nvGrpSpPr>
        <p:grpSpPr>
          <a:xfrm>
            <a:off x="1809460" y="4745616"/>
            <a:ext cx="508292" cy="291835"/>
            <a:chOff x="1853004" y="4826628"/>
            <a:chExt cx="508292" cy="216024"/>
          </a:xfrm>
        </p:grpSpPr>
        <p:pic>
          <p:nvPicPr>
            <p:cNvPr id="1027"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직사각형 18"/>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4" name="그룹 23"/>
          <p:cNvGrpSpPr/>
          <p:nvPr/>
        </p:nvGrpSpPr>
        <p:grpSpPr>
          <a:xfrm>
            <a:off x="1809713" y="5079631"/>
            <a:ext cx="546189" cy="237883"/>
            <a:chOff x="1853004" y="5154597"/>
            <a:chExt cx="546189" cy="204821"/>
          </a:xfrm>
        </p:grpSpPr>
        <p:pic>
          <p:nvPicPr>
            <p:cNvPr id="15"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직사각형 21"/>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6"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64288" y="4808038"/>
            <a:ext cx="864096" cy="21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60095" y="5090917"/>
            <a:ext cx="846518" cy="200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6"/>
          <a:stretch>
            <a:fillRect/>
          </a:stretch>
        </p:blipFill>
        <p:spPr>
          <a:xfrm>
            <a:off x="5084440" y="5336365"/>
            <a:ext cx="190500" cy="190500"/>
          </a:xfrm>
          <a:prstGeom prst="rect">
            <a:avLst/>
          </a:prstGeom>
        </p:spPr>
      </p:pic>
      <p:sp>
        <p:nvSpPr>
          <p:cNvPr id="63" name="TextBox 6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4" name="직사각형 63"/>
          <p:cNvSpPr/>
          <p:nvPr/>
        </p:nvSpPr>
        <p:spPr bwMode="auto">
          <a:xfrm>
            <a:off x="7596336" y="168877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3" name="직사각형 12"/>
          <p:cNvSpPr/>
          <p:nvPr/>
        </p:nvSpPr>
        <p:spPr bwMode="auto">
          <a:xfrm>
            <a:off x="747642" y="952539"/>
            <a:ext cx="4036642" cy="85197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액션버튼 </a:t>
            </a:r>
            <a:r>
              <a:rPr kumimoji="1" lang="en-US" altLang="ko-KR" sz="1200" b="1" i="0" u="none" strike="noStrike" cap="none" normalizeH="0" baseline="0" dirty="0" smtClean="0">
                <a:ln>
                  <a:noFill/>
                </a:ln>
                <a:solidFill>
                  <a:schemeClr val="bg1"/>
                </a:solidFill>
                <a:effectLst/>
                <a:latin typeface="Arial" charset="0"/>
                <a:ea typeface="돋움" pitchFamily="50" charset="-127"/>
              </a:rPr>
              <a:t>3</a:t>
            </a:r>
            <a:r>
              <a:rPr kumimoji="1" lang="ko-KR" altLang="en-US" sz="1200" b="1" i="0" u="none" strike="noStrike" cap="none" normalizeH="0" baseline="0" dirty="0" smtClean="0">
                <a:ln>
                  <a:noFill/>
                </a:ln>
                <a:solidFill>
                  <a:schemeClr val="bg1"/>
                </a:solidFill>
                <a:effectLst/>
                <a:latin typeface="Arial" charset="0"/>
                <a:ea typeface="돋움" pitchFamily="50" charset="-127"/>
              </a:rPr>
              <a:t>개로 </a:t>
            </a:r>
            <a:r>
              <a:rPr kumimoji="1" lang="ko-KR" altLang="en-US" sz="1200" b="1" i="0" u="none" strike="noStrike" cap="none" normalizeH="0" baseline="0" dirty="0" smtClean="0">
                <a:ln>
                  <a:noFill/>
                </a:ln>
                <a:solidFill>
                  <a:schemeClr val="bg1"/>
                </a:solidFill>
                <a:effectLst/>
                <a:latin typeface="Arial" charset="0"/>
                <a:ea typeface="돋움" pitchFamily="50" charset="-127"/>
              </a:rPr>
              <a:t>수정 </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749145422"/>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2474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3457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그룹 7"/>
          <p:cNvGrpSpPr/>
          <p:nvPr/>
        </p:nvGrpSpPr>
        <p:grpSpPr>
          <a:xfrm>
            <a:off x="7336411" y="1400201"/>
            <a:ext cx="1491334"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56160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600" b="1" dirty="0">
                <a:solidFill>
                  <a:schemeClr val="bg1"/>
                </a:solidFill>
                <a:latin typeface="Arial" charset="0"/>
                <a:ea typeface="돋움" pitchFamily="50" charset="-127"/>
              </a:rPr>
              <a:t>￦ </a:t>
            </a:r>
            <a:r>
              <a:rPr kumimoji="1" lang="en-US" altLang="ko-KR" sz="1600" b="1" i="0" u="none" strike="noStrike" cap="none" normalizeH="0" baseline="0" dirty="0" smtClean="0">
                <a:ln>
                  <a:noFill/>
                </a:ln>
                <a:solidFill>
                  <a:schemeClr val="bg1"/>
                </a:solidFill>
                <a:effectLst/>
                <a:latin typeface="Arial" charset="0"/>
                <a:ea typeface="돋움" pitchFamily="50" charset="-127"/>
              </a:rPr>
              <a:t>1856000</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75583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3008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47604" y="1847569"/>
            <a:ext cx="535692" cy="264431"/>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4096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0933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19319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5529089"/>
              </p:ext>
            </p:extLst>
          </p:nvPr>
        </p:nvGraphicFramePr>
        <p:xfrm>
          <a:off x="1744144" y="2169941"/>
          <a:ext cx="5532108" cy="2049038"/>
        </p:xfrm>
        <a:graphic>
          <a:graphicData uri="http://schemas.openxmlformats.org/drawingml/2006/table">
            <a:tbl>
              <a:tblPr firstRow="1" bandRow="1">
                <a:tableStyleId>{5C22544A-7EE6-4342-B048-85BDC9FD1C3A}</a:tableStyleId>
              </a:tblPr>
              <a:tblGrid>
                <a:gridCol w="551216"/>
                <a:gridCol w="623830"/>
                <a:gridCol w="568600"/>
                <a:gridCol w="461217"/>
                <a:gridCol w="551216"/>
                <a:gridCol w="425666"/>
                <a:gridCol w="571162"/>
                <a:gridCol w="571162"/>
                <a:gridCol w="830783"/>
                <a:gridCol w="377256"/>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284415"/>
            <a:ext cx="2990850" cy="238125"/>
          </a:xfrm>
          <a:prstGeom prst="rect">
            <a:avLst/>
          </a:prstGeom>
          <a:ln>
            <a:solidFill>
              <a:schemeClr val="bg1">
                <a:lumMod val="50000"/>
              </a:schemeClr>
            </a:solidFill>
          </a:ln>
        </p:spPr>
      </p:pic>
      <p:sp>
        <p:nvSpPr>
          <p:cNvPr id="59" name="직사각형 58"/>
          <p:cNvSpPr/>
          <p:nvPr/>
        </p:nvSpPr>
        <p:spPr>
          <a:xfrm>
            <a:off x="1781266" y="152905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78"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세부기능 설명 </a:t>
            </a:r>
            <a:r>
              <a:rPr lang="en-US" altLang="ko-KR" dirty="0" smtClean="0">
                <a:solidFill>
                  <a:srgbClr val="000000"/>
                </a:solidFill>
                <a:latin typeface="돋움"/>
                <a:ea typeface="돋움"/>
              </a:rPr>
              <a:t>- 2</a:t>
            </a:r>
            <a:endParaRPr lang="ko-KR" altLang="en-US" dirty="0">
              <a:solidFill>
                <a:srgbClr val="000000"/>
              </a:solidFill>
              <a:latin typeface="돋움"/>
              <a:ea typeface="돋움"/>
            </a:endParaRPr>
          </a:p>
        </p:txBody>
      </p:sp>
      <p:pic>
        <p:nvPicPr>
          <p:cNvPr id="26"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9086" y="2673443"/>
            <a:ext cx="636447" cy="16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59085" y="2942379"/>
            <a:ext cx="636448" cy="191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2"/>
          <a:stretch>
            <a:fillRect/>
          </a:stretch>
        </p:blipFill>
        <p:spPr>
          <a:xfrm>
            <a:off x="4447717" y="3207521"/>
            <a:ext cx="190500" cy="190500"/>
          </a:xfrm>
          <a:prstGeom prst="rect">
            <a:avLst/>
          </a:prstGeom>
        </p:spPr>
      </p:pic>
      <p:grpSp>
        <p:nvGrpSpPr>
          <p:cNvPr id="63" name="그룹 62"/>
          <p:cNvGrpSpPr/>
          <p:nvPr/>
        </p:nvGrpSpPr>
        <p:grpSpPr>
          <a:xfrm>
            <a:off x="1763688" y="2672610"/>
            <a:ext cx="461795" cy="247520"/>
            <a:chOff x="1853004" y="4826628"/>
            <a:chExt cx="508292" cy="216024"/>
          </a:xfrm>
        </p:grpSpPr>
        <p:pic>
          <p:nvPicPr>
            <p:cNvPr id="64"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74574" y="3496584"/>
            <a:ext cx="450656" cy="237884"/>
            <a:chOff x="1853004" y="5154597"/>
            <a:chExt cx="546189" cy="204821"/>
          </a:xfrm>
        </p:grpSpPr>
        <p:pic>
          <p:nvPicPr>
            <p:cNvPr id="74"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774857" y="3787492"/>
            <a:ext cx="450656" cy="237884"/>
            <a:chOff x="1853004" y="5154597"/>
            <a:chExt cx="546189" cy="204821"/>
          </a:xfrm>
        </p:grpSpPr>
        <p:pic>
          <p:nvPicPr>
            <p:cNvPr id="82"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sp>
        <p:nvSpPr>
          <p:cNvPr id="12" name="직사각형 11"/>
          <p:cNvSpPr/>
          <p:nvPr/>
        </p:nvSpPr>
        <p:spPr bwMode="auto">
          <a:xfrm>
            <a:off x="6159086" y="3491776"/>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4" name="직사각형 83"/>
          <p:cNvSpPr/>
          <p:nvPr/>
        </p:nvSpPr>
        <p:spPr bwMode="auto">
          <a:xfrm>
            <a:off x="6159086" y="3774193"/>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5" name="그림 84"/>
          <p:cNvPicPr>
            <a:picLocks noChangeAspect="1"/>
          </p:cNvPicPr>
          <p:nvPr/>
        </p:nvPicPr>
        <p:blipFill>
          <a:blip r:embed="rId12"/>
          <a:stretch>
            <a:fillRect/>
          </a:stretch>
        </p:blipFill>
        <p:spPr>
          <a:xfrm>
            <a:off x="4451934" y="4017736"/>
            <a:ext cx="190500" cy="190500"/>
          </a:xfrm>
          <a:prstGeom prst="rect">
            <a:avLst/>
          </a:prstGeom>
        </p:spPr>
      </p:pic>
      <p:grpSp>
        <p:nvGrpSpPr>
          <p:cNvPr id="87" name="그룹 86"/>
          <p:cNvGrpSpPr/>
          <p:nvPr/>
        </p:nvGrpSpPr>
        <p:grpSpPr>
          <a:xfrm>
            <a:off x="1763688" y="2971353"/>
            <a:ext cx="461795" cy="247520"/>
            <a:chOff x="1853004" y="4826628"/>
            <a:chExt cx="508292" cy="216024"/>
          </a:xfrm>
        </p:grpSpPr>
        <p:pic>
          <p:nvPicPr>
            <p:cNvPr id="91"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6110" y="4333690"/>
            <a:ext cx="7081635" cy="2202612"/>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6" name="직사각형 95"/>
          <p:cNvSpPr/>
          <p:nvPr/>
        </p:nvSpPr>
        <p:spPr>
          <a:xfrm>
            <a:off x="290846" y="3573016"/>
            <a:ext cx="1332568" cy="190077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200" b="1" dirty="0" smtClean="0">
                <a:solidFill>
                  <a:schemeClr val="bg1"/>
                </a:solidFill>
              </a:rPr>
              <a:t>하단부 캘린더 고정</a:t>
            </a:r>
            <a:endParaRPr lang="en-US" altLang="ko-KR" sz="1200" b="1" dirty="0">
              <a:solidFill>
                <a:schemeClr val="bg1"/>
              </a:solidFill>
            </a:endParaRPr>
          </a:p>
          <a:p>
            <a:pPr marL="352425" lvl="1" indent="-171450">
              <a:buFont typeface="Wingdings" panose="05000000000000000000" pitchFamily="2" charset="2"/>
              <a:buChar char="ü"/>
            </a:pPr>
            <a:r>
              <a:rPr lang="ko-KR" altLang="en-US" sz="1100" dirty="0" smtClean="0">
                <a:solidFill>
                  <a:schemeClr val="bg1"/>
                </a:solidFill>
              </a:rPr>
              <a:t>상단 </a:t>
            </a:r>
            <a:r>
              <a:rPr lang="ko-KR" altLang="en-US" sz="1100" dirty="0" err="1" smtClean="0">
                <a:solidFill>
                  <a:schemeClr val="bg1"/>
                </a:solidFill>
              </a:rPr>
              <a:t>필터링</a:t>
            </a:r>
            <a:r>
              <a:rPr lang="ko-KR" altLang="en-US" sz="1100" dirty="0">
                <a:solidFill>
                  <a:schemeClr val="bg1"/>
                </a:solidFill>
              </a:rPr>
              <a:t> </a:t>
            </a:r>
            <a:r>
              <a:rPr lang="ko-KR" altLang="en-US" sz="1100" dirty="0" smtClean="0">
                <a:solidFill>
                  <a:schemeClr val="bg1"/>
                </a:solidFill>
              </a:rPr>
              <a:t>기능과 연동 </a:t>
            </a:r>
            <a:endParaRPr lang="en-US" altLang="ko-KR" sz="1100" dirty="0" smtClean="0">
              <a:solidFill>
                <a:schemeClr val="bg1"/>
              </a:solidFill>
            </a:endParaRPr>
          </a:p>
          <a:p>
            <a:pPr marL="352425" lvl="1" indent="-171450">
              <a:buFont typeface="Wingdings" panose="05000000000000000000" pitchFamily="2" charset="2"/>
              <a:buChar char="ü"/>
            </a:pPr>
            <a:r>
              <a:rPr lang="ko-KR" altLang="en-US" sz="1100" dirty="0" smtClean="0">
                <a:solidFill>
                  <a:schemeClr val="bg1"/>
                </a:solidFill>
              </a:rPr>
              <a:t>선택 </a:t>
            </a:r>
            <a:r>
              <a:rPr lang="ko-KR" altLang="en-US" sz="1100" dirty="0" err="1" smtClean="0">
                <a:solidFill>
                  <a:schemeClr val="bg1"/>
                </a:solidFill>
              </a:rPr>
              <a:t>필터링된</a:t>
            </a:r>
            <a:r>
              <a:rPr lang="ko-KR" altLang="en-US" sz="1100" dirty="0" smtClean="0">
                <a:solidFill>
                  <a:schemeClr val="bg1"/>
                </a:solidFill>
              </a:rPr>
              <a:t> 수업만 부각시켜 보여주기</a:t>
            </a:r>
            <a:r>
              <a:rPr lang="en-US" altLang="ko-KR" sz="1100" dirty="0" smtClean="0">
                <a:solidFill>
                  <a:schemeClr val="bg1"/>
                </a:solidFill>
              </a:rPr>
              <a:t>(</a:t>
            </a:r>
            <a:r>
              <a:rPr lang="ko-KR" altLang="en-US" sz="1100" dirty="0" smtClean="0">
                <a:solidFill>
                  <a:schemeClr val="bg1"/>
                </a:solidFill>
              </a:rPr>
              <a:t>빨간색</a:t>
            </a:r>
            <a:r>
              <a:rPr lang="en-US" altLang="ko-KR" sz="1100" dirty="0" smtClean="0">
                <a:solidFill>
                  <a:schemeClr val="bg1"/>
                </a:solidFill>
              </a:rPr>
              <a:t>), </a:t>
            </a:r>
            <a:r>
              <a:rPr lang="ko-KR" altLang="en-US" sz="1100" dirty="0" smtClean="0">
                <a:solidFill>
                  <a:schemeClr val="bg1"/>
                </a:solidFill>
              </a:rPr>
              <a:t>기타 수업은 회색</a:t>
            </a:r>
            <a:endParaRPr lang="en-US" altLang="ko-KR" sz="1100" dirty="0" smtClean="0">
              <a:solidFill>
                <a:schemeClr val="bg1"/>
              </a:solidFill>
            </a:endParaRPr>
          </a:p>
        </p:txBody>
      </p:sp>
      <p:cxnSp>
        <p:nvCxnSpPr>
          <p:cNvPr id="30" name="꺾인 연결선 29"/>
          <p:cNvCxnSpPr>
            <a:stCxn id="97" idx="2"/>
            <a:endCxn id="96" idx="2"/>
          </p:cNvCxnSpPr>
          <p:nvPr/>
        </p:nvCxnSpPr>
        <p:spPr bwMode="auto">
          <a:xfrm rot="5400000" flipH="1">
            <a:off x="2594395" y="3836530"/>
            <a:ext cx="1120298" cy="4394827"/>
          </a:xfrm>
          <a:prstGeom prst="bentConnector3">
            <a:avLst>
              <a:gd name="adj1" fmla="val -20405"/>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TextBox 96"/>
          <p:cNvSpPr txBox="1"/>
          <p:nvPr/>
        </p:nvSpPr>
        <p:spPr>
          <a:xfrm>
            <a:off x="1699009" y="4284111"/>
            <a:ext cx="7305896" cy="2309981"/>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TextBox 4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1" name="직사각형 50"/>
          <p:cNvSpPr/>
          <p:nvPr/>
        </p:nvSpPr>
        <p:spPr bwMode="auto">
          <a:xfrm>
            <a:off x="7608550" y="112419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401543225"/>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전체화면</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307597" y="1156333"/>
            <a:ext cx="5839398" cy="631320"/>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6909304" y="1424577"/>
            <a:ext cx="200025" cy="200025"/>
          </a:xfrm>
          <a:prstGeom prst="rect">
            <a:avLst/>
          </a:prstGeom>
        </p:spPr>
      </p:pic>
      <p:graphicFrame>
        <p:nvGraphicFramePr>
          <p:cNvPr id="14" name="표 13"/>
          <p:cNvGraphicFramePr>
            <a:graphicFrameLocks noGrp="1"/>
          </p:cNvGraphicFramePr>
          <p:nvPr>
            <p:extLst>
              <p:ext uri="{D42A27DB-BD31-4B8C-83A1-F6EECF244321}">
                <p14:modId xmlns:p14="http://schemas.microsoft.com/office/powerpoint/2010/main" val="4267493314"/>
              </p:ext>
            </p:extLst>
          </p:nvPr>
        </p:nvGraphicFramePr>
        <p:xfrm>
          <a:off x="1314346" y="2033196"/>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604609" y="2204864"/>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91418" y="2399116"/>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4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4346" y="180628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311586"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344244" y="18397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7580" y="276990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59780" y="280812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ext uri="{D42A27DB-BD31-4B8C-83A1-F6EECF244321}">
                <p14:modId xmlns:p14="http://schemas.microsoft.com/office/powerpoint/2010/main" val="2289228171"/>
              </p:ext>
            </p:extLst>
          </p:nvPr>
        </p:nvGraphicFramePr>
        <p:xfrm>
          <a:off x="1318466" y="6313464"/>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4032" y="607747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341642" y="6100593"/>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304032" y="3979186"/>
            <a:ext cx="5851869" cy="206850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3732174" y="4029242"/>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330755" y="4176729"/>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smtClean="0">
                <a:ln>
                  <a:noFill/>
                </a:ln>
                <a:solidFill>
                  <a:schemeClr val="bg1"/>
                </a:solidFill>
                <a:effectLst/>
                <a:latin typeface="Arial" charset="0"/>
                <a:ea typeface="돋움" pitchFamily="50" charset="-127"/>
              </a:rPr>
              <a:t>오늘의 수업 정리</a:t>
            </a:r>
          </a:p>
        </p:txBody>
      </p:sp>
      <p:sp>
        <p:nvSpPr>
          <p:cNvPr id="39" name="TextBox 38"/>
          <p:cNvSpPr txBox="1"/>
          <p:nvPr/>
        </p:nvSpPr>
        <p:spPr>
          <a:xfrm>
            <a:off x="1314346" y="4414046"/>
            <a:ext cx="5794983" cy="331143"/>
          </a:xfrm>
          <a:prstGeom prst="rect">
            <a:avLst/>
          </a:prstGeom>
          <a:noFill/>
          <a:ln w="12700">
            <a:solidFill>
              <a:srgbClr val="808080"/>
            </a:solidFill>
          </a:ln>
        </p:spPr>
        <p:txBody>
          <a:bodyPr wrap="square" rtlCol="0">
            <a:normAutofit/>
          </a:bodyPr>
          <a:lstStyle/>
          <a:p>
            <a:r>
              <a:rPr lang="ko-KR" altLang="en-US" sz="900" dirty="0" smtClean="0"/>
              <a:t>오늘은 동사와 보어에 대해서 배워 보았습니다</a:t>
            </a:r>
            <a:r>
              <a:rPr lang="en-US" altLang="ko-KR" sz="900" dirty="0" smtClean="0"/>
              <a:t>. </a:t>
            </a:r>
            <a:r>
              <a:rPr lang="ko-KR" altLang="en-US" sz="900" dirty="0" smtClean="0"/>
              <a:t>오늘의 핵심 표현은 </a:t>
            </a:r>
            <a:r>
              <a:rPr lang="en-US" altLang="ko-KR" sz="900" dirty="0" smtClean="0"/>
              <a:t>…………..</a:t>
            </a:r>
            <a:endParaRPr lang="ko-KR" altLang="en-US" sz="900" dirty="0"/>
          </a:p>
        </p:txBody>
      </p:sp>
      <p:pic>
        <p:nvPicPr>
          <p:cNvPr id="46" name="그림 45"/>
          <p:cNvPicPr>
            <a:picLocks noChangeAspect="1"/>
          </p:cNvPicPr>
          <p:nvPr/>
        </p:nvPicPr>
        <p:blipFill>
          <a:blip r:embed="rId8"/>
          <a:stretch>
            <a:fillRect/>
          </a:stretch>
        </p:blipFill>
        <p:spPr>
          <a:xfrm>
            <a:off x="1327559" y="5206507"/>
            <a:ext cx="2837706" cy="261540"/>
          </a:xfrm>
          <a:prstGeom prst="rect">
            <a:avLst/>
          </a:prstGeom>
        </p:spPr>
      </p:pic>
      <p:sp>
        <p:nvSpPr>
          <p:cNvPr id="63" name="직사각형 62"/>
          <p:cNvSpPr/>
          <p:nvPr/>
        </p:nvSpPr>
        <p:spPr bwMode="auto">
          <a:xfrm>
            <a:off x="1330755" y="4998258"/>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9"/>
          <a:stretch>
            <a:fillRect/>
          </a:stretch>
        </p:blipFill>
        <p:spPr>
          <a:xfrm>
            <a:off x="1375112" y="5450159"/>
            <a:ext cx="5734218" cy="356139"/>
          </a:xfrm>
          <a:prstGeom prst="rect">
            <a:avLst/>
          </a:prstGeom>
        </p:spPr>
      </p:pic>
      <p:pic>
        <p:nvPicPr>
          <p:cNvPr id="49" name="그림 48"/>
          <p:cNvPicPr>
            <a:picLocks noChangeAspect="1"/>
          </p:cNvPicPr>
          <p:nvPr/>
        </p:nvPicPr>
        <p:blipFill>
          <a:blip r:embed="rId10"/>
          <a:stretch>
            <a:fillRect/>
          </a:stretch>
        </p:blipFill>
        <p:spPr>
          <a:xfrm>
            <a:off x="1381552" y="5536027"/>
            <a:ext cx="161925" cy="161925"/>
          </a:xfrm>
          <a:prstGeom prst="rect">
            <a:avLst/>
          </a:prstGeom>
        </p:spPr>
      </p:pic>
      <p:sp>
        <p:nvSpPr>
          <p:cNvPr id="56" name="TextBox 55"/>
          <p:cNvSpPr txBox="1"/>
          <p:nvPr/>
        </p:nvSpPr>
        <p:spPr>
          <a:xfrm>
            <a:off x="6342455" y="279703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ext uri="{D42A27DB-BD31-4B8C-83A1-F6EECF244321}">
                <p14:modId xmlns:p14="http://schemas.microsoft.com/office/powerpoint/2010/main" val="72209485"/>
              </p:ext>
            </p:extLst>
          </p:nvPr>
        </p:nvGraphicFramePr>
        <p:xfrm>
          <a:off x="1307580" y="2996819"/>
          <a:ext cx="5846163" cy="975175"/>
        </p:xfrm>
        <a:graphic>
          <a:graphicData uri="http://schemas.openxmlformats.org/drawingml/2006/table">
            <a:tbl>
              <a:tblPr firstRow="1" bandRow="1">
                <a:tableStyleId>{5C22544A-7EE6-4342-B048-85BDC9FD1C3A}</a:tableStyleId>
              </a:tblPr>
              <a:tblGrid>
                <a:gridCol w="416527"/>
                <a:gridCol w="639915"/>
                <a:gridCol w="416873"/>
                <a:gridCol w="480358"/>
                <a:gridCol w="3351241"/>
                <a:gridCol w="541249"/>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출석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b="1" kern="1200" dirty="0" smtClean="0">
                          <a:solidFill>
                            <a:schemeClr val="tx1"/>
                          </a:solidFill>
                          <a:latin typeface="+mn-lt"/>
                          <a:ea typeface="+mn-ea"/>
                          <a:cs typeface="+mn-cs"/>
                        </a:rPr>
                        <a:t>A+</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11"/>
          <a:stretch>
            <a:fillRect/>
          </a:stretch>
        </p:blipFill>
        <p:spPr>
          <a:xfrm>
            <a:off x="4174551" y="3820334"/>
            <a:ext cx="144016" cy="144016"/>
          </a:xfrm>
          <a:prstGeom prst="rect">
            <a:avLst/>
          </a:prstGeom>
        </p:spPr>
      </p:pic>
      <p:pic>
        <p:nvPicPr>
          <p:cNvPr id="54" name="그림 53"/>
          <p:cNvPicPr>
            <a:picLocks noChangeAspect="1"/>
          </p:cNvPicPr>
          <p:nvPr/>
        </p:nvPicPr>
        <p:blipFill>
          <a:blip r:embed="rId11"/>
          <a:stretch>
            <a:fillRect/>
          </a:stretch>
        </p:blipFill>
        <p:spPr>
          <a:xfrm>
            <a:off x="4162131" y="2582709"/>
            <a:ext cx="144016" cy="144016"/>
          </a:xfrm>
          <a:prstGeom prst="rect">
            <a:avLst/>
          </a:prstGeom>
        </p:spPr>
      </p:pic>
      <p:pic>
        <p:nvPicPr>
          <p:cNvPr id="3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81648" y="3253410"/>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42455" y="6433875"/>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직사각형 40"/>
          <p:cNvSpPr/>
          <p:nvPr/>
        </p:nvSpPr>
        <p:spPr bwMode="auto">
          <a:xfrm>
            <a:off x="1330755" y="4775817"/>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3" name="직사각형 52"/>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교육 보고 개별 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회 차는 최신 순으로 보여주기 </a:t>
            </a:r>
            <a:endParaRPr lang="en-US" altLang="ko-KR" sz="1000" dirty="0" smtClean="0"/>
          </a:p>
          <a:p>
            <a:pPr marL="271463" lvl="1" indent="-185738">
              <a:buFont typeface="Wingdings" panose="05000000000000000000" pitchFamily="2" charset="2"/>
              <a:buChar char="v"/>
            </a:pPr>
            <a:r>
              <a:rPr lang="ko-KR" altLang="en-US" sz="1000" b="1" dirty="0" smtClean="0"/>
              <a:t>교육보고 현황 및 일일 </a:t>
            </a:r>
            <a:r>
              <a:rPr lang="ko-KR" altLang="en-US" sz="1000" b="1" dirty="0" err="1" smtClean="0"/>
              <a:t>레포트</a:t>
            </a:r>
            <a:endParaRPr lang="en-US" altLang="ko-KR" sz="1000" b="1" dirty="0"/>
          </a:p>
          <a:p>
            <a:pPr marL="271463" lvl="2" indent="-96838">
              <a:buFont typeface="Wingdings" panose="05000000000000000000" pitchFamily="2" charset="2"/>
              <a:buChar char="ü"/>
            </a:pPr>
            <a:r>
              <a:rPr lang="ko-KR" altLang="en-US" sz="1000" dirty="0" smtClean="0"/>
              <a:t> 첫 화면에서 해당 </a:t>
            </a:r>
            <a:r>
              <a:rPr lang="ko-KR" altLang="en-US" sz="1000" dirty="0" err="1" smtClean="0"/>
              <a:t>회차</a:t>
            </a:r>
            <a:r>
              <a:rPr lang="ko-KR" altLang="en-US" sz="1000" dirty="0" smtClean="0"/>
              <a:t> </a:t>
            </a:r>
            <a:r>
              <a:rPr lang="ko-KR" altLang="en-US" sz="1000" b="1" dirty="0" smtClean="0"/>
              <a:t>이름 </a:t>
            </a:r>
            <a:r>
              <a:rPr lang="en-US" altLang="ko-KR" sz="1000" b="1" dirty="0" smtClean="0"/>
              <a:t>/ </a:t>
            </a:r>
            <a:r>
              <a:rPr lang="ko-KR" altLang="en-US" sz="1000" b="1" dirty="0" smtClean="0"/>
              <a:t>직급부서 </a:t>
            </a:r>
            <a:r>
              <a:rPr lang="en-US" altLang="ko-KR" sz="1000" b="1" dirty="0" smtClean="0"/>
              <a:t>/</a:t>
            </a:r>
            <a:r>
              <a:rPr lang="ko-KR" altLang="en-US" sz="1000" b="1" dirty="0" smtClean="0"/>
              <a:t> 출결</a:t>
            </a:r>
            <a:r>
              <a:rPr lang="ko-KR" altLang="en-US" sz="1000" dirty="0" smtClean="0"/>
              <a:t>을 제외한  </a:t>
            </a:r>
            <a:r>
              <a:rPr lang="en-US" altLang="ko-KR" sz="1000" dirty="0" smtClean="0">
                <a:solidFill>
                  <a:schemeClr val="accent2">
                    <a:lumMod val="50000"/>
                  </a:schemeClr>
                </a:solidFill>
              </a:rPr>
              <a:t>TP / </a:t>
            </a:r>
            <a:r>
              <a:rPr lang="ko-KR" altLang="en-US" sz="1000" dirty="0" smtClean="0">
                <a:solidFill>
                  <a:schemeClr val="accent2">
                    <a:lumMod val="50000"/>
                  </a:schemeClr>
                </a:solidFill>
              </a:rPr>
              <a:t>코멘트 </a:t>
            </a:r>
            <a:r>
              <a:rPr lang="ko-KR" altLang="en-US" sz="1000" dirty="0" smtClean="0"/>
              <a:t>에 대한 空 화면을 보여주기</a:t>
            </a:r>
            <a:endParaRPr lang="en-US" altLang="ko-KR" sz="1000" dirty="0" smtClean="0"/>
          </a:p>
          <a:p>
            <a:pPr marL="271463" lvl="2" indent="-96838">
              <a:buFont typeface="Wingdings" panose="05000000000000000000" pitchFamily="2" charset="2"/>
              <a:buChar char="ü"/>
            </a:pPr>
            <a:r>
              <a:rPr lang="ko-KR" altLang="en-US" sz="1000" dirty="0"/>
              <a:t> 첫 화면에서 해당 </a:t>
            </a:r>
            <a:r>
              <a:rPr lang="ko-KR" altLang="en-US" sz="1000" dirty="0" err="1"/>
              <a:t>회차</a:t>
            </a:r>
            <a:r>
              <a:rPr lang="ko-KR" altLang="en-US" sz="1000" dirty="0"/>
              <a:t> 에 </a:t>
            </a:r>
            <a:r>
              <a:rPr lang="ko-KR" altLang="en-US" sz="1000" dirty="0" smtClean="0"/>
              <a:t>대한 </a:t>
            </a:r>
            <a:r>
              <a:rPr lang="ko-KR" altLang="en-US" sz="1000" dirty="0" err="1" smtClean="0">
                <a:solidFill>
                  <a:schemeClr val="accent2">
                    <a:lumMod val="50000"/>
                  </a:schemeClr>
                </a:solidFill>
              </a:rPr>
              <a:t>일일레포트</a:t>
            </a:r>
            <a:r>
              <a:rPr lang="ko-KR" altLang="en-US" sz="1000" dirty="0" smtClean="0"/>
              <a:t> </a:t>
            </a:r>
            <a:r>
              <a:rPr lang="ko-KR" altLang="en-US" sz="1000" dirty="0"/>
              <a:t>空 화면을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ko-KR" altLang="en-US" sz="1000" dirty="0" smtClean="0"/>
              <a:t>교육 보고 현황 작성 완료 후 </a:t>
            </a:r>
            <a:r>
              <a:rPr lang="en-US" altLang="ko-KR" sz="1000" dirty="0" err="1" smtClean="0"/>
              <a:t>Sumit</a:t>
            </a:r>
            <a:r>
              <a:rPr lang="en-US" altLang="ko-KR" sz="1000" dirty="0" smtClean="0"/>
              <a:t> </a:t>
            </a:r>
            <a:r>
              <a:rPr lang="ko-KR" altLang="en-US" sz="1000" dirty="0" smtClean="0"/>
              <a:t>시 </a:t>
            </a:r>
            <a:r>
              <a:rPr lang="ko-KR" altLang="en-US" sz="1000" dirty="0">
                <a:solidFill>
                  <a:schemeClr val="accent2">
                    <a:lumMod val="50000"/>
                  </a:schemeClr>
                </a:solidFill>
              </a:rPr>
              <a:t>클래스 현황</a:t>
            </a:r>
            <a:r>
              <a:rPr lang="ko-KR" altLang="en-US" sz="1000" dirty="0"/>
              <a:t> 내 </a:t>
            </a:r>
            <a:r>
              <a:rPr lang="ko-KR" altLang="en-US" sz="1000" dirty="0" err="1">
                <a:solidFill>
                  <a:schemeClr val="accent2">
                    <a:lumMod val="50000"/>
                  </a:schemeClr>
                </a:solidFill>
              </a:rPr>
              <a:t>레포트</a:t>
            </a:r>
            <a:r>
              <a:rPr lang="ko-KR" altLang="en-US" sz="1000" dirty="0">
                <a:solidFill>
                  <a:schemeClr val="accent2">
                    <a:lumMod val="50000"/>
                  </a:schemeClr>
                </a:solidFill>
              </a:rPr>
              <a:t> 작성 여부</a:t>
            </a:r>
            <a:r>
              <a:rPr lang="ko-KR" altLang="en-US" sz="1000" dirty="0"/>
              <a:t> 완료로 수정되고 </a:t>
            </a:r>
            <a:r>
              <a:rPr lang="ko-KR" altLang="en-US" sz="1000" dirty="0" smtClean="0">
                <a:solidFill>
                  <a:schemeClr val="accent2">
                    <a:lumMod val="50000"/>
                  </a:schemeClr>
                </a:solidFill>
              </a:rPr>
              <a:t>교육보고 현황 </a:t>
            </a:r>
            <a:r>
              <a:rPr lang="ko-KR" altLang="en-US" sz="1000" dirty="0" smtClean="0"/>
              <a:t>화면은 다음 회 차 空 화면으로 전환</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단 </a:t>
            </a:r>
            <a:r>
              <a:rPr lang="ko-KR" altLang="en-US" sz="1000" dirty="0" smtClean="0">
                <a:solidFill>
                  <a:schemeClr val="accent2">
                    <a:lumMod val="50000"/>
                  </a:schemeClr>
                </a:solidFill>
              </a:rPr>
              <a:t>클래스 현황 </a:t>
            </a:r>
            <a:r>
              <a:rPr lang="ko-KR" altLang="en-US" sz="1000" dirty="0" smtClean="0"/>
              <a:t>에서 이미 완료된 회 차 선택 시 해당 교육보고 내용 표시</a:t>
            </a:r>
            <a:endParaRPr lang="en-US" altLang="ko-KR" sz="1000" dirty="0" smtClean="0"/>
          </a:p>
        </p:txBody>
      </p:sp>
      <p:sp>
        <p:nvSpPr>
          <p:cNvPr id="60" name="AutoShape 85"/>
          <p:cNvSpPr>
            <a:spLocks noChangeArrowheads="1"/>
          </p:cNvSpPr>
          <p:nvPr/>
        </p:nvSpPr>
        <p:spPr bwMode="auto">
          <a:xfrm rot="5400000">
            <a:off x="5114572" y="3846266"/>
            <a:ext cx="4415400" cy="22388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5" name="TextBox 54"/>
          <p:cNvSpPr txBox="1"/>
          <p:nvPr/>
        </p:nvSpPr>
        <p:spPr>
          <a:xfrm>
            <a:off x="1211921" y="1746271"/>
            <a:ext cx="5965179" cy="5096254"/>
          </a:xfrm>
          <a:prstGeom prst="rect">
            <a:avLst/>
          </a:prstGeom>
          <a:noFill/>
          <a:ln w="25400">
            <a:solidFill>
              <a:srgbClr val="FF0000"/>
            </a:solidFill>
            <a:prstDash val="dash"/>
          </a:ln>
        </p:spPr>
        <p:txBody>
          <a:bodyPr wrap="square" rtlCol="0">
            <a:normAutofit/>
          </a:bodyPr>
          <a:lstStyle/>
          <a:p>
            <a:endParaRPr lang="ko-KR" altLang="en-US" dirty="0"/>
          </a:p>
        </p:txBody>
      </p:sp>
      <p:sp>
        <p:nvSpPr>
          <p:cNvPr id="61" name="직사각형 60"/>
          <p:cNvSpPr/>
          <p:nvPr/>
        </p:nvSpPr>
        <p:spPr bwMode="auto">
          <a:xfrm>
            <a:off x="4072686" y="5819074"/>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submit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8072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02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69430" y="4012109"/>
            <a:ext cx="3870250" cy="1972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043608" y="2132856"/>
            <a:ext cx="2160240" cy="170698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오늘의 수업 정리 기능 내</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Text </a:t>
            </a:r>
            <a:r>
              <a:rPr kumimoji="1" lang="ko-KR" altLang="en-US" sz="1200" b="1" dirty="0" err="1" smtClean="0">
                <a:solidFill>
                  <a:schemeClr val="bg1"/>
                </a:solidFill>
                <a:latin typeface="Arial" charset="0"/>
                <a:ea typeface="돋움" pitchFamily="50" charset="-127"/>
              </a:rPr>
              <a:t>에디트</a:t>
            </a:r>
            <a:r>
              <a:rPr kumimoji="1" lang="ko-KR" altLang="en-US" sz="1200" b="1" dirty="0" smtClean="0">
                <a:solidFill>
                  <a:schemeClr val="bg1"/>
                </a:solidFill>
                <a:latin typeface="Arial" charset="0"/>
                <a:ea typeface="돋움" pitchFamily="50" charset="-127"/>
              </a:rPr>
              <a:t> 기능 추가</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50257867"/>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 - 1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sp>
        <p:nvSpPr>
          <p:cNvPr id="12" name="TextBox 11"/>
          <p:cNvSpPr txBox="1"/>
          <p:nvPr/>
        </p:nvSpPr>
        <p:spPr>
          <a:xfrm>
            <a:off x="7003947" y="1414704"/>
            <a:ext cx="247204" cy="242388"/>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13" name="직사각형 12"/>
          <p:cNvSpPr/>
          <p:nvPr/>
        </p:nvSpPr>
        <p:spPr>
          <a:xfrm>
            <a:off x="6024683" y="1424577"/>
            <a:ext cx="933900" cy="552124"/>
          </a:xfrm>
          <a:prstGeom prst="rect">
            <a:avLst/>
          </a:prstGeom>
          <a:ln w="25400">
            <a:solidFill>
              <a:schemeClr val="tx1"/>
            </a:solidFill>
          </a:ln>
        </p:spPr>
        <p:txBody>
          <a:bodyPr wrap="square" lIns="0" tIns="36000" rIns="0" bIns="0" anchor="ctr">
            <a:normAutofit fontScale="85000" lnSpcReduction="10000"/>
          </a:bodyPr>
          <a:lstStyle/>
          <a:p>
            <a:pPr marL="85725" indent="-85725">
              <a:buFont typeface="Arial" panose="020B0604020202020204" pitchFamily="34" charset="0"/>
              <a:buChar char="•"/>
            </a:pPr>
            <a:r>
              <a:rPr lang="ko-KR" altLang="en-US" sz="1200" b="1" dirty="0" err="1" smtClean="0"/>
              <a:t>에디트</a:t>
            </a:r>
            <a:r>
              <a:rPr lang="ko-KR" altLang="en-US" sz="1200" b="1" dirty="0" smtClean="0"/>
              <a:t> 아이콘 클릭을 통해 클래스 소개 수정</a:t>
            </a:r>
            <a:endParaRPr lang="en-US" altLang="ko-KR" sz="1200" b="1" dirty="0" smtClean="0"/>
          </a:p>
        </p:txBody>
      </p:sp>
      <p:graphicFrame>
        <p:nvGraphicFramePr>
          <p:cNvPr id="14" name="표 13"/>
          <p:cNvGraphicFramePr>
            <a:graphicFrameLocks noGrp="1"/>
          </p:cNvGraphicFramePr>
          <p:nvPr>
            <p:extLst>
              <p:ext uri="{D42A27DB-BD31-4B8C-83A1-F6EECF244321}">
                <p14:modId xmlns:p14="http://schemas.microsoft.com/office/powerpoint/2010/main" val="1885282692"/>
              </p:ext>
            </p:extLst>
          </p:nvPr>
        </p:nvGraphicFramePr>
        <p:xfrm>
          <a:off x="1434092" y="2250909"/>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427582"/>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620712"/>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286217" y="2753524"/>
            <a:ext cx="190500" cy="190500"/>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8762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ext uri="{D42A27DB-BD31-4B8C-83A1-F6EECF244321}">
                <p14:modId xmlns:p14="http://schemas.microsoft.com/office/powerpoint/2010/main" val="3600387124"/>
              </p:ext>
            </p:extLst>
          </p:nvPr>
        </p:nvGraphicFramePr>
        <p:xfrm>
          <a:off x="1427326" y="6346120"/>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1319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5501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6178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99101"/>
            <a:ext cx="5794983" cy="291396"/>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323508"/>
            <a:ext cx="2837706" cy="261540"/>
          </a:xfrm>
          <a:prstGeom prst="rect">
            <a:avLst/>
          </a:prstGeom>
        </p:spPr>
      </p:pic>
      <p:sp>
        <p:nvSpPr>
          <p:cNvPr id="63" name="직사각형 62"/>
          <p:cNvSpPr/>
          <p:nvPr/>
        </p:nvSpPr>
        <p:spPr bwMode="auto">
          <a:xfrm>
            <a:off x="1450501" y="512887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10"/>
          <a:stretch>
            <a:fillRect/>
          </a:stretch>
        </p:blipFill>
        <p:spPr>
          <a:xfrm>
            <a:off x="1494858" y="5569190"/>
            <a:ext cx="5734218" cy="229664"/>
          </a:xfrm>
          <a:prstGeom prst="rect">
            <a:avLst/>
          </a:prstGeom>
        </p:spPr>
      </p:pic>
      <p:pic>
        <p:nvPicPr>
          <p:cNvPr id="49" name="그림 48"/>
          <p:cNvPicPr>
            <a:picLocks noChangeAspect="1"/>
          </p:cNvPicPr>
          <p:nvPr/>
        </p:nvPicPr>
        <p:blipFill>
          <a:blip r:embed="rId11"/>
          <a:stretch>
            <a:fillRect/>
          </a:stretch>
        </p:blipFill>
        <p:spPr>
          <a:xfrm>
            <a:off x="1508314" y="5631012"/>
            <a:ext cx="135974" cy="126938"/>
          </a:xfrm>
          <a:prstGeom prst="rect">
            <a:avLst/>
          </a:prstGeom>
        </p:spPr>
      </p:pic>
      <p:sp>
        <p:nvSpPr>
          <p:cNvPr id="36" name="TextBox 35"/>
          <p:cNvSpPr txBox="1"/>
          <p:nvPr/>
        </p:nvSpPr>
        <p:spPr>
          <a:xfrm>
            <a:off x="4294297" y="2744991"/>
            <a:ext cx="177696" cy="226911"/>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55" name="AutoShape 85"/>
          <p:cNvSpPr>
            <a:spLocks noChangeArrowheads="1"/>
          </p:cNvSpPr>
          <p:nvPr/>
        </p:nvSpPr>
        <p:spPr bwMode="auto">
          <a:xfrm rot="5400000">
            <a:off x="5976161" y="4432711"/>
            <a:ext cx="2923018" cy="21602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8" name="직사각형 37"/>
          <p:cNvSpPr/>
          <p:nvPr/>
        </p:nvSpPr>
        <p:spPr>
          <a:xfrm>
            <a:off x="7353669" y="580268"/>
            <a:ext cx="1481014" cy="1152128"/>
          </a:xfrm>
          <a:prstGeom prst="rect">
            <a:avLst/>
          </a:prstGeom>
          <a:ln w="25400">
            <a:solidFill>
              <a:schemeClr val="tx1"/>
            </a:solidFill>
          </a:ln>
        </p:spPr>
        <p:txBody>
          <a:bodyPr wrap="square" anchor="ctr">
            <a:normAutofit fontScale="92500"/>
          </a:bodyPr>
          <a:lstStyle/>
          <a:p>
            <a:pPr marL="87313" indent="-87313">
              <a:buFont typeface="Arial" panose="020B0604020202020204" pitchFamily="34" charset="0"/>
              <a:buChar char="•"/>
            </a:pPr>
            <a:r>
              <a:rPr lang="en-US" altLang="ko-KR" sz="1000" b="1" dirty="0"/>
              <a:t>36</a:t>
            </a:r>
            <a:r>
              <a:rPr lang="ko-KR" altLang="en-US" sz="1000" b="1" dirty="0"/>
              <a:t>회를 </a:t>
            </a:r>
            <a:r>
              <a:rPr lang="en-US" altLang="ko-KR" sz="1000" b="1" dirty="0"/>
              <a:t>Maximum</a:t>
            </a:r>
            <a:r>
              <a:rPr lang="ko-KR" altLang="en-US" sz="1000" b="1" dirty="0"/>
              <a:t> 경우의 수로 화살표 눌렀을 때 펼쳐보기</a:t>
            </a:r>
            <a:endParaRPr lang="en-US" altLang="ko-KR" sz="1000" b="1" dirty="0"/>
          </a:p>
          <a:p>
            <a:pPr marL="87313" indent="-87313">
              <a:buFont typeface="Arial" panose="020B0604020202020204" pitchFamily="34" charset="0"/>
              <a:buChar char="•"/>
            </a:pPr>
            <a:r>
              <a:rPr lang="ko-KR" altLang="en-US" sz="1000" b="1" dirty="0"/>
              <a:t>표시 화면 최대 </a:t>
            </a:r>
            <a:r>
              <a:rPr lang="en-US" altLang="ko-KR" sz="1000" b="1" dirty="0"/>
              <a:t>3</a:t>
            </a:r>
            <a:r>
              <a:rPr lang="ko-KR" altLang="en-US" sz="1000" b="1" dirty="0"/>
              <a:t>회까지 초과 시 다운버튼 클릭</a:t>
            </a:r>
            <a:endParaRPr lang="en-US" altLang="ko-KR" sz="1000" b="1" dirty="0"/>
          </a:p>
          <a:p>
            <a:pPr marL="87313" indent="-87313">
              <a:buFont typeface="Arial" panose="020B0604020202020204" pitchFamily="34" charset="0"/>
              <a:buChar char="•"/>
            </a:pPr>
            <a:r>
              <a:rPr lang="ko-KR" altLang="en-US" sz="1000" b="1" dirty="0" err="1"/>
              <a:t>회차</a:t>
            </a:r>
            <a:r>
              <a:rPr lang="ko-KR" altLang="en-US" sz="1000" b="1" dirty="0"/>
              <a:t> 최신 순으로 보여주기 </a:t>
            </a:r>
            <a:endParaRPr lang="en-US" altLang="ko-KR" sz="1000" b="1" dirty="0"/>
          </a:p>
        </p:txBody>
      </p:sp>
      <p:sp>
        <p:nvSpPr>
          <p:cNvPr id="61" name="TextBox 60"/>
          <p:cNvSpPr txBox="1"/>
          <p:nvPr/>
        </p:nvSpPr>
        <p:spPr>
          <a:xfrm>
            <a:off x="1399411" y="2199636"/>
            <a:ext cx="2402335" cy="610654"/>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41" name="꺾인 연결선 40"/>
          <p:cNvCxnSpPr>
            <a:stCxn id="36" idx="3"/>
            <a:endCxn id="38" idx="3"/>
          </p:cNvCxnSpPr>
          <p:nvPr/>
        </p:nvCxnSpPr>
        <p:spPr bwMode="auto">
          <a:xfrm flipV="1">
            <a:off x="4471993" y="1156332"/>
            <a:ext cx="4362690" cy="1702115"/>
          </a:xfrm>
          <a:prstGeom prst="bentConnector3">
            <a:avLst>
              <a:gd name="adj1" fmla="val 10524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직사각형 46"/>
          <p:cNvSpPr/>
          <p:nvPr/>
        </p:nvSpPr>
        <p:spPr>
          <a:xfrm>
            <a:off x="216039" y="2961644"/>
            <a:ext cx="984397" cy="115212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학생관리</a:t>
            </a:r>
            <a:r>
              <a:rPr lang="ko-KR" altLang="en-US" sz="1000" b="1" dirty="0" smtClean="0">
                <a:solidFill>
                  <a:schemeClr val="bg1"/>
                </a:solidFill>
              </a:rPr>
              <a:t> 내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50" name="AutoShape 85"/>
          <p:cNvSpPr>
            <a:spLocks noChangeArrowheads="1"/>
          </p:cNvSpPr>
          <p:nvPr/>
        </p:nvSpPr>
        <p:spPr bwMode="auto">
          <a:xfrm rot="16200000">
            <a:off x="767338" y="3450872"/>
            <a:ext cx="1097074" cy="17554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직사각형 52"/>
          <p:cNvSpPr/>
          <p:nvPr/>
        </p:nvSpPr>
        <p:spPr>
          <a:xfrm>
            <a:off x="7567985" y="2951776"/>
            <a:ext cx="1474208" cy="2369734"/>
          </a:xfrm>
          <a:prstGeom prst="rect">
            <a:avLst/>
          </a:prstGeom>
          <a:ln w="25400">
            <a:solidFill>
              <a:schemeClr val="tx1"/>
            </a:solidFill>
          </a:ln>
        </p:spPr>
        <p:txBody>
          <a:bodyPr wrap="square" anchor="ctr">
            <a:normAutofit lnSpcReduction="10000"/>
          </a:bodyPr>
          <a:lstStyle/>
          <a:p>
            <a:pPr marL="88900" indent="-88900">
              <a:buFont typeface="Arial" panose="020B0604020202020204" pitchFamily="34" charset="0"/>
              <a:buChar char="•"/>
            </a:pPr>
            <a:r>
              <a:rPr lang="ko-KR" altLang="en-US" sz="1000" b="1" dirty="0" smtClean="0"/>
              <a:t>교육보고 현황 내 일일 </a:t>
            </a:r>
            <a:r>
              <a:rPr lang="ko-KR" altLang="en-US" sz="1000" b="1" dirty="0" err="1" smtClean="0"/>
              <a:t>레포트도</a:t>
            </a:r>
            <a:r>
              <a:rPr lang="ko-KR" altLang="en-US" sz="1000" b="1" dirty="0" smtClean="0"/>
              <a:t> 포함되어 있음</a:t>
            </a:r>
            <a:r>
              <a:rPr lang="en-US" altLang="ko-KR" sz="1000" b="1" dirty="0" smtClean="0"/>
              <a:t>. (</a:t>
            </a:r>
            <a:r>
              <a:rPr lang="ko-KR" altLang="en-US" sz="1000" b="1" dirty="0" smtClean="0"/>
              <a:t>통합적으로 보여주는 정보임</a:t>
            </a:r>
            <a:r>
              <a:rPr lang="en-US" altLang="ko-KR" sz="1000" b="1" dirty="0" smtClean="0"/>
              <a:t>)</a:t>
            </a:r>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학생 정보 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개별 코멘트의 경우 </a:t>
            </a:r>
            <a:r>
              <a:rPr lang="en-US" altLang="ko-KR" sz="1000" b="1" dirty="0" smtClean="0"/>
              <a:t>100</a:t>
            </a:r>
            <a:r>
              <a:rPr lang="ko-KR" altLang="en-US" sz="1000" b="1" dirty="0" smtClean="0"/>
              <a:t>자까지 입력 가능</a:t>
            </a:r>
            <a:r>
              <a:rPr lang="en-US" altLang="ko-KR" sz="1000" b="1" dirty="0" smtClean="0"/>
              <a:t>, </a:t>
            </a: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56" name="TextBox 55"/>
          <p:cNvSpPr txBox="1"/>
          <p:nvPr/>
        </p:nvSpPr>
        <p:spPr>
          <a:xfrm>
            <a:off x="6462201" y="3014748"/>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3214532"/>
          <a:ext cx="5846164" cy="975175"/>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7"/>
          <a:stretch>
            <a:fillRect/>
          </a:stretch>
        </p:blipFill>
        <p:spPr>
          <a:xfrm>
            <a:off x="4294297" y="4049198"/>
            <a:ext cx="144016" cy="144016"/>
          </a:xfrm>
          <a:prstGeom prst="rect">
            <a:avLst/>
          </a:prstGeom>
        </p:spPr>
      </p:pic>
      <p:sp>
        <p:nvSpPr>
          <p:cNvPr id="62" name="직사각형 61"/>
          <p:cNvSpPr/>
          <p:nvPr/>
        </p:nvSpPr>
        <p:spPr>
          <a:xfrm>
            <a:off x="7514064" y="1780149"/>
            <a:ext cx="1481014" cy="996634"/>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회 차 및 완료 </a:t>
            </a:r>
            <a:r>
              <a:rPr lang="en-US" altLang="ko-KR" sz="1000" b="1" dirty="0" smtClean="0"/>
              <a:t>/ </a:t>
            </a:r>
            <a:r>
              <a:rPr lang="ko-KR" altLang="en-US" sz="1000" b="1" dirty="0" smtClean="0"/>
              <a:t>미완료  클릭 시 교육보고 현황 자동으로 전환되어 보여주기</a:t>
            </a:r>
            <a:r>
              <a:rPr lang="en-US" altLang="ko-KR" sz="1000" b="1" dirty="0" smtClean="0"/>
              <a:t> </a:t>
            </a:r>
            <a:endParaRPr lang="en-US" altLang="ko-KR" sz="1000" b="1" dirty="0" smtClean="0">
              <a:solidFill>
                <a:srgbClr val="FF0000"/>
              </a:solidFill>
            </a:endParaRPr>
          </a:p>
        </p:txBody>
      </p:sp>
      <p:cxnSp>
        <p:nvCxnSpPr>
          <p:cNvPr id="31" name="꺾인 연결선 30"/>
          <p:cNvCxnSpPr>
            <a:stCxn id="61" idx="0"/>
            <a:endCxn id="62" idx="1"/>
          </p:cNvCxnSpPr>
          <p:nvPr/>
        </p:nvCxnSpPr>
        <p:spPr bwMode="auto">
          <a:xfrm rot="16200000" flipH="1">
            <a:off x="5017906" y="-217691"/>
            <a:ext cx="78830" cy="4913485"/>
          </a:xfrm>
          <a:prstGeom prst="bentConnector4">
            <a:avLst>
              <a:gd name="adj1" fmla="val -289991"/>
              <a:gd name="adj2" fmla="val 6222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직사각형 64"/>
          <p:cNvSpPr/>
          <p:nvPr/>
        </p:nvSpPr>
        <p:spPr>
          <a:xfrm>
            <a:off x="7567985" y="5366114"/>
            <a:ext cx="1474208" cy="1291305"/>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학습자 </a:t>
            </a:r>
            <a:r>
              <a:rPr lang="en-US" altLang="ko-KR" sz="1000" b="1" dirty="0" smtClean="0"/>
              <a:t>8</a:t>
            </a:r>
            <a:r>
              <a:rPr lang="ko-KR" altLang="en-US" sz="1000" b="1" dirty="0" smtClean="0"/>
              <a:t>명 </a:t>
            </a:r>
            <a:r>
              <a:rPr lang="ko-KR" altLang="en-US" sz="1000" b="1" dirty="0" err="1" smtClean="0"/>
              <a:t>미초과</a:t>
            </a:r>
            <a:r>
              <a:rPr lang="ko-KR" altLang="en-US" sz="1000" b="1" dirty="0" smtClean="0"/>
              <a:t> 시 </a:t>
            </a:r>
            <a:r>
              <a:rPr lang="ko-KR" altLang="en-US" sz="1000" b="1" dirty="0" err="1" smtClean="0"/>
              <a:t>드랍다운</a:t>
            </a:r>
            <a:r>
              <a:rPr lang="ko-KR" altLang="en-US" sz="1000" b="1" dirty="0" smtClean="0"/>
              <a:t> 화살표 버튼 비활성화</a:t>
            </a:r>
            <a:endParaRPr lang="en-US" altLang="ko-KR" sz="1000" b="1" dirty="0" smtClean="0"/>
          </a:p>
          <a:p>
            <a:pPr marL="88900" indent="-88900">
              <a:buFont typeface="Arial" panose="020B0604020202020204" pitchFamily="34" charset="0"/>
              <a:buChar char="•"/>
            </a:pPr>
            <a:r>
              <a:rPr lang="ko-KR" altLang="en-US" sz="1000" b="1" dirty="0" smtClean="0"/>
              <a:t>학습자 </a:t>
            </a:r>
            <a:r>
              <a:rPr lang="en-US" altLang="ko-KR" sz="1000" b="1" dirty="0" smtClean="0"/>
              <a:t>8</a:t>
            </a:r>
            <a:r>
              <a:rPr lang="ko-KR" altLang="en-US" sz="1000" b="1" dirty="0" smtClean="0"/>
              <a:t>명 초과시 </a:t>
            </a:r>
            <a:r>
              <a:rPr lang="ko-KR" altLang="en-US" sz="1000" b="1" dirty="0" err="1" smtClean="0"/>
              <a:t>드랍다운</a:t>
            </a:r>
            <a:r>
              <a:rPr lang="ko-KR" altLang="en-US" sz="1000" b="1" dirty="0" smtClean="0"/>
              <a:t> 버튼을 이용해 학습자 파악</a:t>
            </a:r>
            <a:endParaRPr lang="en-US" altLang="ko-KR" sz="1000" b="1" dirty="0" smtClean="0"/>
          </a:p>
        </p:txBody>
      </p:sp>
      <p:sp>
        <p:nvSpPr>
          <p:cNvPr id="67" name="TextBox 66"/>
          <p:cNvSpPr txBox="1"/>
          <p:nvPr/>
        </p:nvSpPr>
        <p:spPr>
          <a:xfrm>
            <a:off x="6491633" y="2983053"/>
            <a:ext cx="732961" cy="184240"/>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sp>
        <p:nvSpPr>
          <p:cNvPr id="71" name="TextBox 70"/>
          <p:cNvSpPr txBox="1"/>
          <p:nvPr/>
        </p:nvSpPr>
        <p:spPr>
          <a:xfrm>
            <a:off x="4279506" y="4025336"/>
            <a:ext cx="158808" cy="179490"/>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cxnSp>
        <p:nvCxnSpPr>
          <p:cNvPr id="42" name="꺾인 연결선 41"/>
          <p:cNvCxnSpPr>
            <a:stCxn id="71" idx="3"/>
            <a:endCxn id="65" idx="2"/>
          </p:cNvCxnSpPr>
          <p:nvPr/>
        </p:nvCxnSpPr>
        <p:spPr bwMode="auto">
          <a:xfrm>
            <a:off x="4438314" y="4115081"/>
            <a:ext cx="3866775" cy="2542338"/>
          </a:xfrm>
          <a:prstGeom prst="bentConnector4">
            <a:avLst>
              <a:gd name="adj1" fmla="val 40469"/>
              <a:gd name="adj2" fmla="val 10899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Box 51"/>
          <p:cNvSpPr txBox="1"/>
          <p:nvPr/>
        </p:nvSpPr>
        <p:spPr>
          <a:xfrm>
            <a:off x="1392762" y="2912760"/>
            <a:ext cx="5923117" cy="3167584"/>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AutoShape 85"/>
          <p:cNvSpPr>
            <a:spLocks noChangeArrowheads="1"/>
          </p:cNvSpPr>
          <p:nvPr/>
        </p:nvSpPr>
        <p:spPr bwMode="auto">
          <a:xfrm rot="16200000">
            <a:off x="206093" y="4963775"/>
            <a:ext cx="1953712" cy="27942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1" name="TextBox 50"/>
          <p:cNvSpPr txBox="1"/>
          <p:nvPr/>
        </p:nvSpPr>
        <p:spPr>
          <a:xfrm>
            <a:off x="1322659" y="4157156"/>
            <a:ext cx="6022849" cy="1961407"/>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직사각형 59"/>
          <p:cNvSpPr/>
          <p:nvPr/>
        </p:nvSpPr>
        <p:spPr>
          <a:xfrm>
            <a:off x="35758" y="4669904"/>
            <a:ext cx="1007477" cy="1987515"/>
          </a:xfrm>
          <a:prstGeom prst="rect">
            <a:avLst/>
          </a:prstGeom>
          <a:ln w="25400">
            <a:solidFill>
              <a:schemeClr val="tx1"/>
            </a:solidFill>
          </a:ln>
        </p:spPr>
        <p:txBody>
          <a:bodyPr wrap="square" anchor="ctr">
            <a:normAutofit lnSpcReduction="10000"/>
          </a:bodyPr>
          <a:lstStyle/>
          <a:p>
            <a:pPr marL="87313" indent="-87313">
              <a:buFont typeface="Arial" panose="020B0604020202020204" pitchFamily="34" charset="0"/>
              <a:buChar char="•"/>
            </a:pPr>
            <a:r>
              <a:rPr lang="ko-KR" altLang="en-US" sz="1000" b="1" dirty="0" smtClean="0"/>
              <a:t>일일 </a:t>
            </a:r>
            <a:r>
              <a:rPr lang="ko-KR" altLang="en-US" sz="1000" b="1" dirty="0" err="1" smtClean="0"/>
              <a:t>레포트</a:t>
            </a:r>
            <a:r>
              <a:rPr lang="ko-KR" altLang="en-US" sz="1000" b="1" dirty="0"/>
              <a:t> </a:t>
            </a:r>
            <a:r>
              <a:rPr lang="ko-KR" altLang="en-US" sz="1000" b="1" dirty="0" smtClean="0"/>
              <a:t>내용 입력 시 기존 첫 화면에 </a:t>
            </a:r>
            <a:r>
              <a:rPr lang="en-US" altLang="ko-KR" sz="1000" b="1" dirty="0" smtClean="0"/>
              <a:t>FIX</a:t>
            </a:r>
            <a:r>
              <a:rPr lang="ko-KR" altLang="en-US" sz="1000" b="1" dirty="0" smtClean="0"/>
              <a:t>된 박스 크기 초과 시 스크롤이 아닌 자동으로 커지도록 설계</a:t>
            </a:r>
            <a:endParaRPr lang="en-US" altLang="ko-KR" sz="1000" b="1" dirty="0" smtClean="0"/>
          </a:p>
          <a:p>
            <a:pPr marL="87313" indent="-87313">
              <a:buFont typeface="Arial" panose="020B0604020202020204" pitchFamily="34" charset="0"/>
              <a:buChar char="•"/>
            </a:pPr>
            <a:r>
              <a:rPr lang="en-US" altLang="ko-KR" sz="1000" b="1" dirty="0" smtClean="0"/>
              <a:t>File Upload</a:t>
            </a:r>
            <a:r>
              <a:rPr lang="ko-KR" altLang="en-US" sz="1000" b="1" dirty="0" smtClean="0"/>
              <a:t>는 해당 </a:t>
            </a:r>
            <a:r>
              <a:rPr lang="ko-KR" altLang="en-US" sz="1000" b="1" dirty="0"/>
              <a:t>회 차 학습자료 </a:t>
            </a:r>
            <a:r>
              <a:rPr lang="ko-KR" altLang="en-US" sz="1000" b="1" dirty="0" smtClean="0"/>
              <a:t>업로드</a:t>
            </a:r>
            <a:endParaRPr lang="en-US" altLang="ko-KR" sz="1000" b="1" dirty="0" smtClean="0">
              <a:solidFill>
                <a:srgbClr val="FF0000"/>
              </a:solidFill>
            </a:endParaRPr>
          </a:p>
        </p:txBody>
      </p:sp>
      <p:sp>
        <p:nvSpPr>
          <p:cNvPr id="66" name="직사각형 65"/>
          <p:cNvSpPr/>
          <p:nvPr/>
        </p:nvSpPr>
        <p:spPr bwMode="auto">
          <a:xfrm>
            <a:off x="1450501" y="4906447"/>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3" name="직사각형 22"/>
          <p:cNvSpPr/>
          <p:nvPr/>
        </p:nvSpPr>
        <p:spPr bwMode="auto">
          <a:xfrm>
            <a:off x="4028656" y="5820626"/>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submit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68" name="직사각형 67"/>
          <p:cNvSpPr/>
          <p:nvPr/>
        </p:nvSpPr>
        <p:spPr bwMode="auto">
          <a:xfrm>
            <a:off x="6228001"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185638078"/>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 - 2</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graphicFrame>
        <p:nvGraphicFramePr>
          <p:cNvPr id="14" name="표 13"/>
          <p:cNvGraphicFramePr>
            <a:graphicFrameLocks noGrp="1"/>
          </p:cNvGraphicFramePr>
          <p:nvPr>
            <p:extLst/>
          </p:nvPr>
        </p:nvGraphicFramePr>
        <p:xfrm>
          <a:off x="1434092" y="2250909"/>
          <a:ext cx="5839400" cy="922213"/>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703">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605165"/>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438847"/>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286217" y="2753524"/>
            <a:ext cx="190500" cy="190500"/>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8762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3214532"/>
          <a:ext cx="5846164" cy="975175"/>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7"/>
          <a:stretch>
            <a:fillRect/>
          </a:stretch>
        </p:blipFill>
        <p:spPr>
          <a:xfrm>
            <a:off x="4294297" y="4049198"/>
            <a:ext cx="144016" cy="144016"/>
          </a:xfrm>
          <a:prstGeom prst="rect">
            <a:avLst/>
          </a:prstGeom>
        </p:spPr>
      </p:pic>
      <p:sp>
        <p:nvSpPr>
          <p:cNvPr id="51" name="TextBox 50"/>
          <p:cNvSpPr txBox="1"/>
          <p:nvPr/>
        </p:nvSpPr>
        <p:spPr>
          <a:xfrm>
            <a:off x="2793572" y="3131692"/>
            <a:ext cx="864096"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TextBox 53"/>
          <p:cNvSpPr txBox="1"/>
          <p:nvPr/>
        </p:nvSpPr>
        <p:spPr>
          <a:xfrm>
            <a:off x="3614396" y="3131692"/>
            <a:ext cx="780645"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직사각형 59"/>
          <p:cNvSpPr/>
          <p:nvPr/>
        </p:nvSpPr>
        <p:spPr>
          <a:xfrm>
            <a:off x="7602687" y="2476151"/>
            <a:ext cx="1474208" cy="1645055"/>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일일평가</a:t>
            </a:r>
            <a:r>
              <a:rPr lang="en-US" altLang="ko-KR" sz="1000" b="1" dirty="0" smtClean="0"/>
              <a:t>(TP)</a:t>
            </a:r>
          </a:p>
          <a:p>
            <a:pPr marL="258762" lvl="1" indent="-171450">
              <a:buFont typeface="Wingdings" panose="05000000000000000000" pitchFamily="2" charset="2"/>
              <a:buChar char="v"/>
            </a:pPr>
            <a:r>
              <a:rPr lang="en-US" altLang="ko-KR" sz="1000" dirty="0" smtClean="0"/>
              <a:t>10</a:t>
            </a:r>
            <a:r>
              <a:rPr lang="ko-KR" altLang="en-US" sz="1000" dirty="0" smtClean="0"/>
              <a:t>개 등급으로 분류 </a:t>
            </a:r>
            <a:endParaRPr lang="en-US" altLang="ko-KR" sz="1000" dirty="0" smtClean="0"/>
          </a:p>
          <a:p>
            <a:pPr marL="258762" lvl="1" indent="-171450">
              <a:buFont typeface="Wingdings" panose="05000000000000000000" pitchFamily="2" charset="2"/>
              <a:buChar char="v"/>
            </a:pPr>
            <a:r>
              <a:rPr lang="en-US" altLang="ko-KR" sz="1000" dirty="0" smtClean="0"/>
              <a:t>A+/A , B+/B, C+/C, D+/D, E+/E</a:t>
            </a:r>
          </a:p>
          <a:p>
            <a:pPr marL="258762" lvl="1" indent="-171450">
              <a:buFont typeface="Wingdings" panose="05000000000000000000" pitchFamily="2" charset="2"/>
              <a:buChar char="v"/>
            </a:pPr>
            <a:r>
              <a:rPr lang="en-US" altLang="ko-KR" sz="1000" dirty="0" smtClean="0"/>
              <a:t>A+</a:t>
            </a:r>
            <a:r>
              <a:rPr lang="ko-KR" altLang="en-US" sz="1000" dirty="0" smtClean="0"/>
              <a:t>을 </a:t>
            </a:r>
            <a:r>
              <a:rPr lang="en-US" altLang="ko-KR" sz="1000" dirty="0" smtClean="0"/>
              <a:t>10</a:t>
            </a:r>
            <a:r>
              <a:rPr lang="ko-KR" altLang="en-US" sz="1000" dirty="0" smtClean="0"/>
              <a:t>점으로 환산 가능</a:t>
            </a:r>
            <a:endParaRPr lang="en-US" altLang="ko-KR" sz="1000" dirty="0" smtClean="0"/>
          </a:p>
        </p:txBody>
      </p:sp>
      <p:sp>
        <p:nvSpPr>
          <p:cNvPr id="64" name="직사각형 63"/>
          <p:cNvSpPr/>
          <p:nvPr/>
        </p:nvSpPr>
        <p:spPr>
          <a:xfrm>
            <a:off x="1427325" y="4377733"/>
            <a:ext cx="1798295" cy="1643555"/>
          </a:xfrm>
          <a:prstGeom prst="rect">
            <a:avLst/>
          </a:prstGeom>
          <a:ln w="25400">
            <a:solidFill>
              <a:schemeClr val="tx1"/>
            </a:solidFill>
          </a:ln>
        </p:spPr>
        <p:txBody>
          <a:bodyPr wrap="square" anchor="t">
            <a:normAutofit/>
          </a:bodyPr>
          <a:lstStyle/>
          <a:p>
            <a:pPr marL="88900" indent="-88900">
              <a:buFont typeface="Arial" panose="020B0604020202020204" pitchFamily="34" charset="0"/>
              <a:buChar char="•"/>
            </a:pPr>
            <a:r>
              <a:rPr lang="ko-KR" altLang="en-US" sz="1000" b="1" dirty="0" smtClean="0"/>
              <a:t>출결</a:t>
            </a:r>
            <a:endParaRPr lang="en-US" altLang="ko-KR" sz="1000" b="1" dirty="0"/>
          </a:p>
          <a:p>
            <a:pPr marL="268288" indent="-179388">
              <a:buFont typeface="Wingdings" panose="05000000000000000000" pitchFamily="2" charset="2"/>
              <a:buChar char="v"/>
            </a:pPr>
            <a:r>
              <a:rPr lang="ko-KR" altLang="en-US" sz="1000" dirty="0" err="1"/>
              <a:t>드랍다운</a:t>
            </a:r>
            <a:r>
              <a:rPr lang="ko-KR" altLang="en-US" sz="1000" dirty="0"/>
              <a:t> 버튼 클릭 </a:t>
            </a:r>
            <a:r>
              <a:rPr lang="ko-KR" altLang="en-US" sz="1000" dirty="0" smtClean="0"/>
              <a:t>시 </a:t>
            </a: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r>
              <a:rPr lang="ko-KR" altLang="en-US" sz="1000" dirty="0" smtClean="0"/>
              <a:t>지각 </a:t>
            </a:r>
            <a:r>
              <a:rPr lang="en-US" altLang="ko-KR" sz="1000" dirty="0" smtClean="0"/>
              <a:t>3</a:t>
            </a:r>
            <a:r>
              <a:rPr lang="ko-KR" altLang="en-US" sz="1000" dirty="0" smtClean="0"/>
              <a:t>번 시 결석 </a:t>
            </a:r>
            <a:r>
              <a:rPr lang="en-US" altLang="ko-KR" sz="1000" dirty="0" smtClean="0"/>
              <a:t>1</a:t>
            </a:r>
            <a:r>
              <a:rPr lang="ko-KR" altLang="en-US" sz="1000" dirty="0" smtClean="0"/>
              <a:t>회</a:t>
            </a:r>
            <a:endParaRPr lang="en-US" altLang="ko-KR" sz="1000" dirty="0" smtClean="0"/>
          </a:p>
          <a:p>
            <a:pPr marL="268288" indent="-179388">
              <a:buFont typeface="Wingdings" panose="05000000000000000000" pitchFamily="2" charset="2"/>
              <a:buChar char="v"/>
            </a:pPr>
            <a:r>
              <a:rPr lang="en-US" altLang="ko-KR" sz="1000" dirty="0" smtClean="0"/>
              <a:t>BIZ : </a:t>
            </a:r>
            <a:r>
              <a:rPr lang="ko-KR" altLang="en-US" sz="1000" dirty="0" smtClean="0"/>
              <a:t>회의</a:t>
            </a:r>
            <a:r>
              <a:rPr lang="en-US" altLang="ko-KR" sz="1000" dirty="0" smtClean="0"/>
              <a:t>, </a:t>
            </a:r>
            <a:r>
              <a:rPr lang="ko-KR" altLang="en-US" sz="1000" dirty="0" smtClean="0"/>
              <a:t>출장</a:t>
            </a:r>
            <a:r>
              <a:rPr lang="en-US" altLang="ko-KR" sz="1000" dirty="0" smtClean="0"/>
              <a:t>, </a:t>
            </a:r>
            <a:r>
              <a:rPr lang="ko-KR" altLang="en-US" sz="1000" dirty="0" smtClean="0"/>
              <a:t>개인휴가</a:t>
            </a:r>
            <a:r>
              <a:rPr lang="en-US" altLang="ko-KR" sz="1000" dirty="0" smtClean="0"/>
              <a:t>, </a:t>
            </a:r>
            <a:r>
              <a:rPr lang="ko-KR" altLang="en-US" sz="1000" dirty="0" smtClean="0"/>
              <a:t>병가</a:t>
            </a:r>
            <a:r>
              <a:rPr lang="en-US" altLang="ko-KR" sz="1000" dirty="0" smtClean="0"/>
              <a:t>, </a:t>
            </a:r>
            <a:r>
              <a:rPr lang="ko-KR" altLang="en-US" sz="1000" dirty="0" smtClean="0"/>
              <a:t>교육</a:t>
            </a:r>
            <a:endParaRPr lang="en-US" altLang="ko-KR" sz="1000" dirty="0" smtClean="0"/>
          </a:p>
        </p:txBody>
      </p:sp>
      <p:cxnSp>
        <p:nvCxnSpPr>
          <p:cNvPr id="10" name="꺾인 연결선 9"/>
          <p:cNvCxnSpPr>
            <a:stCxn id="51" idx="2"/>
            <a:endCxn id="64" idx="0"/>
          </p:cNvCxnSpPr>
          <p:nvPr/>
        </p:nvCxnSpPr>
        <p:spPr bwMode="auto">
          <a:xfrm rot="5400000">
            <a:off x="2632312" y="3784424"/>
            <a:ext cx="287471" cy="899147"/>
          </a:xfrm>
          <a:prstGeom prst="bentConnector3">
            <a:avLst>
              <a:gd name="adj1" fmla="val 5000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꺾인 연결선 26"/>
          <p:cNvCxnSpPr>
            <a:stCxn id="54" idx="0"/>
            <a:endCxn id="60" idx="1"/>
          </p:cNvCxnSpPr>
          <p:nvPr/>
        </p:nvCxnSpPr>
        <p:spPr bwMode="auto">
          <a:xfrm rot="16200000" flipH="1">
            <a:off x="5720209" y="1416201"/>
            <a:ext cx="166987" cy="3597968"/>
          </a:xfrm>
          <a:prstGeom prst="bentConnector4">
            <a:avLst>
              <a:gd name="adj1" fmla="val -136897"/>
              <a:gd name="adj2" fmla="val 55424"/>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2" name="표 71"/>
          <p:cNvGraphicFramePr>
            <a:graphicFrameLocks noGrp="1"/>
          </p:cNvGraphicFramePr>
          <p:nvPr>
            <p:extLst/>
          </p:nvPr>
        </p:nvGraphicFramePr>
        <p:xfrm>
          <a:off x="1801472" y="4756767"/>
          <a:ext cx="936104" cy="710156"/>
        </p:xfrm>
        <a:graphic>
          <a:graphicData uri="http://schemas.openxmlformats.org/drawingml/2006/table">
            <a:tbl>
              <a:tblPr firstRow="1" bandRow="1">
                <a:tableStyleId>{5C22544A-7EE6-4342-B048-85BDC9FD1C3A}</a:tableStyleId>
              </a:tblPr>
              <a:tblGrid>
                <a:gridCol w="936104"/>
              </a:tblGrid>
              <a:tr h="177539">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지각</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en-US" altLang="ko-KR" sz="900" b="1" kern="1200" dirty="0" smtClean="0">
                          <a:solidFill>
                            <a:schemeClr val="tx1"/>
                          </a:solidFill>
                          <a:latin typeface="+mn-lt"/>
                          <a:ea typeface="+mn-ea"/>
                          <a:cs typeface="+mn-cs"/>
                        </a:rPr>
                        <a:t>BIZ</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결석</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5" name="그림 74"/>
          <p:cNvPicPr>
            <a:picLocks noChangeAspect="1"/>
          </p:cNvPicPr>
          <p:nvPr/>
        </p:nvPicPr>
        <p:blipFill>
          <a:blip r:embed="rId9"/>
          <a:stretch>
            <a:fillRect/>
          </a:stretch>
        </p:blipFill>
        <p:spPr>
          <a:xfrm>
            <a:off x="1842389" y="4754205"/>
            <a:ext cx="161925" cy="161925"/>
          </a:xfrm>
          <a:prstGeom prst="rect">
            <a:avLst/>
          </a:prstGeom>
        </p:spPr>
      </p:pic>
      <p:pic>
        <p:nvPicPr>
          <p:cNvPr id="76" name="그림 75"/>
          <p:cNvPicPr>
            <a:picLocks noChangeAspect="1"/>
          </p:cNvPicPr>
          <p:nvPr/>
        </p:nvPicPr>
        <p:blipFill>
          <a:blip r:embed="rId9"/>
          <a:stretch>
            <a:fillRect/>
          </a:stretch>
        </p:blipFill>
        <p:spPr>
          <a:xfrm>
            <a:off x="1842389" y="4938861"/>
            <a:ext cx="161925" cy="161925"/>
          </a:xfrm>
          <a:prstGeom prst="rect">
            <a:avLst/>
          </a:prstGeom>
        </p:spPr>
      </p:pic>
      <p:pic>
        <p:nvPicPr>
          <p:cNvPr id="77" name="그림 76"/>
          <p:cNvPicPr>
            <a:picLocks noChangeAspect="1"/>
          </p:cNvPicPr>
          <p:nvPr/>
        </p:nvPicPr>
        <p:blipFill>
          <a:blip r:embed="rId9"/>
          <a:stretch>
            <a:fillRect/>
          </a:stretch>
        </p:blipFill>
        <p:spPr>
          <a:xfrm>
            <a:off x="1842389" y="5300877"/>
            <a:ext cx="161925" cy="161925"/>
          </a:xfrm>
          <a:prstGeom prst="rect">
            <a:avLst/>
          </a:prstGeom>
        </p:spPr>
      </p:pic>
      <p:pic>
        <p:nvPicPr>
          <p:cNvPr id="78" name="그림 77"/>
          <p:cNvPicPr>
            <a:picLocks noChangeAspect="1"/>
          </p:cNvPicPr>
          <p:nvPr/>
        </p:nvPicPr>
        <p:blipFill>
          <a:blip r:embed="rId9"/>
          <a:stretch>
            <a:fillRect/>
          </a:stretch>
        </p:blipFill>
        <p:spPr>
          <a:xfrm>
            <a:off x="1842389" y="5115275"/>
            <a:ext cx="161925" cy="161925"/>
          </a:xfrm>
          <a:prstGeom prst="rect">
            <a:avLst/>
          </a:prstGeom>
        </p:spPr>
      </p:pic>
      <p:sp>
        <p:nvSpPr>
          <p:cNvPr id="87" name="직사각형 86"/>
          <p:cNvSpPr/>
          <p:nvPr/>
        </p:nvSpPr>
        <p:spPr>
          <a:xfrm>
            <a:off x="3309942" y="4278473"/>
            <a:ext cx="2650615" cy="2568376"/>
          </a:xfrm>
          <a:prstGeom prst="rect">
            <a:avLst/>
          </a:prstGeom>
          <a:ln w="25400">
            <a:solidFill>
              <a:schemeClr val="tx1"/>
            </a:solidFill>
          </a:ln>
        </p:spPr>
        <p:txBody>
          <a:bodyPr wrap="square" anchor="t">
            <a:normAutofit lnSpcReduction="10000"/>
          </a:bodyPr>
          <a:lstStyle/>
          <a:p>
            <a:pPr marL="88900" indent="-88900">
              <a:buFont typeface="Arial" panose="020B0604020202020204" pitchFamily="34" charset="0"/>
              <a:buChar char="•"/>
            </a:pPr>
            <a:r>
              <a:rPr lang="ko-KR" altLang="en-US" sz="1000" b="1" dirty="0" smtClean="0"/>
              <a:t>강사 디바이스 화면</a:t>
            </a: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r>
              <a:rPr lang="en-US" altLang="ko-KR" sz="1000" b="1" dirty="0" smtClean="0"/>
              <a:t>▶ : </a:t>
            </a:r>
            <a:r>
              <a:rPr lang="ko-KR" altLang="en-US" sz="1000" b="1" dirty="0" smtClean="0"/>
              <a:t>수업시작</a:t>
            </a:r>
            <a:endParaRPr lang="en-US" altLang="ko-KR" sz="1000" b="1" dirty="0" smtClean="0"/>
          </a:p>
          <a:p>
            <a:pPr marL="88900" indent="-88900">
              <a:buFont typeface="Arial" panose="020B0604020202020204" pitchFamily="34" charset="0"/>
              <a:buChar char="•"/>
            </a:pPr>
            <a:r>
              <a:rPr lang="en-US" altLang="ko-KR" sz="1000" b="1" dirty="0" smtClean="0"/>
              <a:t>■ :</a:t>
            </a:r>
            <a:r>
              <a:rPr lang="ko-KR" altLang="en-US" sz="1000" b="1" dirty="0"/>
              <a:t> </a:t>
            </a:r>
            <a:r>
              <a:rPr lang="ko-KR" altLang="en-US" sz="1000" b="1" dirty="0" smtClean="0"/>
              <a:t>수업종료</a:t>
            </a:r>
            <a:endParaRPr lang="en-US" altLang="ko-KR" sz="1000" b="1" dirty="0" smtClean="0"/>
          </a:p>
          <a:p>
            <a:pPr marL="88900" indent="-88900">
              <a:buFont typeface="Arial" panose="020B0604020202020204" pitchFamily="34" charset="0"/>
              <a:buChar char="•"/>
            </a:pPr>
            <a:r>
              <a:rPr lang="en-US" altLang="ko-KR" sz="1000" b="1" dirty="0" smtClean="0"/>
              <a:t>X : </a:t>
            </a:r>
            <a:r>
              <a:rPr lang="ko-KR" altLang="en-US" sz="1000" b="1" dirty="0" smtClean="0"/>
              <a:t>수업캔슬</a:t>
            </a:r>
            <a:r>
              <a:rPr lang="en-US" altLang="ko-KR" sz="1000" b="1" dirty="0" smtClean="0"/>
              <a:t>( X </a:t>
            </a:r>
            <a:r>
              <a:rPr lang="ko-KR" altLang="en-US" sz="1000" b="1" dirty="0" smtClean="0"/>
              <a:t>버튼 클릭 시 </a:t>
            </a:r>
            <a:r>
              <a:rPr lang="en-US" altLang="ko-KR" sz="1000" b="1" dirty="0" smtClean="0">
                <a:sym typeface="Wingdings" panose="05000000000000000000" pitchFamily="2" charset="2"/>
              </a:rPr>
              <a:t> SC </a:t>
            </a:r>
            <a:r>
              <a:rPr lang="ko-KR" altLang="en-US" sz="1000" b="1" dirty="0" smtClean="0">
                <a:sym typeface="Wingdings" panose="05000000000000000000" pitchFamily="2" charset="2"/>
              </a:rPr>
              <a:t>관련 사유 선택창 </a:t>
            </a:r>
            <a:r>
              <a:rPr lang="en-US" altLang="ko-KR" sz="1000" b="1" dirty="0" smtClean="0">
                <a:sym typeface="Wingdings" panose="05000000000000000000" pitchFamily="2" charset="2"/>
              </a:rPr>
              <a:t>– ex) </a:t>
            </a:r>
            <a:r>
              <a:rPr lang="ko-KR" altLang="en-US" sz="1000" b="1" dirty="0" smtClean="0">
                <a:sym typeface="Wingdings" panose="05000000000000000000" pitchFamily="2" charset="2"/>
              </a:rPr>
              <a:t>긴급회의</a:t>
            </a:r>
            <a:r>
              <a:rPr lang="en-US" altLang="ko-KR" sz="1000" b="1" dirty="0" smtClean="0">
                <a:sym typeface="Wingdings" panose="05000000000000000000" pitchFamily="2" charset="2"/>
              </a:rPr>
              <a:t>, </a:t>
            </a:r>
            <a:r>
              <a:rPr lang="ko-KR" altLang="en-US" sz="1000" b="1" dirty="0" smtClean="0">
                <a:sym typeface="Wingdings" panose="05000000000000000000" pitchFamily="2" charset="2"/>
              </a:rPr>
              <a:t>출장</a:t>
            </a:r>
            <a:r>
              <a:rPr lang="en-US" altLang="ko-KR" sz="1000" b="1" dirty="0" smtClean="0">
                <a:sym typeface="Wingdings" panose="05000000000000000000" pitchFamily="2" charset="2"/>
              </a:rPr>
              <a:t>, </a:t>
            </a:r>
            <a:r>
              <a:rPr lang="ko-KR" altLang="en-US" sz="1000" b="1" dirty="0" err="1" smtClean="0">
                <a:sym typeface="Wingdings" panose="05000000000000000000" pitchFamily="2" charset="2"/>
              </a:rPr>
              <a:t>고객사</a:t>
            </a:r>
            <a:r>
              <a:rPr lang="ko-KR" altLang="en-US" sz="1000" b="1" dirty="0" smtClean="0">
                <a:sym typeface="Wingdings" panose="05000000000000000000" pitchFamily="2" charset="2"/>
              </a:rPr>
              <a:t> 행사</a:t>
            </a:r>
            <a:r>
              <a:rPr lang="en-US" altLang="ko-KR" sz="1000" b="1" dirty="0" smtClean="0">
                <a:sym typeface="Wingdings" panose="05000000000000000000" pitchFamily="2" charset="2"/>
              </a:rPr>
              <a:t>, </a:t>
            </a:r>
            <a:r>
              <a:rPr lang="ko-KR" altLang="en-US" sz="1000" b="1" dirty="0" smtClean="0">
                <a:sym typeface="Wingdings" panose="05000000000000000000" pitchFamily="2" charset="2"/>
              </a:rPr>
              <a:t>기타 등 해당사항 선택</a:t>
            </a:r>
            <a:r>
              <a:rPr lang="en-US" altLang="ko-KR" sz="1000" b="1" dirty="0" smtClean="0"/>
              <a:t>)</a:t>
            </a:r>
          </a:p>
          <a:p>
            <a:pPr marL="88900" indent="-88900">
              <a:buFont typeface="Arial" panose="020B0604020202020204" pitchFamily="34" charset="0"/>
              <a:buChar char="•"/>
            </a:pPr>
            <a:r>
              <a:rPr lang="ko-KR" altLang="en-US" sz="1000" b="1" dirty="0" smtClean="0"/>
              <a:t>학습자가 수업 전에 </a:t>
            </a:r>
            <a:r>
              <a:rPr lang="ko-KR" altLang="en-US" sz="1000" b="1" dirty="0" err="1" smtClean="0"/>
              <a:t>공결</a:t>
            </a:r>
            <a:r>
              <a:rPr lang="ko-KR" altLang="en-US" sz="1000" b="1" dirty="0" smtClean="0"/>
              <a:t> 처리 시 해당일 강사 화면에 자동으로 체크되어 있음</a:t>
            </a:r>
            <a:endParaRPr lang="en-US" altLang="ko-KR" sz="1000" b="1" dirty="0" smtClean="0"/>
          </a:p>
          <a:p>
            <a:pPr marL="88900" indent="-88900">
              <a:buFont typeface="Arial" panose="020B0604020202020204" pitchFamily="34" charset="0"/>
              <a:buChar char="•"/>
            </a:pPr>
            <a:r>
              <a:rPr lang="ko-KR" altLang="en-US" sz="1000" b="1" dirty="0" smtClean="0"/>
              <a:t>시작 버튼은 </a:t>
            </a:r>
            <a:r>
              <a:rPr lang="ko-KR" altLang="en-US" sz="1000" b="1" dirty="0" err="1" smtClean="0"/>
              <a:t>출췍</a:t>
            </a:r>
            <a:r>
              <a:rPr lang="ko-KR" altLang="en-US" sz="1000" b="1" dirty="0" smtClean="0"/>
              <a:t> 완료 후 활성화</a:t>
            </a: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smtClean="0"/>
          </a:p>
        </p:txBody>
      </p:sp>
      <p:graphicFrame>
        <p:nvGraphicFramePr>
          <p:cNvPr id="88" name="표 87"/>
          <p:cNvGraphicFramePr>
            <a:graphicFrameLocks noGrp="1"/>
          </p:cNvGraphicFramePr>
          <p:nvPr>
            <p:extLst>
              <p:ext uri="{D42A27DB-BD31-4B8C-83A1-F6EECF244321}">
                <p14:modId xmlns:p14="http://schemas.microsoft.com/office/powerpoint/2010/main" val="3689418328"/>
              </p:ext>
            </p:extLst>
          </p:nvPr>
        </p:nvGraphicFramePr>
        <p:xfrm>
          <a:off x="3423505" y="4607106"/>
          <a:ext cx="1368152" cy="1065234"/>
        </p:xfrm>
        <a:graphic>
          <a:graphicData uri="http://schemas.openxmlformats.org/drawingml/2006/table">
            <a:tbl>
              <a:tblPr firstRow="1" bandRow="1">
                <a:tableStyleId>{5C22544A-7EE6-4342-B048-85BDC9FD1C3A}</a:tableStyleId>
              </a:tblPr>
              <a:tblGrid>
                <a:gridCol w="684076"/>
                <a:gridCol w="684076"/>
              </a:tblGrid>
              <a:tr h="17753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출결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조성훈</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송진</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서한울</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gridSpan="2">
                  <a:txBody>
                    <a:bodyPr/>
                    <a:lstStyle/>
                    <a:p>
                      <a:pPr marL="0" algn="ctr" defTabSz="914400" rtl="0" eaLnBrk="1" latinLnBrk="1" hangingPunct="1"/>
                      <a:r>
                        <a:rPr lang="en-US" altLang="ko-KR" sz="900" b="1" kern="1200" dirty="0" smtClean="0">
                          <a:solidFill>
                            <a:schemeClr val="tx1"/>
                          </a:solidFill>
                          <a:latin typeface="+mn-lt"/>
                          <a:ea typeface="+mn-ea"/>
                          <a:cs typeface="+mn-cs"/>
                        </a:rPr>
                        <a:t>▶ ■ X</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90" name="그림 89"/>
          <p:cNvPicPr>
            <a:picLocks noChangeAspect="1"/>
          </p:cNvPicPr>
          <p:nvPr/>
        </p:nvPicPr>
        <p:blipFill>
          <a:blip r:embed="rId7"/>
          <a:stretch>
            <a:fillRect/>
          </a:stretch>
        </p:blipFill>
        <p:spPr>
          <a:xfrm>
            <a:off x="4636490" y="4613267"/>
            <a:ext cx="144016" cy="144016"/>
          </a:xfrm>
          <a:prstGeom prst="rect">
            <a:avLst/>
          </a:prstGeom>
        </p:spPr>
      </p:pic>
      <p:sp>
        <p:nvSpPr>
          <p:cNvPr id="94" name="TextBox 93"/>
          <p:cNvSpPr txBox="1"/>
          <p:nvPr/>
        </p:nvSpPr>
        <p:spPr>
          <a:xfrm>
            <a:off x="4617355" y="4579108"/>
            <a:ext cx="174037" cy="189154"/>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cxnSp>
        <p:nvCxnSpPr>
          <p:cNvPr id="96" name="꺾인 연결선 95"/>
          <p:cNvCxnSpPr>
            <a:stCxn id="94" idx="0"/>
            <a:endCxn id="92" idx="0"/>
          </p:cNvCxnSpPr>
          <p:nvPr/>
        </p:nvCxnSpPr>
        <p:spPr bwMode="auto">
          <a:xfrm rot="5400000" flipH="1" flipV="1">
            <a:off x="5039967" y="4232585"/>
            <a:ext cx="10931" cy="682117"/>
          </a:xfrm>
          <a:prstGeom prst="bentConnector3">
            <a:avLst>
              <a:gd name="adj1" fmla="val 219130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6" name="그룹 105"/>
          <p:cNvGrpSpPr/>
          <p:nvPr/>
        </p:nvGrpSpPr>
        <p:grpSpPr>
          <a:xfrm>
            <a:off x="4832829" y="4568177"/>
            <a:ext cx="1107323" cy="1114425"/>
            <a:chOff x="5040761" y="4765135"/>
            <a:chExt cx="1107323" cy="1114425"/>
          </a:xfrm>
        </p:grpSpPr>
        <p:pic>
          <p:nvPicPr>
            <p:cNvPr id="92" name="그림 91"/>
            <p:cNvPicPr>
              <a:picLocks noChangeAspect="1"/>
            </p:cNvPicPr>
            <p:nvPr/>
          </p:nvPicPr>
          <p:blipFill>
            <a:blip r:embed="rId10"/>
            <a:stretch>
              <a:fillRect/>
            </a:stretch>
          </p:blipFill>
          <p:spPr>
            <a:xfrm>
              <a:off x="5040761" y="4765135"/>
              <a:ext cx="1107323" cy="1114425"/>
            </a:xfrm>
            <a:prstGeom prst="rect">
              <a:avLst/>
            </a:prstGeom>
          </p:spPr>
        </p:pic>
        <p:pic>
          <p:nvPicPr>
            <p:cNvPr id="104"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76056" y="4832262"/>
              <a:ext cx="261826" cy="951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9" name="TextBox 98"/>
            <p:cNvSpPr txBox="1"/>
            <p:nvPr/>
          </p:nvSpPr>
          <p:spPr>
            <a:xfrm>
              <a:off x="5297182" y="4896564"/>
              <a:ext cx="435472" cy="123111"/>
            </a:xfrm>
            <a:prstGeom prst="rect">
              <a:avLst/>
            </a:prstGeom>
            <a:solidFill>
              <a:schemeClr val="bg1"/>
            </a:solidFill>
          </p:spPr>
          <p:txBody>
            <a:bodyPr wrap="square" lIns="0" tIns="0" rIns="0" bIns="0" rtlCol="0" anchor="ctr">
              <a:spAutoFit/>
            </a:bodyPr>
            <a:lstStyle/>
            <a:p>
              <a:r>
                <a:rPr lang="ko-KR" altLang="en-US" sz="800" b="1" dirty="0" smtClean="0"/>
                <a:t>출석</a:t>
              </a:r>
              <a:endParaRPr lang="ko-KR" altLang="en-US" sz="800" b="1" dirty="0"/>
            </a:p>
          </p:txBody>
        </p:sp>
        <p:sp>
          <p:nvSpPr>
            <p:cNvPr id="100" name="TextBox 99"/>
            <p:cNvSpPr txBox="1"/>
            <p:nvPr/>
          </p:nvSpPr>
          <p:spPr>
            <a:xfrm>
              <a:off x="5297182" y="5379354"/>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BIZ</a:t>
              </a:r>
              <a:endParaRPr lang="ko-KR" altLang="en-US" dirty="0"/>
            </a:p>
          </p:txBody>
        </p:sp>
        <p:sp>
          <p:nvSpPr>
            <p:cNvPr id="101" name="TextBox 100"/>
            <p:cNvSpPr txBox="1"/>
            <p:nvPr/>
          </p:nvSpPr>
          <p:spPr>
            <a:xfrm>
              <a:off x="5297182" y="5131431"/>
              <a:ext cx="435472"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ko-KR" altLang="en-US" dirty="0" smtClean="0"/>
                <a:t>지각</a:t>
              </a:r>
              <a:endParaRPr lang="ko-KR" altLang="en-US" dirty="0"/>
            </a:p>
          </p:txBody>
        </p:sp>
        <p:sp>
          <p:nvSpPr>
            <p:cNvPr id="102" name="TextBox 101"/>
            <p:cNvSpPr txBox="1"/>
            <p:nvPr/>
          </p:nvSpPr>
          <p:spPr>
            <a:xfrm>
              <a:off x="5297182" y="5613860"/>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ko-KR" altLang="en-US" dirty="0" smtClean="0"/>
                <a:t>결석</a:t>
              </a:r>
              <a:endParaRPr lang="ko-KR" altLang="en-US" dirty="0"/>
            </a:p>
          </p:txBody>
        </p:sp>
      </p:grpSp>
      <p:sp>
        <p:nvSpPr>
          <p:cNvPr id="107" name="직사각형 106"/>
          <p:cNvSpPr/>
          <p:nvPr/>
        </p:nvSpPr>
        <p:spPr>
          <a:xfrm>
            <a:off x="6052122" y="4223458"/>
            <a:ext cx="3047740" cy="2645427"/>
          </a:xfrm>
          <a:prstGeom prst="rect">
            <a:avLst/>
          </a:prstGeom>
          <a:ln w="25400">
            <a:solidFill>
              <a:schemeClr val="tx1"/>
            </a:solidFill>
          </a:ln>
        </p:spPr>
        <p:txBody>
          <a:bodyPr wrap="square" anchor="t">
            <a:normAutofit lnSpcReduction="10000"/>
          </a:bodyPr>
          <a:lstStyle/>
          <a:p>
            <a:pPr marL="88900" indent="-88900">
              <a:buFont typeface="Arial" panose="020B0604020202020204" pitchFamily="34" charset="0"/>
              <a:buChar char="•"/>
            </a:pPr>
            <a:r>
              <a:rPr lang="ko-KR" altLang="en-US" sz="1000" b="1" dirty="0" err="1" smtClean="0"/>
              <a:t>공결처리안</a:t>
            </a:r>
            <a:r>
              <a:rPr lang="ko-KR" altLang="en-US" sz="1000" b="1" dirty="0" smtClean="0"/>
              <a:t> </a:t>
            </a:r>
            <a:r>
              <a:rPr lang="en-US" altLang="ko-KR" sz="1000" b="1" dirty="0" smtClean="0"/>
              <a:t>Flow</a:t>
            </a:r>
          </a:p>
          <a:p>
            <a:pPr marL="317500" lvl="1" indent="-228600">
              <a:buAutoNum type="arabicPeriod"/>
            </a:pPr>
            <a:r>
              <a:rPr lang="ko-KR" altLang="en-US" sz="1000" dirty="0" smtClean="0"/>
              <a:t>강사가 현장에서 결석처리</a:t>
            </a:r>
            <a:r>
              <a:rPr lang="en-US" altLang="ko-KR" sz="1000" dirty="0" smtClean="0"/>
              <a:t>(</a:t>
            </a:r>
            <a:r>
              <a:rPr lang="ko-KR" altLang="en-US" sz="1000" dirty="0" err="1" smtClean="0"/>
              <a:t>출췍</a:t>
            </a:r>
            <a:r>
              <a:rPr lang="ko-KR" altLang="en-US" sz="1000" dirty="0" smtClean="0"/>
              <a:t> 당시 학생 부재 시 일단 무조건 결석처리</a:t>
            </a:r>
            <a:r>
              <a:rPr lang="en-US" altLang="ko-KR" sz="1000" dirty="0" smtClean="0"/>
              <a:t>, </a:t>
            </a:r>
            <a:r>
              <a:rPr lang="ko-KR" altLang="en-US" sz="1000" dirty="0" smtClean="0"/>
              <a:t>단 수업 종료 전 참석 시 지각을 수정가능</a:t>
            </a:r>
            <a:r>
              <a:rPr lang="en-US" altLang="ko-KR" sz="1000" dirty="0" smtClean="0"/>
              <a:t>)</a:t>
            </a:r>
            <a:r>
              <a:rPr lang="ko-KR" altLang="en-US" sz="1000" dirty="0" smtClean="0"/>
              <a:t> </a:t>
            </a:r>
            <a:r>
              <a:rPr lang="en-US" altLang="ko-KR" sz="1000" dirty="0" smtClean="0">
                <a:sym typeface="Wingdings" panose="05000000000000000000" pitchFamily="2" charset="2"/>
              </a:rPr>
              <a:t> </a:t>
            </a:r>
          </a:p>
          <a:p>
            <a:pPr marL="317500" lvl="1" indent="-228600">
              <a:buAutoNum type="arabicPeriod"/>
            </a:pPr>
            <a:r>
              <a:rPr lang="ko-KR" altLang="en-US" sz="1000" dirty="0" smtClean="0">
                <a:sym typeface="Wingdings" panose="05000000000000000000" pitchFamily="2" charset="2"/>
              </a:rPr>
              <a:t>학생에게 </a:t>
            </a:r>
            <a:r>
              <a:rPr lang="ko-KR" altLang="en-US" sz="1000" dirty="0" err="1" smtClean="0">
                <a:sym typeface="Wingdings" panose="05000000000000000000" pitchFamily="2" charset="2"/>
              </a:rPr>
              <a:t>푸쉬</a:t>
            </a:r>
            <a:r>
              <a:rPr lang="ko-KR" altLang="en-US" sz="1000" dirty="0" smtClean="0">
                <a:sym typeface="Wingdings" panose="05000000000000000000" pitchFamily="2" charset="2"/>
              </a:rPr>
              <a:t> 전송</a:t>
            </a:r>
            <a:r>
              <a:rPr lang="en-US" altLang="ko-KR" sz="1000" dirty="0" smtClean="0">
                <a:sym typeface="Wingdings" panose="05000000000000000000" pitchFamily="2" charset="2"/>
              </a:rPr>
              <a:t>(</a:t>
            </a:r>
            <a:r>
              <a:rPr lang="ko-KR" altLang="en-US" sz="1000" dirty="0" err="1" smtClean="0">
                <a:sym typeface="Wingdings" panose="05000000000000000000" pitchFamily="2" charset="2"/>
              </a:rPr>
              <a:t>푸쉬메세지</a:t>
            </a:r>
            <a:r>
              <a:rPr lang="ko-KR" altLang="en-US" sz="1000" dirty="0" smtClean="0">
                <a:sym typeface="Wingdings" panose="05000000000000000000" pitchFamily="2" charset="2"/>
              </a:rPr>
              <a:t> </a:t>
            </a:r>
            <a:r>
              <a:rPr lang="en-US" altLang="ko-KR" sz="1000" dirty="0" smtClean="0">
                <a:sym typeface="Wingdings" panose="05000000000000000000" pitchFamily="2" charset="2"/>
              </a:rPr>
              <a:t>: </a:t>
            </a:r>
            <a:r>
              <a:rPr lang="ko-KR" altLang="ko-KR" sz="1000" dirty="0"/>
              <a:t>홍길동님</a:t>
            </a:r>
            <a:r>
              <a:rPr lang="en-US" altLang="ko-KR" sz="1000" dirty="0"/>
              <a:t>. 10</a:t>
            </a:r>
            <a:r>
              <a:rPr lang="ko-KR" altLang="ko-KR" sz="1000" dirty="0"/>
              <a:t>월</a:t>
            </a:r>
            <a:r>
              <a:rPr lang="en-US" altLang="ko-KR" sz="1000" dirty="0"/>
              <a:t>15</a:t>
            </a:r>
            <a:r>
              <a:rPr lang="ko-KR" altLang="ko-KR" sz="1000" dirty="0"/>
              <a:t>일 직무중국어과정 결석처리 되었습니다</a:t>
            </a:r>
            <a:r>
              <a:rPr lang="en-US" altLang="ko-KR" sz="1000" dirty="0"/>
              <a:t>.</a:t>
            </a:r>
            <a:r>
              <a:rPr lang="ko-KR" altLang="ko-KR" sz="1000" dirty="0" err="1"/>
              <a:t>공결처리를</a:t>
            </a:r>
            <a:r>
              <a:rPr lang="ko-KR" altLang="ko-KR" sz="1000" dirty="0"/>
              <a:t> 하시려면 터치해주세요</a:t>
            </a:r>
            <a:r>
              <a:rPr lang="en-US" altLang="ko-KR" sz="1000" dirty="0"/>
              <a:t> (</a:t>
            </a:r>
            <a:r>
              <a:rPr lang="ko-KR" altLang="ko-KR" sz="1000" dirty="0"/>
              <a:t>학습자</a:t>
            </a:r>
            <a:r>
              <a:rPr lang="en-US" altLang="ko-KR" sz="1000" dirty="0"/>
              <a:t> UX p23</a:t>
            </a:r>
            <a:r>
              <a:rPr lang="ko-KR" altLang="ko-KR" sz="1000" dirty="0"/>
              <a:t>참고</a:t>
            </a:r>
            <a:r>
              <a:rPr lang="en-US" altLang="ko-KR" sz="1000" dirty="0"/>
              <a:t>)</a:t>
            </a:r>
            <a:r>
              <a:rPr lang="en-US" altLang="ko-KR" sz="1000" dirty="0" smtClean="0">
                <a:sym typeface="Wingdings" panose="05000000000000000000" pitchFamily="2" charset="2"/>
              </a:rPr>
              <a:t>)  </a:t>
            </a:r>
          </a:p>
          <a:p>
            <a:pPr marL="317500" lvl="1" indent="-228600">
              <a:buAutoNum type="arabicPeriod"/>
            </a:pPr>
            <a:r>
              <a:rPr lang="ko-KR" altLang="en-US" sz="1000" dirty="0" smtClean="0">
                <a:sym typeface="Wingdings" panose="05000000000000000000" pitchFamily="2" charset="2"/>
              </a:rPr>
              <a:t>학습자 </a:t>
            </a:r>
            <a:r>
              <a:rPr lang="ko-KR" altLang="en-US" sz="1000" dirty="0" err="1" smtClean="0">
                <a:sym typeface="Wingdings" panose="05000000000000000000" pitchFamily="2" charset="2"/>
              </a:rPr>
              <a:t>공결처리</a:t>
            </a:r>
            <a:r>
              <a:rPr lang="ko-KR" altLang="en-US" sz="1000" dirty="0" smtClean="0">
                <a:sym typeface="Wingdings" panose="05000000000000000000" pitchFamily="2" charset="2"/>
              </a:rPr>
              <a:t> 완료 </a:t>
            </a:r>
            <a:r>
              <a:rPr lang="ko-KR" altLang="en-US" sz="1000" dirty="0" err="1" smtClean="0">
                <a:sym typeface="Wingdings" panose="05000000000000000000" pitchFamily="2" charset="2"/>
              </a:rPr>
              <a:t>시유관</a:t>
            </a:r>
            <a:r>
              <a:rPr lang="ko-KR" altLang="en-US" sz="1000" dirty="0" smtClean="0">
                <a:sym typeface="Wingdings" panose="05000000000000000000" pitchFamily="2" charset="2"/>
              </a:rPr>
              <a:t> 정보 </a:t>
            </a:r>
            <a:r>
              <a:rPr lang="en-US" altLang="ko-KR" sz="1000" dirty="0" smtClean="0">
                <a:sym typeface="Wingdings" panose="05000000000000000000" pitchFamily="2" charset="2"/>
              </a:rPr>
              <a:t>HR / TM </a:t>
            </a:r>
            <a:r>
              <a:rPr lang="ko-KR" altLang="en-US" sz="1000" dirty="0" smtClean="0">
                <a:sym typeface="Wingdings" panose="05000000000000000000" pitchFamily="2" charset="2"/>
              </a:rPr>
              <a:t>에게 전송 </a:t>
            </a:r>
            <a:endParaRPr lang="en-US" altLang="ko-KR" sz="1000" dirty="0" smtClean="0">
              <a:sym typeface="Wingdings" panose="05000000000000000000" pitchFamily="2" charset="2"/>
            </a:endParaRPr>
          </a:p>
          <a:p>
            <a:pPr marL="317500" lvl="1" indent="-228600">
              <a:buAutoNum type="arabicPeriod"/>
            </a:pPr>
            <a:r>
              <a:rPr lang="en-US" altLang="ko-KR" sz="1000" dirty="0" smtClean="0">
                <a:sym typeface="Wingdings" panose="05000000000000000000" pitchFamily="2" charset="2"/>
              </a:rPr>
              <a:t>HR </a:t>
            </a:r>
            <a:r>
              <a:rPr lang="ko-KR" altLang="en-US" sz="1000" dirty="0" err="1" smtClean="0">
                <a:sym typeface="Wingdings" panose="05000000000000000000" pitchFamily="2" charset="2"/>
              </a:rPr>
              <a:t>컨펌</a:t>
            </a:r>
            <a:r>
              <a:rPr lang="ko-KR" altLang="en-US" sz="1000" dirty="0" smtClean="0">
                <a:sym typeface="Wingdings" panose="05000000000000000000" pitchFamily="2" charset="2"/>
              </a:rPr>
              <a:t> 시 </a:t>
            </a:r>
            <a:r>
              <a:rPr lang="en-US" altLang="ko-KR" sz="1000" dirty="0" smtClean="0">
                <a:sym typeface="Wingdings" panose="05000000000000000000" pitchFamily="2" charset="2"/>
              </a:rPr>
              <a:t>TMIP </a:t>
            </a:r>
            <a:r>
              <a:rPr lang="ko-KR" altLang="en-US" sz="1000" dirty="0" smtClean="0">
                <a:sym typeface="Wingdings" panose="05000000000000000000" pitchFamily="2" charset="2"/>
              </a:rPr>
              <a:t>시스템 상에서 처리되어 </a:t>
            </a:r>
            <a:r>
              <a:rPr lang="en-US" altLang="ko-KR" sz="1000" dirty="0" smtClean="0">
                <a:sym typeface="Wingdings" panose="05000000000000000000" pitchFamily="2" charset="2"/>
              </a:rPr>
              <a:t>BIZ</a:t>
            </a:r>
            <a:r>
              <a:rPr lang="ko-KR" altLang="en-US" sz="1000" dirty="0" smtClean="0">
                <a:sym typeface="Wingdings" panose="05000000000000000000" pitchFamily="2" charset="2"/>
              </a:rPr>
              <a:t>로 자동처리</a:t>
            </a:r>
            <a:endParaRPr lang="en-US" altLang="ko-KR" sz="1000" dirty="0"/>
          </a:p>
          <a:p>
            <a:endParaRPr lang="en-US" altLang="ko-KR" sz="1000" b="1" dirty="0"/>
          </a:p>
          <a:p>
            <a:pPr marL="88900" indent="-88900">
              <a:buFont typeface="Arial" panose="020B0604020202020204" pitchFamily="34" charset="0"/>
              <a:buChar char="•"/>
            </a:pPr>
            <a:r>
              <a:rPr lang="en-US" altLang="ko-KR" sz="1000" b="1" dirty="0" smtClean="0"/>
              <a:t>AC / SC Flow</a:t>
            </a:r>
          </a:p>
          <a:p>
            <a:r>
              <a:rPr lang="en-US" altLang="ko-KR" sz="1000" b="1" dirty="0"/>
              <a:t> </a:t>
            </a:r>
            <a:r>
              <a:rPr lang="en-US" altLang="ko-KR" sz="1000" b="1" dirty="0" smtClean="0"/>
              <a:t>  </a:t>
            </a:r>
            <a:r>
              <a:rPr lang="en-US" altLang="ko-KR" sz="1000" dirty="0" smtClean="0"/>
              <a:t>1. AC or SC </a:t>
            </a:r>
            <a:r>
              <a:rPr lang="ko-KR" altLang="en-US" sz="1000" dirty="0" smtClean="0"/>
              <a:t>발생 시 </a:t>
            </a:r>
            <a:r>
              <a:rPr lang="en-US" altLang="ko-KR" sz="1000" dirty="0" smtClean="0"/>
              <a:t>HR</a:t>
            </a:r>
            <a:r>
              <a:rPr lang="ko-KR" altLang="en-US" sz="1000" dirty="0" smtClean="0"/>
              <a:t>에서 웹 </a:t>
            </a:r>
            <a:r>
              <a:rPr lang="en-US" altLang="ko-KR" sz="1000" dirty="0" smtClean="0"/>
              <a:t>or </a:t>
            </a:r>
            <a:r>
              <a:rPr lang="ko-KR" altLang="en-US" sz="1000" dirty="0" err="1" smtClean="0"/>
              <a:t>앱</a:t>
            </a:r>
            <a:r>
              <a:rPr lang="ko-KR" altLang="en-US" sz="1000" dirty="0" smtClean="0"/>
              <a:t> 상에서 사전 </a:t>
            </a:r>
            <a:r>
              <a:rPr lang="en-US" altLang="ko-KR" sz="1000" dirty="0" smtClean="0"/>
              <a:t>/ </a:t>
            </a:r>
            <a:r>
              <a:rPr lang="ko-KR" altLang="en-US" sz="1000" dirty="0" smtClean="0"/>
              <a:t>당일 캔슬 선택 </a:t>
            </a:r>
            <a:r>
              <a:rPr lang="en-US" altLang="ko-KR" sz="1000" dirty="0" smtClean="0">
                <a:sym typeface="Wingdings" panose="05000000000000000000" pitchFamily="2" charset="2"/>
              </a:rPr>
              <a:t> 2. </a:t>
            </a:r>
            <a:r>
              <a:rPr lang="ko-KR" altLang="en-US" sz="1000" dirty="0" smtClean="0">
                <a:sym typeface="Wingdings" panose="05000000000000000000" pitchFamily="2" charset="2"/>
              </a:rPr>
              <a:t>해당 정보가 </a:t>
            </a:r>
            <a:r>
              <a:rPr lang="en-US" altLang="ko-KR" sz="1000" dirty="0" smtClean="0">
                <a:sym typeface="Wingdings" panose="05000000000000000000" pitchFamily="2" charset="2"/>
              </a:rPr>
              <a:t>TM / </a:t>
            </a:r>
            <a:r>
              <a:rPr lang="ko-KR" altLang="en-US" sz="1000" dirty="0" smtClean="0">
                <a:sym typeface="Wingdings" panose="05000000000000000000" pitchFamily="2" charset="2"/>
              </a:rPr>
              <a:t>강사에게 동시에 </a:t>
            </a:r>
            <a:r>
              <a:rPr lang="ko-KR" altLang="en-US" sz="1000" dirty="0" err="1" smtClean="0">
                <a:sym typeface="Wingdings" panose="05000000000000000000" pitchFamily="2" charset="2"/>
              </a:rPr>
              <a:t>푸쉬알림</a:t>
            </a:r>
            <a:r>
              <a:rPr lang="ko-KR" altLang="en-US" sz="1000" dirty="0" smtClean="0">
                <a:sym typeface="Wingdings" panose="05000000000000000000" pitchFamily="2" charset="2"/>
              </a:rPr>
              <a:t> 전송 </a:t>
            </a:r>
            <a:r>
              <a:rPr lang="en-US" altLang="ko-KR" sz="1000" dirty="0" smtClean="0">
                <a:sym typeface="Wingdings" panose="05000000000000000000" pitchFamily="2" charset="2"/>
              </a:rPr>
              <a:t> 3. TM </a:t>
            </a:r>
            <a:r>
              <a:rPr lang="ko-KR" altLang="en-US" sz="1000" dirty="0" smtClean="0">
                <a:sym typeface="Wingdings" panose="05000000000000000000" pitchFamily="2" charset="2"/>
              </a:rPr>
              <a:t>쪽에서 </a:t>
            </a:r>
            <a:r>
              <a:rPr lang="en-US" altLang="ko-KR" sz="1000" dirty="0" smtClean="0">
                <a:sym typeface="Wingdings" panose="05000000000000000000" pitchFamily="2" charset="2"/>
              </a:rPr>
              <a:t>Re-check</a:t>
            </a:r>
            <a:endParaRPr lang="en-US" altLang="ko-KR" sz="1000" dirty="0"/>
          </a:p>
        </p:txBody>
      </p:sp>
      <p:sp>
        <p:nvSpPr>
          <p:cNvPr id="118" name="직사각형 117"/>
          <p:cNvSpPr/>
          <p:nvPr/>
        </p:nvSpPr>
        <p:spPr>
          <a:xfrm>
            <a:off x="119054" y="6109198"/>
            <a:ext cx="3099323" cy="635778"/>
          </a:xfrm>
          <a:prstGeom prst="rect">
            <a:avLst/>
          </a:prstGeom>
          <a:ln w="25400">
            <a:solidFill>
              <a:schemeClr val="tx1"/>
            </a:solidFill>
          </a:ln>
        </p:spPr>
        <p:txBody>
          <a:bodyPr wrap="square" anchor="ctr">
            <a:normAutofit/>
          </a:bodyPr>
          <a:lstStyle/>
          <a:p>
            <a:pPr marL="171450" indent="-171450">
              <a:buFont typeface="Wingdings" panose="05000000000000000000" pitchFamily="2" charset="2"/>
              <a:buChar char="v"/>
            </a:pPr>
            <a:r>
              <a:rPr lang="ko-KR" altLang="en-US" sz="1000" b="1" dirty="0" smtClean="0"/>
              <a:t>종료 버튼 클릭이 완료 되어야 교육보고</a:t>
            </a:r>
            <a:r>
              <a:rPr lang="en-US" altLang="ko-KR" sz="1000" b="1" dirty="0" smtClean="0"/>
              <a:t>(TP / </a:t>
            </a:r>
            <a:r>
              <a:rPr lang="ko-KR" altLang="en-US" sz="1000" b="1" dirty="0" smtClean="0"/>
              <a:t>개별코멘트 </a:t>
            </a:r>
            <a:r>
              <a:rPr lang="en-US" altLang="ko-KR" sz="1000" b="1" dirty="0" smtClean="0"/>
              <a:t>/ </a:t>
            </a:r>
            <a:r>
              <a:rPr lang="ko-KR" altLang="en-US" sz="1000" b="1" dirty="0" smtClean="0"/>
              <a:t>오늘의 수업정리</a:t>
            </a:r>
            <a:r>
              <a:rPr lang="en-US" altLang="ko-KR" sz="1000" b="1" dirty="0" smtClean="0"/>
              <a:t>)</a:t>
            </a:r>
            <a:r>
              <a:rPr lang="ko-KR" altLang="en-US" sz="1000" b="1" dirty="0"/>
              <a:t> </a:t>
            </a:r>
            <a:r>
              <a:rPr lang="ko-KR" altLang="en-US" sz="1000" b="1" dirty="0" smtClean="0"/>
              <a:t>진행이 가능하도록 설정</a:t>
            </a:r>
            <a:endParaRPr lang="en-US" altLang="ko-KR" sz="1000" b="1" dirty="0" smtClean="0"/>
          </a:p>
        </p:txBody>
      </p:sp>
      <p:sp>
        <p:nvSpPr>
          <p:cNvPr id="122" name="TextBox 121"/>
          <p:cNvSpPr txBox="1"/>
          <p:nvPr/>
        </p:nvSpPr>
        <p:spPr>
          <a:xfrm>
            <a:off x="6462201" y="3014748"/>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sp>
        <p:nvSpPr>
          <p:cNvPr id="49" name="TextBox 4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2" name="TextBox 51"/>
          <p:cNvSpPr txBox="1"/>
          <p:nvPr/>
        </p:nvSpPr>
        <p:spPr>
          <a:xfrm>
            <a:off x="4176512" y="5508182"/>
            <a:ext cx="138242" cy="150250"/>
          </a:xfrm>
          <a:prstGeom prst="rect">
            <a:avLst/>
          </a:prstGeom>
          <a:noFill/>
          <a:ln w="25400">
            <a:solidFill>
              <a:srgbClr val="FF0000"/>
            </a:solidFill>
            <a:prstDash val="dash"/>
          </a:ln>
        </p:spPr>
        <p:txBody>
          <a:bodyPr wrap="square" rtlCol="0">
            <a:normAutofit fontScale="25000" lnSpcReduction="20000"/>
          </a:bodyPr>
          <a:lstStyle/>
          <a:p>
            <a:endParaRPr lang="ko-KR" altLang="en-US" dirty="0"/>
          </a:p>
        </p:txBody>
      </p:sp>
      <p:sp>
        <p:nvSpPr>
          <p:cNvPr id="55" name="직사각형 54"/>
          <p:cNvSpPr/>
          <p:nvPr/>
        </p:nvSpPr>
        <p:spPr>
          <a:xfrm>
            <a:off x="41316" y="4638352"/>
            <a:ext cx="1282998" cy="1374216"/>
          </a:xfrm>
          <a:prstGeom prst="rect">
            <a:avLst/>
          </a:prstGeom>
          <a:ln w="25400">
            <a:solidFill>
              <a:schemeClr val="tx1"/>
            </a:solidFill>
          </a:ln>
        </p:spPr>
        <p:txBody>
          <a:bodyPr wrap="square" anchor="t">
            <a:normAutofit/>
          </a:bodyPr>
          <a:lstStyle/>
          <a:p>
            <a:pPr marL="88900" indent="-88900">
              <a:buFont typeface="Arial" panose="020B0604020202020204" pitchFamily="34" charset="0"/>
              <a:buChar char="•"/>
            </a:pPr>
            <a:r>
              <a:rPr lang="en-US" altLang="ko-KR" sz="1000" b="1" dirty="0" smtClean="0"/>
              <a:t>SC</a:t>
            </a:r>
            <a:endParaRPr lang="en-US" altLang="ko-KR" sz="1000" b="1" dirty="0"/>
          </a:p>
          <a:p>
            <a:pPr marL="268288" indent="-179388">
              <a:buFont typeface="Wingdings" panose="05000000000000000000" pitchFamily="2" charset="2"/>
              <a:buChar char="v"/>
            </a:pPr>
            <a:r>
              <a:rPr lang="en-US" altLang="ko-KR" sz="1000" dirty="0" smtClean="0"/>
              <a:t>X </a:t>
            </a:r>
            <a:r>
              <a:rPr lang="ko-KR" altLang="en-US" sz="1000" dirty="0" smtClean="0"/>
              <a:t>클릭 시  </a:t>
            </a:r>
            <a:endParaRPr lang="en-US" altLang="ko-KR" sz="1000"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smtClean="0"/>
          </a:p>
        </p:txBody>
      </p:sp>
      <p:cxnSp>
        <p:nvCxnSpPr>
          <p:cNvPr id="13" name="꺾인 연결선 12"/>
          <p:cNvCxnSpPr>
            <a:stCxn id="52" idx="1"/>
            <a:endCxn id="55" idx="0"/>
          </p:cNvCxnSpPr>
          <p:nvPr/>
        </p:nvCxnSpPr>
        <p:spPr bwMode="auto">
          <a:xfrm rot="10800000">
            <a:off x="682816" y="4638353"/>
            <a:ext cx="3493697" cy="944955"/>
          </a:xfrm>
          <a:prstGeom prst="bentConnector4">
            <a:avLst>
              <a:gd name="adj1" fmla="val 40819"/>
              <a:gd name="adj2" fmla="val 12419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61" name="표 60"/>
          <p:cNvGraphicFramePr>
            <a:graphicFrameLocks noGrp="1"/>
          </p:cNvGraphicFramePr>
          <p:nvPr>
            <p:extLst>
              <p:ext uri="{D42A27DB-BD31-4B8C-83A1-F6EECF244321}">
                <p14:modId xmlns:p14="http://schemas.microsoft.com/office/powerpoint/2010/main" val="1779662153"/>
              </p:ext>
            </p:extLst>
          </p:nvPr>
        </p:nvGraphicFramePr>
        <p:xfrm>
          <a:off x="190398" y="5035009"/>
          <a:ext cx="936104" cy="710156"/>
        </p:xfrm>
        <a:graphic>
          <a:graphicData uri="http://schemas.openxmlformats.org/drawingml/2006/table">
            <a:tbl>
              <a:tblPr firstRow="1" bandRow="1">
                <a:tableStyleId>{5C22544A-7EE6-4342-B048-85BDC9FD1C3A}</a:tableStyleId>
              </a:tblPr>
              <a:tblGrid>
                <a:gridCol w="936104"/>
              </a:tblGrid>
              <a:tr h="177539">
                <a:tc>
                  <a:txBody>
                    <a:bodyPr/>
                    <a:lstStyle/>
                    <a:p>
                      <a:pPr algn="ctr" latinLnBrk="1"/>
                      <a:r>
                        <a:rPr lang="ko-KR" altLang="en-US" sz="900" dirty="0" smtClean="0">
                          <a:solidFill>
                            <a:schemeClr val="tx1"/>
                          </a:solidFill>
                        </a:rPr>
                        <a:t>긴급회의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출장</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행사</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기타</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2" name="그림 61"/>
          <p:cNvPicPr>
            <a:picLocks noChangeAspect="1"/>
          </p:cNvPicPr>
          <p:nvPr/>
        </p:nvPicPr>
        <p:blipFill>
          <a:blip r:embed="rId9"/>
          <a:stretch>
            <a:fillRect/>
          </a:stretch>
        </p:blipFill>
        <p:spPr>
          <a:xfrm>
            <a:off x="231315" y="5032447"/>
            <a:ext cx="161925" cy="161925"/>
          </a:xfrm>
          <a:prstGeom prst="rect">
            <a:avLst/>
          </a:prstGeom>
        </p:spPr>
      </p:pic>
      <p:pic>
        <p:nvPicPr>
          <p:cNvPr id="63" name="그림 62"/>
          <p:cNvPicPr>
            <a:picLocks noChangeAspect="1"/>
          </p:cNvPicPr>
          <p:nvPr/>
        </p:nvPicPr>
        <p:blipFill>
          <a:blip r:embed="rId9"/>
          <a:stretch>
            <a:fillRect/>
          </a:stretch>
        </p:blipFill>
        <p:spPr>
          <a:xfrm>
            <a:off x="231315" y="5217103"/>
            <a:ext cx="161925" cy="161925"/>
          </a:xfrm>
          <a:prstGeom prst="rect">
            <a:avLst/>
          </a:prstGeom>
        </p:spPr>
      </p:pic>
      <p:pic>
        <p:nvPicPr>
          <p:cNvPr id="65" name="그림 64"/>
          <p:cNvPicPr>
            <a:picLocks noChangeAspect="1"/>
          </p:cNvPicPr>
          <p:nvPr/>
        </p:nvPicPr>
        <p:blipFill>
          <a:blip r:embed="rId9"/>
          <a:stretch>
            <a:fillRect/>
          </a:stretch>
        </p:blipFill>
        <p:spPr>
          <a:xfrm>
            <a:off x="231315" y="5579119"/>
            <a:ext cx="161925" cy="161925"/>
          </a:xfrm>
          <a:prstGeom prst="rect">
            <a:avLst/>
          </a:prstGeom>
        </p:spPr>
      </p:pic>
      <p:pic>
        <p:nvPicPr>
          <p:cNvPr id="66" name="그림 65"/>
          <p:cNvPicPr>
            <a:picLocks noChangeAspect="1"/>
          </p:cNvPicPr>
          <p:nvPr/>
        </p:nvPicPr>
        <p:blipFill>
          <a:blip r:embed="rId9"/>
          <a:stretch>
            <a:fillRect/>
          </a:stretch>
        </p:blipFill>
        <p:spPr>
          <a:xfrm>
            <a:off x="231315" y="5393517"/>
            <a:ext cx="161925" cy="161925"/>
          </a:xfrm>
          <a:prstGeom prst="rect">
            <a:avLst/>
          </a:prstGeom>
        </p:spPr>
      </p:pic>
      <p:sp>
        <p:nvSpPr>
          <p:cNvPr id="23" name="TextBox 22"/>
          <p:cNvSpPr txBox="1"/>
          <p:nvPr/>
        </p:nvSpPr>
        <p:spPr>
          <a:xfrm>
            <a:off x="7385000" y="27424"/>
            <a:ext cx="1690998" cy="2411423"/>
          </a:xfrm>
          <a:prstGeom prst="rect">
            <a:avLst/>
          </a:prstGeom>
          <a:solidFill>
            <a:srgbClr val="FFC000"/>
          </a:solidFill>
          <a:ln>
            <a:solidFill>
              <a:srgbClr val="808080"/>
            </a:solidFill>
          </a:ln>
        </p:spPr>
        <p:txBody>
          <a:bodyPr wrap="square" lIns="72000" tIns="72000" rIns="0" bIns="0" rtlCol="0" anchor="ctr">
            <a:normAutofit/>
          </a:bodyPr>
          <a:lstStyle/>
          <a:p>
            <a:pPr marL="171450" indent="-171450">
              <a:buFont typeface="Arial" panose="020B0604020202020204" pitchFamily="34" charset="0"/>
              <a:buChar char="•"/>
            </a:pPr>
            <a:r>
              <a:rPr lang="en-US" altLang="ko-KR" sz="1000" b="1" dirty="0" smtClean="0"/>
              <a:t>AC/SC Case</a:t>
            </a:r>
          </a:p>
          <a:p>
            <a:pPr marL="260350" lvl="1" indent="-171450">
              <a:buFont typeface="Wingdings" panose="05000000000000000000" pitchFamily="2" charset="2"/>
              <a:buChar char="v"/>
            </a:pPr>
            <a:r>
              <a:rPr lang="ko-KR" altLang="en-US" sz="1000" dirty="0" smtClean="0"/>
              <a:t>강사에게는 </a:t>
            </a:r>
            <a:r>
              <a:rPr lang="en-US" altLang="ko-KR" sz="1000" dirty="0" smtClean="0"/>
              <a:t>AC </a:t>
            </a:r>
            <a:r>
              <a:rPr lang="ko-KR" altLang="en-US" sz="1000" dirty="0" smtClean="0"/>
              <a:t>선택 불필요</a:t>
            </a:r>
            <a:r>
              <a:rPr lang="en-US" altLang="ko-KR" sz="1000" dirty="0" smtClean="0"/>
              <a:t>. AC</a:t>
            </a:r>
            <a:r>
              <a:rPr lang="ko-KR" altLang="en-US" sz="1000" dirty="0" smtClean="0"/>
              <a:t>는 즉 사전캔슬이기 때문에 </a:t>
            </a:r>
            <a:r>
              <a:rPr lang="en-US" altLang="ko-KR" sz="1000" dirty="0" smtClean="0"/>
              <a:t>HR</a:t>
            </a:r>
            <a:r>
              <a:rPr lang="ko-KR" altLang="en-US" sz="1000" dirty="0" smtClean="0"/>
              <a:t>에서 </a:t>
            </a:r>
            <a:r>
              <a:rPr lang="en-US" altLang="ko-KR" sz="1000" dirty="0" smtClean="0"/>
              <a:t>AC </a:t>
            </a:r>
            <a:r>
              <a:rPr lang="ko-KR" altLang="en-US" sz="1000" dirty="0" smtClean="0"/>
              <a:t>통보 시 시스템 상에서 자동처리 후 강사</a:t>
            </a:r>
            <a:r>
              <a:rPr lang="en-US" altLang="ko-KR" sz="1000" dirty="0" smtClean="0"/>
              <a:t>/TM</a:t>
            </a:r>
            <a:r>
              <a:rPr lang="ko-KR" altLang="en-US" sz="1000" dirty="0" smtClean="0"/>
              <a:t>에게 통보</a:t>
            </a:r>
            <a:endParaRPr lang="en-US" altLang="ko-KR" sz="1000" dirty="0" smtClean="0"/>
          </a:p>
          <a:p>
            <a:pPr marL="260350" lvl="1" indent="-171450">
              <a:buFont typeface="Wingdings" panose="05000000000000000000" pitchFamily="2" charset="2"/>
              <a:buChar char="v"/>
            </a:pPr>
            <a:r>
              <a:rPr lang="en-US" altLang="ko-KR" sz="1000" dirty="0" smtClean="0"/>
              <a:t>But HR</a:t>
            </a:r>
            <a:r>
              <a:rPr lang="ko-KR" altLang="en-US" sz="1000" dirty="0" smtClean="0"/>
              <a:t>이 수업캔슬 미 통보 및 당일 현장에서 부득이하게 캔슬 시 강사가 현장에서 </a:t>
            </a:r>
            <a:r>
              <a:rPr lang="en-US" altLang="ko-KR" sz="1000" dirty="0" smtClean="0"/>
              <a:t>SC </a:t>
            </a:r>
            <a:r>
              <a:rPr lang="ko-KR" altLang="en-US" sz="1000" dirty="0" smtClean="0"/>
              <a:t>버튼 선택하여 직접 캔슬 </a:t>
            </a:r>
            <a:r>
              <a:rPr lang="en-US" altLang="ko-KR" sz="1000" dirty="0" smtClean="0">
                <a:sym typeface="Wingdings" panose="05000000000000000000" pitchFamily="2" charset="2"/>
              </a:rPr>
              <a:t> </a:t>
            </a:r>
            <a:r>
              <a:rPr lang="ko-KR" altLang="en-US" sz="1000" dirty="0" smtClean="0">
                <a:sym typeface="Wingdings" panose="05000000000000000000" pitchFamily="2" charset="2"/>
              </a:rPr>
              <a:t>캔슬 후 관련 내용은 </a:t>
            </a:r>
            <a:r>
              <a:rPr lang="en-US" altLang="ko-KR" sz="1000" dirty="0" smtClean="0">
                <a:sym typeface="Wingdings" panose="05000000000000000000" pitchFamily="2" charset="2"/>
              </a:rPr>
              <a:t>TM &amp; HR</a:t>
            </a:r>
            <a:r>
              <a:rPr lang="ko-KR" altLang="en-US" sz="1000" dirty="0" smtClean="0">
                <a:sym typeface="Wingdings" panose="05000000000000000000" pitchFamily="2" charset="2"/>
              </a:rPr>
              <a:t>쪽에 </a:t>
            </a:r>
            <a:r>
              <a:rPr lang="ko-KR" altLang="en-US" sz="1000" dirty="0" err="1" smtClean="0">
                <a:sym typeface="Wingdings" panose="05000000000000000000" pitchFamily="2" charset="2"/>
              </a:rPr>
              <a:t>푸쉬</a:t>
            </a:r>
            <a:r>
              <a:rPr lang="ko-KR" altLang="en-US" sz="1000" dirty="0" smtClean="0">
                <a:sym typeface="Wingdings" panose="05000000000000000000" pitchFamily="2" charset="2"/>
              </a:rPr>
              <a:t> 알림 오도록 설정</a:t>
            </a:r>
            <a:endParaRPr lang="ko-KR" altLang="en-US" sz="1000" dirty="0"/>
          </a:p>
        </p:txBody>
      </p:sp>
      <p:sp>
        <p:nvSpPr>
          <p:cNvPr id="67" name="TextBox 66"/>
          <p:cNvSpPr txBox="1"/>
          <p:nvPr/>
        </p:nvSpPr>
        <p:spPr>
          <a:xfrm>
            <a:off x="3282332" y="5953621"/>
            <a:ext cx="2762546" cy="95931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26" name="꺾인 연결선 25"/>
          <p:cNvCxnSpPr>
            <a:stCxn id="67" idx="0"/>
            <a:endCxn id="23" idx="1"/>
          </p:cNvCxnSpPr>
          <p:nvPr/>
        </p:nvCxnSpPr>
        <p:spPr bwMode="auto">
          <a:xfrm rot="5400000" flipH="1" flipV="1">
            <a:off x="3664060" y="2232682"/>
            <a:ext cx="4720485" cy="2721395"/>
          </a:xfrm>
          <a:prstGeom prst="bentConnector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직사각형 67"/>
          <p:cNvSpPr/>
          <p:nvPr/>
        </p:nvSpPr>
        <p:spPr bwMode="auto">
          <a:xfrm>
            <a:off x="6228184"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945244575"/>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156742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62895909"/>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22880"/>
            <a:ext cx="5839398" cy="740238"/>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391124"/>
            <a:ext cx="200025" cy="200025"/>
          </a:xfrm>
          <a:prstGeom prst="rect">
            <a:avLst/>
          </a:prstGeom>
        </p:spPr>
      </p:pic>
      <p:graphicFrame>
        <p:nvGraphicFramePr>
          <p:cNvPr id="14" name="표 13"/>
          <p:cNvGraphicFramePr>
            <a:graphicFrameLocks noGrp="1"/>
          </p:cNvGraphicFramePr>
          <p:nvPr>
            <p:extLst/>
          </p:nvPr>
        </p:nvGraphicFramePr>
        <p:xfrm>
          <a:off x="1434092" y="2105350"/>
          <a:ext cx="5839400" cy="1271177"/>
        </p:xfrm>
        <a:graphic>
          <a:graphicData uri="http://schemas.openxmlformats.org/drawingml/2006/table">
            <a:tbl>
              <a:tblPr firstRow="1" bandRow="1">
                <a:tableStyleId>{5C22544A-7EE6-4342-B048-85BDC9FD1C3A}</a:tableStyleId>
              </a:tblPr>
              <a:tblGrid>
                <a:gridCol w="1049676"/>
                <a:gridCol w="648072"/>
                <a:gridCol w="1656184"/>
                <a:gridCol w="1317588"/>
                <a:gridCol w="1167880"/>
              </a:tblGrid>
              <a:tr h="140048">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321">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199">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497958" y="2320530"/>
            <a:ext cx="831421" cy="330560"/>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12483" y="2791133"/>
            <a:ext cx="827269" cy="33948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2627784" y="3247780"/>
            <a:ext cx="135501" cy="135501"/>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189018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22879"/>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923641"/>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nvGrpSpPr>
          <p:cNvPr id="10" name="그룹 9"/>
          <p:cNvGrpSpPr/>
          <p:nvPr/>
        </p:nvGrpSpPr>
        <p:grpSpPr>
          <a:xfrm>
            <a:off x="1416175" y="3458724"/>
            <a:ext cx="5862754" cy="191402"/>
            <a:chOff x="1427326" y="2996952"/>
            <a:chExt cx="5862754" cy="191402"/>
          </a:xfrm>
        </p:grpSpPr>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9695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pSp>
      <p:graphicFrame>
        <p:nvGraphicFramePr>
          <p:cNvPr id="69" name="표 68"/>
          <p:cNvGraphicFramePr>
            <a:graphicFrameLocks noGrp="1"/>
          </p:cNvGraphicFramePr>
          <p:nvPr>
            <p:extLst/>
          </p:nvPr>
        </p:nvGraphicFramePr>
        <p:xfrm>
          <a:off x="1427326" y="6302577"/>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0883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1147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18241"/>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55559"/>
            <a:ext cx="5794983" cy="307353"/>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203766"/>
            <a:ext cx="2837706" cy="261540"/>
          </a:xfrm>
          <a:prstGeom prst="rect">
            <a:avLst/>
          </a:prstGeom>
        </p:spPr>
      </p:pic>
      <p:pic>
        <p:nvPicPr>
          <p:cNvPr id="48" name="그림 47"/>
          <p:cNvPicPr>
            <a:picLocks noChangeAspect="1"/>
          </p:cNvPicPr>
          <p:nvPr/>
        </p:nvPicPr>
        <p:blipFill>
          <a:blip r:embed="rId10"/>
          <a:stretch>
            <a:fillRect/>
          </a:stretch>
        </p:blipFill>
        <p:spPr>
          <a:xfrm>
            <a:off x="1494858" y="5482105"/>
            <a:ext cx="5734218" cy="291527"/>
          </a:xfrm>
          <a:prstGeom prst="rect">
            <a:avLst/>
          </a:prstGeom>
        </p:spPr>
      </p:pic>
      <p:pic>
        <p:nvPicPr>
          <p:cNvPr id="49" name="그림 48"/>
          <p:cNvPicPr>
            <a:picLocks noChangeAspect="1"/>
          </p:cNvPicPr>
          <p:nvPr/>
        </p:nvPicPr>
        <p:blipFill>
          <a:blip r:embed="rId11"/>
          <a:stretch>
            <a:fillRect/>
          </a:stretch>
        </p:blipFill>
        <p:spPr>
          <a:xfrm>
            <a:off x="1508314" y="5511270"/>
            <a:ext cx="135974" cy="126938"/>
          </a:xfrm>
          <a:prstGeom prst="rect">
            <a:avLst/>
          </a:prstGeom>
        </p:spPr>
      </p:pic>
      <p:graphicFrame>
        <p:nvGraphicFramePr>
          <p:cNvPr id="45" name="표 44"/>
          <p:cNvGraphicFramePr>
            <a:graphicFrameLocks noGrp="1"/>
          </p:cNvGraphicFramePr>
          <p:nvPr>
            <p:extLst/>
          </p:nvPr>
        </p:nvGraphicFramePr>
        <p:xfrm>
          <a:off x="1427326" y="3665320"/>
          <a:ext cx="5846164" cy="518160"/>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3" name="직사각형 62"/>
          <p:cNvSpPr/>
          <p:nvPr/>
        </p:nvSpPr>
        <p:spPr bwMode="auto">
          <a:xfrm>
            <a:off x="1450501" y="5059189"/>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450501" y="4884675"/>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a:t>
            </a:r>
            <a:r>
              <a:rPr lang="en-US" altLang="ko-KR" dirty="0" smtClean="0">
                <a:solidFill>
                  <a:schemeClr val="accent2">
                    <a:lumMod val="50000"/>
                  </a:schemeClr>
                </a:solidFill>
                <a:latin typeface="돋움"/>
                <a:ea typeface="돋움"/>
                <a:sym typeface="Wingdings" panose="05000000000000000000" pitchFamily="2" charset="2"/>
              </a:rPr>
              <a:t>1:1 </a:t>
            </a:r>
            <a:r>
              <a:rPr lang="ko-KR" altLang="en-US" dirty="0" smtClean="0">
                <a:solidFill>
                  <a:schemeClr val="accent2">
                    <a:lumMod val="50000"/>
                  </a:schemeClr>
                </a:solidFill>
                <a:latin typeface="돋움"/>
                <a:ea typeface="돋움"/>
                <a:sym typeface="Wingdings" panose="05000000000000000000" pitchFamily="2" charset="2"/>
              </a:rPr>
              <a:t>교육 </a:t>
            </a:r>
            <a:r>
              <a:rPr lang="ko-KR" altLang="en-US" dirty="0" smtClean="0">
                <a:solidFill>
                  <a:srgbClr val="000000"/>
                </a:solidFill>
                <a:latin typeface="돋움"/>
                <a:ea typeface="돋움"/>
                <a:sym typeface="Wingdings" panose="05000000000000000000" pitchFamily="2" charset="2"/>
              </a:rPr>
              <a:t>개별보기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5" name="직사각형 64"/>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1:1 </a:t>
            </a:r>
            <a:r>
              <a:rPr lang="ko-KR" altLang="en-US" sz="1000" b="1" dirty="0" smtClean="0"/>
              <a:t>교육 보고 개별 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회 차는 최신 순으로 보여주기 </a:t>
            </a:r>
            <a:endParaRPr lang="en-US" altLang="ko-KR" sz="1000" dirty="0" smtClean="0"/>
          </a:p>
          <a:p>
            <a:pPr marL="271463" lvl="1" indent="-185738">
              <a:buFont typeface="Wingdings" panose="05000000000000000000" pitchFamily="2" charset="2"/>
              <a:buChar char="v"/>
            </a:pPr>
            <a:r>
              <a:rPr lang="ko-KR" altLang="en-US" sz="1000" b="1" dirty="0" smtClean="0"/>
              <a:t>교육보고 현황 및 일일 </a:t>
            </a:r>
            <a:r>
              <a:rPr lang="ko-KR" altLang="en-US" sz="1000" b="1" dirty="0" err="1" smtClean="0"/>
              <a:t>레포트</a:t>
            </a:r>
            <a:endParaRPr lang="en-US" altLang="ko-KR" sz="1000" b="1" dirty="0"/>
          </a:p>
          <a:p>
            <a:pPr marL="271463" lvl="2" indent="-96838">
              <a:buFont typeface="Wingdings" panose="05000000000000000000" pitchFamily="2" charset="2"/>
              <a:buChar char="ü"/>
            </a:pPr>
            <a:r>
              <a:rPr lang="ko-KR" altLang="en-US" sz="1000" dirty="0" smtClean="0"/>
              <a:t> 첫 화면에서 해당 </a:t>
            </a:r>
            <a:r>
              <a:rPr lang="ko-KR" altLang="en-US" sz="1000" dirty="0" err="1" smtClean="0"/>
              <a:t>회차</a:t>
            </a:r>
            <a:r>
              <a:rPr lang="ko-KR" altLang="en-US" sz="1000" dirty="0" smtClean="0"/>
              <a:t> </a:t>
            </a:r>
            <a:r>
              <a:rPr lang="ko-KR" altLang="en-US" sz="1000" b="1" dirty="0" smtClean="0"/>
              <a:t>이름 </a:t>
            </a:r>
            <a:r>
              <a:rPr lang="en-US" altLang="ko-KR" sz="1000" b="1" dirty="0" smtClean="0"/>
              <a:t>/ </a:t>
            </a:r>
            <a:r>
              <a:rPr lang="ko-KR" altLang="en-US" sz="1000" b="1" dirty="0" smtClean="0"/>
              <a:t>직급부서 </a:t>
            </a:r>
            <a:r>
              <a:rPr lang="en-US" altLang="ko-KR" sz="1000" b="1" dirty="0" smtClean="0"/>
              <a:t>/</a:t>
            </a:r>
            <a:r>
              <a:rPr lang="ko-KR" altLang="en-US" sz="1000" b="1" dirty="0" smtClean="0"/>
              <a:t> 출결</a:t>
            </a:r>
            <a:r>
              <a:rPr lang="ko-KR" altLang="en-US" sz="1000" dirty="0" smtClean="0"/>
              <a:t>을 제외한  </a:t>
            </a:r>
            <a:r>
              <a:rPr lang="en-US" altLang="ko-KR" sz="1000" dirty="0" smtClean="0">
                <a:solidFill>
                  <a:schemeClr val="accent2">
                    <a:lumMod val="50000"/>
                  </a:schemeClr>
                </a:solidFill>
              </a:rPr>
              <a:t>TP / </a:t>
            </a:r>
            <a:r>
              <a:rPr lang="ko-KR" altLang="en-US" sz="1000" dirty="0" smtClean="0">
                <a:solidFill>
                  <a:schemeClr val="accent2">
                    <a:lumMod val="50000"/>
                  </a:schemeClr>
                </a:solidFill>
              </a:rPr>
              <a:t>코멘트 </a:t>
            </a:r>
            <a:r>
              <a:rPr lang="ko-KR" altLang="en-US" sz="1000" dirty="0" smtClean="0"/>
              <a:t>에 대한 空 화면을 보여주기</a:t>
            </a:r>
            <a:endParaRPr lang="en-US" altLang="ko-KR" sz="1000" dirty="0" smtClean="0"/>
          </a:p>
          <a:p>
            <a:pPr marL="271463" lvl="2" indent="-96838">
              <a:buFont typeface="Wingdings" panose="05000000000000000000" pitchFamily="2" charset="2"/>
              <a:buChar char="ü"/>
            </a:pPr>
            <a:r>
              <a:rPr lang="ko-KR" altLang="en-US" sz="1000" dirty="0"/>
              <a:t> 첫 화면에서 해당 </a:t>
            </a:r>
            <a:r>
              <a:rPr lang="ko-KR" altLang="en-US" sz="1000" dirty="0" err="1"/>
              <a:t>회차</a:t>
            </a:r>
            <a:r>
              <a:rPr lang="ko-KR" altLang="en-US" sz="1000" dirty="0"/>
              <a:t> 에 </a:t>
            </a:r>
            <a:r>
              <a:rPr lang="ko-KR" altLang="en-US" sz="1000" dirty="0" smtClean="0"/>
              <a:t>대한 </a:t>
            </a:r>
            <a:r>
              <a:rPr lang="ko-KR" altLang="en-US" sz="1000" dirty="0" err="1" smtClean="0">
                <a:solidFill>
                  <a:schemeClr val="accent2">
                    <a:lumMod val="50000"/>
                  </a:schemeClr>
                </a:solidFill>
              </a:rPr>
              <a:t>일일레포트</a:t>
            </a:r>
            <a:r>
              <a:rPr lang="ko-KR" altLang="en-US" sz="1000" dirty="0" smtClean="0"/>
              <a:t> </a:t>
            </a:r>
            <a:r>
              <a:rPr lang="ko-KR" altLang="en-US" sz="1000" dirty="0"/>
              <a:t>空 화면을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ko-KR" altLang="en-US" sz="1000" dirty="0" smtClean="0"/>
              <a:t>교육 보고 현황 작성 완료 후 </a:t>
            </a:r>
            <a:r>
              <a:rPr lang="en-US" altLang="ko-KR" sz="1000" dirty="0" err="1" smtClean="0"/>
              <a:t>Sumit</a:t>
            </a:r>
            <a:r>
              <a:rPr lang="en-US" altLang="ko-KR" sz="1000" dirty="0" smtClean="0"/>
              <a:t> </a:t>
            </a:r>
            <a:r>
              <a:rPr lang="ko-KR" altLang="en-US" sz="1000" dirty="0" smtClean="0"/>
              <a:t>시 </a:t>
            </a:r>
            <a:r>
              <a:rPr lang="ko-KR" altLang="en-US" sz="1000" dirty="0">
                <a:solidFill>
                  <a:schemeClr val="accent2">
                    <a:lumMod val="50000"/>
                  </a:schemeClr>
                </a:solidFill>
              </a:rPr>
              <a:t>클래스 현황</a:t>
            </a:r>
            <a:r>
              <a:rPr lang="ko-KR" altLang="en-US" sz="1000" dirty="0"/>
              <a:t> 내 </a:t>
            </a:r>
            <a:r>
              <a:rPr lang="ko-KR" altLang="en-US" sz="1000" dirty="0" err="1">
                <a:solidFill>
                  <a:schemeClr val="accent2">
                    <a:lumMod val="50000"/>
                  </a:schemeClr>
                </a:solidFill>
              </a:rPr>
              <a:t>레포트</a:t>
            </a:r>
            <a:r>
              <a:rPr lang="ko-KR" altLang="en-US" sz="1000" dirty="0">
                <a:solidFill>
                  <a:schemeClr val="accent2">
                    <a:lumMod val="50000"/>
                  </a:schemeClr>
                </a:solidFill>
              </a:rPr>
              <a:t> 작성 여부</a:t>
            </a:r>
            <a:r>
              <a:rPr lang="ko-KR" altLang="en-US" sz="1000" dirty="0"/>
              <a:t> 완료로 수정되고 </a:t>
            </a:r>
            <a:r>
              <a:rPr lang="ko-KR" altLang="en-US" sz="1000" dirty="0" smtClean="0">
                <a:solidFill>
                  <a:schemeClr val="accent2">
                    <a:lumMod val="50000"/>
                  </a:schemeClr>
                </a:solidFill>
              </a:rPr>
              <a:t>교육보고 현황 </a:t>
            </a:r>
            <a:r>
              <a:rPr lang="ko-KR" altLang="en-US" sz="1000" dirty="0" smtClean="0"/>
              <a:t>화면은 다음 회 차 空 화면으로 전환</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단 </a:t>
            </a:r>
            <a:r>
              <a:rPr lang="ko-KR" altLang="en-US" sz="1000" dirty="0" smtClean="0">
                <a:solidFill>
                  <a:schemeClr val="accent2">
                    <a:lumMod val="50000"/>
                  </a:schemeClr>
                </a:solidFill>
              </a:rPr>
              <a:t>클래스 현황 </a:t>
            </a:r>
            <a:r>
              <a:rPr lang="ko-KR" altLang="en-US" sz="1000" dirty="0" smtClean="0"/>
              <a:t>에서 이미 완료된 회 차 선택 시 해당 교육보고 내용 표시</a:t>
            </a:r>
            <a:endParaRPr lang="en-US" altLang="ko-KR" sz="1000" dirty="0" smtClean="0"/>
          </a:p>
        </p:txBody>
      </p:sp>
      <p:sp>
        <p:nvSpPr>
          <p:cNvPr id="67" name="직사각형 66"/>
          <p:cNvSpPr/>
          <p:nvPr/>
        </p:nvSpPr>
        <p:spPr bwMode="auto">
          <a:xfrm>
            <a:off x="4050428" y="5820626"/>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submit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52" name="직사각형 51"/>
          <p:cNvSpPr/>
          <p:nvPr/>
        </p:nvSpPr>
        <p:spPr bwMode="auto">
          <a:xfrm>
            <a:off x="6516193" y="23966"/>
            <a:ext cx="2599569" cy="1356872"/>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1:1 </a:t>
            </a:r>
            <a:r>
              <a:rPr kumimoji="1" lang="ko-KR" altLang="en-US" sz="1200" b="1" i="0" u="none" strike="noStrike" cap="none" normalizeH="0" baseline="0" dirty="0" smtClean="0">
                <a:ln>
                  <a:noFill/>
                </a:ln>
                <a:solidFill>
                  <a:schemeClr val="bg1"/>
                </a:solidFill>
                <a:effectLst/>
                <a:latin typeface="Arial" charset="0"/>
                <a:ea typeface="돋움" pitchFamily="50" charset="-127"/>
              </a:rPr>
              <a:t>기능 더 생각해 보기</a:t>
            </a:r>
          </a:p>
        </p:txBody>
      </p:sp>
      <p:sp>
        <p:nvSpPr>
          <p:cNvPr id="68" name="직사각형 67"/>
          <p:cNvSpPr/>
          <p:nvPr/>
        </p:nvSpPr>
        <p:spPr bwMode="auto">
          <a:xfrm>
            <a:off x="6228184"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0" name="그림 79"/>
          <p:cNvPicPr>
            <a:picLocks noChangeAspect="1"/>
          </p:cNvPicPr>
          <p:nvPr/>
        </p:nvPicPr>
        <p:blipFill>
          <a:blip r:embed="rId12"/>
          <a:stretch>
            <a:fillRect/>
          </a:stretch>
        </p:blipFill>
        <p:spPr>
          <a:xfrm>
            <a:off x="3230354" y="2313444"/>
            <a:ext cx="1454987" cy="337646"/>
          </a:xfrm>
          <a:prstGeom prst="rect">
            <a:avLst/>
          </a:prstGeom>
        </p:spPr>
      </p:pic>
      <p:grpSp>
        <p:nvGrpSpPr>
          <p:cNvPr id="81" name="그룹 80"/>
          <p:cNvGrpSpPr/>
          <p:nvPr/>
        </p:nvGrpSpPr>
        <p:grpSpPr>
          <a:xfrm>
            <a:off x="4846940" y="2295931"/>
            <a:ext cx="1223842" cy="393382"/>
            <a:chOff x="4944616" y="2295931"/>
            <a:chExt cx="1093507" cy="393382"/>
          </a:xfrm>
        </p:grpSpPr>
        <p:pic>
          <p:nvPicPr>
            <p:cNvPr id="82" name="그림 81"/>
            <p:cNvPicPr>
              <a:picLocks noChangeAspect="1"/>
            </p:cNvPicPr>
            <p:nvPr/>
          </p:nvPicPr>
          <p:blipFill>
            <a:blip r:embed="rId13"/>
            <a:stretch>
              <a:fillRect/>
            </a:stretch>
          </p:blipFill>
          <p:spPr>
            <a:xfrm>
              <a:off x="5462059" y="2295931"/>
              <a:ext cx="576064" cy="393382"/>
            </a:xfrm>
            <a:prstGeom prst="rect">
              <a:avLst/>
            </a:prstGeom>
          </p:spPr>
        </p:pic>
        <p:sp>
          <p:nvSpPr>
            <p:cNvPr id="83" name="직사각형 82"/>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84" name="직사각형 83"/>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grpSp>
        <p:nvGrpSpPr>
          <p:cNvPr id="85" name="그룹 84"/>
          <p:cNvGrpSpPr/>
          <p:nvPr/>
        </p:nvGrpSpPr>
        <p:grpSpPr>
          <a:xfrm>
            <a:off x="4852567" y="2773218"/>
            <a:ext cx="1223842" cy="393382"/>
            <a:chOff x="4944616" y="2295931"/>
            <a:chExt cx="1093507" cy="393382"/>
          </a:xfrm>
        </p:grpSpPr>
        <p:pic>
          <p:nvPicPr>
            <p:cNvPr id="86" name="그림 85"/>
            <p:cNvPicPr>
              <a:picLocks noChangeAspect="1"/>
            </p:cNvPicPr>
            <p:nvPr/>
          </p:nvPicPr>
          <p:blipFill>
            <a:blip r:embed="rId13"/>
            <a:stretch>
              <a:fillRect/>
            </a:stretch>
          </p:blipFill>
          <p:spPr>
            <a:xfrm>
              <a:off x="5462059" y="2295931"/>
              <a:ext cx="576064" cy="393382"/>
            </a:xfrm>
            <a:prstGeom prst="rect">
              <a:avLst/>
            </a:prstGeom>
          </p:spPr>
        </p:pic>
        <p:sp>
          <p:nvSpPr>
            <p:cNvPr id="87" name="직사각형 86"/>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88" name="직사각형 87"/>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pic>
        <p:nvPicPr>
          <p:cNvPr id="89" name="그림 88"/>
          <p:cNvPicPr>
            <a:picLocks noChangeAspect="1"/>
          </p:cNvPicPr>
          <p:nvPr/>
        </p:nvPicPr>
        <p:blipFill>
          <a:blip r:embed="rId12"/>
          <a:stretch>
            <a:fillRect/>
          </a:stretch>
        </p:blipFill>
        <p:spPr>
          <a:xfrm>
            <a:off x="3230354" y="2781459"/>
            <a:ext cx="1454987" cy="337646"/>
          </a:xfrm>
          <a:prstGeom prst="rect">
            <a:avLst/>
          </a:prstGeom>
        </p:spPr>
      </p:pic>
    </p:spTree>
    <p:extLst>
      <p:ext uri="{BB962C8B-B14F-4D97-AF65-F5344CB8AC3E}">
        <p14:creationId xmlns:p14="http://schemas.microsoft.com/office/powerpoint/2010/main" val="2539132028"/>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22880"/>
            <a:ext cx="5839398" cy="740238"/>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391124"/>
            <a:ext cx="200025" cy="200025"/>
          </a:xfrm>
          <a:prstGeom prst="rect">
            <a:avLst/>
          </a:prstGeom>
        </p:spPr>
      </p:pic>
      <p:graphicFrame>
        <p:nvGraphicFramePr>
          <p:cNvPr id="14" name="표 13"/>
          <p:cNvGraphicFramePr>
            <a:graphicFrameLocks noGrp="1"/>
          </p:cNvGraphicFramePr>
          <p:nvPr>
            <p:extLst/>
          </p:nvPr>
        </p:nvGraphicFramePr>
        <p:xfrm>
          <a:off x="1434092" y="2105350"/>
          <a:ext cx="5839400" cy="1271177"/>
        </p:xfrm>
        <a:graphic>
          <a:graphicData uri="http://schemas.openxmlformats.org/drawingml/2006/table">
            <a:tbl>
              <a:tblPr firstRow="1" bandRow="1">
                <a:tableStyleId>{5C22544A-7EE6-4342-B048-85BDC9FD1C3A}</a:tableStyleId>
              </a:tblPr>
              <a:tblGrid>
                <a:gridCol w="1049676"/>
                <a:gridCol w="648072"/>
                <a:gridCol w="1656184"/>
                <a:gridCol w="1317588"/>
                <a:gridCol w="1167880"/>
              </a:tblGrid>
              <a:tr h="140048">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321">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199">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497958" y="2320530"/>
            <a:ext cx="831421" cy="330560"/>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12483" y="2791133"/>
            <a:ext cx="827269" cy="33948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2627784" y="3247780"/>
            <a:ext cx="135501" cy="135501"/>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189018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22879"/>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923641"/>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nvGrpSpPr>
          <p:cNvPr id="10" name="그룹 9"/>
          <p:cNvGrpSpPr/>
          <p:nvPr/>
        </p:nvGrpSpPr>
        <p:grpSpPr>
          <a:xfrm>
            <a:off x="1416175" y="3458724"/>
            <a:ext cx="5862754" cy="191402"/>
            <a:chOff x="1427326" y="2996952"/>
            <a:chExt cx="5862754" cy="191402"/>
          </a:xfrm>
        </p:grpSpPr>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9695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pSp>
      <p:graphicFrame>
        <p:nvGraphicFramePr>
          <p:cNvPr id="69" name="표 68"/>
          <p:cNvGraphicFramePr>
            <a:graphicFrameLocks noGrp="1"/>
          </p:cNvGraphicFramePr>
          <p:nvPr>
            <p:extLst/>
          </p:nvPr>
        </p:nvGraphicFramePr>
        <p:xfrm>
          <a:off x="1427326" y="6302577"/>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0883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1147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18241"/>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55559"/>
            <a:ext cx="5794983" cy="307353"/>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203766"/>
            <a:ext cx="2837706" cy="261540"/>
          </a:xfrm>
          <a:prstGeom prst="rect">
            <a:avLst/>
          </a:prstGeom>
        </p:spPr>
      </p:pic>
      <p:pic>
        <p:nvPicPr>
          <p:cNvPr id="48" name="그림 47"/>
          <p:cNvPicPr>
            <a:picLocks noChangeAspect="1"/>
          </p:cNvPicPr>
          <p:nvPr/>
        </p:nvPicPr>
        <p:blipFill>
          <a:blip r:embed="rId10"/>
          <a:stretch>
            <a:fillRect/>
          </a:stretch>
        </p:blipFill>
        <p:spPr>
          <a:xfrm>
            <a:off x="1494858" y="5482105"/>
            <a:ext cx="5734218" cy="291527"/>
          </a:xfrm>
          <a:prstGeom prst="rect">
            <a:avLst/>
          </a:prstGeom>
        </p:spPr>
      </p:pic>
      <p:pic>
        <p:nvPicPr>
          <p:cNvPr id="49" name="그림 48"/>
          <p:cNvPicPr>
            <a:picLocks noChangeAspect="1"/>
          </p:cNvPicPr>
          <p:nvPr/>
        </p:nvPicPr>
        <p:blipFill>
          <a:blip r:embed="rId11"/>
          <a:stretch>
            <a:fillRect/>
          </a:stretch>
        </p:blipFill>
        <p:spPr>
          <a:xfrm>
            <a:off x="1508314" y="5511270"/>
            <a:ext cx="135974" cy="126938"/>
          </a:xfrm>
          <a:prstGeom prst="rect">
            <a:avLst/>
          </a:prstGeom>
        </p:spPr>
      </p:pic>
      <p:graphicFrame>
        <p:nvGraphicFramePr>
          <p:cNvPr id="45" name="표 44"/>
          <p:cNvGraphicFramePr>
            <a:graphicFrameLocks noGrp="1"/>
          </p:cNvGraphicFramePr>
          <p:nvPr>
            <p:extLst/>
          </p:nvPr>
        </p:nvGraphicFramePr>
        <p:xfrm>
          <a:off x="1427326" y="3665320"/>
          <a:ext cx="5846164" cy="518160"/>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3" name="직사각형 62"/>
          <p:cNvSpPr/>
          <p:nvPr/>
        </p:nvSpPr>
        <p:spPr bwMode="auto">
          <a:xfrm>
            <a:off x="1450501" y="5059189"/>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450501" y="4884675"/>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9" name="그림 8"/>
          <p:cNvPicPr>
            <a:picLocks noChangeAspect="1"/>
          </p:cNvPicPr>
          <p:nvPr/>
        </p:nvPicPr>
        <p:blipFill>
          <a:blip r:embed="rId12"/>
          <a:stretch>
            <a:fillRect/>
          </a:stretch>
        </p:blipFill>
        <p:spPr>
          <a:xfrm>
            <a:off x="3230354" y="2313444"/>
            <a:ext cx="1454987" cy="337646"/>
          </a:xfrm>
          <a:prstGeom prst="rect">
            <a:avLst/>
          </a:prstGeom>
        </p:spPr>
      </p:pic>
      <p:grpSp>
        <p:nvGrpSpPr>
          <p:cNvPr id="13" name="그룹 12"/>
          <p:cNvGrpSpPr/>
          <p:nvPr/>
        </p:nvGrpSpPr>
        <p:grpSpPr>
          <a:xfrm>
            <a:off x="4846940" y="2295931"/>
            <a:ext cx="1223842" cy="393382"/>
            <a:chOff x="4944616" y="2295931"/>
            <a:chExt cx="1093507" cy="393382"/>
          </a:xfrm>
        </p:grpSpPr>
        <p:pic>
          <p:nvPicPr>
            <p:cNvPr id="12" name="그림 11"/>
            <p:cNvPicPr>
              <a:picLocks noChangeAspect="1"/>
            </p:cNvPicPr>
            <p:nvPr/>
          </p:nvPicPr>
          <p:blipFill>
            <a:blip r:embed="rId13"/>
            <a:stretch>
              <a:fillRect/>
            </a:stretch>
          </p:blipFill>
          <p:spPr>
            <a:xfrm>
              <a:off x="5462059" y="2295931"/>
              <a:ext cx="576064" cy="393382"/>
            </a:xfrm>
            <a:prstGeom prst="rect">
              <a:avLst/>
            </a:prstGeom>
          </p:spPr>
        </p:pic>
        <p:sp>
          <p:nvSpPr>
            <p:cNvPr id="22" name="직사각형 21"/>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74" name="직사각형 73"/>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grpSp>
        <p:nvGrpSpPr>
          <p:cNvPr id="53" name="그룹 52"/>
          <p:cNvGrpSpPr/>
          <p:nvPr/>
        </p:nvGrpSpPr>
        <p:grpSpPr>
          <a:xfrm>
            <a:off x="4852567" y="2773218"/>
            <a:ext cx="1223842" cy="393382"/>
            <a:chOff x="4944616" y="2295931"/>
            <a:chExt cx="1093507" cy="393382"/>
          </a:xfrm>
        </p:grpSpPr>
        <p:pic>
          <p:nvPicPr>
            <p:cNvPr id="54" name="그림 53"/>
            <p:cNvPicPr>
              <a:picLocks noChangeAspect="1"/>
            </p:cNvPicPr>
            <p:nvPr/>
          </p:nvPicPr>
          <p:blipFill>
            <a:blip r:embed="rId13"/>
            <a:stretch>
              <a:fillRect/>
            </a:stretch>
          </p:blipFill>
          <p:spPr>
            <a:xfrm>
              <a:off x="5462059" y="2295931"/>
              <a:ext cx="576064" cy="393382"/>
            </a:xfrm>
            <a:prstGeom prst="rect">
              <a:avLst/>
            </a:prstGeom>
          </p:spPr>
        </p:pic>
        <p:sp>
          <p:nvSpPr>
            <p:cNvPr id="56" name="직사각형 55"/>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60" name="직사각형 59"/>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pic>
        <p:nvPicPr>
          <p:cNvPr id="61" name="그림 60"/>
          <p:cNvPicPr>
            <a:picLocks noChangeAspect="1"/>
          </p:cNvPicPr>
          <p:nvPr/>
        </p:nvPicPr>
        <p:blipFill>
          <a:blip r:embed="rId12"/>
          <a:stretch>
            <a:fillRect/>
          </a:stretch>
        </p:blipFill>
        <p:spPr>
          <a:xfrm>
            <a:off x="3230354" y="2781459"/>
            <a:ext cx="1454987" cy="337646"/>
          </a:xfrm>
          <a:prstGeom prst="rect">
            <a:avLst/>
          </a:prstGeom>
        </p:spPr>
      </p:pic>
      <p:sp>
        <p:nvSpPr>
          <p:cNvPr id="67" name="직사각형 66"/>
          <p:cNvSpPr/>
          <p:nvPr/>
        </p:nvSpPr>
        <p:spPr bwMode="auto">
          <a:xfrm>
            <a:off x="4050428" y="5820626"/>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submit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50"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a:t>
            </a:r>
            <a:r>
              <a:rPr lang="en-US" altLang="ko-KR" dirty="0" smtClean="0">
                <a:solidFill>
                  <a:schemeClr val="accent2">
                    <a:lumMod val="50000"/>
                  </a:schemeClr>
                </a:solidFill>
                <a:latin typeface="돋움"/>
                <a:ea typeface="돋움"/>
                <a:sym typeface="Wingdings" panose="05000000000000000000" pitchFamily="2" charset="2"/>
              </a:rPr>
              <a:t>1:1 </a:t>
            </a:r>
            <a:r>
              <a:rPr lang="ko-KR" altLang="en-US" dirty="0" smtClean="0">
                <a:solidFill>
                  <a:schemeClr val="accent2">
                    <a:lumMod val="50000"/>
                  </a:schemeClr>
                </a:solidFill>
                <a:latin typeface="돋움"/>
                <a:ea typeface="돋움"/>
                <a:sym typeface="Wingdings" panose="05000000000000000000" pitchFamily="2" charset="2"/>
              </a:rPr>
              <a:t>교육 </a:t>
            </a:r>
            <a:r>
              <a:rPr lang="ko-KR" altLang="en-US" dirty="0" smtClean="0">
                <a:solidFill>
                  <a:srgbClr val="000000"/>
                </a:solidFill>
                <a:latin typeface="돋움"/>
                <a:ea typeface="돋움"/>
                <a:sym typeface="Wingdings" panose="05000000000000000000" pitchFamily="2" charset="2"/>
              </a:rPr>
              <a:t>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sym typeface="Wingdings" panose="05000000000000000000" pitchFamily="2" charset="2"/>
              </a:rPr>
              <a:t>- 1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51" name="직사각형 50"/>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이 페이지에서 명시된 </a:t>
            </a:r>
            <a:r>
              <a:rPr lang="en-US" altLang="ko-KR" sz="1000" b="1" dirty="0" smtClean="0">
                <a:solidFill>
                  <a:schemeClr val="accent2">
                    <a:lumMod val="50000"/>
                  </a:schemeClr>
                </a:solidFill>
              </a:rPr>
              <a:t>1:1 </a:t>
            </a:r>
            <a:r>
              <a:rPr lang="ko-KR" altLang="en-US" sz="1000" b="1" dirty="0" smtClean="0">
                <a:solidFill>
                  <a:schemeClr val="accent2">
                    <a:lumMod val="50000"/>
                  </a:schemeClr>
                </a:solidFill>
              </a:rPr>
              <a:t>교육만의 기능 외 기타 기능은 기존 단체 교육과 동일함 </a:t>
            </a:r>
            <a:endParaRPr lang="en-US" altLang="ko-KR" sz="1000" b="1" dirty="0" smtClean="0">
              <a:solidFill>
                <a:schemeClr val="accent2">
                  <a:lumMod val="50000"/>
                </a:schemeClr>
              </a:solidFill>
            </a:endParaRPr>
          </a:p>
          <a:p>
            <a:pPr marL="87313" indent="-87313">
              <a:buFont typeface="Arial" panose="020B0604020202020204" pitchFamily="34" charset="0"/>
              <a:buChar char="•"/>
            </a:pPr>
            <a:r>
              <a:rPr lang="ko-KR" altLang="en-US" sz="1000" b="1" dirty="0" smtClean="0"/>
              <a:t> </a:t>
            </a:r>
            <a:r>
              <a:rPr lang="en-US" altLang="ko-KR" sz="1000" b="1" dirty="0" smtClean="0"/>
              <a:t>1:1 </a:t>
            </a:r>
            <a:r>
              <a:rPr lang="ko-KR" altLang="en-US" sz="1000" b="1" dirty="0" smtClean="0"/>
              <a:t>교육 추가 기능</a:t>
            </a:r>
            <a:endParaRPr lang="en-US" altLang="ko-KR" sz="1000" b="1" dirty="0" smtClean="0"/>
          </a:p>
          <a:p>
            <a:pPr marL="271463" lvl="1" indent="-185738">
              <a:buFont typeface="Wingdings" panose="05000000000000000000" pitchFamily="2" charset="2"/>
              <a:buChar char="v"/>
            </a:pPr>
            <a:r>
              <a:rPr lang="ko-KR" altLang="en-US" sz="1000" b="1" dirty="0" smtClean="0"/>
              <a:t>날짜 </a:t>
            </a:r>
            <a:endParaRPr lang="en-US" altLang="ko-KR" sz="1000" b="1" dirty="0" smtClean="0"/>
          </a:p>
          <a:p>
            <a:pPr marL="271463" lvl="2" indent="-96838">
              <a:buFont typeface="Wingdings" panose="05000000000000000000" pitchFamily="2" charset="2"/>
              <a:buChar char="ü"/>
            </a:pPr>
            <a:r>
              <a:rPr lang="en-US" altLang="ko-KR" sz="1000" dirty="0" smtClean="0"/>
              <a:t>1:1 </a:t>
            </a:r>
            <a:r>
              <a:rPr lang="ko-KR" altLang="en-US" sz="1000" dirty="0" smtClean="0"/>
              <a:t>간부 교육의 경우 교육 특성 상 빈번한 스케줄 변경 발생을 고려 하에 교수진이 교육 시 해당 교육 날짜 선택하도록 시스템 설계 </a:t>
            </a:r>
            <a:endParaRPr lang="en-US" altLang="ko-KR" sz="1000" dirty="0" smtClean="0"/>
          </a:p>
          <a:p>
            <a:pPr marL="271463" lvl="1" indent="-185738">
              <a:buFont typeface="Wingdings" panose="05000000000000000000" pitchFamily="2" charset="2"/>
              <a:buChar char="v"/>
            </a:pPr>
            <a:r>
              <a:rPr lang="ko-KR" altLang="en-US" sz="1000" b="1" dirty="0" smtClean="0"/>
              <a:t>시간</a:t>
            </a:r>
            <a:endParaRPr lang="en-US" altLang="ko-KR" sz="1000" b="1" dirty="0"/>
          </a:p>
          <a:p>
            <a:pPr marL="271463" lvl="2" indent="-96838">
              <a:buFont typeface="Wingdings" panose="05000000000000000000" pitchFamily="2" charset="2"/>
              <a:buChar char="ü"/>
            </a:pPr>
            <a:r>
              <a:rPr lang="ko-KR" altLang="en-US" sz="1000" dirty="0" smtClean="0"/>
              <a:t> </a:t>
            </a:r>
            <a:r>
              <a:rPr lang="en-US" altLang="ko-KR" sz="1000" dirty="0" smtClean="0"/>
              <a:t>1:1 </a:t>
            </a:r>
            <a:r>
              <a:rPr lang="ko-KR" altLang="en-US" sz="1000" dirty="0" smtClean="0"/>
              <a:t>간부 교육의 특성 상 교육 시간도 변경될 수 있다는 판단 하에 당일 교육 시간 또한 교수가 강의한 시간 범위를 선택하도록 시스템 설계</a:t>
            </a:r>
            <a:endParaRPr lang="en-US" altLang="ko-KR" sz="1000" dirty="0"/>
          </a:p>
          <a:p>
            <a:pPr marL="271463" lvl="2" indent="-96838">
              <a:buFont typeface="Wingdings" panose="05000000000000000000" pitchFamily="2" charset="2"/>
              <a:buChar char="ü"/>
            </a:pPr>
            <a:r>
              <a:rPr lang="ko-KR" altLang="en-US" sz="1000" dirty="0" smtClean="0"/>
              <a:t>시간의 경우 </a:t>
            </a:r>
            <a:r>
              <a:rPr lang="en-US" altLang="ko-KR" sz="1000" dirty="0" smtClean="0"/>
              <a:t>30</a:t>
            </a:r>
            <a:r>
              <a:rPr lang="ko-KR" altLang="en-US" sz="1000" dirty="0" smtClean="0"/>
              <a:t>분 단위로 설계</a:t>
            </a:r>
            <a:endParaRPr lang="en-US" altLang="ko-KR" sz="1000" dirty="0" smtClean="0"/>
          </a:p>
          <a:p>
            <a:pPr marL="442913" lvl="2" indent="-171450">
              <a:buFont typeface="Wingdings" panose="05000000000000000000" pitchFamily="2" charset="2"/>
              <a:buChar char="Ø"/>
            </a:pPr>
            <a:r>
              <a:rPr lang="en-US" altLang="ko-KR" sz="1000" dirty="0" smtClean="0"/>
              <a:t>30</a:t>
            </a:r>
            <a:r>
              <a:rPr lang="ko-KR" altLang="en-US" sz="1000" dirty="0" smtClean="0"/>
              <a:t>분 단위로 비용 책정 </a:t>
            </a:r>
            <a:r>
              <a:rPr lang="en-US" altLang="ko-KR" sz="1000" dirty="0" smtClean="0">
                <a:sym typeface="Wingdings" panose="05000000000000000000" pitchFamily="2" charset="2"/>
              </a:rPr>
              <a:t> </a:t>
            </a:r>
            <a:r>
              <a:rPr lang="en-US" altLang="ko-KR" sz="1000" dirty="0" smtClean="0"/>
              <a:t>10</a:t>
            </a:r>
            <a:r>
              <a:rPr lang="ko-KR" altLang="en-US" sz="1000" dirty="0" smtClean="0"/>
              <a:t>시 종료 </a:t>
            </a:r>
            <a:r>
              <a:rPr lang="en-US" altLang="ko-KR" sz="1000" dirty="0" smtClean="0"/>
              <a:t>10</a:t>
            </a:r>
            <a:r>
              <a:rPr lang="ko-KR" altLang="en-US" sz="1000" dirty="0" smtClean="0"/>
              <a:t>시 </a:t>
            </a:r>
            <a:r>
              <a:rPr lang="en-US" altLang="ko-KR" sz="1000" dirty="0" smtClean="0"/>
              <a:t>20</a:t>
            </a:r>
            <a:r>
              <a:rPr lang="ko-KR" altLang="en-US" sz="1000" dirty="0" smtClean="0"/>
              <a:t>분 종료 비용책정 동일 </a:t>
            </a:r>
            <a:r>
              <a:rPr lang="en-US" altLang="ko-KR" sz="1000" dirty="0" smtClean="0"/>
              <a:t>10</a:t>
            </a:r>
            <a:r>
              <a:rPr lang="ko-KR" altLang="en-US" sz="1000" dirty="0" smtClean="0"/>
              <a:t>시 </a:t>
            </a:r>
            <a:r>
              <a:rPr lang="en-US" altLang="ko-KR" sz="1000" dirty="0" smtClean="0"/>
              <a:t>35</a:t>
            </a:r>
            <a:r>
              <a:rPr lang="ko-KR" altLang="en-US" sz="1000" dirty="0" smtClean="0"/>
              <a:t>분 종료 </a:t>
            </a:r>
            <a:r>
              <a:rPr lang="en-US" altLang="ko-KR" sz="1000" dirty="0" smtClean="0"/>
              <a:t>11</a:t>
            </a:r>
            <a:r>
              <a:rPr lang="ko-KR" altLang="en-US" sz="1000" dirty="0" smtClean="0"/>
              <a:t>시 종료 비용 동일</a:t>
            </a:r>
            <a:endParaRPr lang="en-US" altLang="ko-KR" sz="1000" dirty="0" smtClean="0"/>
          </a:p>
        </p:txBody>
      </p:sp>
      <p:pic>
        <p:nvPicPr>
          <p:cNvPr id="62" name="그림 61"/>
          <p:cNvPicPr>
            <a:picLocks noChangeAspect="1"/>
          </p:cNvPicPr>
          <p:nvPr/>
        </p:nvPicPr>
        <p:blipFill>
          <a:blip r:embed="rId14"/>
          <a:stretch>
            <a:fillRect/>
          </a:stretch>
        </p:blipFill>
        <p:spPr>
          <a:xfrm>
            <a:off x="3100440" y="3252803"/>
            <a:ext cx="1613492" cy="1405652"/>
          </a:xfrm>
          <a:prstGeom prst="rect">
            <a:avLst/>
          </a:prstGeom>
        </p:spPr>
      </p:pic>
      <p:pic>
        <p:nvPicPr>
          <p:cNvPr id="68" name="그림 67"/>
          <p:cNvPicPr>
            <a:picLocks noChangeAspect="1"/>
          </p:cNvPicPr>
          <p:nvPr/>
        </p:nvPicPr>
        <p:blipFill>
          <a:blip r:embed="rId15"/>
          <a:stretch>
            <a:fillRect/>
          </a:stretch>
        </p:blipFill>
        <p:spPr>
          <a:xfrm>
            <a:off x="5426056" y="3324377"/>
            <a:ext cx="667867" cy="2371772"/>
          </a:xfrm>
          <a:prstGeom prst="rect">
            <a:avLst/>
          </a:prstGeom>
        </p:spPr>
      </p:pic>
      <p:sp>
        <p:nvSpPr>
          <p:cNvPr id="71" name="AutoShape 85"/>
          <p:cNvSpPr>
            <a:spLocks noChangeArrowheads="1"/>
          </p:cNvSpPr>
          <p:nvPr/>
        </p:nvSpPr>
        <p:spPr bwMode="auto">
          <a:xfrm rot="10800000">
            <a:off x="5771777" y="3142415"/>
            <a:ext cx="316877" cy="1641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72" name="TextBox 71"/>
          <p:cNvSpPr txBox="1"/>
          <p:nvPr/>
        </p:nvSpPr>
        <p:spPr>
          <a:xfrm>
            <a:off x="5771779" y="2284414"/>
            <a:ext cx="310724" cy="882186"/>
          </a:xfrm>
          <a:prstGeom prst="rect">
            <a:avLst/>
          </a:prstGeom>
          <a:noFill/>
          <a:ln w="25400">
            <a:solidFill>
              <a:srgbClr val="FF0000"/>
            </a:solidFill>
            <a:prstDash val="dash"/>
          </a:ln>
        </p:spPr>
        <p:txBody>
          <a:bodyPr wrap="square" rtlCol="0">
            <a:normAutofit/>
          </a:bodyPr>
          <a:lstStyle/>
          <a:p>
            <a:endParaRPr lang="ko-KR" altLang="en-US" dirty="0"/>
          </a:p>
        </p:txBody>
      </p:sp>
      <p:sp>
        <p:nvSpPr>
          <p:cNvPr id="75" name="AutoShape 85"/>
          <p:cNvSpPr>
            <a:spLocks noChangeArrowheads="1"/>
          </p:cNvSpPr>
          <p:nvPr/>
        </p:nvSpPr>
        <p:spPr bwMode="auto">
          <a:xfrm rot="10800000">
            <a:off x="4355473" y="3099190"/>
            <a:ext cx="316877" cy="1641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76" name="TextBox 75"/>
          <p:cNvSpPr txBox="1"/>
          <p:nvPr/>
        </p:nvSpPr>
        <p:spPr>
          <a:xfrm>
            <a:off x="4378713" y="2320529"/>
            <a:ext cx="310724" cy="802581"/>
          </a:xfrm>
          <a:prstGeom prst="rect">
            <a:avLst/>
          </a:prstGeom>
          <a:noFill/>
          <a:ln w="25400">
            <a:solidFill>
              <a:srgbClr val="FF0000"/>
            </a:solidFill>
            <a:prstDash val="dash"/>
          </a:ln>
        </p:spPr>
        <p:txBody>
          <a:bodyPr wrap="square" rtlCol="0">
            <a:normAutofit/>
          </a:bodyPr>
          <a:lstStyle/>
          <a:p>
            <a:endParaRPr lang="ko-KR" altLang="en-US" dirty="0"/>
          </a:p>
        </p:txBody>
      </p:sp>
      <p:sp>
        <p:nvSpPr>
          <p:cNvPr id="77" name="TextBox 76"/>
          <p:cNvSpPr txBox="1"/>
          <p:nvPr/>
        </p:nvSpPr>
        <p:spPr>
          <a:xfrm>
            <a:off x="4025342" y="5806160"/>
            <a:ext cx="867347" cy="269873"/>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80" name="직사각형 79"/>
          <p:cNvSpPr/>
          <p:nvPr/>
        </p:nvSpPr>
        <p:spPr>
          <a:xfrm>
            <a:off x="179512" y="4852016"/>
            <a:ext cx="1143263" cy="1966697"/>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1:1 </a:t>
            </a:r>
            <a:r>
              <a:rPr lang="ko-KR" altLang="en-US" sz="1000" b="1" dirty="0" smtClean="0"/>
              <a:t>교육의 경우 </a:t>
            </a:r>
            <a:r>
              <a:rPr lang="en-US" altLang="ko-KR" sz="1000" b="1" dirty="0" smtClean="0"/>
              <a:t>submit </a:t>
            </a:r>
            <a:r>
              <a:rPr lang="ko-KR" altLang="en-US" sz="1000" b="1" dirty="0" smtClean="0"/>
              <a:t>시 </a:t>
            </a:r>
            <a:r>
              <a:rPr lang="ko-KR" altLang="en-US" sz="1000" b="1" dirty="0" smtClean="0">
                <a:solidFill>
                  <a:schemeClr val="accent2">
                    <a:lumMod val="50000"/>
                  </a:schemeClr>
                </a:solidFill>
              </a:rPr>
              <a:t>클래스 현황</a:t>
            </a:r>
            <a:r>
              <a:rPr lang="ko-KR" altLang="en-US" sz="1000" b="1" dirty="0" smtClean="0"/>
              <a:t> 및 </a:t>
            </a:r>
            <a:r>
              <a:rPr lang="ko-KR" altLang="en-US" sz="1000" b="1" dirty="0" smtClean="0">
                <a:solidFill>
                  <a:schemeClr val="accent2">
                    <a:lumMod val="50000"/>
                  </a:schemeClr>
                </a:solidFill>
              </a:rPr>
              <a:t>교육보고 현황</a:t>
            </a:r>
            <a:r>
              <a:rPr lang="ko-KR" altLang="en-US" sz="1000" b="1" dirty="0" smtClean="0"/>
              <a:t>에 대한 데이터가  </a:t>
            </a:r>
            <a:r>
              <a:rPr lang="en-US" altLang="ko-KR" sz="1000" b="1" dirty="0" smtClean="0">
                <a:solidFill>
                  <a:schemeClr val="accent2">
                    <a:lumMod val="50000"/>
                  </a:schemeClr>
                </a:solidFill>
              </a:rPr>
              <a:t>HR / </a:t>
            </a:r>
            <a:r>
              <a:rPr lang="ko-KR" altLang="en-US" sz="1000" b="1" dirty="0" smtClean="0">
                <a:solidFill>
                  <a:schemeClr val="accent2">
                    <a:lumMod val="50000"/>
                  </a:schemeClr>
                </a:solidFill>
              </a:rPr>
              <a:t>비서</a:t>
            </a:r>
            <a:r>
              <a:rPr lang="ko-KR" altLang="en-US" sz="1000" b="1" dirty="0" smtClean="0"/>
              <a:t>에게  실시간으로 전달됨</a:t>
            </a:r>
            <a:endParaRPr lang="en-US" altLang="ko-KR" sz="1000" b="1" dirty="0" smtClean="0"/>
          </a:p>
          <a:p>
            <a:pPr marL="87313" indent="-87313">
              <a:buFont typeface="Arial" panose="020B0604020202020204" pitchFamily="34" charset="0"/>
              <a:buChar char="•"/>
            </a:pPr>
            <a:r>
              <a:rPr lang="en-US" altLang="ko-KR" sz="1000" b="1" dirty="0" smtClean="0"/>
              <a:t>HR / </a:t>
            </a:r>
            <a:r>
              <a:rPr lang="ko-KR" altLang="en-US" sz="1000" b="1" dirty="0" smtClean="0"/>
              <a:t>비서 에게 자동 </a:t>
            </a:r>
            <a:r>
              <a:rPr lang="ko-KR" altLang="en-US" sz="1000" b="1" dirty="0" err="1" smtClean="0"/>
              <a:t>푸쉬</a:t>
            </a:r>
            <a:r>
              <a:rPr lang="ko-KR" altLang="en-US" sz="1000" b="1" dirty="0" smtClean="0"/>
              <a:t> 알림 표시되도록</a:t>
            </a:r>
            <a:endParaRPr lang="en-US" altLang="ko-KR" sz="1000" b="1" dirty="0" smtClean="0"/>
          </a:p>
        </p:txBody>
      </p:sp>
      <p:cxnSp>
        <p:nvCxnSpPr>
          <p:cNvPr id="8" name="꺾인 연결선 7"/>
          <p:cNvCxnSpPr>
            <a:stCxn id="67" idx="1"/>
            <a:endCxn id="80" idx="3"/>
          </p:cNvCxnSpPr>
          <p:nvPr/>
        </p:nvCxnSpPr>
        <p:spPr bwMode="auto">
          <a:xfrm rot="10800000">
            <a:off x="1322776" y="5835365"/>
            <a:ext cx="2727653" cy="86950"/>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직사각형 80"/>
          <p:cNvSpPr/>
          <p:nvPr/>
        </p:nvSpPr>
        <p:spPr bwMode="auto">
          <a:xfrm>
            <a:off x="6228365"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02925376"/>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a:t>
            </a:r>
            <a:r>
              <a:rPr lang="ko-KR" altLang="en-US" dirty="0" smtClean="0">
                <a:solidFill>
                  <a:schemeClr val="accent2">
                    <a:lumMod val="50000"/>
                  </a:schemeClr>
                </a:solidFill>
                <a:latin typeface="돋움"/>
                <a:ea typeface="돋움"/>
                <a:sym typeface="Wingdings" panose="05000000000000000000" pitchFamily="2" charset="2"/>
              </a:rPr>
              <a:t>과제출제 기능</a:t>
            </a:r>
            <a:r>
              <a:rPr lang="ko-KR" altLang="en-US" dirty="0" smtClean="0">
                <a:solidFill>
                  <a:schemeClr val="tx1"/>
                </a:solidFill>
                <a:latin typeface="돋움"/>
                <a:ea typeface="돋움"/>
                <a:sym typeface="Wingdings" panose="05000000000000000000" pitchFamily="2" charset="2"/>
              </a:rPr>
              <a:t>에 </a:t>
            </a:r>
            <a:r>
              <a:rPr lang="ko-KR" altLang="en-US" dirty="0" smtClean="0">
                <a:solidFill>
                  <a:srgbClr val="000000"/>
                </a:solidFill>
                <a:latin typeface="돋움"/>
                <a:ea typeface="돋움"/>
                <a:sym typeface="Wingdings" panose="05000000000000000000" pitchFamily="2" charset="2"/>
              </a:rPr>
              <a:t>대한 설명</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FF0000"/>
                </a:solidFill>
                <a:latin typeface="돋움"/>
                <a:ea typeface="돋움"/>
                <a:sym typeface="Wingdings" panose="05000000000000000000" pitchFamily="2" charset="2"/>
              </a:rPr>
              <a:t>TO DO</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3"/>
            <a:ext cx="5839398" cy="631320"/>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graphicFrame>
        <p:nvGraphicFramePr>
          <p:cNvPr id="14" name="표 13"/>
          <p:cNvGraphicFramePr>
            <a:graphicFrameLocks noGrp="1"/>
          </p:cNvGraphicFramePr>
          <p:nvPr>
            <p:extLst/>
          </p:nvPr>
        </p:nvGraphicFramePr>
        <p:xfrm>
          <a:off x="1434092" y="2033196"/>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387452"/>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221134"/>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4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4092" y="180628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8397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7326" y="276990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280812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nvPr>
        </p:nvGraphicFramePr>
        <p:xfrm>
          <a:off x="1427326" y="6357006"/>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3778" y="614279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6590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3979186"/>
            <a:ext cx="5851869" cy="213381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3851920" y="4029242"/>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176729"/>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smtClean="0">
                <a:ln>
                  <a:noFill/>
                </a:ln>
                <a:solidFill>
                  <a:schemeClr val="bg1"/>
                </a:solidFill>
                <a:effectLst/>
                <a:latin typeface="Arial" charset="0"/>
                <a:ea typeface="돋움" pitchFamily="50" charset="-127"/>
              </a:rPr>
              <a:t>오늘의 수업 정리</a:t>
            </a:r>
          </a:p>
        </p:txBody>
      </p:sp>
      <p:sp>
        <p:nvSpPr>
          <p:cNvPr id="39" name="TextBox 38"/>
          <p:cNvSpPr txBox="1"/>
          <p:nvPr/>
        </p:nvSpPr>
        <p:spPr>
          <a:xfrm>
            <a:off x="1434092" y="4414046"/>
            <a:ext cx="5794983" cy="433533"/>
          </a:xfrm>
          <a:prstGeom prst="rect">
            <a:avLst/>
          </a:prstGeom>
          <a:noFill/>
          <a:ln w="12700">
            <a:solidFill>
              <a:srgbClr val="808080"/>
            </a:solidFill>
          </a:ln>
        </p:spPr>
        <p:txBody>
          <a:bodyPr wrap="square" rtlCol="0">
            <a:normAutofit/>
          </a:bodyPr>
          <a:lstStyle/>
          <a:p>
            <a:r>
              <a:rPr lang="ko-KR" altLang="en-US" sz="900" dirty="0" smtClean="0"/>
              <a:t>오늘은 동사와 보어에 대해서 배워 보았습니다</a:t>
            </a:r>
            <a:r>
              <a:rPr lang="en-US" altLang="ko-KR" sz="900" dirty="0" smtClean="0"/>
              <a:t>. </a:t>
            </a:r>
            <a:r>
              <a:rPr lang="ko-KR" altLang="en-US" sz="900" dirty="0" smtClean="0"/>
              <a:t>오늘의 핵심 표현은 </a:t>
            </a:r>
            <a:r>
              <a:rPr lang="en-US" altLang="ko-KR" sz="900" dirty="0" smtClean="0"/>
              <a:t>…………..</a:t>
            </a:r>
            <a:endParaRPr lang="ko-KR" altLang="en-US" sz="900" dirty="0"/>
          </a:p>
        </p:txBody>
      </p:sp>
      <p:pic>
        <p:nvPicPr>
          <p:cNvPr id="46" name="그림 45"/>
          <p:cNvPicPr>
            <a:picLocks noChangeAspect="1"/>
          </p:cNvPicPr>
          <p:nvPr/>
        </p:nvPicPr>
        <p:blipFill>
          <a:blip r:embed="rId8"/>
          <a:stretch>
            <a:fillRect/>
          </a:stretch>
        </p:blipFill>
        <p:spPr>
          <a:xfrm>
            <a:off x="1447305" y="5467765"/>
            <a:ext cx="2837706" cy="261540"/>
          </a:xfrm>
          <a:prstGeom prst="rect">
            <a:avLst/>
          </a:prstGeom>
        </p:spPr>
      </p:pic>
      <p:sp>
        <p:nvSpPr>
          <p:cNvPr id="63" name="직사각형 62"/>
          <p:cNvSpPr/>
          <p:nvPr/>
        </p:nvSpPr>
        <p:spPr bwMode="auto">
          <a:xfrm>
            <a:off x="1450501" y="525951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9"/>
          <a:stretch>
            <a:fillRect/>
          </a:stretch>
        </p:blipFill>
        <p:spPr>
          <a:xfrm>
            <a:off x="1494858" y="5733188"/>
            <a:ext cx="5734218" cy="356139"/>
          </a:xfrm>
          <a:prstGeom prst="rect">
            <a:avLst/>
          </a:prstGeom>
        </p:spPr>
      </p:pic>
      <p:pic>
        <p:nvPicPr>
          <p:cNvPr id="49" name="그림 48"/>
          <p:cNvPicPr>
            <a:picLocks noChangeAspect="1"/>
          </p:cNvPicPr>
          <p:nvPr/>
        </p:nvPicPr>
        <p:blipFill>
          <a:blip r:embed="rId10"/>
          <a:stretch>
            <a:fillRect/>
          </a:stretch>
        </p:blipFill>
        <p:spPr>
          <a:xfrm>
            <a:off x="1479526" y="5742856"/>
            <a:ext cx="161925" cy="161925"/>
          </a:xfrm>
          <a:prstGeom prst="rect">
            <a:avLst/>
          </a:prstGeom>
        </p:spPr>
      </p:pic>
      <p:sp>
        <p:nvSpPr>
          <p:cNvPr id="56" name="TextBox 55"/>
          <p:cNvSpPr txBox="1"/>
          <p:nvPr/>
        </p:nvSpPr>
        <p:spPr>
          <a:xfrm>
            <a:off x="6462201" y="279703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2996819"/>
          <a:ext cx="5846163" cy="975175"/>
        </p:xfrm>
        <a:graphic>
          <a:graphicData uri="http://schemas.openxmlformats.org/drawingml/2006/table">
            <a:tbl>
              <a:tblPr firstRow="1" bandRow="1">
                <a:tableStyleId>{5C22544A-7EE6-4342-B048-85BDC9FD1C3A}</a:tableStyleId>
              </a:tblPr>
              <a:tblGrid>
                <a:gridCol w="416527"/>
                <a:gridCol w="639915"/>
                <a:gridCol w="416873"/>
                <a:gridCol w="480358"/>
                <a:gridCol w="3351241"/>
                <a:gridCol w="541249"/>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출석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b="1" kern="1200" dirty="0" smtClean="0">
                          <a:solidFill>
                            <a:schemeClr val="tx1"/>
                          </a:solidFill>
                          <a:latin typeface="+mn-lt"/>
                          <a:ea typeface="+mn-ea"/>
                          <a:cs typeface="+mn-cs"/>
                        </a:rPr>
                        <a:t>A+</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11"/>
          <a:stretch>
            <a:fillRect/>
          </a:stretch>
        </p:blipFill>
        <p:spPr>
          <a:xfrm>
            <a:off x="4294297" y="3820334"/>
            <a:ext cx="144016" cy="144016"/>
          </a:xfrm>
          <a:prstGeom prst="rect">
            <a:avLst/>
          </a:prstGeom>
        </p:spPr>
      </p:pic>
      <p:pic>
        <p:nvPicPr>
          <p:cNvPr id="54" name="그림 53"/>
          <p:cNvPicPr>
            <a:picLocks noChangeAspect="1"/>
          </p:cNvPicPr>
          <p:nvPr/>
        </p:nvPicPr>
        <p:blipFill>
          <a:blip r:embed="rId11"/>
          <a:stretch>
            <a:fillRect/>
          </a:stretch>
        </p:blipFill>
        <p:spPr>
          <a:xfrm>
            <a:off x="4281877" y="2582709"/>
            <a:ext cx="144016" cy="144016"/>
          </a:xfrm>
          <a:prstGeom prst="rect">
            <a:avLst/>
          </a:prstGeom>
        </p:spPr>
      </p:pic>
      <p:pic>
        <p:nvPicPr>
          <p:cNvPr id="3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01394" y="3253410"/>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62201" y="6510075"/>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직사각형 40"/>
          <p:cNvSpPr/>
          <p:nvPr/>
        </p:nvSpPr>
        <p:spPr bwMode="auto">
          <a:xfrm>
            <a:off x="1450501" y="493910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2" name="TextBox 41"/>
          <p:cNvSpPr txBox="1"/>
          <p:nvPr/>
        </p:nvSpPr>
        <p:spPr>
          <a:xfrm>
            <a:off x="1381255" y="4867483"/>
            <a:ext cx="1030505" cy="359463"/>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7" name="직사각형 46"/>
          <p:cNvSpPr/>
          <p:nvPr/>
        </p:nvSpPr>
        <p:spPr>
          <a:xfrm>
            <a:off x="7417391" y="1624602"/>
            <a:ext cx="1481014" cy="1568729"/>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과제 </a:t>
            </a:r>
            <a:r>
              <a:rPr lang="ko-KR" altLang="en-US" sz="1000" b="1" dirty="0"/>
              <a:t>출제 및 풀이 제출 모두 시스템 상에서 이루어 질 수 </a:t>
            </a:r>
            <a:r>
              <a:rPr lang="ko-KR" altLang="en-US" sz="1000" b="1" dirty="0" smtClean="0"/>
              <a:t>있도록</a:t>
            </a:r>
            <a:r>
              <a:rPr lang="en-US" altLang="ko-KR" sz="1000" b="1" dirty="0" smtClean="0"/>
              <a:t>(</a:t>
            </a:r>
            <a:r>
              <a:rPr lang="en-US" altLang="ko-KR" sz="1000" b="1" dirty="0" smtClean="0">
                <a:solidFill>
                  <a:srgbClr val="FF0000"/>
                </a:solidFill>
              </a:rPr>
              <a:t>TO DO</a:t>
            </a:r>
            <a:r>
              <a:rPr lang="en-US" altLang="ko-KR" sz="1000" b="1" dirty="0" smtClean="0"/>
              <a:t>)</a:t>
            </a:r>
            <a:endParaRPr lang="en-US" altLang="ko-KR" sz="1000" b="1" dirty="0" smtClean="0">
              <a:solidFill>
                <a:srgbClr val="FF0000"/>
              </a:solidFill>
            </a:endParaRPr>
          </a:p>
        </p:txBody>
      </p:sp>
      <p:cxnSp>
        <p:nvCxnSpPr>
          <p:cNvPr id="8" name="꺾인 연결선 7"/>
          <p:cNvCxnSpPr>
            <a:stCxn id="42" idx="3"/>
            <a:endCxn id="47" idx="1"/>
          </p:cNvCxnSpPr>
          <p:nvPr/>
        </p:nvCxnSpPr>
        <p:spPr bwMode="auto">
          <a:xfrm flipV="1">
            <a:off x="2411760" y="2408967"/>
            <a:ext cx="5005631" cy="2638248"/>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TextBox 49"/>
          <p:cNvSpPr txBox="1"/>
          <p:nvPr/>
        </p:nvSpPr>
        <p:spPr>
          <a:xfrm>
            <a:off x="7417391" y="3237196"/>
            <a:ext cx="1568598" cy="3431702"/>
          </a:xfrm>
          <a:prstGeom prst="rect">
            <a:avLst/>
          </a:prstGeom>
          <a:solidFill>
            <a:srgbClr val="FFC000"/>
          </a:solidFill>
          <a:ln>
            <a:solidFill>
              <a:srgbClr val="808080"/>
            </a:solidFill>
          </a:ln>
        </p:spPr>
        <p:txBody>
          <a:bodyPr wrap="square" lIns="0" tIns="0" rIns="0" bIns="0" rtlCol="0" anchor="ctr">
            <a:normAutofit/>
          </a:bodyPr>
          <a:lstStyle/>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진행 </a:t>
            </a:r>
            <a:r>
              <a:rPr kumimoji="1" lang="en-US" altLang="ko-KR" sz="1000" b="1" dirty="0" smtClean="0">
                <a:latin typeface="Arial" charset="0"/>
                <a:ea typeface="돋움" pitchFamily="50" charset="-127"/>
              </a:rPr>
              <a:t>/ </a:t>
            </a:r>
            <a:r>
              <a:rPr kumimoji="1" lang="ko-KR" altLang="en-US" sz="1000" b="1" dirty="0">
                <a:latin typeface="Arial" charset="0"/>
                <a:ea typeface="돋움" pitchFamily="50" charset="-127"/>
              </a:rPr>
              <a:t>게시판에 과제시스템상 해결되도록</a:t>
            </a:r>
            <a:r>
              <a:rPr kumimoji="1" lang="en-US" altLang="ko-KR" sz="1000" b="1" dirty="0">
                <a:latin typeface="Arial" charset="0"/>
                <a:ea typeface="돋움" pitchFamily="50" charset="-127"/>
              </a:rPr>
              <a:t>(To Do)</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a:latin typeface="Arial" charset="0"/>
                <a:ea typeface="돋움" pitchFamily="50" charset="-127"/>
              </a:rPr>
              <a:t>레벨테스트처럼 시스템 상에서 과제 출제 및 학습자 과제제출 확인 및 피드백 줄 수 있도록 설계</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수업 시 유인물 배포 후 피드백 파일 업로드 후 학생이 다운로드 후 과제풀이 후 </a:t>
            </a:r>
            <a:r>
              <a:rPr kumimoji="1" lang="ko-KR" altLang="en-US" sz="1000" b="1" dirty="0" smtClean="0">
                <a:latin typeface="Arial" charset="0"/>
                <a:ea typeface="돋움" pitchFamily="50" charset="-127"/>
              </a:rPr>
              <a:t>재 업로드 방식 최대한 지양해야</a:t>
            </a:r>
            <a:r>
              <a:rPr kumimoji="1" lang="en-US" altLang="ko-KR" sz="1000" b="1" dirty="0" smtClean="0">
                <a:latin typeface="Arial" charset="0"/>
                <a:ea typeface="돋움" pitchFamily="50" charset="-127"/>
              </a:rPr>
              <a:t>) </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결론 </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과제 출제 및 풀이 제출 모두 시스템 상에서 이루어 질 수 있도록</a:t>
            </a:r>
            <a:endParaRPr kumimoji="1" lang="en-US" altLang="ko-KR" sz="1000" b="1" dirty="0">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5" name="직사각형 54"/>
          <p:cNvSpPr/>
          <p:nvPr/>
        </p:nvSpPr>
        <p:spPr bwMode="auto">
          <a:xfrm>
            <a:off x="6240216"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449897485"/>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702028"/>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442540221"/>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15172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88840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a:t>
            </a:r>
            <a:endParaRPr lang="ko-KR" altLang="en-US" dirty="0">
              <a:solidFill>
                <a:srgbClr val="000000"/>
              </a:solidFill>
              <a:latin typeface="돋움"/>
              <a:ea typeface="돋움"/>
            </a:endParaRPr>
          </a:p>
        </p:txBody>
      </p:sp>
      <p:sp>
        <p:nvSpPr>
          <p:cNvPr id="44" name="직사각형 43"/>
          <p:cNvSpPr/>
          <p:nvPr/>
        </p:nvSpPr>
        <p:spPr>
          <a:xfrm>
            <a:off x="2023006" y="116027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328656" y="1447306"/>
            <a:ext cx="2282484"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51567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직사각형 7"/>
          <p:cNvSpPr/>
          <p:nvPr/>
        </p:nvSpPr>
        <p:spPr bwMode="auto">
          <a:xfrm>
            <a:off x="2007647" y="1818862"/>
            <a:ext cx="6557200" cy="3864941"/>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 name="그림 8"/>
          <p:cNvPicPr>
            <a:picLocks noChangeAspect="1"/>
          </p:cNvPicPr>
          <p:nvPr/>
        </p:nvPicPr>
        <p:blipFill>
          <a:blip r:embed="rId6"/>
          <a:stretch>
            <a:fillRect/>
          </a:stretch>
        </p:blipFill>
        <p:spPr>
          <a:xfrm>
            <a:off x="7231042" y="1840634"/>
            <a:ext cx="1261797" cy="249660"/>
          </a:xfrm>
          <a:prstGeom prst="rect">
            <a:avLst/>
          </a:prstGeom>
        </p:spPr>
      </p:pic>
      <p:sp>
        <p:nvSpPr>
          <p:cNvPr id="10" name="직사각형 9"/>
          <p:cNvSpPr/>
          <p:nvPr/>
        </p:nvSpPr>
        <p:spPr bwMode="auto">
          <a:xfrm>
            <a:off x="2044352" y="1852699"/>
            <a:ext cx="652859"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11" name="표 10"/>
          <p:cNvGraphicFramePr>
            <a:graphicFrameLocks noGrp="1"/>
          </p:cNvGraphicFramePr>
          <p:nvPr>
            <p:extLst>
              <p:ext uri="{D42A27DB-BD31-4B8C-83A1-F6EECF244321}">
                <p14:modId xmlns:p14="http://schemas.microsoft.com/office/powerpoint/2010/main" val="3656163960"/>
              </p:ext>
            </p:extLst>
          </p:nvPr>
        </p:nvGraphicFramePr>
        <p:xfrm>
          <a:off x="2098782" y="2144756"/>
          <a:ext cx="6415295" cy="3136507"/>
        </p:xfrm>
        <a:graphic>
          <a:graphicData uri="http://schemas.openxmlformats.org/drawingml/2006/table">
            <a:tbl>
              <a:tblPr firstRow="1" bandRow="1">
                <a:tableStyleId>{5C22544A-7EE6-4342-B048-85BDC9FD1C3A}</a:tableStyleId>
              </a:tblPr>
              <a:tblGrid>
                <a:gridCol w="1283059"/>
                <a:gridCol w="1283059"/>
                <a:gridCol w="1283059"/>
                <a:gridCol w="1283059"/>
                <a:gridCol w="1283059"/>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일반회화</a:t>
                      </a:r>
                      <a:r>
                        <a:rPr lang="en-US" altLang="ko-KR" sz="900" dirty="0" smtClean="0">
                          <a:solidFill>
                            <a:schemeClr val="tx1"/>
                          </a:solidFill>
                        </a:rPr>
                        <a:t>A</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b="1"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b="1"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일반회화</a:t>
                      </a:r>
                      <a:r>
                        <a:rPr lang="en-US" altLang="ko-KR" sz="900" b="1" dirty="0" smtClean="0">
                          <a:solidFill>
                            <a:schemeClr val="tx1"/>
                          </a:solidFill>
                        </a:rPr>
                        <a:t>B</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b="1"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b="1"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3" name="그림 12"/>
          <p:cNvPicPr>
            <a:picLocks noChangeAspect="1"/>
          </p:cNvPicPr>
          <p:nvPr/>
        </p:nvPicPr>
        <p:blipFill>
          <a:blip r:embed="rId7"/>
          <a:stretch>
            <a:fillRect/>
          </a:stretch>
        </p:blipFill>
        <p:spPr>
          <a:xfrm>
            <a:off x="2101956" y="5366524"/>
            <a:ext cx="1831389" cy="171450"/>
          </a:xfrm>
          <a:prstGeom prst="rect">
            <a:avLst/>
          </a:prstGeom>
        </p:spPr>
      </p:pic>
      <p:pic>
        <p:nvPicPr>
          <p:cNvPr id="14" name="그림 13"/>
          <p:cNvPicPr>
            <a:picLocks noChangeAspect="1"/>
          </p:cNvPicPr>
          <p:nvPr/>
        </p:nvPicPr>
        <p:blipFill>
          <a:blip r:embed="rId8"/>
          <a:stretch>
            <a:fillRect/>
          </a:stretch>
        </p:blipFill>
        <p:spPr>
          <a:xfrm>
            <a:off x="6930435" y="5354380"/>
            <a:ext cx="1581066" cy="280906"/>
          </a:xfrm>
          <a:prstGeom prst="rect">
            <a:avLst/>
          </a:prstGeom>
        </p:spPr>
      </p:pic>
      <p:sp>
        <p:nvSpPr>
          <p:cNvPr id="99" name="직사각형 98"/>
          <p:cNvSpPr/>
          <p:nvPr/>
        </p:nvSpPr>
        <p:spPr>
          <a:xfrm>
            <a:off x="96716" y="5730147"/>
            <a:ext cx="8428250" cy="1018995"/>
          </a:xfrm>
          <a:prstGeom prst="rect">
            <a:avLst/>
          </a:prstGeom>
          <a:ln w="25400">
            <a:solidFill>
              <a:schemeClr val="tx1"/>
            </a:solidFill>
          </a:ln>
        </p:spPr>
        <p:txBody>
          <a:bodyPr wrap="square" lIns="0" tIns="0" rIns="0" bIns="0" anchor="ctr">
            <a:normAutofit/>
          </a:bodyPr>
          <a:lstStyle/>
          <a:p>
            <a:pPr marL="174625" indent="-87313">
              <a:buFont typeface="Arial" panose="020B0604020202020204" pitchFamily="34" charset="0"/>
              <a:buChar char="•"/>
            </a:pPr>
            <a:r>
              <a:rPr lang="ko-KR" altLang="en-US" sz="1000" b="1" dirty="0" smtClean="0"/>
              <a:t>학생관리 메뉴 클릭 시 첫 화면의 기준 </a:t>
            </a:r>
            <a:endParaRPr lang="en-US" altLang="ko-KR" sz="1000" b="1" dirty="0" smtClean="0"/>
          </a:p>
          <a:p>
            <a:pPr lvl="1"/>
            <a:r>
              <a:rPr lang="en-US" altLang="ko-KR" sz="1000" b="1" dirty="0" smtClean="0"/>
              <a:t>1. </a:t>
            </a:r>
            <a:r>
              <a:rPr lang="ko-KR" altLang="en-US" sz="1000" b="1" dirty="0" smtClean="0"/>
              <a:t>현재 수업 학습 중인 학습자 전체 표시  </a:t>
            </a:r>
            <a:endParaRPr lang="en-US" altLang="ko-KR" sz="1000" b="1" dirty="0" smtClean="0"/>
          </a:p>
          <a:p>
            <a:pPr lvl="1"/>
            <a:r>
              <a:rPr lang="en-US" altLang="ko-KR" sz="1000" b="1" dirty="0" smtClean="0"/>
              <a:t>2. </a:t>
            </a:r>
            <a:r>
              <a:rPr lang="ko-KR" altLang="en-US" sz="1000" b="1" dirty="0" smtClean="0"/>
              <a:t>최초 </a:t>
            </a:r>
            <a:r>
              <a:rPr lang="en-US" altLang="ko-KR" sz="1000" b="1" dirty="0" smtClean="0"/>
              <a:t>20</a:t>
            </a:r>
            <a:r>
              <a:rPr lang="ko-KR" altLang="en-US" sz="1000" b="1" dirty="0" smtClean="0"/>
              <a:t>명 까지만 표시 </a:t>
            </a:r>
            <a:endParaRPr lang="en-US" altLang="ko-KR" sz="1000" b="1" dirty="0" smtClean="0"/>
          </a:p>
          <a:p>
            <a:pPr lvl="1"/>
            <a:r>
              <a:rPr lang="en-US" altLang="ko-KR" sz="1000" b="1" dirty="0" smtClean="0"/>
              <a:t>3. </a:t>
            </a:r>
            <a:r>
              <a:rPr lang="ko-KR" altLang="en-US" sz="1000" b="1" dirty="0" smtClean="0"/>
              <a:t>고객사명은 </a:t>
            </a:r>
            <a:r>
              <a:rPr lang="en-US" altLang="ko-KR" sz="1000" b="1" dirty="0" smtClean="0"/>
              <a:t>A B C, </a:t>
            </a:r>
            <a:r>
              <a:rPr lang="ko-KR" altLang="en-US" sz="1000" b="1" dirty="0" err="1" smtClean="0"/>
              <a:t>ㄱ</a:t>
            </a:r>
            <a:r>
              <a:rPr lang="ko-KR" altLang="en-US" sz="1000" b="1" dirty="0" smtClean="0"/>
              <a:t> ㄴ </a:t>
            </a:r>
            <a:r>
              <a:rPr lang="ko-KR" altLang="en-US" sz="1000" b="1" dirty="0" err="1" smtClean="0"/>
              <a:t>ㄷ</a:t>
            </a:r>
            <a:r>
              <a:rPr lang="ko-KR" altLang="en-US" sz="1000" b="1" dirty="0" smtClean="0"/>
              <a:t> 순으로 정렬</a:t>
            </a:r>
            <a:endParaRPr lang="en-US" altLang="ko-KR" sz="1000" b="1" dirty="0" smtClean="0"/>
          </a:p>
          <a:p>
            <a:pPr lvl="1"/>
            <a:r>
              <a:rPr lang="en-US" altLang="ko-KR" sz="1000" b="1" dirty="0" smtClean="0"/>
              <a:t>4. </a:t>
            </a:r>
            <a:r>
              <a:rPr lang="ko-KR" altLang="en-US" sz="1000" b="1" dirty="0" smtClean="0"/>
              <a:t>동일한  </a:t>
            </a:r>
            <a:r>
              <a:rPr lang="ko-KR" altLang="en-US" sz="1000" b="1" dirty="0" err="1" smtClean="0"/>
              <a:t>고객사</a:t>
            </a:r>
            <a:r>
              <a:rPr lang="ko-KR" altLang="en-US" sz="1000" b="1" dirty="0"/>
              <a:t> </a:t>
            </a:r>
            <a:r>
              <a:rPr lang="ko-KR" altLang="en-US" sz="1000" b="1" dirty="0" smtClean="0"/>
              <a:t>내에서 동일한 프로그램 수강 학습자 묶어서 순차적으로 보여주기</a:t>
            </a:r>
            <a:r>
              <a:rPr lang="en-US" altLang="ko-KR" sz="1000" b="1" dirty="0" smtClean="0"/>
              <a:t>(ex : </a:t>
            </a:r>
            <a:r>
              <a:rPr lang="ko-KR" altLang="en-US" sz="1000" b="1" dirty="0" smtClean="0"/>
              <a:t>삼성  직무중국어 수강자만 묶어서 순차적으로 보여주기</a:t>
            </a:r>
            <a:r>
              <a:rPr lang="en-US" altLang="ko-KR" sz="1000" b="1" dirty="0" smtClean="0"/>
              <a:t>)</a:t>
            </a:r>
            <a:r>
              <a:rPr lang="ko-KR" altLang="en-US" sz="1000" b="1" dirty="0" smtClean="0"/>
              <a:t> </a:t>
            </a:r>
            <a:endParaRPr lang="en-US" altLang="ko-KR" sz="1000" b="1" dirty="0" smtClean="0"/>
          </a:p>
        </p:txBody>
      </p:sp>
      <p:sp>
        <p:nvSpPr>
          <p:cNvPr id="23" name="TextBox 2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4" name="직사각형 23"/>
          <p:cNvSpPr/>
          <p:nvPr/>
        </p:nvSpPr>
        <p:spPr bwMode="auto">
          <a:xfrm>
            <a:off x="7476384" y="94481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4" name="그룹 3"/>
          <p:cNvGrpSpPr/>
          <p:nvPr/>
        </p:nvGrpSpPr>
        <p:grpSpPr>
          <a:xfrm>
            <a:off x="1948686" y="1444701"/>
            <a:ext cx="4423513" cy="352425"/>
            <a:chOff x="1948686" y="1444701"/>
            <a:chExt cx="4423513" cy="352425"/>
          </a:xfrm>
        </p:grpSpPr>
        <p:pic>
          <p:nvPicPr>
            <p:cNvPr id="3" name="그림 2"/>
            <p:cNvPicPr>
              <a:picLocks noChangeAspect="1"/>
            </p:cNvPicPr>
            <p:nvPr/>
          </p:nvPicPr>
          <p:blipFill>
            <a:blip r:embed="rId9"/>
            <a:stretch>
              <a:fillRect/>
            </a:stretch>
          </p:blipFill>
          <p:spPr>
            <a:xfrm>
              <a:off x="1948686" y="1444701"/>
              <a:ext cx="4423513" cy="352425"/>
            </a:xfrm>
            <a:prstGeom prst="rect">
              <a:avLst/>
            </a:prstGeom>
          </p:spPr>
        </p:pic>
        <p:sp>
          <p:nvSpPr>
            <p:cNvPr id="46" name="직사각형 45"/>
            <p:cNvSpPr/>
            <p:nvPr/>
          </p:nvSpPr>
          <p:spPr bwMode="auto">
            <a:xfrm>
              <a:off x="2078286" y="1495670"/>
              <a:ext cx="81575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sp>
        <p:nvSpPr>
          <p:cNvPr id="6" name="직사각형 5"/>
          <p:cNvSpPr/>
          <p:nvPr/>
        </p:nvSpPr>
        <p:spPr bwMode="auto">
          <a:xfrm>
            <a:off x="89102" y="4202475"/>
            <a:ext cx="1584938" cy="720079"/>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고객사는</a:t>
            </a:r>
            <a:r>
              <a:rPr kumimoji="1" lang="ko-KR" altLang="en-US" sz="1200" b="1" i="0" u="none" strike="noStrike" cap="none" normalizeH="0" baseline="0" dirty="0" smtClean="0">
                <a:ln>
                  <a:noFill/>
                </a:ln>
                <a:solidFill>
                  <a:schemeClr val="bg1"/>
                </a:solidFill>
                <a:effectLst/>
                <a:latin typeface="Arial" charset="0"/>
                <a:ea typeface="돋움" pitchFamily="50" charset="-127"/>
              </a:rPr>
              <a:t> 하나로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묶어도 좋지 않을까</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422526380"/>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err="1" smtClean="0">
                <a:solidFill>
                  <a:srgbClr val="000000"/>
                </a:solidFill>
                <a:latin typeface="돋움"/>
                <a:ea typeface="돋움"/>
              </a:rPr>
              <a:t>진행중</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ext uri="{D42A27DB-BD31-4B8C-83A1-F6EECF244321}">
                <p14:modId xmlns:p14="http://schemas.microsoft.com/office/powerpoint/2010/main" val="555646090"/>
              </p:ext>
            </p:extLst>
          </p:nvPr>
        </p:nvGraphicFramePr>
        <p:xfrm>
          <a:off x="2018535" y="2150819"/>
          <a:ext cx="4475320" cy="739320"/>
        </p:xfrm>
        <a:graphic>
          <a:graphicData uri="http://schemas.openxmlformats.org/drawingml/2006/table">
            <a:tbl>
              <a:tblPr firstRow="1" bandRow="1">
                <a:tableStyleId>{5C22544A-7EE6-4342-B048-85BDC9FD1C3A}</a:tableStyleId>
              </a:tblPr>
              <a:tblGrid>
                <a:gridCol w="1798669"/>
                <a:gridCol w="1639427"/>
                <a:gridCol w="1037224"/>
              </a:tblGrid>
              <a:tr h="244664">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sp>
        <p:nvSpPr>
          <p:cNvPr id="36" name="직사각형 35"/>
          <p:cNvSpPr/>
          <p:nvPr/>
        </p:nvSpPr>
        <p:spPr bwMode="auto">
          <a:xfrm>
            <a:off x="2038189" y="2962974"/>
            <a:ext cx="652859"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37" name="표 36"/>
          <p:cNvGraphicFramePr>
            <a:graphicFrameLocks noGrp="1"/>
          </p:cNvGraphicFramePr>
          <p:nvPr>
            <p:extLst>
              <p:ext uri="{D42A27DB-BD31-4B8C-83A1-F6EECF244321}">
                <p14:modId xmlns:p14="http://schemas.microsoft.com/office/powerpoint/2010/main" val="3769197330"/>
              </p:ext>
            </p:extLst>
          </p:nvPr>
        </p:nvGraphicFramePr>
        <p:xfrm>
          <a:off x="2092619" y="3255031"/>
          <a:ext cx="6324855" cy="3136507"/>
        </p:xfrm>
        <a:graphic>
          <a:graphicData uri="http://schemas.openxmlformats.org/drawingml/2006/table">
            <a:tbl>
              <a:tblPr firstRow="1" bandRow="1">
                <a:tableStyleId>{5C22544A-7EE6-4342-B048-85BDC9FD1C3A}</a:tableStyleId>
              </a:tblPr>
              <a:tblGrid>
                <a:gridCol w="1264971"/>
                <a:gridCol w="1264971"/>
                <a:gridCol w="1264971"/>
                <a:gridCol w="1264971"/>
                <a:gridCol w="1264971"/>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7"/>
          <a:stretch>
            <a:fillRect/>
          </a:stretch>
        </p:blipFill>
        <p:spPr>
          <a:xfrm>
            <a:off x="2067736" y="6457530"/>
            <a:ext cx="1743075" cy="171450"/>
          </a:xfrm>
          <a:prstGeom prst="rect">
            <a:avLst/>
          </a:prstGeom>
        </p:spPr>
      </p:pic>
      <p:pic>
        <p:nvPicPr>
          <p:cNvPr id="39" name="그림 38"/>
          <p:cNvPicPr>
            <a:picLocks noChangeAspect="1"/>
          </p:cNvPicPr>
          <p:nvPr/>
        </p:nvPicPr>
        <p:blipFill>
          <a:blip r:embed="rId8"/>
          <a:stretch>
            <a:fillRect/>
          </a:stretch>
        </p:blipFill>
        <p:spPr>
          <a:xfrm>
            <a:off x="6924272" y="6399339"/>
            <a:ext cx="1581066" cy="280906"/>
          </a:xfrm>
          <a:prstGeom prst="rect">
            <a:avLst/>
          </a:prstGeom>
        </p:spPr>
      </p:pic>
      <p:sp>
        <p:nvSpPr>
          <p:cNvPr id="40" name="TextBox 39"/>
          <p:cNvSpPr txBox="1"/>
          <p:nvPr/>
        </p:nvSpPr>
        <p:spPr>
          <a:xfrm>
            <a:off x="4565195"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cxnSp>
        <p:nvCxnSpPr>
          <p:cNvPr id="6" name="꺾인 연결선 5"/>
          <p:cNvCxnSpPr>
            <a:stCxn id="40" idx="1"/>
            <a:endCxn id="41" idx="3"/>
          </p:cNvCxnSpPr>
          <p:nvPr/>
        </p:nvCxnSpPr>
        <p:spPr bwMode="auto">
          <a:xfrm rot="10800000">
            <a:off x="1691681" y="4257093"/>
            <a:ext cx="2873515"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46"/>
          <p:cNvSpPr txBox="1"/>
          <p:nvPr/>
        </p:nvSpPr>
        <p:spPr>
          <a:xfrm>
            <a:off x="7207829" y="2886757"/>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4090346" y="602372"/>
            <a:ext cx="2833926"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6924272" y="915440"/>
            <a:ext cx="1665017" cy="2146985"/>
          </a:xfrm>
          <a:prstGeom prst="bentConnector3">
            <a:avLst>
              <a:gd name="adj1" fmla="val -1373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52" name="그룹 51"/>
          <p:cNvGrpSpPr/>
          <p:nvPr/>
        </p:nvGrpSpPr>
        <p:grpSpPr>
          <a:xfrm>
            <a:off x="1959571" y="1554610"/>
            <a:ext cx="4534284" cy="318718"/>
            <a:chOff x="1948686" y="1444701"/>
            <a:chExt cx="4423513" cy="352425"/>
          </a:xfrm>
        </p:grpSpPr>
        <p:pic>
          <p:nvPicPr>
            <p:cNvPr id="58" name="그림 57"/>
            <p:cNvPicPr>
              <a:picLocks noChangeAspect="1"/>
            </p:cNvPicPr>
            <p:nvPr/>
          </p:nvPicPr>
          <p:blipFill>
            <a:blip r:embed="rId9"/>
            <a:stretch>
              <a:fillRect/>
            </a:stretch>
          </p:blipFill>
          <p:spPr>
            <a:xfrm>
              <a:off x="1948686" y="1444701"/>
              <a:ext cx="4423513" cy="352425"/>
            </a:xfrm>
            <a:prstGeom prst="rect">
              <a:avLst/>
            </a:prstGeom>
          </p:spPr>
        </p:pic>
        <p:sp>
          <p:nvSpPr>
            <p:cNvPr id="59" name="직사각형 58"/>
            <p:cNvSpPr/>
            <p:nvPr/>
          </p:nvSpPr>
          <p:spPr bwMode="auto">
            <a:xfrm>
              <a:off x="2078286" y="1495670"/>
              <a:ext cx="81575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spTree>
    <p:extLst>
      <p:ext uri="{BB962C8B-B14F-4D97-AF65-F5344CB8AC3E}">
        <p14:creationId xmlns:p14="http://schemas.microsoft.com/office/powerpoint/2010/main" val="341891460"/>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진행완료</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nvPr>
        </p:nvGraphicFramePr>
        <p:xfrm>
          <a:off x="2018535" y="2150819"/>
          <a:ext cx="4475320" cy="739320"/>
        </p:xfrm>
        <a:graphic>
          <a:graphicData uri="http://schemas.openxmlformats.org/drawingml/2006/table">
            <a:tbl>
              <a:tblPr firstRow="1" bandRow="1">
                <a:tableStyleId>{5C22544A-7EE6-4342-B048-85BDC9FD1C3A}</a:tableStyleId>
              </a:tblPr>
              <a:tblGrid>
                <a:gridCol w="1798669"/>
                <a:gridCol w="1639427"/>
                <a:gridCol w="1037224"/>
              </a:tblGrid>
              <a:tr h="244664">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37" name="표 36"/>
          <p:cNvGraphicFramePr>
            <a:graphicFrameLocks noGrp="1"/>
          </p:cNvGraphicFramePr>
          <p:nvPr>
            <p:extLst/>
          </p:nvPr>
        </p:nvGraphicFramePr>
        <p:xfrm>
          <a:off x="2092619" y="3255031"/>
          <a:ext cx="6324855" cy="3136507"/>
        </p:xfrm>
        <a:graphic>
          <a:graphicData uri="http://schemas.openxmlformats.org/drawingml/2006/table">
            <a:tbl>
              <a:tblPr firstRow="1" bandRow="1">
                <a:tableStyleId>{5C22544A-7EE6-4342-B048-85BDC9FD1C3A}</a:tableStyleId>
              </a:tblPr>
              <a:tblGrid>
                <a:gridCol w="1264971"/>
                <a:gridCol w="1264971"/>
                <a:gridCol w="1264971"/>
                <a:gridCol w="1264971"/>
                <a:gridCol w="1264971"/>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그림 38"/>
          <p:cNvPicPr>
            <a:picLocks noChangeAspect="1"/>
          </p:cNvPicPr>
          <p:nvPr/>
        </p:nvPicPr>
        <p:blipFill>
          <a:blip r:embed="rId6"/>
          <a:stretch>
            <a:fillRect/>
          </a:stretch>
        </p:blipFill>
        <p:spPr>
          <a:xfrm>
            <a:off x="6924272" y="6399339"/>
            <a:ext cx="1581066" cy="280906"/>
          </a:xfrm>
          <a:prstGeom prst="rect">
            <a:avLst/>
          </a:prstGeom>
        </p:spPr>
      </p:pic>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52" name="그룹 51"/>
          <p:cNvGrpSpPr/>
          <p:nvPr/>
        </p:nvGrpSpPr>
        <p:grpSpPr>
          <a:xfrm>
            <a:off x="1959571" y="1554610"/>
            <a:ext cx="4534284" cy="318718"/>
            <a:chOff x="1948686" y="1444701"/>
            <a:chExt cx="4423513" cy="352425"/>
          </a:xfrm>
        </p:grpSpPr>
        <p:pic>
          <p:nvPicPr>
            <p:cNvPr id="58" name="그림 57"/>
            <p:cNvPicPr>
              <a:picLocks noChangeAspect="1"/>
            </p:cNvPicPr>
            <p:nvPr/>
          </p:nvPicPr>
          <p:blipFill>
            <a:blip r:embed="rId7"/>
            <a:stretch>
              <a:fillRect/>
            </a:stretch>
          </p:blipFill>
          <p:spPr>
            <a:xfrm>
              <a:off x="1948686" y="1444701"/>
              <a:ext cx="4423513" cy="352425"/>
            </a:xfrm>
            <a:prstGeom prst="rect">
              <a:avLst/>
            </a:prstGeom>
          </p:spPr>
        </p:pic>
        <p:sp>
          <p:nvSpPr>
            <p:cNvPr id="59" name="직사각형 58"/>
            <p:cNvSpPr/>
            <p:nvPr/>
          </p:nvSpPr>
          <p:spPr bwMode="auto">
            <a:xfrm>
              <a:off x="2078286" y="1495670"/>
              <a:ext cx="81575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sp>
        <p:nvSpPr>
          <p:cNvPr id="45" name="직사각형 44"/>
          <p:cNvSpPr/>
          <p:nvPr/>
        </p:nvSpPr>
        <p:spPr bwMode="auto">
          <a:xfrm>
            <a:off x="2038189" y="2962974"/>
            <a:ext cx="652859" cy="241824"/>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pic>
        <p:nvPicPr>
          <p:cNvPr id="46" name="그림 45"/>
          <p:cNvPicPr>
            <a:picLocks noChangeAspect="1"/>
          </p:cNvPicPr>
          <p:nvPr/>
        </p:nvPicPr>
        <p:blipFill>
          <a:blip r:embed="rId8"/>
          <a:stretch>
            <a:fillRect/>
          </a:stretch>
        </p:blipFill>
        <p:spPr>
          <a:xfrm>
            <a:off x="2067736" y="6435758"/>
            <a:ext cx="1743075" cy="171450"/>
          </a:xfrm>
          <a:prstGeom prst="rect">
            <a:avLst/>
          </a:prstGeom>
        </p:spPr>
      </p:pic>
      <p:sp>
        <p:nvSpPr>
          <p:cNvPr id="3" name="직사각형 2"/>
          <p:cNvSpPr/>
          <p:nvPr/>
        </p:nvSpPr>
        <p:spPr bwMode="auto">
          <a:xfrm>
            <a:off x="4223769" y="63926"/>
            <a:ext cx="2736304" cy="1524200"/>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dirty="0" smtClean="0">
                <a:solidFill>
                  <a:schemeClr val="bg1"/>
                </a:solidFill>
                <a:latin typeface="Arial" charset="0"/>
                <a:ea typeface="돋움" pitchFamily="50" charset="-127"/>
              </a:rPr>
              <a:t>울 </a:t>
            </a:r>
            <a:r>
              <a:rPr kumimoji="1" lang="en-US" altLang="ko-KR" sz="1200" b="1" dirty="0" smtClean="0">
                <a:solidFill>
                  <a:schemeClr val="bg1"/>
                </a:solidFill>
                <a:latin typeface="Arial" charset="0"/>
                <a:ea typeface="돋움" pitchFamily="50" charset="-127"/>
              </a:rPr>
              <a:t>: </a:t>
            </a:r>
            <a:r>
              <a:rPr kumimoji="1" lang="ko-KR" altLang="en-US" sz="1200" b="1" dirty="0">
                <a:solidFill>
                  <a:schemeClr val="bg1"/>
                </a:solidFill>
                <a:latin typeface="Arial" charset="0"/>
                <a:ea typeface="돋움" pitchFamily="50" charset="-127"/>
              </a:rPr>
              <a:t>진행완료 학생관리 </a:t>
            </a:r>
            <a:r>
              <a:rPr kumimoji="1" lang="ko-KR" altLang="en-US" sz="1200" b="1" dirty="0" smtClean="0">
                <a:solidFill>
                  <a:schemeClr val="bg1"/>
                </a:solidFill>
                <a:latin typeface="Arial" charset="0"/>
                <a:ea typeface="돋움" pitchFamily="50" charset="-127"/>
              </a:rPr>
              <a:t>전체보기에서</a:t>
            </a:r>
            <a:endParaRPr kumimoji="1" lang="en-US" altLang="ko-KR" sz="120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200" b="1" dirty="0" smtClean="0">
                <a:solidFill>
                  <a:schemeClr val="bg1"/>
                </a:solidFill>
                <a:latin typeface="Arial" charset="0"/>
                <a:ea typeface="돋움" pitchFamily="50" charset="-127"/>
              </a:rPr>
              <a:t> </a:t>
            </a:r>
            <a:r>
              <a:rPr kumimoji="1" lang="en-US" altLang="ko-KR" sz="1200" b="1" dirty="0">
                <a:solidFill>
                  <a:schemeClr val="bg1"/>
                </a:solidFill>
                <a:latin typeface="Arial" charset="0"/>
                <a:ea typeface="돋움" pitchFamily="50" charset="-127"/>
              </a:rPr>
              <a:t>'entries per page' </a:t>
            </a:r>
            <a:r>
              <a:rPr kumimoji="1" lang="ko-KR" altLang="en-US" sz="1200" b="1" dirty="0" smtClean="0">
                <a:solidFill>
                  <a:schemeClr val="bg1"/>
                </a:solidFill>
                <a:latin typeface="Arial" charset="0"/>
                <a:ea typeface="돋움" pitchFamily="50" charset="-127"/>
              </a:rPr>
              <a:t>뺄 예정인지</a:t>
            </a:r>
            <a:r>
              <a:rPr kumimoji="1" lang="en-US" altLang="ko-KR" sz="1200" b="1" dirty="0">
                <a:solidFill>
                  <a:schemeClr val="bg1"/>
                </a:solidFill>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689210517"/>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1905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37184"/>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367542"/>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ext uri="{D42A27DB-BD31-4B8C-83A1-F6EECF244321}">
                <p14:modId xmlns:p14="http://schemas.microsoft.com/office/powerpoint/2010/main" val="1269005938"/>
              </p:ext>
            </p:extLst>
          </p:nvPr>
        </p:nvGraphicFramePr>
        <p:xfrm>
          <a:off x="2728572" y="2357080"/>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4" name="TextBox 43"/>
          <p:cNvSpPr txBox="1"/>
          <p:nvPr/>
        </p:nvSpPr>
        <p:spPr>
          <a:xfrm>
            <a:off x="2672199" y="2039992"/>
            <a:ext cx="4752710" cy="983403"/>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 name="그룹 1"/>
          <p:cNvGrpSpPr/>
          <p:nvPr/>
        </p:nvGrpSpPr>
        <p:grpSpPr>
          <a:xfrm>
            <a:off x="2725632" y="2059155"/>
            <a:ext cx="4622397" cy="269461"/>
            <a:chOff x="2725632" y="2059155"/>
            <a:chExt cx="4622397" cy="269461"/>
          </a:xfrm>
        </p:grpSpPr>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22" name="그룹 21"/>
          <p:cNvGrpSpPr/>
          <p:nvPr/>
        </p:nvGrpSpPr>
        <p:grpSpPr>
          <a:xfrm>
            <a:off x="2910123" y="2553975"/>
            <a:ext cx="348565" cy="186604"/>
            <a:chOff x="1853004" y="4826628"/>
            <a:chExt cx="508292" cy="216024"/>
          </a:xfrm>
        </p:grpSpPr>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70120"/>
            <a:ext cx="348354" cy="184242"/>
            <a:chOff x="1853004" y="5154597"/>
            <a:chExt cx="546189" cy="204821"/>
          </a:xfrm>
        </p:grpSpPr>
        <p:pic>
          <p:nvPicPr>
            <p:cNvPr id="2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2168" y="2589014"/>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80745"/>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2990078"/>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2339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sp>
        <p:nvSpPr>
          <p:cNvPr id="52" name="TextBox 51"/>
          <p:cNvSpPr txBox="1"/>
          <p:nvPr/>
        </p:nvSpPr>
        <p:spPr>
          <a:xfrm>
            <a:off x="2679305" y="5702182"/>
            <a:ext cx="4752710" cy="1147031"/>
          </a:xfrm>
          <a:prstGeom prst="rect">
            <a:avLst/>
          </a:prstGeom>
          <a:noFill/>
          <a:ln w="25400">
            <a:solidFill>
              <a:srgbClr val="FF0000"/>
            </a:solidFill>
            <a:prstDash val="dash"/>
          </a:ln>
        </p:spPr>
        <p:txBody>
          <a:bodyPr wrap="square" rtlCol="0">
            <a:normAutofit/>
          </a:bodyPr>
          <a:lstStyle/>
          <a:p>
            <a:endParaRPr lang="ko-KR" altLang="en-US" dirty="0"/>
          </a:p>
        </p:txBody>
      </p:sp>
      <p:graphicFrame>
        <p:nvGraphicFramePr>
          <p:cNvPr id="54" name="표 53"/>
          <p:cNvGraphicFramePr>
            <a:graphicFrameLocks noGrp="1"/>
          </p:cNvGraphicFramePr>
          <p:nvPr>
            <p:extLst>
              <p:ext uri="{D42A27DB-BD31-4B8C-83A1-F6EECF244321}">
                <p14:modId xmlns:p14="http://schemas.microsoft.com/office/powerpoint/2010/main" val="1876884459"/>
              </p:ext>
            </p:extLst>
          </p:nvPr>
        </p:nvGraphicFramePr>
        <p:xfrm>
          <a:off x="2785365" y="331531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8"/>
          <a:stretch>
            <a:fillRect/>
          </a:stretch>
        </p:blipFill>
        <p:spPr>
          <a:xfrm>
            <a:off x="5129168" y="4162504"/>
            <a:ext cx="90904" cy="108860"/>
          </a:xfrm>
          <a:prstGeom prst="rect">
            <a:avLst/>
          </a:prstGeom>
        </p:spPr>
      </p:pic>
      <p:sp>
        <p:nvSpPr>
          <p:cNvPr id="56" name="직사각형 55"/>
          <p:cNvSpPr/>
          <p:nvPr/>
        </p:nvSpPr>
        <p:spPr bwMode="auto">
          <a:xfrm>
            <a:off x="2785365" y="431965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ext uri="{D42A27DB-BD31-4B8C-83A1-F6EECF244321}">
                <p14:modId xmlns:p14="http://schemas.microsoft.com/office/powerpoint/2010/main" val="2779731880"/>
              </p:ext>
            </p:extLst>
          </p:nvPr>
        </p:nvGraphicFramePr>
        <p:xfrm>
          <a:off x="2785365" y="461157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8"/>
          <a:stretch>
            <a:fillRect/>
          </a:stretch>
        </p:blipFill>
        <p:spPr>
          <a:xfrm>
            <a:off x="5129168" y="5458764"/>
            <a:ext cx="90904" cy="108860"/>
          </a:xfrm>
          <a:prstGeom prst="rect">
            <a:avLst/>
          </a:prstGeom>
        </p:spPr>
      </p:pic>
      <p:sp>
        <p:nvSpPr>
          <p:cNvPr id="61" name="직사각형 60"/>
          <p:cNvSpPr/>
          <p:nvPr/>
        </p:nvSpPr>
        <p:spPr>
          <a:xfrm>
            <a:off x="2694233" y="1396373"/>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48885"/>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14728"/>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solidFill>
                  <a:schemeClr val="accent2">
                    <a:lumMod val="50000"/>
                  </a:schemeClr>
                </a:solidFill>
                <a:latin typeface="Arial" charset="0"/>
                <a:ea typeface="돋움" pitchFamily="50" charset="-127"/>
              </a:rPr>
              <a:t>학습자 </a:t>
            </a:r>
            <a:r>
              <a:rPr kumimoji="1" lang="en-US" altLang="ko-KR" sz="1000" b="1" dirty="0" smtClean="0">
                <a:solidFill>
                  <a:schemeClr val="accent2">
                    <a:lumMod val="50000"/>
                  </a:schemeClr>
                </a:solidFill>
                <a:latin typeface="Arial" charset="0"/>
                <a:ea typeface="돋움" pitchFamily="50" charset="-127"/>
              </a:rPr>
              <a:t>UX </a:t>
            </a:r>
            <a:r>
              <a:rPr kumimoji="1" lang="ko-KR" altLang="en-US" sz="1000" b="1" dirty="0" smtClean="0">
                <a:solidFill>
                  <a:schemeClr val="accent2">
                    <a:lumMod val="50000"/>
                  </a:schemeClr>
                </a:solidFill>
                <a:latin typeface="Arial" charset="0"/>
                <a:ea typeface="돋움" pitchFamily="50" charset="-127"/>
              </a:rPr>
              <a:t>기획 </a:t>
            </a:r>
            <a:r>
              <a:rPr kumimoji="1" lang="en-US" altLang="ko-KR" sz="1000" b="1" dirty="0" smtClean="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전체화면</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5" name="AutoShape 85"/>
          <p:cNvSpPr>
            <a:spLocks noChangeArrowheads="1"/>
          </p:cNvSpPr>
          <p:nvPr/>
        </p:nvSpPr>
        <p:spPr bwMode="auto">
          <a:xfrm rot="5400000">
            <a:off x="7068814" y="2404533"/>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6" name="직사각형 45"/>
          <p:cNvSpPr/>
          <p:nvPr/>
        </p:nvSpPr>
        <p:spPr>
          <a:xfrm>
            <a:off x="179512" y="5260954"/>
            <a:ext cx="2233737"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첫 화면에서는 노출하지 않음</a:t>
            </a:r>
            <a:endParaRPr lang="en-US" altLang="ko-KR" sz="1000" dirty="0" smtClean="0"/>
          </a:p>
          <a:p>
            <a:pPr marL="258762" lvl="1" indent="-171450">
              <a:buFont typeface="Wingdings" panose="05000000000000000000" pitchFamily="2" charset="2"/>
              <a:buChar char="v"/>
            </a:pPr>
            <a:r>
              <a:rPr lang="ko-KR" altLang="en-US" sz="1000" dirty="0" smtClean="0"/>
              <a:t>수강 강의 현황 에서 해당 클래 클릭 시 </a:t>
            </a:r>
            <a:r>
              <a:rPr lang="ko-KR" altLang="en-US" sz="1000" b="1" dirty="0" smtClean="0">
                <a:solidFill>
                  <a:schemeClr val="accent2">
                    <a:lumMod val="50000"/>
                  </a:schemeClr>
                </a:solidFill>
              </a:rPr>
              <a:t>학습자 교육 종합 평가 </a:t>
            </a:r>
            <a:r>
              <a:rPr lang="ko-KR" altLang="en-US" sz="1000" dirty="0" smtClean="0"/>
              <a:t>정보 노출</a:t>
            </a:r>
            <a:endParaRPr lang="en-US" altLang="ko-KR" sz="1000" dirty="0" smtClean="0"/>
          </a:p>
        </p:txBody>
      </p:sp>
      <p:sp>
        <p:nvSpPr>
          <p:cNvPr id="48" name="직사각형 47"/>
          <p:cNvSpPr/>
          <p:nvPr/>
        </p:nvSpPr>
        <p:spPr>
          <a:xfrm>
            <a:off x="7708364" y="3344122"/>
            <a:ext cx="1369025" cy="246114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a:t>
            </a:r>
            <a:r>
              <a:rPr lang="en-US" altLang="ko-KR" sz="1000" dirty="0" smtClean="0"/>
              <a:t>&amp; </a:t>
            </a:r>
            <a:r>
              <a:rPr lang="ko-KR" altLang="en-US" sz="1000" dirty="0" smtClean="0"/>
              <a:t>진행 중 클래스 내에서도 최신 클래스 우선 표시</a:t>
            </a:r>
            <a:endParaRPr lang="en-US" altLang="ko-KR" sz="1000" dirty="0" smtClean="0"/>
          </a:p>
          <a:p>
            <a:pPr marL="258762" lvl="1" indent="-171450">
              <a:buFont typeface="Wingdings" panose="05000000000000000000" pitchFamily="2" charset="2"/>
              <a:buChar char="v"/>
            </a:pPr>
            <a:r>
              <a:rPr lang="ko-KR" altLang="en-US" sz="1000" b="1" dirty="0" smtClean="0">
                <a:solidFill>
                  <a:srgbClr val="FF0000"/>
                </a:solidFill>
              </a:rPr>
              <a:t>최신 회 차 우선적 표시</a:t>
            </a:r>
            <a:endParaRPr lang="en-US" altLang="ko-KR" sz="1000" b="1" dirty="0" smtClean="0">
              <a:solidFill>
                <a:srgbClr val="FF0000"/>
              </a:solidFill>
            </a:endParaRPr>
          </a:p>
          <a:p>
            <a:pPr marL="258762" lvl="1" indent="-171450">
              <a:buFont typeface="Wingdings" panose="05000000000000000000" pitchFamily="2" charset="2"/>
              <a:buChar char="v"/>
            </a:pPr>
            <a:r>
              <a:rPr lang="ko-KR" altLang="en-US" sz="1000" dirty="0" smtClean="0"/>
              <a:t>각 클래스 카테고리 별로 최대 </a:t>
            </a:r>
            <a:r>
              <a:rPr lang="en-US" altLang="ko-KR" sz="1000" dirty="0" smtClean="0"/>
              <a:t>5</a:t>
            </a:r>
            <a:r>
              <a:rPr lang="ko-KR" altLang="en-US" sz="1000" dirty="0" smtClean="0"/>
              <a:t>개 까지 노출</a:t>
            </a:r>
            <a:r>
              <a:rPr lang="en-US" altLang="ko-KR" sz="1000" dirty="0" smtClean="0"/>
              <a:t>, </a:t>
            </a:r>
            <a:r>
              <a:rPr lang="ko-KR" altLang="en-US" sz="1000" dirty="0" smtClean="0"/>
              <a:t>초과 시 </a:t>
            </a:r>
            <a:r>
              <a:rPr lang="ko-KR" altLang="en-US" sz="1000" dirty="0" err="1" smtClean="0"/>
              <a:t>드랍다운</a:t>
            </a:r>
            <a:r>
              <a:rPr lang="ko-KR" altLang="en-US" sz="1000" dirty="0" smtClean="0"/>
              <a:t> 버튼 활용 하여 전체보기 가능하도록 설계</a:t>
            </a:r>
            <a:endParaRPr lang="en-US" altLang="ko-KR" sz="1000" dirty="0" smtClean="0"/>
          </a:p>
        </p:txBody>
      </p:sp>
      <p:sp>
        <p:nvSpPr>
          <p:cNvPr id="50" name="TextBox 49"/>
          <p:cNvSpPr txBox="1"/>
          <p:nvPr/>
        </p:nvSpPr>
        <p:spPr>
          <a:xfrm>
            <a:off x="2679305" y="3041049"/>
            <a:ext cx="4752710" cy="2615015"/>
          </a:xfrm>
          <a:prstGeom prst="rect">
            <a:avLst/>
          </a:prstGeom>
          <a:noFill/>
          <a:ln w="25400">
            <a:solidFill>
              <a:srgbClr val="FF0000"/>
            </a:solidFill>
            <a:prstDash val="dash"/>
          </a:ln>
        </p:spPr>
        <p:txBody>
          <a:bodyPr wrap="square" rtlCol="0">
            <a:normAutofit/>
          </a:bodyPr>
          <a:lstStyle/>
          <a:p>
            <a:endParaRPr lang="ko-KR" altLang="en-US" dirty="0"/>
          </a:p>
        </p:txBody>
      </p:sp>
      <p:sp>
        <p:nvSpPr>
          <p:cNvPr id="51" name="AutoShape 85"/>
          <p:cNvSpPr>
            <a:spLocks noChangeArrowheads="1"/>
          </p:cNvSpPr>
          <p:nvPr/>
        </p:nvSpPr>
        <p:spPr bwMode="auto">
          <a:xfrm rot="5400000">
            <a:off x="6232200" y="4245667"/>
            <a:ext cx="2724648" cy="21347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AutoShape 85"/>
          <p:cNvSpPr>
            <a:spLocks noChangeArrowheads="1"/>
          </p:cNvSpPr>
          <p:nvPr/>
        </p:nvSpPr>
        <p:spPr bwMode="auto">
          <a:xfrm rot="16200000">
            <a:off x="2045965" y="6106258"/>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4" name="직사각형 63"/>
          <p:cNvSpPr/>
          <p:nvPr/>
        </p:nvSpPr>
        <p:spPr>
          <a:xfrm>
            <a:off x="7706821" y="1735676"/>
            <a:ext cx="1369025"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클래스 우선 표시</a:t>
            </a:r>
            <a:endParaRPr lang="en-US" altLang="ko-KR" sz="1000" dirty="0" smtClean="0"/>
          </a:p>
          <a:p>
            <a:pPr marL="258762" lvl="1" indent="-171450">
              <a:buFont typeface="Wingdings" panose="05000000000000000000" pitchFamily="2" charset="2"/>
              <a:buChar char="v"/>
            </a:pPr>
            <a:r>
              <a:rPr lang="ko-KR" altLang="en-US" sz="1000" dirty="0" smtClean="0"/>
              <a:t>진행 중 강의 내 최신 클래스 우선 표시</a:t>
            </a:r>
            <a:endParaRPr lang="en-US" altLang="ko-KR" sz="1000" dirty="0" smtClean="0"/>
          </a:p>
        </p:txBody>
      </p:sp>
      <p:sp>
        <p:nvSpPr>
          <p:cNvPr id="65" name="TextBox 6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6" name="직사각형 65"/>
          <p:cNvSpPr/>
          <p:nvPr/>
        </p:nvSpPr>
        <p:spPr bwMode="auto">
          <a:xfrm>
            <a:off x="6432176"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439375081"/>
      </p:ext>
    </p:extLst>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29939"/>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ext uri="{D42A27DB-BD31-4B8C-83A1-F6EECF244321}">
                <p14:modId xmlns:p14="http://schemas.microsoft.com/office/powerpoint/2010/main" val="2786862241"/>
              </p:ext>
            </p:extLst>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3428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ext uri="{D42A27DB-BD31-4B8C-83A1-F6EECF244321}">
                <p14:modId xmlns:p14="http://schemas.microsoft.com/office/powerpoint/2010/main" val="3731700678"/>
              </p:ext>
            </p:extLst>
          </p:nvPr>
        </p:nvGraphicFramePr>
        <p:xfrm>
          <a:off x="2785365" y="332619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56" name="직사각형 55"/>
          <p:cNvSpPr/>
          <p:nvPr/>
        </p:nvSpPr>
        <p:spPr bwMode="auto">
          <a:xfrm>
            <a:off x="2785365" y="433054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ext uri="{D42A27DB-BD31-4B8C-83A1-F6EECF244321}">
                <p14:modId xmlns:p14="http://schemas.microsoft.com/office/powerpoint/2010/main" val="2364475534"/>
              </p:ext>
            </p:extLst>
          </p:nvPr>
        </p:nvGraphicFramePr>
        <p:xfrm>
          <a:off x="2785365" y="462245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7"/>
          <a:stretch>
            <a:fillRect/>
          </a:stretch>
        </p:blipFill>
        <p:spPr>
          <a:xfrm>
            <a:off x="5004048" y="546965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8" name="AutoShape 85"/>
          <p:cNvSpPr>
            <a:spLocks noChangeArrowheads="1"/>
          </p:cNvSpPr>
          <p:nvPr/>
        </p:nvSpPr>
        <p:spPr bwMode="auto">
          <a:xfrm rot="10800000">
            <a:off x="1341671" y="4653136"/>
            <a:ext cx="1397751" cy="2096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25614"/>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indent="-87313"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a:solidFill>
                  <a:schemeClr val="accent2">
                    <a:lumMod val="50000"/>
                  </a:schemeClr>
                </a:solidFill>
                <a:latin typeface="Arial" charset="0"/>
                <a:ea typeface="돋움" pitchFamily="50" charset="-127"/>
              </a:rPr>
              <a:t>학습자 </a:t>
            </a:r>
            <a:r>
              <a:rPr kumimoji="1" lang="en-US" altLang="ko-KR" sz="1000" b="1" dirty="0">
                <a:solidFill>
                  <a:schemeClr val="accent2">
                    <a:lumMod val="50000"/>
                  </a:schemeClr>
                </a:solidFill>
                <a:latin typeface="Arial" charset="0"/>
                <a:ea typeface="돋움" pitchFamily="50" charset="-127"/>
              </a:rPr>
              <a:t>UX </a:t>
            </a:r>
            <a:r>
              <a:rPr kumimoji="1" lang="ko-KR" altLang="en-US" sz="1000" b="1" dirty="0">
                <a:solidFill>
                  <a:schemeClr val="accent2">
                    <a:lumMod val="50000"/>
                  </a:schemeClr>
                </a:solidFill>
                <a:latin typeface="Arial" charset="0"/>
                <a:ea typeface="돋움" pitchFamily="50" charset="-127"/>
              </a:rPr>
              <a:t>기획 </a:t>
            </a:r>
            <a:r>
              <a:rPr kumimoji="1" lang="en-US" altLang="ko-KR" sz="1000" b="1" dirty="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4" name="TextBox 33"/>
          <p:cNvSpPr txBox="1"/>
          <p:nvPr/>
        </p:nvSpPr>
        <p:spPr>
          <a:xfrm>
            <a:off x="1336467" y="1380887"/>
            <a:ext cx="1368063" cy="3295342"/>
          </a:xfrm>
          <a:prstGeom prst="rect">
            <a:avLst/>
          </a:prstGeom>
          <a:noFill/>
          <a:ln w="25400">
            <a:solidFill>
              <a:srgbClr val="FF0000"/>
            </a:solidFill>
            <a:prstDash val="dash"/>
          </a:ln>
        </p:spPr>
        <p:txBody>
          <a:bodyPr wrap="square" rtlCol="0">
            <a:normAutofit/>
          </a:bodyPr>
          <a:lstStyle/>
          <a:p>
            <a:endParaRPr lang="ko-KR" altLang="en-US" dirty="0"/>
          </a:p>
        </p:txBody>
      </p:sp>
      <p:sp>
        <p:nvSpPr>
          <p:cNvPr id="36" name="직사각형 35"/>
          <p:cNvSpPr/>
          <p:nvPr/>
        </p:nvSpPr>
        <p:spPr>
          <a:xfrm>
            <a:off x="1336467" y="4886918"/>
            <a:ext cx="1341928" cy="882240"/>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학습자 사진</a:t>
            </a:r>
            <a:endParaRPr lang="en-US" altLang="ko-KR" sz="1000" b="1" dirty="0" smtClean="0"/>
          </a:p>
          <a:p>
            <a:pPr marL="87313" indent="-87313">
              <a:buFont typeface="Arial" panose="020B0604020202020204" pitchFamily="34" charset="0"/>
              <a:buChar char="•"/>
            </a:pPr>
            <a:r>
              <a:rPr lang="ko-KR" altLang="en-US" sz="1000" b="1" dirty="0" smtClean="0"/>
              <a:t>기본정보 </a:t>
            </a:r>
            <a:r>
              <a:rPr lang="en-US" altLang="ko-KR" sz="1000" b="1" dirty="0" smtClean="0"/>
              <a:t>: </a:t>
            </a:r>
            <a:r>
              <a:rPr lang="ko-KR" altLang="en-US" sz="1000" b="1" dirty="0">
                <a:ea typeface="맑은 고딕"/>
                <a:cs typeface="Times New Roman"/>
              </a:rPr>
              <a:t>이름</a:t>
            </a:r>
            <a:r>
              <a:rPr lang="en-US" altLang="ko-KR" sz="1000" b="1" dirty="0">
                <a:ea typeface="맑은 고딕"/>
                <a:cs typeface="Times New Roman"/>
              </a:rPr>
              <a:t>, </a:t>
            </a:r>
            <a:r>
              <a:rPr lang="ko-KR" altLang="en-US" sz="1000" b="1" dirty="0">
                <a:ea typeface="맑은 고딕"/>
                <a:cs typeface="Times New Roman"/>
              </a:rPr>
              <a:t>성별</a:t>
            </a:r>
            <a:r>
              <a:rPr lang="en-US" altLang="ko-KR" sz="1000" b="1" dirty="0">
                <a:ea typeface="맑은 고딕"/>
                <a:cs typeface="Times New Roman"/>
              </a:rPr>
              <a:t>, </a:t>
            </a:r>
            <a:r>
              <a:rPr lang="ko-KR" altLang="en-US" sz="1000" b="1" dirty="0">
                <a:ea typeface="맑은 고딕"/>
                <a:cs typeface="Times New Roman"/>
              </a:rPr>
              <a:t>회사</a:t>
            </a:r>
            <a:r>
              <a:rPr lang="en-US" altLang="ko-KR" sz="1000" b="1" dirty="0">
                <a:ea typeface="맑은 고딕"/>
                <a:cs typeface="Times New Roman"/>
              </a:rPr>
              <a:t>, </a:t>
            </a:r>
            <a:r>
              <a:rPr lang="ko-KR" altLang="en-US" sz="1000" b="1" dirty="0" err="1">
                <a:ea typeface="맑은 고딕"/>
                <a:cs typeface="Times New Roman"/>
              </a:rPr>
              <a:t>이메일</a:t>
            </a:r>
            <a:r>
              <a:rPr lang="en-US" altLang="ko-KR" sz="1000" b="1" dirty="0">
                <a:ea typeface="맑은 고딕"/>
                <a:cs typeface="Times New Roman"/>
              </a:rPr>
              <a:t>, </a:t>
            </a:r>
            <a:r>
              <a:rPr lang="ko-KR" altLang="en-US" sz="1000" b="1" dirty="0">
                <a:ea typeface="맑은 고딕"/>
                <a:cs typeface="Times New Roman"/>
              </a:rPr>
              <a:t>생년월일</a:t>
            </a:r>
            <a:r>
              <a:rPr lang="en-US" altLang="ko-KR" sz="1000" b="1" dirty="0">
                <a:ea typeface="맑은 고딕"/>
                <a:cs typeface="Times New Roman"/>
              </a:rPr>
              <a:t> </a:t>
            </a:r>
            <a:r>
              <a:rPr lang="ko-KR" altLang="en-US" sz="1000" b="1" dirty="0" smtClean="0">
                <a:ea typeface="맑은 고딕"/>
                <a:cs typeface="Times New Roman"/>
              </a:rPr>
              <a:t>전화번호</a:t>
            </a:r>
            <a:r>
              <a:rPr lang="en-US" altLang="ko-KR" sz="1000" b="1" dirty="0">
                <a:ea typeface="맑은 고딕"/>
                <a:cs typeface="Times New Roman"/>
              </a:rPr>
              <a:t>, </a:t>
            </a:r>
            <a:r>
              <a:rPr lang="ko-KR" altLang="en-US" sz="1000" b="1" dirty="0">
                <a:ea typeface="맑은 고딕"/>
                <a:cs typeface="Times New Roman"/>
              </a:rPr>
              <a:t>부서</a:t>
            </a:r>
            <a:r>
              <a:rPr lang="en-US" altLang="ko-KR" sz="1000" b="1" dirty="0">
                <a:ea typeface="맑은 고딕"/>
                <a:cs typeface="Times New Roman"/>
              </a:rPr>
              <a:t>, </a:t>
            </a:r>
            <a:r>
              <a:rPr lang="ko-KR" altLang="en-US" sz="1000" b="1" dirty="0" smtClean="0">
                <a:ea typeface="맑은 고딕"/>
                <a:cs typeface="Times New Roman"/>
              </a:rPr>
              <a:t>직급</a:t>
            </a:r>
            <a:endParaRPr lang="en-US" altLang="ko-KR" sz="1000" b="1" dirty="0" smtClean="0">
              <a:solidFill>
                <a:srgbClr val="FF0000"/>
              </a:solidFill>
            </a:endParaRPr>
          </a:p>
        </p:txBody>
      </p:sp>
      <p:sp>
        <p:nvSpPr>
          <p:cNvPr id="38" name="AutoShape 86"/>
          <p:cNvSpPr>
            <a:spLocks noChangeArrowheads="1"/>
          </p:cNvSpPr>
          <p:nvPr/>
        </p:nvSpPr>
        <p:spPr bwMode="auto">
          <a:xfrm rot="5400000" flipH="1">
            <a:off x="7087067" y="3541786"/>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7" name="TextBox 36"/>
          <p:cNvSpPr txBox="1"/>
          <p:nvPr/>
        </p:nvSpPr>
        <p:spPr>
          <a:xfrm>
            <a:off x="3523321" y="3282063"/>
            <a:ext cx="3871516"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0" name="직사각형 39"/>
          <p:cNvSpPr/>
          <p:nvPr/>
        </p:nvSpPr>
        <p:spPr>
          <a:xfrm>
            <a:off x="7513346" y="3147660"/>
            <a:ext cx="1564044" cy="890697"/>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출결 </a:t>
            </a:r>
            <a:r>
              <a:rPr lang="en-US" altLang="ko-KR" sz="1000" b="1" dirty="0" smtClean="0">
                <a:solidFill>
                  <a:schemeClr val="accent2">
                    <a:lumMod val="50000"/>
                  </a:schemeClr>
                </a:solidFill>
              </a:rPr>
              <a:t>/ TP / </a:t>
            </a:r>
            <a:r>
              <a:rPr lang="ko-KR" altLang="en-US" sz="1000" b="1" dirty="0" smtClean="0">
                <a:solidFill>
                  <a:schemeClr val="accent2">
                    <a:lumMod val="50000"/>
                  </a:schemeClr>
                </a:solidFill>
              </a:rPr>
              <a:t>개별코멘트</a:t>
            </a:r>
            <a:r>
              <a:rPr lang="ko-KR" altLang="en-US" sz="1000" b="1" dirty="0" smtClean="0"/>
              <a:t>에 대한 결과는 교육보고 데이터를 토대로 보여지며 확인만 가능하며 수정은 불가함</a:t>
            </a:r>
            <a:endParaRPr lang="en-US" altLang="ko-KR" sz="1000" b="1" dirty="0" smtClean="0"/>
          </a:p>
        </p:txBody>
      </p:sp>
      <p:sp>
        <p:nvSpPr>
          <p:cNvPr id="41" name="직사각형 40"/>
          <p:cNvSpPr/>
          <p:nvPr/>
        </p:nvSpPr>
        <p:spPr>
          <a:xfrm>
            <a:off x="7524328" y="4314907"/>
            <a:ext cx="1553062" cy="130212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42" name="TextBox 41"/>
          <p:cNvSpPr txBox="1"/>
          <p:nvPr/>
        </p:nvSpPr>
        <p:spPr>
          <a:xfrm>
            <a:off x="4644008" y="4575459"/>
            <a:ext cx="2713542"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AutoShape 86"/>
          <p:cNvSpPr>
            <a:spLocks noChangeArrowheads="1"/>
          </p:cNvSpPr>
          <p:nvPr/>
        </p:nvSpPr>
        <p:spPr bwMode="auto">
          <a:xfrm rot="5400000" flipH="1">
            <a:off x="7075611" y="4836390"/>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50" name="TextBox 4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1" name="직사각형 50"/>
          <p:cNvSpPr/>
          <p:nvPr/>
        </p:nvSpPr>
        <p:spPr bwMode="auto">
          <a:xfrm>
            <a:off x="6431994" y="100479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27373979"/>
      </p:ext>
    </p:extLst>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ext uri="{D42A27DB-BD31-4B8C-83A1-F6EECF244321}">
                <p14:modId xmlns:p14="http://schemas.microsoft.com/office/powerpoint/2010/main" val="730031293"/>
              </p:ext>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216933"/>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6432176" y="101682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256981875"/>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dirty="0" smtClean="0">
                <a:solidFill>
                  <a:srgbClr val="000000"/>
                </a:solidFill>
                <a:latin typeface="돋움"/>
                <a:ea typeface="돋움"/>
              </a:rPr>
              <a:t>교수진 </a:t>
            </a:r>
            <a:r>
              <a:rPr lang="en-US" altLang="ko-KR" dirty="0" smtClean="0">
                <a:solidFill>
                  <a:srgbClr val="000000"/>
                </a:solidFill>
                <a:latin typeface="돋움"/>
                <a:ea typeface="돋움"/>
              </a:rPr>
              <a:t>Main</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01" y="1628800"/>
            <a:ext cx="7715746" cy="396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7058" y="1556792"/>
            <a:ext cx="1445295" cy="4176464"/>
          </a:xfrm>
          <a:prstGeom prst="rect">
            <a:avLst/>
          </a:prstGeom>
          <a:noFill/>
          <a:ln w="25400">
            <a:solidFill>
              <a:srgbClr val="FF0000"/>
            </a:solidFill>
            <a:prstDash val="dash"/>
          </a:ln>
        </p:spPr>
        <p:txBody>
          <a:bodyPr wrap="square" rtlCol="0">
            <a:normAutofit/>
          </a:bodyPr>
          <a:lstStyle/>
          <a:p>
            <a:endParaRPr lang="ko-KR" altLang="en-US" dirty="0"/>
          </a:p>
        </p:txBody>
      </p:sp>
      <p:sp>
        <p:nvSpPr>
          <p:cNvPr id="6" name="TextBox 5"/>
          <p:cNvSpPr txBox="1"/>
          <p:nvPr/>
        </p:nvSpPr>
        <p:spPr>
          <a:xfrm>
            <a:off x="6732240" y="1499522"/>
            <a:ext cx="1805335" cy="468052"/>
          </a:xfrm>
          <a:prstGeom prst="rect">
            <a:avLst/>
          </a:prstGeom>
          <a:noFill/>
          <a:ln w="25400">
            <a:solidFill>
              <a:srgbClr val="FF0000"/>
            </a:solidFill>
            <a:prstDash val="dash"/>
          </a:ln>
        </p:spPr>
        <p:txBody>
          <a:bodyPr wrap="square" rtlCol="0">
            <a:normAutofit/>
          </a:bodyPr>
          <a:lstStyle/>
          <a:p>
            <a:endParaRPr lang="ko-KR" altLang="en-US" dirty="0"/>
          </a:p>
        </p:txBody>
      </p:sp>
      <p:sp>
        <p:nvSpPr>
          <p:cNvPr id="7" name="Rectangle 11"/>
          <p:cNvSpPr>
            <a:spLocks noChangeArrowheads="1"/>
          </p:cNvSpPr>
          <p:nvPr/>
        </p:nvSpPr>
        <p:spPr bwMode="auto">
          <a:xfrm>
            <a:off x="508525" y="1384418"/>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1</a:t>
            </a:r>
          </a:p>
        </p:txBody>
      </p:sp>
      <p:sp>
        <p:nvSpPr>
          <p:cNvPr id="10" name="Rectangle 11"/>
          <p:cNvSpPr>
            <a:spLocks noChangeArrowheads="1"/>
          </p:cNvSpPr>
          <p:nvPr/>
        </p:nvSpPr>
        <p:spPr bwMode="auto">
          <a:xfrm>
            <a:off x="6635297" y="1424527"/>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smtClean="0">
                <a:solidFill>
                  <a:schemeClr val="bg1"/>
                </a:solidFill>
                <a:latin typeface="+mj-lt"/>
                <a:ea typeface="+mn-ea"/>
              </a:rPr>
              <a:t>2</a:t>
            </a:r>
            <a:endParaRPr lang="en-US" altLang="ko-KR" sz="1100" b="1" dirty="0">
              <a:solidFill>
                <a:schemeClr val="bg1"/>
              </a:solidFill>
              <a:latin typeface="+mj-lt"/>
              <a:ea typeface="+mn-ea"/>
            </a:endParaRPr>
          </a:p>
        </p:txBody>
      </p:sp>
      <p:sp>
        <p:nvSpPr>
          <p:cNvPr id="13" name="TextBox 12"/>
          <p:cNvSpPr txBox="1"/>
          <p:nvPr/>
        </p:nvSpPr>
        <p:spPr>
          <a:xfrm>
            <a:off x="2115519" y="1967574"/>
            <a:ext cx="6323028" cy="3765682"/>
          </a:xfrm>
          <a:prstGeom prst="rect">
            <a:avLst/>
          </a:prstGeom>
          <a:noFill/>
          <a:ln w="25400">
            <a:solidFill>
              <a:srgbClr val="FF0000"/>
            </a:solidFill>
            <a:prstDash val="dash"/>
          </a:ln>
        </p:spPr>
        <p:txBody>
          <a:bodyPr wrap="square" rtlCol="0">
            <a:normAutofit/>
          </a:bodyPr>
          <a:lstStyle/>
          <a:p>
            <a:endParaRPr lang="ko-KR" altLang="en-US" dirty="0"/>
          </a:p>
        </p:txBody>
      </p:sp>
      <p:sp>
        <p:nvSpPr>
          <p:cNvPr id="14" name="Rectangle 11"/>
          <p:cNvSpPr>
            <a:spLocks noChangeArrowheads="1"/>
          </p:cNvSpPr>
          <p:nvPr/>
        </p:nvSpPr>
        <p:spPr bwMode="auto">
          <a:xfrm>
            <a:off x="2483768" y="1765486"/>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3</a:t>
            </a:r>
          </a:p>
        </p:txBody>
      </p:sp>
      <p:sp>
        <p:nvSpPr>
          <p:cNvPr id="2" name="TextBox 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 name="직사각형 2"/>
          <p:cNvSpPr/>
          <p:nvPr/>
        </p:nvSpPr>
        <p:spPr bwMode="auto">
          <a:xfrm>
            <a:off x="7308304" y="1628800"/>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8741653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110003" y="896143"/>
            <a:ext cx="706311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207" y="1319804"/>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3" name="그룹 22"/>
          <p:cNvGrpSpPr/>
          <p:nvPr/>
        </p:nvGrpSpPr>
        <p:grpSpPr>
          <a:xfrm>
            <a:off x="5230991" y="1330689"/>
            <a:ext cx="1974351" cy="314325"/>
            <a:chOff x="5292380" y="1813342"/>
            <a:chExt cx="1007811" cy="314325"/>
          </a:xfrm>
        </p:grpSpPr>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8324" y="1399057"/>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487963" y="4149080"/>
            <a:ext cx="7404517" cy="175269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216006445"/>
              </p:ext>
            </p:extLst>
          </p:nvPr>
        </p:nvGraphicFramePr>
        <p:xfrm>
          <a:off x="1323689" y="1658308"/>
          <a:ext cx="5826674" cy="1312785"/>
        </p:xfrm>
        <a:graphic>
          <a:graphicData uri="http://schemas.openxmlformats.org/drawingml/2006/table">
            <a:tbl>
              <a:tblPr firstRow="1" bandRow="1">
                <a:tableStyleId>{5C22544A-7EE6-4342-B048-85BDC9FD1C3A}</a:tableStyleId>
              </a:tblPr>
              <a:tblGrid>
                <a:gridCol w="697872"/>
                <a:gridCol w="936104"/>
                <a:gridCol w="936104"/>
                <a:gridCol w="936104"/>
                <a:gridCol w="1080120"/>
                <a:gridCol w="1240370"/>
              </a:tblGrid>
              <a:tr h="323099">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시험분류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피드백 완료여부</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 </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10.14~10.15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 </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기말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10.25~10.26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09.20~09.21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0078">
                <a:tc gridSpan="6">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6" name="그룹 15"/>
          <p:cNvGrpSpPr/>
          <p:nvPr/>
        </p:nvGrpSpPr>
        <p:grpSpPr>
          <a:xfrm>
            <a:off x="1312367" y="1118859"/>
            <a:ext cx="5860753" cy="209011"/>
            <a:chOff x="1453884" y="1151517"/>
            <a:chExt cx="5860753" cy="209011"/>
          </a:xfrm>
        </p:grpSpPr>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3884" y="1151517"/>
              <a:ext cx="5860753" cy="209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직사각형 58"/>
            <p:cNvSpPr/>
            <p:nvPr/>
          </p:nvSpPr>
          <p:spPr>
            <a:xfrm>
              <a:off x="1497864" y="1181867"/>
              <a:ext cx="1296144" cy="153016"/>
            </a:xfrm>
            <a:prstGeom prst="rect">
              <a:avLst/>
            </a:prstGeom>
            <a:solidFill>
              <a:schemeClr val="tx1"/>
            </a:solidFill>
            <a:ln>
              <a:noFill/>
            </a:ln>
          </p:spPr>
          <p:txBody>
            <a:bodyPr wrap="square" lIns="0" tIns="0" rIns="0" bIns="0" anchor="ctr">
              <a:normAutofit/>
            </a:bodyPr>
            <a:lstStyle/>
            <a:p>
              <a:r>
                <a:rPr lang="ko-KR" altLang="en-US" sz="900" b="1" kern="100" dirty="0" smtClean="0">
                  <a:solidFill>
                    <a:schemeClr val="bg1"/>
                  </a:solidFill>
                  <a:latin typeface="맑은 고딕"/>
                  <a:ea typeface="맑은 고딕"/>
                  <a:cs typeface="Times New Roman"/>
                </a:rPr>
                <a:t>내 클래스 현황</a:t>
              </a:r>
              <a:endParaRPr lang="ko-KR" altLang="ko-KR" sz="900" b="1" kern="100" dirty="0">
                <a:solidFill>
                  <a:schemeClr val="bg1"/>
                </a:solidFill>
                <a:latin typeface="맑은 고딕"/>
                <a:ea typeface="맑은 고딕"/>
                <a:cs typeface="Times New Roman"/>
              </a:endParaRPr>
            </a:p>
          </p:txBody>
        </p:sp>
      </p:grpSp>
      <p:pic>
        <p:nvPicPr>
          <p:cNvPr id="85" name="그림 84"/>
          <p:cNvPicPr>
            <a:picLocks noChangeAspect="1"/>
          </p:cNvPicPr>
          <p:nvPr/>
        </p:nvPicPr>
        <p:blipFill>
          <a:blip r:embed="rId7"/>
          <a:stretch>
            <a:fillRect/>
          </a:stretch>
        </p:blipFill>
        <p:spPr>
          <a:xfrm>
            <a:off x="4268069" y="2816086"/>
            <a:ext cx="154506" cy="154506"/>
          </a:xfrm>
          <a:prstGeom prst="rect">
            <a:avLst/>
          </a:prstGeom>
        </p:spPr>
      </p:pic>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8" name="직사각형 47"/>
          <p:cNvSpPr/>
          <p:nvPr/>
        </p:nvSpPr>
        <p:spPr bwMode="auto">
          <a:xfrm>
            <a:off x="6136903" y="889841"/>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1388569" y="1370213"/>
            <a:ext cx="52277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진행상태</a:t>
            </a:r>
            <a:endParaRPr kumimoji="1" lang="ko-KR" altLang="en-US" sz="900" b="1" i="0" u="none" strike="noStrike" cap="none" normalizeH="0" baseline="0" dirty="0" smtClean="0">
              <a:ln>
                <a:noFill/>
              </a:ln>
              <a:effectLst/>
              <a:latin typeface="Arial" charset="0"/>
              <a:ea typeface="돋움" pitchFamily="50" charset="-127"/>
            </a:endParaRPr>
          </a:p>
        </p:txBody>
      </p:sp>
      <p:sp>
        <p:nvSpPr>
          <p:cNvPr id="50" name="직사각형 49"/>
          <p:cNvSpPr/>
          <p:nvPr/>
        </p:nvSpPr>
        <p:spPr bwMode="auto">
          <a:xfrm>
            <a:off x="2220228" y="1367636"/>
            <a:ext cx="632562" cy="221469"/>
          </a:xfrm>
          <a:prstGeom prst="rect">
            <a:avLst/>
          </a:prstGeom>
          <a:solidFill>
            <a:srgbClr val="00CC99"/>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시험분류</a:t>
            </a:r>
            <a:endParaRPr kumimoji="1" lang="ko-KR" altLang="en-US" sz="900" b="1" i="0" u="none" strike="noStrike" cap="none" normalizeH="0" baseline="0" dirty="0" smtClean="0">
              <a:ln>
                <a:noFill/>
              </a:ln>
              <a:effectLst/>
              <a:latin typeface="Arial" charset="0"/>
              <a:ea typeface="돋움" pitchFamily="50" charset="-127"/>
            </a:endParaRPr>
          </a:p>
        </p:txBody>
      </p:sp>
      <p:sp>
        <p:nvSpPr>
          <p:cNvPr id="51" name="직사각형 50"/>
          <p:cNvSpPr/>
          <p:nvPr/>
        </p:nvSpPr>
        <p:spPr bwMode="auto">
          <a:xfrm>
            <a:off x="3245697" y="1381755"/>
            <a:ext cx="632562" cy="221469"/>
          </a:xfrm>
          <a:prstGeom prst="rect">
            <a:avLst/>
          </a:prstGeom>
          <a:solidFill>
            <a:srgbClr val="66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sp>
        <p:nvSpPr>
          <p:cNvPr id="52" name="직사각형 51"/>
          <p:cNvSpPr/>
          <p:nvPr/>
        </p:nvSpPr>
        <p:spPr bwMode="auto">
          <a:xfrm>
            <a:off x="4238138" y="1371747"/>
            <a:ext cx="695818" cy="221469"/>
          </a:xfrm>
          <a:prstGeom prst="rect">
            <a:avLst/>
          </a:prstGeom>
          <a:solidFill>
            <a:srgbClr val="66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프로그램</a:t>
            </a:r>
            <a:endParaRPr kumimoji="1" lang="ko-KR" altLang="en-US" sz="900" b="1" i="0" u="none" strike="noStrike" cap="none" normalizeH="0" baseline="0" dirty="0" smtClean="0">
              <a:ln>
                <a:noFill/>
              </a:ln>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2(2). </a:t>
            </a:r>
            <a:r>
              <a:rPr lang="ko-KR" altLang="en-US" dirty="0" smtClean="0">
                <a:solidFill>
                  <a:srgbClr val="000000"/>
                </a:solidFill>
                <a:latin typeface="돋움"/>
                <a:ea typeface="돋움"/>
              </a:rPr>
              <a:t>레벨테스트 관리 전체보기</a:t>
            </a:r>
            <a:endParaRPr lang="ko-KR" altLang="en-US" dirty="0">
              <a:solidFill>
                <a:srgbClr val="000000"/>
              </a:solidFill>
              <a:latin typeface="돋움"/>
              <a:ea typeface="돋움"/>
            </a:endParaRPr>
          </a:p>
        </p:txBody>
      </p:sp>
      <p:sp>
        <p:nvSpPr>
          <p:cNvPr id="14" name="모서리가 둥근 직사각형 13"/>
          <p:cNvSpPr/>
          <p:nvPr/>
        </p:nvSpPr>
        <p:spPr bwMode="auto">
          <a:xfrm>
            <a:off x="1390893" y="1995534"/>
            <a:ext cx="515175" cy="167942"/>
          </a:xfrm>
          <a:prstGeom prst="roundRect">
            <a:avLst/>
          </a:prstGeom>
          <a:solidFill>
            <a:srgbClr val="0099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err="1" smtClean="0">
                <a:ln>
                  <a:noFill/>
                </a:ln>
                <a:solidFill>
                  <a:schemeClr val="bg1"/>
                </a:solidFill>
                <a:effectLst/>
                <a:latin typeface="Arial" charset="0"/>
                <a:ea typeface="돋움" pitchFamily="50" charset="-127"/>
              </a:rPr>
              <a:t>진행중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6" name="모서리가 둥근 직사각형 55"/>
          <p:cNvSpPr/>
          <p:nvPr/>
        </p:nvSpPr>
        <p:spPr bwMode="auto">
          <a:xfrm>
            <a:off x="1397762" y="2217664"/>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7" name="모서리가 둥근 직사각형 56"/>
          <p:cNvSpPr/>
          <p:nvPr/>
        </p:nvSpPr>
        <p:spPr bwMode="auto">
          <a:xfrm>
            <a:off x="1401782" y="2424150"/>
            <a:ext cx="515175" cy="167942"/>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334139" y="3240885"/>
            <a:ext cx="5838981" cy="1452005"/>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7" name="직사각형 66"/>
          <p:cNvSpPr/>
          <p:nvPr/>
        </p:nvSpPr>
        <p:spPr bwMode="auto">
          <a:xfrm>
            <a:off x="1370844" y="3273543"/>
            <a:ext cx="2123535" cy="221522"/>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SAMSUNG </a:t>
            </a:r>
            <a:r>
              <a:rPr kumimoji="1" lang="ko-KR" altLang="en-US" sz="900" b="1" dirty="0" smtClean="0">
                <a:solidFill>
                  <a:schemeClr val="bg1"/>
                </a:solidFill>
                <a:latin typeface="Arial" charset="0"/>
                <a:ea typeface="돋움" pitchFamily="50" charset="-127"/>
              </a:rPr>
              <a:t>일반회화 </a:t>
            </a:r>
            <a:r>
              <a:rPr kumimoji="1" lang="en-US" altLang="ko-KR" sz="900" b="1" dirty="0" smtClean="0">
                <a:solidFill>
                  <a:schemeClr val="bg1"/>
                </a:solidFill>
                <a:latin typeface="Arial" charset="0"/>
                <a:ea typeface="돋움" pitchFamily="50" charset="-127"/>
              </a:rPr>
              <a:t>A </a:t>
            </a:r>
            <a:r>
              <a:rPr kumimoji="1" lang="ko-KR" altLang="en-US" sz="900" b="1" dirty="0" smtClean="0">
                <a:solidFill>
                  <a:schemeClr val="bg1"/>
                </a:solidFill>
                <a:latin typeface="Arial" charset="0"/>
                <a:ea typeface="돋움" pitchFamily="50" charset="-127"/>
              </a:rPr>
              <a:t>중간고사 참여자</a:t>
            </a:r>
            <a:endParaRPr kumimoji="1" lang="ko-KR" altLang="en-US" sz="900" b="1" dirty="0">
              <a:solidFill>
                <a:schemeClr val="bg1"/>
              </a:solidFill>
              <a:latin typeface="Arial" charset="0"/>
              <a:ea typeface="돋움" pitchFamily="50" charset="-127"/>
            </a:endParaRPr>
          </a:p>
        </p:txBody>
      </p:sp>
      <p:grpSp>
        <p:nvGrpSpPr>
          <p:cNvPr id="17" name="그룹 16"/>
          <p:cNvGrpSpPr/>
          <p:nvPr/>
        </p:nvGrpSpPr>
        <p:grpSpPr>
          <a:xfrm>
            <a:off x="1318647" y="2996952"/>
            <a:ext cx="5860753" cy="229336"/>
            <a:chOff x="1460164" y="3608730"/>
            <a:chExt cx="5860753" cy="277470"/>
          </a:xfrm>
        </p:grpSpPr>
        <p:pic>
          <p:nvPicPr>
            <p:cNvPr id="6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0164" y="3608730"/>
              <a:ext cx="5860753" cy="277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직사각형 68"/>
            <p:cNvSpPr/>
            <p:nvPr/>
          </p:nvSpPr>
          <p:spPr>
            <a:xfrm>
              <a:off x="1504144" y="3674023"/>
              <a:ext cx="1296144" cy="153016"/>
            </a:xfrm>
            <a:prstGeom prst="rect">
              <a:avLst/>
            </a:prstGeom>
            <a:solidFill>
              <a:schemeClr val="tx1"/>
            </a:solidFill>
            <a:ln>
              <a:noFill/>
            </a:ln>
          </p:spPr>
          <p:txBody>
            <a:bodyPr wrap="square" lIns="0" tIns="0" rIns="0" bIns="0" anchor="ctr">
              <a:normAutofit lnSpcReduction="10000"/>
            </a:bodyPr>
            <a:lstStyle/>
            <a:p>
              <a:r>
                <a:rPr lang="ko-KR" altLang="en-US" sz="900" b="1" kern="100" dirty="0" smtClean="0">
                  <a:solidFill>
                    <a:schemeClr val="bg1"/>
                  </a:solidFill>
                  <a:latin typeface="맑은 고딕"/>
                  <a:ea typeface="맑은 고딕"/>
                  <a:cs typeface="Times New Roman"/>
                </a:rPr>
                <a:t>해당 클래스 학생 현황</a:t>
              </a:r>
              <a:endParaRPr lang="ko-KR" altLang="ko-KR" sz="900" b="1" kern="100" dirty="0">
                <a:solidFill>
                  <a:schemeClr val="bg1"/>
                </a:solidFill>
                <a:latin typeface="맑은 고딕"/>
                <a:ea typeface="맑은 고딕"/>
                <a:cs typeface="Times New Roman"/>
              </a:endParaRPr>
            </a:p>
          </p:txBody>
        </p:sp>
      </p:grpSp>
      <p:graphicFrame>
        <p:nvGraphicFramePr>
          <p:cNvPr id="71" name="표 70"/>
          <p:cNvGraphicFramePr>
            <a:graphicFrameLocks noGrp="1"/>
          </p:cNvGraphicFramePr>
          <p:nvPr>
            <p:extLst>
              <p:ext uri="{D42A27DB-BD31-4B8C-83A1-F6EECF244321}">
                <p14:modId xmlns:p14="http://schemas.microsoft.com/office/powerpoint/2010/main" val="2333073745"/>
              </p:ext>
            </p:extLst>
          </p:nvPr>
        </p:nvGraphicFramePr>
        <p:xfrm>
          <a:off x="1370844" y="3520626"/>
          <a:ext cx="5693431" cy="1099693"/>
        </p:xfrm>
        <a:graphic>
          <a:graphicData uri="http://schemas.openxmlformats.org/drawingml/2006/table">
            <a:tbl>
              <a:tblPr firstRow="1" bandRow="1">
                <a:tableStyleId>{5C22544A-7EE6-4342-B048-85BDC9FD1C3A}</a:tableStyleId>
              </a:tblPr>
              <a:tblGrid>
                <a:gridCol w="359141"/>
                <a:gridCol w="900298"/>
                <a:gridCol w="1152128"/>
                <a:gridCol w="1080120"/>
                <a:gridCol w="1080120"/>
                <a:gridCol w="1121624"/>
              </a:tblGrid>
              <a:tr h="1570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독해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문법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듣기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쓰기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3" name="모서리가 둥근 직사각형 72"/>
          <p:cNvSpPr/>
          <p:nvPr/>
        </p:nvSpPr>
        <p:spPr bwMode="auto">
          <a:xfrm>
            <a:off x="6342040" y="3842415"/>
            <a:ext cx="293879" cy="143613"/>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완료</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78" name="모서리가 둥근 직사각형 77"/>
          <p:cNvSpPr/>
          <p:nvPr/>
        </p:nvSpPr>
        <p:spPr bwMode="auto">
          <a:xfrm>
            <a:off x="6342040" y="3691551"/>
            <a:ext cx="293879" cy="143613"/>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미완료</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pic>
        <p:nvPicPr>
          <p:cNvPr id="7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0419" y="4714694"/>
            <a:ext cx="5860753" cy="194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 name="직사각형 79"/>
          <p:cNvSpPr/>
          <p:nvPr/>
        </p:nvSpPr>
        <p:spPr>
          <a:xfrm>
            <a:off x="1384399" y="4723274"/>
            <a:ext cx="1296144" cy="153016"/>
          </a:xfrm>
          <a:prstGeom prst="rect">
            <a:avLst/>
          </a:prstGeom>
          <a:solidFill>
            <a:schemeClr val="tx1"/>
          </a:solidFill>
          <a:ln>
            <a:noFill/>
          </a:ln>
        </p:spPr>
        <p:txBody>
          <a:bodyPr wrap="square" lIns="0" tIns="0" rIns="0" bIns="0" anchor="ctr">
            <a:normAutofit/>
          </a:bodyPr>
          <a:lstStyle/>
          <a:p>
            <a:r>
              <a:rPr lang="en-US" altLang="ko-KR" sz="900" b="1" kern="100" dirty="0" smtClean="0">
                <a:solidFill>
                  <a:schemeClr val="bg1"/>
                </a:solidFill>
                <a:latin typeface="맑은 고딕"/>
                <a:ea typeface="맑은 고딕"/>
                <a:cs typeface="Times New Roman"/>
              </a:rPr>
              <a:t>WRT </a:t>
            </a:r>
            <a:r>
              <a:rPr lang="ko-KR" altLang="en-US" sz="900" b="1" kern="100" dirty="0" smtClean="0">
                <a:solidFill>
                  <a:schemeClr val="bg1"/>
                </a:solidFill>
                <a:latin typeface="맑은 고딕"/>
                <a:ea typeface="맑은 고딕"/>
                <a:cs typeface="Times New Roman"/>
              </a:rPr>
              <a:t>피드백</a:t>
            </a:r>
            <a:endParaRPr lang="ko-KR" altLang="ko-KR" sz="900" b="1" kern="100" dirty="0">
              <a:solidFill>
                <a:schemeClr val="bg1"/>
              </a:solidFill>
              <a:latin typeface="맑은 고딕"/>
              <a:ea typeface="맑은 고딕"/>
              <a:cs typeface="Times New Roman"/>
            </a:endParaRPr>
          </a:p>
        </p:txBody>
      </p:sp>
      <p:sp>
        <p:nvSpPr>
          <p:cNvPr id="86" name="직사각형 85"/>
          <p:cNvSpPr/>
          <p:nvPr/>
        </p:nvSpPr>
        <p:spPr bwMode="auto">
          <a:xfrm>
            <a:off x="1323252" y="4933471"/>
            <a:ext cx="5856148" cy="183321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8" name="직사각형 87"/>
          <p:cNvSpPr/>
          <p:nvPr/>
        </p:nvSpPr>
        <p:spPr bwMode="auto">
          <a:xfrm>
            <a:off x="1361446" y="4961269"/>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학생 작성</a:t>
            </a:r>
            <a:endParaRPr kumimoji="1" lang="ko-KR" altLang="en-US" sz="900" b="1" dirty="0">
              <a:solidFill>
                <a:schemeClr val="bg1"/>
              </a:solidFill>
              <a:latin typeface="Arial" charset="0"/>
              <a:ea typeface="돋움" pitchFamily="50" charset="-127"/>
            </a:endParaRPr>
          </a:p>
        </p:txBody>
      </p:sp>
      <p:sp>
        <p:nvSpPr>
          <p:cNvPr id="19" name="TextBox 18"/>
          <p:cNvSpPr txBox="1"/>
          <p:nvPr/>
        </p:nvSpPr>
        <p:spPr>
          <a:xfrm>
            <a:off x="1359958" y="5182600"/>
            <a:ext cx="5693431" cy="371861"/>
          </a:xfrm>
          <a:prstGeom prst="rect">
            <a:avLst/>
          </a:prstGeom>
          <a:noFill/>
          <a:ln w="12700">
            <a:solidFill>
              <a:srgbClr val="808080"/>
            </a:solidFill>
          </a:ln>
        </p:spPr>
        <p:txBody>
          <a:bodyPr wrap="square" rtlCol="0">
            <a:normAutofit/>
          </a:bodyPr>
          <a:lstStyle/>
          <a:p>
            <a:r>
              <a:rPr lang="ko-KR" altLang="en-US" sz="900" dirty="0" smtClean="0"/>
              <a:t>학교에 먹고 밥은 갔다</a:t>
            </a:r>
            <a:r>
              <a:rPr lang="en-US" altLang="ko-KR" sz="900" dirty="0" smtClean="0"/>
              <a:t>.</a:t>
            </a:r>
            <a:endParaRPr lang="ko-KR" altLang="en-US" sz="900" dirty="0"/>
          </a:p>
        </p:txBody>
      </p:sp>
      <p:sp>
        <p:nvSpPr>
          <p:cNvPr id="89" name="직사각형 88"/>
          <p:cNvSpPr/>
          <p:nvPr/>
        </p:nvSpPr>
        <p:spPr bwMode="auto">
          <a:xfrm>
            <a:off x="1361446" y="5597685"/>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교수 피드백</a:t>
            </a:r>
            <a:endParaRPr kumimoji="1" lang="ko-KR" altLang="en-US" sz="900" b="1" dirty="0">
              <a:solidFill>
                <a:schemeClr val="bg1"/>
              </a:solidFill>
              <a:latin typeface="Arial" charset="0"/>
              <a:ea typeface="돋움" pitchFamily="50" charset="-127"/>
            </a:endParaRPr>
          </a:p>
        </p:txBody>
      </p:sp>
      <p:sp>
        <p:nvSpPr>
          <p:cNvPr id="94" name="모서리가 둥근 직사각형 93"/>
          <p:cNvSpPr/>
          <p:nvPr/>
        </p:nvSpPr>
        <p:spPr bwMode="auto">
          <a:xfrm>
            <a:off x="6215544" y="2204864"/>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5" name="모서리가 둥근 직사각형 94"/>
          <p:cNvSpPr/>
          <p:nvPr/>
        </p:nvSpPr>
        <p:spPr bwMode="auto">
          <a:xfrm>
            <a:off x="6219564" y="2411350"/>
            <a:ext cx="515175" cy="167942"/>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6" name="모서리가 둥근 직사각형 95"/>
          <p:cNvSpPr/>
          <p:nvPr/>
        </p:nvSpPr>
        <p:spPr bwMode="auto">
          <a:xfrm>
            <a:off x="6215544" y="2007700"/>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ext uri="{D42A27DB-BD31-4B8C-83A1-F6EECF244321}">
                <p14:modId xmlns:p14="http://schemas.microsoft.com/office/powerpoint/2010/main" val="3448824661"/>
              </p:ext>
            </p:extLst>
          </p:nvPr>
        </p:nvGraphicFramePr>
        <p:xfrm>
          <a:off x="1360497" y="5819305"/>
          <a:ext cx="5703779" cy="580767"/>
        </p:xfrm>
        <a:graphic>
          <a:graphicData uri="http://schemas.openxmlformats.org/drawingml/2006/table">
            <a:tbl>
              <a:tblPr firstRow="1" bandRow="1">
                <a:tableStyleId>{5C22544A-7EE6-4342-B048-85BDC9FD1C3A}</a:tableStyleId>
              </a:tblPr>
              <a:tblGrid>
                <a:gridCol w="5703779"/>
              </a:tblGrid>
              <a:tr h="349895">
                <a:tc>
                  <a:txBody>
                    <a:bodyPr/>
                    <a:lstStyle/>
                    <a:p>
                      <a:pPr latinLnBrk="1"/>
                      <a:r>
                        <a:rPr lang="ko-KR" altLang="en-US" sz="900" dirty="0" smtClean="0">
                          <a:solidFill>
                            <a:schemeClr val="tx1"/>
                          </a:solidFill>
                        </a:rPr>
                        <a:t>나는 밥을 먹고 학교에 갔다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872">
                <a:tc>
                  <a:txBody>
                    <a:bodyPr/>
                    <a:lstStyle/>
                    <a:p>
                      <a:pPr latinLnBrk="1"/>
                      <a:r>
                        <a:rPr lang="ko-KR" altLang="en-US" sz="900" dirty="0" smtClean="0"/>
                        <a:t>코멘트 </a:t>
                      </a:r>
                      <a:r>
                        <a:rPr lang="en-US" altLang="ko-KR" sz="900" dirty="0" smtClean="0"/>
                        <a:t>: </a:t>
                      </a:r>
                      <a:r>
                        <a:rPr lang="ko-KR" altLang="en-US" sz="900" dirty="0" smtClean="0"/>
                        <a:t>어법의 순서가 이상합니다</a:t>
                      </a:r>
                      <a:r>
                        <a:rPr lang="en-US" altLang="ko-KR" sz="900" dirty="0" smtClean="0"/>
                        <a:t>.</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0" name="직사각형 99"/>
          <p:cNvSpPr/>
          <p:nvPr/>
        </p:nvSpPr>
        <p:spPr bwMode="auto">
          <a:xfrm>
            <a:off x="4086824" y="6478276"/>
            <a:ext cx="520333" cy="21367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확인</a:t>
            </a:r>
            <a:endParaRPr kumimoji="1" lang="ko-KR" altLang="en-US" sz="900" b="1" dirty="0">
              <a:solidFill>
                <a:schemeClr val="bg1"/>
              </a:solidFill>
              <a:latin typeface="Arial" charset="0"/>
              <a:ea typeface="돋움" pitchFamily="50" charset="-127"/>
            </a:endParaRPr>
          </a:p>
        </p:txBody>
      </p:sp>
      <p:sp>
        <p:nvSpPr>
          <p:cNvPr id="45" name="직사각형 44"/>
          <p:cNvSpPr/>
          <p:nvPr/>
        </p:nvSpPr>
        <p:spPr>
          <a:xfrm>
            <a:off x="7306617"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교육 보고 개별 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진행 중인 레벨테스트 현황만 보여주기</a:t>
            </a:r>
            <a:endParaRPr lang="en-US" altLang="ko-KR" sz="1000" dirty="0" smtClean="0"/>
          </a:p>
          <a:p>
            <a:pPr marL="271463" lvl="1" indent="-185738">
              <a:buFont typeface="Wingdings" panose="05000000000000000000" pitchFamily="2" charset="2"/>
              <a:buChar char="v"/>
            </a:pPr>
            <a:r>
              <a:rPr lang="ko-KR" altLang="en-US" sz="1000" b="1" dirty="0" smtClean="0"/>
              <a:t>해당 클래스 학생 현황</a:t>
            </a:r>
            <a:endParaRPr lang="en-US" altLang="ko-KR" sz="1000" b="1" dirty="0" smtClean="0"/>
          </a:p>
          <a:p>
            <a:pPr marL="271463" lvl="2" indent="-96838">
              <a:buFont typeface="Wingdings" panose="05000000000000000000" pitchFamily="2" charset="2"/>
              <a:buChar char="ü"/>
            </a:pPr>
            <a:r>
              <a:rPr lang="ko-KR" altLang="en-US" sz="1000" dirty="0" smtClean="0"/>
              <a:t> 첫 화면에서 비어있는 표만 보여주기</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시험 선택 시 </a:t>
            </a:r>
            <a:r>
              <a:rPr lang="ko-KR" altLang="en-US" sz="1000" dirty="0" err="1" smtClean="0"/>
              <a:t>空화면에서</a:t>
            </a:r>
            <a:r>
              <a:rPr lang="ko-KR" altLang="en-US" sz="1000" dirty="0" smtClean="0"/>
              <a:t> 해당 시험에 대한 정보 표시 화면으로 자동 전환</a:t>
            </a:r>
            <a:endParaRPr lang="en-US" altLang="ko-KR" sz="1000" dirty="0" smtClean="0"/>
          </a:p>
          <a:p>
            <a:pPr marL="271463" lvl="1" indent="-185738">
              <a:buFont typeface="Wingdings" panose="05000000000000000000" pitchFamily="2" charset="2"/>
              <a:buChar char="v"/>
            </a:pPr>
            <a:r>
              <a:rPr lang="en-US" altLang="ko-KR" sz="1000" b="1" dirty="0" smtClean="0"/>
              <a:t>WRT </a:t>
            </a:r>
            <a:r>
              <a:rPr lang="ko-KR" altLang="en-US" sz="1000" b="1" dirty="0" smtClean="0"/>
              <a:t>피드백</a:t>
            </a:r>
            <a:endParaRPr lang="en-US" altLang="ko-KR" sz="1000" b="1" dirty="0"/>
          </a:p>
          <a:p>
            <a:pPr marL="271463" lvl="2" indent="-96838">
              <a:buFont typeface="Wingdings" panose="05000000000000000000" pitchFamily="2" charset="2"/>
              <a:buChar char="ü"/>
            </a:pPr>
            <a:r>
              <a:rPr lang="ko-KR" altLang="en-US" sz="1000" dirty="0"/>
              <a:t> 첫 화면에서 </a:t>
            </a:r>
            <a:r>
              <a:rPr lang="en-US" altLang="ko-KR" sz="1000" dirty="0" smtClean="0"/>
              <a:t>WRT </a:t>
            </a:r>
            <a:r>
              <a:rPr lang="ko-KR" altLang="en-US" sz="1000" dirty="0" smtClean="0"/>
              <a:t>공란만 보여주기</a:t>
            </a:r>
            <a:endParaRPr lang="en-US" altLang="ko-KR" sz="1000" dirty="0" smtClean="0"/>
          </a:p>
          <a:p>
            <a:pPr marL="271463" lvl="2" indent="-96838">
              <a:buFont typeface="Wingdings" panose="05000000000000000000" pitchFamily="2" charset="2"/>
              <a:buChar char="ü"/>
            </a:pPr>
            <a:r>
              <a:rPr lang="ko-KR" altLang="en-US" sz="1000" dirty="0" smtClean="0"/>
              <a:t> 해당 시험참여자 선택 시 학생이 작성한 </a:t>
            </a:r>
            <a:r>
              <a:rPr lang="en-US" altLang="ko-KR" sz="1000" dirty="0" smtClean="0"/>
              <a:t>WRT </a:t>
            </a:r>
            <a:r>
              <a:rPr lang="ko-KR" altLang="en-US" sz="1000" dirty="0" smtClean="0"/>
              <a:t>결과물 보여주기</a:t>
            </a:r>
            <a:endParaRPr lang="en-US" altLang="ko-KR" sz="1000" dirty="0"/>
          </a:p>
        </p:txBody>
      </p:sp>
      <p:sp>
        <p:nvSpPr>
          <p:cNvPr id="4" name="직사각형 3"/>
          <p:cNvSpPr/>
          <p:nvPr/>
        </p:nvSpPr>
        <p:spPr bwMode="auto">
          <a:xfrm>
            <a:off x="3996318" y="3350010"/>
            <a:ext cx="2258644" cy="1277378"/>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몇 명까지</a:t>
            </a:r>
            <a:r>
              <a:rPr kumimoji="1" lang="en-US" altLang="ko-KR" sz="1200" b="1" i="0" u="none" strike="noStrike" cap="none" normalizeH="0" baseline="0" dirty="0" smtClean="0">
                <a:ln>
                  <a:noFill/>
                </a:ln>
                <a:solidFill>
                  <a:schemeClr val="bg1"/>
                </a:solidFill>
                <a:effectLst/>
                <a:latin typeface="Arial" charset="0"/>
                <a:ea typeface="돋움" pitchFamily="50" charset="-127"/>
              </a:rPr>
              <a:t>?  </a:t>
            </a:r>
            <a:r>
              <a:rPr kumimoji="1" lang="en-US" altLang="ko-KR" sz="1200" b="1" dirty="0" smtClean="0">
                <a:solidFill>
                  <a:schemeClr val="bg1"/>
                </a:solidFill>
                <a:latin typeface="Arial" charset="0"/>
                <a:ea typeface="돋움" pitchFamily="50" charset="-127"/>
              </a:rPr>
              <a:t>P17 </a:t>
            </a:r>
            <a:r>
              <a:rPr kumimoji="1" lang="ko-KR" altLang="en-US" sz="1200" b="1" dirty="0" smtClean="0">
                <a:solidFill>
                  <a:schemeClr val="bg1"/>
                </a:solidFill>
                <a:latin typeface="Arial" charset="0"/>
                <a:ea typeface="돋움" pitchFamily="50" charset="-127"/>
              </a:rPr>
              <a:t>노출방식 참고</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322514415"/>
      </p:ext>
    </p:extLst>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110003" y="896143"/>
            <a:ext cx="706311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207" y="1319804"/>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3" name="그룹 22"/>
          <p:cNvGrpSpPr/>
          <p:nvPr/>
        </p:nvGrpSpPr>
        <p:grpSpPr>
          <a:xfrm>
            <a:off x="5230991" y="1330689"/>
            <a:ext cx="1974351" cy="314325"/>
            <a:chOff x="5292380" y="1813342"/>
            <a:chExt cx="1007811" cy="314325"/>
          </a:xfrm>
        </p:grpSpPr>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8324" y="1399057"/>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327447" y="3908552"/>
            <a:ext cx="7816553" cy="175269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480251249"/>
              </p:ext>
            </p:extLst>
          </p:nvPr>
        </p:nvGraphicFramePr>
        <p:xfrm>
          <a:off x="1323689" y="2513455"/>
          <a:ext cx="5826674" cy="1102883"/>
        </p:xfrm>
        <a:graphic>
          <a:graphicData uri="http://schemas.openxmlformats.org/drawingml/2006/table">
            <a:tbl>
              <a:tblPr firstRow="1" bandRow="1">
                <a:tableStyleId>{5C22544A-7EE6-4342-B048-85BDC9FD1C3A}</a:tableStyleId>
              </a:tblPr>
              <a:tblGrid>
                <a:gridCol w="697872"/>
                <a:gridCol w="936104"/>
                <a:gridCol w="936104"/>
                <a:gridCol w="936104"/>
                <a:gridCol w="1080120"/>
                <a:gridCol w="1240370"/>
              </a:tblGrid>
              <a:tr h="323099">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시험분류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피드백 완료여부</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 </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10.14~10.15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 </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기말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10.25~10.26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09.20~09.21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0078">
                <a:tc gridSpan="6">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6" name="그룹 15"/>
          <p:cNvGrpSpPr/>
          <p:nvPr/>
        </p:nvGrpSpPr>
        <p:grpSpPr>
          <a:xfrm>
            <a:off x="1312367" y="1118859"/>
            <a:ext cx="5860753" cy="209011"/>
            <a:chOff x="1453884" y="1151517"/>
            <a:chExt cx="5860753" cy="209011"/>
          </a:xfrm>
        </p:grpSpPr>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3884" y="1151517"/>
              <a:ext cx="5860753" cy="209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직사각형 58"/>
            <p:cNvSpPr/>
            <p:nvPr/>
          </p:nvSpPr>
          <p:spPr>
            <a:xfrm>
              <a:off x="1497864" y="1181867"/>
              <a:ext cx="1296144" cy="153016"/>
            </a:xfrm>
            <a:prstGeom prst="rect">
              <a:avLst/>
            </a:prstGeom>
            <a:solidFill>
              <a:schemeClr val="tx1"/>
            </a:solidFill>
            <a:ln>
              <a:noFill/>
            </a:ln>
          </p:spPr>
          <p:txBody>
            <a:bodyPr wrap="square" lIns="0" tIns="0" rIns="0" bIns="0" anchor="ctr">
              <a:normAutofit/>
            </a:bodyPr>
            <a:lstStyle/>
            <a:p>
              <a:r>
                <a:rPr lang="ko-KR" altLang="en-US" sz="900" b="1" kern="100" dirty="0" smtClean="0">
                  <a:solidFill>
                    <a:schemeClr val="bg1"/>
                  </a:solidFill>
                  <a:latin typeface="맑은 고딕"/>
                  <a:ea typeface="맑은 고딕"/>
                  <a:cs typeface="Times New Roman"/>
                </a:rPr>
                <a:t>내 클래스 현황</a:t>
              </a:r>
              <a:endParaRPr lang="ko-KR" altLang="ko-KR" sz="900" b="1" kern="100" dirty="0">
                <a:solidFill>
                  <a:schemeClr val="bg1"/>
                </a:solidFill>
                <a:latin typeface="맑은 고딕"/>
                <a:ea typeface="맑은 고딕"/>
                <a:cs typeface="Times New Roman"/>
              </a:endParaRPr>
            </a:p>
          </p:txBody>
        </p:sp>
      </p:grpSp>
      <p:pic>
        <p:nvPicPr>
          <p:cNvPr id="85" name="그림 84"/>
          <p:cNvPicPr>
            <a:picLocks noChangeAspect="1"/>
          </p:cNvPicPr>
          <p:nvPr/>
        </p:nvPicPr>
        <p:blipFill>
          <a:blip r:embed="rId7"/>
          <a:stretch>
            <a:fillRect/>
          </a:stretch>
        </p:blipFill>
        <p:spPr>
          <a:xfrm>
            <a:off x="4268069" y="3464405"/>
            <a:ext cx="154506" cy="154506"/>
          </a:xfrm>
          <a:prstGeom prst="rect">
            <a:avLst/>
          </a:prstGeom>
        </p:spPr>
      </p:pic>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8" name="직사각형 47"/>
          <p:cNvSpPr/>
          <p:nvPr/>
        </p:nvSpPr>
        <p:spPr bwMode="auto">
          <a:xfrm>
            <a:off x="6136903" y="889841"/>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1388569" y="1370213"/>
            <a:ext cx="52277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진행상태</a:t>
            </a:r>
            <a:endParaRPr kumimoji="1" lang="ko-KR" altLang="en-US" sz="900" b="1" i="0" u="none" strike="noStrike" cap="none" normalizeH="0" baseline="0" dirty="0" smtClean="0">
              <a:ln>
                <a:noFill/>
              </a:ln>
              <a:effectLst/>
              <a:latin typeface="Arial" charset="0"/>
              <a:ea typeface="돋움" pitchFamily="50" charset="-127"/>
            </a:endParaRPr>
          </a:p>
        </p:txBody>
      </p:sp>
      <p:sp>
        <p:nvSpPr>
          <p:cNvPr id="50" name="직사각형 49"/>
          <p:cNvSpPr/>
          <p:nvPr/>
        </p:nvSpPr>
        <p:spPr bwMode="auto">
          <a:xfrm>
            <a:off x="2220228" y="1367636"/>
            <a:ext cx="632562" cy="221469"/>
          </a:xfrm>
          <a:prstGeom prst="rect">
            <a:avLst/>
          </a:prstGeom>
          <a:solidFill>
            <a:srgbClr val="00CC99"/>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시험분류</a:t>
            </a:r>
            <a:endParaRPr kumimoji="1" lang="ko-KR" altLang="en-US" sz="900" b="1" i="0" u="none" strike="noStrike" cap="none" normalizeH="0" baseline="0" dirty="0" smtClean="0">
              <a:ln>
                <a:noFill/>
              </a:ln>
              <a:effectLst/>
              <a:latin typeface="Arial" charset="0"/>
              <a:ea typeface="돋움" pitchFamily="50" charset="-127"/>
            </a:endParaRPr>
          </a:p>
        </p:txBody>
      </p:sp>
      <p:sp>
        <p:nvSpPr>
          <p:cNvPr id="51" name="직사각형 50"/>
          <p:cNvSpPr/>
          <p:nvPr/>
        </p:nvSpPr>
        <p:spPr bwMode="auto">
          <a:xfrm>
            <a:off x="3245697" y="1381755"/>
            <a:ext cx="632562" cy="221469"/>
          </a:xfrm>
          <a:prstGeom prst="rect">
            <a:avLst/>
          </a:prstGeom>
          <a:solidFill>
            <a:srgbClr val="66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sp>
        <p:nvSpPr>
          <p:cNvPr id="52" name="직사각형 51"/>
          <p:cNvSpPr/>
          <p:nvPr/>
        </p:nvSpPr>
        <p:spPr bwMode="auto">
          <a:xfrm>
            <a:off x="4238138" y="1371747"/>
            <a:ext cx="695818" cy="221469"/>
          </a:xfrm>
          <a:prstGeom prst="rect">
            <a:avLst/>
          </a:prstGeom>
          <a:solidFill>
            <a:srgbClr val="66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프로그램</a:t>
            </a:r>
            <a:endParaRPr kumimoji="1" lang="ko-KR" altLang="en-US" sz="900" b="1" i="0" u="none" strike="noStrike" cap="none" normalizeH="0" baseline="0" dirty="0" smtClean="0">
              <a:ln>
                <a:noFill/>
              </a:ln>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2(2). </a:t>
            </a:r>
            <a:r>
              <a:rPr lang="ko-KR" altLang="en-US" dirty="0" smtClean="0">
                <a:solidFill>
                  <a:srgbClr val="000000"/>
                </a:solidFill>
                <a:latin typeface="돋움"/>
                <a:ea typeface="돋움"/>
              </a:rPr>
              <a:t>레벨테스트 관리 세부기능 </a:t>
            </a:r>
            <a:r>
              <a:rPr lang="en-US" altLang="ko-KR" dirty="0" smtClean="0">
                <a:solidFill>
                  <a:srgbClr val="000000"/>
                </a:solidFill>
                <a:latin typeface="돋움"/>
                <a:ea typeface="돋움"/>
              </a:rPr>
              <a:t>- 1</a:t>
            </a:r>
            <a:endParaRPr lang="ko-KR" altLang="en-US" dirty="0">
              <a:solidFill>
                <a:srgbClr val="000000"/>
              </a:solidFill>
              <a:latin typeface="돋움"/>
              <a:ea typeface="돋움"/>
            </a:endParaRPr>
          </a:p>
        </p:txBody>
      </p:sp>
      <p:sp>
        <p:nvSpPr>
          <p:cNvPr id="14" name="모서리가 둥근 직사각형 13"/>
          <p:cNvSpPr/>
          <p:nvPr/>
        </p:nvSpPr>
        <p:spPr bwMode="auto">
          <a:xfrm>
            <a:off x="1390893" y="2850681"/>
            <a:ext cx="515175" cy="167942"/>
          </a:xfrm>
          <a:prstGeom prst="roundRect">
            <a:avLst/>
          </a:prstGeom>
          <a:solidFill>
            <a:srgbClr val="0099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err="1" smtClean="0">
                <a:ln>
                  <a:noFill/>
                </a:ln>
                <a:solidFill>
                  <a:schemeClr val="bg1"/>
                </a:solidFill>
                <a:effectLst/>
                <a:latin typeface="Arial" charset="0"/>
                <a:ea typeface="돋움" pitchFamily="50" charset="-127"/>
              </a:rPr>
              <a:t>진행중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6" name="모서리가 둥근 직사각형 55"/>
          <p:cNvSpPr/>
          <p:nvPr/>
        </p:nvSpPr>
        <p:spPr bwMode="auto">
          <a:xfrm>
            <a:off x="1397762" y="3072811"/>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7" name="모서리가 둥근 직사각형 56"/>
          <p:cNvSpPr/>
          <p:nvPr/>
        </p:nvSpPr>
        <p:spPr bwMode="auto">
          <a:xfrm>
            <a:off x="1401782" y="3279297"/>
            <a:ext cx="515175" cy="167942"/>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334139" y="3900090"/>
            <a:ext cx="5838981" cy="95280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7" name="직사각형 66"/>
          <p:cNvSpPr/>
          <p:nvPr/>
        </p:nvSpPr>
        <p:spPr bwMode="auto">
          <a:xfrm>
            <a:off x="1370844" y="3932747"/>
            <a:ext cx="2123535" cy="221522"/>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SAMSUNG </a:t>
            </a:r>
            <a:r>
              <a:rPr kumimoji="1" lang="ko-KR" altLang="en-US" sz="900" b="1" dirty="0" smtClean="0">
                <a:solidFill>
                  <a:schemeClr val="bg1"/>
                </a:solidFill>
                <a:latin typeface="Arial" charset="0"/>
                <a:ea typeface="돋움" pitchFamily="50" charset="-127"/>
              </a:rPr>
              <a:t>일반회화 </a:t>
            </a:r>
            <a:r>
              <a:rPr kumimoji="1" lang="en-US" altLang="ko-KR" sz="900" b="1" dirty="0" smtClean="0">
                <a:solidFill>
                  <a:schemeClr val="bg1"/>
                </a:solidFill>
                <a:latin typeface="Arial" charset="0"/>
                <a:ea typeface="돋움" pitchFamily="50" charset="-127"/>
              </a:rPr>
              <a:t>A </a:t>
            </a:r>
            <a:r>
              <a:rPr kumimoji="1" lang="ko-KR" altLang="en-US" sz="900" b="1" dirty="0" smtClean="0">
                <a:solidFill>
                  <a:schemeClr val="bg1"/>
                </a:solidFill>
                <a:latin typeface="Arial" charset="0"/>
                <a:ea typeface="돋움" pitchFamily="50" charset="-127"/>
              </a:rPr>
              <a:t>중간고사 참여자</a:t>
            </a:r>
            <a:endParaRPr kumimoji="1" lang="ko-KR" altLang="en-US" sz="900" b="1" dirty="0">
              <a:solidFill>
                <a:schemeClr val="bg1"/>
              </a:solidFill>
              <a:latin typeface="Arial" charset="0"/>
              <a:ea typeface="돋움" pitchFamily="50" charset="-127"/>
            </a:endParaRPr>
          </a:p>
        </p:txBody>
      </p:sp>
      <p:grpSp>
        <p:nvGrpSpPr>
          <p:cNvPr id="17" name="그룹 16"/>
          <p:cNvGrpSpPr/>
          <p:nvPr/>
        </p:nvGrpSpPr>
        <p:grpSpPr>
          <a:xfrm>
            <a:off x="1318647" y="3656156"/>
            <a:ext cx="5860753" cy="229336"/>
            <a:chOff x="1460164" y="3608730"/>
            <a:chExt cx="5860753" cy="277470"/>
          </a:xfrm>
        </p:grpSpPr>
        <p:pic>
          <p:nvPicPr>
            <p:cNvPr id="6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0164" y="3608730"/>
              <a:ext cx="5860753" cy="277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직사각형 68"/>
            <p:cNvSpPr/>
            <p:nvPr/>
          </p:nvSpPr>
          <p:spPr>
            <a:xfrm>
              <a:off x="1504144" y="3674023"/>
              <a:ext cx="1296144" cy="153016"/>
            </a:xfrm>
            <a:prstGeom prst="rect">
              <a:avLst/>
            </a:prstGeom>
            <a:solidFill>
              <a:schemeClr val="tx1"/>
            </a:solidFill>
            <a:ln>
              <a:noFill/>
            </a:ln>
          </p:spPr>
          <p:txBody>
            <a:bodyPr wrap="square" lIns="0" tIns="0" rIns="0" bIns="0" anchor="ctr">
              <a:normAutofit lnSpcReduction="10000"/>
            </a:bodyPr>
            <a:lstStyle/>
            <a:p>
              <a:r>
                <a:rPr lang="ko-KR" altLang="en-US" sz="900" b="1" kern="100" dirty="0" smtClean="0">
                  <a:solidFill>
                    <a:schemeClr val="bg1"/>
                  </a:solidFill>
                  <a:latin typeface="맑은 고딕"/>
                  <a:ea typeface="맑은 고딕"/>
                  <a:cs typeface="Times New Roman"/>
                </a:rPr>
                <a:t>해당 클래스 학생 현황</a:t>
              </a:r>
              <a:endParaRPr lang="ko-KR" altLang="ko-KR" sz="900" b="1" kern="100" dirty="0">
                <a:solidFill>
                  <a:schemeClr val="bg1"/>
                </a:solidFill>
                <a:latin typeface="맑은 고딕"/>
                <a:ea typeface="맑은 고딕"/>
                <a:cs typeface="Times New Roman"/>
              </a:endParaRPr>
            </a:p>
          </p:txBody>
        </p:sp>
      </p:grpSp>
      <p:graphicFrame>
        <p:nvGraphicFramePr>
          <p:cNvPr id="71" name="표 70"/>
          <p:cNvGraphicFramePr>
            <a:graphicFrameLocks noGrp="1"/>
          </p:cNvGraphicFramePr>
          <p:nvPr>
            <p:extLst>
              <p:ext uri="{D42A27DB-BD31-4B8C-83A1-F6EECF244321}">
                <p14:modId xmlns:p14="http://schemas.microsoft.com/office/powerpoint/2010/main" val="3203351475"/>
              </p:ext>
            </p:extLst>
          </p:nvPr>
        </p:nvGraphicFramePr>
        <p:xfrm>
          <a:off x="1370844" y="4179830"/>
          <a:ext cx="5693431" cy="628396"/>
        </p:xfrm>
        <a:graphic>
          <a:graphicData uri="http://schemas.openxmlformats.org/drawingml/2006/table">
            <a:tbl>
              <a:tblPr firstRow="1" bandRow="1">
                <a:tableStyleId>{5C22544A-7EE6-4342-B048-85BDC9FD1C3A}</a:tableStyleId>
              </a:tblPr>
              <a:tblGrid>
                <a:gridCol w="359141"/>
                <a:gridCol w="900298"/>
                <a:gridCol w="1152128"/>
                <a:gridCol w="1080120"/>
                <a:gridCol w="1080120"/>
                <a:gridCol w="1121624"/>
              </a:tblGrid>
              <a:tr h="1570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독해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문법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듣기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쓰기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3" name="모서리가 둥근 직사각형 72"/>
          <p:cNvSpPr/>
          <p:nvPr/>
        </p:nvSpPr>
        <p:spPr bwMode="auto">
          <a:xfrm>
            <a:off x="6012160" y="4517579"/>
            <a:ext cx="906164" cy="116768"/>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피드백 완료</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78" name="모서리가 둥근 직사각형 77"/>
          <p:cNvSpPr/>
          <p:nvPr/>
        </p:nvSpPr>
        <p:spPr bwMode="auto">
          <a:xfrm>
            <a:off x="6012160" y="4347923"/>
            <a:ext cx="906164" cy="146445"/>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피드백 미완료</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pic>
        <p:nvPicPr>
          <p:cNvPr id="7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0419" y="4886987"/>
            <a:ext cx="5860753" cy="194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 name="직사각형 79"/>
          <p:cNvSpPr/>
          <p:nvPr/>
        </p:nvSpPr>
        <p:spPr>
          <a:xfrm>
            <a:off x="1384399" y="4895567"/>
            <a:ext cx="1296144" cy="153016"/>
          </a:xfrm>
          <a:prstGeom prst="rect">
            <a:avLst/>
          </a:prstGeom>
          <a:solidFill>
            <a:schemeClr val="tx1"/>
          </a:solidFill>
          <a:ln>
            <a:noFill/>
          </a:ln>
        </p:spPr>
        <p:txBody>
          <a:bodyPr wrap="square" lIns="0" tIns="0" rIns="0" bIns="0" anchor="ctr">
            <a:normAutofit/>
          </a:bodyPr>
          <a:lstStyle/>
          <a:p>
            <a:r>
              <a:rPr lang="en-US" altLang="ko-KR" sz="900" b="1" kern="100" dirty="0" smtClean="0">
                <a:solidFill>
                  <a:schemeClr val="bg1"/>
                </a:solidFill>
                <a:latin typeface="맑은 고딕"/>
                <a:ea typeface="맑은 고딕"/>
                <a:cs typeface="Times New Roman"/>
              </a:rPr>
              <a:t>WRT </a:t>
            </a:r>
            <a:r>
              <a:rPr lang="ko-KR" altLang="en-US" sz="900" b="1" kern="100" dirty="0" smtClean="0">
                <a:solidFill>
                  <a:schemeClr val="bg1"/>
                </a:solidFill>
                <a:latin typeface="맑은 고딕"/>
                <a:ea typeface="맑은 고딕"/>
                <a:cs typeface="Times New Roman"/>
              </a:rPr>
              <a:t>피드백</a:t>
            </a:r>
            <a:endParaRPr lang="ko-KR" altLang="ko-KR" sz="900" b="1" kern="100" dirty="0">
              <a:solidFill>
                <a:schemeClr val="bg1"/>
              </a:solidFill>
              <a:latin typeface="맑은 고딕"/>
              <a:ea typeface="맑은 고딕"/>
              <a:cs typeface="Times New Roman"/>
            </a:endParaRPr>
          </a:p>
        </p:txBody>
      </p:sp>
      <p:sp>
        <p:nvSpPr>
          <p:cNvPr id="86" name="직사각형 85"/>
          <p:cNvSpPr/>
          <p:nvPr/>
        </p:nvSpPr>
        <p:spPr bwMode="auto">
          <a:xfrm>
            <a:off x="1323252" y="5105764"/>
            <a:ext cx="5856148" cy="1729384"/>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8" name="직사각형 87"/>
          <p:cNvSpPr/>
          <p:nvPr/>
        </p:nvSpPr>
        <p:spPr bwMode="auto">
          <a:xfrm>
            <a:off x="1361446" y="5133562"/>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학생 작성</a:t>
            </a:r>
            <a:endParaRPr kumimoji="1" lang="ko-KR" altLang="en-US" sz="900" b="1" dirty="0">
              <a:solidFill>
                <a:schemeClr val="bg1"/>
              </a:solidFill>
              <a:latin typeface="Arial" charset="0"/>
              <a:ea typeface="돋움" pitchFamily="50" charset="-127"/>
            </a:endParaRPr>
          </a:p>
        </p:txBody>
      </p:sp>
      <p:sp>
        <p:nvSpPr>
          <p:cNvPr id="19" name="TextBox 18"/>
          <p:cNvSpPr txBox="1"/>
          <p:nvPr/>
        </p:nvSpPr>
        <p:spPr>
          <a:xfrm>
            <a:off x="1359958" y="5354893"/>
            <a:ext cx="5693431" cy="371861"/>
          </a:xfrm>
          <a:prstGeom prst="rect">
            <a:avLst/>
          </a:prstGeom>
          <a:noFill/>
          <a:ln w="12700">
            <a:solidFill>
              <a:srgbClr val="808080"/>
            </a:solidFill>
          </a:ln>
        </p:spPr>
        <p:txBody>
          <a:bodyPr wrap="square" rtlCol="0">
            <a:normAutofit/>
          </a:bodyPr>
          <a:lstStyle/>
          <a:p>
            <a:r>
              <a:rPr lang="ko-KR" altLang="en-US" sz="900" dirty="0" smtClean="0"/>
              <a:t>학교에 먹고 밥은 갔다</a:t>
            </a:r>
            <a:r>
              <a:rPr lang="en-US" altLang="ko-KR" sz="900" dirty="0" smtClean="0"/>
              <a:t>.</a:t>
            </a:r>
            <a:endParaRPr lang="ko-KR" altLang="en-US" sz="900" dirty="0"/>
          </a:p>
        </p:txBody>
      </p:sp>
      <p:sp>
        <p:nvSpPr>
          <p:cNvPr id="89" name="직사각형 88"/>
          <p:cNvSpPr/>
          <p:nvPr/>
        </p:nvSpPr>
        <p:spPr bwMode="auto">
          <a:xfrm>
            <a:off x="1361446" y="5769978"/>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교수 피드백</a:t>
            </a:r>
            <a:endParaRPr kumimoji="1" lang="ko-KR" altLang="en-US" sz="900" b="1" dirty="0">
              <a:solidFill>
                <a:schemeClr val="bg1"/>
              </a:solidFill>
              <a:latin typeface="Arial" charset="0"/>
              <a:ea typeface="돋움" pitchFamily="50" charset="-127"/>
            </a:endParaRPr>
          </a:p>
        </p:txBody>
      </p:sp>
      <p:sp>
        <p:nvSpPr>
          <p:cNvPr id="94" name="모서리가 둥근 직사각형 93"/>
          <p:cNvSpPr/>
          <p:nvPr/>
        </p:nvSpPr>
        <p:spPr bwMode="auto">
          <a:xfrm>
            <a:off x="6215544" y="3060011"/>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5" name="모서리가 둥근 직사각형 94"/>
          <p:cNvSpPr/>
          <p:nvPr/>
        </p:nvSpPr>
        <p:spPr bwMode="auto">
          <a:xfrm>
            <a:off x="6219564" y="3266497"/>
            <a:ext cx="515175" cy="167942"/>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6" name="모서리가 둥근 직사각형 95"/>
          <p:cNvSpPr/>
          <p:nvPr/>
        </p:nvSpPr>
        <p:spPr bwMode="auto">
          <a:xfrm>
            <a:off x="6215544" y="2862847"/>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ext uri="{D42A27DB-BD31-4B8C-83A1-F6EECF244321}">
                <p14:modId xmlns:p14="http://schemas.microsoft.com/office/powerpoint/2010/main" val="551197338"/>
              </p:ext>
            </p:extLst>
          </p:nvPr>
        </p:nvGraphicFramePr>
        <p:xfrm>
          <a:off x="1360497" y="5991598"/>
          <a:ext cx="5703779" cy="580767"/>
        </p:xfrm>
        <a:graphic>
          <a:graphicData uri="http://schemas.openxmlformats.org/drawingml/2006/table">
            <a:tbl>
              <a:tblPr firstRow="1" bandRow="1">
                <a:tableStyleId>{5C22544A-7EE6-4342-B048-85BDC9FD1C3A}</a:tableStyleId>
              </a:tblPr>
              <a:tblGrid>
                <a:gridCol w="5703779"/>
              </a:tblGrid>
              <a:tr h="349895">
                <a:tc>
                  <a:txBody>
                    <a:bodyPr/>
                    <a:lstStyle/>
                    <a:p>
                      <a:pPr latinLnBrk="1"/>
                      <a:r>
                        <a:rPr lang="ko-KR" altLang="en-US" sz="900" dirty="0" smtClean="0">
                          <a:solidFill>
                            <a:schemeClr val="tx1"/>
                          </a:solidFill>
                        </a:rPr>
                        <a:t>나는 밥을 먹고 학교에 갔다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872">
                <a:tc>
                  <a:txBody>
                    <a:bodyPr/>
                    <a:lstStyle/>
                    <a:p>
                      <a:pPr latinLnBrk="1"/>
                      <a:r>
                        <a:rPr lang="ko-KR" altLang="en-US" sz="900" dirty="0" smtClean="0"/>
                        <a:t>코멘트 </a:t>
                      </a:r>
                      <a:r>
                        <a:rPr lang="en-US" altLang="ko-KR" sz="900" dirty="0" smtClean="0"/>
                        <a:t>: </a:t>
                      </a:r>
                      <a:r>
                        <a:rPr lang="ko-KR" altLang="en-US" sz="900" dirty="0" smtClean="0"/>
                        <a:t>어법의 순서가 이상합니다</a:t>
                      </a:r>
                      <a:r>
                        <a:rPr lang="en-US" altLang="ko-KR" sz="900" dirty="0" smtClean="0"/>
                        <a:t>.</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0" name="직사각형 99"/>
          <p:cNvSpPr/>
          <p:nvPr/>
        </p:nvSpPr>
        <p:spPr bwMode="auto">
          <a:xfrm>
            <a:off x="4086824" y="6586712"/>
            <a:ext cx="520333" cy="21367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확인</a:t>
            </a:r>
            <a:endParaRPr kumimoji="1" lang="ko-KR" altLang="en-US" sz="900" b="1" dirty="0">
              <a:solidFill>
                <a:schemeClr val="bg1"/>
              </a:solidFill>
              <a:latin typeface="Arial" charset="0"/>
              <a:ea typeface="돋움" pitchFamily="50" charset="-127"/>
            </a:endParaRPr>
          </a:p>
        </p:txBody>
      </p:sp>
      <p:sp>
        <p:nvSpPr>
          <p:cNvPr id="46" name="AutoShape 85"/>
          <p:cNvSpPr>
            <a:spLocks noChangeArrowheads="1"/>
          </p:cNvSpPr>
          <p:nvPr/>
        </p:nvSpPr>
        <p:spPr bwMode="auto">
          <a:xfrm rot="10800000">
            <a:off x="1340418" y="1585477"/>
            <a:ext cx="3858350" cy="16968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aphicFrame>
        <p:nvGraphicFramePr>
          <p:cNvPr id="54" name="표 53"/>
          <p:cNvGraphicFramePr>
            <a:graphicFrameLocks noGrp="1"/>
          </p:cNvGraphicFramePr>
          <p:nvPr>
            <p:extLst>
              <p:ext uri="{D42A27DB-BD31-4B8C-83A1-F6EECF244321}">
                <p14:modId xmlns:p14="http://schemas.microsoft.com/office/powerpoint/2010/main" val="1801610568"/>
              </p:ext>
            </p:extLst>
          </p:nvPr>
        </p:nvGraphicFramePr>
        <p:xfrm>
          <a:off x="1338920" y="1768335"/>
          <a:ext cx="3892071" cy="678275"/>
        </p:xfrm>
        <a:graphic>
          <a:graphicData uri="http://schemas.openxmlformats.org/drawingml/2006/table">
            <a:tbl>
              <a:tblPr firstRow="1" bandRow="1">
                <a:tableStyleId>{5C22544A-7EE6-4342-B048-85BDC9FD1C3A}</a:tableStyleId>
              </a:tblPr>
              <a:tblGrid>
                <a:gridCol w="927831"/>
                <a:gridCol w="1050056"/>
                <a:gridCol w="957092"/>
                <a:gridCol w="957092"/>
              </a:tblGrid>
              <a:tr h="165653">
                <a:tc>
                  <a:txBody>
                    <a:bodyPr/>
                    <a:lstStyle/>
                    <a:p>
                      <a:pPr algn="ctr" latinLnBrk="1"/>
                      <a:r>
                        <a:rPr lang="ko-KR" altLang="en-US" sz="1000" dirty="0" smtClean="0">
                          <a:solidFill>
                            <a:schemeClr val="tx1"/>
                          </a:solidFill>
                        </a:rPr>
                        <a:t>진행상태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시험분류</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5653">
                <a:tc>
                  <a:txBody>
                    <a:bodyPr/>
                    <a:lstStyle/>
                    <a:p>
                      <a:pPr algn="ctr" latinLnBrk="1"/>
                      <a:r>
                        <a:rPr lang="ko-KR" altLang="en-US" sz="900" dirty="0" err="1" smtClean="0">
                          <a:solidFill>
                            <a:schemeClr val="tx1"/>
                          </a:solidFill>
                        </a:rPr>
                        <a:t>진행중</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5653">
                <a:tc>
                  <a:txBody>
                    <a:bodyPr/>
                    <a:lstStyle/>
                    <a:p>
                      <a:pPr algn="ctr" latinLnBrk="1"/>
                      <a:r>
                        <a:rPr lang="ko-KR" altLang="en-US" sz="900" dirty="0" err="1" smtClean="0">
                          <a:solidFill>
                            <a:schemeClr val="tx1"/>
                          </a:solidFill>
                        </a:rPr>
                        <a:t>미진행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5653">
                <a:tc>
                  <a:txBody>
                    <a:bodyPr/>
                    <a:lstStyle/>
                    <a:p>
                      <a:pPr algn="ctr" latinLnBrk="1"/>
                      <a:r>
                        <a:rPr lang="ko-KR" altLang="en-US" sz="900" dirty="0" smtClean="0">
                          <a:solidFill>
                            <a:schemeClr val="tx1"/>
                          </a:solidFill>
                        </a:rPr>
                        <a:t>진행완료</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기말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5" name="TextBox 54"/>
          <p:cNvSpPr txBox="1"/>
          <p:nvPr/>
        </p:nvSpPr>
        <p:spPr>
          <a:xfrm>
            <a:off x="1292290" y="1340769"/>
            <a:ext cx="3953783" cy="304246"/>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8" name="TextBox 57"/>
          <p:cNvSpPr txBox="1"/>
          <p:nvPr/>
        </p:nvSpPr>
        <p:spPr>
          <a:xfrm>
            <a:off x="1350067" y="2786070"/>
            <a:ext cx="626927" cy="75994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58" idx="1"/>
            <a:endCxn id="71" idx="0"/>
          </p:cNvCxnSpPr>
          <p:nvPr/>
        </p:nvCxnSpPr>
        <p:spPr bwMode="auto">
          <a:xfrm rot="10800000" flipH="1" flipV="1">
            <a:off x="1350067" y="3166040"/>
            <a:ext cx="2867492" cy="1013789"/>
          </a:xfrm>
          <a:prstGeom prst="bentConnector4">
            <a:avLst>
              <a:gd name="adj1" fmla="val -7972"/>
              <a:gd name="adj2" fmla="val 6874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1906069" y="4298718"/>
            <a:ext cx="577700" cy="55213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1" name="꺾인 연결선 10"/>
          <p:cNvCxnSpPr>
            <a:stCxn id="61" idx="1"/>
            <a:endCxn id="86" idx="1"/>
          </p:cNvCxnSpPr>
          <p:nvPr/>
        </p:nvCxnSpPr>
        <p:spPr bwMode="auto">
          <a:xfrm rot="10800000" flipV="1">
            <a:off x="1323253" y="4574782"/>
            <a:ext cx="582817" cy="1395673"/>
          </a:xfrm>
          <a:prstGeom prst="bentConnector3">
            <a:avLst>
              <a:gd name="adj1" fmla="val 13922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직사각형 61"/>
          <p:cNvSpPr/>
          <p:nvPr/>
        </p:nvSpPr>
        <p:spPr>
          <a:xfrm>
            <a:off x="1" y="2695639"/>
            <a:ext cx="1115616"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진행 상황 클릭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클래스 학생 현황 표시</a:t>
            </a:r>
            <a:endParaRPr lang="en-US" altLang="ko-KR" sz="1000" b="1" kern="100" dirty="0" smtClean="0">
              <a:latin typeface="맑은 고딕"/>
              <a:ea typeface="맑은 고딕"/>
              <a:cs typeface="Times New Roman"/>
            </a:endParaRPr>
          </a:p>
        </p:txBody>
      </p:sp>
      <p:sp>
        <p:nvSpPr>
          <p:cNvPr id="65" name="직사각형 64"/>
          <p:cNvSpPr/>
          <p:nvPr/>
        </p:nvSpPr>
        <p:spPr>
          <a:xfrm>
            <a:off x="28735" y="4610001"/>
            <a:ext cx="1043842"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해당 학생 이름 클릭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학생이 작성한 </a:t>
            </a:r>
            <a:r>
              <a:rPr lang="en-US" altLang="ko-KR" sz="1000" b="1" kern="100" dirty="0" smtClean="0">
                <a:latin typeface="맑은 고딕"/>
                <a:ea typeface="맑은 고딕"/>
                <a:cs typeface="Times New Roman"/>
                <a:sym typeface="Wingdings" panose="05000000000000000000" pitchFamily="2" charset="2"/>
              </a:rPr>
              <a:t>WRT </a:t>
            </a:r>
            <a:r>
              <a:rPr lang="ko-KR" altLang="en-US" sz="1000" b="1" kern="100" dirty="0" smtClean="0">
                <a:latin typeface="맑은 고딕"/>
                <a:ea typeface="맑은 고딕"/>
                <a:cs typeface="Times New Roman"/>
                <a:sym typeface="Wingdings" panose="05000000000000000000" pitchFamily="2" charset="2"/>
              </a:rPr>
              <a:t>결과물 보여주기</a:t>
            </a:r>
            <a:endParaRPr lang="en-US" altLang="ko-KR" sz="1000" b="1" kern="100" dirty="0" smtClean="0">
              <a:latin typeface="맑은 고딕"/>
              <a:ea typeface="맑은 고딕"/>
              <a:cs typeface="Times New Roman"/>
            </a:endParaRPr>
          </a:p>
        </p:txBody>
      </p:sp>
      <p:sp>
        <p:nvSpPr>
          <p:cNvPr id="70" name="Oval 14"/>
          <p:cNvSpPr>
            <a:spLocks noChangeArrowheads="1"/>
          </p:cNvSpPr>
          <p:nvPr/>
        </p:nvSpPr>
        <p:spPr bwMode="gray">
          <a:xfrm>
            <a:off x="832274" y="4448122"/>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60" name="Oval 14"/>
          <p:cNvSpPr>
            <a:spLocks noChangeArrowheads="1"/>
          </p:cNvSpPr>
          <p:nvPr/>
        </p:nvSpPr>
        <p:spPr bwMode="gray">
          <a:xfrm>
            <a:off x="941974" y="2584538"/>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72" name="직사각형 71"/>
          <p:cNvSpPr/>
          <p:nvPr/>
        </p:nvSpPr>
        <p:spPr>
          <a:xfrm>
            <a:off x="7356839" y="3653424"/>
            <a:ext cx="1619066"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해당 클래스 학생에 대한 모든 시험의 피드백 완료 시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solidFill>
                  <a:schemeClr val="accent2">
                    <a:lumMod val="50000"/>
                  </a:schemeClr>
                </a:solidFill>
                <a:latin typeface="맑은 고딕"/>
                <a:ea typeface="맑은 고딕"/>
                <a:cs typeface="Times New Roman"/>
                <a:sym typeface="Wingdings" panose="05000000000000000000" pitchFamily="2" charset="2"/>
              </a:rPr>
              <a:t>내 클래스 현황 </a:t>
            </a:r>
            <a:r>
              <a:rPr lang="ko-KR" altLang="en-US" sz="1000" b="1" kern="100" dirty="0" smtClean="0">
                <a:latin typeface="맑은 고딕"/>
                <a:ea typeface="맑은 고딕"/>
                <a:cs typeface="Times New Roman"/>
                <a:sym typeface="Wingdings" panose="05000000000000000000" pitchFamily="2" charset="2"/>
              </a:rPr>
              <a:t>내 피드백 완료 여부 업데이트</a:t>
            </a:r>
            <a:endParaRPr lang="en-US" altLang="ko-KR" sz="1000" b="1" kern="100" dirty="0" smtClean="0">
              <a:latin typeface="맑은 고딕"/>
              <a:ea typeface="맑은 고딕"/>
              <a:cs typeface="Times New Roman"/>
            </a:endParaRPr>
          </a:p>
        </p:txBody>
      </p:sp>
      <p:sp>
        <p:nvSpPr>
          <p:cNvPr id="74" name="직사각형 73"/>
          <p:cNvSpPr/>
          <p:nvPr/>
        </p:nvSpPr>
        <p:spPr>
          <a:xfrm>
            <a:off x="7322845" y="5827110"/>
            <a:ext cx="1695866" cy="87975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a:latin typeface="맑은 고딕"/>
                <a:ea typeface="맑은 고딕"/>
                <a:cs typeface="Times New Roman"/>
              </a:rPr>
              <a:t>피드백 작성 완료 후 확인 버튼 클릭 </a:t>
            </a:r>
            <a:r>
              <a:rPr lang="en-US" altLang="ko-KR" sz="1000" b="1" kern="100" dirty="0">
                <a:latin typeface="맑은 고딕"/>
                <a:ea typeface="맑은 고딕"/>
                <a:cs typeface="Times New Roman"/>
                <a:sym typeface="Wingdings" panose="05000000000000000000" pitchFamily="2" charset="2"/>
              </a:rPr>
              <a:t></a:t>
            </a:r>
            <a:r>
              <a:rPr lang="ko-KR" altLang="en-US" sz="1000" b="1" kern="100" dirty="0">
                <a:latin typeface="맑은 고딕"/>
                <a:ea typeface="맑은 고딕"/>
                <a:cs typeface="Times New Roman"/>
              </a:rPr>
              <a:t> 자동적으로 해당 학생 </a:t>
            </a:r>
            <a:r>
              <a:rPr lang="en-US" altLang="ko-KR" sz="1000" b="1" kern="100" dirty="0">
                <a:latin typeface="맑은 고딕"/>
                <a:ea typeface="맑은 고딕"/>
                <a:cs typeface="Times New Roman"/>
              </a:rPr>
              <a:t>WRT </a:t>
            </a:r>
            <a:r>
              <a:rPr lang="ko-KR" altLang="en-US" sz="1000" b="1" kern="100" dirty="0">
                <a:latin typeface="맑은 고딕"/>
                <a:ea typeface="맑은 고딕"/>
                <a:cs typeface="Times New Roman"/>
              </a:rPr>
              <a:t>피드백 완료 여부 업데이트 </a:t>
            </a:r>
            <a:endParaRPr lang="en-US" altLang="ko-KR" sz="1000" b="1" kern="100" dirty="0">
              <a:latin typeface="맑은 고딕"/>
              <a:ea typeface="맑은 고딕"/>
              <a:cs typeface="Times New Roman"/>
            </a:endParaRPr>
          </a:p>
        </p:txBody>
      </p:sp>
      <p:cxnSp>
        <p:nvCxnSpPr>
          <p:cNvPr id="29" name="꺾인 연결선 28"/>
          <p:cNvCxnSpPr>
            <a:stCxn id="100" idx="0"/>
            <a:endCxn id="74" idx="1"/>
          </p:cNvCxnSpPr>
          <p:nvPr/>
        </p:nvCxnSpPr>
        <p:spPr bwMode="auto">
          <a:xfrm rot="5400000" flipH="1" flipV="1">
            <a:off x="5675056" y="4938923"/>
            <a:ext cx="319724" cy="2975854"/>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TextBox 80"/>
          <p:cNvSpPr txBox="1"/>
          <p:nvPr/>
        </p:nvSpPr>
        <p:spPr>
          <a:xfrm>
            <a:off x="5979937" y="4298718"/>
            <a:ext cx="1073451" cy="461784"/>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2" name="꺾인 연결선 81"/>
          <p:cNvCxnSpPr>
            <a:stCxn id="74" idx="0"/>
            <a:endCxn id="81" idx="2"/>
          </p:cNvCxnSpPr>
          <p:nvPr/>
        </p:nvCxnSpPr>
        <p:spPr bwMode="auto">
          <a:xfrm rot="16200000" flipV="1">
            <a:off x="6810417" y="4466748"/>
            <a:ext cx="1066608" cy="1654115"/>
          </a:xfrm>
          <a:prstGeom prst="bentConnector3">
            <a:avLst>
              <a:gd name="adj1" fmla="val 5000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TextBox 82"/>
          <p:cNvSpPr txBox="1"/>
          <p:nvPr/>
        </p:nvSpPr>
        <p:spPr>
          <a:xfrm>
            <a:off x="5960095" y="2786069"/>
            <a:ext cx="1073451" cy="74393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37" name="꺾인 연결선 36"/>
          <p:cNvCxnSpPr>
            <a:stCxn id="81" idx="3"/>
            <a:endCxn id="72" idx="1"/>
          </p:cNvCxnSpPr>
          <p:nvPr/>
        </p:nvCxnSpPr>
        <p:spPr bwMode="auto">
          <a:xfrm flipV="1">
            <a:off x="7053388" y="4362177"/>
            <a:ext cx="303451" cy="167433"/>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꺾인 연결선 86"/>
          <p:cNvCxnSpPr>
            <a:stCxn id="72" idx="0"/>
            <a:endCxn id="83" idx="3"/>
          </p:cNvCxnSpPr>
          <p:nvPr/>
        </p:nvCxnSpPr>
        <p:spPr bwMode="auto">
          <a:xfrm rot="16200000" flipV="1">
            <a:off x="7352265" y="2839317"/>
            <a:ext cx="495389" cy="1132826"/>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Oval 14"/>
          <p:cNvSpPr>
            <a:spLocks noChangeArrowheads="1"/>
          </p:cNvSpPr>
          <p:nvPr/>
        </p:nvSpPr>
        <p:spPr bwMode="gray">
          <a:xfrm>
            <a:off x="4201564" y="6067720"/>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91" name="Oval 14"/>
          <p:cNvSpPr>
            <a:spLocks noChangeArrowheads="1"/>
          </p:cNvSpPr>
          <p:nvPr/>
        </p:nvSpPr>
        <p:spPr bwMode="gray">
          <a:xfrm>
            <a:off x="8169383" y="5272618"/>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92" name="Oval 14"/>
          <p:cNvSpPr>
            <a:spLocks noChangeArrowheads="1"/>
          </p:cNvSpPr>
          <p:nvPr/>
        </p:nvSpPr>
        <p:spPr bwMode="gray">
          <a:xfrm>
            <a:off x="7125036" y="4116943"/>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3</a:t>
            </a:r>
          </a:p>
        </p:txBody>
      </p:sp>
      <p:sp>
        <p:nvSpPr>
          <p:cNvPr id="93" name="Oval 14"/>
          <p:cNvSpPr>
            <a:spLocks noChangeArrowheads="1"/>
          </p:cNvSpPr>
          <p:nvPr/>
        </p:nvSpPr>
        <p:spPr bwMode="gray">
          <a:xfrm>
            <a:off x="7953483" y="2899344"/>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4</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97" name="직사각형 96"/>
          <p:cNvSpPr/>
          <p:nvPr/>
        </p:nvSpPr>
        <p:spPr>
          <a:xfrm>
            <a:off x="7228909" y="1394366"/>
            <a:ext cx="1474208" cy="1291305"/>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a:latin typeface="맑은 고딕"/>
                <a:ea typeface="맑은 고딕"/>
                <a:cs typeface="Times New Roman"/>
              </a:rPr>
              <a:t>표시 정보는 </a:t>
            </a:r>
            <a:r>
              <a:rPr lang="en-US" altLang="ko-KR" sz="1000" b="1" kern="100" dirty="0">
                <a:latin typeface="맑은 고딕"/>
                <a:ea typeface="맑은 고딕"/>
                <a:cs typeface="Times New Roman"/>
              </a:rPr>
              <a:t>Maximum 5</a:t>
            </a:r>
            <a:r>
              <a:rPr lang="ko-KR" altLang="en-US" sz="1000" b="1" kern="100" dirty="0">
                <a:latin typeface="맑은 고딕"/>
                <a:ea typeface="맑은 고딕"/>
                <a:cs typeface="Times New Roman"/>
              </a:rPr>
              <a:t>개 까지</a:t>
            </a:r>
            <a:r>
              <a:rPr lang="en-US" altLang="ko-KR" sz="1000" b="1" kern="100" dirty="0">
                <a:latin typeface="맑은 고딕"/>
                <a:ea typeface="맑은 고딕"/>
                <a:cs typeface="Times New Roman"/>
              </a:rPr>
              <a:t>, 5</a:t>
            </a:r>
            <a:r>
              <a:rPr lang="ko-KR" altLang="en-US" sz="1000" b="1" kern="100" dirty="0">
                <a:latin typeface="맑은 고딕"/>
                <a:ea typeface="맑은 고딕"/>
                <a:cs typeface="Times New Roman"/>
              </a:rPr>
              <a:t>개 초과 시 </a:t>
            </a:r>
            <a:r>
              <a:rPr lang="ko-KR" altLang="en-US" sz="1000" b="1" kern="100" dirty="0" err="1">
                <a:latin typeface="맑은 고딕"/>
                <a:ea typeface="맑은 고딕"/>
                <a:cs typeface="Times New Roman"/>
              </a:rPr>
              <a:t>드랍다운</a:t>
            </a:r>
            <a:r>
              <a:rPr lang="ko-KR" altLang="en-US" sz="1000" b="1" kern="100" dirty="0">
                <a:latin typeface="맑은 고딕"/>
                <a:ea typeface="맑은 고딕"/>
                <a:cs typeface="Times New Roman"/>
              </a:rPr>
              <a:t> 화살표 버튼을 통해 추가 정보 파악</a:t>
            </a:r>
            <a:endParaRPr lang="en-US" altLang="ko-KR" sz="1000" b="1" kern="100" dirty="0">
              <a:latin typeface="맑은 고딕"/>
              <a:ea typeface="맑은 고딕"/>
              <a:cs typeface="Times New Roman"/>
            </a:endParaRPr>
          </a:p>
        </p:txBody>
      </p:sp>
      <p:sp>
        <p:nvSpPr>
          <p:cNvPr id="98" name="TextBox 97"/>
          <p:cNvSpPr txBox="1"/>
          <p:nvPr/>
        </p:nvSpPr>
        <p:spPr>
          <a:xfrm>
            <a:off x="4255234" y="3442483"/>
            <a:ext cx="176943" cy="210540"/>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cxnSp>
        <p:nvCxnSpPr>
          <p:cNvPr id="99" name="꺾인 연결선 98"/>
          <p:cNvCxnSpPr>
            <a:stCxn id="98" idx="0"/>
            <a:endCxn id="97" idx="1"/>
          </p:cNvCxnSpPr>
          <p:nvPr/>
        </p:nvCxnSpPr>
        <p:spPr bwMode="auto">
          <a:xfrm rot="5400000" flipH="1" flipV="1">
            <a:off x="5085075" y="1298650"/>
            <a:ext cx="1402464" cy="2885203"/>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56943172"/>
      </p:ext>
    </p:extLst>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278092"/>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333709132"/>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56462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전체보기 </a:t>
            </a:r>
            <a:endParaRPr lang="ko-KR" altLang="en-US" dirty="0">
              <a:solidFill>
                <a:srgbClr val="000000"/>
              </a:solidFill>
              <a:latin typeface="돋움"/>
              <a:ea typeface="돋움"/>
            </a:endParaRPr>
          </a:p>
        </p:txBody>
      </p:sp>
      <p:grpSp>
        <p:nvGrpSpPr>
          <p:cNvPr id="65" name="그룹 64"/>
          <p:cNvGrpSpPr/>
          <p:nvPr/>
        </p:nvGrpSpPr>
        <p:grpSpPr>
          <a:xfrm>
            <a:off x="1366798" y="1292223"/>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비용관리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17" name="그룹 16"/>
          <p:cNvGrpSpPr/>
          <p:nvPr/>
        </p:nvGrpSpPr>
        <p:grpSpPr>
          <a:xfrm>
            <a:off x="1333116" y="1537855"/>
            <a:ext cx="5039084" cy="1188643"/>
            <a:chOff x="1333116" y="1537855"/>
            <a:chExt cx="6075784" cy="1188643"/>
          </a:xfrm>
        </p:grpSpPr>
        <p:grpSp>
          <p:nvGrpSpPr>
            <p:cNvPr id="7" name="그룹 6"/>
            <p:cNvGrpSpPr/>
            <p:nvPr/>
          </p:nvGrpSpPr>
          <p:grpSpPr>
            <a:xfrm>
              <a:off x="1333116" y="1537855"/>
              <a:ext cx="6075784" cy="1188643"/>
              <a:chOff x="1333116" y="1592285"/>
              <a:chExt cx="6075784" cy="1188643"/>
            </a:xfrm>
          </p:grpSpPr>
          <p:pic>
            <p:nvPicPr>
              <p:cNvPr id="68" name="그림 67"/>
              <p:cNvPicPr/>
              <p:nvPr/>
            </p:nvPicPr>
            <p:blipFill>
              <a:blip r:embed="rId4">
                <a:extLst>
                  <a:ext uri="{28A0092B-C50C-407E-A947-70E740481C1C}">
                    <a14:useLocalDpi xmlns:a14="http://schemas.microsoft.com/office/drawing/2010/main" val="0"/>
                  </a:ext>
                </a:extLst>
              </a:blip>
              <a:stretch>
                <a:fillRect/>
              </a:stretch>
            </p:blipFill>
            <p:spPr>
              <a:xfrm>
                <a:off x="1333116" y="1592285"/>
                <a:ext cx="6075784" cy="1188643"/>
              </a:xfrm>
              <a:prstGeom prst="rect">
                <a:avLst/>
              </a:prstGeom>
            </p:spPr>
          </p:pic>
          <p:sp>
            <p:nvSpPr>
              <p:cNvPr id="5" name="직사각형 4"/>
              <p:cNvSpPr/>
              <p:nvPr/>
            </p:nvSpPr>
            <p:spPr bwMode="auto">
              <a:xfrm>
                <a:off x="2555776" y="1930121"/>
                <a:ext cx="2736304" cy="224507"/>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6" name="TextBox 15"/>
            <p:cNvSpPr txBox="1"/>
            <p:nvPr/>
          </p:nvSpPr>
          <p:spPr>
            <a:xfrm>
              <a:off x="260601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3</a:t>
              </a:r>
              <a:r>
                <a:rPr lang="ko-KR" altLang="en-US" sz="900" dirty="0" smtClean="0"/>
                <a:t>개월</a:t>
              </a:r>
              <a:endParaRPr lang="ko-KR" altLang="en-US" sz="900" dirty="0"/>
            </a:p>
          </p:txBody>
        </p:sp>
        <p:sp>
          <p:nvSpPr>
            <p:cNvPr id="69" name="TextBox 68"/>
            <p:cNvSpPr txBox="1"/>
            <p:nvPr/>
          </p:nvSpPr>
          <p:spPr>
            <a:xfrm>
              <a:off x="3128337"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a:t>6</a:t>
              </a:r>
              <a:r>
                <a:rPr lang="ko-KR" altLang="en-US" sz="900" dirty="0" smtClean="0"/>
                <a:t>개월</a:t>
              </a:r>
              <a:endParaRPr lang="ko-KR" altLang="en-US" sz="900" dirty="0"/>
            </a:p>
          </p:txBody>
        </p:sp>
        <p:sp>
          <p:nvSpPr>
            <p:cNvPr id="70" name="TextBox 69"/>
            <p:cNvSpPr txBox="1"/>
            <p:nvPr/>
          </p:nvSpPr>
          <p:spPr>
            <a:xfrm>
              <a:off x="365066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12</a:t>
              </a:r>
              <a:r>
                <a:rPr lang="ko-KR" altLang="en-US" sz="900" dirty="0" smtClean="0"/>
                <a:t>개월</a:t>
              </a:r>
              <a:endParaRPr lang="ko-KR" altLang="en-US" sz="900" dirty="0"/>
            </a:p>
          </p:txBody>
        </p:sp>
      </p:grpSp>
      <p:grpSp>
        <p:nvGrpSpPr>
          <p:cNvPr id="80" name="그룹 79"/>
          <p:cNvGrpSpPr/>
          <p:nvPr/>
        </p:nvGrpSpPr>
        <p:grpSpPr>
          <a:xfrm>
            <a:off x="1410341" y="2775860"/>
            <a:ext cx="975281" cy="1539870"/>
            <a:chOff x="7336410" y="1454631"/>
            <a:chExt cx="1582035" cy="2792998"/>
          </a:xfrm>
        </p:grpSpPr>
        <p:grpSp>
          <p:nvGrpSpPr>
            <p:cNvPr id="81" name="그룹 80"/>
            <p:cNvGrpSpPr/>
            <p:nvPr/>
          </p:nvGrpSpPr>
          <p:grpSpPr>
            <a:xfrm>
              <a:off x="7336410" y="1454631"/>
              <a:ext cx="1582035" cy="2792998"/>
              <a:chOff x="6516216" y="1919289"/>
              <a:chExt cx="1582035" cy="2055490"/>
            </a:xfrm>
          </p:grpSpPr>
          <p:pic>
            <p:nvPicPr>
              <p:cNvPr id="8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2" name="직사각형 81"/>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dirty="0">
                  <a:solidFill>
                    <a:schemeClr val="bg1"/>
                  </a:solidFill>
                  <a:latin typeface="Arial" charset="0"/>
                  <a:ea typeface="돋움" pitchFamily="50" charset="-127"/>
                </a:rPr>
                <a:t>￦ </a:t>
              </a:r>
              <a:r>
                <a:rPr kumimoji="1" lang="en-US" altLang="ko-KR" sz="1200" b="1" i="0" u="none" strike="noStrike" cap="none" normalizeH="0" baseline="0" dirty="0" smtClean="0">
                  <a:ln>
                    <a:noFill/>
                  </a:ln>
                  <a:solidFill>
                    <a:schemeClr val="bg1"/>
                  </a:solidFill>
                  <a:effectLst/>
                  <a:latin typeface="Arial" charset="0"/>
                  <a:ea typeface="돋움" pitchFamily="50" charset="-127"/>
                </a:rPr>
                <a:t>1856000</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grpSp>
          <p:nvGrpSpPr>
            <p:cNvPr id="83" name="그룹 82"/>
            <p:cNvGrpSpPr/>
            <p:nvPr/>
          </p:nvGrpSpPr>
          <p:grpSpPr>
            <a:xfrm>
              <a:off x="7632104" y="1810269"/>
              <a:ext cx="918906" cy="1640574"/>
              <a:chOff x="7577674" y="1744953"/>
              <a:chExt cx="619125" cy="1295400"/>
            </a:xfrm>
          </p:grpSpPr>
          <p:pic>
            <p:nvPicPr>
              <p:cNvPr id="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86" name="TextBox 85"/>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87" name="TextBox 86"/>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sp>
        <p:nvSpPr>
          <p:cNvPr id="18" name="직사각형 17"/>
          <p:cNvSpPr/>
          <p:nvPr/>
        </p:nvSpPr>
        <p:spPr bwMode="auto">
          <a:xfrm>
            <a:off x="6228184" y="1537855"/>
            <a:ext cx="1180716" cy="1099057"/>
          </a:xfrm>
          <a:prstGeom prst="rect">
            <a:avLst/>
          </a:prstGeom>
          <a:solidFill>
            <a:schemeClr val="accent2">
              <a:lumMod val="75000"/>
            </a:schemeClr>
          </a:solidFill>
          <a:ln w="12700" cap="flat" cmpd="sng" algn="ctr">
            <a:solidFill>
              <a:schemeClr val="accent2">
                <a:lumMod val="90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급여 명세서 보기</a:t>
            </a:r>
          </a:p>
        </p:txBody>
      </p:sp>
      <p:grpSp>
        <p:nvGrpSpPr>
          <p:cNvPr id="20" name="그룹 19"/>
          <p:cNvGrpSpPr/>
          <p:nvPr/>
        </p:nvGrpSpPr>
        <p:grpSpPr>
          <a:xfrm>
            <a:off x="2436056" y="2775859"/>
            <a:ext cx="4961959" cy="1539871"/>
            <a:chOff x="2550478" y="2775859"/>
            <a:chExt cx="4858422" cy="1435869"/>
          </a:xfrm>
        </p:grpSpPr>
        <p:pic>
          <p:nvPicPr>
            <p:cNvPr id="90" name="그림 89"/>
            <p:cNvPicPr/>
            <p:nvPr/>
          </p:nvPicPr>
          <p:blipFill>
            <a:blip r:embed="rId7">
              <a:extLst>
                <a:ext uri="{28A0092B-C50C-407E-A947-70E740481C1C}">
                  <a14:useLocalDpi xmlns:a14="http://schemas.microsoft.com/office/drawing/2010/main" val="0"/>
                </a:ext>
              </a:extLst>
            </a:blip>
            <a:stretch>
              <a:fillRect/>
            </a:stretch>
          </p:blipFill>
          <p:spPr>
            <a:xfrm>
              <a:off x="2550478" y="2775859"/>
              <a:ext cx="4858422" cy="1435869"/>
            </a:xfrm>
            <a:prstGeom prst="rect">
              <a:avLst/>
            </a:prstGeom>
            <a:ln>
              <a:solidFill>
                <a:schemeClr val="bg1">
                  <a:lumMod val="65000"/>
                </a:schemeClr>
              </a:solidFill>
            </a:ln>
          </p:spPr>
        </p:pic>
        <p:sp>
          <p:nvSpPr>
            <p:cNvPr id="19" name="TextBox 18"/>
            <p:cNvSpPr txBox="1"/>
            <p:nvPr/>
          </p:nvSpPr>
          <p:spPr>
            <a:xfrm>
              <a:off x="2656248" y="4055300"/>
              <a:ext cx="4652056" cy="134656"/>
            </a:xfrm>
            <a:prstGeom prst="rect">
              <a:avLst/>
            </a:prstGeom>
            <a:solidFill>
              <a:schemeClr val="bg1"/>
            </a:solidFill>
          </p:spPr>
          <p:txBody>
            <a:bodyPr wrap="square" lIns="0" tIns="0" rIns="0" bIns="0" rtlCol="0">
              <a:normAutofit/>
            </a:bodyPr>
            <a:lstStyle/>
            <a:p>
              <a:r>
                <a:rPr lang="en-US" altLang="ko-KR" sz="800" dirty="0" smtClean="0"/>
                <a:t>1          2           3           4            5            6            7             8            9             10            11            12             </a:t>
              </a:r>
              <a:endParaRPr lang="ko-KR" altLang="en-US" sz="800" dirty="0"/>
            </a:p>
          </p:txBody>
        </p:sp>
      </p:grpSp>
      <p:graphicFrame>
        <p:nvGraphicFramePr>
          <p:cNvPr id="21" name="표 20"/>
          <p:cNvGraphicFramePr>
            <a:graphicFrameLocks noGrp="1"/>
          </p:cNvGraphicFramePr>
          <p:nvPr/>
        </p:nvGraphicFramePr>
        <p:xfrm>
          <a:off x="1432112" y="4651362"/>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algn="ctr" latinLnBrk="1"/>
                      <a:r>
                        <a:rPr lang="en-US" altLang="ko-KR" sz="1000" dirty="0" smtClean="0">
                          <a:solidFill>
                            <a:schemeClr val="tx1"/>
                          </a:solidFill>
                        </a:rPr>
                        <a:t>TOTAL</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1" name="직사각형 90"/>
          <p:cNvSpPr/>
          <p:nvPr/>
        </p:nvSpPr>
        <p:spPr bwMode="auto">
          <a:xfrm>
            <a:off x="1403647" y="4353556"/>
            <a:ext cx="5994367" cy="249355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graphicFrame>
        <p:nvGraphicFramePr>
          <p:cNvPr id="92" name="표 91"/>
          <p:cNvGraphicFramePr>
            <a:graphicFrameLocks noGrp="1"/>
          </p:cNvGraphicFramePr>
          <p:nvPr/>
        </p:nvGraphicFramePr>
        <p:xfrm>
          <a:off x="1432112" y="5835935"/>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TOTAL</a:t>
                      </a:r>
                      <a:endParaRPr lang="ko-KR" altLang="en-US" sz="1000" dirty="0" smtClean="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3" name="직사각형 92"/>
          <p:cNvSpPr/>
          <p:nvPr/>
        </p:nvSpPr>
        <p:spPr bwMode="auto">
          <a:xfrm>
            <a:off x="1432112" y="437599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1440118" y="5567836"/>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9</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37" name="직사각형 36"/>
          <p:cNvSpPr/>
          <p:nvPr/>
        </p:nvSpPr>
        <p:spPr>
          <a:xfrm>
            <a:off x="7595463" y="1124744"/>
            <a:ext cx="1369025" cy="532859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학생관리 개별보기 전체 첫 화면 기준</a:t>
            </a:r>
            <a:endParaRPr lang="en-US" altLang="ko-KR" sz="1200" b="1" dirty="0" smtClean="0"/>
          </a:p>
          <a:p>
            <a:pPr marL="258762" lvl="1" indent="-171450">
              <a:buFont typeface="Wingdings" panose="05000000000000000000" pitchFamily="2" charset="2"/>
              <a:buChar char="v"/>
            </a:pPr>
            <a:r>
              <a:rPr lang="ko-KR" altLang="en-US" sz="1200" dirty="0" smtClean="0"/>
              <a:t>해당 월에 대한 결과 보여주기</a:t>
            </a:r>
            <a:endParaRPr lang="en-US" altLang="ko-KR" sz="1200" dirty="0" smtClean="0"/>
          </a:p>
          <a:p>
            <a:pPr marL="258762" lvl="1" indent="-171450">
              <a:buFont typeface="Wingdings" panose="05000000000000000000" pitchFamily="2" charset="2"/>
              <a:buChar char="v"/>
            </a:pPr>
            <a:r>
              <a:rPr lang="ko-KR" altLang="en-US" sz="1200" dirty="0" smtClean="0"/>
              <a:t>매월 </a:t>
            </a:r>
            <a:r>
              <a:rPr lang="en-US" altLang="ko-KR" sz="1200" dirty="0"/>
              <a:t>1</a:t>
            </a:r>
            <a:r>
              <a:rPr lang="ko-KR" altLang="en-US" sz="1200" dirty="0"/>
              <a:t>일 부터 말일 까지의 비용 </a:t>
            </a:r>
            <a:r>
              <a:rPr lang="ko-KR" altLang="en-US" sz="1200" dirty="0" smtClean="0"/>
              <a:t>보여주기</a:t>
            </a:r>
            <a:endParaRPr lang="en-US" altLang="ko-KR" sz="1200" dirty="0" smtClean="0"/>
          </a:p>
          <a:p>
            <a:pPr marL="258762" lvl="1" indent="-171450">
              <a:buFont typeface="Wingdings" panose="05000000000000000000" pitchFamily="2" charset="2"/>
              <a:buChar char="v"/>
            </a:pPr>
            <a:r>
              <a:rPr lang="ko-KR" altLang="en-US" sz="1200" dirty="0" smtClean="0"/>
              <a:t>매월 </a:t>
            </a:r>
            <a:r>
              <a:rPr lang="en-US" altLang="ko-KR" sz="1200" dirty="0" smtClean="0"/>
              <a:t>1</a:t>
            </a:r>
            <a:r>
              <a:rPr lang="ko-KR" altLang="en-US" sz="1200" dirty="0" smtClean="0"/>
              <a:t>일이 되면 </a:t>
            </a:r>
            <a:r>
              <a:rPr lang="en-US" altLang="ko-KR" sz="1200" dirty="0" smtClean="0"/>
              <a:t>0</a:t>
            </a:r>
            <a:r>
              <a:rPr lang="ko-KR" altLang="en-US" sz="1200" dirty="0" smtClean="0"/>
              <a:t>원으로 갱신 </a:t>
            </a:r>
            <a:endParaRPr lang="en-US" altLang="ko-KR" sz="1200" dirty="0"/>
          </a:p>
          <a:p>
            <a:pPr marL="258762" lvl="1" indent="-171450">
              <a:buFont typeface="Wingdings" panose="05000000000000000000" pitchFamily="2" charset="2"/>
              <a:buChar char="v"/>
            </a:pPr>
            <a:endParaRPr lang="en-US" altLang="ko-KR" sz="1000" dirty="0" smtClean="0"/>
          </a:p>
        </p:txBody>
      </p: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9" name="직사각형 38"/>
          <p:cNvSpPr/>
          <p:nvPr/>
        </p:nvSpPr>
        <p:spPr bwMode="auto">
          <a:xfrm>
            <a:off x="6420328" y="908720"/>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 name="직사각형 1"/>
          <p:cNvSpPr/>
          <p:nvPr/>
        </p:nvSpPr>
        <p:spPr bwMode="auto">
          <a:xfrm>
            <a:off x="2051641" y="295482"/>
            <a:ext cx="6520362" cy="201622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dirty="0">
                <a:solidFill>
                  <a:schemeClr val="bg1"/>
                </a:solidFill>
                <a:latin typeface="Arial" charset="0"/>
                <a:ea typeface="돋움" pitchFamily="50" charset="-127"/>
              </a:rPr>
              <a:t>비용관리 전체보기에서 기간조회</a:t>
            </a:r>
            <a:r>
              <a:rPr kumimoji="1" lang="en-US" altLang="ko-KR" sz="1200" b="1" dirty="0">
                <a:solidFill>
                  <a:schemeClr val="bg1"/>
                </a:solidFill>
                <a:latin typeface="Arial" charset="0"/>
                <a:ea typeface="돋움" pitchFamily="50" charset="-127"/>
              </a:rPr>
              <a:t>(3/6/12) </a:t>
            </a:r>
            <a:r>
              <a:rPr kumimoji="1" lang="ko-KR" altLang="en-US" sz="1200" b="1" dirty="0" err="1">
                <a:solidFill>
                  <a:schemeClr val="bg1"/>
                </a:solidFill>
                <a:latin typeface="Arial" charset="0"/>
                <a:ea typeface="돋움" pitchFamily="50" charset="-127"/>
              </a:rPr>
              <a:t>누르지않았을시</a:t>
            </a:r>
            <a:r>
              <a:rPr kumimoji="1" lang="ko-KR" altLang="en-US" sz="1200" b="1" dirty="0">
                <a:solidFill>
                  <a:schemeClr val="bg1"/>
                </a:solidFill>
                <a:latin typeface="Arial" charset="0"/>
                <a:ea typeface="돋움" pitchFamily="50" charset="-127"/>
              </a:rPr>
              <a:t> </a:t>
            </a:r>
          </a:p>
          <a:p>
            <a:pPr algn="ctr" fontAlgn="ctr" latinLnBrk="0">
              <a:spcBef>
                <a:spcPct val="20000"/>
              </a:spcBef>
              <a:spcAft>
                <a:spcPct val="0"/>
              </a:spcAft>
              <a:tabLst>
                <a:tab pos="1028700" algn="l"/>
              </a:tabLst>
            </a:pPr>
            <a:endParaRPr kumimoji="1" lang="ko-KR" altLang="en-US" sz="1200" b="1" dirty="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200" b="1" dirty="0">
                <a:solidFill>
                  <a:schemeClr val="bg1"/>
                </a:solidFill>
                <a:latin typeface="Arial" charset="0"/>
                <a:ea typeface="돋움" pitchFamily="50" charset="-127"/>
              </a:rPr>
              <a:t>             해당월</a:t>
            </a:r>
            <a:r>
              <a:rPr kumimoji="1" lang="en-US" altLang="ko-KR" sz="1200" b="1" dirty="0">
                <a:solidFill>
                  <a:schemeClr val="bg1"/>
                </a:solidFill>
                <a:latin typeface="Arial" charset="0"/>
                <a:ea typeface="돋움" pitchFamily="50" charset="-127"/>
              </a:rPr>
              <a:t>(</a:t>
            </a:r>
            <a:r>
              <a:rPr kumimoji="1" lang="ko-KR" altLang="en-US" sz="1200" b="1" dirty="0">
                <a:solidFill>
                  <a:schemeClr val="bg1"/>
                </a:solidFill>
                <a:latin typeface="Arial" charset="0"/>
                <a:ea typeface="돋움" pitchFamily="50" charset="-127"/>
              </a:rPr>
              <a:t>예 </a:t>
            </a:r>
            <a:r>
              <a:rPr kumimoji="1" lang="en-US" altLang="ko-KR" sz="1200" b="1" dirty="0">
                <a:solidFill>
                  <a:schemeClr val="bg1"/>
                </a:solidFill>
                <a:latin typeface="Arial" charset="0"/>
                <a:ea typeface="돋움" pitchFamily="50" charset="-127"/>
              </a:rPr>
              <a:t>: 10</a:t>
            </a:r>
            <a:r>
              <a:rPr kumimoji="1" lang="ko-KR" altLang="en-US" sz="1200" b="1" dirty="0">
                <a:solidFill>
                  <a:schemeClr val="bg1"/>
                </a:solidFill>
                <a:latin typeface="Arial" charset="0"/>
                <a:ea typeface="돋움" pitchFamily="50" charset="-127"/>
              </a:rPr>
              <a:t>월</a:t>
            </a:r>
            <a:r>
              <a:rPr kumimoji="1" lang="en-US" altLang="ko-KR" sz="1200" b="1" dirty="0">
                <a:solidFill>
                  <a:schemeClr val="bg1"/>
                </a:solidFill>
                <a:latin typeface="Arial" charset="0"/>
                <a:ea typeface="돋움" pitchFamily="50" charset="-127"/>
              </a:rPr>
              <a:t>)</a:t>
            </a:r>
            <a:r>
              <a:rPr kumimoji="1" lang="ko-KR" altLang="en-US" sz="1200" b="1" dirty="0">
                <a:solidFill>
                  <a:schemeClr val="bg1"/>
                </a:solidFill>
                <a:latin typeface="Arial" charset="0"/>
                <a:ea typeface="돋움" pitchFamily="50" charset="-127"/>
              </a:rPr>
              <a:t>만 노출이 </a:t>
            </a:r>
            <a:r>
              <a:rPr kumimoji="1" lang="ko-KR" altLang="en-US" sz="1200" b="1" dirty="0" err="1">
                <a:solidFill>
                  <a:schemeClr val="bg1"/>
                </a:solidFill>
                <a:latin typeface="Arial" charset="0"/>
                <a:ea typeface="돋움" pitchFamily="50" charset="-127"/>
              </a:rPr>
              <a:t>될텐데요</a:t>
            </a:r>
            <a:r>
              <a:rPr kumimoji="1" lang="en-US" altLang="ko-KR" sz="1200" b="1" dirty="0">
                <a:solidFill>
                  <a:schemeClr val="bg1"/>
                </a:solidFill>
                <a:latin typeface="Arial" charset="0"/>
                <a:ea typeface="돋움" pitchFamily="50" charset="-127"/>
              </a:rPr>
              <a:t>, </a:t>
            </a:r>
            <a:r>
              <a:rPr kumimoji="1" lang="ko-KR" altLang="en-US" sz="1200" b="1" dirty="0">
                <a:solidFill>
                  <a:schemeClr val="bg1"/>
                </a:solidFill>
                <a:latin typeface="Arial" charset="0"/>
                <a:ea typeface="돋움" pitchFamily="50" charset="-127"/>
              </a:rPr>
              <a:t>만약 </a:t>
            </a:r>
            <a:r>
              <a:rPr kumimoji="1" lang="en-US" altLang="ko-KR" sz="1200" b="1" dirty="0">
                <a:solidFill>
                  <a:schemeClr val="bg1"/>
                </a:solidFill>
                <a:latin typeface="Arial" charset="0"/>
                <a:ea typeface="돋움" pitchFamily="50" charset="-127"/>
              </a:rPr>
              <a:t>6</a:t>
            </a:r>
            <a:r>
              <a:rPr kumimoji="1" lang="ko-KR" altLang="en-US" sz="1200" b="1" dirty="0">
                <a:solidFill>
                  <a:schemeClr val="bg1"/>
                </a:solidFill>
                <a:latin typeface="Arial" charset="0"/>
                <a:ea typeface="돋움" pitchFamily="50" charset="-127"/>
              </a:rPr>
              <a:t>개월</a:t>
            </a:r>
            <a:r>
              <a:rPr kumimoji="1" lang="en-US" altLang="ko-KR" sz="1200" b="1" dirty="0">
                <a:solidFill>
                  <a:schemeClr val="bg1"/>
                </a:solidFill>
                <a:latin typeface="Arial" charset="0"/>
                <a:ea typeface="돋움" pitchFamily="50" charset="-127"/>
              </a:rPr>
              <a:t>/12</a:t>
            </a:r>
            <a:r>
              <a:rPr kumimoji="1" lang="ko-KR" altLang="en-US" sz="1200" b="1" dirty="0">
                <a:solidFill>
                  <a:schemeClr val="bg1"/>
                </a:solidFill>
                <a:latin typeface="Arial" charset="0"/>
                <a:ea typeface="돋움" pitchFamily="50" charset="-127"/>
              </a:rPr>
              <a:t>개월 </a:t>
            </a:r>
            <a:r>
              <a:rPr kumimoji="1" lang="ko-KR" altLang="en-US" sz="1200" b="1" dirty="0" err="1">
                <a:solidFill>
                  <a:schemeClr val="bg1"/>
                </a:solidFill>
                <a:latin typeface="Arial" charset="0"/>
                <a:ea typeface="돋움" pitchFamily="50" charset="-127"/>
              </a:rPr>
              <a:t>클릭시</a:t>
            </a:r>
            <a:endParaRPr kumimoji="1" lang="ko-KR" altLang="en-US" sz="1200" b="1" dirty="0">
              <a:solidFill>
                <a:schemeClr val="bg1"/>
              </a:solidFill>
              <a:latin typeface="Arial" charset="0"/>
              <a:ea typeface="돋움" pitchFamily="50" charset="-127"/>
            </a:endParaRPr>
          </a:p>
          <a:p>
            <a:pPr algn="ctr" fontAlgn="ctr" latinLnBrk="0">
              <a:spcBef>
                <a:spcPct val="20000"/>
              </a:spcBef>
              <a:spcAft>
                <a:spcPct val="0"/>
              </a:spcAft>
              <a:tabLst>
                <a:tab pos="1028700" algn="l"/>
              </a:tabLst>
            </a:pPr>
            <a:endParaRPr kumimoji="1" lang="ko-KR" altLang="en-US" sz="1200" b="1" dirty="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200" b="1" dirty="0">
                <a:solidFill>
                  <a:schemeClr val="bg1"/>
                </a:solidFill>
                <a:latin typeface="Arial" charset="0"/>
                <a:ea typeface="돋움" pitchFamily="50" charset="-127"/>
              </a:rPr>
              <a:t>             </a:t>
            </a:r>
            <a:r>
              <a:rPr kumimoji="1" lang="ko-KR" altLang="en-US" sz="1200" b="1" dirty="0" err="1">
                <a:solidFill>
                  <a:schemeClr val="bg1"/>
                </a:solidFill>
                <a:latin typeface="Arial" charset="0"/>
                <a:ea typeface="돋움" pitchFamily="50" charset="-127"/>
              </a:rPr>
              <a:t>아래부분에</a:t>
            </a:r>
            <a:r>
              <a:rPr kumimoji="1" lang="ko-KR" altLang="en-US" sz="1200" b="1" dirty="0">
                <a:solidFill>
                  <a:schemeClr val="bg1"/>
                </a:solidFill>
                <a:latin typeface="Arial" charset="0"/>
                <a:ea typeface="돋움" pitchFamily="50" charset="-127"/>
              </a:rPr>
              <a:t> </a:t>
            </a:r>
            <a:r>
              <a:rPr kumimoji="1" lang="ko-KR" altLang="en-US" sz="1200" b="1" dirty="0" err="1">
                <a:solidFill>
                  <a:schemeClr val="bg1"/>
                </a:solidFill>
                <a:latin typeface="Arial" charset="0"/>
                <a:ea typeface="돋움" pitchFamily="50" charset="-127"/>
              </a:rPr>
              <a:t>하단뷰로</a:t>
            </a:r>
            <a:r>
              <a:rPr kumimoji="1" lang="ko-KR" altLang="en-US" sz="1200" b="1" dirty="0">
                <a:solidFill>
                  <a:schemeClr val="bg1"/>
                </a:solidFill>
                <a:latin typeface="Arial" charset="0"/>
                <a:ea typeface="돋움" pitchFamily="50" charset="-127"/>
              </a:rPr>
              <a:t> 쭉 나열될지</a:t>
            </a:r>
            <a:r>
              <a:rPr kumimoji="1" lang="en-US" altLang="ko-KR" sz="1200" b="1" dirty="0">
                <a:solidFill>
                  <a:schemeClr val="bg1"/>
                </a:solidFill>
                <a:latin typeface="Arial" charset="0"/>
                <a:ea typeface="돋움" pitchFamily="50" charset="-127"/>
              </a:rPr>
              <a:t>, </a:t>
            </a:r>
            <a:r>
              <a:rPr kumimoji="1" lang="ko-KR" altLang="en-US" sz="1200" b="1" dirty="0">
                <a:solidFill>
                  <a:schemeClr val="bg1"/>
                </a:solidFill>
                <a:latin typeface="Arial" charset="0"/>
                <a:ea typeface="돋움" pitchFamily="50" charset="-127"/>
              </a:rPr>
              <a:t>페이지로 넘어가게 할지 </a:t>
            </a:r>
            <a:r>
              <a:rPr kumimoji="1" lang="ko-KR" altLang="en-US" sz="1200" b="1" dirty="0" err="1">
                <a:solidFill>
                  <a:schemeClr val="bg1"/>
                </a:solidFill>
                <a:latin typeface="Arial" charset="0"/>
                <a:ea typeface="돋움" pitchFamily="50" charset="-127"/>
              </a:rPr>
              <a:t>생각해봐야할것</a:t>
            </a:r>
            <a:r>
              <a:rPr kumimoji="1" lang="ko-KR" altLang="en-US" sz="1200" b="1" dirty="0">
                <a:solidFill>
                  <a:schemeClr val="bg1"/>
                </a:solidFill>
                <a:latin typeface="Arial" charset="0"/>
                <a:ea typeface="돋움" pitchFamily="50" charset="-127"/>
              </a:rPr>
              <a:t> 같습니다</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10925271"/>
      </p:ext>
    </p:extLst>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56462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세부 기능설명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grpSp>
        <p:nvGrpSpPr>
          <p:cNvPr id="65" name="그룹 64"/>
          <p:cNvGrpSpPr/>
          <p:nvPr/>
        </p:nvGrpSpPr>
        <p:grpSpPr>
          <a:xfrm>
            <a:off x="1366798" y="1292223"/>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비용관리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17" name="그룹 16"/>
          <p:cNvGrpSpPr/>
          <p:nvPr/>
        </p:nvGrpSpPr>
        <p:grpSpPr>
          <a:xfrm>
            <a:off x="1333116" y="1537855"/>
            <a:ext cx="5039084" cy="1188643"/>
            <a:chOff x="1333116" y="1537855"/>
            <a:chExt cx="6075784" cy="1188643"/>
          </a:xfrm>
        </p:grpSpPr>
        <p:grpSp>
          <p:nvGrpSpPr>
            <p:cNvPr id="7" name="그룹 6"/>
            <p:cNvGrpSpPr/>
            <p:nvPr/>
          </p:nvGrpSpPr>
          <p:grpSpPr>
            <a:xfrm>
              <a:off x="1333116" y="1537855"/>
              <a:ext cx="6075784" cy="1188643"/>
              <a:chOff x="1333116" y="1592285"/>
              <a:chExt cx="6075784" cy="1188643"/>
            </a:xfrm>
          </p:grpSpPr>
          <p:pic>
            <p:nvPicPr>
              <p:cNvPr id="68" name="그림 67"/>
              <p:cNvPicPr/>
              <p:nvPr/>
            </p:nvPicPr>
            <p:blipFill>
              <a:blip r:embed="rId4">
                <a:extLst>
                  <a:ext uri="{28A0092B-C50C-407E-A947-70E740481C1C}">
                    <a14:useLocalDpi xmlns:a14="http://schemas.microsoft.com/office/drawing/2010/main" val="0"/>
                  </a:ext>
                </a:extLst>
              </a:blip>
              <a:stretch>
                <a:fillRect/>
              </a:stretch>
            </p:blipFill>
            <p:spPr>
              <a:xfrm>
                <a:off x="1333116" y="1592285"/>
                <a:ext cx="6075784" cy="1188643"/>
              </a:xfrm>
              <a:prstGeom prst="rect">
                <a:avLst/>
              </a:prstGeom>
            </p:spPr>
          </p:pic>
          <p:sp>
            <p:nvSpPr>
              <p:cNvPr id="5" name="직사각형 4"/>
              <p:cNvSpPr/>
              <p:nvPr/>
            </p:nvSpPr>
            <p:spPr bwMode="auto">
              <a:xfrm>
                <a:off x="2555776" y="1930121"/>
                <a:ext cx="2736304" cy="224507"/>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6" name="TextBox 15"/>
            <p:cNvSpPr txBox="1"/>
            <p:nvPr/>
          </p:nvSpPr>
          <p:spPr>
            <a:xfrm>
              <a:off x="260601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3</a:t>
              </a:r>
              <a:r>
                <a:rPr lang="ko-KR" altLang="en-US" sz="900" dirty="0" smtClean="0"/>
                <a:t>개월</a:t>
              </a:r>
              <a:endParaRPr lang="ko-KR" altLang="en-US" sz="900" dirty="0"/>
            </a:p>
          </p:txBody>
        </p:sp>
        <p:sp>
          <p:nvSpPr>
            <p:cNvPr id="69" name="TextBox 68"/>
            <p:cNvSpPr txBox="1"/>
            <p:nvPr/>
          </p:nvSpPr>
          <p:spPr>
            <a:xfrm>
              <a:off x="3128337"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a:t>6</a:t>
              </a:r>
              <a:r>
                <a:rPr lang="ko-KR" altLang="en-US" sz="900" dirty="0" smtClean="0"/>
                <a:t>개월</a:t>
              </a:r>
              <a:endParaRPr lang="ko-KR" altLang="en-US" sz="900" dirty="0"/>
            </a:p>
          </p:txBody>
        </p:sp>
        <p:sp>
          <p:nvSpPr>
            <p:cNvPr id="70" name="TextBox 69"/>
            <p:cNvSpPr txBox="1"/>
            <p:nvPr/>
          </p:nvSpPr>
          <p:spPr>
            <a:xfrm>
              <a:off x="365066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12</a:t>
              </a:r>
              <a:r>
                <a:rPr lang="ko-KR" altLang="en-US" sz="900" dirty="0" smtClean="0"/>
                <a:t>개월</a:t>
              </a:r>
              <a:endParaRPr lang="ko-KR" altLang="en-US" sz="900" dirty="0"/>
            </a:p>
          </p:txBody>
        </p:sp>
      </p:grpSp>
      <p:grpSp>
        <p:nvGrpSpPr>
          <p:cNvPr id="80" name="그룹 79"/>
          <p:cNvGrpSpPr/>
          <p:nvPr/>
        </p:nvGrpSpPr>
        <p:grpSpPr>
          <a:xfrm>
            <a:off x="1410341" y="2775860"/>
            <a:ext cx="975281" cy="1539870"/>
            <a:chOff x="7336410" y="1454631"/>
            <a:chExt cx="1582035" cy="2792998"/>
          </a:xfrm>
        </p:grpSpPr>
        <p:grpSp>
          <p:nvGrpSpPr>
            <p:cNvPr id="81" name="그룹 80"/>
            <p:cNvGrpSpPr/>
            <p:nvPr/>
          </p:nvGrpSpPr>
          <p:grpSpPr>
            <a:xfrm>
              <a:off x="7336410" y="1454631"/>
              <a:ext cx="1582035" cy="2792998"/>
              <a:chOff x="6516216" y="1919289"/>
              <a:chExt cx="1582035" cy="2055490"/>
            </a:xfrm>
          </p:grpSpPr>
          <p:pic>
            <p:nvPicPr>
              <p:cNvPr id="8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2" name="직사각형 81"/>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grpSp>
          <p:nvGrpSpPr>
            <p:cNvPr id="83" name="그룹 82"/>
            <p:cNvGrpSpPr/>
            <p:nvPr/>
          </p:nvGrpSpPr>
          <p:grpSpPr>
            <a:xfrm>
              <a:off x="7632104" y="1810269"/>
              <a:ext cx="918906" cy="1640574"/>
              <a:chOff x="7577674" y="1744953"/>
              <a:chExt cx="619125" cy="1295400"/>
            </a:xfrm>
          </p:grpSpPr>
          <p:pic>
            <p:nvPicPr>
              <p:cNvPr id="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86" name="TextBox 85"/>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87" name="TextBox 86"/>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sp>
        <p:nvSpPr>
          <p:cNvPr id="18" name="직사각형 17"/>
          <p:cNvSpPr/>
          <p:nvPr/>
        </p:nvSpPr>
        <p:spPr bwMode="auto">
          <a:xfrm>
            <a:off x="6220244" y="1539844"/>
            <a:ext cx="1166884" cy="1086182"/>
          </a:xfrm>
          <a:prstGeom prst="rect">
            <a:avLst/>
          </a:prstGeom>
          <a:solidFill>
            <a:schemeClr val="accent2">
              <a:lumMod val="75000"/>
            </a:schemeClr>
          </a:solidFill>
          <a:ln w="12700" cap="flat" cmpd="sng" algn="ctr">
            <a:solidFill>
              <a:schemeClr val="accent2">
                <a:lumMod val="90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급여 명세서 보기</a:t>
            </a:r>
          </a:p>
        </p:txBody>
      </p:sp>
      <p:grpSp>
        <p:nvGrpSpPr>
          <p:cNvPr id="20" name="그룹 19"/>
          <p:cNvGrpSpPr/>
          <p:nvPr/>
        </p:nvGrpSpPr>
        <p:grpSpPr>
          <a:xfrm>
            <a:off x="2436056" y="2775859"/>
            <a:ext cx="4961959" cy="1539871"/>
            <a:chOff x="2550478" y="2775859"/>
            <a:chExt cx="4858422" cy="1435869"/>
          </a:xfrm>
        </p:grpSpPr>
        <p:pic>
          <p:nvPicPr>
            <p:cNvPr id="90" name="그림 89"/>
            <p:cNvPicPr/>
            <p:nvPr/>
          </p:nvPicPr>
          <p:blipFill>
            <a:blip r:embed="rId7">
              <a:extLst>
                <a:ext uri="{28A0092B-C50C-407E-A947-70E740481C1C}">
                  <a14:useLocalDpi xmlns:a14="http://schemas.microsoft.com/office/drawing/2010/main" val="0"/>
                </a:ext>
              </a:extLst>
            </a:blip>
            <a:stretch>
              <a:fillRect/>
            </a:stretch>
          </p:blipFill>
          <p:spPr>
            <a:xfrm>
              <a:off x="2550478" y="2775859"/>
              <a:ext cx="4858422" cy="1435869"/>
            </a:xfrm>
            <a:prstGeom prst="rect">
              <a:avLst/>
            </a:prstGeom>
            <a:ln>
              <a:solidFill>
                <a:schemeClr val="bg1">
                  <a:lumMod val="65000"/>
                </a:schemeClr>
              </a:solidFill>
            </a:ln>
          </p:spPr>
        </p:pic>
        <p:sp>
          <p:nvSpPr>
            <p:cNvPr id="19" name="TextBox 18"/>
            <p:cNvSpPr txBox="1"/>
            <p:nvPr/>
          </p:nvSpPr>
          <p:spPr>
            <a:xfrm>
              <a:off x="2656248" y="4055300"/>
              <a:ext cx="4652056" cy="134656"/>
            </a:xfrm>
            <a:prstGeom prst="rect">
              <a:avLst/>
            </a:prstGeom>
            <a:solidFill>
              <a:schemeClr val="bg1"/>
            </a:solidFill>
          </p:spPr>
          <p:txBody>
            <a:bodyPr wrap="square" lIns="0" tIns="0" rIns="0" bIns="0" rtlCol="0">
              <a:normAutofit/>
            </a:bodyPr>
            <a:lstStyle/>
            <a:p>
              <a:r>
                <a:rPr lang="en-US" altLang="ko-KR" sz="800" dirty="0" smtClean="0"/>
                <a:t>1          2           3           4            5            6            7             8            9             10            11            12             </a:t>
              </a:r>
              <a:endParaRPr lang="ko-KR" altLang="en-US" sz="800" dirty="0"/>
            </a:p>
          </p:txBody>
        </p:sp>
      </p:grpSp>
      <p:graphicFrame>
        <p:nvGraphicFramePr>
          <p:cNvPr id="21" name="표 20"/>
          <p:cNvGraphicFramePr>
            <a:graphicFrameLocks noGrp="1"/>
          </p:cNvGraphicFramePr>
          <p:nvPr>
            <p:extLst>
              <p:ext uri="{D42A27DB-BD31-4B8C-83A1-F6EECF244321}">
                <p14:modId xmlns:p14="http://schemas.microsoft.com/office/powerpoint/2010/main" val="3555039347"/>
              </p:ext>
            </p:extLst>
          </p:nvPr>
        </p:nvGraphicFramePr>
        <p:xfrm>
          <a:off x="1432112" y="4651362"/>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algn="ctr" latinLnBrk="1"/>
                      <a:r>
                        <a:rPr lang="en-US" altLang="ko-KR" sz="1000" dirty="0" smtClean="0">
                          <a:solidFill>
                            <a:schemeClr val="tx1"/>
                          </a:solidFill>
                        </a:rPr>
                        <a:t>TOTAL</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1" name="직사각형 90"/>
          <p:cNvSpPr/>
          <p:nvPr/>
        </p:nvSpPr>
        <p:spPr bwMode="auto">
          <a:xfrm>
            <a:off x="1403647" y="4353556"/>
            <a:ext cx="5994367" cy="249355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graphicFrame>
        <p:nvGraphicFramePr>
          <p:cNvPr id="92" name="표 91"/>
          <p:cNvGraphicFramePr>
            <a:graphicFrameLocks noGrp="1"/>
          </p:cNvGraphicFramePr>
          <p:nvPr>
            <p:extLst>
              <p:ext uri="{D42A27DB-BD31-4B8C-83A1-F6EECF244321}">
                <p14:modId xmlns:p14="http://schemas.microsoft.com/office/powerpoint/2010/main" val="3960076641"/>
              </p:ext>
            </p:extLst>
          </p:nvPr>
        </p:nvGraphicFramePr>
        <p:xfrm>
          <a:off x="1432112" y="5835935"/>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TOTAL</a:t>
                      </a:r>
                      <a:endParaRPr lang="ko-KR" altLang="en-US" sz="1000" dirty="0" smtClean="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3" name="직사각형 92"/>
          <p:cNvSpPr/>
          <p:nvPr/>
        </p:nvSpPr>
        <p:spPr bwMode="auto">
          <a:xfrm>
            <a:off x="1432112" y="437599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1440118" y="5567836"/>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9</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36" name="TextBox 35"/>
          <p:cNvSpPr txBox="1"/>
          <p:nvPr/>
        </p:nvSpPr>
        <p:spPr>
          <a:xfrm>
            <a:off x="1366798" y="2710562"/>
            <a:ext cx="1058373" cy="1621222"/>
          </a:xfrm>
          <a:prstGeom prst="rect">
            <a:avLst/>
          </a:prstGeom>
          <a:noFill/>
          <a:ln w="25400">
            <a:solidFill>
              <a:srgbClr val="FF0000"/>
            </a:solidFill>
            <a:prstDash val="dash"/>
          </a:ln>
        </p:spPr>
        <p:txBody>
          <a:bodyPr wrap="square" rtlCol="0">
            <a:normAutofit/>
          </a:bodyPr>
          <a:lstStyle/>
          <a:p>
            <a:endParaRPr lang="ko-KR" altLang="en-US" dirty="0"/>
          </a:p>
        </p:txBody>
      </p:sp>
      <p:sp>
        <p:nvSpPr>
          <p:cNvPr id="38" name="AutoShape 86"/>
          <p:cNvSpPr>
            <a:spLocks noChangeArrowheads="1"/>
          </p:cNvSpPr>
          <p:nvPr/>
        </p:nvSpPr>
        <p:spPr bwMode="auto">
          <a:xfrm rot="5400000" flipH="1">
            <a:off x="6686870" y="3480697"/>
            <a:ext cx="1722092" cy="15603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35496" y="2176400"/>
            <a:ext cx="1155582" cy="2628463"/>
          </a:xfrm>
          <a:prstGeom prst="rect">
            <a:avLst/>
          </a:prstGeom>
          <a:solidFill>
            <a:schemeClr val="bg1"/>
          </a:solidFill>
          <a:ln>
            <a:solidFill>
              <a:schemeClr val="tx1"/>
            </a:solidFill>
          </a:ln>
        </p:spPr>
        <p:txBody>
          <a:bodyPr wrap="square" lIns="108000" tIns="0" rIns="0" bIns="0" rtlCol="0" anchor="ctr">
            <a:normAutofit/>
          </a:bodyPr>
          <a:lstStyle/>
          <a:p>
            <a:pPr marL="87313" indent="-87313">
              <a:buFont typeface="Arial" panose="020B0604020202020204" pitchFamily="34" charset="0"/>
              <a:buChar char="•"/>
            </a:pPr>
            <a:r>
              <a:rPr lang="ko-KR" altLang="en-US" sz="1000" b="1" dirty="0" err="1" smtClean="0"/>
              <a:t>고객사를</a:t>
            </a:r>
            <a:r>
              <a:rPr lang="ko-KR" altLang="en-US" sz="1000" b="1" dirty="0" smtClean="0"/>
              <a:t> 기준 변수로 매월 </a:t>
            </a:r>
            <a:r>
              <a:rPr lang="en-US" altLang="ko-KR" sz="1000" b="1" dirty="0" smtClean="0"/>
              <a:t>1</a:t>
            </a:r>
            <a:r>
              <a:rPr lang="ko-KR" altLang="en-US" sz="1000" b="1" dirty="0" smtClean="0"/>
              <a:t>일 부터 말일 까지의 교수진 수입 한 눈에 보여주게 설계</a:t>
            </a:r>
            <a:endParaRPr lang="en-US" altLang="ko-KR" sz="1000" b="1" dirty="0" smtClean="0"/>
          </a:p>
          <a:p>
            <a:pPr marL="87313" indent="-87313">
              <a:buFont typeface="Arial" panose="020B0604020202020204" pitchFamily="34" charset="0"/>
              <a:buChar char="•"/>
            </a:pPr>
            <a:r>
              <a:rPr lang="ko-KR" altLang="en-US" sz="1000" b="1" dirty="0" smtClean="0"/>
              <a:t>수입금액에 따라 고객사의 그래프 크기가 달라지도록 설계 </a:t>
            </a:r>
            <a:endParaRPr lang="en-US" altLang="ko-KR" sz="1000" b="1" dirty="0" smtClean="0"/>
          </a:p>
          <a:p>
            <a:pPr marL="87313" indent="-87313">
              <a:buFont typeface="Arial" panose="020B0604020202020204" pitchFamily="34" charset="0"/>
              <a:buChar char="•"/>
            </a:pPr>
            <a:r>
              <a:rPr lang="ko-KR" altLang="en-US" sz="1000" b="1" dirty="0" smtClean="0"/>
              <a:t> 막대 그래프 내 해당 社 마우스 오버 시 수입 금액 보여주기</a:t>
            </a:r>
            <a:endParaRPr lang="en-US" altLang="ko-KR" sz="1000" b="1" dirty="0" smtClean="0"/>
          </a:p>
          <a:p>
            <a:pPr marL="87313" indent="-87313">
              <a:buFont typeface="Arial" panose="020B0604020202020204" pitchFamily="34" charset="0"/>
              <a:buChar char="•"/>
            </a:pPr>
            <a:r>
              <a:rPr lang="ko-KR" altLang="en-US" sz="1000" b="1" dirty="0" smtClean="0"/>
              <a:t>맨 아래 </a:t>
            </a:r>
            <a:r>
              <a:rPr lang="en-US" altLang="ko-KR" sz="1000" b="1" dirty="0" smtClean="0"/>
              <a:t>Total </a:t>
            </a:r>
            <a:r>
              <a:rPr lang="ko-KR" altLang="en-US" sz="1000" b="1" dirty="0" smtClean="0"/>
              <a:t>금액 보여주기</a:t>
            </a:r>
            <a:endParaRPr lang="ko-KR" altLang="en-US" sz="1000" b="1" dirty="0"/>
          </a:p>
        </p:txBody>
      </p:sp>
      <p:sp>
        <p:nvSpPr>
          <p:cNvPr id="45" name="TextBox 44"/>
          <p:cNvSpPr txBox="1"/>
          <p:nvPr/>
        </p:nvSpPr>
        <p:spPr>
          <a:xfrm>
            <a:off x="2441340" y="2723916"/>
            <a:ext cx="4990900" cy="1664185"/>
          </a:xfrm>
          <a:prstGeom prst="rect">
            <a:avLst/>
          </a:prstGeom>
          <a:noFill/>
          <a:ln w="25400">
            <a:solidFill>
              <a:srgbClr val="FF0000"/>
            </a:solidFill>
            <a:prstDash val="dash"/>
          </a:ln>
        </p:spPr>
        <p:txBody>
          <a:bodyPr wrap="square" rtlCol="0">
            <a:normAutofit/>
          </a:bodyPr>
          <a:lstStyle/>
          <a:p>
            <a:endParaRPr lang="ko-KR" altLang="en-US" dirty="0"/>
          </a:p>
        </p:txBody>
      </p:sp>
      <p:sp>
        <p:nvSpPr>
          <p:cNvPr id="46" name="직사각형 45"/>
          <p:cNvSpPr/>
          <p:nvPr/>
        </p:nvSpPr>
        <p:spPr>
          <a:xfrm>
            <a:off x="7645699" y="1063819"/>
            <a:ext cx="1369025" cy="325708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꺽은선</a:t>
            </a:r>
            <a:r>
              <a:rPr lang="ko-KR" altLang="en-US" sz="1000" b="1" dirty="0" smtClean="0"/>
              <a:t> 그래프 노출 기준</a:t>
            </a:r>
            <a:endParaRPr lang="en-US" altLang="ko-KR" sz="1000" b="1" dirty="0" smtClean="0"/>
          </a:p>
          <a:p>
            <a:pPr marL="258762" lvl="1" indent="-171450">
              <a:buFont typeface="Wingdings" panose="05000000000000000000" pitchFamily="2" charset="2"/>
              <a:buChar char="v"/>
            </a:pPr>
            <a:r>
              <a:rPr lang="ko-KR" altLang="en-US" sz="1000" dirty="0" smtClean="0"/>
              <a:t>비용관리 전체 첫  화면에서는 당해 년도에 대한 </a:t>
            </a:r>
            <a:r>
              <a:rPr lang="en-US" altLang="ko-KR" sz="1000" dirty="0" smtClean="0"/>
              <a:t>Total </a:t>
            </a:r>
            <a:r>
              <a:rPr lang="ko-KR" altLang="en-US" sz="1000" dirty="0" smtClean="0"/>
              <a:t>수입추이를  월 별로 보여주기  </a:t>
            </a:r>
            <a:endParaRPr lang="en-US" altLang="ko-KR" sz="1000" dirty="0" smtClean="0"/>
          </a:p>
          <a:p>
            <a:pPr marL="258762" lvl="1" indent="-171450">
              <a:buFont typeface="Wingdings" panose="05000000000000000000" pitchFamily="2" charset="2"/>
              <a:buChar char="v"/>
            </a:pPr>
            <a:r>
              <a:rPr lang="ko-KR" altLang="en-US" sz="1000" dirty="0" smtClean="0"/>
              <a:t>막대 그래프 내 </a:t>
            </a:r>
            <a:r>
              <a:rPr lang="ko-KR" altLang="en-US" sz="1000" dirty="0" err="1" smtClean="0"/>
              <a:t>고객사</a:t>
            </a:r>
            <a:r>
              <a:rPr lang="ko-KR" altLang="en-US" sz="1000" dirty="0" smtClean="0"/>
              <a:t> 클릭 시 해당 社의 </a:t>
            </a:r>
            <a:r>
              <a:rPr lang="en-US" altLang="ko-KR" sz="1000" dirty="0" smtClean="0"/>
              <a:t>1</a:t>
            </a:r>
            <a:r>
              <a:rPr lang="ko-KR" altLang="en-US" sz="1000" dirty="0" smtClean="0"/>
              <a:t>년간 수입 추이를 월 별로 보여주기</a:t>
            </a:r>
            <a:endParaRPr lang="ko-KR" altLang="en-US" sz="1000" dirty="0"/>
          </a:p>
        </p:txBody>
      </p:sp>
      <p:sp>
        <p:nvSpPr>
          <p:cNvPr id="48" name="AutoShape 86"/>
          <p:cNvSpPr>
            <a:spLocks noChangeArrowheads="1"/>
          </p:cNvSpPr>
          <p:nvPr/>
        </p:nvSpPr>
        <p:spPr bwMode="auto">
          <a:xfrm rot="5400000" flipH="1">
            <a:off x="6312451" y="5495255"/>
            <a:ext cx="2474547" cy="23497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7" name="TextBox 46"/>
          <p:cNvSpPr txBox="1"/>
          <p:nvPr/>
        </p:nvSpPr>
        <p:spPr>
          <a:xfrm>
            <a:off x="1366798" y="4314868"/>
            <a:ext cx="6065442" cy="2543132"/>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직사각형 48"/>
          <p:cNvSpPr/>
          <p:nvPr/>
        </p:nvSpPr>
        <p:spPr>
          <a:xfrm>
            <a:off x="7678356" y="4379565"/>
            <a:ext cx="1369025" cy="228979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비용관리 첫 화면 에서는 해당 월에 대한 정보만 노출</a:t>
            </a:r>
            <a:endParaRPr lang="en-US" altLang="ko-KR" sz="1000" b="1" dirty="0" smtClean="0"/>
          </a:p>
          <a:p>
            <a:pPr marL="88900" indent="-88900">
              <a:buFont typeface="Arial" panose="020B0604020202020204" pitchFamily="34" charset="0"/>
              <a:buChar char="•"/>
            </a:pPr>
            <a:r>
              <a:rPr lang="ko-KR" altLang="en-US" sz="1000" b="1" dirty="0" smtClean="0"/>
              <a:t>하지만 </a:t>
            </a:r>
            <a:r>
              <a:rPr lang="ko-KR" altLang="en-US" sz="1000" b="1" dirty="0" err="1" smtClean="0"/>
              <a:t>최상단</a:t>
            </a:r>
            <a:r>
              <a:rPr lang="ko-KR" altLang="en-US" sz="1000" b="1" dirty="0" smtClean="0"/>
              <a:t> </a:t>
            </a:r>
            <a:r>
              <a:rPr lang="ko-KR" altLang="en-US" sz="1000" b="1" dirty="0" err="1" smtClean="0"/>
              <a:t>필터링</a:t>
            </a:r>
            <a:r>
              <a:rPr lang="ko-KR" altLang="en-US" sz="1000" b="1" dirty="0" smtClean="0"/>
              <a:t> 기능에 따라 월 기준으로 해당 정보가 보여지도록 설계</a:t>
            </a:r>
            <a:endParaRPr lang="en-US" altLang="ko-KR" sz="1000" b="1" dirty="0"/>
          </a:p>
          <a:p>
            <a:pPr marL="174625" lvl="1" indent="-87313">
              <a:buFont typeface="Wingdings" panose="05000000000000000000" pitchFamily="2" charset="2"/>
              <a:buChar char="v"/>
            </a:pPr>
            <a:r>
              <a:rPr lang="en-US" altLang="ko-KR" sz="1000" b="1" dirty="0"/>
              <a:t> </a:t>
            </a:r>
            <a:r>
              <a:rPr lang="en-US" altLang="ko-KR" sz="1000" dirty="0" smtClean="0"/>
              <a:t>Ex) </a:t>
            </a:r>
            <a:r>
              <a:rPr lang="ko-KR" altLang="en-US" sz="1000" dirty="0" smtClean="0"/>
              <a:t>조회기간을 </a:t>
            </a:r>
            <a:r>
              <a:rPr lang="en-US" altLang="ko-KR" sz="1000" dirty="0" smtClean="0"/>
              <a:t>8</a:t>
            </a:r>
            <a:r>
              <a:rPr lang="ko-KR" altLang="en-US" sz="1000" dirty="0" smtClean="0"/>
              <a:t>월</a:t>
            </a:r>
            <a:r>
              <a:rPr lang="en-US" altLang="ko-KR" sz="1000" dirty="0" smtClean="0"/>
              <a:t>~10</a:t>
            </a:r>
            <a:r>
              <a:rPr lang="ko-KR" altLang="en-US" sz="1000" dirty="0" smtClean="0"/>
              <a:t>월 </a:t>
            </a:r>
            <a:r>
              <a:rPr lang="en-US" altLang="ko-KR" sz="1000" dirty="0" smtClean="0"/>
              <a:t>3</a:t>
            </a:r>
            <a:r>
              <a:rPr lang="ko-KR" altLang="en-US" sz="1000" dirty="0" smtClean="0"/>
              <a:t>개월로 설정 시 모든 정보가 노출되어야 함</a:t>
            </a:r>
            <a:endParaRPr lang="en-US" altLang="ko-KR" sz="1000" b="1" dirty="0" smtClean="0"/>
          </a:p>
        </p:txBody>
      </p:sp>
      <p:sp>
        <p:nvSpPr>
          <p:cNvPr id="50" name="TextBox 49"/>
          <p:cNvSpPr txBox="1"/>
          <p:nvPr/>
        </p:nvSpPr>
        <p:spPr>
          <a:xfrm>
            <a:off x="2333166" y="2101528"/>
            <a:ext cx="3606986" cy="259312"/>
          </a:xfrm>
          <a:prstGeom prst="rect">
            <a:avLst/>
          </a:prstGeom>
          <a:noFill/>
          <a:ln w="25400">
            <a:solidFill>
              <a:srgbClr val="FF0000"/>
            </a:solidFill>
            <a:prstDash val="dash"/>
          </a:ln>
        </p:spPr>
        <p:txBody>
          <a:bodyPr wrap="square" rtlCol="0">
            <a:normAutofit fontScale="70000" lnSpcReduction="20000"/>
          </a:bodyPr>
          <a:lstStyle/>
          <a:p>
            <a:endParaRPr lang="ko-KR" altLang="en-US" dirty="0"/>
          </a:p>
        </p:txBody>
      </p:sp>
      <p:sp>
        <p:nvSpPr>
          <p:cNvPr id="51" name="직사각형 50"/>
          <p:cNvSpPr/>
          <p:nvPr/>
        </p:nvSpPr>
        <p:spPr>
          <a:xfrm>
            <a:off x="67274" y="4945826"/>
            <a:ext cx="1123804" cy="1901287"/>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특정 개월 수가 아닌 기간으로 선택 시 아래 보여지는 정보는 모두 해당 월 을 기준으로 포함되는 일 수 만큼의 금액만 보여지도록 설계 </a:t>
            </a:r>
            <a:endParaRPr lang="en-US" altLang="ko-KR" sz="1000" b="1" dirty="0" smtClean="0"/>
          </a:p>
        </p:txBody>
      </p:sp>
      <p:cxnSp>
        <p:nvCxnSpPr>
          <p:cNvPr id="15" name="꺾인 연결선 14"/>
          <p:cNvCxnSpPr>
            <a:stCxn id="50" idx="1"/>
            <a:endCxn id="51" idx="3"/>
          </p:cNvCxnSpPr>
          <p:nvPr/>
        </p:nvCxnSpPr>
        <p:spPr bwMode="auto">
          <a:xfrm rot="10800000" flipV="1">
            <a:off x="1191078" y="2231184"/>
            <a:ext cx="1142088" cy="3665286"/>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AutoShape 86"/>
          <p:cNvSpPr>
            <a:spLocks noChangeArrowheads="1"/>
          </p:cNvSpPr>
          <p:nvPr/>
        </p:nvSpPr>
        <p:spPr bwMode="auto">
          <a:xfrm rot="16200000" flipH="1">
            <a:off x="230239" y="3554938"/>
            <a:ext cx="2053036" cy="19521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2" name="TextBox 5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3" name="직사각형 52"/>
          <p:cNvSpPr/>
          <p:nvPr/>
        </p:nvSpPr>
        <p:spPr bwMode="auto">
          <a:xfrm>
            <a:off x="6420327" y="89650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5" name="직사각형 54"/>
          <p:cNvSpPr/>
          <p:nvPr/>
        </p:nvSpPr>
        <p:spPr bwMode="auto">
          <a:xfrm>
            <a:off x="2051641" y="295482"/>
            <a:ext cx="6520362" cy="201622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dirty="0">
                <a:solidFill>
                  <a:schemeClr val="bg1"/>
                </a:solidFill>
                <a:latin typeface="Arial" charset="0"/>
                <a:ea typeface="돋움" pitchFamily="50" charset="-127"/>
              </a:rPr>
              <a:t>비용관리 전체보기에서 기간조회</a:t>
            </a:r>
            <a:r>
              <a:rPr kumimoji="1" lang="en-US" altLang="ko-KR" sz="1200" b="1" dirty="0">
                <a:solidFill>
                  <a:schemeClr val="bg1"/>
                </a:solidFill>
                <a:latin typeface="Arial" charset="0"/>
                <a:ea typeface="돋움" pitchFamily="50" charset="-127"/>
              </a:rPr>
              <a:t>(3/6/12) </a:t>
            </a:r>
            <a:r>
              <a:rPr kumimoji="1" lang="ko-KR" altLang="en-US" sz="1200" b="1" dirty="0" err="1">
                <a:solidFill>
                  <a:schemeClr val="bg1"/>
                </a:solidFill>
                <a:latin typeface="Arial" charset="0"/>
                <a:ea typeface="돋움" pitchFamily="50" charset="-127"/>
              </a:rPr>
              <a:t>누르지않았을시</a:t>
            </a:r>
            <a:r>
              <a:rPr kumimoji="1" lang="ko-KR" altLang="en-US" sz="1200" b="1" dirty="0">
                <a:solidFill>
                  <a:schemeClr val="bg1"/>
                </a:solidFill>
                <a:latin typeface="Arial" charset="0"/>
                <a:ea typeface="돋움" pitchFamily="50" charset="-127"/>
              </a:rPr>
              <a:t> </a:t>
            </a:r>
          </a:p>
          <a:p>
            <a:pPr algn="ctr" fontAlgn="ctr" latinLnBrk="0">
              <a:spcBef>
                <a:spcPct val="20000"/>
              </a:spcBef>
              <a:spcAft>
                <a:spcPct val="0"/>
              </a:spcAft>
              <a:tabLst>
                <a:tab pos="1028700" algn="l"/>
              </a:tabLst>
            </a:pPr>
            <a:endParaRPr kumimoji="1" lang="ko-KR" altLang="en-US" sz="1200" b="1" dirty="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200" b="1" dirty="0">
                <a:solidFill>
                  <a:schemeClr val="bg1"/>
                </a:solidFill>
                <a:latin typeface="Arial" charset="0"/>
                <a:ea typeface="돋움" pitchFamily="50" charset="-127"/>
              </a:rPr>
              <a:t>             해당월</a:t>
            </a:r>
            <a:r>
              <a:rPr kumimoji="1" lang="en-US" altLang="ko-KR" sz="1200" b="1" dirty="0">
                <a:solidFill>
                  <a:schemeClr val="bg1"/>
                </a:solidFill>
                <a:latin typeface="Arial" charset="0"/>
                <a:ea typeface="돋움" pitchFamily="50" charset="-127"/>
              </a:rPr>
              <a:t>(</a:t>
            </a:r>
            <a:r>
              <a:rPr kumimoji="1" lang="ko-KR" altLang="en-US" sz="1200" b="1" dirty="0">
                <a:solidFill>
                  <a:schemeClr val="bg1"/>
                </a:solidFill>
                <a:latin typeface="Arial" charset="0"/>
                <a:ea typeface="돋움" pitchFamily="50" charset="-127"/>
              </a:rPr>
              <a:t>예 </a:t>
            </a:r>
            <a:r>
              <a:rPr kumimoji="1" lang="en-US" altLang="ko-KR" sz="1200" b="1" dirty="0">
                <a:solidFill>
                  <a:schemeClr val="bg1"/>
                </a:solidFill>
                <a:latin typeface="Arial" charset="0"/>
                <a:ea typeface="돋움" pitchFamily="50" charset="-127"/>
              </a:rPr>
              <a:t>: 10</a:t>
            </a:r>
            <a:r>
              <a:rPr kumimoji="1" lang="ko-KR" altLang="en-US" sz="1200" b="1" dirty="0">
                <a:solidFill>
                  <a:schemeClr val="bg1"/>
                </a:solidFill>
                <a:latin typeface="Arial" charset="0"/>
                <a:ea typeface="돋움" pitchFamily="50" charset="-127"/>
              </a:rPr>
              <a:t>월</a:t>
            </a:r>
            <a:r>
              <a:rPr kumimoji="1" lang="en-US" altLang="ko-KR" sz="1200" b="1" dirty="0">
                <a:solidFill>
                  <a:schemeClr val="bg1"/>
                </a:solidFill>
                <a:latin typeface="Arial" charset="0"/>
                <a:ea typeface="돋움" pitchFamily="50" charset="-127"/>
              </a:rPr>
              <a:t>)</a:t>
            </a:r>
            <a:r>
              <a:rPr kumimoji="1" lang="ko-KR" altLang="en-US" sz="1200" b="1" dirty="0">
                <a:solidFill>
                  <a:schemeClr val="bg1"/>
                </a:solidFill>
                <a:latin typeface="Arial" charset="0"/>
                <a:ea typeface="돋움" pitchFamily="50" charset="-127"/>
              </a:rPr>
              <a:t>만 노출이 </a:t>
            </a:r>
            <a:r>
              <a:rPr kumimoji="1" lang="ko-KR" altLang="en-US" sz="1200" b="1" dirty="0" err="1">
                <a:solidFill>
                  <a:schemeClr val="bg1"/>
                </a:solidFill>
                <a:latin typeface="Arial" charset="0"/>
                <a:ea typeface="돋움" pitchFamily="50" charset="-127"/>
              </a:rPr>
              <a:t>될텐데요</a:t>
            </a:r>
            <a:r>
              <a:rPr kumimoji="1" lang="en-US" altLang="ko-KR" sz="1200" b="1" dirty="0">
                <a:solidFill>
                  <a:schemeClr val="bg1"/>
                </a:solidFill>
                <a:latin typeface="Arial" charset="0"/>
                <a:ea typeface="돋움" pitchFamily="50" charset="-127"/>
              </a:rPr>
              <a:t>, </a:t>
            </a:r>
            <a:r>
              <a:rPr kumimoji="1" lang="ko-KR" altLang="en-US" sz="1200" b="1" dirty="0">
                <a:solidFill>
                  <a:schemeClr val="bg1"/>
                </a:solidFill>
                <a:latin typeface="Arial" charset="0"/>
                <a:ea typeface="돋움" pitchFamily="50" charset="-127"/>
              </a:rPr>
              <a:t>만약 </a:t>
            </a:r>
            <a:r>
              <a:rPr kumimoji="1" lang="en-US" altLang="ko-KR" sz="1200" b="1" dirty="0">
                <a:solidFill>
                  <a:schemeClr val="bg1"/>
                </a:solidFill>
                <a:latin typeface="Arial" charset="0"/>
                <a:ea typeface="돋움" pitchFamily="50" charset="-127"/>
              </a:rPr>
              <a:t>6</a:t>
            </a:r>
            <a:r>
              <a:rPr kumimoji="1" lang="ko-KR" altLang="en-US" sz="1200" b="1" dirty="0">
                <a:solidFill>
                  <a:schemeClr val="bg1"/>
                </a:solidFill>
                <a:latin typeface="Arial" charset="0"/>
                <a:ea typeface="돋움" pitchFamily="50" charset="-127"/>
              </a:rPr>
              <a:t>개월</a:t>
            </a:r>
            <a:r>
              <a:rPr kumimoji="1" lang="en-US" altLang="ko-KR" sz="1200" b="1" dirty="0">
                <a:solidFill>
                  <a:schemeClr val="bg1"/>
                </a:solidFill>
                <a:latin typeface="Arial" charset="0"/>
                <a:ea typeface="돋움" pitchFamily="50" charset="-127"/>
              </a:rPr>
              <a:t>/12</a:t>
            </a:r>
            <a:r>
              <a:rPr kumimoji="1" lang="ko-KR" altLang="en-US" sz="1200" b="1" dirty="0">
                <a:solidFill>
                  <a:schemeClr val="bg1"/>
                </a:solidFill>
                <a:latin typeface="Arial" charset="0"/>
                <a:ea typeface="돋움" pitchFamily="50" charset="-127"/>
              </a:rPr>
              <a:t>개월 </a:t>
            </a:r>
            <a:r>
              <a:rPr kumimoji="1" lang="ko-KR" altLang="en-US" sz="1200" b="1" dirty="0" err="1">
                <a:solidFill>
                  <a:schemeClr val="bg1"/>
                </a:solidFill>
                <a:latin typeface="Arial" charset="0"/>
                <a:ea typeface="돋움" pitchFamily="50" charset="-127"/>
              </a:rPr>
              <a:t>클릭시</a:t>
            </a:r>
            <a:endParaRPr kumimoji="1" lang="ko-KR" altLang="en-US" sz="1200" b="1" dirty="0">
              <a:solidFill>
                <a:schemeClr val="bg1"/>
              </a:solidFill>
              <a:latin typeface="Arial" charset="0"/>
              <a:ea typeface="돋움" pitchFamily="50" charset="-127"/>
            </a:endParaRPr>
          </a:p>
          <a:p>
            <a:pPr algn="ctr" fontAlgn="ctr" latinLnBrk="0">
              <a:spcBef>
                <a:spcPct val="20000"/>
              </a:spcBef>
              <a:spcAft>
                <a:spcPct val="0"/>
              </a:spcAft>
              <a:tabLst>
                <a:tab pos="1028700" algn="l"/>
              </a:tabLst>
            </a:pPr>
            <a:endParaRPr kumimoji="1" lang="ko-KR" altLang="en-US" sz="1200" b="1" dirty="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200" b="1" dirty="0">
                <a:solidFill>
                  <a:schemeClr val="bg1"/>
                </a:solidFill>
                <a:latin typeface="Arial" charset="0"/>
                <a:ea typeface="돋움" pitchFamily="50" charset="-127"/>
              </a:rPr>
              <a:t>             </a:t>
            </a:r>
            <a:r>
              <a:rPr kumimoji="1" lang="ko-KR" altLang="en-US" sz="1200" b="1" dirty="0" err="1">
                <a:solidFill>
                  <a:schemeClr val="bg1"/>
                </a:solidFill>
                <a:latin typeface="Arial" charset="0"/>
                <a:ea typeface="돋움" pitchFamily="50" charset="-127"/>
              </a:rPr>
              <a:t>아래부분에</a:t>
            </a:r>
            <a:r>
              <a:rPr kumimoji="1" lang="ko-KR" altLang="en-US" sz="1200" b="1" dirty="0">
                <a:solidFill>
                  <a:schemeClr val="bg1"/>
                </a:solidFill>
                <a:latin typeface="Arial" charset="0"/>
                <a:ea typeface="돋움" pitchFamily="50" charset="-127"/>
              </a:rPr>
              <a:t> </a:t>
            </a:r>
            <a:r>
              <a:rPr kumimoji="1" lang="ko-KR" altLang="en-US" sz="1200" b="1" dirty="0" err="1">
                <a:solidFill>
                  <a:schemeClr val="bg1"/>
                </a:solidFill>
                <a:latin typeface="Arial" charset="0"/>
                <a:ea typeface="돋움" pitchFamily="50" charset="-127"/>
              </a:rPr>
              <a:t>하단뷰로</a:t>
            </a:r>
            <a:r>
              <a:rPr kumimoji="1" lang="ko-KR" altLang="en-US" sz="1200" b="1" dirty="0">
                <a:solidFill>
                  <a:schemeClr val="bg1"/>
                </a:solidFill>
                <a:latin typeface="Arial" charset="0"/>
                <a:ea typeface="돋움" pitchFamily="50" charset="-127"/>
              </a:rPr>
              <a:t> 쭉 나열될지</a:t>
            </a:r>
            <a:r>
              <a:rPr kumimoji="1" lang="en-US" altLang="ko-KR" sz="1200" b="1" dirty="0">
                <a:solidFill>
                  <a:schemeClr val="bg1"/>
                </a:solidFill>
                <a:latin typeface="Arial" charset="0"/>
                <a:ea typeface="돋움" pitchFamily="50" charset="-127"/>
              </a:rPr>
              <a:t>, </a:t>
            </a:r>
            <a:r>
              <a:rPr kumimoji="1" lang="ko-KR" altLang="en-US" sz="1200" b="1" dirty="0">
                <a:solidFill>
                  <a:schemeClr val="bg1"/>
                </a:solidFill>
                <a:latin typeface="Arial" charset="0"/>
                <a:ea typeface="돋움" pitchFamily="50" charset="-127"/>
              </a:rPr>
              <a:t>페이지로 넘어가게 할지 </a:t>
            </a:r>
            <a:r>
              <a:rPr kumimoji="1" lang="ko-KR" altLang="en-US" sz="1200" b="1" dirty="0" err="1">
                <a:solidFill>
                  <a:schemeClr val="bg1"/>
                </a:solidFill>
                <a:latin typeface="Arial" charset="0"/>
                <a:ea typeface="돋움" pitchFamily="50" charset="-127"/>
              </a:rPr>
              <a:t>생각해봐야할것</a:t>
            </a:r>
            <a:r>
              <a:rPr kumimoji="1" lang="ko-KR" altLang="en-US" sz="1200" b="1" dirty="0">
                <a:solidFill>
                  <a:schemeClr val="bg1"/>
                </a:solidFill>
                <a:latin typeface="Arial" charset="0"/>
                <a:ea typeface="돋움" pitchFamily="50" charset="-127"/>
              </a:rPr>
              <a:t> 같습니다</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88644277"/>
      </p:ext>
    </p:extLst>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세부 기능설명 </a:t>
            </a:r>
            <a:r>
              <a:rPr lang="en-US" altLang="ko-KR" dirty="0" smtClean="0">
                <a:solidFill>
                  <a:srgbClr val="000000"/>
                </a:solidFill>
                <a:latin typeface="돋움"/>
                <a:ea typeface="돋움"/>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1" name="AutoShape 91"/>
          <p:cNvSpPr>
            <a:spLocks noChangeArrowheads="1"/>
          </p:cNvSpPr>
          <p:nvPr/>
        </p:nvSpPr>
        <p:spPr bwMode="auto">
          <a:xfrm rot="21600000">
            <a:off x="3402294" y="1094028"/>
            <a:ext cx="280881" cy="812362"/>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95" name="그림 94"/>
          <p:cNvPicPr/>
          <p:nvPr/>
        </p:nvPicPr>
        <p:blipFill>
          <a:blip r:embed="rId2">
            <a:extLst>
              <a:ext uri="{28A0092B-C50C-407E-A947-70E740481C1C}">
                <a14:useLocalDpi xmlns:a14="http://schemas.microsoft.com/office/drawing/2010/main" val="0"/>
              </a:ext>
            </a:extLst>
          </a:blip>
          <a:stretch>
            <a:fillRect/>
          </a:stretch>
        </p:blipFill>
        <p:spPr>
          <a:xfrm>
            <a:off x="3646782" y="1939684"/>
            <a:ext cx="5292080" cy="4918316"/>
          </a:xfrm>
          <a:prstGeom prst="rect">
            <a:avLst/>
          </a:prstGeom>
        </p:spPr>
      </p:pic>
      <p:pic>
        <p:nvPicPr>
          <p:cNvPr id="2" name="그림 1"/>
          <p:cNvPicPr>
            <a:picLocks noChangeAspect="1"/>
          </p:cNvPicPr>
          <p:nvPr/>
        </p:nvPicPr>
        <p:blipFill>
          <a:blip r:embed="rId3"/>
          <a:stretch>
            <a:fillRect/>
          </a:stretch>
        </p:blipFill>
        <p:spPr>
          <a:xfrm>
            <a:off x="14267" y="959457"/>
            <a:ext cx="3433206" cy="2757575"/>
          </a:xfrm>
          <a:prstGeom prst="rect">
            <a:avLst/>
          </a:prstGeom>
        </p:spPr>
      </p:pic>
      <p:sp>
        <p:nvSpPr>
          <p:cNvPr id="38" name="TextBox 37"/>
          <p:cNvSpPr txBox="1"/>
          <p:nvPr/>
        </p:nvSpPr>
        <p:spPr>
          <a:xfrm>
            <a:off x="2843808" y="1221229"/>
            <a:ext cx="603665" cy="590937"/>
          </a:xfrm>
          <a:prstGeom prst="rect">
            <a:avLst/>
          </a:prstGeom>
          <a:noFill/>
          <a:ln w="25400">
            <a:solidFill>
              <a:srgbClr val="FF0000"/>
            </a:solidFill>
            <a:prstDash val="dash"/>
          </a:ln>
        </p:spPr>
        <p:txBody>
          <a:bodyPr wrap="square" rtlCol="0">
            <a:normAutofit/>
          </a:bodyPr>
          <a:lstStyle/>
          <a:p>
            <a:endParaRPr lang="ko-KR" altLang="en-US" dirty="0"/>
          </a:p>
        </p:txBody>
      </p:sp>
      <p:sp>
        <p:nvSpPr>
          <p:cNvPr id="39" name="AutoShape 85"/>
          <p:cNvSpPr>
            <a:spLocks noChangeArrowheads="1"/>
          </p:cNvSpPr>
          <p:nvPr/>
        </p:nvSpPr>
        <p:spPr bwMode="auto">
          <a:xfrm rot="10800000">
            <a:off x="3640598" y="1749257"/>
            <a:ext cx="5298264" cy="17848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0" name="직사각형 39"/>
          <p:cNvSpPr/>
          <p:nvPr/>
        </p:nvSpPr>
        <p:spPr>
          <a:xfrm>
            <a:off x="3688336" y="1094028"/>
            <a:ext cx="5164794" cy="678789"/>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solidFill>
                  <a:schemeClr val="accent2">
                    <a:lumMod val="50000"/>
                  </a:schemeClr>
                </a:solidFill>
              </a:rPr>
              <a:t>급여 명세서 보기 </a:t>
            </a:r>
            <a:r>
              <a:rPr lang="ko-KR" altLang="en-US" sz="1200" b="1" dirty="0" smtClean="0"/>
              <a:t>클릭 시 아래 정보 창을 팝업을 보여주기</a:t>
            </a:r>
            <a:r>
              <a:rPr lang="ko-KR" altLang="en-US" sz="1200" b="1" dirty="0" smtClean="0">
                <a:solidFill>
                  <a:srgbClr val="FF0000"/>
                </a:solidFill>
              </a:rPr>
              <a:t> </a:t>
            </a:r>
            <a:endParaRPr lang="en-US" altLang="ko-KR" sz="1200" b="1" dirty="0" smtClean="0">
              <a:solidFill>
                <a:srgbClr val="FF0000"/>
              </a:solidFill>
            </a:endParaRPr>
          </a:p>
        </p:txBody>
      </p:sp>
      <p:sp>
        <p:nvSpPr>
          <p:cNvPr id="10" name="TextBox 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613924184"/>
      </p:ext>
    </p:extLst>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415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289314852"/>
      </p:ext>
    </p:extLst>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5"/>
          <p:cNvSpPr>
            <a:spLocks noChangeArrowheads="1"/>
          </p:cNvSpPr>
          <p:nvPr/>
        </p:nvSpPr>
        <p:spPr bwMode="auto">
          <a:xfrm rot="10800000">
            <a:off x="1115616" y="521456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커뮤니티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 첫 화면</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grpSp>
        <p:nvGrpSpPr>
          <p:cNvPr id="2" name="그룹 1"/>
          <p:cNvGrpSpPr/>
          <p:nvPr/>
        </p:nvGrpSpPr>
        <p:grpSpPr>
          <a:xfrm>
            <a:off x="597251" y="982472"/>
            <a:ext cx="7724837" cy="4235957"/>
            <a:chOff x="251520" y="970200"/>
            <a:chExt cx="7848872" cy="4303973"/>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70200"/>
              <a:ext cx="6552728"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70200"/>
              <a:ext cx="1296144"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직사각형 2"/>
          <p:cNvSpPr/>
          <p:nvPr/>
        </p:nvSpPr>
        <p:spPr bwMode="auto">
          <a:xfrm>
            <a:off x="510076" y="908859"/>
            <a:ext cx="7937447" cy="441235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 name="TextBox 11"/>
          <p:cNvSpPr txBox="1"/>
          <p:nvPr/>
        </p:nvSpPr>
        <p:spPr>
          <a:xfrm>
            <a:off x="565139" y="5589240"/>
            <a:ext cx="7756949"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공지사항 </a:t>
            </a:r>
            <a:r>
              <a:rPr lang="en-US" altLang="ko-KR" sz="1200" b="1" dirty="0" smtClean="0"/>
              <a:t>, </a:t>
            </a:r>
            <a:r>
              <a:rPr lang="ko-KR" altLang="en-US" sz="1200" b="1" dirty="0" smtClean="0"/>
              <a:t>학습자료</a:t>
            </a:r>
            <a:r>
              <a:rPr lang="en-US" altLang="ko-KR" sz="1200" b="1" dirty="0" smtClean="0"/>
              <a:t>, </a:t>
            </a:r>
            <a:r>
              <a:rPr lang="ko-KR" altLang="en-US" sz="1200" b="1" dirty="0" smtClean="0"/>
              <a:t>과제</a:t>
            </a:r>
            <a:r>
              <a:rPr lang="en-US" altLang="ko-KR" sz="1200" b="1" dirty="0" smtClean="0"/>
              <a:t>, </a:t>
            </a:r>
            <a:r>
              <a:rPr lang="ko-KR" altLang="en-US" sz="1200" b="1" dirty="0" smtClean="0"/>
              <a:t>방명록 한 번에 간략하게 볼 수 있도록</a:t>
            </a:r>
            <a:endParaRPr lang="en-US" altLang="ko-KR" sz="1200" b="1" dirty="0" smtClean="0"/>
          </a:p>
          <a:p>
            <a:pPr marL="85725" indent="-85725">
              <a:buFont typeface="Arial" panose="020B0604020202020204" pitchFamily="34" charset="0"/>
              <a:buChar char="•"/>
            </a:pPr>
            <a:r>
              <a:rPr lang="ko-KR" altLang="en-US" sz="1200" b="1" dirty="0" smtClean="0"/>
              <a:t>첫 화면에서 한 번에 볼 수 있는 </a:t>
            </a:r>
            <a:r>
              <a:rPr lang="ko-KR" altLang="en-US" sz="1200" b="1" dirty="0" err="1" smtClean="0"/>
              <a:t>게시글</a:t>
            </a:r>
            <a:r>
              <a:rPr lang="ko-KR" altLang="en-US" sz="1200" b="1" dirty="0" smtClean="0"/>
              <a:t> 수 지정</a:t>
            </a:r>
            <a:r>
              <a:rPr lang="en-US" altLang="ko-KR" sz="1200" b="1" dirty="0" smtClean="0"/>
              <a:t>(ex : 4</a:t>
            </a:r>
            <a:r>
              <a:rPr lang="ko-KR" altLang="en-US" sz="1200" b="1" dirty="0" smtClean="0"/>
              <a:t>개</a:t>
            </a:r>
            <a:r>
              <a:rPr lang="en-US" altLang="ko-KR" sz="1200" b="1" dirty="0" smtClean="0"/>
              <a:t>) </a:t>
            </a:r>
          </a:p>
          <a:p>
            <a:pPr marL="352425" lvl="1" indent="-171450">
              <a:buFont typeface="Wingdings" panose="05000000000000000000" pitchFamily="2" charset="2"/>
              <a:buChar char="ü"/>
            </a:pPr>
            <a:r>
              <a:rPr lang="ko-KR" altLang="en-US" sz="1200" b="1" dirty="0" smtClean="0"/>
              <a:t>해당 카테고리 별 </a:t>
            </a: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a:p>
            <a:pPr marL="352425" lvl="1" indent="-171450">
              <a:buFont typeface="Wingdings" panose="05000000000000000000" pitchFamily="2" charset="2"/>
              <a:buChar char="ü"/>
            </a:pPr>
            <a:r>
              <a:rPr lang="ko-KR" altLang="en-US" sz="1200" b="1" dirty="0" smtClean="0"/>
              <a:t>공지사항</a:t>
            </a:r>
            <a:r>
              <a:rPr lang="en-US" altLang="ko-KR" sz="1200" b="1" dirty="0" smtClean="0"/>
              <a:t>, </a:t>
            </a:r>
            <a:r>
              <a:rPr lang="ko-KR" altLang="en-US" sz="1200" b="1" dirty="0" smtClean="0"/>
              <a:t>학습자료</a:t>
            </a:r>
            <a:r>
              <a:rPr lang="en-US" altLang="ko-KR" sz="1200" b="1" dirty="0" smtClean="0"/>
              <a:t>, </a:t>
            </a:r>
            <a:r>
              <a:rPr lang="ko-KR" altLang="en-US" sz="1200" b="1" dirty="0" smtClean="0"/>
              <a:t>과제 등과 같은 큰 카테고리는 모두 위치 고정</a:t>
            </a:r>
            <a:endParaRPr lang="en-US" altLang="ko-KR" sz="1200" b="1" dirty="0" smtClean="0"/>
          </a:p>
        </p:txBody>
      </p:sp>
      <p:sp>
        <p:nvSpPr>
          <p:cNvPr id="5" name="모서리가 둥근 직사각형 4"/>
          <p:cNvSpPr/>
          <p:nvPr/>
        </p:nvSpPr>
        <p:spPr bwMode="auto">
          <a:xfrm>
            <a:off x="1872912" y="1387547"/>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공지사항</a:t>
            </a:r>
            <a:endParaRPr lang="ko-KR" altLang="en-US" sz="900" b="1" dirty="0"/>
          </a:p>
        </p:txBody>
      </p:sp>
      <p:sp>
        <p:nvSpPr>
          <p:cNvPr id="16" name="모서리가 둥근 직사각형 15"/>
          <p:cNvSpPr/>
          <p:nvPr/>
        </p:nvSpPr>
        <p:spPr bwMode="auto">
          <a:xfrm>
            <a:off x="1872912" y="2420888"/>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학습자</a:t>
            </a:r>
            <a:r>
              <a:rPr lang="ko-KR" altLang="en-US" sz="900" b="1" dirty="0"/>
              <a:t>료</a:t>
            </a:r>
          </a:p>
        </p:txBody>
      </p:sp>
      <p:sp>
        <p:nvSpPr>
          <p:cNvPr id="17" name="모서리가 둥근 직사각형 16"/>
          <p:cNvSpPr/>
          <p:nvPr/>
        </p:nvSpPr>
        <p:spPr bwMode="auto">
          <a:xfrm>
            <a:off x="1885932" y="4459460"/>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방명</a:t>
            </a:r>
            <a:r>
              <a:rPr lang="ko-KR" altLang="en-US" sz="900" b="1" dirty="0"/>
              <a:t>록</a:t>
            </a:r>
          </a:p>
        </p:txBody>
      </p:sp>
      <p:sp>
        <p:nvSpPr>
          <p:cNvPr id="20" name="직사각형 19"/>
          <p:cNvSpPr/>
          <p:nvPr/>
        </p:nvSpPr>
        <p:spPr>
          <a:xfrm>
            <a:off x="5292080" y="1023244"/>
            <a:ext cx="1846572" cy="1512168"/>
          </a:xfrm>
          <a:prstGeom prst="rect">
            <a:avLst/>
          </a:prstGeom>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smtClean="0"/>
              <a:t>카테고리 </a:t>
            </a:r>
            <a:r>
              <a:rPr lang="ko-KR" altLang="en-US" sz="1200" b="1" dirty="0"/>
              <a:t>별 상단에 위치한 카테고리 버튼 클릭 시 해당 카테고리의 상세화면으로 이동 </a:t>
            </a:r>
            <a:endParaRPr lang="en-US" altLang="ko-KR" sz="1200" b="1" dirty="0"/>
          </a:p>
        </p:txBody>
      </p:sp>
      <p:cxnSp>
        <p:nvCxnSpPr>
          <p:cNvPr id="9" name="직선 화살표 연결선 8"/>
          <p:cNvCxnSpPr>
            <a:stCxn id="5" idx="3"/>
            <a:endCxn id="20" idx="1"/>
          </p:cNvCxnSpPr>
          <p:nvPr/>
        </p:nvCxnSpPr>
        <p:spPr bwMode="auto">
          <a:xfrm>
            <a:off x="2665000" y="1478942"/>
            <a:ext cx="2627080" cy="300386"/>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화살표 연결선 14"/>
          <p:cNvCxnSpPr>
            <a:stCxn id="16" idx="3"/>
            <a:endCxn id="20" idx="1"/>
          </p:cNvCxnSpPr>
          <p:nvPr/>
        </p:nvCxnSpPr>
        <p:spPr bwMode="auto">
          <a:xfrm flipV="1">
            <a:off x="2665000" y="1779328"/>
            <a:ext cx="2627080" cy="732955"/>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859170" y="4602900"/>
            <a:ext cx="2090655" cy="210243"/>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36" name="AutoShape 85"/>
          <p:cNvSpPr>
            <a:spLocks noChangeArrowheads="1"/>
          </p:cNvSpPr>
          <p:nvPr/>
        </p:nvSpPr>
        <p:spPr bwMode="auto">
          <a:xfrm rot="5400000">
            <a:off x="4759654" y="4618073"/>
            <a:ext cx="588839" cy="17459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4" name="직사각형 43"/>
          <p:cNvSpPr/>
          <p:nvPr/>
        </p:nvSpPr>
        <p:spPr>
          <a:xfrm>
            <a:off x="5158622" y="4531125"/>
            <a:ext cx="2930884" cy="633071"/>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err="1" smtClean="0"/>
              <a:t>카</a:t>
            </a:r>
            <a:r>
              <a:rPr lang="ko-KR" altLang="en-US" sz="1200" b="1" dirty="0" err="1"/>
              <a:t>첫</a:t>
            </a:r>
            <a:r>
              <a:rPr lang="ko-KR" altLang="en-US" sz="1200" b="1" dirty="0"/>
              <a:t> 화면에 나와있는 각 카테고리 별 </a:t>
            </a:r>
            <a:r>
              <a:rPr lang="en-US" altLang="ko-KR" sz="1200" b="1" dirty="0"/>
              <a:t>4</a:t>
            </a:r>
            <a:r>
              <a:rPr lang="ko-KR" altLang="en-US" sz="1200" b="1" dirty="0"/>
              <a:t>개의 </a:t>
            </a:r>
            <a:r>
              <a:rPr lang="ko-KR" altLang="en-US" sz="1200" b="1" dirty="0" err="1"/>
              <a:t>게시글</a:t>
            </a:r>
            <a:r>
              <a:rPr lang="ko-KR" altLang="en-US" sz="1200" b="1" dirty="0"/>
              <a:t> 중 하나를 선택할 경우 그 </a:t>
            </a:r>
            <a:r>
              <a:rPr lang="ko-KR" altLang="en-US" sz="1200" b="1" dirty="0" err="1"/>
              <a:t>게시글</a:t>
            </a:r>
            <a:r>
              <a:rPr lang="ko-KR" altLang="en-US" sz="1200" b="1" dirty="0"/>
              <a:t> 화면으로 바로 이동 </a:t>
            </a:r>
            <a:endParaRPr lang="en-US" altLang="ko-KR" sz="1200" b="1" dirty="0"/>
          </a:p>
        </p:txBody>
      </p:sp>
      <p:sp>
        <p:nvSpPr>
          <p:cNvPr id="10" name="직사각형 9"/>
          <p:cNvSpPr/>
          <p:nvPr/>
        </p:nvSpPr>
        <p:spPr bwMode="auto">
          <a:xfrm>
            <a:off x="1896818" y="3861048"/>
            <a:ext cx="6403498" cy="529169"/>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6" name="모서리가 둥근 직사각형 25"/>
          <p:cNvSpPr/>
          <p:nvPr/>
        </p:nvSpPr>
        <p:spPr bwMode="auto">
          <a:xfrm>
            <a:off x="1872912" y="3537350"/>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err="1" smtClean="0"/>
              <a:t>잡뱅크</a:t>
            </a:r>
            <a:endParaRPr lang="ko-KR" altLang="en-US" sz="900" b="1" dirty="0"/>
          </a:p>
        </p:txBody>
      </p:sp>
      <p:graphicFrame>
        <p:nvGraphicFramePr>
          <p:cNvPr id="18" name="표 17"/>
          <p:cNvGraphicFramePr>
            <a:graphicFrameLocks noGrp="1"/>
          </p:cNvGraphicFramePr>
          <p:nvPr>
            <p:extLst>
              <p:ext uri="{D42A27DB-BD31-4B8C-83A1-F6EECF244321}">
                <p14:modId xmlns:p14="http://schemas.microsoft.com/office/powerpoint/2010/main" val="1530623073"/>
              </p:ext>
            </p:extLst>
          </p:nvPr>
        </p:nvGraphicFramePr>
        <p:xfrm>
          <a:off x="1910612" y="3778154"/>
          <a:ext cx="6389706" cy="605697"/>
        </p:xfrm>
        <a:graphic>
          <a:graphicData uri="http://schemas.openxmlformats.org/drawingml/2006/table">
            <a:tbl>
              <a:tblPr firstRow="1" bandRow="1">
                <a:tableStyleId>{21E4AEA4-8DFA-4A89-87EB-49C32662AFE0}</a:tableStyleId>
              </a:tblPr>
              <a:tblGrid>
                <a:gridCol w="501148"/>
                <a:gridCol w="792088"/>
                <a:gridCol w="936104"/>
                <a:gridCol w="2376264"/>
                <a:gridCol w="1008112"/>
                <a:gridCol w="775990"/>
              </a:tblGrid>
              <a:tr h="2018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진행여부</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분류</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등록일</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신청자수</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a:t>
                      </a:r>
                      <a:r>
                        <a:rPr lang="ko-KR" altLang="en-US" sz="900" dirty="0" smtClean="0">
                          <a:solidFill>
                            <a:schemeClr val="tx1"/>
                          </a:solidFill>
                        </a:rPr>
                        <a:t>삼성</a:t>
                      </a:r>
                      <a:r>
                        <a:rPr lang="en-US" altLang="ko-KR" sz="900" dirty="0" smtClean="0">
                          <a:solidFill>
                            <a:schemeClr val="tx1"/>
                          </a:solidFill>
                        </a:rPr>
                        <a:t>] </a:t>
                      </a:r>
                      <a:r>
                        <a:rPr lang="ko-KR" altLang="en-US" sz="900" dirty="0" err="1" smtClean="0">
                          <a:solidFill>
                            <a:schemeClr val="tx1"/>
                          </a:solidFill>
                        </a:rPr>
                        <a:t>월수금</a:t>
                      </a:r>
                      <a:r>
                        <a:rPr lang="ko-KR" altLang="en-US" sz="900" dirty="0" smtClean="0">
                          <a:solidFill>
                            <a:schemeClr val="tx1"/>
                          </a:solidFill>
                        </a:rPr>
                        <a:t> </a:t>
                      </a:r>
                      <a:r>
                        <a:rPr lang="en-US" altLang="ko-KR" sz="900" dirty="0" smtClean="0">
                          <a:solidFill>
                            <a:schemeClr val="tx1"/>
                          </a:solidFill>
                        </a:rPr>
                        <a:t>11:00~12:00 </a:t>
                      </a:r>
                      <a:r>
                        <a:rPr lang="ko-KR" altLang="en-US" sz="900" dirty="0" err="1" smtClean="0">
                          <a:solidFill>
                            <a:schemeClr val="tx1"/>
                          </a:solidFill>
                        </a:rPr>
                        <a:t>강남역</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2014.05.10</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tc>
                <a:tc>
                  <a:txBody>
                    <a:bodyPr/>
                    <a:lstStyle/>
                    <a:p>
                      <a:pPr algn="ctr" latinLnBrk="1"/>
                      <a:endParaRPr lang="ko-KR" altLang="en-US" sz="90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bl>
          </a:graphicData>
        </a:graphic>
      </p:graphicFrame>
      <p:cxnSp>
        <p:nvCxnSpPr>
          <p:cNvPr id="23" name="직선 화살표 연결선 22"/>
          <p:cNvCxnSpPr>
            <a:stCxn id="17" idx="3"/>
            <a:endCxn id="20" idx="1"/>
          </p:cNvCxnSpPr>
          <p:nvPr/>
        </p:nvCxnSpPr>
        <p:spPr bwMode="auto">
          <a:xfrm flipV="1">
            <a:off x="2678020" y="1779328"/>
            <a:ext cx="2614060" cy="2771527"/>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0" name="그룹 29"/>
          <p:cNvGrpSpPr/>
          <p:nvPr/>
        </p:nvGrpSpPr>
        <p:grpSpPr>
          <a:xfrm>
            <a:off x="2665000" y="4191425"/>
            <a:ext cx="309910" cy="183952"/>
            <a:chOff x="1853004" y="5154597"/>
            <a:chExt cx="546189" cy="204821"/>
          </a:xfrm>
        </p:grpSpPr>
        <p:pic>
          <p:nvPicPr>
            <p:cNvPr id="3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33" name="그룹 32"/>
          <p:cNvGrpSpPr/>
          <p:nvPr/>
        </p:nvGrpSpPr>
        <p:grpSpPr>
          <a:xfrm>
            <a:off x="2630210" y="3974215"/>
            <a:ext cx="372608" cy="203266"/>
            <a:chOff x="1853004" y="4826628"/>
            <a:chExt cx="508292" cy="216024"/>
          </a:xfrm>
        </p:grpSpPr>
        <p:pic>
          <p:nvPicPr>
            <p:cNvPr id="3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직사각형 3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62335747"/>
      </p:ext>
    </p:ext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(1). </a:t>
            </a:r>
            <a:r>
              <a:rPr lang="ko-KR" altLang="en-US" dirty="0" err="1" smtClean="0">
                <a:solidFill>
                  <a:srgbClr val="000000"/>
                </a:solidFill>
                <a:latin typeface="돋움"/>
                <a:ea typeface="돋움"/>
                <a:sym typeface="Wingdings" panose="05000000000000000000" pitchFamily="2" charset="2"/>
              </a:rPr>
              <a:t>잡뱅크</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05"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직사각형 15"/>
          <p:cNvSpPr/>
          <p:nvPr/>
        </p:nvSpPr>
        <p:spPr>
          <a:xfrm>
            <a:off x="7495224" y="1268760"/>
            <a:ext cx="1400783" cy="5294294"/>
          </a:xfrm>
          <a:prstGeom prst="rect">
            <a:avLst/>
          </a:prstGeom>
          <a:solidFill>
            <a:schemeClr val="bg1"/>
          </a:solidFill>
          <a:ln>
            <a:solidFill>
              <a:schemeClr val="tx1"/>
            </a:solidFill>
          </a:ln>
        </p:spPr>
        <p:txBody>
          <a:bodyPr wrap="square" anchor="ctr">
            <a:normAutofit/>
          </a:bodyPr>
          <a:lstStyle/>
          <a:p>
            <a:pPr marL="85725" indent="-85725">
              <a:buFont typeface="Arial" panose="020B0604020202020204" pitchFamily="34" charset="0"/>
              <a:buChar char="•"/>
            </a:pP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첫 전체화면 기준</a:t>
            </a:r>
            <a:endParaRPr lang="en-US" altLang="ko-KR" sz="1100" b="1" kern="100" dirty="0" smtClean="0">
              <a:latin typeface="맑은 고딕"/>
              <a:ea typeface="맑은 고딕"/>
              <a:cs typeface="Times New Roman"/>
            </a:endParaRPr>
          </a:p>
          <a:p>
            <a:pPr marL="258762" lvl="1" indent="-171450">
              <a:buFont typeface="Wingdings" panose="05000000000000000000" pitchFamily="2" charset="2"/>
              <a:buChar char="v"/>
            </a:pPr>
            <a:r>
              <a:rPr lang="ko-KR" altLang="en-US" sz="1100" b="1" kern="100" dirty="0" smtClean="0">
                <a:latin typeface="맑은 고딕"/>
                <a:ea typeface="맑은 고딕"/>
                <a:cs typeface="Times New Roman"/>
              </a:rPr>
              <a:t>상단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정보</a:t>
            </a:r>
            <a:endParaRPr lang="en-US" altLang="ko-KR" sz="1100" b="1" kern="100" dirty="0" smtClean="0">
              <a:latin typeface="맑은 고딕"/>
              <a:ea typeface="맑은 고딕"/>
              <a:cs typeface="Times New Roman"/>
            </a:endParaRPr>
          </a:p>
          <a:p>
            <a:pPr marL="358775" lvl="2" indent="-184150">
              <a:buFont typeface="Wingdings" panose="05000000000000000000" pitchFamily="2" charset="2"/>
              <a:buChar char="ü"/>
            </a:pPr>
            <a:r>
              <a:rPr lang="ko-KR" altLang="en-US" sz="1100" kern="100" dirty="0" err="1" smtClean="0">
                <a:latin typeface="맑은 고딕"/>
                <a:ea typeface="맑은 고딕"/>
                <a:cs typeface="Times New Roman"/>
              </a:rPr>
              <a:t>잡뱅크</a:t>
            </a:r>
            <a:r>
              <a:rPr lang="ko-KR" altLang="en-US" sz="1100" kern="100" dirty="0" smtClean="0">
                <a:latin typeface="맑은 고딕"/>
                <a:ea typeface="맑은 고딕"/>
                <a:cs typeface="Times New Roman"/>
              </a:rPr>
              <a:t> 전체 정보는 최신 순으로 정렬하여 보여주도록 설계</a:t>
            </a:r>
            <a:endParaRPr lang="en-US" altLang="ko-KR" sz="1100" kern="100" dirty="0" smtClean="0">
              <a:latin typeface="맑은 고딕"/>
              <a:ea typeface="맑은 고딕"/>
              <a:cs typeface="Times New Roman"/>
            </a:endParaRPr>
          </a:p>
          <a:p>
            <a:pPr marL="258762" lvl="1" indent="-171450">
              <a:buFont typeface="Wingdings" panose="05000000000000000000" pitchFamily="2" charset="2"/>
              <a:buChar char="v"/>
            </a:pPr>
            <a:r>
              <a:rPr lang="ko-KR" altLang="en-US" sz="1100" b="1" kern="100" dirty="0" smtClean="0">
                <a:latin typeface="맑은 고딕"/>
                <a:ea typeface="맑은 고딕"/>
                <a:cs typeface="Times New Roman"/>
              </a:rPr>
              <a:t>하단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상세 </a:t>
            </a:r>
            <a:r>
              <a:rPr lang="ko-KR" altLang="en-US" sz="1100" b="1" kern="100" dirty="0">
                <a:latin typeface="맑은 고딕"/>
                <a:ea typeface="맑은 고딕"/>
                <a:cs typeface="Times New Roman"/>
              </a:rPr>
              <a:t>정보</a:t>
            </a:r>
            <a:endParaRPr lang="en-US" altLang="ko-KR" sz="1100" b="1" kern="100" dirty="0">
              <a:latin typeface="맑은 고딕"/>
              <a:ea typeface="맑은 고딕"/>
              <a:cs typeface="Times New Roman"/>
            </a:endParaRPr>
          </a:p>
          <a:p>
            <a:pPr marL="358775" lvl="2" indent="-184150">
              <a:buFont typeface="Wingdings" panose="05000000000000000000" pitchFamily="2" charset="2"/>
              <a:buChar char="ü"/>
            </a:pPr>
            <a:r>
              <a:rPr lang="ko-KR" altLang="en-US" sz="1100" kern="100" dirty="0" smtClean="0">
                <a:latin typeface="맑은 고딕"/>
                <a:ea typeface="맑은 고딕"/>
                <a:cs typeface="Times New Roman"/>
              </a:rPr>
              <a:t>첫 화면에서는 최신 </a:t>
            </a:r>
            <a:r>
              <a:rPr lang="ko-KR" altLang="en-US" sz="1100" kern="100" dirty="0" err="1" smtClean="0">
                <a:latin typeface="맑은 고딕"/>
                <a:ea typeface="맑은 고딕"/>
                <a:cs typeface="Times New Roman"/>
              </a:rPr>
              <a:t>잡쟁크</a:t>
            </a:r>
            <a:r>
              <a:rPr lang="ko-KR" altLang="en-US" sz="1100" kern="100" dirty="0" smtClean="0">
                <a:latin typeface="맑은 고딕"/>
                <a:ea typeface="맑은 고딕"/>
                <a:cs typeface="Times New Roman"/>
              </a:rPr>
              <a:t> 상세 정보를 노출 시키도록 설계</a:t>
            </a:r>
            <a:endParaRPr lang="en-US" altLang="ko-KR" sz="1100" kern="100" dirty="0" smtClean="0">
              <a:latin typeface="맑은 고딕"/>
              <a:ea typeface="맑은 고딕"/>
              <a:cs typeface="Times New Roman"/>
            </a:endParaRPr>
          </a:p>
          <a:p>
            <a:pPr marL="358775" lvl="2" indent="-184150">
              <a:buFont typeface="Wingdings" panose="05000000000000000000" pitchFamily="2" charset="2"/>
              <a:buChar char="ü"/>
            </a:pPr>
            <a:r>
              <a:rPr lang="en-US" altLang="ko-KR" sz="1100" kern="100" dirty="0" smtClean="0">
                <a:latin typeface="맑은 고딕"/>
                <a:ea typeface="맑은 고딕"/>
                <a:cs typeface="Times New Roman"/>
              </a:rPr>
              <a:t>But </a:t>
            </a:r>
            <a:r>
              <a:rPr lang="ko-KR" altLang="en-US" sz="1100" kern="100" dirty="0" smtClean="0">
                <a:latin typeface="맑은 고딕"/>
                <a:ea typeface="맑은 고딕"/>
                <a:cs typeface="Times New Roman"/>
              </a:rPr>
              <a:t>상단 </a:t>
            </a:r>
            <a:r>
              <a:rPr lang="ko-KR" altLang="en-US" sz="1100" kern="100" dirty="0" err="1" smtClean="0">
                <a:latin typeface="맑은 고딕"/>
                <a:ea typeface="맑은 고딕"/>
                <a:cs typeface="Times New Roman"/>
              </a:rPr>
              <a:t>잡뱅크</a:t>
            </a:r>
            <a:r>
              <a:rPr lang="ko-KR" altLang="en-US" sz="1100" kern="100" dirty="0" smtClean="0">
                <a:latin typeface="맑은 고딕"/>
                <a:ea typeface="맑은 고딕"/>
                <a:cs typeface="Times New Roman"/>
              </a:rPr>
              <a:t> 정보 내 </a:t>
            </a:r>
            <a:r>
              <a:rPr lang="ko-KR" altLang="en-US" sz="1100" kern="100" dirty="0" smtClean="0">
                <a:solidFill>
                  <a:schemeClr val="accent2">
                    <a:lumMod val="50000"/>
                  </a:schemeClr>
                </a:solidFill>
                <a:latin typeface="맑은 고딕"/>
                <a:ea typeface="맑은 고딕"/>
                <a:cs typeface="Times New Roman"/>
              </a:rPr>
              <a:t>분류</a:t>
            </a:r>
            <a:r>
              <a:rPr lang="ko-KR" altLang="en-US" sz="1100" kern="100" dirty="0" smtClean="0">
                <a:latin typeface="맑은 고딕"/>
                <a:ea typeface="맑은 고딕"/>
                <a:cs typeface="Times New Roman"/>
              </a:rPr>
              <a:t> 클릭 시 상세 정보 바뀌도록 설계 </a:t>
            </a:r>
            <a:endParaRPr lang="en-US" altLang="ko-KR" sz="1100" kern="100" dirty="0" smtClean="0">
              <a:effectLst/>
              <a:latin typeface="맑은 고딕"/>
              <a:ea typeface="맑은 고딕"/>
              <a:cs typeface="Times New Roman"/>
            </a:endParaRPr>
          </a:p>
        </p:txBody>
      </p:sp>
      <p:grpSp>
        <p:nvGrpSpPr>
          <p:cNvPr id="30" name="그룹 29"/>
          <p:cNvGrpSpPr/>
          <p:nvPr/>
        </p:nvGrpSpPr>
        <p:grpSpPr>
          <a:xfrm>
            <a:off x="1318940" y="1104964"/>
            <a:ext cx="5748980" cy="293616"/>
            <a:chOff x="2725632" y="2059155"/>
            <a:chExt cx="4622397" cy="269461"/>
          </a:xfrm>
        </p:grpSpPr>
        <p:pic>
          <p:nvPicPr>
            <p:cNvPr id="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err="1" smtClean="0">
                  <a:solidFill>
                    <a:schemeClr val="bg1"/>
                  </a:solidFill>
                  <a:latin typeface="맑은 고딕"/>
                  <a:ea typeface="맑은 고딕"/>
                  <a:cs typeface="Times New Roman"/>
                </a:rPr>
                <a:t>잡뱅크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4" name="직사각형 3"/>
          <p:cNvSpPr/>
          <p:nvPr/>
        </p:nvSpPr>
        <p:spPr bwMode="auto">
          <a:xfrm>
            <a:off x="1318939" y="1399204"/>
            <a:ext cx="5748981" cy="5342164"/>
          </a:xfrm>
          <a:prstGeom prst="rect">
            <a:avLst/>
          </a:prstGeom>
          <a:solidFill>
            <a:schemeClr val="bg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8" name="표 17"/>
          <p:cNvGraphicFramePr>
            <a:graphicFrameLocks noGrp="1"/>
          </p:cNvGraphicFramePr>
          <p:nvPr>
            <p:extLst>
              <p:ext uri="{D42A27DB-BD31-4B8C-83A1-F6EECF244321}">
                <p14:modId xmlns:p14="http://schemas.microsoft.com/office/powerpoint/2010/main" val="1972326433"/>
              </p:ext>
            </p:extLst>
          </p:nvPr>
        </p:nvGraphicFramePr>
        <p:xfrm>
          <a:off x="1350640" y="1484784"/>
          <a:ext cx="5690472" cy="1009495"/>
        </p:xfrm>
        <a:graphic>
          <a:graphicData uri="http://schemas.openxmlformats.org/drawingml/2006/table">
            <a:tbl>
              <a:tblPr firstRow="1" bandRow="1">
                <a:tableStyleId>{21E4AEA4-8DFA-4A89-87EB-49C32662AFE0}</a:tableStyleId>
              </a:tblPr>
              <a:tblGrid>
                <a:gridCol w="446307"/>
                <a:gridCol w="705409"/>
                <a:gridCol w="833665"/>
                <a:gridCol w="2116226"/>
                <a:gridCol w="897793"/>
                <a:gridCol w="691072"/>
              </a:tblGrid>
              <a:tr h="2018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진행여부</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분류</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등록일</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신청자수</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a:t>
                      </a:r>
                      <a:r>
                        <a:rPr lang="ko-KR" altLang="en-US" sz="900" dirty="0" smtClean="0">
                          <a:solidFill>
                            <a:schemeClr val="tx1"/>
                          </a:solidFill>
                        </a:rPr>
                        <a:t>삼성</a:t>
                      </a:r>
                      <a:r>
                        <a:rPr lang="en-US" altLang="ko-KR" sz="900" dirty="0" smtClean="0">
                          <a:solidFill>
                            <a:schemeClr val="tx1"/>
                          </a:solidFill>
                        </a:rPr>
                        <a:t>] </a:t>
                      </a:r>
                      <a:r>
                        <a:rPr lang="ko-KR" altLang="en-US" sz="900" dirty="0" err="1" smtClean="0">
                          <a:solidFill>
                            <a:schemeClr val="tx1"/>
                          </a:solidFill>
                        </a:rPr>
                        <a:t>월수금</a:t>
                      </a:r>
                      <a:r>
                        <a:rPr lang="ko-KR" altLang="en-US" sz="900" dirty="0" smtClean="0">
                          <a:solidFill>
                            <a:schemeClr val="tx1"/>
                          </a:solidFill>
                        </a:rPr>
                        <a:t> </a:t>
                      </a:r>
                      <a:r>
                        <a:rPr lang="en-US" altLang="ko-KR" sz="900" dirty="0" smtClean="0">
                          <a:solidFill>
                            <a:schemeClr val="tx1"/>
                          </a:solidFill>
                        </a:rPr>
                        <a:t>11:00~12:00 </a:t>
                      </a:r>
                      <a:r>
                        <a:rPr lang="ko-KR" altLang="en-US" sz="900" dirty="0" err="1" smtClean="0">
                          <a:solidFill>
                            <a:schemeClr val="tx1"/>
                          </a:solidFill>
                        </a:rPr>
                        <a:t>강남역</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2014.05.10</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4</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bl>
          </a:graphicData>
        </a:graphic>
      </p:graphicFrame>
      <p:grpSp>
        <p:nvGrpSpPr>
          <p:cNvPr id="24" name="그룹 23"/>
          <p:cNvGrpSpPr/>
          <p:nvPr/>
        </p:nvGrpSpPr>
        <p:grpSpPr>
          <a:xfrm>
            <a:off x="2004922" y="1680845"/>
            <a:ext cx="331833" cy="203266"/>
            <a:chOff x="1853004" y="4826628"/>
            <a:chExt cx="508292" cy="216024"/>
          </a:xfrm>
        </p:grpSpPr>
        <p:pic>
          <p:nvPicPr>
            <p:cNvPr id="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모집중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8" name="그룹 27"/>
          <p:cNvGrpSpPr/>
          <p:nvPr/>
        </p:nvGrpSpPr>
        <p:grpSpPr>
          <a:xfrm>
            <a:off x="1907704" y="2091830"/>
            <a:ext cx="531252" cy="183952"/>
            <a:chOff x="1853004" y="5154597"/>
            <a:chExt cx="546189" cy="204821"/>
          </a:xfrm>
        </p:grpSpPr>
        <p:pic>
          <p:nvPicPr>
            <p:cNvPr id="3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직사각형 33"/>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모집완료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35" name="그룹 34"/>
          <p:cNvGrpSpPr/>
          <p:nvPr/>
        </p:nvGrpSpPr>
        <p:grpSpPr>
          <a:xfrm>
            <a:off x="2004554" y="1874040"/>
            <a:ext cx="331833" cy="203266"/>
            <a:chOff x="1853004" y="4826628"/>
            <a:chExt cx="508292" cy="216024"/>
          </a:xfrm>
        </p:grpSpPr>
        <p:pic>
          <p:nvPicPr>
            <p:cNvPr id="3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직사각형 3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모집중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38" name="직사각형 37"/>
          <p:cNvSpPr/>
          <p:nvPr/>
        </p:nvSpPr>
        <p:spPr bwMode="auto">
          <a:xfrm>
            <a:off x="1368253" y="2636912"/>
            <a:ext cx="5672859" cy="403244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ㅍ</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5" name="TextBox 4"/>
          <p:cNvSpPr txBox="1"/>
          <p:nvPr/>
        </p:nvSpPr>
        <p:spPr>
          <a:xfrm>
            <a:off x="1453884" y="2728959"/>
            <a:ext cx="3384376" cy="246221"/>
          </a:xfrm>
          <a:prstGeom prst="rect">
            <a:avLst/>
          </a:prstGeom>
          <a:noFill/>
        </p:spPr>
        <p:txBody>
          <a:bodyPr wrap="square" rtlCol="0">
            <a:spAutoFit/>
          </a:bodyPr>
          <a:lstStyle/>
          <a:p>
            <a:r>
              <a:rPr lang="ko-KR" altLang="en-US" sz="1000" dirty="0" smtClean="0"/>
              <a:t>제목 </a:t>
            </a:r>
            <a:r>
              <a:rPr lang="en-US" altLang="ko-KR" sz="1000" dirty="0" smtClean="0"/>
              <a:t>: </a:t>
            </a:r>
            <a:r>
              <a:rPr lang="ko-KR" altLang="en-US" sz="1000" dirty="0" smtClean="0"/>
              <a:t>주재원 </a:t>
            </a:r>
            <a:r>
              <a:rPr lang="en-US" altLang="ko-KR" sz="1000" dirty="0" smtClean="0"/>
              <a:t>[</a:t>
            </a:r>
            <a:r>
              <a:rPr lang="ko-KR" altLang="en-US" sz="1000" dirty="0" smtClean="0"/>
              <a:t>삼성</a:t>
            </a:r>
            <a:r>
              <a:rPr lang="en-US" altLang="ko-KR" sz="1000" dirty="0" smtClean="0"/>
              <a:t>] </a:t>
            </a:r>
            <a:r>
              <a:rPr lang="ko-KR" altLang="en-US" sz="1000" dirty="0" err="1" smtClean="0"/>
              <a:t>월수금</a:t>
            </a:r>
            <a:r>
              <a:rPr lang="ko-KR" altLang="en-US" sz="1000" dirty="0" smtClean="0"/>
              <a:t> </a:t>
            </a:r>
            <a:r>
              <a:rPr lang="en-US" altLang="ko-KR" sz="1000" dirty="0" smtClean="0"/>
              <a:t>11:00~12:00 </a:t>
            </a:r>
            <a:r>
              <a:rPr lang="ko-KR" altLang="en-US" sz="1000" dirty="0" err="1" smtClean="0"/>
              <a:t>강남역</a:t>
            </a:r>
            <a:endParaRPr lang="ko-KR" altLang="en-US" sz="1000" dirty="0"/>
          </a:p>
        </p:txBody>
      </p:sp>
      <p:sp>
        <p:nvSpPr>
          <p:cNvPr id="39" name="TextBox 38"/>
          <p:cNvSpPr txBox="1"/>
          <p:nvPr/>
        </p:nvSpPr>
        <p:spPr>
          <a:xfrm>
            <a:off x="2336754" y="3005959"/>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6" name="직사각형 5"/>
          <p:cNvSpPr/>
          <p:nvPr/>
        </p:nvSpPr>
        <p:spPr bwMode="auto">
          <a:xfrm>
            <a:off x="1453884" y="3005959"/>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graphicFrame>
        <p:nvGraphicFramePr>
          <p:cNvPr id="7" name="표 6"/>
          <p:cNvGraphicFramePr>
            <a:graphicFrameLocks noGrp="1"/>
          </p:cNvGraphicFramePr>
          <p:nvPr>
            <p:extLst>
              <p:ext uri="{D42A27DB-BD31-4B8C-83A1-F6EECF244321}">
                <p14:modId xmlns:p14="http://schemas.microsoft.com/office/powerpoint/2010/main" val="369950731"/>
              </p:ext>
            </p:extLst>
          </p:nvPr>
        </p:nvGraphicFramePr>
        <p:xfrm>
          <a:off x="1453882" y="3645024"/>
          <a:ext cx="5494380" cy="2525238"/>
        </p:xfrm>
        <a:graphic>
          <a:graphicData uri="http://schemas.openxmlformats.org/drawingml/2006/table">
            <a:tbl>
              <a:tblPr firstRow="1" bandRow="1">
                <a:tableStyleId>{5C22544A-7EE6-4342-B048-85BDC9FD1C3A}</a:tableStyleId>
              </a:tblPr>
              <a:tblGrid>
                <a:gridCol w="1389926"/>
                <a:gridCol w="4104454"/>
              </a:tblGrid>
              <a:tr h="349753">
                <a:tc>
                  <a:txBody>
                    <a:bodyPr/>
                    <a:lstStyle/>
                    <a:p>
                      <a:pPr algn="ctr" latinLnBrk="1"/>
                      <a:r>
                        <a:rPr lang="ko-KR" altLang="en-US" sz="1100" b="1" dirty="0" err="1" smtClean="0">
                          <a:solidFill>
                            <a:schemeClr val="tx1"/>
                          </a:solidFill>
                        </a:rPr>
                        <a:t>고객사</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b="0" dirty="0" smtClean="0">
                          <a:solidFill>
                            <a:schemeClr val="tx1"/>
                          </a:solidFill>
                        </a:rPr>
                        <a:t>삼성</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프로그램</a:t>
                      </a:r>
                      <a:r>
                        <a:rPr lang="en-US" altLang="ko-KR" sz="1100" b="1" dirty="0" smtClean="0">
                          <a:solidFill>
                            <a:schemeClr val="tx1"/>
                          </a:solidFill>
                        </a:rPr>
                        <a:t>/</a:t>
                      </a:r>
                      <a:r>
                        <a:rPr lang="ko-KR" altLang="en-US" sz="1100" b="1" dirty="0" smtClean="0">
                          <a:solidFill>
                            <a:schemeClr val="tx1"/>
                          </a:solidFill>
                        </a:rPr>
                        <a:t>수강기간</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smtClean="0">
                          <a:solidFill>
                            <a:schemeClr val="tx1"/>
                          </a:solidFill>
                        </a:rPr>
                        <a:t>주재원 </a:t>
                      </a:r>
                      <a:r>
                        <a:rPr lang="en-US" altLang="ko-KR" sz="1100" dirty="0" smtClean="0">
                          <a:solidFill>
                            <a:schemeClr val="tx1"/>
                          </a:solidFill>
                        </a:rPr>
                        <a:t>(3</a:t>
                      </a:r>
                      <a:r>
                        <a:rPr lang="ko-KR" altLang="en-US" sz="1100" dirty="0" smtClean="0">
                          <a:solidFill>
                            <a:schemeClr val="tx1"/>
                          </a:solidFill>
                        </a:rPr>
                        <a:t>개월 </a:t>
                      </a:r>
                      <a:r>
                        <a:rPr lang="en-US" altLang="ko-KR" sz="1100" dirty="0" smtClean="0">
                          <a:solidFill>
                            <a:schemeClr val="tx1"/>
                          </a:solidFill>
                        </a:rPr>
                        <a:t>: 2014</a:t>
                      </a:r>
                      <a:r>
                        <a:rPr lang="ko-KR" altLang="en-US" sz="1100" dirty="0" smtClean="0">
                          <a:solidFill>
                            <a:schemeClr val="tx1"/>
                          </a:solidFill>
                        </a:rPr>
                        <a:t>년 </a:t>
                      </a:r>
                      <a:r>
                        <a:rPr lang="en-US" altLang="ko-KR" sz="1100" dirty="0" smtClean="0">
                          <a:solidFill>
                            <a:schemeClr val="tx1"/>
                          </a:solidFill>
                        </a:rPr>
                        <a:t>1</a:t>
                      </a:r>
                      <a:r>
                        <a:rPr lang="ko-KR" altLang="en-US" sz="1100" dirty="0" smtClean="0">
                          <a:solidFill>
                            <a:schemeClr val="tx1"/>
                          </a:solidFill>
                        </a:rPr>
                        <a:t>월 </a:t>
                      </a:r>
                      <a:r>
                        <a:rPr lang="en-US" altLang="ko-KR" sz="1100" dirty="0" smtClean="0">
                          <a:solidFill>
                            <a:schemeClr val="tx1"/>
                          </a:solidFill>
                        </a:rPr>
                        <a:t>15</a:t>
                      </a:r>
                      <a:r>
                        <a:rPr lang="ko-KR" altLang="en-US" sz="1100" dirty="0" smtClean="0">
                          <a:solidFill>
                            <a:schemeClr val="tx1"/>
                          </a:solidFill>
                        </a:rPr>
                        <a:t>일</a:t>
                      </a:r>
                      <a:r>
                        <a:rPr lang="en-US" altLang="ko-KR" sz="1100" dirty="0" smtClean="0">
                          <a:solidFill>
                            <a:schemeClr val="tx1"/>
                          </a:solidFill>
                        </a:rPr>
                        <a:t>~4</a:t>
                      </a:r>
                      <a:r>
                        <a:rPr lang="ko-KR" altLang="en-US" sz="1100" dirty="0" smtClean="0">
                          <a:solidFill>
                            <a:schemeClr val="tx1"/>
                          </a:solidFill>
                        </a:rPr>
                        <a:t>월 </a:t>
                      </a:r>
                      <a:r>
                        <a:rPr lang="en-US" altLang="ko-KR" sz="1100" dirty="0" smtClean="0">
                          <a:solidFill>
                            <a:schemeClr val="tx1"/>
                          </a:solidFill>
                        </a:rPr>
                        <a:t>15</a:t>
                      </a:r>
                      <a:r>
                        <a:rPr lang="ko-KR" altLang="en-US" sz="1100" dirty="0" smtClean="0">
                          <a:solidFill>
                            <a:schemeClr val="tx1"/>
                          </a:solidFill>
                        </a:rPr>
                        <a:t>일</a:t>
                      </a:r>
                      <a:r>
                        <a:rPr lang="en-US" altLang="ko-KR" sz="1100" dirty="0" smtClean="0">
                          <a:solidFill>
                            <a:schemeClr val="tx1"/>
                          </a:solidFill>
                        </a:rPr>
                        <a: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요일</a:t>
                      </a:r>
                      <a:r>
                        <a:rPr lang="en-US" altLang="ko-KR" sz="1100" b="1" dirty="0" smtClean="0">
                          <a:solidFill>
                            <a:schemeClr val="tx1"/>
                          </a:solidFill>
                        </a:rPr>
                        <a:t>/</a:t>
                      </a:r>
                      <a:r>
                        <a:rPr lang="ko-KR" altLang="en-US" sz="1100" b="1" dirty="0" smtClean="0">
                          <a:solidFill>
                            <a:schemeClr val="tx1"/>
                          </a:solidFill>
                        </a:rPr>
                        <a:t>시간</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err="1" smtClean="0">
                          <a:solidFill>
                            <a:schemeClr val="tx1"/>
                          </a:solidFill>
                        </a:rPr>
                        <a:t>강남역</a:t>
                      </a:r>
                      <a:r>
                        <a:rPr lang="en-US" altLang="ko-KR" sz="1100" dirty="0" smtClean="0">
                          <a:solidFill>
                            <a:schemeClr val="tx1"/>
                          </a:solidFill>
                        </a:rPr>
                        <a:t>(</a:t>
                      </a:r>
                      <a:r>
                        <a:rPr lang="ko-KR" altLang="en-US" sz="1100" dirty="0" smtClean="0">
                          <a:solidFill>
                            <a:schemeClr val="tx1"/>
                          </a:solidFill>
                        </a:rPr>
                        <a:t>전철역 도보 </a:t>
                      </a:r>
                      <a:r>
                        <a:rPr lang="en-US" altLang="ko-KR" sz="1100" dirty="0" smtClean="0">
                          <a:solidFill>
                            <a:schemeClr val="tx1"/>
                          </a:solidFill>
                        </a:rPr>
                        <a:t>5</a:t>
                      </a:r>
                      <a:r>
                        <a:rPr lang="ko-KR" altLang="en-US" sz="1100" dirty="0" smtClean="0">
                          <a:solidFill>
                            <a:schemeClr val="tx1"/>
                          </a:solidFill>
                        </a:rPr>
                        <a:t>분</a:t>
                      </a:r>
                      <a:r>
                        <a:rPr lang="en-US" altLang="ko-KR" sz="1100" dirty="0" smtClean="0">
                          <a:solidFill>
                            <a:schemeClr val="tx1"/>
                          </a:solidFill>
                        </a:rPr>
                        <a: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장소</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en-US" altLang="ko-KR" sz="1100" dirty="0" smtClean="0">
                          <a:solidFill>
                            <a:schemeClr val="tx1"/>
                          </a:solidFill>
                        </a:rPr>
                        <a:t>5</a:t>
                      </a:r>
                      <a:r>
                        <a:rPr lang="ko-KR" altLang="en-US" sz="1100" dirty="0" smtClean="0">
                          <a:solidFill>
                            <a:schemeClr val="tx1"/>
                          </a:solidFill>
                        </a:rPr>
                        <a:t>만원</a:t>
                      </a:r>
                      <a:r>
                        <a:rPr lang="en-US" altLang="ko-KR" sz="1100" dirty="0" smtClean="0">
                          <a:solidFill>
                            <a:schemeClr val="tx1"/>
                          </a:solidFill>
                        </a:rPr>
                        <a:t>/h</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비용</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smtClean="0">
                          <a:solidFill>
                            <a:schemeClr val="tx1"/>
                          </a:solidFill>
                        </a:rPr>
                        <a:t>키 </a:t>
                      </a:r>
                      <a:r>
                        <a:rPr lang="en-US" altLang="ko-KR" sz="1100" dirty="0" smtClean="0">
                          <a:solidFill>
                            <a:schemeClr val="tx1"/>
                          </a:solidFill>
                        </a:rPr>
                        <a:t>165</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자격요건</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선발기준 및 참고사항</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4625" indent="-174625" algn="l" latinLnBrk="1">
                        <a:buFont typeface="+mj-lt"/>
                        <a:buAutoNum type="arabicPeriod"/>
                      </a:pPr>
                      <a:r>
                        <a:rPr lang="ko-KR" altLang="en-US" sz="1100" dirty="0" smtClean="0">
                          <a:solidFill>
                            <a:schemeClr val="tx1"/>
                          </a:solidFill>
                        </a:rPr>
                        <a:t>당사 내부 강사등급</a:t>
                      </a:r>
                      <a:r>
                        <a:rPr lang="en-US" altLang="ko-KR" sz="1100" dirty="0" smtClean="0">
                          <a:solidFill>
                            <a:schemeClr val="tx1"/>
                          </a:solidFill>
                        </a:rPr>
                        <a:t>(</a:t>
                      </a:r>
                      <a:r>
                        <a:rPr lang="ko-KR" altLang="en-US" sz="1100" dirty="0" smtClean="0">
                          <a:solidFill>
                            <a:schemeClr val="tx1"/>
                          </a:solidFill>
                        </a:rPr>
                        <a:t>교육만족도</a:t>
                      </a:r>
                      <a:r>
                        <a:rPr lang="en-US" altLang="ko-KR" sz="1100" dirty="0" smtClean="0">
                          <a:solidFill>
                            <a:schemeClr val="tx1"/>
                          </a:solidFill>
                        </a:rPr>
                        <a:t>) </a:t>
                      </a:r>
                      <a:r>
                        <a:rPr lang="ko-KR" altLang="en-US" sz="1100" dirty="0" err="1" smtClean="0">
                          <a:solidFill>
                            <a:schemeClr val="tx1"/>
                          </a:solidFill>
                        </a:rPr>
                        <a:t>상위권자</a:t>
                      </a:r>
                      <a:r>
                        <a:rPr lang="ko-KR" altLang="en-US" sz="1100" dirty="0" smtClean="0">
                          <a:solidFill>
                            <a:schemeClr val="tx1"/>
                          </a:solidFill>
                        </a:rPr>
                        <a:t> 우선</a:t>
                      </a:r>
                      <a:endParaRPr lang="en-US" altLang="ko-KR" sz="1100" dirty="0" smtClean="0">
                        <a:solidFill>
                          <a:schemeClr val="tx1"/>
                        </a:solidFill>
                      </a:endParaRPr>
                    </a:p>
                    <a:p>
                      <a:pPr marL="174625" indent="-174625" algn="l" latinLnBrk="1">
                        <a:buFont typeface="+mj-lt"/>
                        <a:buAutoNum type="arabicPeriod"/>
                      </a:pPr>
                      <a:r>
                        <a:rPr lang="ko-KR" altLang="en-US" sz="1100" dirty="0" smtClean="0">
                          <a:solidFill>
                            <a:schemeClr val="tx1"/>
                          </a:solidFill>
                        </a:rPr>
                        <a:t>유사 교육경력 보유자 우선</a:t>
                      </a:r>
                      <a:endParaRPr lang="ko-KR" altLang="en-US" sz="1100" dirty="0">
                        <a:solidFill>
                          <a:schemeClr val="tx1"/>
                        </a:solidFill>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0" name="직사각형 39"/>
          <p:cNvSpPr/>
          <p:nvPr/>
        </p:nvSpPr>
        <p:spPr bwMode="auto">
          <a:xfrm>
            <a:off x="3760056" y="6359798"/>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APPLY</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1" name="AutoShape 85"/>
          <p:cNvSpPr>
            <a:spLocks noChangeArrowheads="1"/>
          </p:cNvSpPr>
          <p:nvPr/>
        </p:nvSpPr>
        <p:spPr bwMode="auto">
          <a:xfrm rot="5400000">
            <a:off x="318945" y="4931988"/>
            <a:ext cx="1800200" cy="20685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3" name="TextBox 42"/>
          <p:cNvSpPr txBox="1"/>
          <p:nvPr/>
        </p:nvSpPr>
        <p:spPr>
          <a:xfrm>
            <a:off x="2480743" y="1460472"/>
            <a:ext cx="867121" cy="1033807"/>
          </a:xfrm>
          <a:prstGeom prst="rect">
            <a:avLst/>
          </a:prstGeom>
          <a:noFill/>
          <a:ln w="25400">
            <a:solidFill>
              <a:srgbClr val="FF0000"/>
            </a:solidFill>
            <a:prstDash val="dash"/>
          </a:ln>
        </p:spPr>
        <p:txBody>
          <a:bodyPr wrap="square" rtlCol="0">
            <a:normAutofit/>
          </a:bodyPr>
          <a:lstStyle/>
          <a:p>
            <a:endParaRPr lang="ko-KR" altLang="en-US" dirty="0"/>
          </a:p>
        </p:txBody>
      </p:sp>
      <p:sp>
        <p:nvSpPr>
          <p:cNvPr id="44" name="직사각형 43"/>
          <p:cNvSpPr/>
          <p:nvPr/>
        </p:nvSpPr>
        <p:spPr>
          <a:xfrm>
            <a:off x="35496" y="4163363"/>
            <a:ext cx="1027513" cy="1713909"/>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분류 클래스 카테고리 클릭 시 해당 상세 정보 하단에 표시되도록 설계</a:t>
            </a:r>
            <a:endParaRPr lang="en-US" altLang="ko-KR" sz="1200" b="1" dirty="0"/>
          </a:p>
        </p:txBody>
      </p:sp>
      <p:cxnSp>
        <p:nvCxnSpPr>
          <p:cNvPr id="11" name="꺾인 연결선 10"/>
          <p:cNvCxnSpPr>
            <a:stCxn id="43" idx="1"/>
            <a:endCxn id="44" idx="0"/>
          </p:cNvCxnSpPr>
          <p:nvPr/>
        </p:nvCxnSpPr>
        <p:spPr bwMode="auto">
          <a:xfrm rot="10800000" flipV="1">
            <a:off x="549253" y="1977375"/>
            <a:ext cx="1931490" cy="2185987"/>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AutoShape 91"/>
          <p:cNvSpPr>
            <a:spLocks noChangeArrowheads="1"/>
          </p:cNvSpPr>
          <p:nvPr/>
        </p:nvSpPr>
        <p:spPr bwMode="auto">
          <a:xfrm rot="21600000">
            <a:off x="7109707" y="3052567"/>
            <a:ext cx="381540"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pSp>
        <p:nvGrpSpPr>
          <p:cNvPr id="45" name="그룹 44"/>
          <p:cNvGrpSpPr/>
          <p:nvPr/>
        </p:nvGrpSpPr>
        <p:grpSpPr>
          <a:xfrm>
            <a:off x="1913673" y="2289668"/>
            <a:ext cx="531252" cy="183952"/>
            <a:chOff x="1853004" y="5154597"/>
            <a:chExt cx="546189" cy="204821"/>
          </a:xfrm>
        </p:grpSpPr>
        <p:pic>
          <p:nvPicPr>
            <p:cNvPr id="4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직사각형 47"/>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모집완료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49" name="직사각형 48"/>
          <p:cNvSpPr/>
          <p:nvPr/>
        </p:nvSpPr>
        <p:spPr bwMode="auto">
          <a:xfrm>
            <a:off x="6059921" y="9327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267981383"/>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(2). </a:t>
            </a:r>
            <a:r>
              <a:rPr lang="ko-KR" altLang="en-US" dirty="0" smtClean="0">
                <a:solidFill>
                  <a:srgbClr val="000000"/>
                </a:solidFill>
                <a:latin typeface="돋움"/>
                <a:ea typeface="돋움"/>
                <a:sym typeface="Wingdings" panose="05000000000000000000" pitchFamily="2" charset="2"/>
              </a:rPr>
              <a:t>게시판 전체화면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95536" y="2276872"/>
            <a:ext cx="8280920" cy="3528392"/>
          </a:xfrm>
          <a:prstGeom prst="rect">
            <a:avLst/>
          </a:prstGeom>
        </p:spPr>
      </p:pic>
      <p:sp>
        <p:nvSpPr>
          <p:cNvPr id="22" name="TextBox 21"/>
          <p:cNvSpPr txBox="1"/>
          <p:nvPr/>
        </p:nvSpPr>
        <p:spPr>
          <a:xfrm>
            <a:off x="539552" y="2234340"/>
            <a:ext cx="6768752" cy="3305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24" name="AutoShape 85"/>
          <p:cNvSpPr>
            <a:spLocks noChangeArrowheads="1"/>
          </p:cNvSpPr>
          <p:nvPr/>
        </p:nvSpPr>
        <p:spPr bwMode="auto">
          <a:xfrm>
            <a:off x="539552" y="1916832"/>
            <a:ext cx="6768752" cy="17670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5" name="TextBox 24"/>
          <p:cNvSpPr txBox="1"/>
          <p:nvPr/>
        </p:nvSpPr>
        <p:spPr>
          <a:xfrm>
            <a:off x="539552" y="1383159"/>
            <a:ext cx="7756949" cy="461665"/>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탭으로 카테고리 구분 </a:t>
            </a:r>
            <a:r>
              <a:rPr lang="en-US" altLang="ko-KR" sz="1200" b="1" dirty="0" smtClean="0"/>
              <a:t>(</a:t>
            </a:r>
            <a:r>
              <a:rPr lang="ko-KR" altLang="en-US" sz="1200" b="1" dirty="0" smtClean="0"/>
              <a:t>공지사항 </a:t>
            </a:r>
            <a:r>
              <a:rPr lang="en-US" altLang="ko-KR" sz="1200" b="1" dirty="0" smtClean="0"/>
              <a:t>/ </a:t>
            </a:r>
            <a:r>
              <a:rPr lang="ko-KR" altLang="en-US" sz="1200" b="1" dirty="0" smtClean="0"/>
              <a:t>학습자료 </a:t>
            </a:r>
            <a:r>
              <a:rPr lang="en-US" altLang="ko-KR" sz="1200" b="1" dirty="0" smtClean="0"/>
              <a:t>/ </a:t>
            </a:r>
            <a:r>
              <a:rPr lang="ko-KR" altLang="en-US" sz="1200" b="1" dirty="0" smtClean="0"/>
              <a:t>과제</a:t>
            </a:r>
            <a:r>
              <a:rPr lang="en-US" altLang="ko-KR" sz="1200" b="1" dirty="0"/>
              <a:t>)</a:t>
            </a:r>
            <a:endParaRPr lang="en-US" altLang="ko-KR" sz="1200" b="1" dirty="0" smtClean="0"/>
          </a:p>
          <a:p>
            <a:pPr marL="85725" indent="-85725">
              <a:buFont typeface="Arial" panose="020B0604020202020204" pitchFamily="34" charset="0"/>
              <a:buChar char="•"/>
            </a:pP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p:txBody>
      </p:sp>
      <p:sp>
        <p:nvSpPr>
          <p:cNvPr id="9" name="TextBox 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535099213"/>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좌측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0" y="1338492"/>
            <a:ext cx="1589336" cy="489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85"/>
          <p:cNvSpPr>
            <a:spLocks noChangeArrowheads="1"/>
          </p:cNvSpPr>
          <p:nvPr/>
        </p:nvSpPr>
        <p:spPr bwMode="auto">
          <a:xfrm rot="5400000">
            <a:off x="-53660" y="3671506"/>
            <a:ext cx="4826811"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8" name="Rectangle 3"/>
          <p:cNvSpPr txBox="1">
            <a:spLocks noChangeArrowheads="1"/>
          </p:cNvSpPr>
          <p:nvPr/>
        </p:nvSpPr>
        <p:spPr bwMode="auto">
          <a:xfrm>
            <a:off x="2512147" y="1124744"/>
            <a:ext cx="2779934" cy="526332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latinLnBrk="0"/>
            <a:r>
              <a:rPr lang="ko-KR" altLang="en-US" b="1" kern="0" dirty="0" smtClean="0"/>
              <a:t>내 </a:t>
            </a:r>
            <a:r>
              <a:rPr lang="ko-KR" altLang="en-US" b="1" kern="0" dirty="0"/>
              <a:t>클래스 </a:t>
            </a:r>
            <a:r>
              <a:rPr lang="ko-KR" altLang="en-US" b="1" kern="0" dirty="0" smtClean="0"/>
              <a:t>전체보기</a:t>
            </a:r>
            <a:endParaRPr lang="en-US" altLang="ko-KR" b="1" kern="0" dirty="0" smtClean="0"/>
          </a:p>
          <a:p>
            <a:pPr lvl="1" latinLnBrk="0"/>
            <a:r>
              <a:rPr lang="en-US" altLang="ko-KR" b="1" kern="0" dirty="0" smtClean="0"/>
              <a:t> </a:t>
            </a:r>
            <a:r>
              <a:rPr lang="ko-KR" altLang="en-US" b="1" kern="0" dirty="0" smtClean="0"/>
              <a:t>교육보고</a:t>
            </a:r>
            <a:r>
              <a:rPr lang="en-US" altLang="ko-KR" b="1" kern="0" dirty="0" smtClean="0"/>
              <a:t>(</a:t>
            </a:r>
            <a:r>
              <a:rPr lang="ko-KR" altLang="en-US" b="1" kern="0" dirty="0" smtClean="0">
                <a:solidFill>
                  <a:srgbClr val="FF0000"/>
                </a:solidFill>
              </a:rPr>
              <a:t>하위 메뉴로 설정하지 않기</a:t>
            </a:r>
            <a:r>
              <a:rPr lang="en-US" altLang="ko-KR" b="1" kern="0" dirty="0" smtClean="0"/>
              <a:t>)</a:t>
            </a:r>
            <a:endParaRPr lang="en-US" altLang="ko-KR" b="1" kern="0" dirty="0"/>
          </a:p>
          <a:p>
            <a:pPr latinLnBrk="0"/>
            <a:r>
              <a:rPr lang="ko-KR" altLang="en-US" b="1" kern="0" dirty="0" smtClean="0"/>
              <a:t>학생관리</a:t>
            </a:r>
            <a:endParaRPr lang="en-US" altLang="ko-KR" b="1" kern="0" dirty="0"/>
          </a:p>
          <a:p>
            <a:pPr lvl="1" latinLnBrk="0"/>
            <a:r>
              <a:rPr lang="en-US" altLang="ko-KR" b="1" kern="0" dirty="0"/>
              <a:t> </a:t>
            </a:r>
            <a:r>
              <a:rPr lang="ko-KR" altLang="en-US" b="1" kern="0" dirty="0" smtClean="0"/>
              <a:t>학생관리 개별보기</a:t>
            </a:r>
            <a:r>
              <a:rPr lang="en-US" altLang="ko-KR" b="1" kern="0" dirty="0"/>
              <a:t>(</a:t>
            </a:r>
            <a:r>
              <a:rPr lang="ko-KR" altLang="en-US" b="1" kern="0" dirty="0">
                <a:solidFill>
                  <a:srgbClr val="FF0000"/>
                </a:solidFill>
              </a:rPr>
              <a:t>하위 메뉴로 설정하지 않기</a:t>
            </a:r>
            <a:r>
              <a:rPr lang="en-US" altLang="ko-KR" b="1" kern="0" dirty="0" smtClean="0"/>
              <a:t>)</a:t>
            </a:r>
            <a:endParaRPr lang="en-US" altLang="ko-KR" b="1" kern="0" dirty="0"/>
          </a:p>
          <a:p>
            <a:pPr lvl="1" latinLnBrk="0"/>
            <a:r>
              <a:rPr lang="en-US" altLang="ko-KR" b="1" kern="0" dirty="0"/>
              <a:t> </a:t>
            </a:r>
            <a:r>
              <a:rPr lang="ko-KR" altLang="en-US" b="1" kern="0" dirty="0" smtClean="0"/>
              <a:t>레벨테스트 관리</a:t>
            </a:r>
            <a:r>
              <a:rPr lang="en-US" altLang="ko-KR" b="1" kern="0" dirty="0" smtClean="0"/>
              <a:t>(</a:t>
            </a:r>
            <a:r>
              <a:rPr lang="ko-KR" altLang="en-US" b="1" kern="0" dirty="0" smtClean="0">
                <a:solidFill>
                  <a:srgbClr val="FF0000"/>
                </a:solidFill>
              </a:rPr>
              <a:t>하위메뉴로 보이기</a:t>
            </a:r>
            <a:r>
              <a:rPr lang="en-US" altLang="ko-KR" b="1" kern="0" dirty="0" smtClean="0"/>
              <a:t>) </a:t>
            </a:r>
            <a:endParaRPr lang="en-US" altLang="ko-KR" b="1" u="sng" kern="0" dirty="0" smtClean="0">
              <a:solidFill>
                <a:srgbClr val="FF0000"/>
              </a:solidFill>
            </a:endParaRPr>
          </a:p>
          <a:p>
            <a:pPr latinLnBrk="0"/>
            <a:r>
              <a:rPr lang="ko-KR" altLang="en-US" b="1" kern="0" dirty="0" smtClean="0"/>
              <a:t>비용관리</a:t>
            </a:r>
            <a:endParaRPr lang="en-US" altLang="ko-KR" b="1" kern="0" dirty="0" smtClean="0"/>
          </a:p>
          <a:p>
            <a:pPr latinLnBrk="0"/>
            <a:r>
              <a:rPr lang="ko-KR" altLang="en-US" b="1" kern="0" dirty="0" smtClean="0"/>
              <a:t>커뮤니티</a:t>
            </a:r>
            <a:endParaRPr lang="en-US" altLang="ko-KR" b="1" kern="0" dirty="0"/>
          </a:p>
          <a:p>
            <a:pPr lvl="1" latinLnBrk="0"/>
            <a:r>
              <a:rPr lang="en-US" altLang="ko-KR" b="1" kern="0" dirty="0"/>
              <a:t> </a:t>
            </a:r>
            <a:r>
              <a:rPr lang="ko-KR" altLang="en-US" b="1" kern="0" dirty="0" err="1" smtClean="0"/>
              <a:t>잡뱅크</a:t>
            </a:r>
            <a:endParaRPr lang="en-US" altLang="ko-KR" b="1" kern="0" dirty="0" smtClean="0"/>
          </a:p>
          <a:p>
            <a:pPr lvl="1" latinLnBrk="0"/>
            <a:r>
              <a:rPr lang="ko-KR" altLang="en-US" b="1" kern="0" dirty="0" smtClean="0"/>
              <a:t> 방명록</a:t>
            </a:r>
            <a:endParaRPr lang="en-US" altLang="ko-KR" b="1" kern="0" dirty="0"/>
          </a:p>
          <a:p>
            <a:pPr lvl="1" latinLnBrk="0"/>
            <a:r>
              <a:rPr lang="en-US" altLang="ko-KR" b="1" kern="0" dirty="0"/>
              <a:t> </a:t>
            </a:r>
            <a:r>
              <a:rPr lang="ko-KR" altLang="en-US" b="1" kern="0" dirty="0"/>
              <a:t>게시판</a:t>
            </a:r>
            <a:endParaRPr lang="en-US" altLang="ko-KR" b="1" kern="0" dirty="0"/>
          </a:p>
          <a:p>
            <a:pPr lvl="2" latinLnBrk="0"/>
            <a:r>
              <a:rPr lang="en-US" altLang="ko-KR" b="1" kern="0" dirty="0"/>
              <a:t> </a:t>
            </a:r>
            <a:r>
              <a:rPr lang="ko-KR" altLang="en-US" b="1" kern="0" dirty="0" smtClean="0"/>
              <a:t>공지사항</a:t>
            </a:r>
            <a:endParaRPr lang="en-US" altLang="ko-KR" b="1" kern="0" dirty="0"/>
          </a:p>
          <a:p>
            <a:pPr lvl="2" latinLnBrk="0"/>
            <a:r>
              <a:rPr lang="en-US" altLang="ko-KR" b="1" kern="0" dirty="0"/>
              <a:t> </a:t>
            </a:r>
            <a:r>
              <a:rPr lang="ko-KR" altLang="en-US" b="1" kern="0" dirty="0" smtClean="0"/>
              <a:t>학습자료</a:t>
            </a:r>
            <a:endParaRPr lang="en-US" altLang="ko-KR" b="1" kern="0" dirty="0"/>
          </a:p>
          <a:p>
            <a:pPr lvl="2" latinLnBrk="0"/>
            <a:r>
              <a:rPr lang="en-US" altLang="ko-KR" b="1" kern="0" dirty="0" smtClean="0"/>
              <a:t> </a:t>
            </a:r>
            <a:r>
              <a:rPr lang="ko-KR" altLang="en-US" b="1" kern="0" dirty="0" smtClean="0"/>
              <a:t>과제</a:t>
            </a:r>
            <a:r>
              <a:rPr lang="en-US" altLang="ko-KR" b="1" kern="0" dirty="0" smtClean="0"/>
              <a:t>(</a:t>
            </a:r>
            <a:r>
              <a:rPr lang="ko-KR" altLang="en-US" b="1" kern="0" dirty="0" smtClean="0">
                <a:solidFill>
                  <a:srgbClr val="FF0000"/>
                </a:solidFill>
              </a:rPr>
              <a:t>확인 및 수정만</a:t>
            </a:r>
            <a:r>
              <a:rPr lang="en-US" altLang="ko-KR" b="1" kern="0" dirty="0" smtClean="0"/>
              <a:t>)</a:t>
            </a:r>
            <a:endParaRPr lang="en-US" altLang="ko-KR" b="1" kern="0" dirty="0"/>
          </a:p>
          <a:p>
            <a:pPr latinLnBrk="0"/>
            <a:r>
              <a:rPr lang="en-US" altLang="ko-KR" b="1" kern="0" dirty="0"/>
              <a:t> </a:t>
            </a:r>
            <a:r>
              <a:rPr lang="ko-KR" altLang="en-US" b="1" kern="0" dirty="0" smtClean="0"/>
              <a:t>내 교육 스케줄 보기</a:t>
            </a:r>
            <a:r>
              <a:rPr lang="en-US" altLang="ko-KR" b="1" kern="0" dirty="0" smtClean="0"/>
              <a:t>	</a:t>
            </a:r>
          </a:p>
          <a:p>
            <a:pPr latinLnBrk="0"/>
            <a:r>
              <a:rPr lang="en-US" altLang="ko-KR" b="1" kern="0" dirty="0"/>
              <a:t> </a:t>
            </a:r>
            <a:r>
              <a:rPr lang="en-US" altLang="ko-KR" b="1" kern="0" dirty="0" smtClean="0"/>
              <a:t>The Mandarin</a:t>
            </a: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9" name="직사각형 8"/>
          <p:cNvSpPr/>
          <p:nvPr/>
        </p:nvSpPr>
        <p:spPr>
          <a:xfrm>
            <a:off x="5960505" y="1627989"/>
            <a:ext cx="2664296" cy="1378991"/>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200" b="1" dirty="0" smtClean="0"/>
              <a:t>레벨테스트 관리에 들어가는 테스트 항목은 </a:t>
            </a:r>
            <a:r>
              <a:rPr lang="ko-KR" altLang="en-US" sz="1200" b="1" dirty="0" smtClean="0">
                <a:solidFill>
                  <a:schemeClr val="accent2">
                    <a:lumMod val="50000"/>
                  </a:schemeClr>
                </a:solidFill>
              </a:rPr>
              <a:t>독해 </a:t>
            </a:r>
            <a:r>
              <a:rPr lang="en-US" altLang="ko-KR" sz="1200" b="1" dirty="0" smtClean="0">
                <a:solidFill>
                  <a:schemeClr val="accent2">
                    <a:lumMod val="50000"/>
                  </a:schemeClr>
                </a:solidFill>
              </a:rPr>
              <a:t>/ </a:t>
            </a:r>
            <a:r>
              <a:rPr lang="ko-KR" altLang="en-US" sz="1200" b="1" dirty="0" smtClean="0">
                <a:solidFill>
                  <a:schemeClr val="accent2">
                    <a:lumMod val="50000"/>
                  </a:schemeClr>
                </a:solidFill>
              </a:rPr>
              <a:t>듣기 </a:t>
            </a:r>
            <a:r>
              <a:rPr lang="en-US" altLang="ko-KR" sz="1200" b="1" dirty="0" smtClean="0">
                <a:solidFill>
                  <a:schemeClr val="accent2">
                    <a:lumMod val="50000"/>
                  </a:schemeClr>
                </a:solidFill>
              </a:rPr>
              <a:t>/ </a:t>
            </a:r>
            <a:r>
              <a:rPr lang="ko-KR" altLang="en-US" sz="1200" b="1" dirty="0" smtClean="0">
                <a:solidFill>
                  <a:schemeClr val="accent2">
                    <a:lumMod val="50000"/>
                  </a:schemeClr>
                </a:solidFill>
              </a:rPr>
              <a:t>문법 </a:t>
            </a:r>
            <a:r>
              <a:rPr lang="en-US" altLang="ko-KR" sz="1200" b="1" dirty="0" smtClean="0">
                <a:solidFill>
                  <a:schemeClr val="accent2">
                    <a:lumMod val="50000"/>
                  </a:schemeClr>
                </a:solidFill>
              </a:rPr>
              <a:t>/ </a:t>
            </a:r>
            <a:r>
              <a:rPr lang="ko-KR" altLang="en-US" sz="1200" b="1" dirty="0" smtClean="0">
                <a:solidFill>
                  <a:schemeClr val="accent2">
                    <a:lumMod val="50000"/>
                  </a:schemeClr>
                </a:solidFill>
              </a:rPr>
              <a:t>쓰기</a:t>
            </a:r>
            <a:r>
              <a:rPr lang="ko-KR" altLang="en-US" sz="1200" b="1" dirty="0" smtClean="0"/>
              <a:t>  </a:t>
            </a:r>
            <a:r>
              <a:rPr lang="en-US" altLang="ko-KR" sz="1200" b="1" dirty="0" smtClean="0"/>
              <a:t>SPK</a:t>
            </a:r>
            <a:r>
              <a:rPr lang="ko-KR" altLang="en-US" sz="1200" b="1" dirty="0" smtClean="0"/>
              <a:t>는 </a:t>
            </a:r>
            <a:r>
              <a:rPr lang="en-US" altLang="ko-KR" sz="1200" b="1" dirty="0" smtClean="0"/>
              <a:t>To Do</a:t>
            </a:r>
            <a:r>
              <a:rPr lang="ko-KR" altLang="en-US" sz="1200" b="1" dirty="0" smtClean="0"/>
              <a:t>로 빼기</a:t>
            </a:r>
            <a:endParaRPr lang="en-US" altLang="ko-KR" sz="1200" b="1" dirty="0" smtClean="0"/>
          </a:p>
        </p:txBody>
      </p:sp>
      <p:cxnSp>
        <p:nvCxnSpPr>
          <p:cNvPr id="3" name="꺾인 연결선 2"/>
          <p:cNvCxnSpPr>
            <a:stCxn id="7" idx="3"/>
            <a:endCxn id="9" idx="1"/>
          </p:cNvCxnSpPr>
          <p:nvPr/>
        </p:nvCxnSpPr>
        <p:spPr bwMode="auto">
          <a:xfrm flipV="1">
            <a:off x="4932040" y="2317485"/>
            <a:ext cx="1028465" cy="70281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a:off x="2816947" y="2788273"/>
            <a:ext cx="2115093" cy="464054"/>
          </a:xfrm>
          <a:prstGeom prst="rect">
            <a:avLst/>
          </a:prstGeom>
          <a:noFill/>
          <a:ln w="25400">
            <a:solidFill>
              <a:srgbClr val="FF0000"/>
            </a:solidFill>
            <a:prstDash val="dash"/>
          </a:ln>
        </p:spPr>
        <p:txBody>
          <a:bodyPr wrap="square" rtlCol="0">
            <a:normAutofit/>
          </a:bodyPr>
          <a:lstStyle/>
          <a:p>
            <a:endParaRPr lang="ko-KR" altLang="en-US" dirty="0"/>
          </a:p>
        </p:txBody>
      </p:sp>
    </p:spTree>
    <p:extLst>
      <p:ext uri="{BB962C8B-B14F-4D97-AF65-F5344CB8AC3E}">
        <p14:creationId xmlns:p14="http://schemas.microsoft.com/office/powerpoint/2010/main" val="3297034660"/>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(2).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5(2)</a:t>
            </a:r>
            <a:r>
              <a:rPr lang="ko-KR" altLang="en-US" dirty="0" smtClean="0">
                <a:solidFill>
                  <a:srgbClr val="000000"/>
                </a:solidFill>
                <a:latin typeface="돋움"/>
                <a:ea typeface="돋움"/>
                <a:sym typeface="Wingdings" panose="05000000000000000000" pitchFamily="2" charset="2"/>
              </a:rPr>
              <a:t>①공지사항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46411"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888442524"/>
              </p:ext>
            </p:extLst>
          </p:nvPr>
        </p:nvGraphicFramePr>
        <p:xfrm>
          <a:off x="580786" y="1768759"/>
          <a:ext cx="7519605" cy="1694216"/>
        </p:xfrm>
        <a:graphic>
          <a:graphicData uri="http://schemas.openxmlformats.org/drawingml/2006/table">
            <a:tbl>
              <a:tblPr firstRow="1" bandRow="1">
                <a:tableStyleId>{5C22544A-7EE6-4342-B048-85BDC9FD1C3A}</a:tableStyleId>
              </a:tblPr>
              <a:tblGrid>
                <a:gridCol w="1503921"/>
                <a:gridCol w="1503921"/>
                <a:gridCol w="1503921"/>
                <a:gridCol w="1503921"/>
                <a:gridCol w="1503921"/>
              </a:tblGrid>
              <a:tr h="423554">
                <a:tc>
                  <a:txBody>
                    <a:bodyPr/>
                    <a:lstStyle/>
                    <a:p>
                      <a:pPr algn="ctr" latinLnBrk="1"/>
                      <a:r>
                        <a:rPr lang="ko-KR" altLang="en-US" sz="1100" dirty="0" smtClean="0">
                          <a:solidFill>
                            <a:schemeClr val="tx1"/>
                          </a:solidFill>
                        </a:rPr>
                        <a:t>번호</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작성자</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작성일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TM</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 name="직사각형 1"/>
          <p:cNvSpPr/>
          <p:nvPr/>
        </p:nvSpPr>
        <p:spPr bwMode="auto">
          <a:xfrm>
            <a:off x="107504" y="3531993"/>
            <a:ext cx="3168352" cy="230285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추후협의</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TM </a:t>
            </a:r>
            <a:r>
              <a:rPr kumimoji="1" lang="ko-KR" altLang="en-US" sz="1200" b="1" i="0" u="none" strike="noStrike" cap="none" normalizeH="0" baseline="0" dirty="0" smtClean="0">
                <a:ln>
                  <a:noFill/>
                </a:ln>
                <a:solidFill>
                  <a:schemeClr val="bg1"/>
                </a:solidFill>
                <a:effectLst/>
                <a:latin typeface="Arial" charset="0"/>
                <a:ea typeface="돋움" pitchFamily="50" charset="-127"/>
              </a:rPr>
              <a:t>내부 자체적인 이슈에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대한 공지사항만  </a:t>
            </a:r>
            <a:r>
              <a:rPr kumimoji="1" lang="en-US" altLang="ko-KR" sz="1200" b="1" dirty="0" smtClean="0">
                <a:solidFill>
                  <a:schemeClr val="bg1"/>
                </a:solidFill>
                <a:latin typeface="Arial" charset="0"/>
                <a:ea typeface="돋움" pitchFamily="50" charset="-127"/>
              </a:rPr>
              <a:t>or  HR, </a:t>
            </a:r>
            <a:r>
              <a:rPr kumimoji="1" lang="ko-KR" altLang="en-US" sz="1200" b="1" dirty="0" smtClean="0">
                <a:solidFill>
                  <a:schemeClr val="bg1"/>
                </a:solidFill>
                <a:latin typeface="Arial" charset="0"/>
                <a:ea typeface="돋움" pitchFamily="50" charset="-127"/>
              </a:rPr>
              <a:t>교수진도</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참여할 수 있도록</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657" y="3489338"/>
            <a:ext cx="3765246" cy="3313999"/>
          </a:xfrm>
          <a:prstGeom prst="rect">
            <a:avLst/>
          </a:prstGeom>
        </p:spPr>
      </p:pic>
      <p:sp>
        <p:nvSpPr>
          <p:cNvPr id="16" name="직사각형 15"/>
          <p:cNvSpPr/>
          <p:nvPr/>
        </p:nvSpPr>
        <p:spPr bwMode="auto">
          <a:xfrm>
            <a:off x="7020271" y="3859645"/>
            <a:ext cx="1584177" cy="1024305"/>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smtClean="0">
                <a:ln>
                  <a:noFill/>
                </a:ln>
                <a:solidFill>
                  <a:schemeClr val="bg1"/>
                </a:solidFill>
                <a:effectLst/>
                <a:latin typeface="Arial" charset="0"/>
                <a:ea typeface="돋움" pitchFamily="50" charset="-127"/>
              </a:rPr>
              <a:t>화면전환</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299357499"/>
      </p:ext>
    </p:extLst>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(2).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5(2)</a:t>
            </a:r>
            <a:r>
              <a:rPr lang="ko-KR" altLang="en-US" dirty="0" smtClean="0">
                <a:solidFill>
                  <a:srgbClr val="000000"/>
                </a:solidFill>
                <a:latin typeface="돋움"/>
                <a:ea typeface="돋움"/>
                <a:sym typeface="Wingdings" panose="05000000000000000000" pitchFamily="2" charset="2"/>
              </a:rPr>
              <a:t>②학습자료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467544" y="1738214"/>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813285211"/>
              </p:ext>
            </p:extLst>
          </p:nvPr>
        </p:nvGraphicFramePr>
        <p:xfrm>
          <a:off x="1516889" y="3007838"/>
          <a:ext cx="7519607" cy="1643910"/>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ko-KR" altLang="en-US" sz="1100" dirty="0" err="1" smtClean="0">
                          <a:solidFill>
                            <a:schemeClr val="tx1"/>
                          </a:solidFill>
                        </a:rPr>
                        <a:t>회차</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gridSpan="4">
                  <a:txBody>
                    <a:bodyPr/>
                    <a:lstStyle/>
                    <a:p>
                      <a:pPr algn="ctr" latinLnBrk="1"/>
                      <a:r>
                        <a:rPr lang="ko-KR" altLang="en-US" sz="1100" dirty="0" err="1" smtClean="0">
                          <a:solidFill>
                            <a:schemeClr val="tx1"/>
                          </a:solidFill>
                        </a:rPr>
                        <a:t>드랍다운</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aphicFrame>
        <p:nvGraphicFramePr>
          <p:cNvPr id="10" name="표 9"/>
          <p:cNvGraphicFramePr>
            <a:graphicFrameLocks noGrp="1"/>
          </p:cNvGraphicFramePr>
          <p:nvPr>
            <p:extLst>
              <p:ext uri="{D42A27DB-BD31-4B8C-83A1-F6EECF244321}">
                <p14:modId xmlns:p14="http://schemas.microsoft.com/office/powerpoint/2010/main" val="2961436935"/>
              </p:ext>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28595" y="1810217"/>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2313"/>
            <a:ext cx="611706" cy="1467480"/>
          </a:xfrm>
          <a:prstGeom prst="bentConnector3">
            <a:avLst>
              <a:gd name="adj1" fmla="val 13737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
        <p:nvSpPr>
          <p:cNvPr id="8" name="직사각형 7"/>
          <p:cNvSpPr/>
          <p:nvPr/>
        </p:nvSpPr>
        <p:spPr bwMode="auto">
          <a:xfrm>
            <a:off x="6159899" y="2636912"/>
            <a:ext cx="2448272" cy="158417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P 17</a:t>
            </a:r>
            <a:r>
              <a:rPr kumimoji="1" lang="ko-KR" altLang="en-US" sz="1200" b="1" dirty="0" smtClean="0">
                <a:solidFill>
                  <a:schemeClr val="bg1"/>
                </a:solidFill>
                <a:latin typeface="Arial" charset="0"/>
                <a:ea typeface="돋움" pitchFamily="50" charset="-127"/>
              </a:rPr>
              <a:t>에서 오늘의 수업정리 내용과</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err="1" smtClean="0">
                <a:solidFill>
                  <a:schemeClr val="bg1"/>
                </a:solidFill>
                <a:latin typeface="Arial" charset="0"/>
                <a:ea typeface="돋움" pitchFamily="50" charset="-127"/>
              </a:rPr>
              <a:t>업로드된</a:t>
            </a:r>
            <a:r>
              <a:rPr kumimoji="1" lang="ko-KR" altLang="en-US" sz="1200" b="1" dirty="0" smtClean="0">
                <a:solidFill>
                  <a:schemeClr val="bg1"/>
                </a:solidFill>
                <a:latin typeface="Arial" charset="0"/>
                <a:ea typeface="돋움" pitchFamily="50" charset="-127"/>
              </a:rPr>
              <a:t> 파일 내용이 학습자료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게시판에 연동되어 표시해주기</a:t>
            </a:r>
          </a:p>
        </p:txBody>
      </p:sp>
      <p:sp>
        <p:nvSpPr>
          <p:cNvPr id="15" name="직사각형 14"/>
          <p:cNvSpPr/>
          <p:nvPr/>
        </p:nvSpPr>
        <p:spPr bwMode="auto">
          <a:xfrm>
            <a:off x="2113395" y="4841776"/>
            <a:ext cx="5672859" cy="189959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16" name="TextBox 15"/>
          <p:cNvSpPr txBox="1"/>
          <p:nvPr/>
        </p:nvSpPr>
        <p:spPr>
          <a:xfrm>
            <a:off x="2199026" y="4933823"/>
            <a:ext cx="3384376" cy="246221"/>
          </a:xfrm>
          <a:prstGeom prst="rect">
            <a:avLst/>
          </a:prstGeom>
          <a:noFill/>
        </p:spPr>
        <p:txBody>
          <a:bodyPr wrap="square" rtlCol="0">
            <a:spAutoFit/>
          </a:bodyPr>
          <a:lstStyle/>
          <a:p>
            <a:r>
              <a:rPr lang="ko-KR" altLang="en-US" sz="1000" dirty="0" smtClean="0"/>
              <a:t>제목 </a:t>
            </a:r>
            <a:r>
              <a:rPr lang="en-US" altLang="ko-KR" sz="1000" dirty="0" smtClean="0"/>
              <a:t>: </a:t>
            </a:r>
            <a:r>
              <a:rPr lang="ko-KR" altLang="en-US" sz="1000" dirty="0" smtClean="0"/>
              <a:t>주재원 </a:t>
            </a:r>
            <a:r>
              <a:rPr lang="en-US" altLang="ko-KR" sz="1000" dirty="0" smtClean="0"/>
              <a:t>[</a:t>
            </a:r>
            <a:r>
              <a:rPr lang="ko-KR" altLang="en-US" sz="1000" dirty="0" smtClean="0"/>
              <a:t>삼성</a:t>
            </a:r>
            <a:r>
              <a:rPr lang="en-US" altLang="ko-KR" sz="1000" dirty="0" smtClean="0"/>
              <a:t>] </a:t>
            </a:r>
            <a:r>
              <a:rPr lang="ko-KR" altLang="en-US" sz="1000" dirty="0" err="1" smtClean="0"/>
              <a:t>월수금</a:t>
            </a:r>
            <a:r>
              <a:rPr lang="ko-KR" altLang="en-US" sz="1000" dirty="0" smtClean="0"/>
              <a:t> </a:t>
            </a:r>
            <a:r>
              <a:rPr lang="en-US" altLang="ko-KR" sz="1000" dirty="0" smtClean="0"/>
              <a:t>11:00~12:00 1</a:t>
            </a:r>
            <a:r>
              <a:rPr lang="ko-KR" altLang="en-US" sz="1000" dirty="0" err="1" smtClean="0"/>
              <a:t>회차</a:t>
            </a:r>
            <a:endParaRPr lang="ko-KR" altLang="en-US" sz="1000" dirty="0"/>
          </a:p>
        </p:txBody>
      </p:sp>
      <p:sp>
        <p:nvSpPr>
          <p:cNvPr id="17" name="TextBox 16"/>
          <p:cNvSpPr txBox="1"/>
          <p:nvPr/>
        </p:nvSpPr>
        <p:spPr>
          <a:xfrm>
            <a:off x="3081896" y="5210823"/>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18" name="직사각형 17"/>
          <p:cNvSpPr/>
          <p:nvPr/>
        </p:nvSpPr>
        <p:spPr bwMode="auto">
          <a:xfrm>
            <a:off x="2199026" y="5210823"/>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sp>
        <p:nvSpPr>
          <p:cNvPr id="33" name="직사각형 32"/>
          <p:cNvSpPr/>
          <p:nvPr/>
        </p:nvSpPr>
        <p:spPr bwMode="auto">
          <a:xfrm>
            <a:off x="2187225" y="6022447"/>
            <a:ext cx="838102" cy="246221"/>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파</a:t>
            </a:r>
            <a:r>
              <a:rPr kumimoji="1" lang="ko-KR" altLang="en-US" sz="1200" b="1" dirty="0">
                <a:latin typeface="Arial" charset="0"/>
                <a:ea typeface="돋움" pitchFamily="50" charset="-127"/>
              </a:rPr>
              <a:t>일</a:t>
            </a:r>
            <a:endParaRPr kumimoji="1" lang="ko-KR" altLang="en-US" sz="1200" b="1" i="0" u="none" strike="noStrike" cap="none" normalizeH="0" baseline="0" dirty="0" smtClean="0">
              <a:ln>
                <a:noFill/>
              </a:ln>
              <a:effectLst/>
              <a:latin typeface="Arial" charset="0"/>
              <a:ea typeface="돋움" pitchFamily="50" charset="-127"/>
            </a:endParaRPr>
          </a:p>
        </p:txBody>
      </p:sp>
      <p:sp>
        <p:nvSpPr>
          <p:cNvPr id="34" name="TextBox 33"/>
          <p:cNvSpPr txBox="1"/>
          <p:nvPr/>
        </p:nvSpPr>
        <p:spPr>
          <a:xfrm>
            <a:off x="3083038" y="6022448"/>
            <a:ext cx="4611509" cy="246221"/>
          </a:xfrm>
          <a:prstGeom prst="rect">
            <a:avLst/>
          </a:prstGeom>
          <a:noFill/>
          <a:ln w="12700">
            <a:solidFill>
              <a:schemeClr val="tx1">
                <a:lumMod val="50000"/>
                <a:lumOff val="50000"/>
              </a:schemeClr>
            </a:solidFill>
          </a:ln>
        </p:spPr>
        <p:txBody>
          <a:bodyPr wrap="square" rtlCol="0">
            <a:spAutoFit/>
          </a:bodyPr>
          <a:lstStyle/>
          <a:p>
            <a:r>
              <a:rPr lang="en-US" altLang="ko-KR" sz="1000" dirty="0" smtClean="0">
                <a:ln w="12700">
                  <a:noFill/>
                </a:ln>
              </a:rPr>
              <a:t>Song.mp3 (2.1mb)  </a:t>
            </a:r>
            <a:endParaRPr lang="ko-KR" altLang="en-US" sz="1000" dirty="0">
              <a:ln w="12700">
                <a:noFill/>
              </a:ln>
            </a:endParaRPr>
          </a:p>
        </p:txBody>
      </p:sp>
      <p:sp>
        <p:nvSpPr>
          <p:cNvPr id="35" name="직사각형 34"/>
          <p:cNvSpPr/>
          <p:nvPr/>
        </p:nvSpPr>
        <p:spPr bwMode="auto">
          <a:xfrm>
            <a:off x="4553894" y="6538112"/>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확</a:t>
            </a:r>
            <a:r>
              <a:rPr kumimoji="1" lang="ko-KR" altLang="en-US" sz="900" b="1" dirty="0">
                <a:solidFill>
                  <a:schemeClr val="bg1"/>
                </a:solidFill>
                <a:latin typeface="Arial" charset="0"/>
                <a:ea typeface="돋움" pitchFamily="50" charset="-127"/>
              </a:rPr>
              <a:t>인</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0829" y="5455270"/>
            <a:ext cx="263079" cy="294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직사각형 35"/>
          <p:cNvSpPr/>
          <p:nvPr/>
        </p:nvSpPr>
        <p:spPr bwMode="auto">
          <a:xfrm>
            <a:off x="3094289" y="5791572"/>
            <a:ext cx="685561" cy="219470"/>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파</a:t>
            </a:r>
            <a:r>
              <a:rPr kumimoji="1" lang="ko-KR" altLang="en-US" sz="1200" b="1" dirty="0">
                <a:latin typeface="Arial" charset="0"/>
                <a:ea typeface="돋움" pitchFamily="50" charset="-127"/>
              </a:rPr>
              <a:t>일</a:t>
            </a:r>
            <a:endParaRPr kumimoji="1" lang="ko-KR" altLang="en-US" sz="1200" b="1" i="0" u="none" strike="noStrike" cap="none" normalizeH="0" baseline="0" dirty="0" smtClean="0">
              <a:ln>
                <a:noFill/>
              </a:ln>
              <a:effectLst/>
              <a:latin typeface="Arial" charset="0"/>
              <a:ea typeface="돋움" pitchFamily="50" charset="-127"/>
            </a:endParaRPr>
          </a:p>
        </p:txBody>
      </p:sp>
      <p:pic>
        <p:nvPicPr>
          <p:cNvPr id="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2742" y="3550290"/>
            <a:ext cx="3870250" cy="1972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직사각형 8"/>
          <p:cNvSpPr/>
          <p:nvPr/>
        </p:nvSpPr>
        <p:spPr bwMode="auto">
          <a:xfrm>
            <a:off x="549389" y="4185372"/>
            <a:ext cx="2736304" cy="13128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수정필요</a:t>
            </a:r>
          </a:p>
        </p:txBody>
      </p:sp>
    </p:spTree>
    <p:extLst>
      <p:ext uri="{BB962C8B-B14F-4D97-AF65-F5344CB8AC3E}">
        <p14:creationId xmlns:p14="http://schemas.microsoft.com/office/powerpoint/2010/main" val="2386448919"/>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(2).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5(2)</a:t>
            </a:r>
            <a:r>
              <a:rPr lang="ko-KR" altLang="en-US" dirty="0">
                <a:solidFill>
                  <a:srgbClr val="000000"/>
                </a:solidFill>
                <a:latin typeface="돋움"/>
                <a:ea typeface="돋움"/>
                <a:sym typeface="Wingdings" panose="05000000000000000000" pitchFamily="2" charset="2"/>
              </a:rPr>
              <a:t>③</a:t>
            </a:r>
            <a:r>
              <a:rPr lang="ko-KR" altLang="en-US" dirty="0" smtClean="0">
                <a:solidFill>
                  <a:srgbClr val="000000"/>
                </a:solidFill>
                <a:latin typeface="돋움"/>
                <a:ea typeface="돋움"/>
                <a:sym typeface="Wingdings" panose="05000000000000000000" pitchFamily="2" charset="2"/>
              </a:rPr>
              <a:t>과제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nvPr>
        </p:nvGraphicFramePr>
        <p:xfrm>
          <a:off x="1516889" y="3007838"/>
          <a:ext cx="7519607" cy="2630256"/>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en-US" altLang="ko-KR" sz="1100" dirty="0" smtClean="0">
                          <a:solidFill>
                            <a:schemeClr val="tx1"/>
                          </a:solidFill>
                        </a:rPr>
                        <a:t>#</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aphicFrame>
        <p:nvGraphicFramePr>
          <p:cNvPr id="10" name="표 9"/>
          <p:cNvGraphicFramePr>
            <a:graphicFrameLocks noGrp="1"/>
          </p:cNvGraphicFramePr>
          <p:nvPr>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33583" y="1816559"/>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8654"/>
            <a:ext cx="616694" cy="1954311"/>
          </a:xfrm>
          <a:prstGeom prst="bentConnector3">
            <a:avLst>
              <a:gd name="adj1" fmla="val 137069"/>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
        <p:nvSpPr>
          <p:cNvPr id="2" name="직사각형 1"/>
          <p:cNvSpPr/>
          <p:nvPr/>
        </p:nvSpPr>
        <p:spPr bwMode="auto">
          <a:xfrm>
            <a:off x="4335146" y="1124744"/>
            <a:ext cx="2109062" cy="17960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추후협의</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96975377"/>
      </p:ext>
    </p:extLst>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(3). </a:t>
            </a:r>
            <a:r>
              <a:rPr lang="ko-KR" altLang="en-US" dirty="0" smtClean="0">
                <a:solidFill>
                  <a:srgbClr val="000000"/>
                </a:solidFill>
                <a:latin typeface="돋움"/>
                <a:ea typeface="돋움"/>
                <a:sym typeface="Wingdings" panose="05000000000000000000" pitchFamily="2" charset="2"/>
              </a:rPr>
              <a:t>방명</a:t>
            </a:r>
            <a:r>
              <a:rPr lang="ko-KR" altLang="en-US" dirty="0">
                <a:solidFill>
                  <a:srgbClr val="000000"/>
                </a:solidFill>
                <a:latin typeface="돋움"/>
                <a:ea typeface="돋움"/>
                <a:sym typeface="Wingdings" panose="05000000000000000000" pitchFamily="2" charset="2"/>
              </a:rPr>
              <a:t>록</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91"/>
          <p:cNvSpPr>
            <a:spLocks noChangeArrowheads="1"/>
          </p:cNvSpPr>
          <p:nvPr/>
        </p:nvSpPr>
        <p:spPr bwMode="auto">
          <a:xfrm rot="5400000">
            <a:off x="3609745" y="4476382"/>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grpSp>
        <p:nvGrpSpPr>
          <p:cNvPr id="2" name="그룹 1"/>
          <p:cNvGrpSpPr/>
          <p:nvPr/>
        </p:nvGrpSpPr>
        <p:grpSpPr>
          <a:xfrm>
            <a:off x="1453884" y="1438021"/>
            <a:ext cx="5728744" cy="4445943"/>
            <a:chOff x="1291528" y="1438021"/>
            <a:chExt cx="5728744" cy="4445943"/>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528" y="3518586"/>
              <a:ext cx="5728743" cy="236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529" y="1438021"/>
              <a:ext cx="5728743" cy="322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직사각형 15"/>
          <p:cNvSpPr/>
          <p:nvPr/>
        </p:nvSpPr>
        <p:spPr>
          <a:xfrm>
            <a:off x="7534421" y="1237800"/>
            <a:ext cx="1400783" cy="45917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프로필 방명록과 동일</a:t>
            </a:r>
            <a:r>
              <a:rPr lang="en-US" altLang="ko-KR" sz="1200" b="1" dirty="0"/>
              <a:t>(</a:t>
            </a:r>
            <a:r>
              <a:rPr lang="ko-KR" altLang="en-US" sz="1200" b="1" dirty="0"/>
              <a:t>연동</a:t>
            </a:r>
            <a:r>
              <a:rPr lang="en-US" altLang="ko-KR" sz="1200" b="1" dirty="0"/>
              <a:t>)</a:t>
            </a:r>
            <a:endParaRPr lang="en-US" altLang="ko-KR" sz="1200" b="1" dirty="0">
              <a:sym typeface="Wingdings" panose="05000000000000000000" pitchFamily="2" charset="2"/>
            </a:endParaRPr>
          </a:p>
          <a:p>
            <a:pPr marL="88900" indent="-88900">
              <a:buFont typeface="Arial" panose="020B0604020202020204" pitchFamily="34" charset="0"/>
              <a:buChar char="•"/>
            </a:pPr>
            <a:r>
              <a:rPr lang="ko-KR" altLang="en-US" sz="1200" b="1" dirty="0"/>
              <a:t>등록 글 최신 순으로 보여주기 </a:t>
            </a:r>
            <a:endParaRPr lang="en-US" altLang="ko-KR" sz="1200" b="1" dirty="0"/>
          </a:p>
          <a:p>
            <a:pPr marL="88900" indent="-88900">
              <a:buFont typeface="Arial" panose="020B0604020202020204" pitchFamily="34" charset="0"/>
              <a:buChar char="•"/>
            </a:pPr>
            <a:r>
              <a:rPr lang="ko-KR" altLang="en-US" sz="1200" b="1" dirty="0" err="1"/>
              <a:t>최신글</a:t>
            </a:r>
            <a:r>
              <a:rPr lang="ko-KR" altLang="en-US" sz="1200" b="1" dirty="0"/>
              <a:t> 등록 시 </a:t>
            </a:r>
            <a:r>
              <a:rPr lang="ko-KR" altLang="en-US" sz="1200" b="1" dirty="0" err="1"/>
              <a:t>푸쉬알림</a:t>
            </a:r>
            <a:r>
              <a:rPr lang="ko-KR" altLang="en-US" sz="1200" b="1" dirty="0"/>
              <a:t> 기능 활성화</a:t>
            </a:r>
            <a:endParaRPr lang="en-US" altLang="ko-KR" sz="1200" b="1" dirty="0"/>
          </a:p>
        </p:txBody>
      </p:sp>
      <p:sp>
        <p:nvSpPr>
          <p:cNvPr id="17" name="AutoShape 85"/>
          <p:cNvSpPr>
            <a:spLocks noChangeArrowheads="1"/>
          </p:cNvSpPr>
          <p:nvPr/>
        </p:nvSpPr>
        <p:spPr bwMode="auto">
          <a:xfrm rot="5400000">
            <a:off x="5029942" y="3314595"/>
            <a:ext cx="4615205" cy="30983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3" name="TextBox 2"/>
          <p:cNvSpPr txBox="1"/>
          <p:nvPr/>
        </p:nvSpPr>
        <p:spPr>
          <a:xfrm>
            <a:off x="2826386" y="5604292"/>
            <a:ext cx="637028" cy="153888"/>
          </a:xfrm>
          <a:prstGeom prst="rect">
            <a:avLst/>
          </a:prstGeom>
          <a:solidFill>
            <a:schemeClr val="accent2">
              <a:lumMod val="75000"/>
            </a:schemeClr>
          </a:solidFill>
        </p:spPr>
        <p:txBody>
          <a:bodyPr wrap="square" lIns="0" tIns="0" rIns="0" bIns="0" rtlCol="0" anchor="ctr">
            <a:spAutoFit/>
          </a:bodyPr>
          <a:lstStyle/>
          <a:p>
            <a:pPr algn="ctr"/>
            <a:r>
              <a:rPr lang="en-US" altLang="ko-KR" sz="1000" b="1" dirty="0" smtClean="0"/>
              <a:t>Submit</a:t>
            </a:r>
            <a:endParaRPr lang="ko-KR" altLang="en-US" sz="1000" b="1" dirty="0"/>
          </a:p>
        </p:txBody>
      </p:sp>
      <p:sp>
        <p:nvSpPr>
          <p:cNvPr id="21" name="TextBox 20"/>
          <p:cNvSpPr txBox="1"/>
          <p:nvPr/>
        </p:nvSpPr>
        <p:spPr>
          <a:xfrm>
            <a:off x="3718846" y="5584497"/>
            <a:ext cx="827191" cy="182718"/>
          </a:xfrm>
          <a:prstGeom prst="rect">
            <a:avLst/>
          </a:prstGeom>
          <a:solidFill>
            <a:schemeClr val="accent2">
              <a:lumMod val="75000"/>
            </a:schemeClr>
          </a:solidFill>
        </p:spPr>
        <p:txBody>
          <a:bodyPr wrap="square" lIns="0" tIns="0" rIns="0" bIns="0" rtlCol="0" anchor="ctr">
            <a:normAutofit/>
          </a:bodyPr>
          <a:lstStyle/>
          <a:p>
            <a:pPr algn="ctr"/>
            <a:r>
              <a:rPr lang="ko-KR" altLang="en-US" sz="1000" b="1" dirty="0" smtClean="0"/>
              <a:t>비밀로 하기</a:t>
            </a:r>
            <a:endParaRPr lang="ko-KR" altLang="en-US" sz="1000" b="1" dirty="0"/>
          </a:p>
        </p:txBody>
      </p:sp>
      <p:pic>
        <p:nvPicPr>
          <p:cNvPr id="22" name="그림 21"/>
          <p:cNvPicPr>
            <a:picLocks noChangeAspect="1"/>
          </p:cNvPicPr>
          <p:nvPr/>
        </p:nvPicPr>
        <p:blipFill>
          <a:blip r:embed="rId5"/>
          <a:stretch>
            <a:fillRect/>
          </a:stretch>
        </p:blipFill>
        <p:spPr>
          <a:xfrm>
            <a:off x="3564426" y="5600279"/>
            <a:ext cx="161925" cy="161925"/>
          </a:xfrm>
          <a:prstGeom prst="rect">
            <a:avLst/>
          </a:prstGeom>
        </p:spPr>
      </p:pic>
      <p:grpSp>
        <p:nvGrpSpPr>
          <p:cNvPr id="30" name="그룹 29"/>
          <p:cNvGrpSpPr/>
          <p:nvPr/>
        </p:nvGrpSpPr>
        <p:grpSpPr>
          <a:xfrm>
            <a:off x="1460454" y="1185866"/>
            <a:ext cx="5722174" cy="213338"/>
            <a:chOff x="2725632" y="2059155"/>
            <a:chExt cx="4622397" cy="269461"/>
          </a:xfrm>
        </p:grpSpPr>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방명록</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9" name="직사각형 18"/>
          <p:cNvSpPr/>
          <p:nvPr/>
        </p:nvSpPr>
        <p:spPr bwMode="auto">
          <a:xfrm>
            <a:off x="6192272" y="944815"/>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 name="직사각형 3"/>
          <p:cNvSpPr/>
          <p:nvPr/>
        </p:nvSpPr>
        <p:spPr bwMode="auto">
          <a:xfrm>
            <a:off x="-121523" y="2674570"/>
            <a:ext cx="4320479" cy="1840850"/>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dirty="0">
                <a:solidFill>
                  <a:schemeClr val="bg1"/>
                </a:solidFill>
                <a:latin typeface="Arial" charset="0"/>
                <a:ea typeface="돋움" pitchFamily="50" charset="-127"/>
              </a:rPr>
              <a:t>방명록에서 </a:t>
            </a:r>
            <a:r>
              <a:rPr kumimoji="1" lang="ko-KR" altLang="en-US" sz="1200" b="1" dirty="0" err="1">
                <a:solidFill>
                  <a:schemeClr val="bg1"/>
                </a:solidFill>
                <a:latin typeface="Arial" charset="0"/>
                <a:ea typeface="돋움" pitchFamily="50" charset="-127"/>
              </a:rPr>
              <a:t>학습자기획안에는</a:t>
            </a:r>
            <a:r>
              <a:rPr kumimoji="1" lang="ko-KR" altLang="en-US" sz="1200" b="1" dirty="0">
                <a:solidFill>
                  <a:schemeClr val="bg1"/>
                </a:solidFill>
                <a:latin typeface="Arial" charset="0"/>
                <a:ea typeface="돋움" pitchFamily="50" charset="-127"/>
              </a:rPr>
              <a:t> </a:t>
            </a:r>
            <a:r>
              <a:rPr kumimoji="1" lang="ko-KR" altLang="en-US" sz="1200" b="1" dirty="0" err="1">
                <a:solidFill>
                  <a:schemeClr val="bg1"/>
                </a:solidFill>
                <a:latin typeface="Arial" charset="0"/>
                <a:ea typeface="돋움" pitchFamily="50" charset="-127"/>
              </a:rPr>
              <a:t>비밀로하기</a:t>
            </a:r>
            <a:r>
              <a:rPr kumimoji="1" lang="ko-KR" altLang="en-US" sz="1200" b="1" dirty="0">
                <a:solidFill>
                  <a:schemeClr val="bg1"/>
                </a:solidFill>
                <a:latin typeface="Arial" charset="0"/>
                <a:ea typeface="돋움" pitchFamily="50" charset="-127"/>
              </a:rPr>
              <a:t> 버튼이 </a:t>
            </a:r>
            <a:endParaRPr kumimoji="1" lang="en-US" altLang="ko-KR" sz="120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200" b="1" dirty="0" err="1" smtClean="0">
                <a:solidFill>
                  <a:schemeClr val="bg1"/>
                </a:solidFill>
                <a:latin typeface="Arial" charset="0"/>
                <a:ea typeface="돋움" pitchFamily="50" charset="-127"/>
              </a:rPr>
              <a:t>없었떤걸로</a:t>
            </a:r>
            <a:r>
              <a:rPr kumimoji="1" lang="ko-KR" altLang="en-US" sz="1200" b="1" dirty="0" smtClean="0">
                <a:solidFill>
                  <a:schemeClr val="bg1"/>
                </a:solidFill>
                <a:latin typeface="Arial" charset="0"/>
                <a:ea typeface="돋움" pitchFamily="50" charset="-127"/>
              </a:rPr>
              <a:t> 기억하는데</a:t>
            </a:r>
            <a:r>
              <a:rPr kumimoji="1" lang="en-US" altLang="ko-KR" sz="1200" b="1" dirty="0" smtClean="0">
                <a:solidFill>
                  <a:schemeClr val="bg1"/>
                </a:solidFill>
                <a:latin typeface="Arial" charset="0"/>
                <a:ea typeface="돋움" pitchFamily="50" charset="-127"/>
              </a:rPr>
              <a:t>(</a:t>
            </a:r>
            <a:r>
              <a:rPr kumimoji="1" lang="ko-KR" altLang="en-US" sz="1200" b="1" dirty="0">
                <a:solidFill>
                  <a:schemeClr val="bg1"/>
                </a:solidFill>
                <a:latin typeface="Arial" charset="0"/>
                <a:ea typeface="돋움" pitchFamily="50" charset="-127"/>
              </a:rPr>
              <a:t>아닌가</a:t>
            </a:r>
            <a:r>
              <a:rPr kumimoji="1" lang="en-US" altLang="ko-KR" sz="1200" b="1" dirty="0">
                <a:solidFill>
                  <a:schemeClr val="bg1"/>
                </a:solidFill>
                <a:latin typeface="Arial" charset="0"/>
                <a:ea typeface="돋움" pitchFamily="50" charset="-127"/>
              </a:rPr>
              <a:t>?!! </a:t>
            </a:r>
            <a:r>
              <a:rPr kumimoji="1" lang="ko-KR" altLang="en-US" sz="1200" b="1" dirty="0" err="1">
                <a:solidFill>
                  <a:schemeClr val="bg1"/>
                </a:solidFill>
                <a:latin typeface="Arial" charset="0"/>
                <a:ea typeface="돋움" pitchFamily="50" charset="-127"/>
              </a:rPr>
              <a:t>ㅠㅠ</a:t>
            </a:r>
            <a:r>
              <a:rPr kumimoji="1" lang="en-US" altLang="ko-KR" sz="1200" b="1" dirty="0">
                <a:solidFill>
                  <a:schemeClr val="bg1"/>
                </a:solidFill>
                <a:latin typeface="Arial" charset="0"/>
                <a:ea typeface="돋움" pitchFamily="50" charset="-127"/>
              </a:rPr>
              <a:t>)  </a:t>
            </a:r>
            <a:endParaRPr kumimoji="1" lang="en-US" altLang="ko-KR" sz="120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200" b="1" dirty="0" smtClean="0">
                <a:solidFill>
                  <a:schemeClr val="bg1"/>
                </a:solidFill>
                <a:latin typeface="Arial" charset="0"/>
                <a:ea typeface="돋움" pitchFamily="50" charset="-127"/>
              </a:rPr>
              <a:t>만약 </a:t>
            </a:r>
            <a:r>
              <a:rPr kumimoji="1" lang="ko-KR" altLang="en-US" sz="1200" b="1" dirty="0">
                <a:solidFill>
                  <a:schemeClr val="bg1"/>
                </a:solidFill>
                <a:latin typeface="Arial" charset="0"/>
                <a:ea typeface="돋움" pitchFamily="50" charset="-127"/>
              </a:rPr>
              <a:t>없다면</a:t>
            </a:r>
            <a:r>
              <a:rPr kumimoji="1" lang="en-US" altLang="ko-KR" sz="1200" b="1" dirty="0">
                <a:solidFill>
                  <a:schemeClr val="bg1"/>
                </a:solidFill>
                <a:latin typeface="Arial" charset="0"/>
                <a:ea typeface="돋움" pitchFamily="50" charset="-127"/>
              </a:rPr>
              <a:t>, </a:t>
            </a:r>
            <a:r>
              <a:rPr kumimoji="1" lang="ko-KR" altLang="en-US" sz="1200" b="1" dirty="0" err="1">
                <a:solidFill>
                  <a:schemeClr val="bg1"/>
                </a:solidFill>
                <a:latin typeface="Arial" charset="0"/>
                <a:ea typeface="돋움" pitchFamily="50" charset="-127"/>
              </a:rPr>
              <a:t>둘다</a:t>
            </a:r>
            <a:r>
              <a:rPr kumimoji="1" lang="ko-KR" altLang="en-US" sz="1200" b="1" dirty="0">
                <a:solidFill>
                  <a:schemeClr val="bg1"/>
                </a:solidFill>
                <a:latin typeface="Arial" charset="0"/>
                <a:ea typeface="돋움" pitchFamily="50" charset="-127"/>
              </a:rPr>
              <a:t> 해당 </a:t>
            </a:r>
            <a:r>
              <a:rPr kumimoji="1" lang="ko-KR" altLang="en-US" sz="1200" b="1" dirty="0" err="1">
                <a:solidFill>
                  <a:schemeClr val="bg1"/>
                </a:solidFill>
                <a:latin typeface="Arial" charset="0"/>
                <a:ea typeface="돋움" pitchFamily="50" charset="-127"/>
              </a:rPr>
              <a:t>기능추가하는게</a:t>
            </a:r>
            <a:r>
              <a:rPr kumimoji="1" lang="ko-KR" altLang="en-US" sz="1200" b="1" dirty="0">
                <a:solidFill>
                  <a:schemeClr val="bg1"/>
                </a:solidFill>
                <a:latin typeface="Arial" charset="0"/>
                <a:ea typeface="돋움" pitchFamily="50" charset="-127"/>
              </a:rPr>
              <a:t> 낫지 않을까 </a:t>
            </a:r>
            <a:r>
              <a:rPr kumimoji="1" lang="ko-KR" altLang="en-US" sz="1200" b="1" dirty="0" err="1">
                <a:solidFill>
                  <a:schemeClr val="bg1"/>
                </a:solidFill>
                <a:latin typeface="Arial" charset="0"/>
                <a:ea typeface="돋움" pitchFamily="50" charset="-127"/>
              </a:rPr>
              <a:t>싶네욜</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606738999"/>
      </p:ext>
    </p:extLst>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415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373619127"/>
      </p:ext>
    </p:extLst>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846" y="1052736"/>
            <a:ext cx="6902538"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169528" y="5165034"/>
            <a:ext cx="6815173"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en-US" altLang="ko-KR" sz="1200" b="1" dirty="0" smtClean="0"/>
              <a:t>Boots Box </a:t>
            </a:r>
            <a:r>
              <a:rPr lang="ko-KR" altLang="en-US" sz="1200" b="1" dirty="0" smtClean="0"/>
              <a:t>기능 및 템플릿 활용</a:t>
            </a:r>
            <a:endParaRPr lang="en-US" altLang="ko-KR" sz="1200" b="1" dirty="0" smtClean="0"/>
          </a:p>
          <a:p>
            <a:pPr marL="85725" indent="-85725">
              <a:buFont typeface="Arial" panose="020B0604020202020204" pitchFamily="34" charset="0"/>
              <a:buChar char="•"/>
            </a:pPr>
            <a:r>
              <a:rPr lang="ko-KR" altLang="en-US" sz="1200" b="1" dirty="0" smtClean="0"/>
              <a:t>개인 일정추가 </a:t>
            </a:r>
            <a:r>
              <a:rPr lang="en-US" altLang="ko-KR" sz="1200" b="1" dirty="0" smtClean="0"/>
              <a:t>, </a:t>
            </a:r>
            <a:r>
              <a:rPr lang="ko-KR" altLang="en-US" sz="1200" b="1" dirty="0" smtClean="0"/>
              <a:t>삭제</a:t>
            </a:r>
            <a:r>
              <a:rPr lang="en-US" altLang="ko-KR" sz="1200" b="1" dirty="0" smtClean="0"/>
              <a:t>, </a:t>
            </a:r>
            <a:r>
              <a:rPr lang="ko-KR" altLang="en-US" sz="1200" b="1" dirty="0" smtClean="0"/>
              <a:t>수정</a:t>
            </a:r>
            <a:endParaRPr lang="en-US" altLang="ko-KR" sz="1200" b="1" dirty="0" smtClean="0"/>
          </a:p>
          <a:p>
            <a:pPr marL="85725" indent="-85725">
              <a:buFont typeface="Arial" panose="020B0604020202020204" pitchFamily="34" charset="0"/>
              <a:buChar char="•"/>
            </a:pPr>
            <a:r>
              <a:rPr lang="ko-KR" altLang="en-US" sz="1200" b="1" dirty="0" smtClean="0"/>
              <a:t>수업일정은 </a:t>
            </a:r>
            <a:r>
              <a:rPr lang="en-US" altLang="ko-KR" sz="1200" b="1" dirty="0" smtClean="0"/>
              <a:t>Fix</a:t>
            </a:r>
            <a:r>
              <a:rPr lang="ko-KR" altLang="en-US" sz="1200" b="1" dirty="0" smtClean="0"/>
              <a:t>되어서 자동노출 및 수정불가</a:t>
            </a:r>
            <a:r>
              <a:rPr lang="en-US" altLang="ko-KR" sz="1200" b="1" dirty="0" smtClean="0"/>
              <a:t>(</a:t>
            </a:r>
            <a:r>
              <a:rPr lang="ko-KR" altLang="en-US" sz="1200" b="1" dirty="0" smtClean="0"/>
              <a:t>더 </a:t>
            </a:r>
            <a:r>
              <a:rPr lang="ko-KR" altLang="en-US" sz="1200" b="1" dirty="0" err="1" smtClean="0"/>
              <a:t>만다린에서</a:t>
            </a:r>
            <a:r>
              <a:rPr lang="ko-KR" altLang="en-US" sz="1200" b="1" dirty="0" smtClean="0"/>
              <a:t> 등록한 해당 일정은 수정 </a:t>
            </a:r>
            <a:r>
              <a:rPr lang="ko-KR" altLang="en-US" sz="1200" b="1" dirty="0" err="1" smtClean="0"/>
              <a:t>및삭제</a:t>
            </a:r>
            <a:r>
              <a:rPr lang="ko-KR" altLang="en-US" sz="1200" b="1" dirty="0" smtClean="0"/>
              <a:t> 불가</a:t>
            </a:r>
            <a:r>
              <a:rPr lang="en-US" altLang="ko-KR" sz="1200" b="1" dirty="0" smtClean="0"/>
              <a:t>)</a:t>
            </a:r>
          </a:p>
          <a:p>
            <a:pPr marL="85725" indent="-85725">
              <a:buFont typeface="Arial" panose="020B0604020202020204" pitchFamily="34" charset="0"/>
              <a:buChar char="•"/>
            </a:pPr>
            <a:r>
              <a:rPr lang="ko-KR" altLang="en-US" sz="1200" b="1" dirty="0" smtClean="0"/>
              <a:t>모든 일정에 대한 알림 기능 지원</a:t>
            </a:r>
            <a:r>
              <a:rPr lang="en-US" altLang="ko-KR" sz="1200" b="1" dirty="0" smtClean="0"/>
              <a:t>. </a:t>
            </a:r>
            <a:r>
              <a:rPr lang="ko-KR" altLang="en-US" sz="1200" b="1" dirty="0" smtClean="0"/>
              <a:t> 해당  날짜 </a:t>
            </a:r>
            <a:r>
              <a:rPr lang="en-US" altLang="ko-KR" sz="1200" b="1" dirty="0" smtClean="0"/>
              <a:t>/</a:t>
            </a:r>
            <a:r>
              <a:rPr lang="ko-KR" altLang="en-US" sz="1200" b="1" dirty="0" smtClean="0"/>
              <a:t>시간에 알림</a:t>
            </a:r>
            <a:r>
              <a:rPr lang="en-US" altLang="ko-KR" sz="1200" b="1" dirty="0"/>
              <a:t> </a:t>
            </a:r>
            <a:r>
              <a:rPr lang="ko-KR" altLang="en-US" sz="1200" b="1" dirty="0" smtClean="0"/>
              <a:t>기능 활성화</a:t>
            </a:r>
            <a:r>
              <a:rPr lang="en-US" altLang="ko-KR" sz="1200" b="1" dirty="0" smtClean="0"/>
              <a:t>(ex – </a:t>
            </a:r>
            <a:r>
              <a:rPr lang="ko-KR" altLang="en-US" sz="1200" b="1" dirty="0" err="1" smtClean="0"/>
              <a:t>푸쉬</a:t>
            </a:r>
            <a:r>
              <a:rPr lang="en-US" altLang="ko-KR" sz="1200" b="1" dirty="0" smtClean="0"/>
              <a:t>)</a:t>
            </a:r>
          </a:p>
        </p:txBody>
      </p:sp>
      <p:sp>
        <p:nvSpPr>
          <p:cNvPr id="19" name="AutoShape 85"/>
          <p:cNvSpPr>
            <a:spLocks noChangeArrowheads="1"/>
          </p:cNvSpPr>
          <p:nvPr/>
        </p:nvSpPr>
        <p:spPr bwMode="auto">
          <a:xfrm rot="10800000">
            <a:off x="1259632" y="469748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8" name="직사각형 7"/>
          <p:cNvSpPr/>
          <p:nvPr/>
        </p:nvSpPr>
        <p:spPr bwMode="auto">
          <a:xfrm>
            <a:off x="7092098" y="105291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36618377"/>
      </p:ext>
    </p:extLst>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69503"/>
            <a:ext cx="5832648" cy="298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2014917"/>
            <a:ext cx="648072"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8" name="직사각형 7"/>
          <p:cNvSpPr/>
          <p:nvPr/>
        </p:nvSpPr>
        <p:spPr>
          <a:xfrm>
            <a:off x="6300192" y="798059"/>
            <a:ext cx="2380163" cy="101391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일정 </a:t>
            </a:r>
            <a:r>
              <a:rPr lang="en-US" altLang="ko-KR" sz="1200" b="1" dirty="0" smtClean="0"/>
              <a:t>Bar </a:t>
            </a:r>
            <a:r>
              <a:rPr lang="ko-KR" altLang="en-US" sz="1200" b="1" dirty="0" smtClean="0"/>
              <a:t>클릭 시 수정화면 팝업</a:t>
            </a:r>
            <a:endParaRPr lang="en-US" altLang="ko-KR" sz="1200" b="1" dirty="0" smtClean="0"/>
          </a:p>
          <a:p>
            <a:pPr marL="88900" indent="-88900">
              <a:buFont typeface="Arial" panose="020B0604020202020204" pitchFamily="34" charset="0"/>
              <a:buChar char="•"/>
            </a:pPr>
            <a:r>
              <a:rPr lang="ko-KR" altLang="en-US" sz="1200" b="1" dirty="0" smtClean="0"/>
              <a:t>수정 버튼 클릭 시 일정수정 화면 전환</a:t>
            </a:r>
            <a:r>
              <a:rPr lang="en-US" altLang="ko-KR" sz="1200" b="1" dirty="0" smtClean="0"/>
              <a:t>(</a:t>
            </a:r>
            <a:r>
              <a:rPr lang="ko-KR" altLang="en-US" sz="1200" b="1" dirty="0" smtClean="0"/>
              <a:t>일정수정 화면은 일정등록 화면과 동일</a:t>
            </a:r>
            <a:r>
              <a:rPr lang="en-US" altLang="ko-KR" sz="1200" b="1" dirty="0" smtClean="0"/>
              <a:t>)</a:t>
            </a:r>
            <a:endParaRPr lang="en-US" altLang="ko-KR" sz="1200" b="1" dirty="0"/>
          </a:p>
        </p:txBody>
      </p:sp>
      <p:sp>
        <p:nvSpPr>
          <p:cNvPr id="9" name="TextBox 8"/>
          <p:cNvSpPr txBox="1"/>
          <p:nvPr/>
        </p:nvSpPr>
        <p:spPr>
          <a:xfrm>
            <a:off x="1197480" y="2533068"/>
            <a:ext cx="998255" cy="74943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TextBox 9"/>
          <p:cNvSpPr txBox="1"/>
          <p:nvPr/>
        </p:nvSpPr>
        <p:spPr>
          <a:xfrm>
            <a:off x="3455875" y="3261787"/>
            <a:ext cx="468053"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3" name="꺾인 연결선 2"/>
          <p:cNvCxnSpPr>
            <a:stCxn id="7" idx="3"/>
            <a:endCxn id="8" idx="1"/>
          </p:cNvCxnSpPr>
          <p:nvPr/>
        </p:nvCxnSpPr>
        <p:spPr bwMode="auto">
          <a:xfrm flipV="1">
            <a:off x="4932041" y="1305014"/>
            <a:ext cx="1368151" cy="87688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p:nvPr/>
        </p:nvPicPr>
        <p:blipFill>
          <a:blip r:embed="rId3">
            <a:extLst>
              <a:ext uri="{28A0092B-C50C-407E-A947-70E740481C1C}">
                <a14:useLocalDpi xmlns:a14="http://schemas.microsoft.com/office/drawing/2010/main" val="0"/>
              </a:ext>
            </a:extLst>
          </a:blip>
          <a:stretch>
            <a:fillRect/>
          </a:stretch>
        </p:blipFill>
        <p:spPr>
          <a:xfrm>
            <a:off x="6300192" y="1941577"/>
            <a:ext cx="2406375" cy="1415415"/>
          </a:xfrm>
          <a:prstGeom prst="rect">
            <a:avLst/>
          </a:prstGeom>
        </p:spPr>
      </p:pic>
      <p:sp>
        <p:nvSpPr>
          <p:cNvPr id="16" name="AutoShape 85"/>
          <p:cNvSpPr>
            <a:spLocks noChangeArrowheads="1"/>
          </p:cNvSpPr>
          <p:nvPr/>
        </p:nvSpPr>
        <p:spPr bwMode="auto">
          <a:xfrm rot="10800000">
            <a:off x="6506023" y="1843606"/>
            <a:ext cx="1968500" cy="17832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1" name="직사각형 20"/>
          <p:cNvSpPr/>
          <p:nvPr/>
        </p:nvSpPr>
        <p:spPr>
          <a:xfrm>
            <a:off x="2195735" y="4138491"/>
            <a:ext cx="1507167" cy="209882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날짜 클릭 시 일정등록 화면 팝업</a:t>
            </a:r>
            <a:endParaRPr lang="en-US" altLang="ko-KR" sz="1200" b="1" dirty="0"/>
          </a:p>
          <a:p>
            <a:pPr marL="88900" indent="-88900">
              <a:buFont typeface="Arial" panose="020B0604020202020204" pitchFamily="34" charset="0"/>
              <a:buChar char="•"/>
            </a:pPr>
            <a:r>
              <a:rPr lang="ko-KR" altLang="en-US" sz="1200" b="1" dirty="0" smtClean="0"/>
              <a:t>일정등록 </a:t>
            </a:r>
            <a:r>
              <a:rPr lang="en-US" altLang="ko-KR" sz="1200" b="1" dirty="0" smtClean="0"/>
              <a:t>= </a:t>
            </a:r>
            <a:r>
              <a:rPr lang="ko-KR" altLang="en-US" sz="1200" b="1" dirty="0" smtClean="0"/>
              <a:t>일정수정 화면 동일</a:t>
            </a:r>
            <a:endParaRPr lang="en-US" altLang="ko-KR" sz="1200" b="1" dirty="0" smtClean="0"/>
          </a:p>
        </p:txBody>
      </p:sp>
      <p:cxnSp>
        <p:nvCxnSpPr>
          <p:cNvPr id="12" name="꺾인 연결선 11"/>
          <p:cNvCxnSpPr>
            <a:stCxn id="10" idx="2"/>
            <a:endCxn id="21" idx="0"/>
          </p:cNvCxnSpPr>
          <p:nvPr/>
        </p:nvCxnSpPr>
        <p:spPr bwMode="auto">
          <a:xfrm rot="5400000">
            <a:off x="3048241" y="3496830"/>
            <a:ext cx="542740" cy="740583"/>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85"/>
          <p:cNvSpPr>
            <a:spLocks noChangeArrowheads="1"/>
          </p:cNvSpPr>
          <p:nvPr/>
        </p:nvSpPr>
        <p:spPr bwMode="auto">
          <a:xfrm rot="5400000">
            <a:off x="2867245" y="5075119"/>
            <a:ext cx="1968500" cy="27887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26" name="그림 25"/>
          <p:cNvPicPr/>
          <p:nvPr/>
        </p:nvPicPr>
        <p:blipFill>
          <a:blip r:embed="rId4">
            <a:extLst>
              <a:ext uri="{28A0092B-C50C-407E-A947-70E740481C1C}">
                <a14:useLocalDpi xmlns:a14="http://schemas.microsoft.com/office/drawing/2010/main" val="0"/>
              </a:ext>
            </a:extLst>
          </a:blip>
          <a:stretch>
            <a:fillRect/>
          </a:stretch>
        </p:blipFill>
        <p:spPr>
          <a:xfrm>
            <a:off x="4036097" y="3410399"/>
            <a:ext cx="2866087" cy="3362907"/>
          </a:xfrm>
          <a:prstGeom prst="rect">
            <a:avLst/>
          </a:prstGeom>
        </p:spPr>
      </p:pic>
      <p:sp>
        <p:nvSpPr>
          <p:cNvPr id="30" name="직사각형 29"/>
          <p:cNvSpPr/>
          <p:nvPr/>
        </p:nvSpPr>
        <p:spPr>
          <a:xfrm>
            <a:off x="164569" y="4223178"/>
            <a:ext cx="1815143" cy="201413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자주 사용하는 일정 개인이 수정 및 등록하도록 </a:t>
            </a:r>
            <a:endParaRPr lang="en-US" altLang="ko-KR" sz="1000" b="1" dirty="0" smtClean="0"/>
          </a:p>
          <a:p>
            <a:pPr marL="88900" indent="-88900">
              <a:buFont typeface="Arial" panose="020B0604020202020204" pitchFamily="34" charset="0"/>
              <a:buChar char="•"/>
            </a:pPr>
            <a:r>
              <a:rPr lang="ko-KR" altLang="en-US" sz="1000" b="1" dirty="0" smtClean="0"/>
              <a:t>등록 후 해당 일정을 드래그하여 캘린더 상에 </a:t>
            </a:r>
            <a:r>
              <a:rPr lang="en-US" altLang="ko-KR" sz="1000" b="1" dirty="0" smtClean="0"/>
              <a:t>Bar </a:t>
            </a:r>
            <a:r>
              <a:rPr lang="ko-KR" altLang="en-US" sz="1000" b="1" dirty="0" smtClean="0"/>
              <a:t>형태로 위치시킬 수 있도록 </a:t>
            </a:r>
            <a:r>
              <a:rPr lang="en-US" altLang="ko-KR" sz="1000" b="1" dirty="0" smtClean="0"/>
              <a:t>(</a:t>
            </a:r>
            <a:r>
              <a:rPr lang="ko-KR" altLang="en-US" sz="1000" b="1" dirty="0" smtClean="0"/>
              <a:t>기존 </a:t>
            </a:r>
            <a:r>
              <a:rPr lang="en-US" altLang="ko-KR" sz="1000" b="1" dirty="0" smtClean="0"/>
              <a:t>Boost Box </a:t>
            </a:r>
            <a:r>
              <a:rPr lang="ko-KR" altLang="en-US" sz="1000" b="1" dirty="0" smtClean="0"/>
              <a:t>형식과 동일</a:t>
            </a:r>
            <a:r>
              <a:rPr lang="en-US" altLang="ko-KR" sz="1000" b="1" dirty="0" smtClean="0"/>
              <a:t>)</a:t>
            </a:r>
            <a:r>
              <a:rPr lang="ko-KR" altLang="en-US" sz="1000" b="1" dirty="0" smtClean="0"/>
              <a:t>   </a:t>
            </a:r>
            <a:endParaRPr lang="en-US" altLang="ko-KR" sz="1000" b="1" dirty="0" smtClean="0"/>
          </a:p>
        </p:txBody>
      </p:sp>
      <p:cxnSp>
        <p:nvCxnSpPr>
          <p:cNvPr id="28" name="꺾인 연결선 27"/>
          <p:cNvCxnSpPr>
            <a:stCxn id="9" idx="2"/>
            <a:endCxn id="30" idx="0"/>
          </p:cNvCxnSpPr>
          <p:nvPr/>
        </p:nvCxnSpPr>
        <p:spPr bwMode="auto">
          <a:xfrm rot="5400000">
            <a:off x="914036" y="3440605"/>
            <a:ext cx="940679" cy="624467"/>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세부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9" name="직사각형 18"/>
          <p:cNvSpPr/>
          <p:nvPr/>
        </p:nvSpPr>
        <p:spPr bwMode="auto">
          <a:xfrm>
            <a:off x="5220072" y="10645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0110280"/>
      </p:ext>
    </p:extLst>
  </p:cSld>
  <p:clrMapOvr>
    <a:masterClrMapping/>
  </p:clrMapOvr>
  <p:transition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59323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전체보기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테스트 진행 및 결과보기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교육 종합평가</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수업관</a:t>
            </a:r>
            <a:r>
              <a:rPr lang="ko-KR" altLang="en-US" sz="1800" b="1" dirty="0">
                <a:solidFill>
                  <a:srgbClr val="000000"/>
                </a:solidFill>
                <a:latin typeface="+mj-ea"/>
                <a:ea typeface="+mj-ea"/>
              </a:rPr>
              <a:t>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To Do List</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172602745"/>
      </p:ext>
    </p:extLst>
  </p:cSld>
  <p:clrMapOvr>
    <a:masterClrMapping/>
  </p:clrMapOvr>
  <p:transition advClick="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latin typeface="+mj-ea"/>
                <a:ea typeface="+mj-ea"/>
              </a:rPr>
              <a:t>To Do</a:t>
            </a:r>
            <a:r>
              <a:rPr lang="ko-KR" altLang="en-US" sz="1800" dirty="0">
                <a:latin typeface="+mj-ea"/>
                <a:ea typeface="+mj-ea"/>
              </a:rPr>
              <a:t/>
            </a:r>
            <a:br>
              <a:rPr lang="ko-KR" altLang="en-US" sz="1800" dirty="0">
                <a:latin typeface="+mj-ea"/>
                <a:ea typeface="+mj-ea"/>
              </a:rPr>
            </a:br>
            <a:endParaRPr lang="ko-KR" altLang="en-US" sz="1800" dirty="0">
              <a:latin typeface="+mj-ea"/>
              <a:ea typeface="+mj-ea"/>
            </a:endParaRPr>
          </a:p>
        </p:txBody>
      </p:sp>
      <p:sp>
        <p:nvSpPr>
          <p:cNvPr id="5" name="TextBox 4"/>
          <p:cNvSpPr txBox="1"/>
          <p:nvPr/>
        </p:nvSpPr>
        <p:spPr>
          <a:xfrm>
            <a:off x="569900" y="292006"/>
            <a:ext cx="1625836" cy="184666"/>
          </a:xfrm>
          <a:prstGeom prst="rect">
            <a:avLst/>
          </a:prstGeom>
          <a:noFill/>
        </p:spPr>
        <p:txBody>
          <a:bodyPr wrap="square" lIns="0" tIns="0" rIns="0" bIns="0" rtlCol="0">
            <a:spAutoFit/>
          </a:bodyPr>
          <a:lstStyle/>
          <a:p>
            <a:r>
              <a:rPr lang="en-US" altLang="ko-KR" sz="1200" b="1" smtClean="0"/>
              <a:t>Appendix - </a:t>
            </a:r>
            <a:r>
              <a:rPr lang="ko-KR" altLang="en-US" sz="1200" b="1" dirty="0" smtClean="0"/>
              <a:t>학습자</a:t>
            </a:r>
            <a:endParaRPr lang="ko-KR" altLang="en-US" sz="1200" b="1" dirty="0"/>
          </a:p>
        </p:txBody>
      </p:sp>
      <p:sp>
        <p:nvSpPr>
          <p:cNvPr id="2" name="TextBox 1"/>
          <p:cNvSpPr txBox="1"/>
          <p:nvPr/>
        </p:nvSpPr>
        <p:spPr>
          <a:xfrm>
            <a:off x="569900" y="1772816"/>
            <a:ext cx="7962540" cy="2308324"/>
          </a:xfrm>
          <a:prstGeom prst="rect">
            <a:avLst/>
          </a:prstGeom>
          <a:noFill/>
        </p:spPr>
        <p:txBody>
          <a:bodyPr wrap="square" rtlCol="0">
            <a:spAutoFit/>
          </a:bodyPr>
          <a:lstStyle/>
          <a:p>
            <a:r>
              <a:rPr lang="en-US" altLang="ko-KR" dirty="0" smtClean="0"/>
              <a:t>1. Speaking Test </a:t>
            </a:r>
            <a:r>
              <a:rPr lang="ko-KR" altLang="en-US" dirty="0" smtClean="0"/>
              <a:t>피드백 시스템</a:t>
            </a:r>
            <a:r>
              <a:rPr lang="en-US" altLang="ko-KR" dirty="0"/>
              <a:t> </a:t>
            </a:r>
            <a:endParaRPr lang="ko-KR" altLang="ko-KR" dirty="0"/>
          </a:p>
          <a:p>
            <a:r>
              <a:rPr lang="en-US" altLang="ko-KR" dirty="0"/>
              <a:t>2. </a:t>
            </a:r>
            <a:r>
              <a:rPr lang="ko-KR" altLang="en-US" dirty="0" smtClean="0"/>
              <a:t>과제출제 및 확인 시스템 구축</a:t>
            </a:r>
            <a:endParaRPr lang="ko-KR" altLang="ko-KR" dirty="0"/>
          </a:p>
          <a:p>
            <a:r>
              <a:rPr lang="en-US" altLang="ko-KR" dirty="0"/>
              <a:t> </a:t>
            </a:r>
            <a:endParaRPr lang="ko-KR" altLang="ko-KR" dirty="0"/>
          </a:p>
          <a:p>
            <a:r>
              <a:rPr lang="en-US" altLang="ko-KR" dirty="0"/>
              <a:t>3. </a:t>
            </a:r>
            <a:r>
              <a:rPr lang="ko-KR" altLang="ko-KR" dirty="0"/>
              <a:t>학습자 레벨테스트 </a:t>
            </a:r>
            <a:r>
              <a:rPr lang="ko-KR" altLang="ko-KR" dirty="0" err="1"/>
              <a:t>진행시</a:t>
            </a:r>
            <a:r>
              <a:rPr lang="ko-KR" altLang="ko-KR" dirty="0"/>
              <a:t> </a:t>
            </a:r>
            <a:r>
              <a:rPr lang="ko-KR" altLang="ko-KR" dirty="0" err="1"/>
              <a:t>스피킹부분</a:t>
            </a:r>
            <a:r>
              <a:rPr lang="ko-KR" altLang="ko-KR" dirty="0"/>
              <a:t> </a:t>
            </a:r>
            <a:r>
              <a:rPr lang="ko-KR" altLang="ko-KR" dirty="0" err="1"/>
              <a:t>피드백주는거</a:t>
            </a:r>
            <a:r>
              <a:rPr lang="en-US" altLang="ko-KR" dirty="0"/>
              <a:t> - </a:t>
            </a:r>
            <a:r>
              <a:rPr lang="ko-KR" altLang="ko-KR" dirty="0"/>
              <a:t>다운은 버튼으로 자동다운</a:t>
            </a:r>
            <a:r>
              <a:rPr lang="en-US" altLang="ko-KR" dirty="0"/>
              <a:t> – </a:t>
            </a:r>
            <a:r>
              <a:rPr lang="ko-KR" altLang="ko-KR" dirty="0"/>
              <a:t>게시판 이동 안 하고</a:t>
            </a:r>
            <a:r>
              <a:rPr lang="en-US" altLang="ko-KR" dirty="0"/>
              <a:t> - (</a:t>
            </a:r>
            <a:r>
              <a:rPr lang="ko-KR" altLang="ko-KR" dirty="0" err="1"/>
              <a:t>스트리밍</a:t>
            </a:r>
            <a:r>
              <a:rPr lang="en-US" altLang="ko-KR" dirty="0"/>
              <a:t> / </a:t>
            </a:r>
            <a:r>
              <a:rPr lang="ko-KR" altLang="ko-KR" dirty="0"/>
              <a:t>다운로드</a:t>
            </a:r>
            <a:r>
              <a:rPr lang="en-US" altLang="ko-KR" dirty="0" smtClean="0"/>
              <a:t>)</a:t>
            </a:r>
          </a:p>
          <a:p>
            <a:endParaRPr lang="en-US" altLang="ko-KR" dirty="0"/>
          </a:p>
          <a:p>
            <a:r>
              <a:rPr lang="en-US" altLang="ko-KR" dirty="0" smtClean="0"/>
              <a:t>4. </a:t>
            </a:r>
            <a:endParaRPr lang="ko-KR" altLang="ko-KR" dirty="0"/>
          </a:p>
          <a:p>
            <a:r>
              <a:rPr lang="en-US" altLang="ko-KR" dirty="0"/>
              <a:t> </a:t>
            </a:r>
            <a:endParaRPr lang="ko-KR" altLang="ko-KR" dirty="0"/>
          </a:p>
        </p:txBody>
      </p:sp>
    </p:spTree>
    <p:extLst>
      <p:ext uri="{BB962C8B-B14F-4D97-AF65-F5344CB8AC3E}">
        <p14:creationId xmlns:p14="http://schemas.microsoft.com/office/powerpoint/2010/main" val="1324316758"/>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804840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85"/>
          <p:cNvSpPr>
            <a:spLocks noChangeArrowheads="1"/>
          </p:cNvSpPr>
          <p:nvPr/>
        </p:nvSpPr>
        <p:spPr bwMode="auto">
          <a:xfrm rot="10800000">
            <a:off x="592055"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 name="Rectangle 3"/>
          <p:cNvSpPr txBox="1">
            <a:spLocks noChangeArrowheads="1"/>
          </p:cNvSpPr>
          <p:nvPr/>
        </p:nvSpPr>
        <p:spPr bwMode="auto">
          <a:xfrm>
            <a:off x="569901" y="1475492"/>
            <a:ext cx="3426036" cy="3693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2(1)</a:t>
            </a:r>
            <a:r>
              <a:rPr lang="ko-KR" altLang="en-US" sz="1200" b="1" kern="0" dirty="0" smtClean="0"/>
              <a:t>홈 버튼 </a:t>
            </a:r>
            <a:r>
              <a:rPr lang="en-US" altLang="ko-KR" sz="1200" b="1" kern="0" dirty="0" smtClean="0"/>
              <a:t>: </a:t>
            </a:r>
            <a:r>
              <a:rPr lang="ko-KR" altLang="en-US" sz="1200" b="1" kern="0" dirty="0" smtClean="0"/>
              <a:t>제일 처음 화면</a:t>
            </a:r>
            <a:r>
              <a:rPr lang="en-US" altLang="ko-KR" sz="1200" b="1" kern="0" dirty="0" smtClean="0"/>
              <a:t>(</a:t>
            </a:r>
            <a:r>
              <a:rPr lang="ko-KR" altLang="en-US" sz="1200" b="1" kern="0" dirty="0" smtClean="0"/>
              <a:t>내 클래스 화면</a:t>
            </a:r>
            <a:r>
              <a:rPr lang="en-US" altLang="ko-KR" sz="1200" b="1" kern="0" dirty="0" smtClean="0"/>
              <a:t>)</a:t>
            </a:r>
            <a:r>
              <a:rPr lang="ko-KR" altLang="en-US" sz="1200" b="1" kern="0" dirty="0" smtClean="0"/>
              <a:t>으로 돌아가기 </a:t>
            </a:r>
            <a:endParaRPr lang="en-US" altLang="ko-KR" sz="1200" b="1" kern="0"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639" y="2059638"/>
            <a:ext cx="267703" cy="25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325" y="2323040"/>
            <a:ext cx="3033142" cy="284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
          <p:cNvSpPr txBox="1">
            <a:spLocks noChangeArrowheads="1"/>
          </p:cNvSpPr>
          <p:nvPr/>
        </p:nvSpPr>
        <p:spPr bwMode="auto">
          <a:xfrm>
            <a:off x="4995721" y="1503627"/>
            <a:ext cx="1952543"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2(2) </a:t>
            </a:r>
            <a:r>
              <a:rPr lang="ko-KR" altLang="en-US" sz="1200" b="1" kern="0" dirty="0" smtClean="0"/>
              <a:t>메시지 및 메신저 기능</a:t>
            </a:r>
            <a:endParaRPr lang="en-US" altLang="ko-KR" sz="1200" b="1" kern="0" dirty="0"/>
          </a:p>
        </p:txBody>
      </p:sp>
      <p:sp>
        <p:nvSpPr>
          <p:cNvPr id="15" name="AutoShape 85"/>
          <p:cNvSpPr>
            <a:spLocks noChangeArrowheads="1"/>
          </p:cNvSpPr>
          <p:nvPr/>
        </p:nvSpPr>
        <p:spPr bwMode="auto">
          <a:xfrm rot="10800000">
            <a:off x="6274342"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7" name="Rectangle 3"/>
          <p:cNvSpPr txBox="1">
            <a:spLocks noChangeArrowheads="1"/>
          </p:cNvSpPr>
          <p:nvPr/>
        </p:nvSpPr>
        <p:spPr bwMode="auto">
          <a:xfrm>
            <a:off x="363637" y="2636911"/>
            <a:ext cx="3180746"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a:t>2(2</a:t>
            </a:r>
            <a:r>
              <a:rPr lang="en-US" altLang="ko-KR" sz="1200" b="1" kern="0" dirty="0" smtClean="0"/>
              <a:t>)①</a:t>
            </a:r>
            <a:r>
              <a:rPr lang="ko-KR" altLang="en-US" sz="1200" b="1" kern="0" dirty="0" smtClean="0"/>
              <a:t>해당 인물 클릭 시 메신저 화면으로 전환</a:t>
            </a:r>
            <a:endParaRPr lang="en-US" altLang="ko-KR" sz="1200" b="1" kern="0" dirty="0"/>
          </a:p>
        </p:txBody>
      </p:sp>
      <p:sp>
        <p:nvSpPr>
          <p:cNvPr id="18" name="AutoShape 85"/>
          <p:cNvSpPr>
            <a:spLocks noChangeArrowheads="1"/>
          </p:cNvSpPr>
          <p:nvPr/>
        </p:nvSpPr>
        <p:spPr bwMode="auto">
          <a:xfrm rot="16200000">
            <a:off x="3257749" y="2668875"/>
            <a:ext cx="756295" cy="28803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0" name="AutoShape 91"/>
          <p:cNvSpPr>
            <a:spLocks noChangeArrowheads="1"/>
          </p:cNvSpPr>
          <p:nvPr/>
        </p:nvSpPr>
        <p:spPr bwMode="auto">
          <a:xfrm rot="5400000">
            <a:off x="1938042" y="2195524"/>
            <a:ext cx="371476"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208" y="3303600"/>
            <a:ext cx="24574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3"/>
          <p:cNvSpPr txBox="1">
            <a:spLocks noChangeArrowheads="1"/>
          </p:cNvSpPr>
          <p:nvPr/>
        </p:nvSpPr>
        <p:spPr bwMode="auto">
          <a:xfrm>
            <a:off x="6885350" y="2495145"/>
            <a:ext cx="1952543" cy="34541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2(3) </a:t>
            </a:r>
            <a:r>
              <a:rPr lang="ko-KR" altLang="en-US" sz="1200" b="1" kern="0" dirty="0" smtClean="0"/>
              <a:t>알림 기능</a:t>
            </a:r>
            <a:endParaRPr lang="en-US" altLang="ko-KR" sz="1200" b="1" kern="0" dirty="0"/>
          </a:p>
          <a:p>
            <a:pPr marL="171450" indent="-85725" latinLnBrk="0">
              <a:buFont typeface="Arial" panose="020B0604020202020204" pitchFamily="34" charset="0"/>
              <a:buChar char="•"/>
            </a:pPr>
            <a:r>
              <a:rPr lang="ko-KR" altLang="en-US" sz="1200" b="1" kern="0" dirty="0"/>
              <a:t> </a:t>
            </a:r>
            <a:r>
              <a:rPr lang="ko-KR" altLang="en-US" sz="1200" b="1" kern="0" dirty="0" smtClean="0"/>
              <a:t>강사</a:t>
            </a:r>
            <a:r>
              <a:rPr lang="en-US" altLang="ko-KR" sz="1200" b="1" kern="0" dirty="0" smtClean="0"/>
              <a:t>, HR, Admin, </a:t>
            </a:r>
            <a:r>
              <a:rPr lang="ko-KR" altLang="en-US" sz="1200" b="1" kern="0" dirty="0" smtClean="0"/>
              <a:t>학생 간 모든 커뮤니케이션에 대한 알림</a:t>
            </a:r>
            <a:endParaRPr lang="en-US" altLang="ko-KR" sz="1200" b="1" kern="0" dirty="0" smtClean="0"/>
          </a:p>
        </p:txBody>
      </p:sp>
      <p:grpSp>
        <p:nvGrpSpPr>
          <p:cNvPr id="28" name="Group 120"/>
          <p:cNvGrpSpPr>
            <a:grpSpLocks/>
          </p:cNvGrpSpPr>
          <p:nvPr/>
        </p:nvGrpSpPr>
        <p:grpSpPr bwMode="auto">
          <a:xfrm rot="-10143143">
            <a:off x="6929583" y="2330270"/>
            <a:ext cx="360823" cy="234191"/>
            <a:chOff x="4215" y="1992"/>
            <a:chExt cx="852" cy="344"/>
          </a:xfrm>
        </p:grpSpPr>
        <p:sp>
          <p:nvSpPr>
            <p:cNvPr id="30"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1"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2"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3"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35" name="AutoShape 85"/>
          <p:cNvSpPr>
            <a:spLocks noChangeArrowheads="1"/>
          </p:cNvSpPr>
          <p:nvPr/>
        </p:nvSpPr>
        <p:spPr bwMode="auto">
          <a:xfrm rot="10800000">
            <a:off x="8089759" y="1732707"/>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4" name="Rectangle 3"/>
          <p:cNvSpPr txBox="1">
            <a:spLocks noChangeArrowheads="1"/>
          </p:cNvSpPr>
          <p:nvPr/>
        </p:nvSpPr>
        <p:spPr bwMode="auto">
          <a:xfrm>
            <a:off x="7005322" y="1418713"/>
            <a:ext cx="2031174" cy="4367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2(4) </a:t>
            </a:r>
            <a:r>
              <a:rPr lang="ko-KR" altLang="en-US" sz="1200" b="1" kern="0" dirty="0" smtClean="0"/>
              <a:t>프로필 기능</a:t>
            </a:r>
            <a:r>
              <a:rPr lang="en-US" altLang="ko-KR" sz="1200" b="1" kern="0" dirty="0" smtClean="0"/>
              <a:t>(</a:t>
            </a:r>
            <a:r>
              <a:rPr lang="ko-KR" altLang="en-US" sz="1200" b="1" kern="0" dirty="0" err="1" smtClean="0"/>
              <a:t>사진보이기</a:t>
            </a:r>
            <a:r>
              <a:rPr lang="en-US" altLang="ko-KR" sz="1200" kern="0" dirty="0" smtClean="0"/>
              <a:t>)</a:t>
            </a:r>
            <a:endParaRPr lang="en-US" altLang="ko-KR" sz="1200" kern="0" dirty="0"/>
          </a:p>
        </p:txBody>
      </p:sp>
      <p:sp>
        <p:nvSpPr>
          <p:cNvPr id="24" name="TextBox 2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5" name="직사각형 24"/>
          <p:cNvSpPr/>
          <p:nvPr/>
        </p:nvSpPr>
        <p:spPr bwMode="auto">
          <a:xfrm>
            <a:off x="7248328" y="20849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7948134"/>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 2(4) </a:t>
            </a:r>
            <a:r>
              <a:rPr lang="ko-KR" altLang="en-US" dirty="0" smtClean="0">
                <a:solidFill>
                  <a:srgbClr val="000000"/>
                </a:solidFill>
                <a:latin typeface="돋움"/>
                <a:ea typeface="돋움"/>
              </a:rPr>
              <a:t>프로필 기능</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직사각형 3"/>
          <p:cNvSpPr/>
          <p:nvPr/>
        </p:nvSpPr>
        <p:spPr>
          <a:xfrm>
            <a:off x="3799086" y="3267560"/>
            <a:ext cx="4342334" cy="1169551"/>
          </a:xfrm>
          <a:prstGeom prst="rect">
            <a:avLst/>
          </a:prstGeom>
          <a:ln>
            <a:solidFill>
              <a:schemeClr val="tx1"/>
            </a:solidFill>
          </a:ln>
        </p:spPr>
        <p:txBody>
          <a:bodyPr wrap="square">
            <a:spAutoFit/>
          </a:bodyPr>
          <a:lstStyle/>
          <a:p>
            <a:pPr algn="just"/>
            <a:r>
              <a:rPr lang="en-US" altLang="ko-KR" sz="1400" kern="100" dirty="0" smtClean="0">
                <a:latin typeface="맑은 고딕"/>
                <a:ea typeface="맑은 고딕"/>
                <a:cs typeface="Times New Roman"/>
              </a:rPr>
              <a:t>2(4)</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프로필 영역 클릭</a:t>
            </a:r>
          </a:p>
          <a:p>
            <a:pPr algn="just"/>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)①</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내 프로필</a:t>
            </a:r>
            <a:r>
              <a:rPr lang="en-US" altLang="ko-KR" sz="1400" kern="100" dirty="0">
                <a:latin typeface="맑은 고딕"/>
                <a:ea typeface="맑은 고딕"/>
                <a:cs typeface="Times New Roman"/>
              </a:rPr>
              <a:t>	</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)②     </a:t>
            </a:r>
            <a:r>
              <a:rPr lang="ko-KR" altLang="en-US" sz="1400" kern="100" dirty="0" smtClean="0">
                <a:latin typeface="맑은 고딕"/>
                <a:ea typeface="맑은 고딕"/>
                <a:cs typeface="Times New Roman"/>
              </a:rPr>
              <a:t>내 방명록 </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클릭 시 방명록으로 연동</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)③</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계정관리</a:t>
            </a:r>
            <a:r>
              <a:rPr lang="en-US" altLang="ko-KR" sz="1400" kern="100" dirty="0">
                <a:latin typeface="맑은 고딕"/>
                <a:ea typeface="맑은 고딕"/>
                <a:cs typeface="Times New Roman"/>
              </a:rPr>
              <a:t>	- </a:t>
            </a:r>
            <a:r>
              <a:rPr lang="ko-KR" altLang="ko-KR" sz="1400" kern="100" dirty="0">
                <a:latin typeface="맑은 고딕"/>
                <a:ea typeface="맑은 고딕"/>
                <a:cs typeface="Times New Roman"/>
              </a:rPr>
              <a:t>비밀번호수정 </a:t>
            </a: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)④</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로그아웃</a:t>
            </a:r>
            <a:endParaRPr lang="ko-KR" altLang="ko-KR" sz="1400" kern="100" dirty="0">
              <a:effectLst/>
              <a:latin typeface="맑은 고딕"/>
              <a:ea typeface="맑은 고딕"/>
              <a:cs typeface="Times New Roma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6" y="2680599"/>
            <a:ext cx="30194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2337312" y="379900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9" name="직사각형 8"/>
          <p:cNvSpPr/>
          <p:nvPr/>
        </p:nvSpPr>
        <p:spPr bwMode="auto">
          <a:xfrm>
            <a:off x="5892024" y="2097128"/>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7600404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96752"/>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67944" y="2348880"/>
            <a:ext cx="4565693" cy="2232248"/>
          </a:xfrm>
          <a:prstGeom prst="rect">
            <a:avLst/>
          </a:prstGeom>
          <a:noFill/>
          <a:ln w="25400">
            <a:solidFill>
              <a:srgbClr val="FF0000"/>
            </a:solidFill>
            <a:prstDash val="dash"/>
          </a:ln>
        </p:spPr>
        <p:txBody>
          <a:bodyPr wrap="square" rtlCol="0">
            <a:normAutofit/>
          </a:bodyPr>
          <a:lstStyle/>
          <a:p>
            <a:endParaRPr lang="ko-KR" altLang="en-US" dirty="0"/>
          </a:p>
        </p:txBody>
      </p:sp>
      <p:sp>
        <p:nvSpPr>
          <p:cNvPr id="11" name="직사각형 10"/>
          <p:cNvSpPr/>
          <p:nvPr/>
        </p:nvSpPr>
        <p:spPr>
          <a:xfrm>
            <a:off x="4118098" y="4941168"/>
            <a:ext cx="4342334" cy="1815882"/>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2(4)</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프로필 화면구성</a:t>
            </a:r>
            <a:endParaRPr lang="en-US" altLang="ko-KR" sz="1400" b="1" dirty="0" smtClean="0">
              <a:ea typeface="맑은 고딕"/>
              <a:cs typeface="Times New Roman"/>
            </a:endParaRPr>
          </a:p>
          <a:p>
            <a:pPr algn="just"/>
            <a:endParaRPr lang="en-US" altLang="ko-KR" sz="1400" b="1" dirty="0">
              <a:ea typeface="맑은 고딕"/>
              <a:cs typeface="Times New Roman"/>
            </a:endParaRPr>
          </a:p>
          <a:p>
            <a:pPr algn="just"/>
            <a:r>
              <a:rPr lang="ko-KR" altLang="en-US" sz="1400" b="1" dirty="0" smtClean="0">
                <a:ea typeface="맑은 고딕"/>
                <a:cs typeface="Times New Roman"/>
              </a:rPr>
              <a:t>구성정보 </a:t>
            </a:r>
            <a:r>
              <a:rPr lang="en-US" altLang="ko-KR" sz="1400" b="1" dirty="0" smtClean="0">
                <a:ea typeface="맑은 고딕"/>
                <a:cs typeface="Times New Roman"/>
              </a:rPr>
              <a:t>: </a:t>
            </a:r>
            <a:r>
              <a:rPr lang="ko-KR" altLang="en-US" sz="1400" b="1" dirty="0" smtClean="0">
                <a:ea typeface="맑은 고딕"/>
                <a:cs typeface="Times New Roman"/>
              </a:rPr>
              <a:t>사진</a:t>
            </a:r>
            <a:r>
              <a:rPr lang="en-US" altLang="ko-KR" sz="1400" b="1" dirty="0" smtClean="0">
                <a:ea typeface="맑은 고딕"/>
                <a:cs typeface="Times New Roman"/>
              </a:rPr>
              <a:t>, </a:t>
            </a:r>
            <a:r>
              <a:rPr lang="ko-KR" altLang="en-US" sz="1400" b="1" dirty="0" smtClean="0">
                <a:ea typeface="맑은 고딕"/>
                <a:cs typeface="Times New Roman"/>
              </a:rPr>
              <a:t>이름</a:t>
            </a:r>
            <a:r>
              <a:rPr lang="en-US" altLang="ko-KR" sz="1400" b="1" dirty="0" smtClean="0">
                <a:ea typeface="맑은 고딕"/>
                <a:cs typeface="Times New Roman"/>
              </a:rPr>
              <a:t>, </a:t>
            </a:r>
            <a:r>
              <a:rPr lang="ko-KR" altLang="en-US" sz="1400" b="1" dirty="0" smtClean="0">
                <a:ea typeface="맑은 고딕"/>
                <a:cs typeface="Times New Roman"/>
              </a:rPr>
              <a:t>성별</a:t>
            </a:r>
            <a:r>
              <a:rPr lang="en-US" altLang="ko-KR" sz="1400" b="1" dirty="0" smtClean="0">
                <a:ea typeface="맑은 고딕"/>
                <a:cs typeface="Times New Roman"/>
              </a:rPr>
              <a:t>, </a:t>
            </a:r>
            <a:r>
              <a:rPr lang="ko-KR" altLang="en-US" sz="1400" b="1" dirty="0">
                <a:ea typeface="맑은 고딕"/>
                <a:cs typeface="Times New Roman"/>
              </a:rPr>
              <a:t>전화번호</a:t>
            </a:r>
            <a:r>
              <a:rPr lang="en-US" altLang="ko-KR" sz="1400" b="1" dirty="0">
                <a:ea typeface="맑은 고딕"/>
                <a:cs typeface="Times New Roman"/>
              </a:rPr>
              <a:t>, </a:t>
            </a:r>
            <a:r>
              <a:rPr lang="ko-KR" altLang="en-US" sz="1400" b="1" dirty="0" smtClean="0">
                <a:ea typeface="맑은 고딕"/>
                <a:cs typeface="Times New Roman"/>
              </a:rPr>
              <a:t>생년월일</a:t>
            </a:r>
            <a:r>
              <a:rPr lang="en-US" altLang="ko-KR" sz="1400" b="1" dirty="0" smtClean="0">
                <a:ea typeface="맑은 고딕"/>
                <a:cs typeface="Times New Roman"/>
              </a:rPr>
              <a:t>, </a:t>
            </a:r>
            <a:r>
              <a:rPr lang="ko-KR" altLang="en-US" sz="1400" b="1" dirty="0" err="1" smtClean="0">
                <a:ea typeface="맑은 고딕"/>
                <a:cs typeface="Times New Roman"/>
              </a:rPr>
              <a:t>이메일</a:t>
            </a:r>
            <a:r>
              <a:rPr lang="en-US" altLang="ko-KR" sz="1400" b="1" dirty="0" smtClean="0">
                <a:ea typeface="맑은 고딕"/>
                <a:cs typeface="Times New Roman"/>
              </a:rPr>
              <a:t>, </a:t>
            </a:r>
            <a:r>
              <a:rPr lang="ko-KR" altLang="en-US" sz="1400" b="1" dirty="0" smtClean="0">
                <a:ea typeface="맑은 고딕"/>
                <a:cs typeface="Times New Roman"/>
              </a:rPr>
              <a:t>경력사항</a:t>
            </a:r>
            <a:r>
              <a:rPr lang="en-US" altLang="ko-KR" sz="1400" b="1" dirty="0" smtClean="0">
                <a:ea typeface="맑은 고딕"/>
                <a:cs typeface="Times New Roman"/>
              </a:rPr>
              <a:t>, </a:t>
            </a:r>
            <a:r>
              <a:rPr lang="ko-KR" altLang="en-US" sz="1400" b="1" dirty="0" smtClean="0">
                <a:ea typeface="맑은 고딕"/>
                <a:cs typeface="Times New Roman"/>
              </a:rPr>
              <a:t>학력</a:t>
            </a:r>
            <a:r>
              <a:rPr lang="en-US" altLang="ko-KR" sz="1400" b="1" dirty="0" smtClean="0">
                <a:ea typeface="맑은 고딕"/>
                <a:cs typeface="Times New Roman"/>
              </a:rPr>
              <a:t>, </a:t>
            </a:r>
            <a:r>
              <a:rPr lang="ko-KR" altLang="en-US" sz="1400" b="1" dirty="0" smtClean="0">
                <a:ea typeface="맑은 고딕"/>
                <a:cs typeface="Times New Roman"/>
              </a:rPr>
              <a:t>자격증</a:t>
            </a:r>
            <a:r>
              <a:rPr lang="en-US" altLang="ko-KR" sz="1400" b="1" dirty="0" smtClean="0">
                <a:ea typeface="맑은 고딕"/>
                <a:cs typeface="Times New Roman"/>
              </a:rPr>
              <a:t>, </a:t>
            </a:r>
            <a:r>
              <a:rPr lang="ko-KR" altLang="en-US" sz="1400" b="1" dirty="0" smtClean="0">
                <a:ea typeface="맑은 고딕"/>
                <a:cs typeface="Times New Roman"/>
              </a:rPr>
              <a:t>특화분야</a:t>
            </a:r>
            <a:r>
              <a:rPr lang="en-US" altLang="ko-KR" sz="1400" b="1" dirty="0" smtClean="0">
                <a:ea typeface="맑은 고딕"/>
                <a:cs typeface="Times New Roman"/>
              </a:rPr>
              <a:t>, </a:t>
            </a:r>
            <a:endParaRPr lang="en-US" altLang="ko-KR" sz="1400" b="1" dirty="0">
              <a:ea typeface="맑은 고딕"/>
              <a:cs typeface="Times New Roman"/>
            </a:endParaRPr>
          </a:p>
          <a:p>
            <a:pPr algn="just"/>
            <a:endParaRPr lang="en-US" altLang="ko-KR" sz="1400" b="1" kern="100" dirty="0" smtClean="0">
              <a:latin typeface="맑은 고딕"/>
              <a:ea typeface="맑은 고딕"/>
              <a:cs typeface="Times New Roman"/>
            </a:endParaRPr>
          </a:p>
          <a:p>
            <a:pPr algn="just"/>
            <a:r>
              <a:rPr lang="en-US" altLang="ko-KR" sz="1400" b="1" kern="100" dirty="0" smtClean="0">
                <a:latin typeface="맑은 고딕"/>
                <a:ea typeface="맑은 고딕"/>
                <a:cs typeface="Times New Roman"/>
              </a:rPr>
              <a:t>*</a:t>
            </a:r>
            <a:r>
              <a:rPr lang="ko-KR" altLang="en-US" sz="1400" b="1" kern="100" dirty="0" smtClean="0">
                <a:latin typeface="맑은 고딕"/>
                <a:ea typeface="맑은 고딕"/>
                <a:cs typeface="Times New Roman"/>
              </a:rPr>
              <a:t>더욱더 수월한 강사 관리를 위해 강사 정보 강사 본인의 의사에 따라 자유 수정 불가</a:t>
            </a:r>
            <a:r>
              <a:rPr lang="en-US" altLang="ko-KR" sz="1400" b="1" kern="100" dirty="0" smtClean="0">
                <a:latin typeface="맑은 고딕"/>
                <a:ea typeface="맑은 고딕"/>
                <a:cs typeface="Times New Roman"/>
              </a:rPr>
              <a:t>. </a:t>
            </a:r>
            <a:r>
              <a:rPr lang="ko-KR" altLang="en-US" sz="1400" b="1" kern="100" dirty="0" smtClean="0">
                <a:latin typeface="맑은 고딕"/>
                <a:ea typeface="맑은 고딕"/>
                <a:cs typeface="Times New Roman"/>
              </a:rPr>
              <a:t>업데이</a:t>
            </a:r>
            <a:r>
              <a:rPr lang="ko-KR" altLang="en-US" sz="1400" b="1" kern="100" dirty="0">
                <a:latin typeface="맑은 고딕"/>
                <a:ea typeface="맑은 고딕"/>
                <a:cs typeface="Times New Roman"/>
              </a:rPr>
              <a:t>트</a:t>
            </a:r>
            <a:r>
              <a:rPr lang="ko-KR" altLang="en-US" sz="1400" b="1" kern="100" dirty="0" smtClean="0">
                <a:latin typeface="맑은 고딕"/>
                <a:ea typeface="맑은 고딕"/>
                <a:cs typeface="Times New Roman"/>
              </a:rPr>
              <a:t> 항목 발생 시 </a:t>
            </a:r>
            <a:r>
              <a:rPr lang="en-US" altLang="ko-KR" sz="1400" b="1" kern="100" dirty="0" smtClean="0">
                <a:latin typeface="맑은 고딕"/>
                <a:ea typeface="맑은 고딕"/>
                <a:cs typeface="Times New Roman"/>
              </a:rPr>
              <a:t>TM </a:t>
            </a:r>
            <a:r>
              <a:rPr lang="ko-KR" altLang="en-US" sz="1400" b="1" kern="100" dirty="0" smtClean="0">
                <a:latin typeface="맑은 고딕"/>
                <a:ea typeface="맑은 고딕"/>
                <a:cs typeface="Times New Roman"/>
              </a:rPr>
              <a:t>담당자 확인 후 정보 수정</a:t>
            </a:r>
            <a:r>
              <a:rPr lang="en-US" altLang="ko-KR" sz="1400" b="1" kern="100" dirty="0" smtClean="0">
                <a:latin typeface="맑은 고딕"/>
                <a:ea typeface="맑은 고딕"/>
                <a:cs typeface="Times New Roman"/>
              </a:rPr>
              <a:t>. </a:t>
            </a:r>
            <a:endParaRPr lang="en-US" altLang="ko-KR" sz="1400" b="1" kern="100" dirty="0">
              <a:latin typeface="맑은 고딕"/>
              <a:ea typeface="맑은 고딕"/>
              <a:cs typeface="Times New Roman"/>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825274" y="2334199"/>
            <a:ext cx="697552" cy="646331"/>
          </a:xfrm>
          <a:prstGeom prst="rect">
            <a:avLst/>
          </a:prstGeom>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2(4)①</a:t>
            </a:r>
            <a:r>
              <a:rPr lang="en-US" altLang="ko-KR" sz="1200" b="1" dirty="0" smtClean="0">
                <a:ea typeface="맑은 고딕"/>
                <a:cs typeface="Times New Roman"/>
              </a:rPr>
              <a:t> </a:t>
            </a:r>
            <a:r>
              <a:rPr lang="ko-KR" altLang="en-US" sz="1200" b="1" dirty="0" smtClean="0">
                <a:ea typeface="맑은 고딕"/>
                <a:cs typeface="Times New Roman"/>
              </a:rPr>
              <a:t>프로필 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44894" y="2463292"/>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2(4)①A </a:t>
            </a:r>
            <a:r>
              <a:rPr lang="ko-KR" altLang="en-US" dirty="0">
                <a:solidFill>
                  <a:srgbClr val="000000"/>
                </a:solidFill>
                <a:latin typeface="돋움"/>
                <a:ea typeface="돋움"/>
                <a:sym typeface="Wingdings" panose="05000000000000000000" pitchFamily="2" charset="2"/>
              </a:rPr>
              <a:t>프로필 화면구성</a:t>
            </a: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5400000">
            <a:off x="6026752" y="3766802"/>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3" name="직사각형 12"/>
          <p:cNvSpPr/>
          <p:nvPr/>
        </p:nvSpPr>
        <p:spPr bwMode="auto">
          <a:xfrm>
            <a:off x="5880176" y="1292824"/>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67625180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p:cNvSpPr/>
          <p:nvPr/>
        </p:nvSpPr>
        <p:spPr>
          <a:xfrm>
            <a:off x="3963449" y="4559867"/>
            <a:ext cx="4630366" cy="1482687"/>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en-US" altLang="ko-KR" sz="1400" b="1" kern="100" dirty="0">
                <a:solidFill>
                  <a:srgbClr val="000000"/>
                </a:solidFill>
                <a:latin typeface="맑은 고딕"/>
                <a:ea typeface="맑은 고딕"/>
                <a:cs typeface="Times New Roman"/>
              </a:rPr>
              <a:t>2(4)</a:t>
            </a:r>
            <a:r>
              <a:rPr lang="ko-KR" altLang="ko-KR" sz="1400" b="1" kern="100" dirty="0">
                <a:solidFill>
                  <a:srgbClr val="000000"/>
                </a:solidFill>
                <a:latin typeface="맑은 고딕"/>
                <a:ea typeface="맑은 고딕"/>
                <a:cs typeface="Times New Roman"/>
              </a:rPr>
              <a:t>①</a:t>
            </a:r>
            <a:r>
              <a:rPr lang="en-US" altLang="ko-KR" sz="1400" b="1" kern="100" dirty="0">
                <a:solidFill>
                  <a:srgbClr val="000000"/>
                </a:solidFill>
                <a:latin typeface="맑은 고딕"/>
                <a:ea typeface="맑은 고딕"/>
                <a:cs typeface="Times New Roman"/>
              </a:rPr>
              <a:t>B </a:t>
            </a:r>
            <a:r>
              <a:rPr lang="ko-KR" altLang="en-US" sz="1400" b="1" kern="100" dirty="0">
                <a:solidFill>
                  <a:srgbClr val="000000"/>
                </a:solidFill>
                <a:latin typeface="맑은 고딕"/>
                <a:ea typeface="맑은 고딕"/>
                <a:cs typeface="Times New Roman"/>
              </a:rPr>
              <a:t>계좌정보 화면구성</a:t>
            </a:r>
          </a:p>
          <a:p>
            <a:pPr marL="85725" indent="-85725" algn="just">
              <a:buFont typeface="Arial" panose="020B0604020202020204" pitchFamily="34" charset="0"/>
              <a:buChar char="•"/>
            </a:pPr>
            <a:endParaRPr lang="en-US" altLang="ko-KR" sz="1400" b="1" kern="100" dirty="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ko-KR" altLang="en-US" sz="1400" b="1" kern="100" dirty="0">
                <a:solidFill>
                  <a:srgbClr val="000000"/>
                </a:solidFill>
                <a:latin typeface="맑은 고딕"/>
                <a:ea typeface="맑은 고딕"/>
                <a:cs typeface="Times New Roman"/>
              </a:rPr>
              <a:t>구성정보 </a:t>
            </a:r>
            <a:r>
              <a:rPr lang="en-US" altLang="ko-KR" sz="1400" b="1" kern="100" dirty="0">
                <a:solidFill>
                  <a:srgbClr val="000000"/>
                </a:solidFill>
                <a:latin typeface="맑은 고딕"/>
                <a:ea typeface="맑은 고딕"/>
                <a:cs typeface="Times New Roman"/>
              </a:rPr>
              <a:t>:</a:t>
            </a:r>
            <a:r>
              <a:rPr lang="ko-KR" altLang="en-US" sz="1400" b="1" kern="100" dirty="0">
                <a:solidFill>
                  <a:srgbClr val="000000"/>
                </a:solidFill>
                <a:latin typeface="맑은 고딕"/>
                <a:ea typeface="맑은 고딕"/>
                <a:cs typeface="Times New Roman"/>
              </a:rPr>
              <a:t> 예금주</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은행</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계좌번호</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실 거주 주소</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개인 전화번호</a:t>
            </a:r>
            <a:r>
              <a:rPr lang="en-US" altLang="ko-KR" sz="1400" b="1" kern="100" dirty="0">
                <a:solidFill>
                  <a:srgbClr val="000000"/>
                </a:solidFill>
                <a:latin typeface="맑은 고딕"/>
                <a:ea typeface="맑은 고딕"/>
                <a:cs typeface="Times New Roman"/>
              </a:rPr>
              <a:t>(TM</a:t>
            </a:r>
            <a:r>
              <a:rPr lang="ko-KR" altLang="en-US" sz="1400" b="1" kern="100" dirty="0">
                <a:solidFill>
                  <a:srgbClr val="000000"/>
                </a:solidFill>
                <a:latin typeface="맑은 고딕"/>
                <a:ea typeface="맑은 고딕"/>
                <a:cs typeface="Times New Roman"/>
              </a:rPr>
              <a:t>이 교수에게 직통으로 </a:t>
            </a:r>
            <a:r>
              <a:rPr lang="ko-KR" altLang="en-US" sz="1400" b="1" kern="100" dirty="0" smtClean="0">
                <a:solidFill>
                  <a:srgbClr val="000000"/>
                </a:solidFill>
                <a:latin typeface="맑은 고딕"/>
                <a:ea typeface="맑은 고딕"/>
                <a:cs typeface="Times New Roman"/>
              </a:rPr>
              <a:t>연락 가능한 </a:t>
            </a:r>
            <a:r>
              <a:rPr lang="ko-KR" altLang="en-US" sz="1400" b="1" kern="100" dirty="0">
                <a:solidFill>
                  <a:srgbClr val="000000"/>
                </a:solidFill>
                <a:latin typeface="맑은 고딕"/>
                <a:ea typeface="맑은 고딕"/>
                <a:cs typeface="Times New Roman"/>
              </a:rPr>
              <a:t>연락처</a:t>
            </a:r>
            <a:r>
              <a:rPr lang="en-US" altLang="ko-KR" sz="1400" b="1" kern="100" dirty="0">
                <a:solidFill>
                  <a:srgbClr val="000000"/>
                </a:solidFill>
                <a:latin typeface="맑은 고딕"/>
                <a:ea typeface="맑은 고딕"/>
                <a:cs typeface="Times New Roman"/>
              </a:rPr>
              <a:t>)</a:t>
            </a:r>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0" name="AutoShape 91"/>
          <p:cNvSpPr>
            <a:spLocks noChangeArrowheads="1"/>
          </p:cNvSpPr>
          <p:nvPr/>
        </p:nvSpPr>
        <p:spPr bwMode="auto">
          <a:xfrm rot="5400000">
            <a:off x="5962390" y="3298294"/>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219" y="1398437"/>
            <a:ext cx="3511448" cy="2246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18286" y="1703979"/>
            <a:ext cx="406231" cy="198614"/>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944" y="1398512"/>
            <a:ext cx="4658699" cy="2590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직선 화살표 연결선 2"/>
          <p:cNvCxnSpPr>
            <a:stCxn id="7" idx="3"/>
          </p:cNvCxnSpPr>
          <p:nvPr/>
        </p:nvCxnSpPr>
        <p:spPr bwMode="auto">
          <a:xfrm>
            <a:off x="924517" y="1803286"/>
            <a:ext cx="3143427" cy="0"/>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4047969" y="1394073"/>
            <a:ext cx="4678674" cy="2595308"/>
          </a:xfrm>
          <a:prstGeom prst="rect">
            <a:avLst/>
          </a:prstGeom>
          <a:noFill/>
          <a:ln w="25400">
            <a:solidFill>
              <a:srgbClr val="FF0000"/>
            </a:solidFill>
            <a:prstDash val="dash"/>
          </a:ln>
        </p:spPr>
        <p:txBody>
          <a:bodyPr wrap="square" rtlCol="0">
            <a:normAutofit/>
          </a:bodyPr>
          <a:lstStyle/>
          <a:p>
            <a:endParaRPr lang="ko-KR" altLang="en-US" dirty="0"/>
          </a:p>
        </p:txBody>
      </p:sp>
      <p:sp>
        <p:nvSpPr>
          <p:cNvPr id="24"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①B </a:t>
            </a:r>
            <a:r>
              <a:rPr lang="ko-KR" altLang="en-US" dirty="0" smtClean="0">
                <a:solidFill>
                  <a:srgbClr val="000000"/>
                </a:solidFill>
                <a:latin typeface="돋움"/>
                <a:ea typeface="돋움"/>
                <a:sym typeface="Wingdings" panose="05000000000000000000" pitchFamily="2" charset="2"/>
              </a:rPr>
              <a:t>계좌정보 화면구성 </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23" name="직사각형 22"/>
          <p:cNvSpPr/>
          <p:nvPr/>
        </p:nvSpPr>
        <p:spPr>
          <a:xfrm>
            <a:off x="974972" y="1466552"/>
            <a:ext cx="2967799" cy="276999"/>
          </a:xfrm>
          <a:prstGeom prst="rect">
            <a:avLst/>
          </a:prstGeom>
          <a:ln w="25400">
            <a:solidFill>
              <a:schemeClr val="tx1"/>
            </a:solidFill>
          </a:ln>
        </p:spPr>
        <p:txBody>
          <a:bodyPr wrap="square">
            <a:spAutoFit/>
          </a:bodyPr>
          <a:lstStyle/>
          <a:p>
            <a:pPr marL="85725" lvl="0"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클릭 시 옆 화면으로 화면 전환 </a:t>
            </a:r>
            <a:endParaRPr lang="en-US" altLang="ko-KR" sz="1200" b="1" kern="100" dirty="0">
              <a:solidFill>
                <a:srgbClr val="000000"/>
              </a:solidFill>
              <a:latin typeface="맑은 고딕"/>
              <a:ea typeface="맑은 고딕"/>
              <a:cs typeface="Times New Roman"/>
            </a:endParaRPr>
          </a:p>
        </p:txBody>
      </p:sp>
    </p:spTree>
    <p:extLst>
      <p:ext uri="{BB962C8B-B14F-4D97-AF65-F5344CB8AC3E}">
        <p14:creationId xmlns:p14="http://schemas.microsoft.com/office/powerpoint/2010/main" val="2654449339"/>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35428"/>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790193"/>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1689240" y="2493673"/>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1646177"/>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36045" y="1747660"/>
            <a:ext cx="4642691" cy="356024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AutoShape 91"/>
          <p:cNvSpPr>
            <a:spLocks noChangeArrowheads="1"/>
          </p:cNvSpPr>
          <p:nvPr/>
        </p:nvSpPr>
        <p:spPr bwMode="auto">
          <a:xfrm rot="5400000">
            <a:off x="6268424" y="4580238"/>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1" name="직사각형 10"/>
          <p:cNvSpPr/>
          <p:nvPr/>
        </p:nvSpPr>
        <p:spPr>
          <a:xfrm>
            <a:off x="4231147" y="5674212"/>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2(2)</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내 방명록 화면 구성 </a:t>
            </a:r>
            <a:r>
              <a:rPr lang="en-US" altLang="ko-KR" sz="1400" b="1" dirty="0" smtClean="0">
                <a:ea typeface="맑은 고딕"/>
                <a:cs typeface="Times New Roman"/>
              </a:rPr>
              <a:t>(</a:t>
            </a:r>
            <a:r>
              <a:rPr lang="ko-KR" altLang="en-US" sz="1400" b="1" dirty="0" smtClean="0">
                <a:ea typeface="맑은 고딕"/>
                <a:cs typeface="Times New Roman"/>
              </a:rPr>
              <a:t>방명록 메뉴와 연동</a:t>
            </a:r>
            <a:r>
              <a:rPr lang="en-US" altLang="ko-KR" sz="1400" b="1" dirty="0" smtClean="0">
                <a:ea typeface="맑은 고딕"/>
                <a:cs typeface="Times New Roman"/>
              </a:rPr>
              <a:t>)</a:t>
            </a:r>
          </a:p>
          <a:p>
            <a:pPr algn="just"/>
            <a:endParaRPr lang="en-US" altLang="ko-KR" sz="1400" b="1" dirty="0">
              <a:ea typeface="맑은 고딕"/>
              <a:cs typeface="Times New Roman"/>
            </a:endParaRPr>
          </a:p>
          <a:p>
            <a:pPr algn="just"/>
            <a:r>
              <a:rPr lang="ko-KR" altLang="en-US" sz="1400" kern="100" dirty="0" smtClean="0">
                <a:effectLst/>
                <a:latin typeface="맑은 고딕"/>
                <a:ea typeface="맑은 고딕"/>
                <a:cs typeface="Times New Roman"/>
              </a:rPr>
              <a:t>현재 남긴 </a:t>
            </a:r>
            <a:r>
              <a:rPr lang="ko-KR" altLang="en-US" sz="1400" kern="100" dirty="0" err="1" smtClean="0">
                <a:effectLst/>
                <a:latin typeface="맑은 고딕"/>
                <a:ea typeface="맑은 고딕"/>
                <a:cs typeface="Times New Roman"/>
              </a:rPr>
              <a:t>댓글</a:t>
            </a:r>
            <a:r>
              <a:rPr lang="ko-KR" altLang="en-US" sz="1400" kern="100" dirty="0" smtClean="0">
                <a:effectLst/>
                <a:latin typeface="맑은 고딕"/>
                <a:ea typeface="맑은 고딕"/>
                <a:cs typeface="Times New Roman"/>
              </a:rPr>
              <a:t> 보여주기</a:t>
            </a:r>
            <a:endParaRPr lang="en-US" altLang="ko-KR" sz="1400" kern="100" dirty="0" smtClean="0">
              <a:effectLst/>
              <a:latin typeface="맑은 고딕"/>
              <a:ea typeface="맑은 고딕"/>
              <a:cs typeface="Times New Roman"/>
            </a:endParaRPr>
          </a:p>
          <a:p>
            <a:pPr algn="just"/>
            <a:r>
              <a:rPr lang="ko-KR" altLang="en-US" sz="1400" kern="100" dirty="0" err="1" smtClean="0">
                <a:latin typeface="맑은 고딕"/>
                <a:ea typeface="맑은 고딕"/>
                <a:cs typeface="Times New Roman"/>
              </a:rPr>
              <a:t>댓글</a:t>
            </a:r>
            <a:r>
              <a:rPr lang="ko-KR" altLang="en-US" sz="1400" kern="100" dirty="0" smtClean="0">
                <a:latin typeface="맑은 고딕"/>
                <a:ea typeface="맑은 고딕"/>
                <a:cs typeface="Times New Roman"/>
              </a:rPr>
              <a:t> 남기기</a:t>
            </a:r>
            <a:endParaRPr lang="en-US" altLang="ko-KR" sz="1400" kern="100" dirty="0" smtClean="0">
              <a:effectLst/>
              <a:latin typeface="맑은 고딕"/>
              <a:ea typeface="맑은 고딕"/>
              <a:cs typeface="Times New Roman"/>
            </a:endParaRPr>
          </a:p>
        </p:txBody>
      </p:sp>
      <p:sp>
        <p:nvSpPr>
          <p:cNvPr id="12" name="직사각형 11"/>
          <p:cNvSpPr/>
          <p:nvPr/>
        </p:nvSpPr>
        <p:spPr>
          <a:xfrm>
            <a:off x="793375" y="2440006"/>
            <a:ext cx="697552" cy="646331"/>
          </a:xfrm>
          <a:prstGeom prst="rect">
            <a:avLst/>
          </a:prstGeom>
          <a:solidFill>
            <a:schemeClr val="bg1"/>
          </a:solidFill>
          <a:ln>
            <a:solidFill>
              <a:schemeClr val="tx1"/>
            </a:solidFill>
          </a:ln>
        </p:spPr>
        <p:txBody>
          <a:bodyPr wrap="square">
            <a:spAutoFit/>
          </a:bodyPr>
          <a:lstStyle/>
          <a:p>
            <a:pPr algn="just"/>
            <a:r>
              <a:rPr lang="en-US" altLang="ko-KR" sz="1200" b="1" kern="100" dirty="0">
                <a:latin typeface="맑은 고딕"/>
                <a:ea typeface="맑은 고딕"/>
                <a:cs typeface="Times New Roman"/>
              </a:rPr>
              <a:t>2(2</a:t>
            </a:r>
            <a:r>
              <a:rPr lang="en-US" altLang="ko-KR" sz="1200" b="1" kern="100" dirty="0" smtClean="0">
                <a:latin typeface="맑은 고딕"/>
                <a:ea typeface="맑은 고딕"/>
                <a:cs typeface="Times New Roman"/>
              </a:rPr>
              <a:t>)①</a:t>
            </a:r>
            <a:r>
              <a:rPr lang="ko-KR" altLang="en-US" sz="1200" b="1" kern="100" dirty="0" smtClean="0">
                <a:latin typeface="맑은 고딕"/>
                <a:ea typeface="맑은 고딕"/>
                <a:cs typeface="Times New Roman"/>
              </a:rPr>
              <a:t>내 방명록 </a:t>
            </a:r>
            <a:r>
              <a:rPr lang="ko-KR" altLang="en-US" sz="1200" b="1" dirty="0" smtClean="0">
                <a:ea typeface="맑은 고딕"/>
                <a:cs typeface="Times New Roman"/>
              </a:rPr>
              <a:t>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3" name="TextBox 12"/>
          <p:cNvSpPr txBox="1"/>
          <p:nvPr/>
        </p:nvSpPr>
        <p:spPr>
          <a:xfrm>
            <a:off x="1544894" y="2573380"/>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885694"/>
            <a:ext cx="4444837" cy="9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a:t>
            </a:r>
            <a:r>
              <a:rPr lang="en-US" altLang="ko-KR" dirty="0" smtClean="0"/>
              <a:t>②</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내 방명록</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5" name="TextBox 1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2" name="그림 1"/>
          <p:cNvPicPr>
            <a:picLocks noChangeAspect="1"/>
          </p:cNvPicPr>
          <p:nvPr/>
        </p:nvPicPr>
        <p:blipFill>
          <a:blip r:embed="rId6"/>
          <a:stretch>
            <a:fillRect/>
          </a:stretch>
        </p:blipFill>
        <p:spPr>
          <a:xfrm>
            <a:off x="4125821" y="1819169"/>
            <a:ext cx="4458968" cy="3416724"/>
          </a:xfrm>
          <a:prstGeom prst="rect">
            <a:avLst/>
          </a:prstGeom>
        </p:spPr>
      </p:pic>
      <p:sp>
        <p:nvSpPr>
          <p:cNvPr id="17" name="직사각형 16"/>
          <p:cNvSpPr/>
          <p:nvPr/>
        </p:nvSpPr>
        <p:spPr bwMode="auto">
          <a:xfrm>
            <a:off x="5894318" y="1204319"/>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2136796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FFFFFF"/>
      </a:accent1>
      <a:accent2>
        <a:srgbClr val="CAE4FE"/>
      </a:accent2>
      <a:accent3>
        <a:srgbClr val="FFFFFF"/>
      </a:accent3>
      <a:accent4>
        <a:srgbClr val="000000"/>
      </a:accent4>
      <a:accent5>
        <a:srgbClr val="FFFFFF"/>
      </a:accent5>
      <a:accent6>
        <a:srgbClr val="B7CFE6"/>
      </a:accent6>
      <a:hlink>
        <a:srgbClr val="0066CC"/>
      </a:hlink>
      <a:folHlink>
        <a:srgbClr val="FFFF99"/>
      </a:folHlink>
    </a:clrScheme>
    <a:fontScheme name="default">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26075</TotalTime>
  <Words>4667</Words>
  <Application>Microsoft Office PowerPoint</Application>
  <PresentationFormat>화면 슬라이드 쇼(4:3)</PresentationFormat>
  <Paragraphs>1378</Paragraphs>
  <Slides>48</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48</vt:i4>
      </vt:variant>
    </vt:vector>
  </HeadingPairs>
  <TitlesOfParts>
    <vt:vector size="55" baseType="lpstr">
      <vt:lpstr>HY견고딕</vt:lpstr>
      <vt:lpstr>돋움</vt:lpstr>
      <vt:lpstr>맑은 고딕</vt:lpstr>
      <vt:lpstr>Arial</vt:lpstr>
      <vt:lpstr>Times New Roman</vt:lpstr>
      <vt:lpstr>Wingdings</vt:lpstr>
      <vt:lpstr>default</vt:lpstr>
      <vt:lpstr>The Mandarin UI UX 기획 보드 - 교수진</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Kyle Jo</dc:creator>
  <cp:lastModifiedBy>Kyle Jo</cp:lastModifiedBy>
  <cp:revision>388</cp:revision>
  <dcterms:created xsi:type="dcterms:W3CDTF">2014-09-17T04:32:25Z</dcterms:created>
  <dcterms:modified xsi:type="dcterms:W3CDTF">2014-10-30T01:51:34Z</dcterms:modified>
</cp:coreProperties>
</file>