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4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313" r:id="rId9"/>
    <p:sldId id="283" r:id="rId10"/>
    <p:sldId id="314" r:id="rId11"/>
    <p:sldId id="315" r:id="rId12"/>
    <p:sldId id="341" r:id="rId13"/>
    <p:sldId id="330" r:id="rId14"/>
    <p:sldId id="328" r:id="rId15"/>
    <p:sldId id="329" r:id="rId16"/>
    <p:sldId id="339" r:id="rId17"/>
    <p:sldId id="338" r:id="rId18"/>
    <p:sldId id="340" r:id="rId19"/>
    <p:sldId id="342" r:id="rId20"/>
    <p:sldId id="334" r:id="rId21"/>
    <p:sldId id="347" r:id="rId22"/>
    <p:sldId id="349" r:id="rId23"/>
    <p:sldId id="348" r:id="rId24"/>
    <p:sldId id="350" r:id="rId25"/>
    <p:sldId id="354" r:id="rId26"/>
    <p:sldId id="352" r:id="rId27"/>
    <p:sldId id="355" r:id="rId28"/>
    <p:sldId id="356" r:id="rId29"/>
    <p:sldId id="357" r:id="rId30"/>
    <p:sldId id="343" r:id="rId31"/>
    <p:sldId id="359" r:id="rId32"/>
    <p:sldId id="360" r:id="rId33"/>
    <p:sldId id="358" r:id="rId34"/>
    <p:sldId id="323" r:id="rId35"/>
    <p:sldId id="322" r:id="rId36"/>
    <p:sldId id="321" r:id="rId37"/>
    <p:sldId id="273" r:id="rId38"/>
    <p:sldId id="296" r:id="rId39"/>
    <p:sldId id="300" r:id="rId40"/>
    <p:sldId id="301" r:id="rId41"/>
    <p:sldId id="344" r:id="rId42"/>
    <p:sldId id="302" r:id="rId43"/>
    <p:sldId id="345" r:id="rId44"/>
    <p:sldId id="311" r:id="rId45"/>
    <p:sldId id="304" r:id="rId46"/>
    <p:sldId id="307" r:id="rId47"/>
    <p:sldId id="308" r:id="rId48"/>
    <p:sldId id="312" r:id="rId49"/>
    <p:sldId id="305" r:id="rId50"/>
    <p:sldId id="306" r:id="rId51"/>
    <p:sldId id="309" r:id="rId52"/>
    <p:sldId id="310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660033"/>
    <a:srgbClr val="FFFFFF"/>
    <a:srgbClr val="CC3300"/>
    <a:srgbClr val="CC0000"/>
    <a:srgbClr val="009900"/>
    <a:srgbClr val="FF5050"/>
    <a:srgbClr val="FF7C8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 autoAdjust="0"/>
    <p:restoredTop sz="95494" autoAdjust="0"/>
  </p:normalViewPr>
  <p:slideViewPr>
    <p:cSldViewPr snapToObjects="1">
      <p:cViewPr varScale="1">
        <p:scale>
          <a:sx n="88" d="100"/>
          <a:sy n="88" d="100"/>
        </p:scale>
        <p:origin x="3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7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7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2014. 10. 07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12963" y="2117889"/>
            <a:ext cx="4748416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8104" y="2852936"/>
            <a:ext cx="6975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2(4)③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계정관리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2897200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7978364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)③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계정관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  화면구성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10800000">
            <a:off x="3475050" y="4680667"/>
            <a:ext cx="756708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39952" y="1772817"/>
            <a:ext cx="4444837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176464" cy="14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904" y="202113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비밀번호 설정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4492" y="37859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SNS </a:t>
            </a:r>
            <a:r>
              <a:rPr lang="ko-KR" altLang="en-US" sz="1200" b="1" dirty="0" smtClean="0"/>
              <a:t>연동</a:t>
            </a:r>
            <a:endParaRPr lang="ko-KR" alt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62912"/>
            <a:ext cx="3384197" cy="236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9" y="3782512"/>
            <a:ext cx="3528392" cy="27003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6577" y="4149082"/>
            <a:ext cx="3378472" cy="2613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 사이트 </a:t>
            </a:r>
            <a:r>
              <a:rPr lang="ko-KR" altLang="en-US" sz="1200" b="1" kern="100" dirty="0" err="1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처럼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기존 사용하던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아이디와 패스워드를 통해 로그인 하는 연동의 개념이 아님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TMIP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와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의 연동을 통해 학습자가 본인의 종합평가 결과 및 관련 내용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에 업로드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타인에게 자신의 일상 또는 결과물을 보여주고 싶어하는 인간 심리 유도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연동을 통해 얻을 수 있는 효과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361950" lvl="1" indent="-180975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학습자 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게시 글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(ex : 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종합평가 결과</a:t>
            </a:r>
            <a:r>
              <a:rPr lang="en-US" altLang="ko-KR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을 통한 간접광고</a:t>
            </a:r>
            <a:endParaRPr lang="en-US" altLang="ko-KR" sz="1200" b="1" kern="100" dirty="0" smtClean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0268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1268760"/>
            <a:ext cx="8006889" cy="3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6425" y="2852937"/>
            <a:ext cx="869231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2(4)④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로그아웃 클릭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994" y="3227082"/>
            <a:ext cx="898766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972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2596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7183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179174"/>
            <a:ext cx="8569557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53" y="1589005"/>
            <a:ext cx="5531397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336410" y="1454631"/>
            <a:ext cx="1582035" cy="2792998"/>
            <a:chOff x="7336410" y="1454631"/>
            <a:chExt cx="1582035" cy="2792998"/>
          </a:xfrm>
        </p:grpSpPr>
        <p:grpSp>
          <p:nvGrpSpPr>
            <p:cNvPr id="8" name="그룹 7"/>
            <p:cNvGrpSpPr/>
            <p:nvPr/>
          </p:nvGrpSpPr>
          <p:grpSpPr>
            <a:xfrm>
              <a:off x="7336410" y="1454631"/>
              <a:ext cx="1582035" cy="2792998"/>
              <a:chOff x="6516216" y="1919289"/>
              <a:chExt cx="1582035" cy="2055490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1919289"/>
                <a:ext cx="1582035" cy="205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 bwMode="auto">
              <a:xfrm>
                <a:off x="6660232" y="2132856"/>
                <a:ext cx="1368152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 bwMode="auto">
            <a:xfrm>
              <a:off x="7396886" y="3616038"/>
              <a:ext cx="1368152" cy="432048"/>
            </a:xfrm>
            <a:prstGeom prst="rect">
              <a:avLst/>
            </a:prstGeom>
            <a:solidFill>
              <a:srgbClr val="FF5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rPr>
                <a:t>1856000 W</a:t>
              </a: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632104" y="1810269"/>
              <a:ext cx="918906" cy="1640574"/>
              <a:chOff x="7577674" y="1744953"/>
              <a:chExt cx="619125" cy="129540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7674" y="1744953"/>
                <a:ext cx="61912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579010" y="18344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SK</a:t>
                </a:r>
                <a:endParaRPr lang="ko-KR" altLang="en-US" sz="12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92066" y="2315187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LG</a:t>
                </a:r>
                <a:endParaRPr lang="ko-KR" altLang="en-US" sz="12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597853" y="273620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삼성</a:t>
                </a:r>
                <a:endParaRPr lang="ko-KR" altLang="en-US" sz="1200" b="1" dirty="0"/>
              </a:p>
            </p:txBody>
          </p:sp>
        </p:grp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96" y="1884510"/>
            <a:ext cx="3968866" cy="3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880263" y="1934074"/>
            <a:ext cx="432048" cy="2214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710780" y="1895395"/>
            <a:ext cx="1603857" cy="314325"/>
            <a:chOff x="5292380" y="1813342"/>
            <a:chExt cx="1007811" cy="31432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96" y="1963763"/>
            <a:ext cx="171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705677" y="4247629"/>
            <a:ext cx="7259869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62148"/>
              </p:ext>
            </p:extLst>
          </p:nvPr>
        </p:nvGraphicFramePr>
        <p:xfrm>
          <a:off x="1744144" y="2224371"/>
          <a:ext cx="5550321" cy="208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25"/>
                <a:gridCol w="585927"/>
                <a:gridCol w="534053"/>
                <a:gridCol w="433194"/>
                <a:gridCol w="517725"/>
                <a:gridCol w="399803"/>
                <a:gridCol w="536459"/>
                <a:gridCol w="536459"/>
                <a:gridCol w="780306"/>
                <a:gridCol w="354335"/>
                <a:gridCol w="354335"/>
              </a:tblGrid>
              <a:tr h="44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담당자보기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DOOSAN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78"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769" y="1338845"/>
            <a:ext cx="2990850" cy="2381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9" name="직사각형 58"/>
          <p:cNvSpPr/>
          <p:nvPr/>
        </p:nvSpPr>
        <p:spPr>
          <a:xfrm>
            <a:off x="1781266" y="1583480"/>
            <a:ext cx="1296144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내 클래스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23" y="2782303"/>
            <a:ext cx="636447" cy="16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22" y="3051239"/>
            <a:ext cx="636448" cy="1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7717" y="3300371"/>
            <a:ext cx="190500" cy="1905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763688" y="2727040"/>
            <a:ext cx="461795" cy="247520"/>
            <a:chOff x="1853004" y="4826628"/>
            <a:chExt cx="508292" cy="216024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직사각형 69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774574" y="3551014"/>
            <a:ext cx="450656" cy="237884"/>
            <a:chOff x="1853004" y="5154597"/>
            <a:chExt cx="546189" cy="204821"/>
          </a:xfrm>
        </p:grpSpPr>
        <p:pic>
          <p:nvPicPr>
            <p:cNvPr id="74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직사각형 74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74857" y="3841922"/>
            <a:ext cx="450656" cy="237884"/>
            <a:chOff x="1853004" y="5154597"/>
            <a:chExt cx="546189" cy="204821"/>
          </a:xfrm>
        </p:grpSpPr>
        <p:pic>
          <p:nvPicPr>
            <p:cNvPr id="82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직사각형 82"/>
            <p:cNvSpPr/>
            <p:nvPr/>
          </p:nvSpPr>
          <p:spPr bwMode="auto">
            <a:xfrm>
              <a:off x="1893599" y="5165219"/>
              <a:ext cx="458648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5858923" y="3578864"/>
            <a:ext cx="653547" cy="17621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858923" y="3883053"/>
            <a:ext cx="653547" cy="17621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1934" y="4118270"/>
            <a:ext cx="190500" cy="190500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1763688" y="3025783"/>
            <a:ext cx="461795" cy="247520"/>
            <a:chOff x="1853004" y="4826628"/>
            <a:chExt cx="508292" cy="216024"/>
          </a:xfrm>
        </p:grpSpPr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직사각형 91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10" y="4388119"/>
            <a:ext cx="7172335" cy="219377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76805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737889"/>
            <a:ext cx="8569557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12" y="2147720"/>
            <a:ext cx="5056212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020272" y="2002460"/>
            <a:ext cx="1582035" cy="2314889"/>
            <a:chOff x="6516216" y="1919289"/>
            <a:chExt cx="1582035" cy="205549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919289"/>
              <a:ext cx="1582035" cy="205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6660232" y="2132856"/>
              <a:ext cx="136815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59" y="2358098"/>
            <a:ext cx="619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7113546" y="3751919"/>
            <a:ext cx="1368152" cy="432048"/>
          </a:xfrm>
          <a:prstGeom prst="rect">
            <a:avLst/>
          </a:prstGeom>
          <a:solidFill>
            <a:srgbClr val="FF5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1856000 W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3695" y="2447565"/>
            <a:ext cx="5760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SK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26751" y="2928332"/>
            <a:ext cx="5760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LG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32538" y="3349347"/>
            <a:ext cx="5760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/>
              <a:t>삼성</a:t>
            </a:r>
            <a:endParaRPr lang="ko-KR" altLang="en-US" sz="12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36" y="2410566"/>
            <a:ext cx="347604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939603" y="2492789"/>
            <a:ext cx="432048" cy="2214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3171416" y="2750587"/>
            <a:ext cx="2120964" cy="1716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68582" y="2432338"/>
            <a:ext cx="1007811" cy="314325"/>
            <a:chOff x="5292380" y="1813342"/>
            <a:chExt cx="1007811" cy="31432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15" y="2489820"/>
            <a:ext cx="171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323528" y="4154609"/>
            <a:ext cx="1158046" cy="1709648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ctr">
              <a:buFont typeface="Arial" panose="020B0604020202020204" pitchFamily="34" charset="0"/>
              <a:buChar char="•"/>
            </a:pP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필터링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기능에서 프로그램 </a:t>
            </a:r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주재원 </a:t>
            </a:r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/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요일 </a:t>
            </a:r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월 로 검색한 결과</a:t>
            </a:r>
            <a:endParaRPr lang="en-US" altLang="ko-KR" sz="1200" b="1" kern="100" dirty="0" smtClean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AutoShape 85"/>
          <p:cNvSpPr>
            <a:spLocks noChangeArrowheads="1"/>
          </p:cNvSpPr>
          <p:nvPr/>
        </p:nvSpPr>
        <p:spPr bwMode="auto">
          <a:xfrm rot="10800000">
            <a:off x="1777506" y="4118920"/>
            <a:ext cx="5072243" cy="23291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83010"/>
              </p:ext>
            </p:extLst>
          </p:nvPr>
        </p:nvGraphicFramePr>
        <p:xfrm>
          <a:off x="3265224" y="2970046"/>
          <a:ext cx="3490092" cy="8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19"/>
                <a:gridCol w="789971"/>
                <a:gridCol w="720032"/>
                <a:gridCol w="584051"/>
                <a:gridCol w="698019"/>
              </a:tblGrid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양재사옥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skill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분당사옥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867746" y="2761220"/>
            <a:ext cx="1303821" cy="1405537"/>
            <a:chOff x="1867595" y="3175591"/>
            <a:chExt cx="1303821" cy="1405537"/>
          </a:xfrm>
        </p:grpSpPr>
        <p:grpSp>
          <p:nvGrpSpPr>
            <p:cNvPr id="16" name="그룹 15"/>
            <p:cNvGrpSpPr/>
            <p:nvPr/>
          </p:nvGrpSpPr>
          <p:grpSpPr>
            <a:xfrm>
              <a:off x="1867595" y="3175591"/>
              <a:ext cx="1303821" cy="1405537"/>
              <a:chOff x="3336246" y="2529185"/>
              <a:chExt cx="1343025" cy="1447800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246" y="2529185"/>
                <a:ext cx="1343025" cy="14478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876" y="2564504"/>
                <a:ext cx="269699" cy="980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134361" y="3281921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SK</a:t>
              </a:r>
              <a:endParaRPr lang="ko-KR" altLang="en-US" sz="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34361" y="3764711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SAMSUNG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4361" y="3516788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LG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34361" y="3999217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DOOSAN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1705677" y="4806344"/>
            <a:ext cx="7259869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67029"/>
              </p:ext>
            </p:extLst>
          </p:nvPr>
        </p:nvGraphicFramePr>
        <p:xfrm>
          <a:off x="1743733" y="4410031"/>
          <a:ext cx="6879839" cy="113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41"/>
                <a:gridCol w="726279"/>
                <a:gridCol w="661979"/>
                <a:gridCol w="536961"/>
                <a:gridCol w="641741"/>
                <a:gridCol w="495571"/>
                <a:gridCol w="664963"/>
                <a:gridCol w="664963"/>
                <a:gridCol w="967219"/>
                <a:gridCol w="439211"/>
                <a:gridCol w="439211"/>
              </a:tblGrid>
              <a:tr h="405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담당자보기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팝업으로 보이기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DOOSAN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AutoShape 85"/>
          <p:cNvSpPr>
            <a:spLocks noChangeArrowheads="1"/>
          </p:cNvSpPr>
          <p:nvPr/>
        </p:nvSpPr>
        <p:spPr bwMode="auto">
          <a:xfrm rot="16200000">
            <a:off x="1119257" y="4881830"/>
            <a:ext cx="989885" cy="19749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3769" y="1897560"/>
            <a:ext cx="2990850" cy="2381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9" name="직사각형 58"/>
          <p:cNvSpPr/>
          <p:nvPr/>
        </p:nvSpPr>
        <p:spPr>
          <a:xfrm>
            <a:off x="1781266" y="2142195"/>
            <a:ext cx="1296144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내 클래스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91302" y="1930365"/>
            <a:ext cx="1654043" cy="24077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16336" y="2398941"/>
            <a:ext cx="3496795" cy="3726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53201" y="2419194"/>
            <a:ext cx="1030389" cy="3615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5" name="AutoShape 90"/>
          <p:cNvSpPr>
            <a:spLocks noChangeArrowheads="1"/>
          </p:cNvSpPr>
          <p:nvPr/>
        </p:nvSpPr>
        <p:spPr bwMode="auto">
          <a:xfrm rot="16200000">
            <a:off x="5708532" y="1528457"/>
            <a:ext cx="34886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27352" y="1709028"/>
            <a:ext cx="1891160" cy="2781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프리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검색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키워드 입력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</a:p>
        </p:txBody>
      </p:sp>
      <p:cxnSp>
        <p:nvCxnSpPr>
          <p:cNvPr id="68" name="꺾인 연결선 67"/>
          <p:cNvCxnSpPr>
            <a:stCxn id="57" idx="1"/>
            <a:endCxn id="69" idx="1"/>
          </p:cNvCxnSpPr>
          <p:nvPr/>
        </p:nvCxnSpPr>
        <p:spPr bwMode="auto">
          <a:xfrm rot="10800000">
            <a:off x="296822" y="1482036"/>
            <a:ext cx="1519515" cy="1103228"/>
          </a:xfrm>
          <a:prstGeom prst="bentConnector3">
            <a:avLst>
              <a:gd name="adj1" fmla="val 115044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직사각형 68"/>
          <p:cNvSpPr/>
          <p:nvPr/>
        </p:nvSpPr>
        <p:spPr>
          <a:xfrm>
            <a:off x="296821" y="1262854"/>
            <a:ext cx="2304256" cy="4383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팝업 체크박스 중복 선택 및 검색 가능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4702" y="1869590"/>
            <a:ext cx="3070839" cy="2964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840123" y="952935"/>
            <a:ext cx="3692317" cy="67639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잡뱅크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정보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최상단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고정 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잡뱅크</a:t>
            </a:r>
            <a:r>
              <a:rPr lang="ko-KR" altLang="en-US" sz="11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헤드라인 </a:t>
            </a:r>
            <a:r>
              <a:rPr lang="en-US" altLang="ko-KR" sz="11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초 마다 새로운 내용으로 전환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클릭 시 </a:t>
            </a:r>
            <a:r>
              <a:rPr lang="ko-KR" altLang="en-US" sz="1100" b="1" kern="100" dirty="0" err="1" smtClean="0">
                <a:latin typeface="맑은 고딕"/>
                <a:ea typeface="맑은 고딕"/>
                <a:cs typeface="Times New Roman"/>
              </a:rPr>
              <a:t>잡뱅크</a:t>
            </a:r>
            <a:r>
              <a:rPr lang="ko-KR" altLang="en-US" sz="1100" b="1" kern="100" dirty="0" smtClean="0">
                <a:latin typeface="맑은 고딕"/>
                <a:ea typeface="맑은 고딕"/>
                <a:cs typeface="Times New Roman"/>
              </a:rPr>
              <a:t> 화면으로 연동</a:t>
            </a:r>
            <a:endParaRPr lang="en-US" altLang="ko-KR" sz="11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32" name="꺾인 연결선 31"/>
          <p:cNvCxnSpPr>
            <a:stCxn id="71" idx="0"/>
            <a:endCxn id="73" idx="1"/>
          </p:cNvCxnSpPr>
          <p:nvPr/>
        </p:nvCxnSpPr>
        <p:spPr bwMode="auto">
          <a:xfrm rot="5400000" flipH="1" flipV="1">
            <a:off x="3770893" y="800361"/>
            <a:ext cx="578458" cy="1560001"/>
          </a:xfrm>
          <a:prstGeom prst="bentConnector2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- 1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725862" y="5735356"/>
            <a:ext cx="2919483" cy="105977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강의비용 실시간 업데이트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매월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일 부터 말일 까지의 비용 보여주기 </a:t>
            </a:r>
            <a:endParaRPr lang="en-US" altLang="ko-KR" sz="1100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클릭 </a:t>
            </a:r>
            <a:r>
              <a:rPr lang="ko-KR" altLang="en-US" sz="1100" dirty="0" smtClean="0"/>
              <a:t>시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</a:rPr>
              <a:t>비용관리 </a:t>
            </a:r>
            <a:r>
              <a:rPr lang="ko-KR" altLang="en-US" sz="1100" dirty="0" smtClean="0"/>
              <a:t>화면으로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</p:txBody>
      </p:sp>
      <p:cxnSp>
        <p:nvCxnSpPr>
          <p:cNvPr id="38" name="꺾인 연결선 37"/>
          <p:cNvCxnSpPr>
            <a:stCxn id="50" idx="3"/>
            <a:endCxn id="79" idx="3"/>
          </p:cNvCxnSpPr>
          <p:nvPr/>
        </p:nvCxnSpPr>
        <p:spPr bwMode="auto">
          <a:xfrm>
            <a:off x="8645345" y="3134237"/>
            <a:ext cx="12700" cy="3131007"/>
          </a:xfrm>
          <a:prstGeom prst="bentConnector3">
            <a:avLst>
              <a:gd name="adj1" fmla="val 1800000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705677" y="4380696"/>
            <a:ext cx="6952368" cy="131847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744823" y="5925435"/>
            <a:ext cx="3803912" cy="87926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진행 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진행 완료 클래스는 동시 노출하되 개별 분류하여 구분</a:t>
            </a:r>
            <a:endParaRPr lang="en-US" altLang="ko-KR" sz="1000" b="1" dirty="0" smtClean="0"/>
          </a:p>
          <a:p>
            <a:pPr marL="174625" lvl="1" indent="-87313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진행 중 클래스를 우선적으로 보여주고 완료된 클래스는 아래에서 보여주기</a:t>
            </a:r>
            <a:endParaRPr lang="en-US" altLang="ko-KR" sz="1000" dirty="0"/>
          </a:p>
          <a:p>
            <a:pPr marL="87313" lvl="1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최대 기준 클래스</a:t>
            </a:r>
            <a:r>
              <a:rPr lang="en-US" altLang="ko-KR" sz="1000" b="1" dirty="0" smtClean="0"/>
              <a:t>(4</a:t>
            </a:r>
            <a:r>
              <a:rPr lang="ko-KR" altLang="en-US" sz="1000" b="1" dirty="0" smtClean="0"/>
              <a:t>개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초과 시 </a:t>
            </a:r>
            <a:r>
              <a:rPr lang="ko-KR" altLang="en-US" sz="1000" b="1" dirty="0" err="1" smtClean="0"/>
              <a:t>드랍다운</a:t>
            </a:r>
            <a:r>
              <a:rPr lang="ko-KR" altLang="en-US" sz="1000" b="1" dirty="0" smtClean="0"/>
              <a:t> 방식으로 조회</a:t>
            </a:r>
            <a:endParaRPr lang="en-US" altLang="ko-KR" sz="1000" b="1" dirty="0" smtClean="0"/>
          </a:p>
          <a:p>
            <a:pPr marL="87313" lvl="1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해당 과목 클릭 시 교육보고 개별보기 화면으로 전환</a:t>
            </a:r>
            <a:endParaRPr lang="en-US" altLang="ko-KR" sz="1000" b="1" dirty="0" smtClean="0"/>
          </a:p>
        </p:txBody>
      </p:sp>
      <p:sp>
        <p:nvSpPr>
          <p:cNvPr id="89" name="AutoShape 86"/>
          <p:cNvSpPr>
            <a:spLocks noChangeArrowheads="1"/>
          </p:cNvSpPr>
          <p:nvPr/>
        </p:nvSpPr>
        <p:spPr bwMode="auto">
          <a:xfrm rot="10800000" flipH="1">
            <a:off x="1705677" y="5738334"/>
            <a:ext cx="3875715" cy="1706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8574" y="4876243"/>
            <a:ext cx="508292" cy="291835"/>
            <a:chOff x="1853004" y="4826628"/>
            <a:chExt cx="508292" cy="2160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9713" y="5264686"/>
            <a:ext cx="546189" cy="237883"/>
            <a:chOff x="1853004" y="5154597"/>
            <a:chExt cx="546189" cy="204821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20" y="4928842"/>
            <a:ext cx="864096" cy="21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27" y="5277034"/>
            <a:ext cx="846518" cy="2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95326" y="5510098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54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124744"/>
            <a:ext cx="8569557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53" y="1534575"/>
            <a:ext cx="5531397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336411" y="1400201"/>
            <a:ext cx="1491334" cy="2792998"/>
            <a:chOff x="6516216" y="1919289"/>
            <a:chExt cx="1582035" cy="205549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919289"/>
              <a:ext cx="1582035" cy="205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6660232" y="2132856"/>
              <a:ext cx="136815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7396886" y="3561608"/>
            <a:ext cx="1368152" cy="432048"/>
          </a:xfrm>
          <a:prstGeom prst="rect">
            <a:avLst/>
          </a:prstGeom>
          <a:solidFill>
            <a:srgbClr val="FF5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1856000 W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632104" y="1755839"/>
            <a:ext cx="918906" cy="1640574"/>
            <a:chOff x="7577674" y="1744953"/>
            <a:chExt cx="619125" cy="12954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674" y="1744953"/>
              <a:ext cx="6191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79010" y="1834420"/>
              <a:ext cx="576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/>
                <a:t>SK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92066" y="2315187"/>
              <a:ext cx="576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/>
                <a:t>LG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7853" y="2736202"/>
              <a:ext cx="576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 smtClean="0"/>
                <a:t>삼성</a:t>
              </a:r>
              <a:endParaRPr lang="ko-KR" altLang="en-US" sz="1200" b="1" dirty="0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96" y="1830080"/>
            <a:ext cx="3968866" cy="3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847604" y="1847569"/>
            <a:ext cx="535692" cy="2644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710780" y="1840965"/>
            <a:ext cx="1603857" cy="314325"/>
            <a:chOff x="5292380" y="1813342"/>
            <a:chExt cx="1007811" cy="31432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96" y="1909333"/>
            <a:ext cx="171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705677" y="4193199"/>
            <a:ext cx="7259869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87507"/>
              </p:ext>
            </p:extLst>
          </p:nvPr>
        </p:nvGraphicFramePr>
        <p:xfrm>
          <a:off x="1744144" y="2169941"/>
          <a:ext cx="5550321" cy="208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25"/>
                <a:gridCol w="585927"/>
                <a:gridCol w="534053"/>
                <a:gridCol w="433194"/>
                <a:gridCol w="517725"/>
                <a:gridCol w="399803"/>
                <a:gridCol w="536459"/>
                <a:gridCol w="536459"/>
                <a:gridCol w="780306"/>
                <a:gridCol w="354335"/>
                <a:gridCol w="354335"/>
              </a:tblGrid>
              <a:tr h="44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   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담당자보기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DOOSAN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78">
                <a:tc gridSpan="1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769" y="1284415"/>
            <a:ext cx="2990850" cy="2381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9" name="직사각형 58"/>
          <p:cNvSpPr/>
          <p:nvPr/>
        </p:nvSpPr>
        <p:spPr>
          <a:xfrm>
            <a:off x="1781266" y="1529050"/>
            <a:ext cx="1296144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내 클래스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- 2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23" y="2727873"/>
            <a:ext cx="636447" cy="16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22" y="2996809"/>
            <a:ext cx="636448" cy="1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7717" y="3245941"/>
            <a:ext cx="190500" cy="1905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763688" y="2672610"/>
            <a:ext cx="461795" cy="247520"/>
            <a:chOff x="1853004" y="4826628"/>
            <a:chExt cx="508292" cy="216024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직사각형 69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774574" y="3496584"/>
            <a:ext cx="450656" cy="237884"/>
            <a:chOff x="1853004" y="5154597"/>
            <a:chExt cx="546189" cy="204821"/>
          </a:xfrm>
        </p:grpSpPr>
        <p:pic>
          <p:nvPicPr>
            <p:cNvPr id="74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직사각형 74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74857" y="3787492"/>
            <a:ext cx="450656" cy="237884"/>
            <a:chOff x="1853004" y="5154597"/>
            <a:chExt cx="546189" cy="204821"/>
          </a:xfrm>
        </p:grpSpPr>
        <p:pic>
          <p:nvPicPr>
            <p:cNvPr id="82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직사각형 82"/>
            <p:cNvSpPr/>
            <p:nvPr/>
          </p:nvSpPr>
          <p:spPr bwMode="auto">
            <a:xfrm>
              <a:off x="1893599" y="5165219"/>
              <a:ext cx="458648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5858923" y="3524434"/>
            <a:ext cx="653547" cy="17621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858923" y="3828623"/>
            <a:ext cx="653547" cy="17621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1934" y="4063840"/>
            <a:ext cx="190500" cy="190500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1763688" y="2971353"/>
            <a:ext cx="461795" cy="247520"/>
            <a:chOff x="1853004" y="4826628"/>
            <a:chExt cx="508292" cy="216024"/>
          </a:xfrm>
        </p:grpSpPr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직사각형 91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10" y="4333690"/>
            <a:ext cx="7081635" cy="22026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926491" y="2133771"/>
            <a:ext cx="409919" cy="11448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472455" y="567087"/>
            <a:ext cx="2908072" cy="4972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담당자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??? (HR or TM) 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90846" y="3573016"/>
            <a:ext cx="1332568" cy="1900778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bg1"/>
                </a:solidFill>
              </a:rPr>
              <a:t>하단부 캘린더 고정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chemeClr val="bg1"/>
                </a:solidFill>
              </a:rPr>
              <a:t>상단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필터링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기능과 연동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chemeClr val="bg1"/>
                </a:solidFill>
              </a:rPr>
              <a:t>선택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필터링된</a:t>
            </a:r>
            <a:r>
              <a:rPr lang="ko-KR" altLang="en-US" sz="1100" dirty="0" smtClean="0">
                <a:solidFill>
                  <a:schemeClr val="bg1"/>
                </a:solidFill>
              </a:rPr>
              <a:t> 수업만 부각시켜 보여주기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</a:rPr>
              <a:t>빨간색</a:t>
            </a:r>
            <a:r>
              <a:rPr lang="en-US" altLang="ko-KR" sz="1100" dirty="0" smtClean="0">
                <a:solidFill>
                  <a:schemeClr val="bg1"/>
                </a:solidFill>
              </a:rPr>
              <a:t>), </a:t>
            </a:r>
            <a:r>
              <a:rPr lang="ko-KR" altLang="en-US" sz="1100" dirty="0" smtClean="0">
                <a:solidFill>
                  <a:schemeClr val="bg1"/>
                </a:solidFill>
              </a:rPr>
              <a:t>기타 수업은 회색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꺾인 연결선 29"/>
          <p:cNvCxnSpPr>
            <a:stCxn id="97" idx="2"/>
            <a:endCxn id="96" idx="2"/>
          </p:cNvCxnSpPr>
          <p:nvPr/>
        </p:nvCxnSpPr>
        <p:spPr bwMode="auto">
          <a:xfrm rot="5400000" flipH="1">
            <a:off x="2594395" y="3836530"/>
            <a:ext cx="1120298" cy="4394827"/>
          </a:xfrm>
          <a:prstGeom prst="bentConnector3">
            <a:avLst>
              <a:gd name="adj1" fmla="val -20405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1699009" y="4284111"/>
            <a:ext cx="7305896" cy="230998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cxnSp>
        <p:nvCxnSpPr>
          <p:cNvPr id="44" name="꺾인 연결선 43"/>
          <p:cNvCxnSpPr>
            <a:stCxn id="94" idx="1"/>
            <a:endCxn id="95" idx="1"/>
          </p:cNvCxnSpPr>
          <p:nvPr/>
        </p:nvCxnSpPr>
        <p:spPr bwMode="auto">
          <a:xfrm rot="10800000">
            <a:off x="5472455" y="815727"/>
            <a:ext cx="1454036" cy="1890458"/>
          </a:xfrm>
          <a:prstGeom prst="bentConnector3">
            <a:avLst>
              <a:gd name="adj1" fmla="val 115722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15432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37706"/>
            <a:ext cx="7128792" cy="3671024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7998023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교육보고 개별보기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전체화면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34092" y="1564996"/>
            <a:ext cx="5832649" cy="3096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3" y="1156332"/>
            <a:ext cx="5839398" cy="835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50" y="1424577"/>
            <a:ext cx="200025" cy="2000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34092" y="2250909"/>
          <a:ext cx="5839400" cy="7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80"/>
                <a:gridCol w="1167880"/>
                <a:gridCol w="1167880"/>
                <a:gridCol w="1167880"/>
                <a:gridCol w="1167880"/>
              </a:tblGrid>
              <a:tr h="17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레포트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출석현황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7/8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 개별 작성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724355" y="2605165"/>
            <a:ext cx="532997" cy="171618"/>
            <a:chOff x="1853004" y="4826628"/>
            <a:chExt cx="508292" cy="216024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1926547" y="4875670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미완료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11164" y="2438847"/>
            <a:ext cx="572736" cy="162718"/>
            <a:chOff x="1853004" y="5154597"/>
            <a:chExt cx="546189" cy="204821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92" y="2023999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431332" y="1156332"/>
            <a:ext cx="5835394" cy="22333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463990" y="2057452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클래스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26" y="2987620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479526" y="3025839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교육보고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427326" y="6302577"/>
          <a:ext cx="5846165" cy="47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00"/>
                <a:gridCol w="1135000"/>
                <a:gridCol w="1135000"/>
                <a:gridCol w="1135000"/>
                <a:gridCol w="1306165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연락처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방명록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kkk@gmail.com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78" y="6088361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461388" y="6111476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담당자 연락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423778" y="4196899"/>
            <a:ext cx="5851869" cy="1851865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1920" y="4246955"/>
            <a:ext cx="761643" cy="2319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일일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레포트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50501" y="4405327"/>
            <a:ext cx="889251" cy="203256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오늘의 수업 정리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4092" y="4642644"/>
            <a:ext cx="5794983" cy="433533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900" dirty="0" smtClean="0"/>
              <a:t>오늘은 동사와 보어에 대해서 배워 보았습니다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오늘의 핵심 표현은 </a:t>
            </a:r>
            <a:r>
              <a:rPr lang="en-US" altLang="ko-KR" sz="900" dirty="0" smtClean="0"/>
              <a:t>…………..</a:t>
            </a:r>
            <a:endParaRPr lang="ko-KR" altLang="en-US" sz="9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305" y="5315354"/>
            <a:ext cx="2837706" cy="26154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1450501" y="5107103"/>
            <a:ext cx="889251" cy="203256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File Upload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4858" y="5583465"/>
            <a:ext cx="5734218" cy="41876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9526" y="5612217"/>
            <a:ext cx="161925" cy="16192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462201" y="3014748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학습자 수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427326" y="3214532"/>
          <a:ext cx="5846164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94"/>
                <a:gridCol w="792088"/>
                <a:gridCol w="792088"/>
                <a:gridCol w="720080"/>
                <a:gridCol w="2917514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인재개발팀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드랍다운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4297" y="4038047"/>
            <a:ext cx="144016" cy="14401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1877" y="2800422"/>
            <a:ext cx="144016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78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37706"/>
            <a:ext cx="7128792" cy="3671024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7998023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교육보고 개별보기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기능설명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 - 1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34092" y="1564996"/>
            <a:ext cx="5832649" cy="3096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3" y="1156332"/>
            <a:ext cx="5839398" cy="835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50" y="1424577"/>
            <a:ext cx="2000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3947" y="1414704"/>
            <a:ext cx="247204" cy="2423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62500" lnSpcReduction="20000"/>
          </a:bodyPr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24683" y="1424577"/>
            <a:ext cx="933900" cy="5521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lIns="0" tIns="36000" rIns="0" bIns="0" anchor="ctr">
            <a:normAutofit fontScale="85000"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에디트</a:t>
            </a:r>
            <a:r>
              <a:rPr lang="ko-KR" altLang="en-US" sz="1200" b="1" dirty="0" smtClean="0"/>
              <a:t> 아이콘 클릭을 통해 클래스 소개 수정</a:t>
            </a:r>
            <a:endParaRPr lang="en-US" altLang="ko-KR" sz="12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6671"/>
              </p:ext>
            </p:extLst>
          </p:nvPr>
        </p:nvGraphicFramePr>
        <p:xfrm>
          <a:off x="1434092" y="2250909"/>
          <a:ext cx="5839400" cy="7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80"/>
                <a:gridCol w="1167880"/>
                <a:gridCol w="1167880"/>
                <a:gridCol w="1167880"/>
                <a:gridCol w="1167880"/>
              </a:tblGrid>
              <a:tr h="17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레포트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출석현황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7/8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 개별 작성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724355" y="2605165"/>
            <a:ext cx="532997" cy="171618"/>
            <a:chOff x="1853004" y="4826628"/>
            <a:chExt cx="508292" cy="216024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1926547" y="4875670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미완료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11164" y="2438847"/>
            <a:ext cx="572736" cy="162718"/>
            <a:chOff x="1853004" y="5154597"/>
            <a:chExt cx="546189" cy="204821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17" y="2753524"/>
            <a:ext cx="190500" cy="1905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92" y="2023999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431332" y="1156332"/>
            <a:ext cx="5835394" cy="22333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463990" y="2057452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클래스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26" y="2987620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479526" y="3025839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교육보고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01324"/>
              </p:ext>
            </p:extLst>
          </p:nvPr>
        </p:nvGraphicFramePr>
        <p:xfrm>
          <a:off x="1427326" y="6302577"/>
          <a:ext cx="5846165" cy="47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00"/>
                <a:gridCol w="1135000"/>
                <a:gridCol w="1135000"/>
                <a:gridCol w="1135000"/>
                <a:gridCol w="1306165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연락처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방명록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kkk@gmail.com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78" y="6088361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461388" y="6111476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담당자 연락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423778" y="4196899"/>
            <a:ext cx="5851869" cy="1851865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52638" y="4246955"/>
            <a:ext cx="761643" cy="2319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일일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레포트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50501" y="4405327"/>
            <a:ext cx="889251" cy="203256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오늘의 수업 정리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4092" y="4642644"/>
            <a:ext cx="5794983" cy="433533"/>
          </a:xfrm>
          <a:prstGeom prst="rect">
            <a:avLst/>
          </a:prstGeom>
          <a:noFill/>
          <a:ln w="12700">
            <a:solidFill>
              <a:srgbClr val="808080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900" b="1" dirty="0" smtClean="0"/>
              <a:t>오늘은 동사와 보어에 대해서 배워 보았습니다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오늘의 핵심 표현은 </a:t>
            </a:r>
            <a:r>
              <a:rPr lang="en-US" altLang="ko-KR" sz="900" b="1" dirty="0" smtClean="0"/>
              <a:t>…………..</a:t>
            </a:r>
            <a:endParaRPr lang="ko-KR" altLang="en-US" sz="9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305" y="5315354"/>
            <a:ext cx="2837706" cy="26154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1450501" y="5107103"/>
            <a:ext cx="889251" cy="203256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File Upload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858" y="5583465"/>
            <a:ext cx="5734218" cy="41876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9526" y="5612217"/>
            <a:ext cx="161925" cy="1619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94297" y="2744991"/>
            <a:ext cx="177696" cy="2269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62500" lnSpcReduction="20000"/>
          </a:bodyPr>
          <a:lstStyle/>
          <a:p>
            <a:endParaRPr lang="ko-KR" altLang="en-US" dirty="0"/>
          </a:p>
        </p:txBody>
      </p:sp>
      <p:sp>
        <p:nvSpPr>
          <p:cNvPr id="55" name="AutoShape 85"/>
          <p:cNvSpPr>
            <a:spLocks noChangeArrowheads="1"/>
          </p:cNvSpPr>
          <p:nvPr/>
        </p:nvSpPr>
        <p:spPr bwMode="auto">
          <a:xfrm rot="5400000">
            <a:off x="5976161" y="4432711"/>
            <a:ext cx="2923018" cy="21602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3669" y="580268"/>
            <a:ext cx="1481014" cy="115212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36</a:t>
            </a:r>
            <a:r>
              <a:rPr lang="ko-KR" altLang="en-US" sz="1000" b="1" dirty="0" smtClean="0"/>
              <a:t>회를 </a:t>
            </a:r>
            <a:r>
              <a:rPr lang="en-US" altLang="ko-KR" sz="1000" b="1" dirty="0" smtClean="0"/>
              <a:t>Maximum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경우의 수로 화살표 눌렀을 때 펼쳐보기</a:t>
            </a:r>
            <a:endParaRPr lang="en-US" altLang="ko-KR" sz="1000" b="1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오름차순으로 보여줄지 내림차순으로 보여줄지 토의 후 결정 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72123" y="2177563"/>
            <a:ext cx="1218940" cy="64306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cxnSp>
        <p:nvCxnSpPr>
          <p:cNvPr id="41" name="꺾인 연결선 40"/>
          <p:cNvCxnSpPr>
            <a:stCxn id="36" idx="3"/>
            <a:endCxn id="38" idx="3"/>
          </p:cNvCxnSpPr>
          <p:nvPr/>
        </p:nvCxnSpPr>
        <p:spPr bwMode="auto">
          <a:xfrm flipV="1">
            <a:off x="4471993" y="1156332"/>
            <a:ext cx="4362690" cy="1702115"/>
          </a:xfrm>
          <a:prstGeom prst="bentConnector3">
            <a:avLst>
              <a:gd name="adj1" fmla="val 105240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직사각형 46"/>
          <p:cNvSpPr/>
          <p:nvPr/>
        </p:nvSpPr>
        <p:spPr>
          <a:xfrm>
            <a:off x="216039" y="2961644"/>
            <a:ext cx="984397" cy="1152128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/>
                </a:solidFill>
              </a:rPr>
              <a:t>학습자명 클릭 시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학생관리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내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학생 개별 정보 조회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화면으로 이동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50" name="AutoShape 85"/>
          <p:cNvSpPr>
            <a:spLocks noChangeArrowheads="1"/>
          </p:cNvSpPr>
          <p:nvPr/>
        </p:nvSpPr>
        <p:spPr bwMode="auto">
          <a:xfrm rot="16200000">
            <a:off x="767338" y="3450872"/>
            <a:ext cx="1097074" cy="17554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67985" y="2951776"/>
            <a:ext cx="1474208" cy="236973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교육보고 현황 내 일일 </a:t>
            </a:r>
            <a:r>
              <a:rPr lang="ko-KR" altLang="en-US" sz="1000" b="1" dirty="0" err="1" smtClean="0"/>
              <a:t>레포트도</a:t>
            </a:r>
            <a:r>
              <a:rPr lang="ko-KR" altLang="en-US" sz="1000" b="1" dirty="0" smtClean="0"/>
              <a:t> 포함되어 있음</a:t>
            </a:r>
            <a:r>
              <a:rPr lang="en-US" altLang="ko-KR" sz="1000" b="1" dirty="0" smtClean="0"/>
              <a:t>. (</a:t>
            </a:r>
            <a:r>
              <a:rPr lang="ko-KR" altLang="en-US" sz="1000" b="1" dirty="0" smtClean="0"/>
              <a:t>통합적으로 보여주는 정보임</a:t>
            </a:r>
            <a:r>
              <a:rPr lang="en-US" altLang="ko-KR" sz="1000" b="1" dirty="0" smtClean="0"/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 정보 표 설계 시 최대 치 고려하여 넉넉하게 설계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행 크기 고정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개별 코멘트의 경우 </a:t>
            </a:r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자까지 입력 가능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개별 코멘트 칸이 최대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줄 초과하지 않도록 설정</a:t>
            </a:r>
            <a:endParaRPr lang="en-US" altLang="ko-KR" sz="1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462201" y="3014748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학습자 수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1627"/>
              </p:ext>
            </p:extLst>
          </p:nvPr>
        </p:nvGraphicFramePr>
        <p:xfrm>
          <a:off x="1427326" y="3214532"/>
          <a:ext cx="5846164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94"/>
                <a:gridCol w="792088"/>
                <a:gridCol w="792088"/>
                <a:gridCol w="720080"/>
                <a:gridCol w="2917514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인재개발팀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드랍다운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297" y="4049198"/>
            <a:ext cx="144016" cy="144016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7514064" y="1780149"/>
            <a:ext cx="1481014" cy="99663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회 차 클릭 시 교육보고 현황 자동으로 전환되어 보여주기</a:t>
            </a:r>
            <a:r>
              <a:rPr lang="en-US" altLang="ko-KR" sz="1000" b="1" dirty="0" smtClean="0"/>
              <a:t> 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1" name="꺾인 연결선 30"/>
          <p:cNvCxnSpPr>
            <a:stCxn id="61" idx="0"/>
            <a:endCxn id="62" idx="1"/>
          </p:cNvCxnSpPr>
          <p:nvPr/>
        </p:nvCxnSpPr>
        <p:spPr bwMode="auto">
          <a:xfrm rot="16200000" flipH="1">
            <a:off x="5297376" y="61779"/>
            <a:ext cx="100903" cy="4332471"/>
          </a:xfrm>
          <a:prstGeom prst="bentConnector4">
            <a:avLst>
              <a:gd name="adj1" fmla="val -226554"/>
              <a:gd name="adj2" fmla="val 57034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직사각형 64"/>
          <p:cNvSpPr/>
          <p:nvPr/>
        </p:nvSpPr>
        <p:spPr>
          <a:xfrm>
            <a:off x="7567985" y="5366114"/>
            <a:ext cx="1474208" cy="129130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학습자 </a:t>
            </a:r>
            <a:r>
              <a:rPr lang="en-US" altLang="ko-KR" sz="1000" b="1" dirty="0" smtClean="0"/>
              <a:t>8</a:t>
            </a:r>
            <a:r>
              <a:rPr lang="ko-KR" altLang="en-US" sz="1000" b="1" dirty="0" smtClean="0"/>
              <a:t>명 </a:t>
            </a:r>
            <a:r>
              <a:rPr lang="ko-KR" altLang="en-US" sz="1000" b="1" dirty="0" err="1" smtClean="0"/>
              <a:t>미초과</a:t>
            </a:r>
            <a:r>
              <a:rPr lang="ko-KR" altLang="en-US" sz="1000" b="1" dirty="0" smtClean="0"/>
              <a:t> 시 </a:t>
            </a:r>
            <a:r>
              <a:rPr lang="ko-KR" altLang="en-US" sz="1000" b="1" dirty="0" err="1" smtClean="0"/>
              <a:t>드랍다운</a:t>
            </a:r>
            <a:r>
              <a:rPr lang="ko-KR" altLang="en-US" sz="1000" b="1" dirty="0" smtClean="0"/>
              <a:t> 화살표 버튼 비활성화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학습자 </a:t>
            </a:r>
            <a:r>
              <a:rPr lang="en-US" altLang="ko-KR" sz="1000" b="1" dirty="0" smtClean="0"/>
              <a:t>8</a:t>
            </a:r>
            <a:r>
              <a:rPr lang="ko-KR" altLang="en-US" sz="1000" b="1" dirty="0" smtClean="0"/>
              <a:t>명 초과시 </a:t>
            </a:r>
            <a:r>
              <a:rPr lang="ko-KR" altLang="en-US" sz="1000" b="1" dirty="0" err="1" smtClean="0"/>
              <a:t>드랍다운</a:t>
            </a:r>
            <a:r>
              <a:rPr lang="ko-KR" altLang="en-US" sz="1000" b="1" dirty="0" smtClean="0"/>
              <a:t> 버튼을 이용해 학습자 파악</a:t>
            </a:r>
            <a:endParaRPr lang="en-US" altLang="ko-KR" sz="10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491633" y="2983053"/>
            <a:ext cx="732961" cy="18424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40000" lnSpcReduction="20000"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79506" y="4025336"/>
            <a:ext cx="158808" cy="1794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40000" lnSpcReduction="20000"/>
          </a:bodyPr>
          <a:lstStyle/>
          <a:p>
            <a:endParaRPr lang="ko-KR" altLang="en-US" dirty="0"/>
          </a:p>
        </p:txBody>
      </p:sp>
      <p:cxnSp>
        <p:nvCxnSpPr>
          <p:cNvPr id="42" name="꺾인 연결선 41"/>
          <p:cNvCxnSpPr>
            <a:stCxn id="71" idx="3"/>
            <a:endCxn id="65" idx="2"/>
          </p:cNvCxnSpPr>
          <p:nvPr/>
        </p:nvCxnSpPr>
        <p:spPr bwMode="auto">
          <a:xfrm>
            <a:off x="4438314" y="4115081"/>
            <a:ext cx="3866775" cy="2542338"/>
          </a:xfrm>
          <a:prstGeom prst="bentConnector4">
            <a:avLst>
              <a:gd name="adj1" fmla="val 40469"/>
              <a:gd name="adj2" fmla="val 108992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1399411" y="3178359"/>
            <a:ext cx="5923117" cy="290332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98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37706"/>
            <a:ext cx="7128792" cy="3671024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7998023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교육보고 개별보기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기능설명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 - 2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34092" y="1564996"/>
            <a:ext cx="5832649" cy="3096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43" y="1156332"/>
            <a:ext cx="5839398" cy="835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50" y="1424577"/>
            <a:ext cx="200025" cy="2000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72647"/>
              </p:ext>
            </p:extLst>
          </p:nvPr>
        </p:nvGraphicFramePr>
        <p:xfrm>
          <a:off x="1434092" y="2250909"/>
          <a:ext cx="5839400" cy="9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80"/>
                <a:gridCol w="1167880"/>
                <a:gridCol w="1167880"/>
                <a:gridCol w="1167880"/>
                <a:gridCol w="1167880"/>
              </a:tblGrid>
              <a:tr h="17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레포트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 여부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출석현황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7/8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 개별 작성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724355" y="2605165"/>
            <a:ext cx="532997" cy="171618"/>
            <a:chOff x="1853004" y="4826628"/>
            <a:chExt cx="508292" cy="216024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1926547" y="4875670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미완료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11164" y="2438847"/>
            <a:ext cx="572736" cy="162718"/>
            <a:chOff x="1853004" y="5154597"/>
            <a:chExt cx="546189" cy="204821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10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17" y="2753524"/>
            <a:ext cx="190500" cy="1905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92" y="2023999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431332" y="1156332"/>
            <a:ext cx="5835394" cy="22333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463990" y="2057452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클래스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26" y="2987620"/>
            <a:ext cx="5862754" cy="19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479526" y="3025839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교육보고 현황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427326" y="3214532"/>
          <a:ext cx="5846164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94"/>
                <a:gridCol w="792088"/>
                <a:gridCol w="792088"/>
                <a:gridCol w="720080"/>
                <a:gridCol w="2917514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인재개발팀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드랍다운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297" y="4049198"/>
            <a:ext cx="144016" cy="14401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793572" y="3131692"/>
            <a:ext cx="864096" cy="95857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14396" y="3131692"/>
            <a:ext cx="780645" cy="95857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487761" y="1868446"/>
            <a:ext cx="1474208" cy="164505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err="1" smtClean="0"/>
              <a:t>일일평가</a:t>
            </a:r>
            <a:r>
              <a:rPr lang="en-US" altLang="ko-KR" sz="1000" b="1" dirty="0" smtClean="0"/>
              <a:t>(TP)</a:t>
            </a:r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10</a:t>
            </a:r>
            <a:r>
              <a:rPr lang="ko-KR" altLang="en-US" sz="1000" dirty="0" smtClean="0"/>
              <a:t>개 등급으로 분류 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A+/A , B+/B, C+/C, D+/D, E+/E</a:t>
            </a:r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A+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점으로 환산 가능</a:t>
            </a:r>
            <a:endParaRPr lang="en-US" altLang="ko-KR" sz="10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1427325" y="4377733"/>
            <a:ext cx="1798295" cy="164355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출결</a:t>
            </a:r>
            <a:endParaRPr lang="en-US" altLang="ko-KR" sz="1000" b="1" dirty="0"/>
          </a:p>
          <a:p>
            <a:pPr marL="268288" indent="-179388">
              <a:buFont typeface="Wingdings" panose="05000000000000000000" pitchFamily="2" charset="2"/>
              <a:buChar char="v"/>
            </a:pPr>
            <a:r>
              <a:rPr lang="ko-KR" altLang="en-US" sz="1000" dirty="0" err="1"/>
              <a:t>드랍다운</a:t>
            </a:r>
            <a:r>
              <a:rPr lang="ko-KR" altLang="en-US" sz="1000" dirty="0"/>
              <a:t> 버튼 클릭 </a:t>
            </a:r>
            <a:r>
              <a:rPr lang="ko-KR" altLang="en-US" sz="1000" dirty="0" smtClean="0"/>
              <a:t>시 </a:t>
            </a:r>
            <a:endParaRPr lang="en-US" altLang="ko-KR" sz="1000" dirty="0" smtClean="0"/>
          </a:p>
          <a:p>
            <a:pPr marL="268288" indent="-179388">
              <a:buFont typeface="Wingdings" panose="05000000000000000000" pitchFamily="2" charset="2"/>
              <a:buChar char="v"/>
            </a:pPr>
            <a:endParaRPr lang="en-US" altLang="ko-KR" sz="1000" dirty="0"/>
          </a:p>
          <a:p>
            <a:pPr marL="268288" indent="-179388">
              <a:buFont typeface="Wingdings" panose="05000000000000000000" pitchFamily="2" charset="2"/>
              <a:buChar char="v"/>
            </a:pPr>
            <a:endParaRPr lang="en-US" altLang="ko-KR" sz="1000" dirty="0" smtClean="0"/>
          </a:p>
          <a:p>
            <a:pPr marL="268288" indent="-179388">
              <a:buFont typeface="Wingdings" panose="05000000000000000000" pitchFamily="2" charset="2"/>
              <a:buChar char="v"/>
            </a:pPr>
            <a:endParaRPr lang="en-US" altLang="ko-KR" sz="1000" dirty="0"/>
          </a:p>
          <a:p>
            <a:pPr marL="268288" indent="-179388">
              <a:buFont typeface="Wingdings" panose="05000000000000000000" pitchFamily="2" charset="2"/>
              <a:buChar char="v"/>
            </a:pPr>
            <a:endParaRPr lang="en-US" altLang="ko-KR" sz="1000" dirty="0" smtClean="0"/>
          </a:p>
          <a:p>
            <a:pPr marL="268288" indent="-179388">
              <a:buFont typeface="Wingdings" panose="05000000000000000000" pitchFamily="2" charset="2"/>
              <a:buChar char="v"/>
            </a:pPr>
            <a:endParaRPr lang="en-US" altLang="ko-KR" sz="1000" dirty="0"/>
          </a:p>
          <a:p>
            <a:pPr marL="268288" indent="-179388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지각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번 시 결석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</a:t>
            </a:r>
            <a:endParaRPr lang="en-US" altLang="ko-KR" sz="1000" dirty="0" smtClean="0"/>
          </a:p>
          <a:p>
            <a:pPr marL="268288" indent="-179388">
              <a:buFont typeface="Wingdings" panose="05000000000000000000" pitchFamily="2" charset="2"/>
              <a:buChar char="v"/>
            </a:pPr>
            <a:r>
              <a:rPr lang="en-US" altLang="ko-KR" sz="1000" dirty="0" smtClean="0"/>
              <a:t>BIZ : </a:t>
            </a:r>
            <a:r>
              <a:rPr lang="ko-KR" altLang="en-US" sz="1000" dirty="0" smtClean="0"/>
              <a:t>회의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개인휴가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병가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교육</a:t>
            </a:r>
            <a:endParaRPr lang="en-US" altLang="ko-KR" sz="1000" dirty="0" smtClean="0"/>
          </a:p>
        </p:txBody>
      </p:sp>
      <p:cxnSp>
        <p:nvCxnSpPr>
          <p:cNvPr id="10" name="꺾인 연결선 9"/>
          <p:cNvCxnSpPr>
            <a:stCxn id="51" idx="2"/>
            <a:endCxn id="64" idx="0"/>
          </p:cNvCxnSpPr>
          <p:nvPr/>
        </p:nvCxnSpPr>
        <p:spPr bwMode="auto">
          <a:xfrm rot="5400000">
            <a:off x="2632312" y="3784424"/>
            <a:ext cx="287471" cy="89914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6"/>
          <p:cNvCxnSpPr>
            <a:stCxn id="54" idx="0"/>
            <a:endCxn id="60" idx="1"/>
          </p:cNvCxnSpPr>
          <p:nvPr/>
        </p:nvCxnSpPr>
        <p:spPr bwMode="auto">
          <a:xfrm rot="5400000" flipH="1" flipV="1">
            <a:off x="5525881" y="1169812"/>
            <a:ext cx="440718" cy="3483042"/>
          </a:xfrm>
          <a:prstGeom prst="bentConnector2">
            <a:avLst/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23464"/>
              </p:ext>
            </p:extLst>
          </p:nvPr>
        </p:nvGraphicFramePr>
        <p:xfrm>
          <a:off x="1801472" y="4756767"/>
          <a:ext cx="936104" cy="71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77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지각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BIZ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결석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389" y="4754205"/>
            <a:ext cx="161925" cy="16192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389" y="4938861"/>
            <a:ext cx="161925" cy="16192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389" y="5300877"/>
            <a:ext cx="161925" cy="16192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389" y="5115275"/>
            <a:ext cx="161925" cy="161925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3309942" y="4289624"/>
            <a:ext cx="2650615" cy="256837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강사 디바이스 화면</a:t>
            </a: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▶ : </a:t>
            </a:r>
            <a:r>
              <a:rPr lang="ko-KR" altLang="en-US" sz="1000" b="1" dirty="0" smtClean="0"/>
              <a:t>수업시작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■ :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수업종료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X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수업캔슬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 X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버튼 클릭 시 체크박스 형태의 팝업 창 출현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AC &amp; SC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선택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학습자가 수업 전에 </a:t>
            </a:r>
            <a:r>
              <a:rPr lang="ko-KR" altLang="en-US" sz="1000" b="1" dirty="0" err="1" smtClean="0"/>
              <a:t>공결</a:t>
            </a:r>
            <a:r>
              <a:rPr lang="ko-KR" altLang="en-US" sz="1000" b="1" dirty="0" smtClean="0"/>
              <a:t> 처리 시 해당일 강사 화면에 자동으로 체크되어 있음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시작 버튼은 </a:t>
            </a:r>
            <a:r>
              <a:rPr lang="ko-KR" altLang="en-US" sz="1000" b="1" dirty="0" err="1" smtClean="0"/>
              <a:t>출췍</a:t>
            </a:r>
            <a:r>
              <a:rPr lang="ko-KR" altLang="en-US" sz="1000" b="1" dirty="0" smtClean="0"/>
              <a:t> 완료 후 활성화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74008"/>
              </p:ext>
            </p:extLst>
          </p:nvPr>
        </p:nvGraphicFramePr>
        <p:xfrm>
          <a:off x="3412354" y="4607106"/>
          <a:ext cx="1368152" cy="106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</a:tblGrid>
              <a:tr h="177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조성훈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송진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서한울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39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▶ ■ X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490" y="4613267"/>
            <a:ext cx="144016" cy="14401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617355" y="4579108"/>
            <a:ext cx="174037" cy="18915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40000" lnSpcReduction="20000"/>
          </a:bodyPr>
          <a:lstStyle/>
          <a:p>
            <a:endParaRPr lang="ko-KR" altLang="en-US" dirty="0"/>
          </a:p>
        </p:txBody>
      </p:sp>
      <p:cxnSp>
        <p:nvCxnSpPr>
          <p:cNvPr id="96" name="꺾인 연결선 95"/>
          <p:cNvCxnSpPr>
            <a:stCxn id="94" idx="0"/>
            <a:endCxn id="92" idx="0"/>
          </p:cNvCxnSpPr>
          <p:nvPr/>
        </p:nvCxnSpPr>
        <p:spPr bwMode="auto">
          <a:xfrm rot="5400000" flipH="1" flipV="1">
            <a:off x="5039967" y="4232585"/>
            <a:ext cx="10931" cy="682117"/>
          </a:xfrm>
          <a:prstGeom prst="bentConnector3">
            <a:avLst>
              <a:gd name="adj1" fmla="val 2191300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" name="그룹 105"/>
          <p:cNvGrpSpPr/>
          <p:nvPr/>
        </p:nvGrpSpPr>
        <p:grpSpPr>
          <a:xfrm>
            <a:off x="4832829" y="4568177"/>
            <a:ext cx="1107323" cy="1114425"/>
            <a:chOff x="5040761" y="4765135"/>
            <a:chExt cx="1107323" cy="1114425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40761" y="4765135"/>
              <a:ext cx="1107323" cy="1114425"/>
            </a:xfrm>
            <a:prstGeom prst="rect">
              <a:avLst/>
            </a:prstGeom>
          </p:spPr>
        </p:pic>
        <p:pic>
          <p:nvPicPr>
            <p:cNvPr id="104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832262"/>
              <a:ext cx="261826" cy="951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5297182" y="4896564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 smtClean="0"/>
                <a:t>출석</a:t>
              </a:r>
              <a:endParaRPr lang="ko-KR" altLang="en-US" sz="8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97182" y="5379354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BIZ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97182" y="5131431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ko-KR" altLang="en-US" dirty="0" smtClean="0"/>
                <a:t>지각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7182" y="5613860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ko-KR" altLang="en-US" dirty="0" smtClean="0"/>
                <a:t>결석</a:t>
              </a:r>
              <a:endParaRPr lang="ko-KR" altLang="en-US" dirty="0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6052122" y="4223458"/>
            <a:ext cx="3047740" cy="264542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t">
            <a:normAutofit lnSpcReduction="10000"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err="1" smtClean="0"/>
              <a:t>공결처리안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Flow</a:t>
            </a:r>
          </a:p>
          <a:p>
            <a:pPr marL="317500" lvl="1" indent="-228600">
              <a:buAutoNum type="arabicPeriod"/>
            </a:pPr>
            <a:r>
              <a:rPr lang="ko-KR" altLang="en-US" sz="1000" dirty="0" smtClean="0"/>
              <a:t>강사가 현장에서 결석처리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출췍</a:t>
            </a:r>
            <a:r>
              <a:rPr lang="ko-KR" altLang="en-US" sz="1000" dirty="0" smtClean="0"/>
              <a:t> 당시 학생 부재 시 일단 무조건 결석처리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 수업 종료 전 참석 시 지각을 수정가능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</a:p>
          <a:p>
            <a:pPr marL="317500" lvl="1" indent="-228600"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학생에게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000" dirty="0" smtClean="0">
                <a:sym typeface="Wingdings" panose="05000000000000000000" pitchFamily="2" charset="2"/>
              </a:rPr>
              <a:t> 전송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푸쉬메세지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ko-KR" sz="1000" dirty="0"/>
              <a:t>홍길동님</a:t>
            </a:r>
            <a:r>
              <a:rPr lang="en-US" altLang="ko-KR" sz="1000" dirty="0"/>
              <a:t>. 10</a:t>
            </a:r>
            <a:r>
              <a:rPr lang="ko-KR" altLang="ko-KR" sz="1000" dirty="0"/>
              <a:t>월</a:t>
            </a:r>
            <a:r>
              <a:rPr lang="en-US" altLang="ko-KR" sz="1000" dirty="0"/>
              <a:t>15</a:t>
            </a:r>
            <a:r>
              <a:rPr lang="ko-KR" altLang="ko-KR" sz="1000" dirty="0"/>
              <a:t>일 직무중국어과정 결석처리 되었습니다</a:t>
            </a:r>
            <a:r>
              <a:rPr lang="en-US" altLang="ko-KR" sz="1000" dirty="0"/>
              <a:t>.</a:t>
            </a:r>
            <a:r>
              <a:rPr lang="ko-KR" altLang="ko-KR" sz="1000" dirty="0" err="1"/>
              <a:t>공결처리를</a:t>
            </a:r>
            <a:r>
              <a:rPr lang="ko-KR" altLang="ko-KR" sz="1000" dirty="0"/>
              <a:t> 하시려면 터치해주세요</a:t>
            </a:r>
            <a:r>
              <a:rPr lang="en-US" altLang="ko-KR" sz="1000" dirty="0"/>
              <a:t> (</a:t>
            </a:r>
            <a:r>
              <a:rPr lang="ko-KR" altLang="ko-KR" sz="1000" dirty="0"/>
              <a:t>학습자</a:t>
            </a:r>
            <a:r>
              <a:rPr lang="en-US" altLang="ko-KR" sz="1000" dirty="0"/>
              <a:t> UX p23</a:t>
            </a:r>
            <a:r>
              <a:rPr lang="ko-KR" altLang="ko-KR" sz="1000" dirty="0"/>
              <a:t>참고</a:t>
            </a:r>
            <a:r>
              <a:rPr lang="en-US" altLang="ko-KR" sz="1000" dirty="0"/>
              <a:t>)</a:t>
            </a:r>
            <a:r>
              <a:rPr lang="en-US" altLang="ko-KR" sz="1000" dirty="0" smtClean="0">
                <a:sym typeface="Wingdings" panose="05000000000000000000" pitchFamily="2" charset="2"/>
              </a:rPr>
              <a:t>)  </a:t>
            </a:r>
          </a:p>
          <a:p>
            <a:pPr marL="317500" lvl="1" indent="-228600"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공결처리</a:t>
            </a:r>
            <a:r>
              <a:rPr lang="ko-KR" altLang="en-US" sz="1000" dirty="0" smtClean="0">
                <a:sym typeface="Wingdings" panose="05000000000000000000" pitchFamily="2" charset="2"/>
              </a:rPr>
              <a:t> 완료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시유관</a:t>
            </a:r>
            <a:r>
              <a:rPr lang="ko-KR" altLang="en-US" sz="1000" dirty="0" smtClean="0">
                <a:sym typeface="Wingdings" panose="05000000000000000000" pitchFamily="2" charset="2"/>
              </a:rPr>
              <a:t> 정보 </a:t>
            </a:r>
            <a:r>
              <a:rPr lang="en-US" altLang="ko-KR" sz="1000" dirty="0" smtClean="0">
                <a:sym typeface="Wingdings" panose="05000000000000000000" pitchFamily="2" charset="2"/>
              </a:rPr>
              <a:t>HR / TM </a:t>
            </a:r>
            <a:r>
              <a:rPr lang="ko-KR" altLang="en-US" sz="1000" dirty="0" smtClean="0">
                <a:sym typeface="Wingdings" panose="05000000000000000000" pitchFamily="2" charset="2"/>
              </a:rPr>
              <a:t>에게 전송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317500" lvl="1" indent="-228600">
              <a:buAutoNum type="arabicPeriod"/>
            </a:pPr>
            <a:r>
              <a:rPr lang="en-US" altLang="ko-KR" sz="1000" dirty="0" smtClean="0">
                <a:sym typeface="Wingdings" panose="05000000000000000000" pitchFamily="2" charset="2"/>
              </a:rPr>
              <a:t>HR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000" dirty="0" smtClean="0">
                <a:sym typeface="Wingdings" panose="05000000000000000000" pitchFamily="2" charset="2"/>
              </a:rPr>
              <a:t> 시 </a:t>
            </a:r>
            <a:r>
              <a:rPr lang="en-US" altLang="ko-KR" sz="1000" dirty="0" smtClean="0">
                <a:sym typeface="Wingdings" panose="05000000000000000000" pitchFamily="2" charset="2"/>
              </a:rPr>
              <a:t>TMIP </a:t>
            </a:r>
            <a:r>
              <a:rPr lang="ko-KR" altLang="en-US" sz="1000" dirty="0" smtClean="0">
                <a:sym typeface="Wingdings" panose="05000000000000000000" pitchFamily="2" charset="2"/>
              </a:rPr>
              <a:t>시스템 상에서 처리되어 </a:t>
            </a:r>
            <a:r>
              <a:rPr lang="en-US" altLang="ko-KR" sz="1000" dirty="0" smtClean="0">
                <a:sym typeface="Wingdings" panose="05000000000000000000" pitchFamily="2" charset="2"/>
              </a:rPr>
              <a:t>BIZ</a:t>
            </a:r>
            <a:r>
              <a:rPr lang="ko-KR" altLang="en-US" sz="1000" dirty="0" smtClean="0">
                <a:sym typeface="Wingdings" panose="05000000000000000000" pitchFamily="2" charset="2"/>
              </a:rPr>
              <a:t>로 자동처리</a:t>
            </a:r>
            <a:endParaRPr lang="en-US" altLang="ko-KR" sz="1000" dirty="0"/>
          </a:p>
          <a:p>
            <a:endParaRPr lang="en-US" altLang="ko-KR" sz="1000" b="1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AC / SC Flow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</a:t>
            </a:r>
            <a:r>
              <a:rPr lang="en-US" altLang="ko-KR" sz="1000" dirty="0" smtClean="0"/>
              <a:t>1. AC or SC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HR</a:t>
            </a:r>
            <a:r>
              <a:rPr lang="ko-KR" altLang="en-US" sz="1000" dirty="0" smtClean="0"/>
              <a:t>에서 웹 </a:t>
            </a:r>
            <a:r>
              <a:rPr lang="en-US" altLang="ko-KR" sz="1000" dirty="0" smtClean="0"/>
              <a:t>or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상에서 사전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당일 캔슬 선택 </a:t>
            </a:r>
            <a:r>
              <a:rPr lang="en-US" altLang="ko-KR" sz="1000" dirty="0" smtClean="0">
                <a:sym typeface="Wingdings" panose="05000000000000000000" pitchFamily="2" charset="2"/>
              </a:rPr>
              <a:t> 2. </a:t>
            </a:r>
            <a:r>
              <a:rPr lang="ko-KR" altLang="en-US" sz="1000" dirty="0" smtClean="0">
                <a:sym typeface="Wingdings" panose="05000000000000000000" pitchFamily="2" charset="2"/>
              </a:rPr>
              <a:t>해당 정보가 </a:t>
            </a:r>
            <a:r>
              <a:rPr lang="en-US" altLang="ko-KR" sz="1000" dirty="0" smtClean="0">
                <a:sym typeface="Wingdings" panose="05000000000000000000" pitchFamily="2" charset="2"/>
              </a:rPr>
              <a:t>TM / </a:t>
            </a:r>
            <a:r>
              <a:rPr lang="ko-KR" altLang="en-US" sz="1000" dirty="0" smtClean="0">
                <a:sym typeface="Wingdings" panose="05000000000000000000" pitchFamily="2" charset="2"/>
              </a:rPr>
              <a:t>강사에게 동시에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푸쉬알림</a:t>
            </a:r>
            <a:r>
              <a:rPr lang="ko-KR" altLang="en-US" sz="1000" dirty="0" smtClean="0">
                <a:sym typeface="Wingdings" panose="05000000000000000000" pitchFamily="2" charset="2"/>
              </a:rPr>
              <a:t> 전송 </a:t>
            </a:r>
            <a:r>
              <a:rPr lang="en-US" altLang="ko-KR" sz="1000" dirty="0" smtClean="0">
                <a:sym typeface="Wingdings" panose="05000000000000000000" pitchFamily="2" charset="2"/>
              </a:rPr>
              <a:t> 3. TM </a:t>
            </a:r>
            <a:r>
              <a:rPr lang="ko-KR" altLang="en-US" sz="1000" dirty="0" smtClean="0">
                <a:sym typeface="Wingdings" panose="05000000000000000000" pitchFamily="2" charset="2"/>
              </a:rPr>
              <a:t>쪽에서 </a:t>
            </a:r>
            <a:r>
              <a:rPr lang="en-US" altLang="ko-KR" sz="1000" dirty="0" smtClean="0">
                <a:sym typeface="Wingdings" panose="05000000000000000000" pitchFamily="2" charset="2"/>
              </a:rPr>
              <a:t>Re-check</a:t>
            </a:r>
            <a:endParaRPr lang="en-US" altLang="ko-KR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6534" y="65042"/>
            <a:ext cx="3046108" cy="237894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 캔슬 버튼 표에서 어디에 위치 시켜야 할지</a:t>
            </a:r>
            <a:r>
              <a:rPr lang="en-US" altLang="ko-KR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명시해 놓은 </a:t>
            </a:r>
            <a:r>
              <a:rPr lang="en-US" altLang="ko-KR" sz="1200" dirty="0" smtClean="0"/>
              <a:t>AC/SC </a:t>
            </a:r>
            <a:r>
              <a:rPr lang="ko-KR" altLang="en-US" sz="1200" dirty="0" smtClean="0"/>
              <a:t>대로라면 굳이 강사가 수업 캔슬 관리할 필요가 있는지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강사는 </a:t>
            </a:r>
            <a:r>
              <a:rPr lang="ko-KR" altLang="en-US" sz="1200" dirty="0" err="1" smtClean="0"/>
              <a:t>푸쉬오면</a:t>
            </a:r>
            <a:r>
              <a:rPr lang="ko-KR" altLang="en-US" sz="1200" dirty="0" smtClean="0"/>
              <a:t> 확인만 </a:t>
            </a:r>
            <a:r>
              <a:rPr lang="ko-KR" altLang="en-US" sz="1200" dirty="0" err="1" smtClean="0"/>
              <a:t>하면되고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AC/SC</a:t>
            </a:r>
            <a:r>
              <a:rPr lang="ko-KR" altLang="en-US" sz="1200" dirty="0" smtClean="0"/>
              <a:t>에 대한 수업 캔슬 적용은 </a:t>
            </a:r>
            <a:r>
              <a:rPr lang="en-US" altLang="ko-KR" sz="1200" dirty="0" smtClean="0"/>
              <a:t>HR</a:t>
            </a:r>
            <a:r>
              <a:rPr lang="ko-KR" altLang="en-US" sz="1200" dirty="0" smtClean="0"/>
              <a:t>이 등록 후 </a:t>
            </a:r>
            <a:r>
              <a:rPr lang="en-US" altLang="ko-KR" sz="1200" dirty="0" smtClean="0"/>
              <a:t>TMIP </a:t>
            </a:r>
            <a:r>
              <a:rPr lang="ko-KR" altLang="en-US" sz="1200" dirty="0" smtClean="0"/>
              <a:t>자체 시스템 상에서 이루어지는 것이 맞지 않나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119054" y="6109198"/>
            <a:ext cx="3099323" cy="63577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1" dirty="0" smtClean="0"/>
              <a:t>종료 버튼 클릭이 완료 되어야 교육보고</a:t>
            </a:r>
            <a:r>
              <a:rPr lang="en-US" altLang="ko-KR" sz="1000" b="1" dirty="0" smtClean="0"/>
              <a:t>(TP / </a:t>
            </a:r>
            <a:r>
              <a:rPr lang="ko-KR" altLang="en-US" sz="1000" b="1" dirty="0" smtClean="0"/>
              <a:t>개별코멘트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오늘의 수업정리</a:t>
            </a:r>
            <a:r>
              <a:rPr lang="en-US" altLang="ko-KR" sz="1000" b="1" dirty="0" smtClean="0"/>
              <a:t>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진행이 가능하도록 설정</a:t>
            </a:r>
            <a:endParaRPr lang="en-US" altLang="ko-KR" sz="1000" b="1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6462201" y="3014748"/>
            <a:ext cx="741040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학습자 수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142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02028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25402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76151" y="917917"/>
            <a:ext cx="7999583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71" y="1151721"/>
            <a:ext cx="6571563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70879" y="3888402"/>
            <a:ext cx="6777585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3006" y="1160276"/>
            <a:ext cx="1296144" cy="251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수강 학생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현황</a:t>
            </a:r>
            <a:r>
              <a:rPr lang="en-US" altLang="ko-KR" sz="10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0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1" y="1436421"/>
            <a:ext cx="4553743" cy="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2018534" y="1483015"/>
            <a:ext cx="741599" cy="24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1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93854" y="1447306"/>
            <a:ext cx="2160830" cy="325211"/>
            <a:chOff x="5292380" y="1813342"/>
            <a:chExt cx="1007811" cy="314325"/>
          </a:xfrm>
        </p:grpSpPr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84" y="1515674"/>
            <a:ext cx="21498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2007647" y="1818862"/>
            <a:ext cx="6557200" cy="3864941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042" y="1840634"/>
            <a:ext cx="1261797" cy="2496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044352" y="1852699"/>
            <a:ext cx="652859" cy="24182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err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진행중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54828"/>
              </p:ext>
            </p:extLst>
          </p:nvPr>
        </p:nvGraphicFramePr>
        <p:xfrm>
          <a:off x="2098782" y="2144756"/>
          <a:ext cx="6415295" cy="31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59"/>
                <a:gridCol w="1283059"/>
                <a:gridCol w="1283059"/>
                <a:gridCol w="1283059"/>
                <a:gridCol w="1283059"/>
              </a:tblGrid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956" y="5366524"/>
            <a:ext cx="1831389" cy="171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435" y="5354380"/>
            <a:ext cx="1581066" cy="280906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96716" y="5730147"/>
            <a:ext cx="8428250" cy="101899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4625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학생관리 메뉴 클릭 시 첫 화면의 기준 </a:t>
            </a:r>
            <a:endParaRPr lang="en-US" altLang="ko-KR" sz="1000" b="1" dirty="0" smtClean="0"/>
          </a:p>
          <a:p>
            <a:pPr lvl="1"/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현재 수업 학습 중인 학습자 전체 표시  </a:t>
            </a:r>
            <a:endParaRPr lang="en-US" altLang="ko-KR" sz="1000" b="1" dirty="0" smtClean="0"/>
          </a:p>
          <a:p>
            <a:pPr lvl="1"/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최초 </a:t>
            </a:r>
            <a:r>
              <a:rPr lang="en-US" altLang="ko-KR" sz="1000" b="1" dirty="0" smtClean="0"/>
              <a:t>20</a:t>
            </a:r>
            <a:r>
              <a:rPr lang="ko-KR" altLang="en-US" sz="1000" b="1" dirty="0" smtClean="0"/>
              <a:t>명 까지만 표시 </a:t>
            </a:r>
            <a:endParaRPr lang="en-US" altLang="ko-KR" sz="1000" b="1" dirty="0" smtClean="0"/>
          </a:p>
          <a:p>
            <a:pPr lvl="1"/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고객사명은 </a:t>
            </a:r>
            <a:r>
              <a:rPr lang="en-US" altLang="ko-KR" sz="1000" b="1" dirty="0" smtClean="0"/>
              <a:t>A B C, </a:t>
            </a:r>
            <a:r>
              <a:rPr lang="ko-KR" altLang="en-US" sz="1000" b="1" dirty="0" err="1" smtClean="0"/>
              <a:t>ㄱ</a:t>
            </a:r>
            <a:r>
              <a:rPr lang="ko-KR" altLang="en-US" sz="1000" b="1" dirty="0" smtClean="0"/>
              <a:t> ㄴ </a:t>
            </a:r>
            <a:r>
              <a:rPr lang="ko-KR" altLang="en-US" sz="1000" b="1" dirty="0" err="1" smtClean="0"/>
              <a:t>ㄷ</a:t>
            </a:r>
            <a:r>
              <a:rPr lang="ko-KR" altLang="en-US" sz="1000" b="1" dirty="0" smtClean="0"/>
              <a:t> 순으로 정렬</a:t>
            </a:r>
            <a:endParaRPr lang="en-US" altLang="ko-KR" sz="1000" b="1" dirty="0" smtClean="0"/>
          </a:p>
          <a:p>
            <a:pPr lvl="1"/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동일한  </a:t>
            </a:r>
            <a:r>
              <a:rPr lang="ko-KR" altLang="en-US" sz="1000" b="1" dirty="0" err="1" smtClean="0"/>
              <a:t>고객사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내에서 동일한 프로그램 수강 학습자 묶어서 순차적으로 보여주기</a:t>
            </a:r>
            <a:r>
              <a:rPr lang="en-US" altLang="ko-KR" sz="1000" b="1" dirty="0" smtClean="0"/>
              <a:t>(ex : </a:t>
            </a:r>
            <a:r>
              <a:rPr lang="ko-KR" altLang="en-US" sz="1000" b="1" dirty="0" smtClean="0"/>
              <a:t>삼성  직무중국어 수강자만 묶어서 순차적으로 보여주기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4225263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76151" y="917917"/>
            <a:ext cx="7999583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71" y="1249691"/>
            <a:ext cx="6571563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70879" y="3986372"/>
            <a:ext cx="6777585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– 1(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</a:rPr>
              <a:t>진행중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3006" y="1258246"/>
            <a:ext cx="1296144" cy="251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수강 학생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현황</a:t>
            </a:r>
            <a:r>
              <a:rPr lang="en-US" altLang="ko-KR" sz="10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0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1" y="1534391"/>
            <a:ext cx="4553743" cy="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2018534" y="1580985"/>
            <a:ext cx="741599" cy="24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1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93854" y="1545276"/>
            <a:ext cx="2160830" cy="325211"/>
            <a:chOff x="5292380" y="1813342"/>
            <a:chExt cx="1007811" cy="314325"/>
          </a:xfrm>
        </p:grpSpPr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84" y="1613644"/>
            <a:ext cx="21498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46090"/>
              </p:ext>
            </p:extLst>
          </p:nvPr>
        </p:nvGraphicFramePr>
        <p:xfrm>
          <a:off x="2018535" y="2150819"/>
          <a:ext cx="4475320" cy="73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69"/>
                <a:gridCol w="1639427"/>
                <a:gridCol w="1037224"/>
              </a:tblGrid>
              <a:tr h="24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LG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주재원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진행중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SK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BIZ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진행완료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AutoShape 85"/>
          <p:cNvSpPr>
            <a:spLocks noChangeArrowheads="1"/>
          </p:cNvSpPr>
          <p:nvPr/>
        </p:nvSpPr>
        <p:spPr bwMode="auto">
          <a:xfrm rot="10800000">
            <a:off x="1876047" y="1849049"/>
            <a:ext cx="5244691" cy="25762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6070" y="1521640"/>
            <a:ext cx="4543761" cy="3591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06163" y="1511343"/>
            <a:ext cx="2132035" cy="3591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32" name="AutoShape 90"/>
          <p:cNvSpPr>
            <a:spLocks noChangeArrowheads="1"/>
          </p:cNvSpPr>
          <p:nvPr/>
        </p:nvSpPr>
        <p:spPr bwMode="auto">
          <a:xfrm rot="5400000">
            <a:off x="7516973" y="1447875"/>
            <a:ext cx="30202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2255100"/>
            <a:ext cx="2088837" cy="36366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프리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검색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키워드 입력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001484" y="2929138"/>
            <a:ext cx="6557200" cy="3772880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4879" y="2950909"/>
            <a:ext cx="1261797" cy="24966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2038189" y="2962974"/>
            <a:ext cx="652859" cy="24182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err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진행중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15355"/>
              </p:ext>
            </p:extLst>
          </p:nvPr>
        </p:nvGraphicFramePr>
        <p:xfrm>
          <a:off x="2092619" y="3255031"/>
          <a:ext cx="6415295" cy="31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59"/>
                <a:gridCol w="1283059"/>
                <a:gridCol w="1283059"/>
                <a:gridCol w="1283059"/>
                <a:gridCol w="1283059"/>
              </a:tblGrid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7736" y="6457530"/>
            <a:ext cx="1743075" cy="1714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4272" y="6399339"/>
            <a:ext cx="1581066" cy="2809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319149" y="3491948"/>
            <a:ext cx="1386233" cy="29298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7283" y="3501008"/>
            <a:ext cx="984397" cy="1512168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/>
                </a:solidFill>
              </a:rPr>
              <a:t>학습자명 클릭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시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학생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개별 정보 조회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화면으로 이동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>
            <a:endCxn id="41" idx="3"/>
          </p:cNvCxnSpPr>
          <p:nvPr/>
        </p:nvCxnSpPr>
        <p:spPr bwMode="auto">
          <a:xfrm rot="10800000">
            <a:off x="1691681" y="4257092"/>
            <a:ext cx="1627469" cy="684076"/>
          </a:xfrm>
          <a:prstGeom prst="bentConnector3">
            <a:avLst/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207829" y="2886757"/>
            <a:ext cx="1381460" cy="35133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090346" y="602372"/>
            <a:ext cx="2833926" cy="6261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페이지당 표시개수 </a:t>
            </a:r>
            <a:endParaRPr lang="en-US" altLang="ko-KR" sz="1200" b="1" dirty="0" smtClean="0"/>
          </a:p>
          <a:p>
            <a:pPr marL="346075" lvl="1" indent="-171450">
              <a:buFont typeface="Wingdings" panose="05000000000000000000" pitchFamily="2" charset="2"/>
              <a:buChar char="v"/>
            </a:pPr>
            <a:r>
              <a:rPr lang="en-US" altLang="ko-KR" sz="1200" b="1" dirty="0" smtClean="0"/>
              <a:t>20 / 50 / 100 </a:t>
            </a:r>
            <a:r>
              <a:rPr lang="ko-KR" altLang="en-US" sz="1200" b="1" dirty="0" smtClean="0"/>
              <a:t>명</a:t>
            </a:r>
            <a:endParaRPr lang="en-US" altLang="ko-KR" sz="1200" b="1" dirty="0" smtClean="0"/>
          </a:p>
        </p:txBody>
      </p:sp>
      <p:cxnSp>
        <p:nvCxnSpPr>
          <p:cNvPr id="15" name="꺾인 연결선 14"/>
          <p:cNvCxnSpPr>
            <a:stCxn id="47" idx="3"/>
            <a:endCxn id="48" idx="3"/>
          </p:cNvCxnSpPr>
          <p:nvPr/>
        </p:nvCxnSpPr>
        <p:spPr bwMode="auto">
          <a:xfrm flipH="1" flipV="1">
            <a:off x="6924272" y="915440"/>
            <a:ext cx="1665017" cy="2146985"/>
          </a:xfrm>
          <a:prstGeom prst="bentConnector3">
            <a:avLst>
              <a:gd name="adj1" fmla="val -13730"/>
            </a:avLst>
          </a:prstGeom>
          <a:solidFill>
            <a:srgbClr val="800000"/>
          </a:solidFill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8914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76151" y="917917"/>
            <a:ext cx="7999583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71" y="1249691"/>
            <a:ext cx="6571563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70879" y="3986372"/>
            <a:ext cx="6777585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– 1(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진행완료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3006" y="1258246"/>
            <a:ext cx="1296144" cy="251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수강 학생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현황</a:t>
            </a:r>
            <a:r>
              <a:rPr lang="en-US" altLang="ko-KR" sz="10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0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1" y="1534391"/>
            <a:ext cx="4553743" cy="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2018534" y="1580985"/>
            <a:ext cx="741599" cy="24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1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93854" y="1545276"/>
            <a:ext cx="2160830" cy="325211"/>
            <a:chOff x="5292380" y="1813342"/>
            <a:chExt cx="1007811" cy="314325"/>
          </a:xfrm>
        </p:grpSpPr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84" y="1613644"/>
            <a:ext cx="21498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2018535" y="2150819"/>
          <a:ext cx="4475320" cy="73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69"/>
                <a:gridCol w="1639427"/>
                <a:gridCol w="1037224"/>
              </a:tblGrid>
              <a:tr h="24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LG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주재원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/>
                        <a:t>진행중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SK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BIZ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진행완료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AutoShape 85"/>
          <p:cNvSpPr>
            <a:spLocks noChangeArrowheads="1"/>
          </p:cNvSpPr>
          <p:nvPr/>
        </p:nvSpPr>
        <p:spPr bwMode="auto">
          <a:xfrm rot="10800000">
            <a:off x="1876047" y="1849049"/>
            <a:ext cx="5244691" cy="25762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6070" y="1521640"/>
            <a:ext cx="4543761" cy="3591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06163" y="1511343"/>
            <a:ext cx="2132035" cy="3591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32" name="AutoShape 90"/>
          <p:cNvSpPr>
            <a:spLocks noChangeArrowheads="1"/>
          </p:cNvSpPr>
          <p:nvPr/>
        </p:nvSpPr>
        <p:spPr bwMode="auto">
          <a:xfrm rot="5400000">
            <a:off x="7516973" y="1447875"/>
            <a:ext cx="30202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2255100"/>
            <a:ext cx="2088837" cy="36366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프리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검색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키워드 입력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001484" y="2929138"/>
            <a:ext cx="6557200" cy="3772880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4879" y="2950909"/>
            <a:ext cx="1261797" cy="24966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2038189" y="2962974"/>
            <a:ext cx="652859" cy="241824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진행완료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092619" y="3255031"/>
          <a:ext cx="6415295" cy="31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59"/>
                <a:gridCol w="1283059"/>
                <a:gridCol w="1283059"/>
                <a:gridCol w="1283059"/>
                <a:gridCol w="1283059"/>
              </a:tblGrid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SAMSUNG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7736" y="6435758"/>
            <a:ext cx="1743075" cy="1714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4272" y="6399339"/>
            <a:ext cx="1581066" cy="2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28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76151" y="917917"/>
            <a:ext cx="7999583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71" y="1249691"/>
            <a:ext cx="6571563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70879" y="3986372"/>
            <a:ext cx="6777585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– 2(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</a:rPr>
              <a:t>진행중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3006" y="1258246"/>
            <a:ext cx="1296144" cy="251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수강 학생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현황</a:t>
            </a:r>
            <a:r>
              <a:rPr lang="en-US" altLang="ko-KR" sz="10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0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1" y="1534391"/>
            <a:ext cx="4553743" cy="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2018534" y="1580985"/>
            <a:ext cx="741599" cy="24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1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93854" y="1545276"/>
            <a:ext cx="2129511" cy="325211"/>
            <a:chOff x="5292380" y="1813342"/>
            <a:chExt cx="1007811" cy="314325"/>
          </a:xfrm>
        </p:grpSpPr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55" y="1613644"/>
            <a:ext cx="21498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2007647" y="1888368"/>
            <a:ext cx="6557200" cy="23720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042" y="1910140"/>
            <a:ext cx="1261797" cy="24966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2066124" y="1922205"/>
            <a:ext cx="652859" cy="241824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SAMSUNG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55367"/>
              </p:ext>
            </p:extLst>
          </p:nvPr>
        </p:nvGraphicFramePr>
        <p:xfrm>
          <a:off x="2098782" y="2214262"/>
          <a:ext cx="6415296" cy="172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4"/>
                <a:gridCol w="1603824"/>
                <a:gridCol w="1603824"/>
                <a:gridCol w="1603824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99" y="4043622"/>
            <a:ext cx="1743075" cy="1714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435" y="3968648"/>
            <a:ext cx="1581066" cy="2809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2004929" y="4300902"/>
            <a:ext cx="6557200" cy="23720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8324" y="4322674"/>
            <a:ext cx="1261797" cy="24966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2063406" y="4334739"/>
            <a:ext cx="652859" cy="241824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SK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8741"/>
              </p:ext>
            </p:extLst>
          </p:nvPr>
        </p:nvGraphicFramePr>
        <p:xfrm>
          <a:off x="2096064" y="4626796"/>
          <a:ext cx="6415296" cy="172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4"/>
                <a:gridCol w="1603824"/>
                <a:gridCol w="1603824"/>
                <a:gridCol w="1603824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181" y="6456156"/>
            <a:ext cx="1743075" cy="1714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7717" y="6381182"/>
            <a:ext cx="1581066" cy="28090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760914" y="4360600"/>
            <a:ext cx="576064" cy="1864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66614" y="1952656"/>
            <a:ext cx="576064" cy="1864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7513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76151" y="917917"/>
            <a:ext cx="7999583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71" y="1249691"/>
            <a:ext cx="6571563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70879" y="3986372"/>
            <a:ext cx="6777585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– 2(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진행완료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3006" y="1258246"/>
            <a:ext cx="1296144" cy="251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수강 학생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현황</a:t>
            </a:r>
            <a:r>
              <a:rPr lang="en-US" altLang="ko-KR" sz="10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0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1" y="1534391"/>
            <a:ext cx="4553743" cy="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2018534" y="1580985"/>
            <a:ext cx="741599" cy="24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1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93854" y="1545276"/>
            <a:ext cx="2129511" cy="325211"/>
            <a:chOff x="5292380" y="1813342"/>
            <a:chExt cx="1007811" cy="314325"/>
          </a:xfrm>
        </p:grpSpPr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380" y="1813342"/>
              <a:ext cx="1007811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5364088" y="1916831"/>
              <a:ext cx="864096" cy="1107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12" y="1613644"/>
            <a:ext cx="21498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2007647" y="1888368"/>
            <a:ext cx="6557200" cy="23720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042" y="1910140"/>
            <a:ext cx="1261797" cy="24966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2066124" y="1922205"/>
            <a:ext cx="652859" cy="241824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SAMSUNG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098782" y="2214262"/>
          <a:ext cx="6415296" cy="172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4"/>
                <a:gridCol w="1603824"/>
                <a:gridCol w="1603824"/>
                <a:gridCol w="1603824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99" y="4043622"/>
            <a:ext cx="1743075" cy="1714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435" y="3968648"/>
            <a:ext cx="1581066" cy="2809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2004929" y="4300902"/>
            <a:ext cx="6557200" cy="23720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8324" y="4322674"/>
            <a:ext cx="1261797" cy="24966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2063406" y="4334739"/>
            <a:ext cx="652859" cy="241824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SK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96064" y="4626796"/>
          <a:ext cx="6415296" cy="172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4"/>
                <a:gridCol w="1603824"/>
                <a:gridCol w="1603824"/>
                <a:gridCol w="1603824"/>
              </a:tblGrid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프로그램명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전략기획팀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송진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마케팅팀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서한울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인력개발팀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9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181" y="6456156"/>
            <a:ext cx="1743075" cy="1714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7717" y="6381182"/>
            <a:ext cx="1581066" cy="28090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760914" y="4360600"/>
            <a:ext cx="576064" cy="1864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진행완료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66614" y="1952656"/>
            <a:ext cx="576064" cy="1864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진행완료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7914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86"/>
          <p:cNvSpPr>
            <a:spLocks noChangeArrowheads="1"/>
          </p:cNvSpPr>
          <p:nvPr/>
        </p:nvSpPr>
        <p:spPr bwMode="auto">
          <a:xfrm rot="10800000" flipH="1">
            <a:off x="1340690" y="4619053"/>
            <a:ext cx="1429432" cy="19669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496" y="937184"/>
            <a:ext cx="7452292" cy="3960440"/>
            <a:chOff x="107504" y="980728"/>
            <a:chExt cx="8005625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80728"/>
              <a:ext cx="8005625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547664" y="1628800"/>
              <a:ext cx="6480720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106" y="1367542"/>
            <a:ext cx="5202155" cy="3229426"/>
            <a:chOff x="1493234" y="1628800"/>
            <a:chExt cx="6480720" cy="3229426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3234" y="1628800"/>
              <a:ext cx="6480720" cy="3229426"/>
              <a:chOff x="1547664" y="1628800"/>
              <a:chExt cx="6480720" cy="322942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64" y="1628800"/>
                <a:ext cx="6480720" cy="3229426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3203848" y="2492896"/>
                <a:ext cx="4752528" cy="20882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6444208" y="2109760"/>
                <a:ext cx="1512168" cy="195603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3160304" y="2062545"/>
              <a:ext cx="3571936" cy="347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938"/>
              </p:ext>
            </p:extLst>
          </p:nvPr>
        </p:nvGraphicFramePr>
        <p:xfrm>
          <a:off x="2728572" y="2357080"/>
          <a:ext cx="4619580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0"/>
                <a:gridCol w="769930"/>
                <a:gridCol w="769930"/>
                <a:gridCol w="769930"/>
                <a:gridCol w="769930"/>
                <a:gridCol w="769930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672199" y="2039992"/>
            <a:ext cx="4752710" cy="98340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725632" y="2059155"/>
            <a:ext cx="4622397" cy="269461"/>
            <a:chOff x="2725632" y="2059155"/>
            <a:chExt cx="4622397" cy="269461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수강 강의 현황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10123" y="2553975"/>
            <a:ext cx="348565" cy="186604"/>
            <a:chOff x="1853004" y="4826628"/>
            <a:chExt cx="508292" cy="21602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9669" y="2770120"/>
            <a:ext cx="348354" cy="184242"/>
            <a:chOff x="1853004" y="5154597"/>
            <a:chExt cx="546189" cy="204821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9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8" y="2589014"/>
            <a:ext cx="511006" cy="1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6616694" y="2780745"/>
            <a:ext cx="524736" cy="1402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16003" y="2990078"/>
            <a:ext cx="4630074" cy="2694450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85365" y="3023395"/>
            <a:ext cx="545175" cy="231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직무중국어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9305" y="5702182"/>
            <a:ext cx="4752710" cy="114703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84459"/>
              </p:ext>
            </p:extLst>
          </p:nvPr>
        </p:nvGraphicFramePr>
        <p:xfrm>
          <a:off x="2785365" y="3315311"/>
          <a:ext cx="4529638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168" y="4162504"/>
            <a:ext cx="90904" cy="10886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2785365" y="4319655"/>
            <a:ext cx="545175" cy="231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BIZ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31880"/>
              </p:ext>
            </p:extLst>
          </p:nvPr>
        </p:nvGraphicFramePr>
        <p:xfrm>
          <a:off x="2785365" y="4611571"/>
          <a:ext cx="4529638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168" y="5458764"/>
            <a:ext cx="90904" cy="10886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694233" y="1396373"/>
            <a:ext cx="4682406" cy="2307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706806" y="1648885"/>
            <a:ext cx="4680996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rmAutofit/>
          </a:bodyPr>
          <a:lstStyle/>
          <a:p>
            <a:r>
              <a:rPr lang="ko-KR" altLang="en-US" sz="1000" dirty="0" smtClean="0"/>
              <a:t>본 수업은 </a:t>
            </a:r>
            <a:r>
              <a:rPr lang="en-US" altLang="ko-KR" sz="1000" dirty="0" smtClean="0"/>
              <a:t>……………………….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717369" y="5714728"/>
            <a:ext cx="4630074" cy="109972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000" b="1" dirty="0" smtClean="0">
                <a:latin typeface="Arial" charset="0"/>
                <a:ea typeface="돋움" pitchFamily="50" charset="-127"/>
              </a:rPr>
              <a:t>학습자 교육종합 평가</a:t>
            </a:r>
            <a:r>
              <a:rPr kumimoji="1" lang="en-US" altLang="ko-KR" sz="1000" b="1" dirty="0" smtClean="0">
                <a:latin typeface="Arial" charset="0"/>
                <a:ea typeface="돋움" pitchFamily="50" charset="-127"/>
              </a:rPr>
              <a:t>(</a:t>
            </a:r>
            <a:r>
              <a:rPr kumimoji="1"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돋움" pitchFamily="50" charset="-127"/>
              </a:rPr>
              <a:t>학습자 </a:t>
            </a:r>
            <a:r>
              <a:rPr kumimoji="1"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돋움" pitchFamily="50" charset="-127"/>
              </a:rPr>
              <a:t>UX </a:t>
            </a:r>
            <a:r>
              <a:rPr kumimoji="1"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돋움" pitchFamily="50" charset="-127"/>
              </a:rPr>
              <a:t>기획 </a:t>
            </a:r>
            <a:r>
              <a:rPr kumimoji="1"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ea typeface="돋움" pitchFamily="50" charset="-127"/>
              </a:rPr>
              <a:t>P17</a:t>
            </a:r>
            <a:r>
              <a:rPr kumimoji="1" lang="en-US" altLang="ko-KR" sz="1000" b="1" dirty="0" smtClean="0">
                <a:latin typeface="Arial" charset="0"/>
                <a:ea typeface="돋움" pitchFamily="50" charset="-127"/>
              </a:rPr>
              <a:t>)</a:t>
            </a:r>
          </a:p>
          <a:p>
            <a:pPr marL="258762" lvl="1" indent="-171450" fontAlgn="ctr" latinLnBrk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028700" algn="l"/>
              </a:tabLst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학습자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‘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교육종합평가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‘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화면과 동일하게 노출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학생관리 개별보기 전체화면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5" name="AutoShape 85"/>
          <p:cNvSpPr>
            <a:spLocks noChangeArrowheads="1"/>
          </p:cNvSpPr>
          <p:nvPr/>
        </p:nvSpPr>
        <p:spPr bwMode="auto">
          <a:xfrm rot="5400000">
            <a:off x="7068814" y="2404533"/>
            <a:ext cx="1005180" cy="2325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9512" y="5260954"/>
            <a:ext cx="2233737" cy="155350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학생관리 개별보기 전체 첫 화면 기준</a:t>
            </a:r>
            <a:endParaRPr lang="en-US" altLang="ko-KR" sz="1000" b="1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첫 화면에서는 노출하지 않음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수강 강의 현황 에서 해당 클래 클릭 시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</a:rPr>
              <a:t>학습자 교육 종합 평가 </a:t>
            </a:r>
            <a:r>
              <a:rPr lang="ko-KR" altLang="en-US" sz="1000" dirty="0" smtClean="0"/>
              <a:t>정보 노출</a:t>
            </a:r>
            <a:endParaRPr lang="en-US" altLang="ko-KR" sz="10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7708364" y="3344122"/>
            <a:ext cx="1369025" cy="246114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학생관리 개별보기 전체 첫 화면 기준</a:t>
            </a:r>
            <a:endParaRPr lang="en-US" altLang="ko-KR" sz="1000" b="1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진행 중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진행 중 클래스 내에서도 최신 클래스 우선 표시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최신 회 차 우선적 표시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각 클래스 카테고리 별로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개 까지 노출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초과 시 </a:t>
            </a:r>
            <a:r>
              <a:rPr lang="ko-KR" altLang="en-US" sz="1000" dirty="0" err="1" smtClean="0"/>
              <a:t>드랍다운</a:t>
            </a:r>
            <a:r>
              <a:rPr lang="ko-KR" altLang="en-US" sz="1000" dirty="0" smtClean="0"/>
              <a:t> 버튼 활용 하여 전체보기 가능하도록 설계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679305" y="3041049"/>
            <a:ext cx="4752710" cy="261501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51" name="AutoShape 85"/>
          <p:cNvSpPr>
            <a:spLocks noChangeArrowheads="1"/>
          </p:cNvSpPr>
          <p:nvPr/>
        </p:nvSpPr>
        <p:spPr bwMode="auto">
          <a:xfrm rot="5400000">
            <a:off x="6232200" y="4245667"/>
            <a:ext cx="2724648" cy="21347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53" name="AutoShape 85"/>
          <p:cNvSpPr>
            <a:spLocks noChangeArrowheads="1"/>
          </p:cNvSpPr>
          <p:nvPr/>
        </p:nvSpPr>
        <p:spPr bwMode="auto">
          <a:xfrm rot="16200000">
            <a:off x="2045965" y="6106258"/>
            <a:ext cx="1005180" cy="23254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706821" y="1735676"/>
            <a:ext cx="1369025" cy="155350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학생관리 개별보기 전체 첫 화면 기준</a:t>
            </a:r>
            <a:endParaRPr lang="en-US" altLang="ko-KR" sz="1000" b="1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진행 중 클래스 우선 표시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진행 중 강의 내 최신 클래스 우선 표시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3937508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86"/>
          <p:cNvSpPr>
            <a:spLocks noChangeArrowheads="1"/>
          </p:cNvSpPr>
          <p:nvPr/>
        </p:nvSpPr>
        <p:spPr bwMode="auto">
          <a:xfrm rot="10800000" flipH="1">
            <a:off x="1340690" y="4629939"/>
            <a:ext cx="1429432" cy="19669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496" y="980728"/>
            <a:ext cx="7452292" cy="3960440"/>
            <a:chOff x="107504" y="980728"/>
            <a:chExt cx="8005625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80728"/>
              <a:ext cx="8005625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547664" y="1628800"/>
              <a:ext cx="6480720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106" y="1411086"/>
            <a:ext cx="5202155" cy="3229426"/>
            <a:chOff x="1493234" y="1628800"/>
            <a:chExt cx="6480720" cy="3229426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3234" y="1628800"/>
              <a:ext cx="6480720" cy="3229426"/>
              <a:chOff x="1547664" y="1628800"/>
              <a:chExt cx="6480720" cy="322942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64" y="1628800"/>
                <a:ext cx="6480720" cy="3229426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3203848" y="2492896"/>
                <a:ext cx="4752528" cy="20882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6444208" y="2109760"/>
                <a:ext cx="1512168" cy="195603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3160304" y="2062545"/>
              <a:ext cx="3571936" cy="347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62241"/>
              </p:ext>
            </p:extLst>
          </p:nvPr>
        </p:nvGraphicFramePr>
        <p:xfrm>
          <a:off x="2728572" y="2367966"/>
          <a:ext cx="4619580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0"/>
                <a:gridCol w="769930"/>
                <a:gridCol w="769930"/>
                <a:gridCol w="769930"/>
                <a:gridCol w="769930"/>
                <a:gridCol w="769930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910123" y="2564861"/>
            <a:ext cx="348565" cy="186604"/>
            <a:chOff x="1853004" y="4826628"/>
            <a:chExt cx="508292" cy="21602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9669" y="2781006"/>
            <a:ext cx="348354" cy="184242"/>
            <a:chOff x="1853004" y="5154597"/>
            <a:chExt cx="546189" cy="204821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9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8" y="2599900"/>
            <a:ext cx="511006" cy="1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6616694" y="2791631"/>
            <a:ext cx="524736" cy="1402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16003" y="3000964"/>
            <a:ext cx="4630074" cy="2694450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85365" y="3034281"/>
            <a:ext cx="545175" cy="231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직무중국어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0678"/>
              </p:ext>
            </p:extLst>
          </p:nvPr>
        </p:nvGraphicFramePr>
        <p:xfrm>
          <a:off x="2785365" y="3326197"/>
          <a:ext cx="4529638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173390"/>
            <a:ext cx="90904" cy="10886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2785365" y="4330541"/>
            <a:ext cx="545175" cy="231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BIZ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75534"/>
              </p:ext>
            </p:extLst>
          </p:nvPr>
        </p:nvGraphicFramePr>
        <p:xfrm>
          <a:off x="2785365" y="4622457"/>
          <a:ext cx="4529638" cy="97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5469650"/>
            <a:ext cx="90904" cy="10886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694233" y="1439917"/>
            <a:ext cx="4682406" cy="2307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48" name="AutoShape 85"/>
          <p:cNvSpPr>
            <a:spLocks noChangeArrowheads="1"/>
          </p:cNvSpPr>
          <p:nvPr/>
        </p:nvSpPr>
        <p:spPr bwMode="auto">
          <a:xfrm rot="10800000">
            <a:off x="1341671" y="4653136"/>
            <a:ext cx="1397751" cy="20963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6806" y="1692429"/>
            <a:ext cx="4680996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rmAutofit/>
          </a:bodyPr>
          <a:lstStyle/>
          <a:p>
            <a:r>
              <a:rPr lang="ko-KR" altLang="en-US" sz="1000" dirty="0" smtClean="0"/>
              <a:t>본 수업은 </a:t>
            </a:r>
            <a:r>
              <a:rPr lang="en-US" altLang="ko-KR" sz="1000" dirty="0" smtClean="0"/>
              <a:t>……………………….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717369" y="5725614"/>
            <a:ext cx="4630074" cy="109972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000" b="1" dirty="0" smtClean="0">
                <a:latin typeface="Arial" charset="0"/>
                <a:ea typeface="돋움" pitchFamily="50" charset="-127"/>
              </a:rPr>
              <a:t>학습자 교육종합 평가</a:t>
            </a:r>
            <a:r>
              <a:rPr kumimoji="1" lang="en-US" altLang="ko-KR" sz="1000" b="1" dirty="0" smtClean="0">
                <a:latin typeface="Arial" charset="0"/>
                <a:ea typeface="돋움" pitchFamily="50" charset="-127"/>
              </a:rPr>
              <a:t>(</a:t>
            </a:r>
            <a:r>
              <a:rPr kumimoji="1" lang="ko-KR" altLang="en-US" sz="1000" b="1" dirty="0" smtClean="0">
                <a:latin typeface="Arial" charset="0"/>
                <a:ea typeface="돋움" pitchFamily="50" charset="-127"/>
              </a:rPr>
              <a:t>학습자 </a:t>
            </a:r>
            <a:r>
              <a:rPr kumimoji="1" lang="en-US" altLang="ko-KR" sz="1000" b="1" dirty="0" smtClean="0">
                <a:latin typeface="Arial" charset="0"/>
                <a:ea typeface="돋움" pitchFamily="50" charset="-127"/>
              </a:rPr>
              <a:t>UX </a:t>
            </a:r>
            <a:r>
              <a:rPr kumimoji="1" lang="ko-KR" altLang="en-US" sz="1000" b="1" dirty="0" smtClean="0">
                <a:latin typeface="Arial" charset="0"/>
                <a:ea typeface="돋움" pitchFamily="50" charset="-127"/>
              </a:rPr>
              <a:t>기획 </a:t>
            </a:r>
            <a:r>
              <a:rPr kumimoji="1" lang="en-US" altLang="ko-KR" sz="1000" b="1" dirty="0" smtClean="0">
                <a:latin typeface="Arial" charset="0"/>
                <a:ea typeface="돋움" pitchFamily="50" charset="-127"/>
              </a:rPr>
              <a:t>P17)</a:t>
            </a:r>
          </a:p>
          <a:p>
            <a:pPr marL="258762" lvl="1" indent="-171450" fontAlgn="ctr" latinLnBrk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1028700" algn="l"/>
              </a:tabLst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학습자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‘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교육종합평가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‘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화면과 동일하게 노출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학생관리 개별보기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- 1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6467" y="1380887"/>
            <a:ext cx="1368063" cy="32953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336467" y="4886918"/>
            <a:ext cx="1341928" cy="8822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학습자 사진</a:t>
            </a:r>
            <a:endParaRPr lang="en-US" altLang="ko-KR" sz="1000" b="1" dirty="0" smtClean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기본정보 </a:t>
            </a:r>
            <a:r>
              <a:rPr lang="en-US" altLang="ko-KR" sz="1000" b="1" dirty="0" smtClean="0"/>
              <a:t>: </a:t>
            </a:r>
            <a:r>
              <a:rPr lang="ko-KR" altLang="en-US" sz="1000" b="1" dirty="0">
                <a:ea typeface="맑은 고딕"/>
                <a:cs typeface="Times New Roman"/>
              </a:rPr>
              <a:t>이름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>
                <a:ea typeface="맑은 고딕"/>
                <a:cs typeface="Times New Roman"/>
              </a:rPr>
              <a:t>성별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>
                <a:ea typeface="맑은 고딕"/>
                <a:cs typeface="Times New Roman"/>
              </a:rPr>
              <a:t>회사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 err="1">
                <a:ea typeface="맑은 고딕"/>
                <a:cs typeface="Times New Roman"/>
              </a:rPr>
              <a:t>이메일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>
                <a:ea typeface="맑은 고딕"/>
                <a:cs typeface="Times New Roman"/>
              </a:rPr>
              <a:t>생년월일</a:t>
            </a:r>
            <a:r>
              <a:rPr lang="en-US" altLang="ko-KR" sz="1000" b="1" dirty="0">
                <a:ea typeface="맑은 고딕"/>
                <a:cs typeface="Times New Roman"/>
              </a:rPr>
              <a:t> </a:t>
            </a:r>
            <a:r>
              <a:rPr lang="ko-KR" altLang="en-US" sz="10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>
                <a:ea typeface="맑은 고딕"/>
                <a:cs typeface="Times New Roman"/>
              </a:rPr>
              <a:t>부서</a:t>
            </a:r>
            <a:r>
              <a:rPr lang="en-US" altLang="ko-KR" sz="1000" b="1" dirty="0">
                <a:ea typeface="맑은 고딕"/>
                <a:cs typeface="Times New Roman"/>
              </a:rPr>
              <a:t>, </a:t>
            </a:r>
            <a:r>
              <a:rPr lang="ko-KR" altLang="en-US" sz="1000" b="1" dirty="0" smtClean="0">
                <a:ea typeface="맑은 고딕"/>
                <a:cs typeface="Times New Roman"/>
              </a:rPr>
              <a:t>직급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38" name="AutoShape 86"/>
          <p:cNvSpPr>
            <a:spLocks noChangeArrowheads="1"/>
          </p:cNvSpPr>
          <p:nvPr/>
        </p:nvSpPr>
        <p:spPr bwMode="auto">
          <a:xfrm rot="5400000" flipH="1">
            <a:off x="7087067" y="3541786"/>
            <a:ext cx="719150" cy="11364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3321" y="3282063"/>
            <a:ext cx="3871516" cy="6166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13346" y="3147660"/>
            <a:ext cx="1564044" cy="89069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</a:rPr>
              <a:t>출결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</a:rPr>
              <a:t>/ TP /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</a:rPr>
              <a:t>개별코멘트</a:t>
            </a:r>
            <a:r>
              <a:rPr lang="ko-KR" altLang="en-US" sz="1000" b="1" dirty="0" smtClean="0"/>
              <a:t>에 대한 결과는 교육보고 데이터를 토대로 보여지며 확인만 가능하며 수정은 불가함</a:t>
            </a:r>
            <a:endParaRPr lang="en-US" altLang="ko-KR" sz="1000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24328" y="4314907"/>
            <a:ext cx="1553062" cy="130212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표 설계 시 최대 치 고려하여 넉넉하게 설계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열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행 크기 고정</a:t>
            </a:r>
            <a:endParaRPr lang="en-US" altLang="ko-KR" sz="1000" b="1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개별 코멘트 칸이 최대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줄 초과하지 않도록 설정</a:t>
            </a:r>
            <a:endParaRPr lang="en-US" altLang="ko-KR" sz="1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644008" y="4575459"/>
            <a:ext cx="2713542" cy="6166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3" name="AutoShape 86"/>
          <p:cNvSpPr>
            <a:spLocks noChangeArrowheads="1"/>
          </p:cNvSpPr>
          <p:nvPr/>
        </p:nvSpPr>
        <p:spPr bwMode="auto">
          <a:xfrm rot="5400000" flipH="1">
            <a:off x="7075611" y="4836390"/>
            <a:ext cx="719150" cy="11364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25632" y="2064340"/>
            <a:ext cx="4622397" cy="269461"/>
            <a:chOff x="2725632" y="2059155"/>
            <a:chExt cx="4622397" cy="269461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수강 강의 현황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373979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496" y="980728"/>
            <a:ext cx="7452292" cy="3960440"/>
            <a:chOff x="107504" y="980728"/>
            <a:chExt cx="8005625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80728"/>
              <a:ext cx="8005625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547664" y="1628800"/>
              <a:ext cx="6480720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106" y="1411086"/>
            <a:ext cx="5202155" cy="3229426"/>
            <a:chOff x="1493234" y="1628800"/>
            <a:chExt cx="6480720" cy="3229426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3234" y="1628800"/>
              <a:ext cx="6480720" cy="3229426"/>
              <a:chOff x="1547664" y="1628800"/>
              <a:chExt cx="6480720" cy="322942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64" y="1628800"/>
                <a:ext cx="6480720" cy="3229426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3203848" y="2492896"/>
                <a:ext cx="4752528" cy="20882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6444208" y="2109760"/>
                <a:ext cx="1512168" cy="195603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3160304" y="2062545"/>
              <a:ext cx="3571936" cy="347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8572" y="2367966"/>
          <a:ext cx="4619580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0"/>
                <a:gridCol w="769930"/>
                <a:gridCol w="769930"/>
                <a:gridCol w="769930"/>
                <a:gridCol w="769930"/>
                <a:gridCol w="769930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910123" y="2564861"/>
            <a:ext cx="348565" cy="186604"/>
            <a:chOff x="1853004" y="4826628"/>
            <a:chExt cx="508292" cy="21602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9669" y="2781006"/>
            <a:ext cx="348354" cy="184242"/>
            <a:chOff x="1853004" y="5154597"/>
            <a:chExt cx="546189" cy="204821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9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8" y="2599900"/>
            <a:ext cx="511006" cy="1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6616694" y="2791631"/>
            <a:ext cx="524736" cy="1402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16003" y="3000964"/>
            <a:ext cx="4630074" cy="141889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85365" y="3048432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직무중국어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31293"/>
              </p:ext>
            </p:extLst>
          </p:nvPr>
        </p:nvGraphicFramePr>
        <p:xfrm>
          <a:off x="2785365" y="3326197"/>
          <a:ext cx="4529638" cy="103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99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173390"/>
            <a:ext cx="90904" cy="10886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694233" y="1439917"/>
            <a:ext cx="4682406" cy="2307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706806" y="1692429"/>
            <a:ext cx="4680996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rmAutofit/>
          </a:bodyPr>
          <a:lstStyle/>
          <a:p>
            <a:r>
              <a:rPr lang="ko-KR" altLang="en-US" sz="1000" dirty="0" smtClean="0"/>
              <a:t>본 수업은 </a:t>
            </a:r>
            <a:r>
              <a:rPr lang="en-US" altLang="ko-KR" sz="1000" dirty="0" smtClean="0"/>
              <a:t>……………………….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717369" y="4452610"/>
            <a:ext cx="4630074" cy="237273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학생관리 개별보기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- 2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8380" y="2334416"/>
            <a:ext cx="825588" cy="69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619072" y="2085968"/>
            <a:ext cx="1508180" cy="358646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전체 첫 화면에서 해당 클래스 클릭 시 기타 수강 강의를 제외한 해당 클래스 상세 내용 및 해당 클래스에 대한 교육종합 평가 보여주도록 설계</a:t>
            </a:r>
            <a:endParaRPr lang="en-US" altLang="ko-KR" sz="12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25632" y="2064340"/>
            <a:ext cx="4622397" cy="269461"/>
            <a:chOff x="2725632" y="2059155"/>
            <a:chExt cx="4622397" cy="269461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수강 강의 현황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412" y="4495808"/>
            <a:ext cx="2103046" cy="2284232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37" idx="0"/>
            <a:endCxn id="54" idx="3"/>
          </p:cNvCxnSpPr>
          <p:nvPr/>
        </p:nvCxnSpPr>
        <p:spPr bwMode="auto">
          <a:xfrm rot="16200000" flipH="1">
            <a:off x="4837893" y="1367696"/>
            <a:ext cx="1510389" cy="3443829"/>
          </a:xfrm>
          <a:prstGeom prst="bentConnector4">
            <a:avLst>
              <a:gd name="adj1" fmla="val -15135"/>
              <a:gd name="adj2" fmla="val 106638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꺾인 연결선 13"/>
          <p:cNvCxnSpPr>
            <a:stCxn id="37" idx="0"/>
            <a:endCxn id="63" idx="3"/>
          </p:cNvCxnSpPr>
          <p:nvPr/>
        </p:nvCxnSpPr>
        <p:spPr bwMode="auto">
          <a:xfrm rot="16200000" flipH="1">
            <a:off x="3957028" y="2248562"/>
            <a:ext cx="3304560" cy="3476269"/>
          </a:xfrm>
          <a:prstGeom prst="bentConnector4">
            <a:avLst>
              <a:gd name="adj1" fmla="val -6918"/>
              <a:gd name="adj2" fmla="val 106576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/>
          <p:cNvSpPr/>
          <p:nvPr/>
        </p:nvSpPr>
        <p:spPr bwMode="auto">
          <a:xfrm>
            <a:off x="2785365" y="4508060"/>
            <a:ext cx="814179" cy="280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교육종합평가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4476926"/>
            <a:ext cx="1527459" cy="3115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60427" y="5229200"/>
            <a:ext cx="1090912" cy="142482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err="1" smtClean="0"/>
              <a:t>필터링</a:t>
            </a:r>
            <a:r>
              <a:rPr lang="ko-KR" altLang="en-US" sz="1000" b="1" dirty="0" smtClean="0"/>
              <a:t> 기능을 통해 해당 클래스에 대한 교육종합 평가 기간별 조회 가능하도록 설계</a:t>
            </a:r>
            <a:endParaRPr lang="en-US" altLang="ko-KR" sz="1000" b="1" dirty="0" smtClean="0"/>
          </a:p>
        </p:txBody>
      </p:sp>
      <p:cxnSp>
        <p:nvCxnSpPr>
          <p:cNvPr id="20" name="꺾인 연결선 19"/>
          <p:cNvCxnSpPr>
            <a:stCxn id="42" idx="1"/>
            <a:endCxn id="52" idx="0"/>
          </p:cNvCxnSpPr>
          <p:nvPr/>
        </p:nvCxnSpPr>
        <p:spPr bwMode="auto">
          <a:xfrm rot="10800000" flipV="1">
            <a:off x="3405884" y="4632722"/>
            <a:ext cx="1238125" cy="596478"/>
          </a:xfrm>
          <a:prstGeom prst="bentConnector2">
            <a:avLst/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6981875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496" y="980728"/>
            <a:ext cx="7452292" cy="3960440"/>
            <a:chOff x="107504" y="980728"/>
            <a:chExt cx="8005625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80728"/>
              <a:ext cx="8005625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547664" y="1628800"/>
              <a:ext cx="6480720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106" y="1411086"/>
            <a:ext cx="5202155" cy="3229426"/>
            <a:chOff x="1493234" y="1628800"/>
            <a:chExt cx="6480720" cy="3229426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3234" y="1628800"/>
              <a:ext cx="6480720" cy="3229426"/>
              <a:chOff x="1547664" y="1628800"/>
              <a:chExt cx="6480720" cy="322942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64" y="1628800"/>
                <a:ext cx="6480720" cy="3229426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3203848" y="2492896"/>
                <a:ext cx="4752528" cy="20882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6444208" y="2109760"/>
                <a:ext cx="1512168" cy="195603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3160304" y="2062545"/>
              <a:ext cx="3571936" cy="347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8572" y="2367966"/>
          <a:ext cx="4619580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0"/>
                <a:gridCol w="769930"/>
                <a:gridCol w="769930"/>
                <a:gridCol w="769930"/>
                <a:gridCol w="769930"/>
                <a:gridCol w="769930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910123" y="2564861"/>
            <a:ext cx="348565" cy="186604"/>
            <a:chOff x="1853004" y="4826628"/>
            <a:chExt cx="508292" cy="21602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9669" y="2781006"/>
            <a:ext cx="348354" cy="184242"/>
            <a:chOff x="1853004" y="5154597"/>
            <a:chExt cx="546189" cy="204821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9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8" y="2599900"/>
            <a:ext cx="511006" cy="1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6616694" y="2791631"/>
            <a:ext cx="524736" cy="1402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16003" y="3000964"/>
            <a:ext cx="4630074" cy="141889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85365" y="3048432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직무중국어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2785365" y="3326197"/>
          <a:ext cx="4529638" cy="103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99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173390"/>
            <a:ext cx="90904" cy="10886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694233" y="1439917"/>
            <a:ext cx="4682406" cy="2307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706806" y="1692429"/>
            <a:ext cx="4680996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rmAutofit/>
          </a:bodyPr>
          <a:lstStyle/>
          <a:p>
            <a:r>
              <a:rPr lang="ko-KR" altLang="en-US" sz="1000" dirty="0" smtClean="0"/>
              <a:t>본 수업은 </a:t>
            </a:r>
            <a:r>
              <a:rPr lang="en-US" altLang="ko-KR" sz="1000" dirty="0" smtClean="0"/>
              <a:t>……………………….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717369" y="4452610"/>
            <a:ext cx="4630074" cy="237273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학생관리 개별보기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- 2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8380" y="2334416"/>
            <a:ext cx="825588" cy="69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619072" y="2085968"/>
            <a:ext cx="1508180" cy="358646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전체 첫 화면에서 해당 클래스 클릭 시 기타 수강 강의를 제외한 해당 클래스 상세 내용 및 해당 클래스에 대한 교육종합 평가 보여주도록 설계</a:t>
            </a:r>
            <a:endParaRPr lang="en-US" altLang="ko-KR" sz="12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25632" y="2064340"/>
            <a:ext cx="4622397" cy="269461"/>
            <a:chOff x="2725632" y="2059155"/>
            <a:chExt cx="4622397" cy="269461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수강 강의 현황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412" y="4495808"/>
            <a:ext cx="2103046" cy="2284232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37" idx="0"/>
            <a:endCxn id="54" idx="3"/>
          </p:cNvCxnSpPr>
          <p:nvPr/>
        </p:nvCxnSpPr>
        <p:spPr bwMode="auto">
          <a:xfrm rot="16200000" flipH="1">
            <a:off x="4837893" y="1367696"/>
            <a:ext cx="1510389" cy="3443829"/>
          </a:xfrm>
          <a:prstGeom prst="bentConnector4">
            <a:avLst>
              <a:gd name="adj1" fmla="val -15135"/>
              <a:gd name="adj2" fmla="val 106638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꺾인 연결선 13"/>
          <p:cNvCxnSpPr>
            <a:stCxn id="37" idx="0"/>
            <a:endCxn id="63" idx="3"/>
          </p:cNvCxnSpPr>
          <p:nvPr/>
        </p:nvCxnSpPr>
        <p:spPr bwMode="auto">
          <a:xfrm rot="16200000" flipH="1">
            <a:off x="3957028" y="2248562"/>
            <a:ext cx="3304560" cy="3476269"/>
          </a:xfrm>
          <a:prstGeom prst="bentConnector4">
            <a:avLst>
              <a:gd name="adj1" fmla="val -6918"/>
              <a:gd name="adj2" fmla="val 106576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/>
          <p:cNvSpPr/>
          <p:nvPr/>
        </p:nvSpPr>
        <p:spPr bwMode="auto">
          <a:xfrm>
            <a:off x="2785365" y="4508060"/>
            <a:ext cx="814179" cy="280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교육종합평가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4476926"/>
            <a:ext cx="1527459" cy="3115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60427" y="5229200"/>
            <a:ext cx="1090912" cy="142482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err="1" smtClean="0"/>
              <a:t>필터링</a:t>
            </a:r>
            <a:r>
              <a:rPr lang="ko-KR" altLang="en-US" sz="1000" b="1" dirty="0" smtClean="0"/>
              <a:t> 기능을 통해 해당 클래스에 대한 교육종합 평가 기간별 조회 가능하도록 설계</a:t>
            </a:r>
            <a:endParaRPr lang="en-US" altLang="ko-KR" sz="1000" b="1" dirty="0" smtClean="0"/>
          </a:p>
        </p:txBody>
      </p:sp>
      <p:cxnSp>
        <p:nvCxnSpPr>
          <p:cNvPr id="20" name="꺾인 연결선 19"/>
          <p:cNvCxnSpPr>
            <a:stCxn id="42" idx="1"/>
            <a:endCxn id="52" idx="0"/>
          </p:cNvCxnSpPr>
          <p:nvPr/>
        </p:nvCxnSpPr>
        <p:spPr bwMode="auto">
          <a:xfrm rot="10800000" flipV="1">
            <a:off x="3405884" y="4632722"/>
            <a:ext cx="1238125" cy="596478"/>
          </a:xfrm>
          <a:prstGeom prst="bentConnector2">
            <a:avLst/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0674565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496" y="980728"/>
            <a:ext cx="7452292" cy="3960440"/>
            <a:chOff x="107504" y="980728"/>
            <a:chExt cx="8005625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80728"/>
              <a:ext cx="8005625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547664" y="1628800"/>
              <a:ext cx="6480720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106" y="1411086"/>
            <a:ext cx="5202155" cy="3229426"/>
            <a:chOff x="1493234" y="1628800"/>
            <a:chExt cx="6480720" cy="3229426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3234" y="1628800"/>
              <a:ext cx="6480720" cy="3229426"/>
              <a:chOff x="1547664" y="1628800"/>
              <a:chExt cx="6480720" cy="322942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664" y="1628800"/>
                <a:ext cx="6480720" cy="3229426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 bwMode="auto">
              <a:xfrm>
                <a:off x="3203848" y="2492896"/>
                <a:ext cx="4752528" cy="20882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6444208" y="2109760"/>
                <a:ext cx="1512168" cy="195603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 bwMode="auto">
            <a:xfrm>
              <a:off x="3160304" y="2062545"/>
              <a:ext cx="3571936" cy="347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8572" y="2367966"/>
          <a:ext cx="4619580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0"/>
                <a:gridCol w="769930"/>
                <a:gridCol w="769930"/>
                <a:gridCol w="769930"/>
                <a:gridCol w="769930"/>
                <a:gridCol w="769930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진행상황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직무중국어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910123" y="2564861"/>
            <a:ext cx="348565" cy="186604"/>
            <a:chOff x="1853004" y="4826628"/>
            <a:chExt cx="508292" cy="216024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4826628"/>
              <a:ext cx="508292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 bwMode="auto">
            <a:xfrm>
              <a:off x="1926547" y="4879793"/>
              <a:ext cx="388252" cy="144016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err="1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진행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중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19669" y="2781006"/>
            <a:ext cx="348354" cy="184242"/>
            <a:chOff x="1853004" y="5154597"/>
            <a:chExt cx="546189" cy="204821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004" y="5154597"/>
              <a:ext cx="546189" cy="20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 bwMode="auto">
            <a:xfrm>
              <a:off x="1893599" y="5165230"/>
              <a:ext cx="458649" cy="18672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ko-KR" altLang="en-US" sz="900" b="1" dirty="0" smtClean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완</a:t>
              </a:r>
              <a:r>
                <a:rPr kumimoji="1" lang="ko-KR" altLang="en-US" sz="900" b="1" dirty="0">
                  <a:solidFill>
                    <a:schemeClr val="bg1"/>
                  </a:solidFill>
                  <a:latin typeface="Arial" charset="0"/>
                  <a:ea typeface="돋움" pitchFamily="50" charset="-127"/>
                </a:rPr>
                <a:t>료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8" y="2599900"/>
            <a:ext cx="511006" cy="1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6616694" y="2791631"/>
            <a:ext cx="524736" cy="14029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16003" y="3000964"/>
            <a:ext cx="4630074" cy="141889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85365" y="3048432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직무중국어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2785365" y="3326197"/>
          <a:ext cx="4529638" cy="103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11"/>
                <a:gridCol w="502129"/>
                <a:gridCol w="502129"/>
                <a:gridCol w="613714"/>
                <a:gridCol w="2630655"/>
              </a:tblGrid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개별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확인만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확인만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 수업 집중도가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많이 떨어지셨습니다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발음부분에서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문제가 있는데 발음 시 좀 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신경쓰셔서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해주셔야 합니다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다음에는 조금 더 나아진 모습 기대하겠습니다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99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173390"/>
            <a:ext cx="90904" cy="10886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694233" y="1439917"/>
            <a:ext cx="4682406" cy="2307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txBody>
          <a:bodyPr wrap="square" lIns="108000" tIns="0" rIns="0" bIns="0" anchor="ctr">
            <a:normAutofit/>
          </a:bodyPr>
          <a:lstStyle/>
          <a:p>
            <a:r>
              <a:rPr lang="ko-KR" altLang="en-US" sz="1000" b="1" dirty="0" smtClean="0"/>
              <a:t>클래스 소개</a:t>
            </a:r>
            <a:endParaRPr lang="en-US" altLang="ko-KR" sz="10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706806" y="1692429"/>
            <a:ext cx="4680996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rmAutofit/>
          </a:bodyPr>
          <a:lstStyle/>
          <a:p>
            <a:r>
              <a:rPr lang="ko-KR" altLang="en-US" sz="1000" dirty="0" smtClean="0"/>
              <a:t>본 수업은 </a:t>
            </a:r>
            <a:r>
              <a:rPr lang="en-US" altLang="ko-KR" sz="1000" dirty="0" smtClean="0"/>
              <a:t>……………………….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2717369" y="4452610"/>
            <a:ext cx="4630074" cy="237273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학생관리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학생관리 개별보기 세부기능 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- 2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8380" y="2334416"/>
            <a:ext cx="825588" cy="69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619072" y="2085968"/>
            <a:ext cx="1508180" cy="358646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전체 첫 화면에서 해당 클래스 클릭 시 기타 수강 강의를 제외한 해당 클래스 상세 내용 및 해당 클래스에 대한 교육종합 평가 보여주도록 설계</a:t>
            </a:r>
            <a:endParaRPr lang="en-US" altLang="ko-KR" sz="1200" b="1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25632" y="2064340"/>
            <a:ext cx="4622397" cy="269461"/>
            <a:chOff x="2725632" y="2059155"/>
            <a:chExt cx="4622397" cy="269461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직사각형 45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수강 강의 현황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412" y="4495808"/>
            <a:ext cx="2103046" cy="2284232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37" idx="0"/>
            <a:endCxn id="54" idx="3"/>
          </p:cNvCxnSpPr>
          <p:nvPr/>
        </p:nvCxnSpPr>
        <p:spPr bwMode="auto">
          <a:xfrm rot="16200000" flipH="1">
            <a:off x="4837893" y="1367696"/>
            <a:ext cx="1510389" cy="3443829"/>
          </a:xfrm>
          <a:prstGeom prst="bentConnector4">
            <a:avLst>
              <a:gd name="adj1" fmla="val -15135"/>
              <a:gd name="adj2" fmla="val 106638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꺾인 연결선 13"/>
          <p:cNvCxnSpPr>
            <a:stCxn id="37" idx="0"/>
            <a:endCxn id="63" idx="3"/>
          </p:cNvCxnSpPr>
          <p:nvPr/>
        </p:nvCxnSpPr>
        <p:spPr bwMode="auto">
          <a:xfrm rot="16200000" flipH="1">
            <a:off x="3957028" y="2248562"/>
            <a:ext cx="3304560" cy="3476269"/>
          </a:xfrm>
          <a:prstGeom prst="bentConnector4">
            <a:avLst>
              <a:gd name="adj1" fmla="val -6918"/>
              <a:gd name="adj2" fmla="val 106576"/>
            </a:avLst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/>
          <p:cNvSpPr/>
          <p:nvPr/>
        </p:nvSpPr>
        <p:spPr bwMode="auto">
          <a:xfrm>
            <a:off x="2785365" y="4508060"/>
            <a:ext cx="814179" cy="280457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ko-KR" altLang="en-US" sz="900" b="1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교육종합평가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4476926"/>
            <a:ext cx="1527459" cy="3115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60427" y="5229200"/>
            <a:ext cx="1090912" cy="142482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err="1" smtClean="0"/>
              <a:t>필터링</a:t>
            </a:r>
            <a:r>
              <a:rPr lang="ko-KR" altLang="en-US" sz="1000" b="1" dirty="0" smtClean="0"/>
              <a:t> 기능을 통해 해당 클래스에 대한 교육종합 평가 기간별 조회 가능하도록 설계</a:t>
            </a:r>
            <a:endParaRPr lang="en-US" altLang="ko-KR" sz="1000" b="1" dirty="0" smtClean="0"/>
          </a:p>
        </p:txBody>
      </p:sp>
      <p:cxnSp>
        <p:nvCxnSpPr>
          <p:cNvPr id="20" name="꺾인 연결선 19"/>
          <p:cNvCxnSpPr>
            <a:stCxn id="42" idx="1"/>
            <a:endCxn id="52" idx="0"/>
          </p:cNvCxnSpPr>
          <p:nvPr/>
        </p:nvCxnSpPr>
        <p:spPr bwMode="auto">
          <a:xfrm rot="10800000" flipV="1">
            <a:off x="3405884" y="4632722"/>
            <a:ext cx="1238125" cy="596478"/>
          </a:xfrm>
          <a:prstGeom prst="bentConnector2">
            <a:avLst/>
          </a:prstGeom>
          <a:solidFill>
            <a:srgbClr val="800000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87708" y="1092248"/>
            <a:ext cx="7488390" cy="4099811"/>
          </a:xfrm>
          <a:prstGeom prst="rect">
            <a:avLst/>
          </a:prstGeom>
          <a:solidFill>
            <a:srgbClr val="FFC000"/>
          </a:solidFill>
          <a:ln>
            <a:solidFill>
              <a:srgbClr val="808080"/>
            </a:solidFill>
          </a:ln>
        </p:spPr>
        <p:txBody>
          <a:bodyPr wrap="square" rtlCol="0" anchor="ctr">
            <a:normAutofit/>
          </a:bodyPr>
          <a:lstStyle/>
          <a:p>
            <a:pPr marL="171450" indent="-1714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학생 시험 결과 피드백에 대한 </a:t>
            </a:r>
            <a:r>
              <a:rPr kumimoji="1" lang="ko-KR" altLang="en-US" sz="1200" b="1" dirty="0" err="1">
                <a:latin typeface="Arial" charset="0"/>
                <a:ea typeface="돋움" pitchFamily="50" charset="-127"/>
              </a:rPr>
              <a:t>장표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 필요 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(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학습자 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UX 17)</a:t>
            </a:r>
          </a:p>
          <a:p>
            <a:pPr marL="358775" lvl="1" indent="-1841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WRT, SPK 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피드백 주기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(TO DO)</a:t>
            </a:r>
          </a:p>
          <a:p>
            <a:pPr marL="358775" lvl="1" indent="-1841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200" b="1" dirty="0" err="1">
                <a:latin typeface="Arial" charset="0"/>
                <a:ea typeface="돋움" pitchFamily="50" charset="-127"/>
              </a:rPr>
              <a:t>ㅇㅇㅇ</a:t>
            </a:r>
            <a:endParaRPr kumimoji="1" lang="en-US" altLang="ko-KR" sz="1200" b="1" dirty="0">
              <a:latin typeface="Arial" charset="0"/>
              <a:ea typeface="돋움" pitchFamily="50" charset="-127"/>
            </a:endParaRPr>
          </a:p>
          <a:p>
            <a:pPr marL="171450" indent="-1714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en-US" altLang="ko-KR" sz="1200" b="1" dirty="0">
              <a:latin typeface="Arial" charset="0"/>
              <a:ea typeface="돋움" pitchFamily="50" charset="-127"/>
            </a:endParaRPr>
          </a:p>
          <a:p>
            <a:pPr marL="171450" indent="-1714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과제제출 및 피드백에 대한 </a:t>
            </a:r>
            <a:r>
              <a:rPr kumimoji="1" lang="ko-KR" altLang="en-US" sz="1200" b="1" dirty="0" err="1">
                <a:latin typeface="Arial" charset="0"/>
                <a:ea typeface="돋움" pitchFamily="50" charset="-127"/>
              </a:rPr>
              <a:t>장표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 필요</a:t>
            </a:r>
            <a:endParaRPr kumimoji="1" lang="en-US" altLang="ko-KR" sz="1200" b="1" dirty="0">
              <a:latin typeface="Arial" charset="0"/>
              <a:ea typeface="돋움" pitchFamily="50" charset="-127"/>
            </a:endParaRPr>
          </a:p>
          <a:p>
            <a:pPr marL="358775" lvl="1" indent="-1841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시스템상 해결되도록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(To Do</a:t>
            </a:r>
            <a:r>
              <a:rPr kumimoji="1" lang="en-US" altLang="ko-KR" sz="1200" b="1" dirty="0" smtClean="0">
                <a:latin typeface="Arial" charset="0"/>
                <a:ea typeface="돋움" pitchFamily="50" charset="-127"/>
              </a:rPr>
              <a:t>)</a:t>
            </a:r>
          </a:p>
          <a:p>
            <a:pPr marL="358775" lvl="1" indent="-184150" fontAlgn="ctr" latinLnBrk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28700" algn="l"/>
              </a:tabLst>
            </a:pP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레벨테스트처럼 시스템 상에서 과제 출제 및 학습자 과제제출 확인 및 피드백 줄 수 있도록 설계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. (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수업 시 유인물 배포 후 피드백 진행  비효율적 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/ 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게시판에 과제파일 업로드 후 학생이 다운로드 후 과제풀이 후 </a:t>
            </a:r>
            <a:r>
              <a:rPr kumimoji="1" lang="ko-KR" altLang="en-US" sz="1200" b="1" dirty="0" err="1">
                <a:latin typeface="Arial" charset="0"/>
                <a:ea typeface="돋움" pitchFamily="50" charset="-127"/>
              </a:rPr>
              <a:t>재업드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  비효율적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) 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결론 </a:t>
            </a:r>
            <a:r>
              <a:rPr kumimoji="1" lang="en-US" altLang="ko-KR" sz="1200" b="1" dirty="0">
                <a:latin typeface="Arial" charset="0"/>
                <a:ea typeface="돋움" pitchFamily="50" charset="-127"/>
              </a:rPr>
              <a:t>: </a:t>
            </a:r>
            <a:r>
              <a:rPr kumimoji="1" lang="ko-KR" altLang="en-US" sz="1200" b="1" dirty="0">
                <a:latin typeface="Arial" charset="0"/>
                <a:ea typeface="돋움" pitchFamily="50" charset="-127"/>
              </a:rPr>
              <a:t>과제 출제 및 풀이 제출 모두 시스템 상에서 이루어 질 수 있도록</a:t>
            </a:r>
            <a:endParaRPr kumimoji="1" lang="en-US" altLang="ko-KR" sz="1200" b="1" dirty="0"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76616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교수진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092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7091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86"/>
          <p:cNvSpPr>
            <a:spLocks noChangeArrowheads="1"/>
          </p:cNvSpPr>
          <p:nvPr/>
        </p:nvSpPr>
        <p:spPr bwMode="auto">
          <a:xfrm rot="10800000" flipH="1">
            <a:off x="1340690" y="4564623"/>
            <a:ext cx="1429432" cy="19669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496" y="882754"/>
            <a:ext cx="7452292" cy="3960440"/>
            <a:chOff x="35496" y="937184"/>
            <a:chExt cx="7452292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937184"/>
              <a:ext cx="745229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376115" y="1585256"/>
              <a:ext cx="6032785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792601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비용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관리 전체보기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366798" y="1292223"/>
            <a:ext cx="6042102" cy="209146"/>
            <a:chOff x="2725632" y="2059155"/>
            <a:chExt cx="4622397" cy="269461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비용관리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33116" y="1537855"/>
            <a:ext cx="5039084" cy="1188643"/>
            <a:chOff x="1333116" y="1537855"/>
            <a:chExt cx="6075784" cy="1188643"/>
          </a:xfrm>
        </p:grpSpPr>
        <p:grpSp>
          <p:nvGrpSpPr>
            <p:cNvPr id="7" name="그룹 6"/>
            <p:cNvGrpSpPr/>
            <p:nvPr/>
          </p:nvGrpSpPr>
          <p:grpSpPr>
            <a:xfrm>
              <a:off x="1333116" y="1537855"/>
              <a:ext cx="6075784" cy="1188643"/>
              <a:chOff x="1333116" y="1592285"/>
              <a:chExt cx="6075784" cy="1188643"/>
            </a:xfrm>
          </p:grpSpPr>
          <p:pic>
            <p:nvPicPr>
              <p:cNvPr id="68" name="그림 6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116" y="1592285"/>
                <a:ext cx="6075784" cy="1188643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 bwMode="auto">
              <a:xfrm>
                <a:off x="2555776" y="1930121"/>
                <a:ext cx="2736304" cy="22450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06012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337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0662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 smtClean="0"/>
                <a:t>12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410341" y="2775860"/>
            <a:ext cx="975281" cy="1539870"/>
            <a:chOff x="7336410" y="1454631"/>
            <a:chExt cx="1582035" cy="2792998"/>
          </a:xfrm>
        </p:grpSpPr>
        <p:grpSp>
          <p:nvGrpSpPr>
            <p:cNvPr id="81" name="그룹 80"/>
            <p:cNvGrpSpPr/>
            <p:nvPr/>
          </p:nvGrpSpPr>
          <p:grpSpPr>
            <a:xfrm>
              <a:off x="7336410" y="1454631"/>
              <a:ext cx="1582035" cy="2792998"/>
              <a:chOff x="6516216" y="1919289"/>
              <a:chExt cx="1582035" cy="2055490"/>
            </a:xfrm>
          </p:grpSpPr>
          <p:pic>
            <p:nvPicPr>
              <p:cNvPr id="88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1919289"/>
                <a:ext cx="1582035" cy="205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직사각형 88"/>
              <p:cNvSpPr/>
              <p:nvPr/>
            </p:nvSpPr>
            <p:spPr bwMode="auto">
              <a:xfrm>
                <a:off x="6660232" y="2132856"/>
                <a:ext cx="1368152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 bwMode="auto">
            <a:xfrm>
              <a:off x="7396886" y="3616038"/>
              <a:ext cx="1368152" cy="432048"/>
            </a:xfrm>
            <a:prstGeom prst="rect">
              <a:avLst/>
            </a:prstGeom>
            <a:solidFill>
              <a:srgbClr val="FF5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rPr>
                <a:t>1856000 W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632104" y="1810269"/>
              <a:ext cx="918906" cy="1640574"/>
              <a:chOff x="7577674" y="1744953"/>
              <a:chExt cx="619125" cy="1295400"/>
            </a:xfrm>
          </p:grpSpPr>
          <p:pic>
            <p:nvPicPr>
              <p:cNvPr id="8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7674" y="1744953"/>
                <a:ext cx="61912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7579010" y="18344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SK</a:t>
                </a:r>
                <a:endParaRPr lang="ko-KR" altLang="en-US" sz="12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592066" y="2315187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LG</a:t>
                </a:r>
                <a:endParaRPr lang="ko-KR" altLang="en-US" sz="12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597853" y="273620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삼성</a:t>
                </a:r>
                <a:endParaRPr lang="ko-KR" altLang="en-US" sz="1200" b="1" dirty="0"/>
              </a:p>
            </p:txBody>
          </p:sp>
        </p:grpSp>
      </p:grpSp>
      <p:sp>
        <p:nvSpPr>
          <p:cNvPr id="18" name="직사각형 17"/>
          <p:cNvSpPr/>
          <p:nvPr/>
        </p:nvSpPr>
        <p:spPr bwMode="auto">
          <a:xfrm>
            <a:off x="6228184" y="1537855"/>
            <a:ext cx="1180716" cy="10990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급여 명세서 보기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36056" y="2775859"/>
            <a:ext cx="4961959" cy="1539871"/>
            <a:chOff x="2550478" y="2775859"/>
            <a:chExt cx="4858422" cy="1435869"/>
          </a:xfrm>
        </p:grpSpPr>
        <p:pic>
          <p:nvPicPr>
            <p:cNvPr id="90" name="그림 89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78" y="2775859"/>
              <a:ext cx="4858422" cy="143586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656248" y="4055300"/>
              <a:ext cx="4652056" cy="1346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800" dirty="0" smtClean="0"/>
                <a:t>1          2           3           4            5            6            7             8            9             10            11            12             </a:t>
              </a:r>
              <a:endParaRPr lang="ko-KR" altLang="en-US" sz="800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432112" y="4651362"/>
          <a:ext cx="5922360" cy="8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0"/>
                <a:gridCol w="987060"/>
                <a:gridCol w="987060"/>
                <a:gridCol w="987060"/>
                <a:gridCol w="987060"/>
                <a:gridCol w="987060"/>
              </a:tblGrid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수업횟수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Hourly 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금액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1403647" y="4353556"/>
            <a:ext cx="5994367" cy="249355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1432112" y="5835935"/>
          <a:ext cx="5922360" cy="8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0"/>
                <a:gridCol w="987060"/>
                <a:gridCol w="987060"/>
                <a:gridCol w="987060"/>
                <a:gridCol w="987060"/>
                <a:gridCol w="987060"/>
              </a:tblGrid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수업횟수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Hourly 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금액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432112" y="4375990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10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월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440118" y="5567836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9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월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95463" y="1124744"/>
            <a:ext cx="1369025" cy="349765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학생관리 개별보기 전체 첫 화면 기준</a:t>
            </a:r>
            <a:endParaRPr lang="en-US" altLang="ko-KR" sz="1000" b="1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해당 월에 대한 결과 보여주기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매월 </a:t>
            </a:r>
            <a:r>
              <a:rPr lang="en-US" altLang="ko-KR" sz="1000" dirty="0"/>
              <a:t>1</a:t>
            </a:r>
            <a:r>
              <a:rPr lang="ko-KR" altLang="en-US" sz="1000" dirty="0"/>
              <a:t>일 부터 말일 까지의 비용 </a:t>
            </a:r>
            <a:r>
              <a:rPr lang="ko-KR" altLang="en-US" sz="1000" dirty="0" smtClean="0"/>
              <a:t>보여주기</a:t>
            </a:r>
            <a:endParaRPr lang="en-US" altLang="ko-KR" sz="1000" dirty="0" smtClean="0"/>
          </a:p>
          <a:p>
            <a:pPr marL="258762" lvl="1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/>
              <a:t>매월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일이 되면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원으로 갱신 </a:t>
            </a:r>
            <a:endParaRPr lang="en-US" altLang="ko-KR" sz="1000" dirty="0"/>
          </a:p>
          <a:p>
            <a:pPr marL="258762" lvl="1" indent="-171450">
              <a:buFont typeface="Wingdings" panose="05000000000000000000" pitchFamily="2" charset="2"/>
              <a:buChar char="v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310925271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792601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비용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관리 세부 기능설명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- 1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1" name="AutoShape 91"/>
          <p:cNvSpPr>
            <a:spLocks noChangeArrowheads="1"/>
          </p:cNvSpPr>
          <p:nvPr/>
        </p:nvSpPr>
        <p:spPr bwMode="auto">
          <a:xfrm rot="21600000">
            <a:off x="3402294" y="1094028"/>
            <a:ext cx="280881" cy="812362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5" name="그림 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82" y="1939684"/>
            <a:ext cx="5292080" cy="49183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" y="959457"/>
            <a:ext cx="3433206" cy="275757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43808" y="1221229"/>
            <a:ext cx="603665" cy="59093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9" name="AutoShape 85"/>
          <p:cNvSpPr>
            <a:spLocks noChangeArrowheads="1"/>
          </p:cNvSpPr>
          <p:nvPr/>
        </p:nvSpPr>
        <p:spPr bwMode="auto">
          <a:xfrm rot="10800000">
            <a:off x="3640598" y="1749257"/>
            <a:ext cx="5298264" cy="17848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88336" y="1094028"/>
            <a:ext cx="5164794" cy="67878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</a:rPr>
              <a:t>급여 명세서 보기 </a:t>
            </a:r>
            <a:r>
              <a:rPr lang="ko-KR" altLang="en-US" sz="1200" b="1" dirty="0" smtClean="0"/>
              <a:t>클릭 시 아래 정보 창으로 이동 </a:t>
            </a:r>
            <a:r>
              <a:rPr lang="en-US" altLang="ko-KR" sz="1200" b="1" dirty="0" smtClean="0"/>
              <a:t>or </a:t>
            </a:r>
            <a:r>
              <a:rPr lang="ko-KR" altLang="en-US" sz="1200" b="1" dirty="0" smtClean="0"/>
              <a:t>팝업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13924184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86"/>
          <p:cNvSpPr>
            <a:spLocks noChangeArrowheads="1"/>
          </p:cNvSpPr>
          <p:nvPr/>
        </p:nvSpPr>
        <p:spPr bwMode="auto">
          <a:xfrm rot="10800000" flipH="1">
            <a:off x="1340690" y="4564623"/>
            <a:ext cx="1429432" cy="19669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496" y="882754"/>
            <a:ext cx="7452292" cy="3960440"/>
            <a:chOff x="35496" y="937184"/>
            <a:chExt cx="7452292" cy="39604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937184"/>
              <a:ext cx="745229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376115" y="1585256"/>
              <a:ext cx="6032785" cy="3312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6425" y="555625"/>
            <a:ext cx="792601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비용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관리 세부 기능설명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- 2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366798" y="1292223"/>
            <a:ext cx="6042102" cy="209146"/>
            <a:chOff x="2725632" y="2059155"/>
            <a:chExt cx="4622397" cy="269461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632" y="2059155"/>
              <a:ext cx="4622397" cy="269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2744467" y="2067710"/>
              <a:ext cx="1082355" cy="251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r>
                <a:rPr lang="ko-KR" altLang="en-US" sz="10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비용관리</a:t>
              </a:r>
              <a:r>
                <a:rPr lang="en-US" altLang="ko-KR" sz="10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33116" y="1537855"/>
            <a:ext cx="5039084" cy="1188643"/>
            <a:chOff x="1333116" y="1537855"/>
            <a:chExt cx="6075784" cy="1188643"/>
          </a:xfrm>
        </p:grpSpPr>
        <p:grpSp>
          <p:nvGrpSpPr>
            <p:cNvPr id="7" name="그룹 6"/>
            <p:cNvGrpSpPr/>
            <p:nvPr/>
          </p:nvGrpSpPr>
          <p:grpSpPr>
            <a:xfrm>
              <a:off x="1333116" y="1537855"/>
              <a:ext cx="6075784" cy="1188643"/>
              <a:chOff x="1333116" y="1592285"/>
              <a:chExt cx="6075784" cy="1188643"/>
            </a:xfrm>
          </p:grpSpPr>
          <p:pic>
            <p:nvPicPr>
              <p:cNvPr id="68" name="그림 6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116" y="1592285"/>
                <a:ext cx="6075784" cy="1188643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 bwMode="auto">
              <a:xfrm>
                <a:off x="2555776" y="1930121"/>
                <a:ext cx="2736304" cy="22450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06012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337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0662" y="1878281"/>
              <a:ext cx="476831" cy="232803"/>
            </a:xfrm>
            <a:prstGeom prst="rect">
              <a:avLst/>
            </a:prstGeom>
            <a:noFill/>
            <a:ln w="19050">
              <a:solidFill>
                <a:srgbClr val="808080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sz="900" dirty="0" smtClean="0"/>
                <a:t>12</a:t>
              </a:r>
              <a:r>
                <a:rPr lang="ko-KR" altLang="en-US" sz="900" dirty="0" smtClean="0"/>
                <a:t>개월</a:t>
              </a:r>
              <a:endParaRPr lang="ko-KR" altLang="en-US" sz="9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410341" y="2775860"/>
            <a:ext cx="975281" cy="1539870"/>
            <a:chOff x="7336410" y="1454631"/>
            <a:chExt cx="1582035" cy="2792998"/>
          </a:xfrm>
        </p:grpSpPr>
        <p:grpSp>
          <p:nvGrpSpPr>
            <p:cNvPr id="81" name="그룹 80"/>
            <p:cNvGrpSpPr/>
            <p:nvPr/>
          </p:nvGrpSpPr>
          <p:grpSpPr>
            <a:xfrm>
              <a:off x="7336410" y="1454631"/>
              <a:ext cx="1582035" cy="2792998"/>
              <a:chOff x="6516216" y="1919289"/>
              <a:chExt cx="1582035" cy="2055490"/>
            </a:xfrm>
          </p:grpSpPr>
          <p:pic>
            <p:nvPicPr>
              <p:cNvPr id="88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1919289"/>
                <a:ext cx="1582035" cy="205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직사각형 88"/>
              <p:cNvSpPr/>
              <p:nvPr/>
            </p:nvSpPr>
            <p:spPr bwMode="auto">
              <a:xfrm>
                <a:off x="6660232" y="2132856"/>
                <a:ext cx="1368152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 bwMode="auto">
            <a:xfrm>
              <a:off x="7396886" y="3616038"/>
              <a:ext cx="1368152" cy="432048"/>
            </a:xfrm>
            <a:prstGeom prst="rect">
              <a:avLst/>
            </a:prstGeom>
            <a:solidFill>
              <a:srgbClr val="FF5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rPr>
                <a:t>1856000 W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632104" y="1810269"/>
              <a:ext cx="918906" cy="1640574"/>
              <a:chOff x="7577674" y="1744953"/>
              <a:chExt cx="619125" cy="1295400"/>
            </a:xfrm>
          </p:grpSpPr>
          <p:pic>
            <p:nvPicPr>
              <p:cNvPr id="8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7674" y="1744953"/>
                <a:ext cx="619125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7579010" y="18344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SK</a:t>
                </a:r>
                <a:endParaRPr lang="ko-KR" altLang="en-US" sz="12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592066" y="2315187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LG</a:t>
                </a:r>
                <a:endParaRPr lang="ko-KR" altLang="en-US" sz="12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597853" y="273620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삼성</a:t>
                </a:r>
                <a:endParaRPr lang="ko-KR" altLang="en-US" sz="1200" b="1" dirty="0"/>
              </a:p>
            </p:txBody>
          </p:sp>
        </p:grpSp>
      </p:grpSp>
      <p:sp>
        <p:nvSpPr>
          <p:cNvPr id="18" name="직사각형 17"/>
          <p:cNvSpPr/>
          <p:nvPr/>
        </p:nvSpPr>
        <p:spPr bwMode="auto">
          <a:xfrm>
            <a:off x="6228184" y="1537855"/>
            <a:ext cx="1180716" cy="10990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급여 명세서 보기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36056" y="2775859"/>
            <a:ext cx="4961959" cy="1539871"/>
            <a:chOff x="2550478" y="2775859"/>
            <a:chExt cx="4858422" cy="1435869"/>
          </a:xfrm>
        </p:grpSpPr>
        <p:pic>
          <p:nvPicPr>
            <p:cNvPr id="90" name="그림 89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78" y="2775859"/>
              <a:ext cx="4858422" cy="143586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656248" y="4055300"/>
              <a:ext cx="4652056" cy="1346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800" dirty="0" smtClean="0"/>
                <a:t>1          2           3           4            5            6            7             8            9             10            11            12             </a:t>
              </a:r>
              <a:endParaRPr lang="ko-KR" altLang="en-US" sz="800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39347"/>
              </p:ext>
            </p:extLst>
          </p:nvPr>
        </p:nvGraphicFramePr>
        <p:xfrm>
          <a:off x="1432112" y="4651362"/>
          <a:ext cx="5922360" cy="8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0"/>
                <a:gridCol w="987060"/>
                <a:gridCol w="987060"/>
                <a:gridCol w="987060"/>
                <a:gridCol w="987060"/>
                <a:gridCol w="987060"/>
              </a:tblGrid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수업횟수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Hourly 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금액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1403647" y="4353556"/>
            <a:ext cx="5994367" cy="249355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028700" algn="l"/>
              </a:tabLst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76641"/>
              </p:ext>
            </p:extLst>
          </p:nvPr>
        </p:nvGraphicFramePr>
        <p:xfrm>
          <a:off x="1432112" y="5835935"/>
          <a:ext cx="5922360" cy="8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0"/>
                <a:gridCol w="987060"/>
                <a:gridCol w="987060"/>
                <a:gridCol w="987060"/>
                <a:gridCol w="987060"/>
                <a:gridCol w="987060"/>
              </a:tblGrid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수업횟수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Hourly 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세후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금액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67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432112" y="4375990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10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월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440118" y="5567836"/>
            <a:ext cx="639988" cy="246408"/>
          </a:xfrm>
          <a:prstGeom prst="rect">
            <a:avLst/>
          </a:prstGeom>
          <a:solidFill>
            <a:srgbClr val="660033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9</a:t>
            </a:r>
            <a:r>
              <a:rPr kumimoji="1" lang="ko-KR" altLang="en-US" sz="900" b="1" dirty="0" smtClean="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월</a:t>
            </a:r>
            <a:endParaRPr kumimoji="1" lang="ko-KR" altLang="en-US" sz="900" b="1" dirty="0">
              <a:solidFill>
                <a:schemeClr val="bg1"/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644277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학사관리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368657"/>
            <a:ext cx="8569557" cy="4422611"/>
            <a:chOff x="251520" y="1238637"/>
            <a:chExt cx="8569557" cy="44226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6" y="1615200"/>
            <a:ext cx="6846059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3" y="1921328"/>
            <a:ext cx="508606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796838" y="1976413"/>
            <a:ext cx="740882" cy="2805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0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3106098" y="2301962"/>
            <a:ext cx="3584605" cy="12036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1923" y="1932361"/>
            <a:ext cx="1746332" cy="3282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10000"/>
          </a:bodyPr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835175" y="1943362"/>
            <a:ext cx="1703657" cy="314325"/>
            <a:chOff x="6900490" y="1943362"/>
            <a:chExt cx="1703657" cy="314325"/>
          </a:xfrm>
        </p:grpSpPr>
        <p:grpSp>
          <p:nvGrpSpPr>
            <p:cNvPr id="23" name="그룹 22"/>
            <p:cNvGrpSpPr/>
            <p:nvPr/>
          </p:nvGrpSpPr>
          <p:grpSpPr>
            <a:xfrm>
              <a:off x="6900490" y="1943362"/>
              <a:ext cx="1703657" cy="314325"/>
              <a:chOff x="5292380" y="1813342"/>
              <a:chExt cx="1007811" cy="314325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380" y="1813342"/>
                <a:ext cx="1007811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직사각형 19"/>
              <p:cNvSpPr/>
              <p:nvPr/>
            </p:nvSpPr>
            <p:spPr bwMode="auto">
              <a:xfrm>
                <a:off x="5364088" y="1916831"/>
                <a:ext cx="864096" cy="1107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225" y="2000189"/>
              <a:ext cx="17145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AutoShape 90"/>
          <p:cNvSpPr>
            <a:spLocks noChangeArrowheads="1"/>
          </p:cNvSpPr>
          <p:nvPr/>
        </p:nvSpPr>
        <p:spPr bwMode="auto">
          <a:xfrm rot="5400000">
            <a:off x="7551077" y="1765892"/>
            <a:ext cx="244751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42" name="AutoShape 85"/>
          <p:cNvSpPr>
            <a:spLocks noChangeArrowheads="1"/>
          </p:cNvSpPr>
          <p:nvPr/>
        </p:nvSpPr>
        <p:spPr bwMode="auto">
          <a:xfrm rot="10800000">
            <a:off x="1712195" y="3325524"/>
            <a:ext cx="6826636" cy="2354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00312"/>
              </p:ext>
            </p:extLst>
          </p:nvPr>
        </p:nvGraphicFramePr>
        <p:xfrm>
          <a:off x="3077519" y="2448413"/>
          <a:ext cx="3490092" cy="8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19"/>
                <a:gridCol w="789971"/>
                <a:gridCol w="720032"/>
                <a:gridCol w="584051"/>
                <a:gridCol w="698019"/>
              </a:tblGrid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양재사옥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skill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분당사옥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48003" y="2304902"/>
            <a:ext cx="1220504" cy="1140543"/>
            <a:chOff x="1867595" y="3175591"/>
            <a:chExt cx="1303821" cy="1405537"/>
          </a:xfrm>
        </p:grpSpPr>
        <p:grpSp>
          <p:nvGrpSpPr>
            <p:cNvPr id="16" name="그룹 15"/>
            <p:cNvGrpSpPr/>
            <p:nvPr/>
          </p:nvGrpSpPr>
          <p:grpSpPr>
            <a:xfrm>
              <a:off x="1867595" y="3175591"/>
              <a:ext cx="1303821" cy="1405537"/>
              <a:chOff x="3336246" y="2529185"/>
              <a:chExt cx="1343025" cy="1447800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246" y="2529185"/>
                <a:ext cx="1343025" cy="14478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876" y="2564504"/>
                <a:ext cx="269699" cy="980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134361" y="3281921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SK</a:t>
              </a:r>
              <a:endParaRPr lang="ko-KR" altLang="en-US" sz="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34361" y="3764711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SAMSUNG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4361" y="3516788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LG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34361" y="3999217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DOOSAN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1694792" y="4437112"/>
            <a:ext cx="7259869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93814" y="2543132"/>
            <a:ext cx="1895358" cy="730966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indent="1588">
              <a:buFont typeface="Arial" panose="020B0604020202020204" pitchFamily="34" charset="0"/>
              <a:buChar char="•"/>
            </a:pPr>
            <a:r>
              <a:rPr lang="ko-KR" altLang="en-US" sz="1000" b="1" kern="100" dirty="0" err="1">
                <a:latin typeface="맑은 고딕"/>
                <a:ea typeface="맑은 고딕"/>
                <a:cs typeface="Times New Roman"/>
              </a:rPr>
              <a:t>프리</a:t>
            </a:r>
            <a:r>
              <a:rPr lang="ko-KR" altLang="en-US" sz="1000" b="1" kern="100" dirty="0">
                <a:latin typeface="맑은 고딕"/>
                <a:ea typeface="맑은 고딕"/>
                <a:cs typeface="Times New Roman"/>
              </a:rPr>
              <a:t> 검색</a:t>
            </a:r>
            <a:r>
              <a:rPr lang="en-US" altLang="ko-KR" sz="1000" b="1" kern="100" dirty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000" b="1" kern="100" dirty="0">
                <a:latin typeface="맑은 고딕"/>
                <a:ea typeface="맑은 고딕"/>
                <a:cs typeface="Times New Roman"/>
              </a:rPr>
              <a:t>키워드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입력</a:t>
            </a:r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)</a:t>
            </a:r>
          </a:p>
          <a:p>
            <a:pPr marL="85725" indent="1588">
              <a:buFont typeface="Arial" panose="020B0604020202020204" pitchFamily="34" charset="0"/>
              <a:buChar char="•"/>
            </a:pP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키워드 입력 후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엔터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후 새로운 결과물을 보여주는 창으로 전환</a:t>
            </a:r>
            <a:endParaRPr lang="en-US" altLang="ko-KR" sz="1000" b="1" kern="100" dirty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47" name="꺾인 연결선 46"/>
          <p:cNvCxnSpPr>
            <a:stCxn id="52" idx="1"/>
            <a:endCxn id="50" idx="1"/>
          </p:cNvCxnSpPr>
          <p:nvPr/>
        </p:nvCxnSpPr>
        <p:spPr bwMode="auto">
          <a:xfrm rot="10800000" flipH="1">
            <a:off x="1738721" y="1371045"/>
            <a:ext cx="584523" cy="722878"/>
          </a:xfrm>
          <a:prstGeom prst="bentConnector3">
            <a:avLst>
              <a:gd name="adj1" fmla="val -39109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/>
          <p:cNvSpPr/>
          <p:nvPr/>
        </p:nvSpPr>
        <p:spPr>
          <a:xfrm>
            <a:off x="2323245" y="1151863"/>
            <a:ext cx="2304256" cy="4383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팝업 체크박스 중복 선택 및 검색 가능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8722" y="1907600"/>
            <a:ext cx="5045712" cy="3726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46" y="3588684"/>
            <a:ext cx="1215706" cy="283416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24907"/>
              </p:ext>
            </p:extLst>
          </p:nvPr>
        </p:nvGraphicFramePr>
        <p:xfrm>
          <a:off x="1772202" y="4093144"/>
          <a:ext cx="6766628" cy="8000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772"/>
                <a:gridCol w="1276337"/>
                <a:gridCol w="1163338"/>
                <a:gridCol w="943637"/>
                <a:gridCol w="1127772"/>
                <a:gridCol w="1127772"/>
              </a:tblGrid>
              <a:tr h="25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 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(TP)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807529" y="3925720"/>
            <a:ext cx="510451" cy="1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1000" b="1" dirty="0" smtClean="0"/>
              <a:t>LG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 bwMode="auto">
          <a:xfrm>
            <a:off x="1712196" y="3569488"/>
            <a:ext cx="6899842" cy="1357676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767999" y="3893706"/>
            <a:ext cx="6786051" cy="9911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20" y="5011033"/>
            <a:ext cx="6873318" cy="168343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762635" y="3616551"/>
            <a:ext cx="1249417" cy="2446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62500" lnSpcReduction="20000"/>
          </a:bodyPr>
          <a:lstStyle/>
          <a:p>
            <a:endParaRPr lang="ko-KR" altLang="en-US" dirty="0"/>
          </a:p>
        </p:txBody>
      </p:sp>
      <p:sp>
        <p:nvSpPr>
          <p:cNvPr id="71" name="AutoShape 85"/>
          <p:cNvSpPr>
            <a:spLocks noChangeArrowheads="1"/>
          </p:cNvSpPr>
          <p:nvPr/>
        </p:nvSpPr>
        <p:spPr bwMode="auto">
          <a:xfrm rot="16200000">
            <a:off x="1415570" y="3657288"/>
            <a:ext cx="420477" cy="1752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5300" y="3274098"/>
            <a:ext cx="1158046" cy="1163014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페이지 당 표시개수 옵션 </a:t>
            </a:r>
            <a:endParaRPr lang="en-US" altLang="ko-KR" sz="1200" b="1" kern="100" dirty="0" smtClean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  <a:p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Ex) 20/50/100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명</a:t>
            </a:r>
            <a:endParaRPr lang="en-US" altLang="ko-KR" sz="1200" b="1" kern="100" dirty="0" smtClean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04238" y="3908131"/>
            <a:ext cx="527821" cy="1907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40000" lnSpcReduction="20000"/>
          </a:bodyPr>
          <a:lstStyle/>
          <a:p>
            <a:endParaRPr lang="ko-KR" altLang="en-US" dirty="0"/>
          </a:p>
        </p:txBody>
      </p:sp>
      <p:cxnSp>
        <p:nvCxnSpPr>
          <p:cNvPr id="41" name="꺾인 연결선 40"/>
          <p:cNvCxnSpPr>
            <a:stCxn id="76" idx="3"/>
            <a:endCxn id="87" idx="1"/>
          </p:cNvCxnSpPr>
          <p:nvPr/>
        </p:nvCxnSpPr>
        <p:spPr bwMode="auto">
          <a:xfrm flipV="1">
            <a:off x="2332059" y="1067138"/>
            <a:ext cx="2381299" cy="2936350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4713358" y="627610"/>
            <a:ext cx="3825474" cy="879056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0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필터링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시 어떠한 속성을 적용한다 하더라도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고객사를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기준으로 학습자 정보 보여주기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  <a:p>
            <a:pPr marL="271463" lvl="1" indent="-96838">
              <a:buFont typeface="Wingdings" panose="05000000000000000000" pitchFamily="2" charset="2"/>
              <a:buChar char="ü"/>
            </a:pPr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필터링에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요일 속성만 적용했을 경우 해당 요일에 해당하는 학생 정보를 </a:t>
            </a: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고객사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기준으로 표시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000" b="1" kern="100" dirty="0" err="1" smtClean="0">
                <a:latin typeface="맑은 고딕"/>
                <a:ea typeface="맑은 고딕"/>
                <a:cs typeface="Times New Roman"/>
              </a:rPr>
              <a:t>고객사는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A,B,C /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가</a:t>
            </a:r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나</a:t>
            </a:r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다 순으로 표시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93352" y="4093144"/>
            <a:ext cx="6734592" cy="7917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45300" y="4488389"/>
            <a:ext cx="1158046" cy="1163014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indent="1588">
              <a:buFont typeface="Arial" panose="020B0604020202020204" pitchFamily="34" charset="0"/>
              <a:buChar char="•"/>
            </a:pPr>
            <a:r>
              <a:rPr lang="en-US" altLang="ko-KR" sz="10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0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페이지 당 학생 수 표시 옵션 미 선택 시 첫 화면에 필터 기준에 부합하는 전체 학생 보여주기</a:t>
            </a:r>
            <a:endParaRPr lang="en-US" altLang="ko-KR" sz="1000" b="1" kern="100" dirty="0" smtClean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94" name="꺾인 연결선 93"/>
          <p:cNvCxnSpPr>
            <a:stCxn id="67" idx="1"/>
            <a:endCxn id="103" idx="3"/>
          </p:cNvCxnSpPr>
          <p:nvPr/>
        </p:nvCxnSpPr>
        <p:spPr bwMode="auto">
          <a:xfrm rot="10800000" flipV="1">
            <a:off x="1503347" y="4389292"/>
            <a:ext cx="264653" cy="680604"/>
          </a:xfrm>
          <a:prstGeom prst="bentConnector3">
            <a:avLst/>
          </a:prstGeom>
          <a:solidFill>
            <a:srgbClr val="800000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295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4" y="1484784"/>
            <a:ext cx="5863172" cy="3669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428" y="3948548"/>
            <a:ext cx="4730756" cy="120535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5" name="AutoShape 85"/>
          <p:cNvSpPr>
            <a:spLocks noChangeArrowheads="1"/>
          </p:cNvSpPr>
          <p:nvPr/>
        </p:nvSpPr>
        <p:spPr bwMode="auto">
          <a:xfrm rot="10800000">
            <a:off x="1967869" y="5270259"/>
            <a:ext cx="4275065" cy="2768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3344" y="5442747"/>
            <a:ext cx="4221462" cy="12994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하단부 캘린더 고정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상단 </a:t>
            </a:r>
            <a:r>
              <a:rPr lang="ko-KR" altLang="en-US" sz="1100" dirty="0" err="1" smtClean="0"/>
              <a:t>필터링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기능과 연동 </a:t>
            </a:r>
            <a:endParaRPr lang="en-US" altLang="ko-KR" sz="1100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선택 </a:t>
            </a:r>
            <a:r>
              <a:rPr lang="ko-KR" altLang="en-US" sz="1100" dirty="0" err="1" smtClean="0"/>
              <a:t>필터링된</a:t>
            </a:r>
            <a:r>
              <a:rPr lang="ko-KR" altLang="en-US" sz="1100" dirty="0" smtClean="0"/>
              <a:t> 수업만 부각시켜 보여주기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빨간색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기타 수업은 회색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23524" y="3312416"/>
            <a:ext cx="1619409" cy="63613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0527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06425" y="954431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학사관리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900" y="690812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1767463"/>
            <a:ext cx="8569557" cy="4422611"/>
            <a:chOff x="251520" y="1238637"/>
            <a:chExt cx="8569557" cy="4422611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238637"/>
              <a:ext cx="8569557" cy="442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 bwMode="auto">
            <a:xfrm>
              <a:off x="1763687" y="1906199"/>
              <a:ext cx="7057389" cy="24482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6" y="2014006"/>
            <a:ext cx="6846059" cy="26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3" y="2320134"/>
            <a:ext cx="508606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796838" y="2375219"/>
            <a:ext cx="740882" cy="2805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000" b="1" dirty="0" err="1" smtClean="0">
                <a:latin typeface="Arial" charset="0"/>
                <a:ea typeface="돋움" pitchFamily="50" charset="-127"/>
              </a:rPr>
              <a:t>고객사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 rot="10800000">
            <a:off x="3106098" y="2700768"/>
            <a:ext cx="3584605" cy="12036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1923" y="2331167"/>
            <a:ext cx="1746332" cy="3282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92500" lnSpcReduction="10000"/>
          </a:bodyPr>
          <a:lstStyle/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835175" y="2342168"/>
            <a:ext cx="1703657" cy="314325"/>
            <a:chOff x="6900490" y="1943362"/>
            <a:chExt cx="1703657" cy="314325"/>
          </a:xfrm>
        </p:grpSpPr>
        <p:grpSp>
          <p:nvGrpSpPr>
            <p:cNvPr id="14" name="그룹 13"/>
            <p:cNvGrpSpPr/>
            <p:nvPr/>
          </p:nvGrpSpPr>
          <p:grpSpPr>
            <a:xfrm>
              <a:off x="6900490" y="1943362"/>
              <a:ext cx="1703657" cy="314325"/>
              <a:chOff x="5292380" y="1813342"/>
              <a:chExt cx="1007811" cy="314325"/>
            </a:xfrm>
          </p:grpSpPr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380" y="1813342"/>
                <a:ext cx="1007811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직사각형 16"/>
              <p:cNvSpPr/>
              <p:nvPr/>
            </p:nvSpPr>
            <p:spPr bwMode="auto">
              <a:xfrm>
                <a:off x="5364088" y="1916831"/>
                <a:ext cx="864096" cy="1107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225" y="2000189"/>
              <a:ext cx="17145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2025966" y="1035391"/>
            <a:ext cx="6391142" cy="35336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19" name="AutoShape 90"/>
          <p:cNvSpPr>
            <a:spLocks noChangeArrowheads="1"/>
          </p:cNvSpPr>
          <p:nvPr/>
        </p:nvSpPr>
        <p:spPr bwMode="auto">
          <a:xfrm rot="5400000">
            <a:off x="7534295" y="2188691"/>
            <a:ext cx="278317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85"/>
          <p:cNvSpPr>
            <a:spLocks noChangeArrowheads="1"/>
          </p:cNvSpPr>
          <p:nvPr/>
        </p:nvSpPr>
        <p:spPr bwMode="auto">
          <a:xfrm rot="10800000">
            <a:off x="1712195" y="3724330"/>
            <a:ext cx="6826636" cy="2354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0127"/>
              </p:ext>
            </p:extLst>
          </p:nvPr>
        </p:nvGraphicFramePr>
        <p:xfrm>
          <a:off x="3077519" y="2847219"/>
          <a:ext cx="3490092" cy="8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19"/>
                <a:gridCol w="789971"/>
                <a:gridCol w="720032"/>
                <a:gridCol w="584051"/>
                <a:gridCol w="698019"/>
              </a:tblGrid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주재원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양재사옥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skill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분당사옥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1748003" y="2703708"/>
            <a:ext cx="1220504" cy="1140543"/>
            <a:chOff x="1867595" y="3175591"/>
            <a:chExt cx="1303821" cy="1405537"/>
          </a:xfrm>
        </p:grpSpPr>
        <p:grpSp>
          <p:nvGrpSpPr>
            <p:cNvPr id="23" name="그룹 22"/>
            <p:cNvGrpSpPr/>
            <p:nvPr/>
          </p:nvGrpSpPr>
          <p:grpSpPr>
            <a:xfrm>
              <a:off x="1867595" y="3175591"/>
              <a:ext cx="1303821" cy="1405537"/>
              <a:chOff x="3336246" y="2529185"/>
              <a:chExt cx="1343025" cy="1447800"/>
            </a:xfrm>
          </p:grpSpPr>
          <p:pic>
            <p:nvPicPr>
              <p:cNvPr id="28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6246" y="2529185"/>
                <a:ext cx="1343025" cy="14478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29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2876" y="2564504"/>
                <a:ext cx="269699" cy="980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134361" y="3281921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800" b="1" dirty="0" smtClean="0"/>
                <a:t>SK</a:t>
              </a:r>
              <a:endParaRPr lang="ko-KR" altLang="en-US" sz="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4361" y="3764711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SAMSUNG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4361" y="3516788"/>
              <a:ext cx="43547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/>
                <a:t>LG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34361" y="3999217"/>
              <a:ext cx="55650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>
                <a:defRPr sz="800" b="1"/>
              </a:lvl1pPr>
            </a:lstStyle>
            <a:p>
              <a:r>
                <a:rPr lang="en-US" altLang="ko-KR" dirty="0" smtClean="0"/>
                <a:t>DOOSAN</a:t>
              </a:r>
              <a:endParaRPr lang="ko-KR" altLang="en-US" dirty="0"/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1694792" y="4835918"/>
            <a:ext cx="7259869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2" y="7915501"/>
            <a:ext cx="6927628" cy="29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28142" y="7641122"/>
            <a:ext cx="1483545" cy="7564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93814" y="3012388"/>
            <a:ext cx="1895358" cy="2781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 algn="ctr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프리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검색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키워드 입력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</a:p>
        </p:txBody>
      </p:sp>
      <p:cxnSp>
        <p:nvCxnSpPr>
          <p:cNvPr id="34" name="꺾인 연결선 33"/>
          <p:cNvCxnSpPr>
            <a:stCxn id="36" idx="1"/>
            <a:endCxn id="35" idx="1"/>
          </p:cNvCxnSpPr>
          <p:nvPr/>
        </p:nvCxnSpPr>
        <p:spPr bwMode="auto">
          <a:xfrm rot="10800000" flipH="1">
            <a:off x="1738721" y="1769851"/>
            <a:ext cx="584523" cy="722878"/>
          </a:xfrm>
          <a:prstGeom prst="bentConnector3">
            <a:avLst>
              <a:gd name="adj1" fmla="val -39109"/>
            </a:avLst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>
          <a:xfrm>
            <a:off x="2323245" y="1550669"/>
            <a:ext cx="2304256" cy="43836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팝업 체크박스 중복 선택 및 검색 가능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8722" y="2306406"/>
            <a:ext cx="5045712" cy="37264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279498" y="591445"/>
            <a:ext cx="6826636" cy="222870"/>
            <a:chOff x="1777511" y="3566514"/>
            <a:chExt cx="6826636" cy="222870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511" y="3566514"/>
              <a:ext cx="6826636" cy="22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803850" y="3612366"/>
              <a:ext cx="741040" cy="1384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클래스 현황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346" y="3987490"/>
            <a:ext cx="1215706" cy="283416"/>
          </a:xfrm>
          <a:prstGeom prst="rect">
            <a:avLst/>
          </a:prstGeom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02974"/>
              </p:ext>
            </p:extLst>
          </p:nvPr>
        </p:nvGraphicFramePr>
        <p:xfrm>
          <a:off x="1772202" y="4491950"/>
          <a:ext cx="6766628" cy="8000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772"/>
                <a:gridCol w="1276337"/>
                <a:gridCol w="1163338"/>
                <a:gridCol w="943637"/>
                <a:gridCol w="1127772"/>
                <a:gridCol w="1127772"/>
              </a:tblGrid>
              <a:tr h="25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 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(TP)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807529" y="4324526"/>
            <a:ext cx="510451" cy="1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1000" b="1" dirty="0" smtClean="0"/>
              <a:t>LG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1712196" y="3968293"/>
            <a:ext cx="6899842" cy="2413035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3587"/>
              </p:ext>
            </p:extLst>
          </p:nvPr>
        </p:nvGraphicFramePr>
        <p:xfrm>
          <a:off x="1772202" y="5533573"/>
          <a:ext cx="6766628" cy="8000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772"/>
                <a:gridCol w="1276337"/>
                <a:gridCol w="1163338"/>
                <a:gridCol w="943637"/>
                <a:gridCol w="1127772"/>
                <a:gridCol w="1127772"/>
              </a:tblGrid>
              <a:tr h="25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수강 프로그램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출석율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(TP)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오늘의 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조성훈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265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</a:rPr>
                        <a:t>송진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Biz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807529" y="5366149"/>
            <a:ext cx="510451" cy="1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1000" b="1" dirty="0" smtClean="0"/>
              <a:t>SK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1772204" y="5342464"/>
            <a:ext cx="6786051" cy="9911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767999" y="4292512"/>
            <a:ext cx="6786051" cy="991172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121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2(1)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관리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862" y="1368425"/>
            <a:ext cx="359495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48" y="605286"/>
            <a:ext cx="3693142" cy="13400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 rot="5400000">
            <a:off x="4588765" y="1405816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4548" y="2166628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494401" y="3933056"/>
            <a:ext cx="4248472" cy="0"/>
          </a:xfrm>
          <a:prstGeom prst="line">
            <a:avLst/>
          </a:prstGeom>
          <a:solidFill>
            <a:srgbClr val="800000"/>
          </a:solidFill>
          <a:ln w="28575" cap="flat" cmpd="dbl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38" y="2177260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460229" y="2287505"/>
            <a:ext cx="2689789" cy="1568607"/>
            <a:chOff x="3460229" y="2287505"/>
            <a:chExt cx="2839963" cy="1656184"/>
          </a:xfrm>
        </p:grpSpPr>
        <p:grpSp>
          <p:nvGrpSpPr>
            <p:cNvPr id="25" name="그룹 24"/>
            <p:cNvGrpSpPr/>
            <p:nvPr/>
          </p:nvGrpSpPr>
          <p:grpSpPr>
            <a:xfrm>
              <a:off x="3460229" y="2380206"/>
              <a:ext cx="2839963" cy="1552850"/>
              <a:chOff x="3460229" y="2380206"/>
              <a:chExt cx="2839963" cy="1552850"/>
            </a:xfrm>
          </p:grpSpPr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5357217" y="2788567"/>
                <a:ext cx="9429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듣</a:t>
                </a:r>
                <a:r>
                  <a:rPr lang="ko-KR" altLang="en-US" sz="1000" b="1" dirty="0">
                    <a:ea typeface="돋움체" pitchFamily="49" charset="-127"/>
                  </a:rPr>
                  <a:t>기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209785" y="238020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독</a:t>
                </a:r>
                <a:r>
                  <a:rPr lang="ko-KR" altLang="en-US" sz="1000" b="1" dirty="0">
                    <a:ea typeface="돋움체" pitchFamily="49" charset="-127"/>
                  </a:rPr>
                  <a:t>해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2" name="Text Box 44"/>
              <p:cNvSpPr txBox="1">
                <a:spLocks noChangeArrowheads="1"/>
              </p:cNvSpPr>
              <p:nvPr/>
            </p:nvSpPr>
            <p:spPr bwMode="auto">
              <a:xfrm>
                <a:off x="3552701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쓰기</a:t>
                </a:r>
                <a:endParaRPr lang="en-US" altLang="ko-KR" dirty="0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4162301" y="2667074"/>
                <a:ext cx="1066800" cy="9906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4314701" y="2819474"/>
                <a:ext cx="762000" cy="6858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4495676" y="2971874"/>
                <a:ext cx="428625" cy="3810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460229" y="282212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>
                  <a:spcBef>
                    <a:spcPct val="0"/>
                  </a:spcBef>
                </a:pPr>
                <a:r>
                  <a:rPr lang="ko-KR" altLang="en-US" sz="1000" b="1" dirty="0" smtClean="0">
                    <a:ea typeface="돋움체" pitchFamily="49" charset="-127"/>
                  </a:rPr>
                  <a:t>문</a:t>
                </a:r>
                <a:r>
                  <a:rPr lang="ko-KR" altLang="en-US" sz="1000" b="1" dirty="0">
                    <a:ea typeface="돋움체" pitchFamily="49" charset="-127"/>
                  </a:rPr>
                  <a:t>법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4760069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말하기</a:t>
                </a:r>
                <a:endParaRPr lang="en-US" altLang="ko-KR" dirty="0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 flipV="1">
                <a:off x="4697289" y="2514674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 flipH="1" flipV="1">
                <a:off x="4009901" y="2971874"/>
                <a:ext cx="687388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 flipH="1">
                <a:off x="4238501" y="3200474"/>
                <a:ext cx="458788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2" name="Line 54"/>
              <p:cNvSpPr>
                <a:spLocks noChangeShapeType="1"/>
              </p:cNvSpPr>
              <p:nvPr/>
            </p:nvSpPr>
            <p:spPr bwMode="auto">
              <a:xfrm>
                <a:off x="4697289" y="3200474"/>
                <a:ext cx="608012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3" name="Line 55"/>
              <p:cNvSpPr>
                <a:spLocks noChangeShapeType="1"/>
              </p:cNvSpPr>
              <p:nvPr/>
            </p:nvSpPr>
            <p:spPr bwMode="auto">
              <a:xfrm flipV="1">
                <a:off x="4697289" y="2895674"/>
                <a:ext cx="608012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4305176" y="2787724"/>
                <a:ext cx="792163" cy="792162"/>
              </a:xfrm>
              <a:custGeom>
                <a:avLst/>
                <a:gdLst>
                  <a:gd name="T0" fmla="*/ 124 w 280"/>
                  <a:gd name="T1" fmla="*/ 0 h 282"/>
                  <a:gd name="T2" fmla="*/ 0 w 280"/>
                  <a:gd name="T3" fmla="*/ 98 h 282"/>
                  <a:gd name="T4" fmla="*/ 58 w 280"/>
                  <a:gd name="T5" fmla="*/ 216 h 282"/>
                  <a:gd name="T6" fmla="*/ 280 w 280"/>
                  <a:gd name="T7" fmla="*/ 282 h 282"/>
                  <a:gd name="T8" fmla="*/ 258 w 280"/>
                  <a:gd name="T9" fmla="*/ 76 h 282"/>
                  <a:gd name="T10" fmla="*/ 124 w 280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82">
                    <a:moveTo>
                      <a:pt x="124" y="0"/>
                    </a:moveTo>
                    <a:lnTo>
                      <a:pt x="0" y="98"/>
                    </a:lnTo>
                    <a:lnTo>
                      <a:pt x="58" y="216"/>
                    </a:lnTo>
                    <a:lnTo>
                      <a:pt x="280" y="282"/>
                    </a:lnTo>
                    <a:lnTo>
                      <a:pt x="258" y="7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9696">
                  <a:alpha val="50000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3595787" y="2287505"/>
              <a:ext cx="2185128" cy="16561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31" y="4223511"/>
            <a:ext cx="27064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35499" y="4087705"/>
            <a:ext cx="76043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b="1" smtClean="0"/>
              <a:t>독해</a:t>
            </a:r>
            <a:endParaRPr lang="ko-KR" altLang="en-US" sz="1100" b="1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 rot="16200000">
            <a:off x="2630586" y="2956042"/>
            <a:ext cx="1689483" cy="19571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36" y="2581657"/>
            <a:ext cx="2930699" cy="1999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1284" y="2215497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5486" y="2154122"/>
            <a:ext cx="1846572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 rot="5400000">
            <a:off x="6799429" y="2257956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1284" y="2432434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13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62922" y="211346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12" y="212409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4550" y="2018316"/>
            <a:ext cx="238743" cy="47971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830" y="2132084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0534" y="226445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5" y="219349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72382" y="260688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1114" y="225677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598" y="227927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118137" y="2060848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76848" y="6093296"/>
            <a:ext cx="1381080" cy="218782"/>
            <a:chOff x="3481842" y="6101506"/>
            <a:chExt cx="1381080" cy="218782"/>
          </a:xfrm>
        </p:grpSpPr>
        <p:sp>
          <p:nvSpPr>
            <p:cNvPr id="55" name="TextBox 54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881830" y="6018356"/>
            <a:ext cx="1327138" cy="3620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맨 하단 고정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8919" y="6018357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26767" y="2191332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0" name="AutoShape 85"/>
          <p:cNvSpPr>
            <a:spLocks noChangeArrowheads="1"/>
          </p:cNvSpPr>
          <p:nvPr/>
        </p:nvSpPr>
        <p:spPr bwMode="auto">
          <a:xfrm>
            <a:off x="4963299" y="1958474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43776" y="881285"/>
            <a:ext cx="3676696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9752" y="3221994"/>
            <a:ext cx="154649" cy="6284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63" name="Group 120"/>
          <p:cNvGrpSpPr>
            <a:grpSpLocks/>
          </p:cNvGrpSpPr>
          <p:nvPr/>
        </p:nvGrpSpPr>
        <p:grpSpPr bwMode="auto">
          <a:xfrm rot="16869064">
            <a:off x="1573673" y="3356850"/>
            <a:ext cx="778780" cy="550428"/>
            <a:chOff x="4215" y="1992"/>
            <a:chExt cx="852" cy="344"/>
          </a:xfrm>
        </p:grpSpPr>
        <p:sp>
          <p:nvSpPr>
            <p:cNvPr id="64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2361" y="3705703"/>
            <a:ext cx="1656184" cy="1883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1988840"/>
            <a:ext cx="1656184" cy="3168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943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</a:t>
            </a:r>
            <a:r>
              <a:rPr lang="ko-KR" altLang="en-US" b="1" kern="0" dirty="0"/>
              <a:t>클래스 전체보기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개별보기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테스트 진행 및 결과 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 참여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/>
              <a:t>공지사항</a:t>
            </a:r>
            <a:endParaRPr lang="en-US" altLang="ko-KR" b="1" kern="0" dirty="0"/>
          </a:p>
          <a:p>
            <a:pPr lvl="3" latinLnBrk="0"/>
            <a:r>
              <a:rPr lang="ko-KR" altLang="en-US" b="1" kern="0" dirty="0"/>
              <a:t> </a:t>
            </a:r>
            <a:r>
              <a:rPr lang="ko-KR" altLang="en-US" b="1" kern="0" dirty="0" smtClean="0"/>
              <a:t>학습자</a:t>
            </a:r>
            <a:r>
              <a:rPr lang="ko-KR" altLang="en-US" b="1" kern="0" dirty="0"/>
              <a:t>료</a:t>
            </a:r>
            <a:endParaRPr lang="en-US" altLang="ko-KR" b="1" kern="0" dirty="0" smtClean="0"/>
          </a:p>
          <a:p>
            <a:pPr lvl="4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3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보기</a:t>
            </a:r>
            <a:r>
              <a:rPr lang="en-US" altLang="ko-KR" b="1" kern="0" dirty="0" smtClean="0"/>
              <a:t>	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236296" y="555625"/>
            <a:ext cx="1368152" cy="1152128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00" tIns="43200" rIns="86400" bIns="432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rPr>
              <a:t>진행중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54156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9532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443022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39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</a:t>
            </a: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학생 관리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비용 관리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41549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미만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To-do List </a:t>
            </a:r>
            <a:r>
              <a:rPr lang="ko-KR" altLang="ko-KR" dirty="0" smtClean="0"/>
              <a:t>기능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18098" y="4941168"/>
            <a:ext cx="434233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구성정보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>
                <a:ea typeface="맑은 고딕"/>
                <a:cs typeface="Times New Roman"/>
              </a:rPr>
              <a:t>전화번호</a:t>
            </a:r>
            <a:r>
              <a:rPr lang="en-US" altLang="ko-KR" sz="1400" b="1" dirty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경력사항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학력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자격증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특화분야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endParaRPr lang="en-US" altLang="ko-KR" sz="1400" b="1" kern="100" dirty="0" smtClean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*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더욱더 수월한 강사 관리를 위해 강사 정보 강사 본인의 의사에 따라 자유 수정 불가</a:t>
            </a:r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. 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업데이</a:t>
            </a:r>
            <a:r>
              <a:rPr lang="ko-KR" altLang="en-US" sz="1400" b="1" kern="100" dirty="0">
                <a:latin typeface="맑은 고딕"/>
                <a:ea typeface="맑은 고딕"/>
                <a:cs typeface="Times New Roman"/>
              </a:rPr>
              <a:t>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항목 발생 시 </a:t>
            </a:r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TM 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담당자 확인 후 정보 수정</a:t>
            </a:r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. </a:t>
            </a:r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프로필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2(4)①A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프로필 화면구성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63449" y="4559867"/>
            <a:ext cx="4630366" cy="14826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①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B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계좌정보 화면구성</a:t>
            </a:r>
          </a:p>
          <a:p>
            <a:pPr marL="85725" indent="-85725" algn="just">
              <a:buFont typeface="Arial" panose="020B0604020202020204" pitchFamily="34" charset="0"/>
              <a:buChar char="•"/>
            </a:pPr>
            <a:endParaRPr lang="en-US" altLang="ko-KR" sz="14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구성정보 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: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예금주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은행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계좌번호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실 거주 주소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개인 전화번호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(TM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이 교수에게 직통으로 </a:t>
            </a:r>
            <a:r>
              <a:rPr lang="ko-KR" altLang="en-US" sz="14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연락 가능한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연락처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교수진</a:t>
            </a:r>
            <a:endParaRPr lang="ko-KR" altLang="en-US" sz="1200" b="1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5962390" y="3298294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9" y="1398437"/>
            <a:ext cx="3511448" cy="22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286" y="1703979"/>
            <a:ext cx="406231" cy="1986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40000" lnSpcReduction="20000"/>
          </a:bodyPr>
          <a:lstStyle/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98512"/>
            <a:ext cx="4658699" cy="259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>
            <a:stCxn id="7" idx="3"/>
          </p:cNvCxnSpPr>
          <p:nvPr/>
        </p:nvCxnSpPr>
        <p:spPr bwMode="auto">
          <a:xfrm>
            <a:off x="924517" y="1803286"/>
            <a:ext cx="3143427" cy="0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047969" y="1394073"/>
            <a:ext cx="4678674" cy="259530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06425" y="555625"/>
            <a:ext cx="792601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상단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프로필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2(4)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①B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계좌정보 화면구성 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4972" y="1466552"/>
            <a:ext cx="2967799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클릭 시 옆 화면으로 화면 전환 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4493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24068</TotalTime>
  <Words>3978</Words>
  <Application>Microsoft Office PowerPoint</Application>
  <PresentationFormat>화면 슬라이드 쇼(4:3)</PresentationFormat>
  <Paragraphs>1204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HY견고딕</vt:lpstr>
      <vt:lpstr>돋움</vt:lpstr>
      <vt:lpstr>돋움체</vt:lpstr>
      <vt:lpstr>맑은 고딕</vt:lpstr>
      <vt:lpstr>Arial</vt:lpstr>
      <vt:lpstr>Times New Roman</vt:lpstr>
      <vt:lpstr>Wingdings</vt:lpstr>
      <vt:lpstr>default</vt:lpstr>
      <vt:lpstr>The Mandarin UI UX 기획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Kyle Jo</cp:lastModifiedBy>
  <cp:revision>282</cp:revision>
  <dcterms:created xsi:type="dcterms:W3CDTF">2014-09-17T04:32:25Z</dcterms:created>
  <dcterms:modified xsi:type="dcterms:W3CDTF">2014-10-21T08:56:37Z</dcterms:modified>
</cp:coreProperties>
</file>