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6"/>
  </p:notesMasterIdLst>
  <p:sldIdLst>
    <p:sldId id="256" r:id="rId2"/>
    <p:sldId id="288" r:id="rId3"/>
    <p:sldId id="272" r:id="rId4"/>
    <p:sldId id="274" r:id="rId5"/>
    <p:sldId id="275" r:id="rId6"/>
    <p:sldId id="277" r:id="rId7"/>
    <p:sldId id="284" r:id="rId8"/>
    <p:sldId id="313" r:id="rId9"/>
    <p:sldId id="283" r:id="rId10"/>
    <p:sldId id="314" r:id="rId11"/>
    <p:sldId id="315" r:id="rId12"/>
    <p:sldId id="341" r:id="rId13"/>
    <p:sldId id="330" r:id="rId14"/>
    <p:sldId id="328" r:id="rId15"/>
    <p:sldId id="329" r:id="rId16"/>
    <p:sldId id="339" r:id="rId17"/>
    <p:sldId id="338" r:id="rId18"/>
    <p:sldId id="340" r:id="rId19"/>
    <p:sldId id="342" r:id="rId20"/>
    <p:sldId id="334" r:id="rId21"/>
    <p:sldId id="347" r:id="rId22"/>
    <p:sldId id="349" r:id="rId23"/>
    <p:sldId id="348" r:id="rId24"/>
    <p:sldId id="350" r:id="rId25"/>
    <p:sldId id="354" r:id="rId26"/>
    <p:sldId id="352" r:id="rId27"/>
    <p:sldId id="355" r:id="rId28"/>
    <p:sldId id="356" r:id="rId29"/>
    <p:sldId id="357" r:id="rId30"/>
    <p:sldId id="343" r:id="rId31"/>
    <p:sldId id="359" r:id="rId32"/>
    <p:sldId id="358" r:id="rId33"/>
    <p:sldId id="360" r:id="rId34"/>
    <p:sldId id="361" r:id="rId35"/>
    <p:sldId id="307" r:id="rId36"/>
    <p:sldId id="308" r:id="rId37"/>
    <p:sldId id="363" r:id="rId38"/>
    <p:sldId id="312" r:id="rId39"/>
    <p:sldId id="364" r:id="rId40"/>
    <p:sldId id="362" r:id="rId41"/>
    <p:sldId id="306" r:id="rId42"/>
    <p:sldId id="365" r:id="rId43"/>
    <p:sldId id="309" r:id="rId44"/>
    <p:sldId id="310" r:id="rId45"/>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CC"/>
    <a:srgbClr val="660033"/>
    <a:srgbClr val="FFFFFF"/>
    <a:srgbClr val="CC3300"/>
    <a:srgbClr val="CC0000"/>
    <a:srgbClr val="009900"/>
    <a:srgbClr val="FF5050"/>
    <a:srgbClr val="FF7C8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96" autoAdjust="0"/>
    <p:restoredTop sz="95494" autoAdjust="0"/>
  </p:normalViewPr>
  <p:slideViewPr>
    <p:cSldViewPr snapToObjects="1">
      <p:cViewPr varScale="1">
        <p:scale>
          <a:sx n="88" d="100"/>
          <a:sy n="88" d="100"/>
        </p:scale>
        <p:origin x="35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2014-10-22</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8.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7.png"/><Relationship Id="rId2" Type="http://schemas.openxmlformats.org/officeDocument/2006/relationships/image" Target="../media/image16.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18.png"/><Relationship Id="rId9" Type="http://schemas.openxmlformats.org/officeDocument/2006/relationships/image" Target="../media/image30.png"/><Relationship Id="rId1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1.png"/><Relationship Id="rId5" Type="http://schemas.openxmlformats.org/officeDocument/2006/relationships/image" Target="../media/image27.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7.png"/><Relationship Id="rId7" Type="http://schemas.openxmlformats.org/officeDocument/2006/relationships/image" Target="../media/image4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7.png"/><Relationship Id="rId7" Type="http://schemas.openxmlformats.org/officeDocument/2006/relationships/image" Target="../media/image4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7.png"/><Relationship Id="rId7" Type="http://schemas.openxmlformats.org/officeDocument/2006/relationships/image" Target="../media/image4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3.png"/></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7.png"/><Relationship Id="rId7" Type="http://schemas.openxmlformats.org/officeDocument/2006/relationships/image" Target="../media/image4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3.png"/></Relationships>
</file>

<file path=ppt/slides/_rels/slide2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7.png"/><Relationship Id="rId7" Type="http://schemas.openxmlformats.org/officeDocument/2006/relationships/image" Target="../media/image4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3.png"/></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5.png"/><Relationship Id="rId7" Type="http://schemas.openxmlformats.org/officeDocument/2006/relationships/image" Target="../media/image24.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5.png"/><Relationship Id="rId7" Type="http://schemas.openxmlformats.org/officeDocument/2006/relationships/image" Target="../media/image26.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5.png"/><Relationship Id="rId7" Type="http://schemas.openxmlformats.org/officeDocument/2006/relationships/image" Target="../media/image26.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46.png"/></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5.png"/><Relationship Id="rId7" Type="http://schemas.openxmlformats.org/officeDocument/2006/relationships/image" Target="../media/image26.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46.png"/></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5.png"/><Relationship Id="rId7" Type="http://schemas.openxmlformats.org/officeDocument/2006/relationships/image" Target="../media/image26.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48.jp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7.jp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48.jp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7.jpg"/></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8.png"/><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2014. 10. 07</a:t>
            </a:r>
            <a:endParaRPr lang="en-US" altLang="ko-KR" sz="1200" b="1" dirty="0">
              <a:latin typeface="+mj-ea"/>
              <a:ea typeface="+mj-ea"/>
            </a:endParaRPr>
          </a:p>
        </p:txBody>
      </p:sp>
      <p:sp>
        <p:nvSpPr>
          <p:cNvPr id="4" name="Rectangle 3"/>
          <p:cNvSpPr>
            <a:spLocks noGrp="1" noChangeArrowheads="1"/>
          </p:cNvSpPr>
          <p:nvPr>
            <p:ph type="ctrTitle"/>
          </p:nvPr>
        </p:nvSpPr>
        <p:spPr>
          <a:xfrm>
            <a:off x="2112963" y="2117889"/>
            <a:ext cx="4748416" cy="492443"/>
          </a:xfrm>
        </p:spPr>
        <p:txBody>
          <a:bodyPr anchor="ctr"/>
          <a:lstStyle/>
          <a:p>
            <a:r>
              <a:rPr lang="en-US" altLang="ko-KR" dirty="0" smtClean="0">
                <a:latin typeface="+mj-ea"/>
              </a:rPr>
              <a:t>The Mandarin UI UX </a:t>
            </a:r>
            <a:r>
              <a:rPr lang="ko-KR" altLang="en-US" dirty="0" smtClean="0">
                <a:latin typeface="+mj-ea"/>
              </a:rPr>
              <a:t>기획 보드</a:t>
            </a:r>
            <a:endParaRPr lang="ko-KR" altLang="en-US" dirty="0">
              <a:latin typeface="+mj-ea"/>
            </a:endParaRPr>
          </a:p>
        </p:txBody>
      </p:sp>
      <p:sp>
        <p:nvSpPr>
          <p:cNvPr id="5" name="Rectangle 4"/>
          <p:cNvSpPr>
            <a:spLocks noGrp="1" noChangeArrowheads="1"/>
          </p:cNvSpPr>
          <p:nvPr>
            <p:ph type="subTitle" idx="1"/>
          </p:nvPr>
        </p:nvSpPr>
        <p:spPr>
          <a:xfrm>
            <a:off x="2839689"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 </a:t>
            </a:r>
            <a:r>
              <a:rPr lang="ko-KR" altLang="en-US" sz="1200" b="1" kern="100" dirty="0" err="1" smtClean="0">
                <a:solidFill>
                  <a:srgbClr val="000000"/>
                </a:solidFill>
                <a:latin typeface="맑은 고딕"/>
                <a:ea typeface="맑은 고딕"/>
                <a:cs typeface="Times New Roman"/>
              </a:rPr>
              <a:t>처럼</a:t>
            </a:r>
            <a:r>
              <a:rPr lang="ko-KR" altLang="en-US" sz="1200" b="1" kern="100" dirty="0" smtClean="0">
                <a:solidFill>
                  <a:srgbClr val="000000"/>
                </a:solidFill>
                <a:latin typeface="맑은 고딕"/>
                <a:ea typeface="맑은 고딕"/>
                <a:cs typeface="Times New Roman"/>
              </a:rPr>
              <a:t>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80263" y="1934074"/>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551362148"/>
              </p:ext>
            </p:extLst>
          </p:nvPr>
        </p:nvGraphicFramePr>
        <p:xfrm>
          <a:off x="1744144" y="2224371"/>
          <a:ext cx="5550321" cy="2086074"/>
        </p:xfrm>
        <a:graphic>
          <a:graphicData uri="http://schemas.openxmlformats.org/drawingml/2006/table">
            <a:tbl>
              <a:tblPr firstRow="1" bandRow="1">
                <a:tableStyleId>{5C22544A-7EE6-4342-B048-85BDC9FD1C3A}</a:tableStyleId>
              </a:tblPr>
              <a:tblGrid>
                <a:gridCol w="517725"/>
                <a:gridCol w="585927"/>
                <a:gridCol w="534053"/>
                <a:gridCol w="433194"/>
                <a:gridCol w="517725"/>
                <a:gridCol w="399803"/>
                <a:gridCol w="536459"/>
                <a:gridCol w="536459"/>
                <a:gridCol w="780306"/>
                <a:gridCol w="354335"/>
                <a:gridCol w="354335"/>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담당자보기</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8923" y="2782303"/>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58922" y="3051239"/>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447717" y="3300371"/>
            <a:ext cx="190500" cy="190500"/>
          </a:xfrm>
          <a:prstGeom prst="rect">
            <a:avLst/>
          </a:prstGeom>
        </p:spPr>
      </p:pic>
      <p:grpSp>
        <p:nvGrpSpPr>
          <p:cNvPr id="63" name="그룹 62"/>
          <p:cNvGrpSpPr/>
          <p:nvPr/>
        </p:nvGrpSpPr>
        <p:grpSpPr>
          <a:xfrm>
            <a:off x="1763688" y="272704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55101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84192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5858923" y="3578864"/>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5858923" y="3883053"/>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451934" y="4118270"/>
            <a:ext cx="190500" cy="190500"/>
          </a:xfrm>
          <a:prstGeom prst="rect">
            <a:avLst/>
          </a:prstGeom>
        </p:spPr>
      </p:pic>
      <p:grpSp>
        <p:nvGrpSpPr>
          <p:cNvPr id="87" name="그룹 86"/>
          <p:cNvGrpSpPr/>
          <p:nvPr/>
        </p:nvGrpSpPr>
        <p:grpSpPr>
          <a:xfrm>
            <a:off x="1763688" y="302578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Tree>
    <p:extLst>
      <p:ext uri="{BB962C8B-B14F-4D97-AF65-F5344CB8AC3E}">
        <p14:creationId xmlns:p14="http://schemas.microsoft.com/office/powerpoint/2010/main" val="3447680521"/>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grpSp>
        <p:nvGrpSpPr>
          <p:cNvPr id="5" name="그룹 4"/>
          <p:cNvGrpSpPr/>
          <p:nvPr/>
        </p:nvGrpSpPr>
        <p:grpSpPr>
          <a:xfrm>
            <a:off x="251520" y="1737889"/>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512" y="2147720"/>
            <a:ext cx="5056212"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020272" y="2002460"/>
            <a:ext cx="1582035" cy="2314889"/>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59" y="2358098"/>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bwMode="auto">
          <a:xfrm>
            <a:off x="7113546" y="3751919"/>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1" name="TextBox 10"/>
          <p:cNvSpPr txBox="1"/>
          <p:nvPr/>
        </p:nvSpPr>
        <p:spPr>
          <a:xfrm>
            <a:off x="7513695" y="2447565"/>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26751" y="2928332"/>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32538" y="3349347"/>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6336" y="2410566"/>
            <a:ext cx="347604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939603" y="2492789"/>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AutoShape 85"/>
          <p:cNvSpPr>
            <a:spLocks noChangeArrowheads="1"/>
          </p:cNvSpPr>
          <p:nvPr/>
        </p:nvSpPr>
        <p:spPr bwMode="auto">
          <a:xfrm rot="10800000">
            <a:off x="3171416" y="2750587"/>
            <a:ext cx="2120964" cy="1716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3" name="그룹 22"/>
          <p:cNvGrpSpPr/>
          <p:nvPr/>
        </p:nvGrpSpPr>
        <p:grpSpPr>
          <a:xfrm>
            <a:off x="5368582" y="2432338"/>
            <a:ext cx="1007811"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7115" y="2489820"/>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직사각형 65"/>
          <p:cNvSpPr/>
          <p:nvPr/>
        </p:nvSpPr>
        <p:spPr>
          <a:xfrm>
            <a:off x="323528" y="4154609"/>
            <a:ext cx="1158046" cy="1709648"/>
          </a:xfrm>
          <a:prstGeom prst="rect">
            <a:avLst/>
          </a:prstGeom>
          <a:ln w="25400">
            <a:solidFill>
              <a:schemeClr val="bg1"/>
            </a:solidFill>
          </a:ln>
        </p:spPr>
        <p:txBody>
          <a:bodyPr wrap="square" anchor="ctr">
            <a:normAutofit/>
          </a:bodyPr>
          <a:lstStyle/>
          <a:p>
            <a:pPr marL="85725" indent="-85725" algn="ctr">
              <a:buFont typeface="Arial" panose="020B0604020202020204" pitchFamily="34" charset="0"/>
              <a:buChar char="•"/>
            </a:pPr>
            <a:r>
              <a:rPr lang="en-US" altLang="ko-KR" sz="1200" b="1" kern="100" dirty="0">
                <a:solidFill>
                  <a:schemeClr val="bg1"/>
                </a:solidFill>
                <a:latin typeface="맑은 고딕"/>
                <a:ea typeface="맑은 고딕"/>
                <a:cs typeface="Times New Roman"/>
              </a:rPr>
              <a:t> </a:t>
            </a:r>
            <a:r>
              <a:rPr lang="ko-KR" altLang="en-US" sz="1200" b="1" kern="100" dirty="0" err="1" smtClean="0">
                <a:solidFill>
                  <a:schemeClr val="bg1"/>
                </a:solidFill>
                <a:latin typeface="맑은 고딕"/>
                <a:ea typeface="맑은 고딕"/>
                <a:cs typeface="Times New Roman"/>
              </a:rPr>
              <a:t>필터링</a:t>
            </a:r>
            <a:r>
              <a:rPr lang="ko-KR" altLang="en-US" sz="1200" b="1" kern="100" dirty="0" smtClean="0">
                <a:solidFill>
                  <a:schemeClr val="bg1"/>
                </a:solidFill>
                <a:latin typeface="맑은 고딕"/>
                <a:ea typeface="맑은 고딕"/>
                <a:cs typeface="Times New Roman"/>
              </a:rPr>
              <a:t> 기능에서 프로그램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주재원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요일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월 로 검색한 결과</a:t>
            </a:r>
            <a:endParaRPr lang="en-US" altLang="ko-KR" sz="1200" b="1" kern="100" dirty="0" smtClean="0">
              <a:solidFill>
                <a:schemeClr val="bg1"/>
              </a:solidFill>
              <a:latin typeface="맑은 고딕"/>
              <a:ea typeface="맑은 고딕"/>
              <a:cs typeface="Times New Roman"/>
            </a:endParaRPr>
          </a:p>
        </p:txBody>
      </p:sp>
      <p:sp>
        <p:nvSpPr>
          <p:cNvPr id="42" name="AutoShape 85"/>
          <p:cNvSpPr>
            <a:spLocks noChangeArrowheads="1"/>
          </p:cNvSpPr>
          <p:nvPr/>
        </p:nvSpPr>
        <p:spPr bwMode="auto">
          <a:xfrm rot="10800000">
            <a:off x="1777506" y="4118920"/>
            <a:ext cx="5072243" cy="23291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aphicFrame>
        <p:nvGraphicFramePr>
          <p:cNvPr id="28" name="표 27"/>
          <p:cNvGraphicFramePr>
            <a:graphicFrameLocks noGrp="1"/>
          </p:cNvGraphicFramePr>
          <p:nvPr>
            <p:extLst>
              <p:ext uri="{D42A27DB-BD31-4B8C-83A1-F6EECF244321}">
                <p14:modId xmlns:p14="http://schemas.microsoft.com/office/powerpoint/2010/main" val="3711483010"/>
              </p:ext>
            </p:extLst>
          </p:nvPr>
        </p:nvGraphicFramePr>
        <p:xfrm>
          <a:off x="3265224" y="2970046"/>
          <a:ext cx="3490092" cy="853856"/>
        </p:xfrm>
        <a:graphic>
          <a:graphicData uri="http://schemas.openxmlformats.org/drawingml/2006/table">
            <a:tbl>
              <a:tblPr firstRow="1" bandRow="1">
                <a:tableStyleId>{5C22544A-7EE6-4342-B048-85BDC9FD1C3A}</a:tableStyleId>
              </a:tblPr>
              <a:tblGrid>
                <a:gridCol w="698019"/>
                <a:gridCol w="789971"/>
                <a:gridCol w="720032"/>
                <a:gridCol w="584051"/>
                <a:gridCol w="698019"/>
              </a:tblGrid>
              <a:tr h="260070">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강의시간</a:t>
                      </a:r>
                      <a:r>
                        <a:rPr lang="en-US" altLang="ko-KR" sz="1000" dirty="0" smtClean="0">
                          <a:solidFill>
                            <a:schemeClr val="tx1"/>
                          </a:solidFill>
                        </a:rPr>
                        <a:t>(</a:t>
                      </a:r>
                      <a:r>
                        <a:rPr lang="ko-KR" altLang="en-US" sz="1000" dirty="0" smtClean="0">
                          <a:solidFill>
                            <a:schemeClr val="tx1"/>
                          </a:solidFill>
                        </a:rPr>
                        <a:t>요일</a:t>
                      </a:r>
                      <a:r>
                        <a:rPr lang="en-US" altLang="ko-KR" sz="1000" dirty="0" smtClean="0">
                          <a:solidFill>
                            <a:schemeClr val="tx1"/>
                          </a:solidFill>
                        </a:rPr>
                        <a:t>)</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양재사옥</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skill</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분당사옥</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4" name="그룹 3"/>
          <p:cNvGrpSpPr/>
          <p:nvPr/>
        </p:nvGrpSpPr>
        <p:grpSpPr>
          <a:xfrm>
            <a:off x="1867746" y="2761220"/>
            <a:ext cx="1303821" cy="1405537"/>
            <a:chOff x="1867595" y="3175591"/>
            <a:chExt cx="1303821" cy="1405537"/>
          </a:xfrm>
        </p:grpSpPr>
        <p:grpSp>
          <p:nvGrpSpPr>
            <p:cNvPr id="16" name="그룹 15"/>
            <p:cNvGrpSpPr/>
            <p:nvPr/>
          </p:nvGrpSpPr>
          <p:grpSpPr>
            <a:xfrm>
              <a:off x="1867595" y="3175591"/>
              <a:ext cx="1303821" cy="1405537"/>
              <a:chOff x="3336246" y="2529185"/>
              <a:chExt cx="1343025" cy="1447800"/>
            </a:xfrm>
          </p:grpSpPr>
          <p:pic>
            <p:nvPicPr>
              <p:cNvPr id="103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6246" y="2529185"/>
                <a:ext cx="1343025" cy="14478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2876" y="2564504"/>
                <a:ext cx="269699" cy="980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7" name="TextBox 16"/>
            <p:cNvSpPr txBox="1"/>
            <p:nvPr/>
          </p:nvSpPr>
          <p:spPr>
            <a:xfrm>
              <a:off x="2134361" y="3281921"/>
              <a:ext cx="435472" cy="123111"/>
            </a:xfrm>
            <a:prstGeom prst="rect">
              <a:avLst/>
            </a:prstGeom>
            <a:solidFill>
              <a:schemeClr val="bg1"/>
            </a:solidFill>
          </p:spPr>
          <p:txBody>
            <a:bodyPr wrap="square" lIns="0" tIns="0" rIns="0" bIns="0" rtlCol="0" anchor="ctr">
              <a:spAutoFit/>
            </a:bodyPr>
            <a:lstStyle/>
            <a:p>
              <a:r>
                <a:rPr lang="en-US" altLang="ko-KR" sz="800" b="1" dirty="0" smtClean="0"/>
                <a:t>SK</a:t>
              </a:r>
              <a:endParaRPr lang="ko-KR" altLang="en-US" sz="800" b="1" dirty="0"/>
            </a:p>
          </p:txBody>
        </p:sp>
        <p:sp>
          <p:nvSpPr>
            <p:cNvPr id="46" name="TextBox 45"/>
            <p:cNvSpPr txBox="1"/>
            <p:nvPr/>
          </p:nvSpPr>
          <p:spPr>
            <a:xfrm>
              <a:off x="2134361" y="3764711"/>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SAMSUNG</a:t>
              </a:r>
              <a:endParaRPr lang="ko-KR" altLang="en-US" dirty="0"/>
            </a:p>
          </p:txBody>
        </p:sp>
        <p:sp>
          <p:nvSpPr>
            <p:cNvPr id="48" name="TextBox 47"/>
            <p:cNvSpPr txBox="1"/>
            <p:nvPr/>
          </p:nvSpPr>
          <p:spPr>
            <a:xfrm>
              <a:off x="2134361" y="3516788"/>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a:t>LG</a:t>
              </a:r>
              <a:endParaRPr lang="ko-KR" altLang="en-US" dirty="0"/>
            </a:p>
          </p:txBody>
        </p:sp>
        <p:sp>
          <p:nvSpPr>
            <p:cNvPr id="49" name="TextBox 48"/>
            <p:cNvSpPr txBox="1"/>
            <p:nvPr/>
          </p:nvSpPr>
          <p:spPr>
            <a:xfrm>
              <a:off x="2134361" y="3999217"/>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DOOSAN</a:t>
              </a:r>
              <a:endParaRPr lang="ko-KR" altLang="en-US" dirty="0"/>
            </a:p>
          </p:txBody>
        </p:sp>
      </p:grpSp>
      <p:sp>
        <p:nvSpPr>
          <p:cNvPr id="7" name="직사각형 6"/>
          <p:cNvSpPr/>
          <p:nvPr/>
        </p:nvSpPr>
        <p:spPr bwMode="auto">
          <a:xfrm>
            <a:off x="1705677" y="4806344"/>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178367029"/>
              </p:ext>
            </p:extLst>
          </p:nvPr>
        </p:nvGraphicFramePr>
        <p:xfrm>
          <a:off x="1743733" y="4410031"/>
          <a:ext cx="6879839" cy="1132521"/>
        </p:xfrm>
        <a:graphic>
          <a:graphicData uri="http://schemas.openxmlformats.org/drawingml/2006/table">
            <a:tbl>
              <a:tblPr firstRow="1" bandRow="1">
                <a:tableStyleId>{5C22544A-7EE6-4342-B048-85BDC9FD1C3A}</a:tableStyleId>
              </a:tblPr>
              <a:tblGrid>
                <a:gridCol w="641741"/>
                <a:gridCol w="726279"/>
                <a:gridCol w="661979"/>
                <a:gridCol w="536961"/>
                <a:gridCol w="641741"/>
                <a:gridCol w="495571"/>
                <a:gridCol w="664963"/>
                <a:gridCol w="664963"/>
                <a:gridCol w="967219"/>
                <a:gridCol w="439211"/>
                <a:gridCol w="439211"/>
              </a:tblGrid>
              <a:tr h="405235">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담당자보기</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580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팝업으로 보이기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580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AutoShape 85"/>
          <p:cNvSpPr>
            <a:spLocks noChangeArrowheads="1"/>
          </p:cNvSpPr>
          <p:nvPr/>
        </p:nvSpPr>
        <p:spPr bwMode="auto">
          <a:xfrm rot="16200000">
            <a:off x="1119257" y="4881830"/>
            <a:ext cx="989885" cy="19749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 name="그림 9"/>
          <p:cNvPicPr>
            <a:picLocks noChangeAspect="1"/>
          </p:cNvPicPr>
          <p:nvPr/>
        </p:nvPicPr>
        <p:blipFill>
          <a:blip r:embed="rId11"/>
          <a:stretch>
            <a:fillRect/>
          </a:stretch>
        </p:blipFill>
        <p:spPr>
          <a:xfrm>
            <a:off x="1783769" y="1897560"/>
            <a:ext cx="2990850" cy="238125"/>
          </a:xfrm>
          <a:prstGeom prst="rect">
            <a:avLst/>
          </a:prstGeom>
          <a:ln>
            <a:solidFill>
              <a:schemeClr val="bg1">
                <a:lumMod val="50000"/>
              </a:schemeClr>
            </a:solidFill>
          </a:ln>
        </p:spPr>
      </p:pic>
      <p:sp>
        <p:nvSpPr>
          <p:cNvPr id="59" name="직사각형 58"/>
          <p:cNvSpPr/>
          <p:nvPr/>
        </p:nvSpPr>
        <p:spPr>
          <a:xfrm>
            <a:off x="1781266" y="2142195"/>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50" name="TextBox 49"/>
          <p:cNvSpPr txBox="1"/>
          <p:nvPr/>
        </p:nvSpPr>
        <p:spPr>
          <a:xfrm>
            <a:off x="6991302" y="1930365"/>
            <a:ext cx="1654043" cy="2407744"/>
          </a:xfrm>
          <a:prstGeom prst="rect">
            <a:avLst/>
          </a:prstGeom>
          <a:noFill/>
          <a:ln w="25400">
            <a:solidFill>
              <a:srgbClr val="FF0000"/>
            </a:solidFill>
            <a:prstDash val="dash"/>
          </a:ln>
        </p:spPr>
        <p:txBody>
          <a:bodyPr wrap="square" rtlCol="0">
            <a:normAutofit/>
          </a:bodyPr>
          <a:lstStyle/>
          <a:p>
            <a:endParaRPr lang="ko-KR" altLang="en-US" dirty="0"/>
          </a:p>
        </p:txBody>
      </p:sp>
      <p:sp>
        <p:nvSpPr>
          <p:cNvPr id="57" name="TextBox 56"/>
          <p:cNvSpPr txBox="1"/>
          <p:nvPr/>
        </p:nvSpPr>
        <p:spPr>
          <a:xfrm>
            <a:off x="1816336" y="2398941"/>
            <a:ext cx="3496795" cy="372645"/>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TextBox 59"/>
          <p:cNvSpPr txBox="1"/>
          <p:nvPr/>
        </p:nvSpPr>
        <p:spPr>
          <a:xfrm>
            <a:off x="5353201" y="2419194"/>
            <a:ext cx="1030389" cy="36156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65" name="AutoShape 90"/>
          <p:cNvSpPr>
            <a:spLocks noChangeArrowheads="1"/>
          </p:cNvSpPr>
          <p:nvPr/>
        </p:nvSpPr>
        <p:spPr bwMode="auto">
          <a:xfrm rot="16200000">
            <a:off x="5708532" y="1528457"/>
            <a:ext cx="34886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67" name="직사각형 66"/>
          <p:cNvSpPr/>
          <p:nvPr/>
        </p:nvSpPr>
        <p:spPr>
          <a:xfrm>
            <a:off x="4927352" y="1709028"/>
            <a:ext cx="1891160" cy="278118"/>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cxnSp>
        <p:nvCxnSpPr>
          <p:cNvPr id="68" name="꺾인 연결선 67"/>
          <p:cNvCxnSpPr>
            <a:stCxn id="57" idx="1"/>
            <a:endCxn id="69" idx="1"/>
          </p:cNvCxnSpPr>
          <p:nvPr/>
        </p:nvCxnSpPr>
        <p:spPr bwMode="auto">
          <a:xfrm rot="10800000">
            <a:off x="296822" y="1482036"/>
            <a:ext cx="1519515" cy="1103228"/>
          </a:xfrm>
          <a:prstGeom prst="bentConnector3">
            <a:avLst>
              <a:gd name="adj1" fmla="val 115044"/>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직사각형 68"/>
          <p:cNvSpPr/>
          <p:nvPr/>
        </p:nvSpPr>
        <p:spPr>
          <a:xfrm>
            <a:off x="296821" y="1262854"/>
            <a:ext cx="2304256" cy="438364"/>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200" b="1" kern="100" dirty="0" smtClean="0">
                <a:latin typeface="맑은 고딕"/>
                <a:ea typeface="맑은 고딕"/>
                <a:cs typeface="Times New Roman"/>
              </a:rPr>
              <a:t>팝업 체크박스 중복 선택 및 검색 가능</a:t>
            </a:r>
            <a:endParaRPr lang="en-US" altLang="ko-KR" sz="1200" b="1" kern="100" dirty="0" smtClean="0">
              <a:latin typeface="맑은 고딕"/>
              <a:ea typeface="맑은 고딕"/>
              <a:cs typeface="Times New Roman"/>
            </a:endParaRPr>
          </a:p>
        </p:txBody>
      </p:sp>
      <p:sp>
        <p:nvSpPr>
          <p:cNvPr id="71" name="TextBox 70"/>
          <p:cNvSpPr txBox="1"/>
          <p:nvPr/>
        </p:nvSpPr>
        <p:spPr>
          <a:xfrm>
            <a:off x="1744702" y="1869590"/>
            <a:ext cx="3070839" cy="296487"/>
          </a:xfrm>
          <a:prstGeom prst="rect">
            <a:avLst/>
          </a:prstGeom>
          <a:noFill/>
          <a:ln w="25400">
            <a:solidFill>
              <a:srgbClr val="FF0000"/>
            </a:solidFill>
            <a:prstDash val="dash"/>
          </a:ln>
        </p:spPr>
        <p:txBody>
          <a:bodyPr wrap="square" rtlCol="0">
            <a:normAutofit fontScale="85000" lnSpcReduction="20000"/>
          </a:bodyPr>
          <a:lstStyle/>
          <a:p>
            <a:endParaRPr lang="ko-KR" altLang="en-US" dirty="0"/>
          </a:p>
        </p:txBody>
      </p:sp>
      <p:sp>
        <p:nvSpPr>
          <p:cNvPr id="73" name="직사각형 72"/>
          <p:cNvSpPr/>
          <p:nvPr/>
        </p:nvSpPr>
        <p:spPr>
          <a:xfrm>
            <a:off x="4840123" y="952935"/>
            <a:ext cx="3692317" cy="676393"/>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 </a:t>
            </a:r>
            <a:r>
              <a:rPr lang="ko-KR" altLang="en-US" sz="1100" b="1" kern="100" dirty="0" err="1" smtClean="0">
                <a:latin typeface="맑은 고딕"/>
                <a:ea typeface="맑은 고딕"/>
                <a:cs typeface="Times New Roman"/>
              </a:rPr>
              <a:t>최상단</a:t>
            </a:r>
            <a:r>
              <a:rPr lang="ko-KR" altLang="en-US" sz="1100" b="1" kern="100" dirty="0" smtClean="0">
                <a:latin typeface="맑은 고딕"/>
                <a:ea typeface="맑은 고딕"/>
                <a:cs typeface="Times New Roman"/>
              </a:rPr>
              <a:t> 고정 </a:t>
            </a:r>
            <a:endParaRPr lang="en-US" altLang="ko-KR" sz="11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a:latin typeface="맑은 고딕"/>
                <a:ea typeface="맑은 고딕"/>
                <a:cs typeface="Times New Roman"/>
              </a:rPr>
              <a:t> </a:t>
            </a:r>
            <a:r>
              <a:rPr lang="ko-KR" altLang="en-US" sz="1100" b="1" kern="100" dirty="0" smtClean="0">
                <a:latin typeface="맑은 고딕"/>
                <a:ea typeface="맑은 고딕"/>
                <a:cs typeface="Times New Roman"/>
              </a:rPr>
              <a:t>헤드라인 </a:t>
            </a:r>
            <a:r>
              <a:rPr lang="en-US" altLang="ko-KR" sz="1100" b="1" kern="100" dirty="0" smtClean="0">
                <a:latin typeface="맑은 고딕"/>
                <a:ea typeface="맑은 고딕"/>
                <a:cs typeface="Times New Roman"/>
              </a:rPr>
              <a:t>3</a:t>
            </a:r>
            <a:r>
              <a:rPr lang="ko-KR" altLang="en-US" sz="1100" b="1" kern="100" dirty="0" smtClean="0">
                <a:latin typeface="맑은 고딕"/>
                <a:ea typeface="맑은 고딕"/>
                <a:cs typeface="Times New Roman"/>
              </a:rPr>
              <a:t>초 마다 새로운 내용으로 전환</a:t>
            </a:r>
            <a:endParaRPr lang="en-US" altLang="ko-KR" sz="11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100" b="1" kern="100" dirty="0" smtClean="0">
                <a:latin typeface="맑은 고딕"/>
                <a:ea typeface="맑은 고딕"/>
                <a:cs typeface="Times New Roman"/>
              </a:rPr>
              <a:t>클릭 시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화면으로 연동</a:t>
            </a:r>
            <a:endParaRPr lang="en-US" altLang="ko-KR" sz="1100" b="1" kern="100" dirty="0" smtClean="0">
              <a:latin typeface="맑은 고딕"/>
              <a:ea typeface="맑은 고딕"/>
              <a:cs typeface="Times New Roman"/>
            </a:endParaRPr>
          </a:p>
        </p:txBody>
      </p:sp>
      <p:cxnSp>
        <p:nvCxnSpPr>
          <p:cNvPr id="32" name="꺾인 연결선 31"/>
          <p:cNvCxnSpPr>
            <a:stCxn id="71" idx="0"/>
            <a:endCxn id="73" idx="1"/>
          </p:cNvCxnSpPr>
          <p:nvPr/>
        </p:nvCxnSpPr>
        <p:spPr bwMode="auto">
          <a:xfrm rot="5400000" flipH="1" flipV="1">
            <a:off x="3770893" y="800361"/>
            <a:ext cx="578458" cy="1560001"/>
          </a:xfrm>
          <a:prstGeom prst="bentConnector2">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sp>
        <p:nvSpPr>
          <p:cNvPr id="79" name="직사각형 78"/>
          <p:cNvSpPr/>
          <p:nvPr/>
        </p:nvSpPr>
        <p:spPr>
          <a:xfrm>
            <a:off x="5725862" y="5735356"/>
            <a:ext cx="2919483" cy="1059776"/>
          </a:xfrm>
          <a:prstGeom prst="rect">
            <a:avLst/>
          </a:prstGeom>
          <a:ln w="25400">
            <a:solidFill>
              <a:schemeClr val="tx1"/>
            </a:solidFill>
          </a:ln>
        </p:spPr>
        <p:txBody>
          <a:bodyPr wrap="square" anchor="ctr">
            <a:normAutofit/>
          </a:bodyPr>
          <a:lstStyle/>
          <a:p>
            <a:pPr marL="85725" indent="-85725">
              <a:buFont typeface="Arial" panose="020B0604020202020204" pitchFamily="34" charset="0"/>
              <a:buChar char="•"/>
            </a:pPr>
            <a:r>
              <a:rPr lang="ko-KR" altLang="en-US" sz="1200" b="1" dirty="0" smtClean="0"/>
              <a:t>강의비용 실시간 업데이트</a:t>
            </a:r>
            <a:endParaRPr lang="en-US" altLang="ko-KR" sz="1200" b="1" dirty="0"/>
          </a:p>
          <a:p>
            <a:pPr marL="352425" lvl="1" indent="-171450">
              <a:buFont typeface="Wingdings" panose="05000000000000000000" pitchFamily="2" charset="2"/>
              <a:buChar char="ü"/>
            </a:pPr>
            <a:r>
              <a:rPr lang="ko-KR" altLang="en-US" sz="1100" dirty="0" smtClean="0"/>
              <a:t>매월 </a:t>
            </a:r>
            <a:r>
              <a:rPr lang="en-US" altLang="ko-KR" sz="1100" dirty="0" smtClean="0"/>
              <a:t>1</a:t>
            </a:r>
            <a:r>
              <a:rPr lang="ko-KR" altLang="en-US" sz="1100" dirty="0" smtClean="0"/>
              <a:t>일 부터 말일 까지의 비용 보여주기 </a:t>
            </a:r>
            <a:endParaRPr lang="en-US" altLang="ko-KR" sz="1100" dirty="0" smtClean="0"/>
          </a:p>
          <a:p>
            <a:pPr marL="352425" lvl="1" indent="-171450">
              <a:buFont typeface="Wingdings" panose="05000000000000000000" pitchFamily="2" charset="2"/>
              <a:buChar char="ü"/>
            </a:pPr>
            <a:r>
              <a:rPr lang="ko-KR" altLang="en-US" sz="1100" dirty="0" smtClean="0"/>
              <a:t>클릭 시 </a:t>
            </a:r>
            <a:r>
              <a:rPr lang="ko-KR" altLang="en-US" sz="1100" b="1" dirty="0" smtClean="0">
                <a:solidFill>
                  <a:schemeClr val="accent2">
                    <a:lumMod val="50000"/>
                  </a:schemeClr>
                </a:solidFill>
              </a:rPr>
              <a:t>비용관리 </a:t>
            </a:r>
            <a:r>
              <a:rPr lang="ko-KR" altLang="en-US" sz="1100" dirty="0" smtClean="0"/>
              <a:t>화면으로 이동</a:t>
            </a:r>
            <a:endParaRPr lang="en-US" altLang="ko-KR" sz="1100" dirty="0" smtClean="0"/>
          </a:p>
        </p:txBody>
      </p:sp>
      <p:cxnSp>
        <p:nvCxnSpPr>
          <p:cNvPr id="38" name="꺾인 연결선 37"/>
          <p:cNvCxnSpPr>
            <a:stCxn id="50" idx="3"/>
            <a:endCxn id="79" idx="3"/>
          </p:cNvCxnSpPr>
          <p:nvPr/>
        </p:nvCxnSpPr>
        <p:spPr bwMode="auto">
          <a:xfrm>
            <a:off x="8645345" y="3134237"/>
            <a:ext cx="12700" cy="3131007"/>
          </a:xfrm>
          <a:prstGeom prst="bentConnector3">
            <a:avLst>
              <a:gd name="adj1" fmla="val 1800000"/>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TextBox 87"/>
          <p:cNvSpPr txBox="1"/>
          <p:nvPr/>
        </p:nvSpPr>
        <p:spPr>
          <a:xfrm>
            <a:off x="1705677" y="4380696"/>
            <a:ext cx="6952368" cy="1318474"/>
          </a:xfrm>
          <a:prstGeom prst="rect">
            <a:avLst/>
          </a:prstGeom>
          <a:noFill/>
          <a:ln w="25400">
            <a:solidFill>
              <a:srgbClr val="FF0000"/>
            </a:solidFill>
            <a:prstDash val="dash"/>
          </a:ln>
        </p:spPr>
        <p:txBody>
          <a:bodyPr wrap="square" rtlCol="0">
            <a:normAutofit/>
          </a:bodyPr>
          <a:lstStyle/>
          <a:p>
            <a:endParaRPr lang="ko-KR" altLang="en-US" dirty="0"/>
          </a:p>
        </p:txBody>
      </p:sp>
      <p:sp>
        <p:nvSpPr>
          <p:cNvPr id="86" name="직사각형 85"/>
          <p:cNvSpPr/>
          <p:nvPr/>
        </p:nvSpPr>
        <p:spPr>
          <a:xfrm>
            <a:off x="1744823" y="5925435"/>
            <a:ext cx="3803912" cy="879262"/>
          </a:xfrm>
          <a:prstGeom prst="rect">
            <a:avLst/>
          </a:prstGeom>
          <a:ln w="25400">
            <a:solidFill>
              <a:schemeClr val="tx1"/>
            </a:solidFill>
          </a:ln>
        </p:spPr>
        <p:txBody>
          <a:bodyPr wrap="square" lIns="0" tIns="0" rIns="0" bIns="0" anchor="ctr">
            <a:normAutofit/>
          </a:bodyPr>
          <a:lstStyle/>
          <a:p>
            <a:pPr marL="85725" indent="-85725">
              <a:buFont typeface="Arial" panose="020B0604020202020204" pitchFamily="34" charset="0"/>
              <a:buChar char="•"/>
            </a:pPr>
            <a:r>
              <a:rPr lang="ko-KR" altLang="en-US" sz="1000" b="1" dirty="0" smtClean="0"/>
              <a:t>진행 중 </a:t>
            </a:r>
            <a:r>
              <a:rPr lang="en-US" altLang="ko-KR" sz="1000" b="1" dirty="0" smtClean="0"/>
              <a:t>/ </a:t>
            </a:r>
            <a:r>
              <a:rPr lang="ko-KR" altLang="en-US" sz="1000" b="1" dirty="0" smtClean="0"/>
              <a:t>진행 완료 클래스는 동시 노출하되 개별 분류하여 구분</a:t>
            </a:r>
            <a:endParaRPr lang="en-US" altLang="ko-KR" sz="1000" b="1" dirty="0" smtClean="0"/>
          </a:p>
          <a:p>
            <a:pPr marL="174625" lvl="1" indent="-87313">
              <a:buFont typeface="Arial" panose="020B0604020202020204" pitchFamily="34" charset="0"/>
              <a:buChar char="•"/>
            </a:pPr>
            <a:r>
              <a:rPr lang="ko-KR" altLang="en-US" sz="1000" dirty="0" smtClean="0"/>
              <a:t>진행 중 클래스를 우선적으로 보여주고 완료된 클래스는 아래에서 보여주기</a:t>
            </a:r>
            <a:endParaRPr lang="en-US" altLang="ko-KR" sz="1000" dirty="0"/>
          </a:p>
          <a:p>
            <a:pPr marL="87313" lvl="1" indent="-87313">
              <a:buFont typeface="Arial" panose="020B0604020202020204" pitchFamily="34" charset="0"/>
              <a:buChar char="•"/>
            </a:pPr>
            <a:r>
              <a:rPr lang="ko-KR" altLang="en-US" sz="1000" b="1" dirty="0" smtClean="0"/>
              <a:t>최대 기준 클래스</a:t>
            </a:r>
            <a:r>
              <a:rPr lang="en-US" altLang="ko-KR" sz="1000" b="1" dirty="0" smtClean="0"/>
              <a:t>(4</a:t>
            </a:r>
            <a:r>
              <a:rPr lang="ko-KR" altLang="en-US" sz="1000" b="1" dirty="0" smtClean="0"/>
              <a:t>개</a:t>
            </a:r>
            <a:r>
              <a:rPr lang="en-US" altLang="ko-KR" sz="1000" b="1" dirty="0" smtClean="0"/>
              <a:t>) </a:t>
            </a:r>
            <a:r>
              <a:rPr lang="ko-KR" altLang="en-US" sz="1000" b="1" dirty="0" smtClean="0"/>
              <a:t>초과 시 </a:t>
            </a:r>
            <a:r>
              <a:rPr lang="ko-KR" altLang="en-US" sz="1000" b="1" dirty="0" err="1" smtClean="0"/>
              <a:t>드랍다운</a:t>
            </a:r>
            <a:r>
              <a:rPr lang="ko-KR" altLang="en-US" sz="1000" b="1" dirty="0" smtClean="0"/>
              <a:t> 방식으로 조회</a:t>
            </a:r>
            <a:endParaRPr lang="en-US" altLang="ko-KR" sz="1000" b="1" dirty="0" smtClean="0"/>
          </a:p>
          <a:p>
            <a:pPr marL="87313" lvl="1" indent="-87313">
              <a:buFont typeface="Arial" panose="020B0604020202020204" pitchFamily="34" charset="0"/>
              <a:buChar char="•"/>
            </a:pPr>
            <a:r>
              <a:rPr lang="ko-KR" altLang="en-US" sz="1000" b="1" dirty="0" smtClean="0"/>
              <a:t>해당 과목 클릭 시 교육보고 개별보기 화면으로 전환</a:t>
            </a:r>
            <a:endParaRPr lang="en-US" altLang="ko-KR" sz="1000" b="1" dirty="0" smtClean="0"/>
          </a:p>
        </p:txBody>
      </p:sp>
      <p:sp>
        <p:nvSpPr>
          <p:cNvPr id="89" name="AutoShape 86"/>
          <p:cNvSpPr>
            <a:spLocks noChangeArrowheads="1"/>
          </p:cNvSpPr>
          <p:nvPr/>
        </p:nvSpPr>
        <p:spPr bwMode="auto">
          <a:xfrm rot="10800000" flipH="1">
            <a:off x="1705677" y="5738334"/>
            <a:ext cx="3875715" cy="17061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1" name="그룹 20"/>
          <p:cNvGrpSpPr/>
          <p:nvPr/>
        </p:nvGrpSpPr>
        <p:grpSpPr>
          <a:xfrm>
            <a:off x="1798574" y="4876243"/>
            <a:ext cx="508292" cy="291835"/>
            <a:chOff x="1853004" y="4826628"/>
            <a:chExt cx="508292" cy="216024"/>
          </a:xfrm>
        </p:grpSpPr>
        <p:pic>
          <p:nvPicPr>
            <p:cNvPr id="1027"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직사각형 18"/>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4" name="그룹 23"/>
          <p:cNvGrpSpPr/>
          <p:nvPr/>
        </p:nvGrpSpPr>
        <p:grpSpPr>
          <a:xfrm>
            <a:off x="1809713" y="5264686"/>
            <a:ext cx="546189" cy="237883"/>
            <a:chOff x="1853004" y="5154597"/>
            <a:chExt cx="546189" cy="204821"/>
          </a:xfrm>
        </p:grpSpPr>
        <p:pic>
          <p:nvPicPr>
            <p:cNvPr id="15"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직사각형 2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6"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26020" y="4928842"/>
            <a:ext cx="864096" cy="21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21827" y="5277034"/>
            <a:ext cx="846518" cy="200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6"/>
          <a:stretch>
            <a:fillRect/>
          </a:stretch>
        </p:blipFill>
        <p:spPr>
          <a:xfrm>
            <a:off x="5095326" y="5510098"/>
            <a:ext cx="190500" cy="190500"/>
          </a:xfrm>
          <a:prstGeom prst="rect">
            <a:avLst/>
          </a:prstGeom>
        </p:spPr>
      </p:pic>
    </p:spTree>
    <p:extLst>
      <p:ext uri="{BB962C8B-B14F-4D97-AF65-F5344CB8AC3E}">
        <p14:creationId xmlns:p14="http://schemas.microsoft.com/office/powerpoint/2010/main" val="1749145422"/>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grpSp>
        <p:nvGrpSpPr>
          <p:cNvPr id="5" name="그룹 4"/>
          <p:cNvGrpSpPr/>
          <p:nvPr/>
        </p:nvGrpSpPr>
        <p:grpSpPr>
          <a:xfrm>
            <a:off x="251520" y="112474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3457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336411" y="1400201"/>
            <a:ext cx="1491334"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56160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75583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3008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47604" y="1847569"/>
            <a:ext cx="535692" cy="264431"/>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4096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0933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19319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2339621956"/>
              </p:ext>
            </p:extLst>
          </p:nvPr>
        </p:nvGraphicFramePr>
        <p:xfrm>
          <a:off x="1744144" y="2169941"/>
          <a:ext cx="5550321" cy="2049038"/>
        </p:xfrm>
        <a:graphic>
          <a:graphicData uri="http://schemas.openxmlformats.org/drawingml/2006/table">
            <a:tbl>
              <a:tblPr firstRow="1" bandRow="1">
                <a:tableStyleId>{5C22544A-7EE6-4342-B048-85BDC9FD1C3A}</a:tableStyleId>
              </a:tblPr>
              <a:tblGrid>
                <a:gridCol w="517725"/>
                <a:gridCol w="585927"/>
                <a:gridCol w="534053"/>
                <a:gridCol w="433194"/>
                <a:gridCol w="517725"/>
                <a:gridCol w="399803"/>
                <a:gridCol w="536459"/>
                <a:gridCol w="536459"/>
                <a:gridCol w="780306"/>
                <a:gridCol w="354335"/>
                <a:gridCol w="354335"/>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과제출제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284415"/>
            <a:ext cx="2990850" cy="238125"/>
          </a:xfrm>
          <a:prstGeom prst="rect">
            <a:avLst/>
          </a:prstGeom>
          <a:ln>
            <a:solidFill>
              <a:schemeClr val="bg1">
                <a:lumMod val="50000"/>
              </a:schemeClr>
            </a:solidFill>
          </a:ln>
        </p:spPr>
      </p:pic>
      <p:sp>
        <p:nvSpPr>
          <p:cNvPr id="59" name="직사각형 58"/>
          <p:cNvSpPr/>
          <p:nvPr/>
        </p:nvSpPr>
        <p:spPr>
          <a:xfrm>
            <a:off x="1781266" y="152905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- 2</a:t>
            </a:r>
            <a:endParaRPr lang="ko-KR" altLang="en-US" dirty="0">
              <a:solidFill>
                <a:srgbClr val="000000"/>
              </a:solidFill>
              <a:latin typeface="돋움"/>
              <a:ea typeface="돋움"/>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8923" y="2727873"/>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58922" y="2996809"/>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447717" y="3245941"/>
            <a:ext cx="190500" cy="190500"/>
          </a:xfrm>
          <a:prstGeom prst="rect">
            <a:avLst/>
          </a:prstGeom>
        </p:spPr>
      </p:pic>
      <p:grpSp>
        <p:nvGrpSpPr>
          <p:cNvPr id="63" name="그룹 62"/>
          <p:cNvGrpSpPr/>
          <p:nvPr/>
        </p:nvGrpSpPr>
        <p:grpSpPr>
          <a:xfrm>
            <a:off x="1763688" y="267261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49658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78749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5858923" y="3524434"/>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5858923" y="3828623"/>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451934" y="4063840"/>
            <a:ext cx="190500" cy="190500"/>
          </a:xfrm>
          <a:prstGeom prst="rect">
            <a:avLst/>
          </a:prstGeom>
        </p:spPr>
      </p:pic>
      <p:grpSp>
        <p:nvGrpSpPr>
          <p:cNvPr id="87" name="그룹 86"/>
          <p:cNvGrpSpPr/>
          <p:nvPr/>
        </p:nvGrpSpPr>
        <p:grpSpPr>
          <a:xfrm>
            <a:off x="1763688" y="297135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33690"/>
            <a:ext cx="7081635" cy="2202612"/>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6" name="직사각형 95"/>
          <p:cNvSpPr/>
          <p:nvPr/>
        </p:nvSpPr>
        <p:spPr>
          <a:xfrm>
            <a:off x="290846" y="3573016"/>
            <a:ext cx="1332568" cy="190077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200" b="1" dirty="0" smtClean="0">
                <a:solidFill>
                  <a:schemeClr val="bg1"/>
                </a:solidFill>
              </a:rPr>
              <a:t>하단부 캘린더 고정</a:t>
            </a:r>
            <a:endParaRPr lang="en-US" altLang="ko-KR" sz="1200" b="1" dirty="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상단 </a:t>
            </a:r>
            <a:r>
              <a:rPr lang="ko-KR" altLang="en-US" sz="1100" dirty="0" err="1" smtClean="0">
                <a:solidFill>
                  <a:schemeClr val="bg1"/>
                </a:solidFill>
              </a:rPr>
              <a:t>필터링</a:t>
            </a:r>
            <a:r>
              <a:rPr lang="ko-KR" altLang="en-US" sz="1100" dirty="0">
                <a:solidFill>
                  <a:schemeClr val="bg1"/>
                </a:solidFill>
              </a:rPr>
              <a:t> </a:t>
            </a:r>
            <a:r>
              <a:rPr lang="ko-KR" altLang="en-US" sz="1100" dirty="0" smtClean="0">
                <a:solidFill>
                  <a:schemeClr val="bg1"/>
                </a:solidFill>
              </a:rPr>
              <a:t>기능과 연동 </a:t>
            </a:r>
            <a:endParaRPr lang="en-US" altLang="ko-KR" sz="1100" dirty="0" smtClean="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선택 </a:t>
            </a:r>
            <a:r>
              <a:rPr lang="ko-KR" altLang="en-US" sz="1100" dirty="0" err="1" smtClean="0">
                <a:solidFill>
                  <a:schemeClr val="bg1"/>
                </a:solidFill>
              </a:rPr>
              <a:t>필터링된</a:t>
            </a:r>
            <a:r>
              <a:rPr lang="ko-KR" altLang="en-US" sz="1100" dirty="0" smtClean="0">
                <a:solidFill>
                  <a:schemeClr val="bg1"/>
                </a:solidFill>
              </a:rPr>
              <a:t> 수업만 부각시켜 보여주기</a:t>
            </a:r>
            <a:r>
              <a:rPr lang="en-US" altLang="ko-KR" sz="1100" dirty="0" smtClean="0">
                <a:solidFill>
                  <a:schemeClr val="bg1"/>
                </a:solidFill>
              </a:rPr>
              <a:t>(</a:t>
            </a:r>
            <a:r>
              <a:rPr lang="ko-KR" altLang="en-US" sz="1100" dirty="0" smtClean="0">
                <a:solidFill>
                  <a:schemeClr val="bg1"/>
                </a:solidFill>
              </a:rPr>
              <a:t>빨간색</a:t>
            </a:r>
            <a:r>
              <a:rPr lang="en-US" altLang="ko-KR" sz="1100" dirty="0" smtClean="0">
                <a:solidFill>
                  <a:schemeClr val="bg1"/>
                </a:solidFill>
              </a:rPr>
              <a:t>), </a:t>
            </a:r>
            <a:r>
              <a:rPr lang="ko-KR" altLang="en-US" sz="1100" dirty="0" smtClean="0">
                <a:solidFill>
                  <a:schemeClr val="bg1"/>
                </a:solidFill>
              </a:rPr>
              <a:t>기타 수업은 회색</a:t>
            </a:r>
            <a:endParaRPr lang="en-US" altLang="ko-KR" sz="1100" dirty="0" smtClean="0">
              <a:solidFill>
                <a:schemeClr val="bg1"/>
              </a:solidFill>
            </a:endParaRPr>
          </a:p>
        </p:txBody>
      </p:sp>
      <p:cxnSp>
        <p:nvCxnSpPr>
          <p:cNvPr id="30" name="꺾인 연결선 29"/>
          <p:cNvCxnSpPr>
            <a:stCxn id="97" idx="2"/>
            <a:endCxn id="96" idx="2"/>
          </p:cNvCxnSpPr>
          <p:nvPr/>
        </p:nvCxnSpPr>
        <p:spPr bwMode="auto">
          <a:xfrm rot="5400000" flipH="1">
            <a:off x="2594395" y="3836530"/>
            <a:ext cx="1120298" cy="4394827"/>
          </a:xfrm>
          <a:prstGeom prst="bentConnector3">
            <a:avLst>
              <a:gd name="adj1" fmla="val -20405"/>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Box 96"/>
          <p:cNvSpPr txBox="1"/>
          <p:nvPr/>
        </p:nvSpPr>
        <p:spPr>
          <a:xfrm>
            <a:off x="1699009" y="4284111"/>
            <a:ext cx="7305896" cy="2309981"/>
          </a:xfrm>
          <a:prstGeom prst="rect">
            <a:avLst/>
          </a:prstGeom>
          <a:noFill/>
          <a:ln w="25400">
            <a:solidFill>
              <a:srgbClr val="FF0000"/>
            </a:solidFill>
            <a:prstDash val="dash"/>
          </a:ln>
        </p:spPr>
        <p:txBody>
          <a:bodyPr wrap="square" rtlCol="0">
            <a:normAutofit/>
          </a:bodyPr>
          <a:lstStyle/>
          <a:p>
            <a:endParaRPr lang="ko-KR" altLang="en-US" dirty="0"/>
          </a:p>
        </p:txBody>
      </p:sp>
    </p:spTree>
    <p:extLst>
      <p:ext uri="{BB962C8B-B14F-4D97-AF65-F5344CB8AC3E}">
        <p14:creationId xmlns:p14="http://schemas.microsoft.com/office/powerpoint/2010/main" val="1401543225"/>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전체화면</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3652109811"/>
              </p:ext>
            </p:extLst>
          </p:nvPr>
        </p:nvGraphicFramePr>
        <p:xfrm>
          <a:off x="1434092"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38745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221134"/>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4092"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7326"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1937144332"/>
              </p:ext>
            </p:extLst>
          </p:nvPr>
        </p:nvGraphicFramePr>
        <p:xfrm>
          <a:off x="1427326" y="6357006"/>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3778" y="614279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6590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3979186"/>
            <a:ext cx="5851869" cy="213381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851920"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434092" y="4414046"/>
            <a:ext cx="5794983" cy="43353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447305" y="5467765"/>
            <a:ext cx="2837706" cy="261540"/>
          </a:xfrm>
          <a:prstGeom prst="rect">
            <a:avLst/>
          </a:prstGeom>
        </p:spPr>
      </p:pic>
      <p:sp>
        <p:nvSpPr>
          <p:cNvPr id="63" name="직사각형 62"/>
          <p:cNvSpPr/>
          <p:nvPr/>
        </p:nvSpPr>
        <p:spPr bwMode="auto">
          <a:xfrm>
            <a:off x="1450501" y="525951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494858" y="5733188"/>
            <a:ext cx="5734218" cy="356139"/>
          </a:xfrm>
          <a:prstGeom prst="rect">
            <a:avLst/>
          </a:prstGeom>
        </p:spPr>
      </p:pic>
      <p:pic>
        <p:nvPicPr>
          <p:cNvPr id="49" name="그림 48"/>
          <p:cNvPicPr>
            <a:picLocks noChangeAspect="1"/>
          </p:cNvPicPr>
          <p:nvPr/>
        </p:nvPicPr>
        <p:blipFill>
          <a:blip r:embed="rId10"/>
          <a:stretch>
            <a:fillRect/>
          </a:stretch>
        </p:blipFill>
        <p:spPr>
          <a:xfrm>
            <a:off x="1479526" y="5742856"/>
            <a:ext cx="161925" cy="161925"/>
          </a:xfrm>
          <a:prstGeom prst="rect">
            <a:avLst/>
          </a:prstGeom>
        </p:spPr>
      </p:pic>
      <p:sp>
        <p:nvSpPr>
          <p:cNvPr id="56" name="TextBox 55"/>
          <p:cNvSpPr txBox="1"/>
          <p:nvPr/>
        </p:nvSpPr>
        <p:spPr>
          <a:xfrm>
            <a:off x="6462201"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ext uri="{D42A27DB-BD31-4B8C-83A1-F6EECF244321}">
                <p14:modId xmlns:p14="http://schemas.microsoft.com/office/powerpoint/2010/main" val="3280323461"/>
              </p:ext>
            </p:extLst>
          </p:nvPr>
        </p:nvGraphicFramePr>
        <p:xfrm>
          <a:off x="1427326"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294297" y="3820334"/>
            <a:ext cx="144016" cy="144016"/>
          </a:xfrm>
          <a:prstGeom prst="rect">
            <a:avLst/>
          </a:prstGeom>
        </p:spPr>
      </p:pic>
      <p:pic>
        <p:nvPicPr>
          <p:cNvPr id="54" name="그림 53"/>
          <p:cNvPicPr>
            <a:picLocks noChangeAspect="1"/>
          </p:cNvPicPr>
          <p:nvPr/>
        </p:nvPicPr>
        <p:blipFill>
          <a:blip r:embed="rId11"/>
          <a:stretch>
            <a:fillRect/>
          </a:stretch>
        </p:blipFill>
        <p:spPr>
          <a:xfrm>
            <a:off x="4281877" y="2582709"/>
            <a:ext cx="144016" cy="144016"/>
          </a:xfrm>
          <a:prstGeom prst="rect">
            <a:avLst/>
          </a:prstGeom>
        </p:spPr>
      </p:pic>
      <p:sp>
        <p:nvSpPr>
          <p:cNvPr id="2" name="직사각형 1"/>
          <p:cNvSpPr/>
          <p:nvPr/>
        </p:nvSpPr>
        <p:spPr bwMode="auto">
          <a:xfrm>
            <a:off x="7286532" y="260648"/>
            <a:ext cx="1677956" cy="151216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smtClean="0">
                <a:ln>
                  <a:noFill/>
                </a:ln>
                <a:solidFill>
                  <a:schemeClr val="bg1"/>
                </a:solidFill>
                <a:effectLst/>
                <a:latin typeface="Arial" charset="0"/>
                <a:ea typeface="돋움" pitchFamily="50" charset="-127"/>
              </a:rPr>
              <a:t>방명록</a:t>
            </a:r>
            <a:r>
              <a:rPr kumimoji="1" lang="ko-KR" altLang="en-US" sz="1200" b="1" i="0" u="none" strike="noStrike" cap="none" normalizeH="0" smtClean="0">
                <a:ln>
                  <a:noFill/>
                </a:ln>
                <a:solidFill>
                  <a:schemeClr val="bg1"/>
                </a:solidFill>
                <a:effectLst/>
                <a:latin typeface="Arial" charset="0"/>
                <a:ea typeface="돋움" pitchFamily="50" charset="-127"/>
              </a:rPr>
              <a:t> 및 과제 추가</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01394"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2201" y="65100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450501" y="493910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2" name="TextBox 41"/>
          <p:cNvSpPr txBox="1"/>
          <p:nvPr/>
        </p:nvSpPr>
        <p:spPr>
          <a:xfrm>
            <a:off x="1381255" y="4867483"/>
            <a:ext cx="1030505" cy="359463"/>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7" name="직사각형 46"/>
          <p:cNvSpPr/>
          <p:nvPr/>
        </p:nvSpPr>
        <p:spPr>
          <a:xfrm>
            <a:off x="7417391" y="2041203"/>
            <a:ext cx="1481014" cy="1152128"/>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과제 </a:t>
            </a:r>
            <a:r>
              <a:rPr lang="ko-KR" altLang="en-US" sz="1000" b="1" dirty="0"/>
              <a:t>출제 및 풀이 제출 모두 시스템 상에서 이루어 질 수 </a:t>
            </a:r>
            <a:r>
              <a:rPr lang="ko-KR" altLang="en-US" sz="1000" b="1" dirty="0" smtClean="0"/>
              <a:t>있도록</a:t>
            </a:r>
            <a:r>
              <a:rPr lang="en-US" altLang="ko-KR" sz="1000" b="1" dirty="0" smtClean="0"/>
              <a:t>(TO DO)</a:t>
            </a:r>
            <a:endParaRPr lang="en-US" altLang="ko-KR" sz="1000" b="1" dirty="0" smtClean="0">
              <a:solidFill>
                <a:srgbClr val="FF0000"/>
              </a:solidFill>
            </a:endParaRPr>
          </a:p>
        </p:txBody>
      </p:sp>
      <p:cxnSp>
        <p:nvCxnSpPr>
          <p:cNvPr id="8" name="꺾인 연결선 7"/>
          <p:cNvCxnSpPr>
            <a:stCxn id="42" idx="3"/>
            <a:endCxn id="47" idx="1"/>
          </p:cNvCxnSpPr>
          <p:nvPr/>
        </p:nvCxnSpPr>
        <p:spPr bwMode="auto">
          <a:xfrm flipV="1">
            <a:off x="2411760" y="2617267"/>
            <a:ext cx="5005631" cy="242994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7417391" y="3237196"/>
            <a:ext cx="1568598" cy="3431702"/>
          </a:xfrm>
          <a:prstGeom prst="rect">
            <a:avLst/>
          </a:prstGeom>
          <a:solidFill>
            <a:srgbClr val="FFC000"/>
          </a:solidFill>
          <a:ln>
            <a:solidFill>
              <a:srgbClr val="808080"/>
            </a:solidFill>
          </a:ln>
        </p:spPr>
        <p:txBody>
          <a:bodyPr wrap="square" lIns="0" tIns="0" rIns="0" bIns="0" rtlCol="0" anchor="ctr">
            <a:normAutofit/>
          </a:bodyPr>
          <a:lstStyle/>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시스템상 </a:t>
            </a:r>
            <a:r>
              <a:rPr kumimoji="1" lang="ko-KR" altLang="en-US" sz="1000" b="1" dirty="0">
                <a:latin typeface="Arial" charset="0"/>
                <a:ea typeface="돋움" pitchFamily="50" charset="-127"/>
              </a:rPr>
              <a:t>해결되도록</a:t>
            </a:r>
            <a:r>
              <a:rPr kumimoji="1" lang="en-US" altLang="ko-KR" sz="1000" b="1" dirty="0">
                <a:latin typeface="Arial" charset="0"/>
                <a:ea typeface="돋움" pitchFamily="50" charset="-127"/>
              </a:rPr>
              <a:t>(To Do</a:t>
            </a:r>
            <a:r>
              <a:rPr kumimoji="1" lang="en-US" altLang="ko-KR" sz="1000" b="1" dirty="0" smtClean="0">
                <a:latin typeface="Arial" charset="0"/>
                <a:ea typeface="돋움" pitchFamily="50" charset="-127"/>
              </a:rPr>
              <a:t>)</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a:latin typeface="Arial" charset="0"/>
                <a:ea typeface="돋움" pitchFamily="50" charset="-127"/>
              </a:rPr>
              <a:t>레벨테스트처럼 시스템 상에서 과제 출제 및 학습자 과제제출 확인 및 피드백 줄 수 있도록 설계</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수업 시 유인물 배포 후 피드백 진행 </a:t>
            </a:r>
            <a:r>
              <a:rPr kumimoji="1" lang="en-US" altLang="ko-KR" sz="1000" b="1" dirty="0" smtClean="0">
                <a:latin typeface="Arial" charset="0"/>
                <a:ea typeface="돋움" pitchFamily="50" charset="-127"/>
              </a:rPr>
              <a:t>/ </a:t>
            </a:r>
            <a:r>
              <a:rPr kumimoji="1" lang="ko-KR" altLang="en-US" sz="1000" b="1" dirty="0">
                <a:latin typeface="Arial" charset="0"/>
                <a:ea typeface="돋움" pitchFamily="50" charset="-127"/>
              </a:rPr>
              <a:t>게시판에 과제파일 업로드 후 학생이 다운로드 후 과제풀이 후 </a:t>
            </a:r>
            <a:r>
              <a:rPr kumimoji="1" lang="ko-KR" altLang="en-US" sz="1000" b="1" dirty="0" smtClean="0">
                <a:latin typeface="Arial" charset="0"/>
                <a:ea typeface="돋움" pitchFamily="50" charset="-127"/>
              </a:rPr>
              <a:t>재 업로드 방식 최대한 지양해야</a:t>
            </a:r>
            <a:r>
              <a:rPr kumimoji="1" lang="en-US" altLang="ko-KR" sz="1000" b="1" dirty="0" smtClean="0">
                <a:latin typeface="Arial" charset="0"/>
                <a:ea typeface="돋움" pitchFamily="50" charset="-127"/>
              </a:rPr>
              <a:t>) </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결론 </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과제 출제 및 풀이 제출 모두 시스템 상에서 이루어 질 수 있도록</a:t>
            </a:r>
            <a:endParaRPr kumimoji="1" lang="en-US" altLang="ko-KR" sz="1000" b="1" dirty="0">
              <a:latin typeface="Arial" charset="0"/>
              <a:ea typeface="돋움" pitchFamily="50" charset="-127"/>
            </a:endParaRPr>
          </a:p>
        </p:txBody>
      </p:sp>
    </p:spTree>
    <p:extLst>
      <p:ext uri="{BB962C8B-B14F-4D97-AF65-F5344CB8AC3E}">
        <p14:creationId xmlns:p14="http://schemas.microsoft.com/office/powerpoint/2010/main" val="750257867"/>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sp>
        <p:nvSpPr>
          <p:cNvPr id="12" name="TextBox 11"/>
          <p:cNvSpPr txBox="1"/>
          <p:nvPr/>
        </p:nvSpPr>
        <p:spPr>
          <a:xfrm>
            <a:off x="7003947" y="1414704"/>
            <a:ext cx="247204" cy="24238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13" name="직사각형 12"/>
          <p:cNvSpPr/>
          <p:nvPr/>
        </p:nvSpPr>
        <p:spPr>
          <a:xfrm>
            <a:off x="6024683" y="1424577"/>
            <a:ext cx="933900" cy="552124"/>
          </a:xfrm>
          <a:prstGeom prst="rect">
            <a:avLst/>
          </a:prstGeom>
          <a:ln w="25400">
            <a:solidFill>
              <a:schemeClr val="tx1"/>
            </a:solidFill>
          </a:ln>
        </p:spPr>
        <p:txBody>
          <a:bodyPr wrap="square" lIns="0" tIns="36000" rIns="0" bIns="0" anchor="ctr">
            <a:normAutofit fontScale="85000" lnSpcReduction="10000"/>
          </a:bodyPr>
          <a:lstStyle/>
          <a:p>
            <a:pPr marL="85725" indent="-85725">
              <a:buFont typeface="Arial" panose="020B0604020202020204" pitchFamily="34" charset="0"/>
              <a:buChar char="•"/>
            </a:pPr>
            <a:r>
              <a:rPr lang="ko-KR" altLang="en-US" sz="1200" b="1" dirty="0" err="1" smtClean="0"/>
              <a:t>에디트</a:t>
            </a:r>
            <a:r>
              <a:rPr lang="ko-KR" altLang="en-US" sz="1200" b="1" dirty="0" smtClean="0"/>
              <a:t> 아이콘 클릭을 통해 클래스 소개 수정</a:t>
            </a:r>
            <a:endParaRPr lang="en-US" altLang="ko-KR" sz="1200" b="1" dirty="0" smtClean="0"/>
          </a:p>
        </p:txBody>
      </p:sp>
      <p:graphicFrame>
        <p:nvGraphicFramePr>
          <p:cNvPr id="14" name="표 13"/>
          <p:cNvGraphicFramePr>
            <a:graphicFrameLocks noGrp="1"/>
          </p:cNvGraphicFramePr>
          <p:nvPr>
            <p:extLst>
              <p:ext uri="{D42A27DB-BD31-4B8C-83A1-F6EECF244321}">
                <p14:modId xmlns:p14="http://schemas.microsoft.com/office/powerpoint/2010/main" val="4256886671"/>
              </p:ext>
            </p:extLst>
          </p:nvPr>
        </p:nvGraphicFramePr>
        <p:xfrm>
          <a:off x="1434092" y="2250909"/>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605165"/>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438847"/>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1310901324"/>
              </p:ext>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6178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99101"/>
            <a:ext cx="5794983" cy="376752"/>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432366"/>
            <a:ext cx="2837706" cy="261540"/>
          </a:xfrm>
          <a:prstGeom prst="rect">
            <a:avLst/>
          </a:prstGeom>
        </p:spPr>
      </p:pic>
      <p:sp>
        <p:nvSpPr>
          <p:cNvPr id="63" name="직사각형 62"/>
          <p:cNvSpPr/>
          <p:nvPr/>
        </p:nvSpPr>
        <p:spPr bwMode="auto">
          <a:xfrm>
            <a:off x="1450501" y="523773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10"/>
          <a:stretch>
            <a:fillRect/>
          </a:stretch>
        </p:blipFill>
        <p:spPr>
          <a:xfrm>
            <a:off x="1494858" y="5710705"/>
            <a:ext cx="5734218" cy="291527"/>
          </a:xfrm>
          <a:prstGeom prst="rect">
            <a:avLst/>
          </a:prstGeom>
        </p:spPr>
      </p:pic>
      <p:pic>
        <p:nvPicPr>
          <p:cNvPr id="49" name="그림 48"/>
          <p:cNvPicPr>
            <a:picLocks noChangeAspect="1"/>
          </p:cNvPicPr>
          <p:nvPr/>
        </p:nvPicPr>
        <p:blipFill>
          <a:blip r:embed="rId11"/>
          <a:stretch>
            <a:fillRect/>
          </a:stretch>
        </p:blipFill>
        <p:spPr>
          <a:xfrm>
            <a:off x="1508314" y="5739870"/>
            <a:ext cx="135974" cy="126938"/>
          </a:xfrm>
          <a:prstGeom prst="rect">
            <a:avLst/>
          </a:prstGeom>
        </p:spPr>
      </p:pic>
      <p:sp>
        <p:nvSpPr>
          <p:cNvPr id="36" name="TextBox 35"/>
          <p:cNvSpPr txBox="1"/>
          <p:nvPr/>
        </p:nvSpPr>
        <p:spPr>
          <a:xfrm>
            <a:off x="4294297" y="2744991"/>
            <a:ext cx="177696" cy="226911"/>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5" name="AutoShape 85"/>
          <p:cNvSpPr>
            <a:spLocks noChangeArrowheads="1"/>
          </p:cNvSpPr>
          <p:nvPr/>
        </p:nvSpPr>
        <p:spPr bwMode="auto">
          <a:xfrm rot="5400000">
            <a:off x="5976161" y="4432711"/>
            <a:ext cx="2923018" cy="21602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8" name="직사각형 37"/>
          <p:cNvSpPr/>
          <p:nvPr/>
        </p:nvSpPr>
        <p:spPr>
          <a:xfrm>
            <a:off x="7353669" y="580268"/>
            <a:ext cx="1481014" cy="1152128"/>
          </a:xfrm>
          <a:prstGeom prst="rect">
            <a:avLst/>
          </a:prstGeom>
          <a:ln w="25400">
            <a:solidFill>
              <a:schemeClr val="tx1"/>
            </a:solidFill>
          </a:ln>
        </p:spPr>
        <p:txBody>
          <a:bodyPr wrap="square" anchor="ctr">
            <a:normAutofit lnSpcReduction="10000"/>
          </a:bodyPr>
          <a:lstStyle/>
          <a:p>
            <a:pPr marL="87313" indent="-87313">
              <a:buFont typeface="Arial" panose="020B0604020202020204" pitchFamily="34" charset="0"/>
              <a:buChar char="•"/>
            </a:pPr>
            <a:r>
              <a:rPr lang="en-US" altLang="ko-KR" sz="1000" b="1" dirty="0" smtClean="0"/>
              <a:t>36</a:t>
            </a:r>
            <a:r>
              <a:rPr lang="ko-KR" altLang="en-US" sz="1000" b="1" dirty="0" smtClean="0"/>
              <a:t>회를 </a:t>
            </a:r>
            <a:r>
              <a:rPr lang="en-US" altLang="ko-KR" sz="1000" b="1" dirty="0" smtClean="0"/>
              <a:t>Maximum</a:t>
            </a:r>
            <a:r>
              <a:rPr lang="ko-KR" altLang="en-US" sz="1000" b="1" dirty="0"/>
              <a:t> </a:t>
            </a:r>
            <a:r>
              <a:rPr lang="ko-KR" altLang="en-US" sz="1000" b="1" dirty="0" smtClean="0"/>
              <a:t>경우의 수로 화살표 눌렀을 때 펼쳐보기</a:t>
            </a:r>
            <a:endParaRPr lang="en-US" altLang="ko-KR" sz="1000" b="1" dirty="0" smtClean="0"/>
          </a:p>
          <a:p>
            <a:pPr marL="171450" indent="-171450">
              <a:buFont typeface="Wingdings" panose="05000000000000000000" pitchFamily="2" charset="2"/>
              <a:buChar char="v"/>
            </a:pPr>
            <a:r>
              <a:rPr lang="ko-KR" altLang="en-US" sz="1000" b="1" dirty="0" smtClean="0">
                <a:solidFill>
                  <a:srgbClr val="FF0000"/>
                </a:solidFill>
              </a:rPr>
              <a:t>오름차순으로 보여줄지 내림차순으로 보여줄지 토의 후 결정 </a:t>
            </a:r>
            <a:endParaRPr lang="en-US" altLang="ko-KR" sz="1000" b="1" dirty="0" smtClean="0">
              <a:solidFill>
                <a:srgbClr val="FF0000"/>
              </a:solidFill>
            </a:endParaRPr>
          </a:p>
        </p:txBody>
      </p:sp>
      <p:sp>
        <p:nvSpPr>
          <p:cNvPr id="61" name="TextBox 60"/>
          <p:cNvSpPr txBox="1"/>
          <p:nvPr/>
        </p:nvSpPr>
        <p:spPr>
          <a:xfrm>
            <a:off x="2572123" y="2177563"/>
            <a:ext cx="1218940" cy="643063"/>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1" name="꺾인 연결선 40"/>
          <p:cNvCxnSpPr>
            <a:stCxn id="36" idx="3"/>
            <a:endCxn id="38" idx="3"/>
          </p:cNvCxnSpPr>
          <p:nvPr/>
        </p:nvCxnSpPr>
        <p:spPr bwMode="auto">
          <a:xfrm flipV="1">
            <a:off x="4471993" y="1156332"/>
            <a:ext cx="4362690" cy="1702115"/>
          </a:xfrm>
          <a:prstGeom prst="bentConnector3">
            <a:avLst>
              <a:gd name="adj1" fmla="val 10524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직사각형 46"/>
          <p:cNvSpPr/>
          <p:nvPr/>
        </p:nvSpPr>
        <p:spPr>
          <a:xfrm>
            <a:off x="216039" y="2961644"/>
            <a:ext cx="984397" cy="115212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학생관리</a:t>
            </a:r>
            <a:r>
              <a:rPr lang="ko-KR" altLang="en-US" sz="1000" b="1" dirty="0" smtClean="0">
                <a:solidFill>
                  <a:schemeClr val="bg1"/>
                </a:solidFill>
              </a:rPr>
              <a:t> 내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50" name="AutoShape 85"/>
          <p:cNvSpPr>
            <a:spLocks noChangeArrowheads="1"/>
          </p:cNvSpPr>
          <p:nvPr/>
        </p:nvSpPr>
        <p:spPr bwMode="auto">
          <a:xfrm rot="16200000">
            <a:off x="767338" y="3450872"/>
            <a:ext cx="1097074" cy="17554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직사각형 52"/>
          <p:cNvSpPr/>
          <p:nvPr/>
        </p:nvSpPr>
        <p:spPr>
          <a:xfrm>
            <a:off x="7567985" y="2951776"/>
            <a:ext cx="1474208" cy="2369734"/>
          </a:xfrm>
          <a:prstGeom prst="rect">
            <a:avLst/>
          </a:prstGeom>
          <a:ln w="25400">
            <a:solidFill>
              <a:schemeClr val="tx1"/>
            </a:solidFill>
          </a:ln>
        </p:spPr>
        <p:txBody>
          <a:bodyPr wrap="square" anchor="ctr">
            <a:normAutofit lnSpcReduction="10000"/>
          </a:bodyPr>
          <a:lstStyle/>
          <a:p>
            <a:pPr marL="88900" indent="-88900">
              <a:buFont typeface="Arial" panose="020B0604020202020204" pitchFamily="34" charset="0"/>
              <a:buChar char="•"/>
            </a:pPr>
            <a:r>
              <a:rPr lang="ko-KR" altLang="en-US" sz="1000" b="1" dirty="0" smtClean="0"/>
              <a:t>교육보고 현황 내 일일 </a:t>
            </a:r>
            <a:r>
              <a:rPr lang="ko-KR" altLang="en-US" sz="1000" b="1" dirty="0" err="1" smtClean="0"/>
              <a:t>레포트도</a:t>
            </a:r>
            <a:r>
              <a:rPr lang="ko-KR" altLang="en-US" sz="1000" b="1" dirty="0" smtClean="0"/>
              <a:t> 포함되어 있음</a:t>
            </a:r>
            <a:r>
              <a:rPr lang="en-US" altLang="ko-KR" sz="1000" b="1" dirty="0" smtClean="0"/>
              <a:t>. (</a:t>
            </a:r>
            <a:r>
              <a:rPr lang="ko-KR" altLang="en-US" sz="1000" b="1" dirty="0" smtClean="0"/>
              <a:t>통합적으로 보여주는 정보임</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56" name="TextBox 55"/>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ext uri="{D42A27DB-BD31-4B8C-83A1-F6EECF244321}">
                <p14:modId xmlns:p14="http://schemas.microsoft.com/office/powerpoint/2010/main" val="60181627"/>
              </p:ext>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62" name="직사각형 61"/>
          <p:cNvSpPr/>
          <p:nvPr/>
        </p:nvSpPr>
        <p:spPr>
          <a:xfrm>
            <a:off x="7514064" y="1780149"/>
            <a:ext cx="1481014" cy="996634"/>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회 차 클릭 시 교육보고 현황 자동으로 전환되어 보여주기</a:t>
            </a:r>
            <a:r>
              <a:rPr lang="en-US" altLang="ko-KR" sz="1000" b="1" dirty="0" smtClean="0"/>
              <a:t> </a:t>
            </a:r>
            <a:endParaRPr lang="en-US" altLang="ko-KR" sz="1000" b="1" dirty="0" smtClean="0">
              <a:solidFill>
                <a:srgbClr val="FF0000"/>
              </a:solidFill>
            </a:endParaRPr>
          </a:p>
        </p:txBody>
      </p:sp>
      <p:cxnSp>
        <p:nvCxnSpPr>
          <p:cNvPr id="31" name="꺾인 연결선 30"/>
          <p:cNvCxnSpPr>
            <a:stCxn id="61" idx="0"/>
            <a:endCxn id="62" idx="1"/>
          </p:cNvCxnSpPr>
          <p:nvPr/>
        </p:nvCxnSpPr>
        <p:spPr bwMode="auto">
          <a:xfrm rot="16200000" flipH="1">
            <a:off x="5297376" y="61779"/>
            <a:ext cx="100903" cy="4332471"/>
          </a:xfrm>
          <a:prstGeom prst="bentConnector4">
            <a:avLst>
              <a:gd name="adj1" fmla="val -226554"/>
              <a:gd name="adj2" fmla="val 57034"/>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직사각형 64"/>
          <p:cNvSpPr/>
          <p:nvPr/>
        </p:nvSpPr>
        <p:spPr>
          <a:xfrm>
            <a:off x="7567985" y="5366114"/>
            <a:ext cx="1474208" cy="129130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a:t>
            </a:r>
            <a:r>
              <a:rPr lang="ko-KR" altLang="en-US" sz="1000" b="1" dirty="0" err="1" smtClean="0"/>
              <a:t>미초과</a:t>
            </a:r>
            <a:r>
              <a:rPr lang="ko-KR" altLang="en-US" sz="1000" b="1" dirty="0" smtClean="0"/>
              <a:t> 시 </a:t>
            </a:r>
            <a:r>
              <a:rPr lang="ko-KR" altLang="en-US" sz="1000" b="1" dirty="0" err="1" smtClean="0"/>
              <a:t>드랍다운</a:t>
            </a:r>
            <a:r>
              <a:rPr lang="ko-KR" altLang="en-US" sz="1000" b="1" dirty="0" smtClean="0"/>
              <a:t> 화살표 버튼 비활성화</a:t>
            </a:r>
            <a:endParaRPr lang="en-US" altLang="ko-KR" sz="1000" b="1" dirty="0" smtClean="0"/>
          </a:p>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초과시 </a:t>
            </a:r>
            <a:r>
              <a:rPr lang="ko-KR" altLang="en-US" sz="1000" b="1" dirty="0" err="1" smtClean="0"/>
              <a:t>드랍다운</a:t>
            </a:r>
            <a:r>
              <a:rPr lang="ko-KR" altLang="en-US" sz="1000" b="1" dirty="0" smtClean="0"/>
              <a:t> 버튼을 이용해 학습자 파악</a:t>
            </a:r>
            <a:endParaRPr lang="en-US" altLang="ko-KR" sz="1000" b="1" dirty="0" smtClean="0"/>
          </a:p>
        </p:txBody>
      </p:sp>
      <p:sp>
        <p:nvSpPr>
          <p:cNvPr id="67" name="TextBox 66"/>
          <p:cNvSpPr txBox="1"/>
          <p:nvPr/>
        </p:nvSpPr>
        <p:spPr>
          <a:xfrm>
            <a:off x="6491633" y="2983053"/>
            <a:ext cx="732961" cy="18424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sp>
        <p:nvSpPr>
          <p:cNvPr id="71" name="TextBox 70"/>
          <p:cNvSpPr txBox="1"/>
          <p:nvPr/>
        </p:nvSpPr>
        <p:spPr>
          <a:xfrm>
            <a:off x="4279506" y="4025336"/>
            <a:ext cx="158808" cy="17949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42" name="꺾인 연결선 41"/>
          <p:cNvCxnSpPr>
            <a:stCxn id="71" idx="3"/>
            <a:endCxn id="65" idx="2"/>
          </p:cNvCxnSpPr>
          <p:nvPr/>
        </p:nvCxnSpPr>
        <p:spPr bwMode="auto">
          <a:xfrm>
            <a:off x="4438314" y="4115081"/>
            <a:ext cx="3866775" cy="2542338"/>
          </a:xfrm>
          <a:prstGeom prst="bentConnector4">
            <a:avLst>
              <a:gd name="adj1" fmla="val 40469"/>
              <a:gd name="adj2" fmla="val 1089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p:cNvSpPr txBox="1"/>
          <p:nvPr/>
        </p:nvSpPr>
        <p:spPr>
          <a:xfrm>
            <a:off x="1399411" y="3178359"/>
            <a:ext cx="5923117" cy="2903329"/>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AutoShape 85"/>
          <p:cNvSpPr>
            <a:spLocks noChangeArrowheads="1"/>
          </p:cNvSpPr>
          <p:nvPr/>
        </p:nvSpPr>
        <p:spPr bwMode="auto">
          <a:xfrm rot="16200000">
            <a:off x="738743" y="5394969"/>
            <a:ext cx="1047641" cy="27942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1" name="TextBox 50"/>
          <p:cNvSpPr txBox="1"/>
          <p:nvPr/>
        </p:nvSpPr>
        <p:spPr>
          <a:xfrm>
            <a:off x="1336883" y="4942552"/>
            <a:ext cx="6050168" cy="114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54568" y="5024062"/>
            <a:ext cx="1068283" cy="990681"/>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smtClean="0"/>
              <a:t>해당 회 차 학습자료 업로드</a:t>
            </a:r>
            <a:endParaRPr lang="en-US" altLang="ko-KR" sz="1000" b="1" dirty="0" smtClean="0">
              <a:solidFill>
                <a:srgbClr val="FF0000"/>
              </a:solidFill>
            </a:endParaRPr>
          </a:p>
        </p:txBody>
      </p:sp>
      <p:sp>
        <p:nvSpPr>
          <p:cNvPr id="66" name="직사각형 65"/>
          <p:cNvSpPr/>
          <p:nvPr/>
        </p:nvSpPr>
        <p:spPr bwMode="auto">
          <a:xfrm>
            <a:off x="1450501" y="501530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874298690"/>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4179072647"/>
              </p:ext>
            </p:extLst>
          </p:nvPr>
        </p:nvGraphicFramePr>
        <p:xfrm>
          <a:off x="1434092" y="2250909"/>
          <a:ext cx="5839400" cy="922213"/>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703">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605165"/>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438847"/>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51" name="TextBox 50"/>
          <p:cNvSpPr txBox="1"/>
          <p:nvPr/>
        </p:nvSpPr>
        <p:spPr>
          <a:xfrm>
            <a:off x="2793572" y="3131692"/>
            <a:ext cx="864096"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TextBox 53"/>
          <p:cNvSpPr txBox="1"/>
          <p:nvPr/>
        </p:nvSpPr>
        <p:spPr>
          <a:xfrm>
            <a:off x="3614396" y="3131692"/>
            <a:ext cx="780645"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7487761" y="1868446"/>
            <a:ext cx="1474208" cy="164505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일일평가</a:t>
            </a:r>
            <a:r>
              <a:rPr lang="en-US" altLang="ko-KR" sz="1000" b="1" dirty="0" smtClean="0"/>
              <a:t>(TP)</a:t>
            </a:r>
          </a:p>
          <a:p>
            <a:pPr marL="258762" lvl="1" indent="-171450">
              <a:buFont typeface="Wingdings" panose="05000000000000000000" pitchFamily="2" charset="2"/>
              <a:buChar char="v"/>
            </a:pPr>
            <a:r>
              <a:rPr lang="en-US" altLang="ko-KR" sz="1000" dirty="0" smtClean="0"/>
              <a:t>10</a:t>
            </a:r>
            <a:r>
              <a:rPr lang="ko-KR" altLang="en-US" sz="1000" dirty="0" smtClean="0"/>
              <a:t>개 등급으로 분류 </a:t>
            </a:r>
            <a:endParaRPr lang="en-US" altLang="ko-KR" sz="1000" dirty="0" smtClean="0"/>
          </a:p>
          <a:p>
            <a:pPr marL="258762" lvl="1" indent="-171450">
              <a:buFont typeface="Wingdings" panose="05000000000000000000" pitchFamily="2" charset="2"/>
              <a:buChar char="v"/>
            </a:pPr>
            <a:r>
              <a:rPr lang="en-US" altLang="ko-KR" sz="1000" dirty="0" smtClean="0"/>
              <a:t>A+/A , B+/B, C+/C, D+/D, E+/E</a:t>
            </a:r>
          </a:p>
          <a:p>
            <a:pPr marL="258762" lvl="1" indent="-171450">
              <a:buFont typeface="Wingdings" panose="05000000000000000000" pitchFamily="2" charset="2"/>
              <a:buChar char="v"/>
            </a:pPr>
            <a:r>
              <a:rPr lang="en-US" altLang="ko-KR" sz="1000" dirty="0" smtClean="0"/>
              <a:t>A+</a:t>
            </a:r>
            <a:r>
              <a:rPr lang="ko-KR" altLang="en-US" sz="1000" dirty="0" smtClean="0"/>
              <a:t>을 </a:t>
            </a:r>
            <a:r>
              <a:rPr lang="en-US" altLang="ko-KR" sz="1000" dirty="0" smtClean="0"/>
              <a:t>10</a:t>
            </a:r>
            <a:r>
              <a:rPr lang="ko-KR" altLang="en-US" sz="1000" dirty="0" smtClean="0"/>
              <a:t>점으로 환산 가능</a:t>
            </a:r>
            <a:endParaRPr lang="en-US" altLang="ko-KR" sz="1000" dirty="0" smtClean="0"/>
          </a:p>
        </p:txBody>
      </p:sp>
      <p:sp>
        <p:nvSpPr>
          <p:cNvPr id="64" name="직사각형 63"/>
          <p:cNvSpPr/>
          <p:nvPr/>
        </p:nvSpPr>
        <p:spPr>
          <a:xfrm>
            <a:off x="1427325" y="4377733"/>
            <a:ext cx="1798295" cy="1643555"/>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ko-KR" altLang="en-US" sz="1000" b="1" dirty="0" smtClean="0"/>
              <a:t>출결</a:t>
            </a:r>
            <a:endParaRPr lang="en-US" altLang="ko-KR" sz="1000" b="1" dirty="0"/>
          </a:p>
          <a:p>
            <a:pPr marL="268288" indent="-179388">
              <a:buFont typeface="Wingdings" panose="05000000000000000000" pitchFamily="2" charset="2"/>
              <a:buChar char="v"/>
            </a:pPr>
            <a:r>
              <a:rPr lang="ko-KR" altLang="en-US" sz="1000" dirty="0" err="1"/>
              <a:t>드랍다운</a:t>
            </a:r>
            <a:r>
              <a:rPr lang="ko-KR" altLang="en-US" sz="1000" dirty="0"/>
              <a:t> 버튼 클릭 </a:t>
            </a:r>
            <a:r>
              <a:rPr lang="ko-KR" altLang="en-US" sz="1000" dirty="0" smtClean="0"/>
              <a:t>시 </a:t>
            </a: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r>
              <a:rPr lang="ko-KR" altLang="en-US" sz="1000" dirty="0" smtClean="0"/>
              <a:t>지각 </a:t>
            </a:r>
            <a:r>
              <a:rPr lang="en-US" altLang="ko-KR" sz="1000" dirty="0" smtClean="0"/>
              <a:t>3</a:t>
            </a:r>
            <a:r>
              <a:rPr lang="ko-KR" altLang="en-US" sz="1000" dirty="0" smtClean="0"/>
              <a:t>번 시 결석 </a:t>
            </a:r>
            <a:r>
              <a:rPr lang="en-US" altLang="ko-KR" sz="1000" dirty="0" smtClean="0"/>
              <a:t>1</a:t>
            </a:r>
            <a:r>
              <a:rPr lang="ko-KR" altLang="en-US" sz="1000" dirty="0" smtClean="0"/>
              <a:t>회</a:t>
            </a:r>
            <a:endParaRPr lang="en-US" altLang="ko-KR" sz="1000" dirty="0" smtClean="0"/>
          </a:p>
          <a:p>
            <a:pPr marL="268288" indent="-179388">
              <a:buFont typeface="Wingdings" panose="05000000000000000000" pitchFamily="2" charset="2"/>
              <a:buChar char="v"/>
            </a:pPr>
            <a:r>
              <a:rPr lang="en-US" altLang="ko-KR" sz="1000" dirty="0" smtClean="0"/>
              <a:t>BIZ : </a:t>
            </a:r>
            <a:r>
              <a:rPr lang="ko-KR" altLang="en-US" sz="1000" dirty="0" smtClean="0"/>
              <a:t>회의</a:t>
            </a:r>
            <a:r>
              <a:rPr lang="en-US" altLang="ko-KR" sz="1000" dirty="0" smtClean="0"/>
              <a:t>, </a:t>
            </a:r>
            <a:r>
              <a:rPr lang="ko-KR" altLang="en-US" sz="1000" dirty="0" smtClean="0"/>
              <a:t>출장</a:t>
            </a:r>
            <a:r>
              <a:rPr lang="en-US" altLang="ko-KR" sz="1000" dirty="0" smtClean="0"/>
              <a:t>, </a:t>
            </a:r>
            <a:r>
              <a:rPr lang="ko-KR" altLang="en-US" sz="1000" dirty="0" smtClean="0"/>
              <a:t>개인휴가</a:t>
            </a:r>
            <a:r>
              <a:rPr lang="en-US" altLang="ko-KR" sz="1000" dirty="0" smtClean="0"/>
              <a:t>, </a:t>
            </a:r>
            <a:r>
              <a:rPr lang="ko-KR" altLang="en-US" sz="1000" dirty="0" smtClean="0"/>
              <a:t>병가</a:t>
            </a:r>
            <a:r>
              <a:rPr lang="en-US" altLang="ko-KR" sz="1000" dirty="0" smtClean="0"/>
              <a:t>, </a:t>
            </a:r>
            <a:r>
              <a:rPr lang="ko-KR" altLang="en-US" sz="1000" dirty="0" smtClean="0"/>
              <a:t>교육</a:t>
            </a:r>
            <a:endParaRPr lang="en-US" altLang="ko-KR" sz="1000" dirty="0" smtClean="0"/>
          </a:p>
        </p:txBody>
      </p:sp>
      <p:cxnSp>
        <p:nvCxnSpPr>
          <p:cNvPr id="10" name="꺾인 연결선 9"/>
          <p:cNvCxnSpPr>
            <a:stCxn id="51" idx="2"/>
            <a:endCxn id="64" idx="0"/>
          </p:cNvCxnSpPr>
          <p:nvPr/>
        </p:nvCxnSpPr>
        <p:spPr bwMode="auto">
          <a:xfrm rot="5400000">
            <a:off x="2632312" y="3784424"/>
            <a:ext cx="287471" cy="899147"/>
          </a:xfrm>
          <a:prstGeom prst="bentConnector3">
            <a:avLst>
              <a:gd name="adj1" fmla="val 500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꺾인 연결선 26"/>
          <p:cNvCxnSpPr>
            <a:stCxn id="54" idx="0"/>
            <a:endCxn id="60" idx="1"/>
          </p:cNvCxnSpPr>
          <p:nvPr/>
        </p:nvCxnSpPr>
        <p:spPr bwMode="auto">
          <a:xfrm rot="5400000" flipH="1" flipV="1">
            <a:off x="5525881" y="1169812"/>
            <a:ext cx="440718" cy="3483042"/>
          </a:xfrm>
          <a:prstGeom prst="bentConnector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2" name="표 71"/>
          <p:cNvGraphicFramePr>
            <a:graphicFrameLocks noGrp="1"/>
          </p:cNvGraphicFramePr>
          <p:nvPr>
            <p:extLst>
              <p:ext uri="{D42A27DB-BD31-4B8C-83A1-F6EECF244321}">
                <p14:modId xmlns:p14="http://schemas.microsoft.com/office/powerpoint/2010/main" val="1943523464"/>
              </p:ext>
            </p:extLst>
          </p:nvPr>
        </p:nvGraphicFramePr>
        <p:xfrm>
          <a:off x="1801472" y="4756767"/>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지각</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en-US" altLang="ko-KR" sz="900" b="1" kern="1200" dirty="0" smtClean="0">
                          <a:solidFill>
                            <a:schemeClr val="tx1"/>
                          </a:solidFill>
                          <a:latin typeface="+mn-lt"/>
                          <a:ea typeface="+mn-ea"/>
                          <a:cs typeface="+mn-cs"/>
                        </a:rPr>
                        <a:t>BIZ</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결석</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5" name="그림 74"/>
          <p:cNvPicPr>
            <a:picLocks noChangeAspect="1"/>
          </p:cNvPicPr>
          <p:nvPr/>
        </p:nvPicPr>
        <p:blipFill>
          <a:blip r:embed="rId9"/>
          <a:stretch>
            <a:fillRect/>
          </a:stretch>
        </p:blipFill>
        <p:spPr>
          <a:xfrm>
            <a:off x="1842389" y="4754205"/>
            <a:ext cx="161925" cy="161925"/>
          </a:xfrm>
          <a:prstGeom prst="rect">
            <a:avLst/>
          </a:prstGeom>
        </p:spPr>
      </p:pic>
      <p:pic>
        <p:nvPicPr>
          <p:cNvPr id="76" name="그림 75"/>
          <p:cNvPicPr>
            <a:picLocks noChangeAspect="1"/>
          </p:cNvPicPr>
          <p:nvPr/>
        </p:nvPicPr>
        <p:blipFill>
          <a:blip r:embed="rId9"/>
          <a:stretch>
            <a:fillRect/>
          </a:stretch>
        </p:blipFill>
        <p:spPr>
          <a:xfrm>
            <a:off x="1842389" y="4938861"/>
            <a:ext cx="161925" cy="161925"/>
          </a:xfrm>
          <a:prstGeom prst="rect">
            <a:avLst/>
          </a:prstGeom>
        </p:spPr>
      </p:pic>
      <p:pic>
        <p:nvPicPr>
          <p:cNvPr id="77" name="그림 76"/>
          <p:cNvPicPr>
            <a:picLocks noChangeAspect="1"/>
          </p:cNvPicPr>
          <p:nvPr/>
        </p:nvPicPr>
        <p:blipFill>
          <a:blip r:embed="rId9"/>
          <a:stretch>
            <a:fillRect/>
          </a:stretch>
        </p:blipFill>
        <p:spPr>
          <a:xfrm>
            <a:off x="1842389" y="5300877"/>
            <a:ext cx="161925" cy="161925"/>
          </a:xfrm>
          <a:prstGeom prst="rect">
            <a:avLst/>
          </a:prstGeom>
        </p:spPr>
      </p:pic>
      <p:pic>
        <p:nvPicPr>
          <p:cNvPr id="78" name="그림 77"/>
          <p:cNvPicPr>
            <a:picLocks noChangeAspect="1"/>
          </p:cNvPicPr>
          <p:nvPr/>
        </p:nvPicPr>
        <p:blipFill>
          <a:blip r:embed="rId9"/>
          <a:stretch>
            <a:fillRect/>
          </a:stretch>
        </p:blipFill>
        <p:spPr>
          <a:xfrm>
            <a:off x="1842389" y="5115275"/>
            <a:ext cx="161925" cy="161925"/>
          </a:xfrm>
          <a:prstGeom prst="rect">
            <a:avLst/>
          </a:prstGeom>
        </p:spPr>
      </p:pic>
      <p:sp>
        <p:nvSpPr>
          <p:cNvPr id="87" name="직사각형 86"/>
          <p:cNvSpPr/>
          <p:nvPr/>
        </p:nvSpPr>
        <p:spPr>
          <a:xfrm>
            <a:off x="3309942" y="4289624"/>
            <a:ext cx="2650615" cy="2568376"/>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ko-KR" altLang="en-US" sz="1000" b="1" dirty="0" smtClean="0"/>
              <a:t>강사 디바이스 화면</a:t>
            </a: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r>
              <a:rPr lang="en-US" altLang="ko-KR" sz="1000" b="1" dirty="0" smtClean="0"/>
              <a:t>▶ : </a:t>
            </a:r>
            <a:r>
              <a:rPr lang="ko-KR" altLang="en-US" sz="1000" b="1" dirty="0" smtClean="0"/>
              <a:t>수업시작</a:t>
            </a:r>
            <a:endParaRPr lang="en-US" altLang="ko-KR" sz="1000" b="1" dirty="0" smtClean="0"/>
          </a:p>
          <a:p>
            <a:pPr marL="88900" indent="-88900">
              <a:buFont typeface="Arial" panose="020B0604020202020204" pitchFamily="34" charset="0"/>
              <a:buChar char="•"/>
            </a:pPr>
            <a:r>
              <a:rPr lang="en-US" altLang="ko-KR" sz="1000" b="1" dirty="0" smtClean="0"/>
              <a:t>■ :</a:t>
            </a:r>
            <a:r>
              <a:rPr lang="ko-KR" altLang="en-US" sz="1000" b="1" dirty="0"/>
              <a:t> </a:t>
            </a:r>
            <a:r>
              <a:rPr lang="ko-KR" altLang="en-US" sz="1000" b="1" dirty="0" smtClean="0"/>
              <a:t>수업종료</a:t>
            </a:r>
            <a:endParaRPr lang="en-US" altLang="ko-KR" sz="1000" b="1" dirty="0" smtClean="0"/>
          </a:p>
          <a:p>
            <a:pPr marL="88900" indent="-88900">
              <a:buFont typeface="Arial" panose="020B0604020202020204" pitchFamily="34" charset="0"/>
              <a:buChar char="•"/>
            </a:pPr>
            <a:r>
              <a:rPr lang="en-US" altLang="ko-KR" sz="1000" b="1" dirty="0" smtClean="0">
                <a:solidFill>
                  <a:srgbClr val="FF0000"/>
                </a:solidFill>
              </a:rPr>
              <a:t>X : </a:t>
            </a:r>
            <a:r>
              <a:rPr lang="ko-KR" altLang="en-US" sz="1000" b="1" dirty="0" smtClean="0">
                <a:solidFill>
                  <a:srgbClr val="FF0000"/>
                </a:solidFill>
              </a:rPr>
              <a:t>수업캔슬</a:t>
            </a:r>
            <a:r>
              <a:rPr lang="en-US" altLang="ko-KR" sz="1000" b="1" dirty="0" smtClean="0">
                <a:solidFill>
                  <a:srgbClr val="FF0000"/>
                </a:solidFill>
              </a:rPr>
              <a:t>( X </a:t>
            </a:r>
            <a:r>
              <a:rPr lang="ko-KR" altLang="en-US" sz="1000" b="1" dirty="0" smtClean="0">
                <a:solidFill>
                  <a:srgbClr val="FF0000"/>
                </a:solidFill>
              </a:rPr>
              <a:t>버튼 클릭 시 체크박스 형태의 팝업 창 출현 </a:t>
            </a:r>
            <a:r>
              <a:rPr lang="en-US" altLang="ko-KR" sz="1000" b="1" dirty="0" smtClean="0">
                <a:solidFill>
                  <a:srgbClr val="FF0000"/>
                </a:solidFill>
                <a:sym typeface="Wingdings" panose="05000000000000000000" pitchFamily="2" charset="2"/>
              </a:rPr>
              <a:t> AC &amp; SC </a:t>
            </a:r>
            <a:r>
              <a:rPr lang="ko-KR" altLang="en-US" sz="1000" b="1" dirty="0" smtClean="0">
                <a:solidFill>
                  <a:srgbClr val="FF0000"/>
                </a:solidFill>
                <a:sym typeface="Wingdings" panose="05000000000000000000" pitchFamily="2" charset="2"/>
              </a:rPr>
              <a:t>중</a:t>
            </a:r>
            <a:r>
              <a:rPr lang="en-US" altLang="ko-KR" sz="1000" b="1" dirty="0">
                <a:solidFill>
                  <a:srgbClr val="FF0000"/>
                </a:solidFill>
                <a:sym typeface="Wingdings" panose="05000000000000000000" pitchFamily="2" charset="2"/>
              </a:rPr>
              <a:t> </a:t>
            </a:r>
            <a:r>
              <a:rPr lang="ko-KR" altLang="en-US" sz="1000" b="1" dirty="0" smtClean="0">
                <a:solidFill>
                  <a:srgbClr val="FF0000"/>
                </a:solidFill>
                <a:sym typeface="Wingdings" panose="05000000000000000000" pitchFamily="2" charset="2"/>
              </a:rPr>
              <a:t>선택</a:t>
            </a:r>
            <a:r>
              <a:rPr lang="en-US" altLang="ko-KR" sz="1000" b="1" dirty="0" smtClean="0">
                <a:solidFill>
                  <a:srgbClr val="FF0000"/>
                </a:solidFill>
              </a:rPr>
              <a:t>)</a:t>
            </a:r>
          </a:p>
          <a:p>
            <a:pPr marL="88900" indent="-88900">
              <a:buFont typeface="Arial" panose="020B0604020202020204" pitchFamily="34" charset="0"/>
              <a:buChar char="•"/>
            </a:pPr>
            <a:r>
              <a:rPr lang="ko-KR" altLang="en-US" sz="1000" b="1" dirty="0" smtClean="0"/>
              <a:t>학습자가 수업 전에 </a:t>
            </a:r>
            <a:r>
              <a:rPr lang="ko-KR" altLang="en-US" sz="1000" b="1" dirty="0" err="1" smtClean="0"/>
              <a:t>공결</a:t>
            </a:r>
            <a:r>
              <a:rPr lang="ko-KR" altLang="en-US" sz="1000" b="1" dirty="0" smtClean="0"/>
              <a:t> 처리 시 해당일 강사 화면에 자동으로 체크되어 있음</a:t>
            </a:r>
            <a:endParaRPr lang="en-US" altLang="ko-KR" sz="1000" b="1" dirty="0" smtClean="0"/>
          </a:p>
          <a:p>
            <a:pPr marL="88900" indent="-88900">
              <a:buFont typeface="Arial" panose="020B0604020202020204" pitchFamily="34" charset="0"/>
              <a:buChar char="•"/>
            </a:pPr>
            <a:r>
              <a:rPr lang="ko-KR" altLang="en-US" sz="1000" b="1" dirty="0" smtClean="0"/>
              <a:t>시작 버튼은 </a:t>
            </a:r>
            <a:r>
              <a:rPr lang="ko-KR" altLang="en-US" sz="1000" b="1" dirty="0" err="1" smtClean="0"/>
              <a:t>출췍</a:t>
            </a:r>
            <a:r>
              <a:rPr lang="ko-KR" altLang="en-US" sz="1000" b="1" dirty="0" smtClean="0"/>
              <a:t> 완료 후 활성화</a:t>
            </a: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graphicFrame>
        <p:nvGraphicFramePr>
          <p:cNvPr id="88" name="표 87"/>
          <p:cNvGraphicFramePr>
            <a:graphicFrameLocks noGrp="1"/>
          </p:cNvGraphicFramePr>
          <p:nvPr>
            <p:extLst>
              <p:ext uri="{D42A27DB-BD31-4B8C-83A1-F6EECF244321}">
                <p14:modId xmlns:p14="http://schemas.microsoft.com/office/powerpoint/2010/main" val="3674074008"/>
              </p:ext>
            </p:extLst>
          </p:nvPr>
        </p:nvGraphicFramePr>
        <p:xfrm>
          <a:off x="3412354" y="4607106"/>
          <a:ext cx="1368152" cy="1065234"/>
        </p:xfrm>
        <a:graphic>
          <a:graphicData uri="http://schemas.openxmlformats.org/drawingml/2006/table">
            <a:tbl>
              <a:tblPr firstRow="1" bandRow="1">
                <a:tableStyleId>{5C22544A-7EE6-4342-B048-85BDC9FD1C3A}</a:tableStyleId>
              </a:tblPr>
              <a:tblGrid>
                <a:gridCol w="684076"/>
                <a:gridCol w="684076"/>
              </a:tblGrid>
              <a:tr h="17753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출결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조성훈</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송진</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서한울</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gridSpan="2">
                  <a:txBody>
                    <a:bodyPr/>
                    <a:lstStyle/>
                    <a:p>
                      <a:pPr marL="0" algn="ctr" defTabSz="914400" rtl="0" eaLnBrk="1" latinLnBrk="1" hangingPunct="1"/>
                      <a:r>
                        <a:rPr lang="en-US" altLang="ko-KR" sz="900" b="1" kern="1200" dirty="0" smtClean="0">
                          <a:solidFill>
                            <a:schemeClr val="tx1"/>
                          </a:solidFill>
                          <a:latin typeface="+mn-lt"/>
                          <a:ea typeface="+mn-ea"/>
                          <a:cs typeface="+mn-cs"/>
                        </a:rPr>
                        <a:t>▶ ■ X</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0" name="그림 89"/>
          <p:cNvPicPr>
            <a:picLocks noChangeAspect="1"/>
          </p:cNvPicPr>
          <p:nvPr/>
        </p:nvPicPr>
        <p:blipFill>
          <a:blip r:embed="rId7"/>
          <a:stretch>
            <a:fillRect/>
          </a:stretch>
        </p:blipFill>
        <p:spPr>
          <a:xfrm>
            <a:off x="4636490" y="4613267"/>
            <a:ext cx="144016" cy="144016"/>
          </a:xfrm>
          <a:prstGeom prst="rect">
            <a:avLst/>
          </a:prstGeom>
        </p:spPr>
      </p:pic>
      <p:sp>
        <p:nvSpPr>
          <p:cNvPr id="94" name="TextBox 93"/>
          <p:cNvSpPr txBox="1"/>
          <p:nvPr/>
        </p:nvSpPr>
        <p:spPr>
          <a:xfrm>
            <a:off x="4617355" y="4579108"/>
            <a:ext cx="174037" cy="18915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96" name="꺾인 연결선 95"/>
          <p:cNvCxnSpPr>
            <a:stCxn id="94" idx="0"/>
            <a:endCxn id="92" idx="0"/>
          </p:cNvCxnSpPr>
          <p:nvPr/>
        </p:nvCxnSpPr>
        <p:spPr bwMode="auto">
          <a:xfrm rot="5400000" flipH="1" flipV="1">
            <a:off x="5039967" y="4232585"/>
            <a:ext cx="10931" cy="682117"/>
          </a:xfrm>
          <a:prstGeom prst="bentConnector3">
            <a:avLst>
              <a:gd name="adj1" fmla="val 21913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6" name="그룹 105"/>
          <p:cNvGrpSpPr/>
          <p:nvPr/>
        </p:nvGrpSpPr>
        <p:grpSpPr>
          <a:xfrm>
            <a:off x="4832829" y="4568177"/>
            <a:ext cx="1107323" cy="1114425"/>
            <a:chOff x="5040761" y="4765135"/>
            <a:chExt cx="1107323" cy="1114425"/>
          </a:xfrm>
        </p:grpSpPr>
        <p:pic>
          <p:nvPicPr>
            <p:cNvPr id="92" name="그림 91"/>
            <p:cNvPicPr>
              <a:picLocks noChangeAspect="1"/>
            </p:cNvPicPr>
            <p:nvPr/>
          </p:nvPicPr>
          <p:blipFill>
            <a:blip r:embed="rId10"/>
            <a:stretch>
              <a:fillRect/>
            </a:stretch>
          </p:blipFill>
          <p:spPr>
            <a:xfrm>
              <a:off x="5040761" y="4765135"/>
              <a:ext cx="1107323" cy="1114425"/>
            </a:xfrm>
            <a:prstGeom prst="rect">
              <a:avLst/>
            </a:prstGeom>
          </p:spPr>
        </p:pic>
        <p:pic>
          <p:nvPicPr>
            <p:cNvPr id="104"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056" y="4832262"/>
              <a:ext cx="261826" cy="951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9" name="TextBox 98"/>
            <p:cNvSpPr txBox="1"/>
            <p:nvPr/>
          </p:nvSpPr>
          <p:spPr>
            <a:xfrm>
              <a:off x="5297182" y="4896564"/>
              <a:ext cx="435472" cy="123111"/>
            </a:xfrm>
            <a:prstGeom prst="rect">
              <a:avLst/>
            </a:prstGeom>
            <a:solidFill>
              <a:schemeClr val="bg1"/>
            </a:solidFill>
          </p:spPr>
          <p:txBody>
            <a:bodyPr wrap="square" lIns="0" tIns="0" rIns="0" bIns="0" rtlCol="0" anchor="ctr">
              <a:spAutoFit/>
            </a:bodyPr>
            <a:lstStyle/>
            <a:p>
              <a:r>
                <a:rPr lang="ko-KR" altLang="en-US" sz="800" b="1" dirty="0" smtClean="0"/>
                <a:t>출석</a:t>
              </a:r>
              <a:endParaRPr lang="ko-KR" altLang="en-US" sz="800" b="1" dirty="0"/>
            </a:p>
          </p:txBody>
        </p:sp>
        <p:sp>
          <p:nvSpPr>
            <p:cNvPr id="100" name="TextBox 99"/>
            <p:cNvSpPr txBox="1"/>
            <p:nvPr/>
          </p:nvSpPr>
          <p:spPr>
            <a:xfrm>
              <a:off x="5297182" y="5379354"/>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BIZ</a:t>
              </a:r>
              <a:endParaRPr lang="ko-KR" altLang="en-US" dirty="0"/>
            </a:p>
          </p:txBody>
        </p:sp>
        <p:sp>
          <p:nvSpPr>
            <p:cNvPr id="101" name="TextBox 100"/>
            <p:cNvSpPr txBox="1"/>
            <p:nvPr/>
          </p:nvSpPr>
          <p:spPr>
            <a:xfrm>
              <a:off x="5297182" y="5131431"/>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지각</a:t>
              </a:r>
              <a:endParaRPr lang="ko-KR" altLang="en-US" dirty="0"/>
            </a:p>
          </p:txBody>
        </p:sp>
        <p:sp>
          <p:nvSpPr>
            <p:cNvPr id="102" name="TextBox 101"/>
            <p:cNvSpPr txBox="1"/>
            <p:nvPr/>
          </p:nvSpPr>
          <p:spPr>
            <a:xfrm>
              <a:off x="5297182" y="5613860"/>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결석</a:t>
              </a:r>
              <a:endParaRPr lang="ko-KR" altLang="en-US" dirty="0"/>
            </a:p>
          </p:txBody>
        </p:sp>
      </p:grpSp>
      <p:sp>
        <p:nvSpPr>
          <p:cNvPr id="107" name="직사각형 106"/>
          <p:cNvSpPr/>
          <p:nvPr/>
        </p:nvSpPr>
        <p:spPr>
          <a:xfrm>
            <a:off x="6052122" y="4223458"/>
            <a:ext cx="3047740" cy="2645427"/>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err="1" smtClean="0"/>
              <a:t>공결처리안</a:t>
            </a:r>
            <a:r>
              <a:rPr lang="ko-KR" altLang="en-US" sz="1000" b="1" dirty="0" smtClean="0"/>
              <a:t> </a:t>
            </a:r>
            <a:r>
              <a:rPr lang="en-US" altLang="ko-KR" sz="1000" b="1" dirty="0" smtClean="0"/>
              <a:t>Flow</a:t>
            </a:r>
          </a:p>
          <a:p>
            <a:pPr marL="317500" lvl="1" indent="-228600">
              <a:buAutoNum type="arabicPeriod"/>
            </a:pPr>
            <a:r>
              <a:rPr lang="ko-KR" altLang="en-US" sz="1000" dirty="0" smtClean="0"/>
              <a:t>강사가 현장에서 결석처리</a:t>
            </a:r>
            <a:r>
              <a:rPr lang="en-US" altLang="ko-KR" sz="1000" dirty="0" smtClean="0"/>
              <a:t>(</a:t>
            </a:r>
            <a:r>
              <a:rPr lang="ko-KR" altLang="en-US" sz="1000" dirty="0" err="1" smtClean="0"/>
              <a:t>출췍</a:t>
            </a:r>
            <a:r>
              <a:rPr lang="ko-KR" altLang="en-US" sz="1000" dirty="0" smtClean="0"/>
              <a:t> 당시 학생 부재 시 일단 무조건 결석처리</a:t>
            </a:r>
            <a:r>
              <a:rPr lang="en-US" altLang="ko-KR" sz="1000" dirty="0" smtClean="0"/>
              <a:t>, </a:t>
            </a:r>
            <a:r>
              <a:rPr lang="ko-KR" altLang="en-US" sz="1000" dirty="0" smtClean="0"/>
              <a:t>단 수업 종료 전 참석 시 지각을 수정가능</a:t>
            </a:r>
            <a:r>
              <a:rPr lang="en-US" altLang="ko-KR" sz="1000" dirty="0" smtClean="0"/>
              <a:t>)</a:t>
            </a:r>
            <a:r>
              <a:rPr lang="ko-KR" altLang="en-US" sz="1000" dirty="0" smtClean="0"/>
              <a:t> </a:t>
            </a:r>
            <a:r>
              <a:rPr lang="en-US" altLang="ko-KR" sz="1000" dirty="0" smtClean="0">
                <a:sym typeface="Wingdings" panose="05000000000000000000" pitchFamily="2" charset="2"/>
              </a:rPr>
              <a:t> </a:t>
            </a:r>
          </a:p>
          <a:p>
            <a:pPr marL="317500" lvl="1" indent="-228600">
              <a:buAutoNum type="arabicPeriod"/>
            </a:pPr>
            <a:r>
              <a:rPr lang="ko-KR" altLang="en-US" sz="1000" dirty="0" smtClean="0">
                <a:sym typeface="Wingdings" panose="05000000000000000000" pitchFamily="2" charset="2"/>
              </a:rPr>
              <a:t>학생에게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전송</a:t>
            </a:r>
            <a:r>
              <a:rPr lang="en-US" altLang="ko-KR" sz="1000" dirty="0" smtClean="0">
                <a:sym typeface="Wingdings" panose="05000000000000000000" pitchFamily="2" charset="2"/>
              </a:rPr>
              <a:t>(</a:t>
            </a:r>
            <a:r>
              <a:rPr lang="ko-KR" altLang="en-US" sz="1000" dirty="0" err="1" smtClean="0">
                <a:sym typeface="Wingdings" panose="05000000000000000000" pitchFamily="2" charset="2"/>
              </a:rPr>
              <a:t>푸쉬메세지</a:t>
            </a:r>
            <a:r>
              <a:rPr lang="ko-KR" altLang="en-US" sz="1000" dirty="0" smtClean="0">
                <a:sym typeface="Wingdings" panose="05000000000000000000" pitchFamily="2" charset="2"/>
              </a:rPr>
              <a:t> </a:t>
            </a:r>
            <a:r>
              <a:rPr lang="en-US" altLang="ko-KR" sz="1000" dirty="0" smtClean="0">
                <a:sym typeface="Wingdings" panose="05000000000000000000" pitchFamily="2" charset="2"/>
              </a:rPr>
              <a:t>: </a:t>
            </a:r>
            <a:r>
              <a:rPr lang="ko-KR" altLang="ko-KR" sz="1000" dirty="0"/>
              <a:t>홍길동님</a:t>
            </a:r>
            <a:r>
              <a:rPr lang="en-US" altLang="ko-KR" sz="1000" dirty="0"/>
              <a:t>. 10</a:t>
            </a:r>
            <a:r>
              <a:rPr lang="ko-KR" altLang="ko-KR" sz="1000" dirty="0"/>
              <a:t>월</a:t>
            </a:r>
            <a:r>
              <a:rPr lang="en-US" altLang="ko-KR" sz="1000" dirty="0"/>
              <a:t>15</a:t>
            </a:r>
            <a:r>
              <a:rPr lang="ko-KR" altLang="ko-KR" sz="1000" dirty="0"/>
              <a:t>일 직무중국어과정 결석처리 되었습니다</a:t>
            </a:r>
            <a:r>
              <a:rPr lang="en-US" altLang="ko-KR" sz="1000" dirty="0"/>
              <a:t>.</a:t>
            </a:r>
            <a:r>
              <a:rPr lang="ko-KR" altLang="ko-KR" sz="1000" dirty="0" err="1"/>
              <a:t>공결처리를</a:t>
            </a:r>
            <a:r>
              <a:rPr lang="ko-KR" altLang="ko-KR" sz="1000" dirty="0"/>
              <a:t> 하시려면 터치해주세요</a:t>
            </a:r>
            <a:r>
              <a:rPr lang="en-US" altLang="ko-KR" sz="1000" dirty="0"/>
              <a:t> (</a:t>
            </a:r>
            <a:r>
              <a:rPr lang="ko-KR" altLang="ko-KR" sz="1000" dirty="0"/>
              <a:t>학습자</a:t>
            </a:r>
            <a:r>
              <a:rPr lang="en-US" altLang="ko-KR" sz="1000" dirty="0"/>
              <a:t> UX p23</a:t>
            </a:r>
            <a:r>
              <a:rPr lang="ko-KR" altLang="ko-KR" sz="1000" dirty="0"/>
              <a:t>참고</a:t>
            </a:r>
            <a:r>
              <a:rPr lang="en-US" altLang="ko-KR" sz="1000" dirty="0"/>
              <a:t>)</a:t>
            </a:r>
            <a:r>
              <a:rPr lang="en-US" altLang="ko-KR" sz="1000" dirty="0" smtClean="0">
                <a:sym typeface="Wingdings" panose="05000000000000000000" pitchFamily="2" charset="2"/>
              </a:rPr>
              <a:t>)  </a:t>
            </a:r>
          </a:p>
          <a:p>
            <a:pPr marL="317500" lvl="1" indent="-228600">
              <a:buAutoNum type="arabicPeriod"/>
            </a:pPr>
            <a:r>
              <a:rPr lang="ko-KR" altLang="en-US" sz="1000" dirty="0" smtClean="0">
                <a:sym typeface="Wingdings" panose="05000000000000000000" pitchFamily="2" charset="2"/>
              </a:rPr>
              <a:t>학습자 </a:t>
            </a:r>
            <a:r>
              <a:rPr lang="ko-KR" altLang="en-US" sz="1000" dirty="0" err="1" smtClean="0">
                <a:sym typeface="Wingdings" panose="05000000000000000000" pitchFamily="2" charset="2"/>
              </a:rPr>
              <a:t>공결처리</a:t>
            </a:r>
            <a:r>
              <a:rPr lang="ko-KR" altLang="en-US" sz="1000" dirty="0" smtClean="0">
                <a:sym typeface="Wingdings" panose="05000000000000000000" pitchFamily="2" charset="2"/>
              </a:rPr>
              <a:t> 완료 </a:t>
            </a:r>
            <a:r>
              <a:rPr lang="ko-KR" altLang="en-US" sz="1000" dirty="0" err="1" smtClean="0">
                <a:sym typeface="Wingdings" panose="05000000000000000000" pitchFamily="2" charset="2"/>
              </a:rPr>
              <a:t>시유관</a:t>
            </a:r>
            <a:r>
              <a:rPr lang="ko-KR" altLang="en-US" sz="1000" dirty="0" smtClean="0">
                <a:sym typeface="Wingdings" panose="05000000000000000000" pitchFamily="2" charset="2"/>
              </a:rPr>
              <a:t> 정보 </a:t>
            </a:r>
            <a:r>
              <a:rPr lang="en-US" altLang="ko-KR" sz="1000" dirty="0" smtClean="0">
                <a:sym typeface="Wingdings" panose="05000000000000000000" pitchFamily="2" charset="2"/>
              </a:rPr>
              <a:t>HR / TM </a:t>
            </a:r>
            <a:r>
              <a:rPr lang="ko-KR" altLang="en-US" sz="1000" dirty="0" smtClean="0">
                <a:sym typeface="Wingdings" panose="05000000000000000000" pitchFamily="2" charset="2"/>
              </a:rPr>
              <a:t>에게 전송 </a:t>
            </a:r>
            <a:endParaRPr lang="en-US" altLang="ko-KR" sz="1000" dirty="0" smtClean="0">
              <a:sym typeface="Wingdings" panose="05000000000000000000" pitchFamily="2" charset="2"/>
            </a:endParaRPr>
          </a:p>
          <a:p>
            <a:pPr marL="317500" lvl="1" indent="-228600">
              <a:buAutoNum type="arabicPeriod"/>
            </a:pPr>
            <a:r>
              <a:rPr lang="en-US" altLang="ko-KR" sz="1000" dirty="0" smtClean="0">
                <a:sym typeface="Wingdings" panose="05000000000000000000" pitchFamily="2" charset="2"/>
              </a:rPr>
              <a:t>HR </a:t>
            </a:r>
            <a:r>
              <a:rPr lang="ko-KR" altLang="en-US" sz="1000" dirty="0" err="1" smtClean="0">
                <a:sym typeface="Wingdings" panose="05000000000000000000" pitchFamily="2" charset="2"/>
              </a:rPr>
              <a:t>컨펌</a:t>
            </a:r>
            <a:r>
              <a:rPr lang="ko-KR" altLang="en-US" sz="1000" dirty="0" smtClean="0">
                <a:sym typeface="Wingdings" panose="05000000000000000000" pitchFamily="2" charset="2"/>
              </a:rPr>
              <a:t> 시 </a:t>
            </a:r>
            <a:r>
              <a:rPr lang="en-US" altLang="ko-KR" sz="1000" dirty="0" smtClean="0">
                <a:sym typeface="Wingdings" panose="05000000000000000000" pitchFamily="2" charset="2"/>
              </a:rPr>
              <a:t>TMIP </a:t>
            </a:r>
            <a:r>
              <a:rPr lang="ko-KR" altLang="en-US" sz="1000" dirty="0" smtClean="0">
                <a:sym typeface="Wingdings" panose="05000000000000000000" pitchFamily="2" charset="2"/>
              </a:rPr>
              <a:t>시스템 상에서 처리되어 </a:t>
            </a:r>
            <a:r>
              <a:rPr lang="en-US" altLang="ko-KR" sz="1000" dirty="0" smtClean="0">
                <a:sym typeface="Wingdings" panose="05000000000000000000" pitchFamily="2" charset="2"/>
              </a:rPr>
              <a:t>BIZ</a:t>
            </a:r>
            <a:r>
              <a:rPr lang="ko-KR" altLang="en-US" sz="1000" dirty="0" smtClean="0">
                <a:sym typeface="Wingdings" panose="05000000000000000000" pitchFamily="2" charset="2"/>
              </a:rPr>
              <a:t>로 자동처리</a:t>
            </a:r>
            <a:endParaRPr lang="en-US" altLang="ko-KR" sz="1000" dirty="0"/>
          </a:p>
          <a:p>
            <a:endParaRPr lang="en-US" altLang="ko-KR" sz="1000" b="1" dirty="0"/>
          </a:p>
          <a:p>
            <a:pPr marL="88900" indent="-88900">
              <a:buFont typeface="Arial" panose="020B0604020202020204" pitchFamily="34" charset="0"/>
              <a:buChar char="•"/>
            </a:pPr>
            <a:r>
              <a:rPr lang="en-US" altLang="ko-KR" sz="1000" b="1" dirty="0" smtClean="0"/>
              <a:t>AC / SC Flow</a:t>
            </a:r>
          </a:p>
          <a:p>
            <a:r>
              <a:rPr lang="en-US" altLang="ko-KR" sz="1000" b="1" dirty="0"/>
              <a:t> </a:t>
            </a:r>
            <a:r>
              <a:rPr lang="en-US" altLang="ko-KR" sz="1000" b="1" dirty="0" smtClean="0"/>
              <a:t>  </a:t>
            </a:r>
            <a:r>
              <a:rPr lang="en-US" altLang="ko-KR" sz="1000" dirty="0" smtClean="0"/>
              <a:t>1. AC or SC </a:t>
            </a:r>
            <a:r>
              <a:rPr lang="ko-KR" altLang="en-US" sz="1000" dirty="0" smtClean="0"/>
              <a:t>발생 시 </a:t>
            </a:r>
            <a:r>
              <a:rPr lang="en-US" altLang="ko-KR" sz="1000" dirty="0" smtClean="0"/>
              <a:t>HR</a:t>
            </a:r>
            <a:r>
              <a:rPr lang="ko-KR" altLang="en-US" sz="1000" dirty="0" smtClean="0"/>
              <a:t>에서 웹 </a:t>
            </a:r>
            <a:r>
              <a:rPr lang="en-US" altLang="ko-KR" sz="1000" dirty="0" smtClean="0"/>
              <a:t>or </a:t>
            </a:r>
            <a:r>
              <a:rPr lang="ko-KR" altLang="en-US" sz="1000" dirty="0" err="1" smtClean="0"/>
              <a:t>앱</a:t>
            </a:r>
            <a:r>
              <a:rPr lang="ko-KR" altLang="en-US" sz="1000" dirty="0" smtClean="0"/>
              <a:t> 상에서 사전 </a:t>
            </a:r>
            <a:r>
              <a:rPr lang="en-US" altLang="ko-KR" sz="1000" dirty="0" smtClean="0"/>
              <a:t>/ </a:t>
            </a:r>
            <a:r>
              <a:rPr lang="ko-KR" altLang="en-US" sz="1000" dirty="0" smtClean="0"/>
              <a:t>당일 캔슬 선택 </a:t>
            </a:r>
            <a:r>
              <a:rPr lang="en-US" altLang="ko-KR" sz="1000" dirty="0" smtClean="0">
                <a:sym typeface="Wingdings" panose="05000000000000000000" pitchFamily="2" charset="2"/>
              </a:rPr>
              <a:t> 2. </a:t>
            </a:r>
            <a:r>
              <a:rPr lang="ko-KR" altLang="en-US" sz="1000" dirty="0" smtClean="0">
                <a:sym typeface="Wingdings" panose="05000000000000000000" pitchFamily="2" charset="2"/>
              </a:rPr>
              <a:t>해당 정보가 </a:t>
            </a:r>
            <a:r>
              <a:rPr lang="en-US" altLang="ko-KR" sz="1000" dirty="0" smtClean="0">
                <a:sym typeface="Wingdings" panose="05000000000000000000" pitchFamily="2" charset="2"/>
              </a:rPr>
              <a:t>TM / </a:t>
            </a:r>
            <a:r>
              <a:rPr lang="ko-KR" altLang="en-US" sz="1000" dirty="0" smtClean="0">
                <a:sym typeface="Wingdings" panose="05000000000000000000" pitchFamily="2" charset="2"/>
              </a:rPr>
              <a:t>강사에게 동시에 </a:t>
            </a:r>
            <a:r>
              <a:rPr lang="ko-KR" altLang="en-US" sz="1000" dirty="0" err="1" smtClean="0">
                <a:sym typeface="Wingdings" panose="05000000000000000000" pitchFamily="2" charset="2"/>
              </a:rPr>
              <a:t>푸쉬알림</a:t>
            </a:r>
            <a:r>
              <a:rPr lang="ko-KR" altLang="en-US" sz="1000" dirty="0" smtClean="0">
                <a:sym typeface="Wingdings" panose="05000000000000000000" pitchFamily="2" charset="2"/>
              </a:rPr>
              <a:t> 전송 </a:t>
            </a:r>
            <a:r>
              <a:rPr lang="en-US" altLang="ko-KR" sz="1000" dirty="0" smtClean="0">
                <a:sym typeface="Wingdings" panose="05000000000000000000" pitchFamily="2" charset="2"/>
              </a:rPr>
              <a:t> 3. TM </a:t>
            </a:r>
            <a:r>
              <a:rPr lang="ko-KR" altLang="en-US" sz="1000" dirty="0" smtClean="0">
                <a:sym typeface="Wingdings" panose="05000000000000000000" pitchFamily="2" charset="2"/>
              </a:rPr>
              <a:t>쪽에서 </a:t>
            </a:r>
            <a:r>
              <a:rPr lang="en-US" altLang="ko-KR" sz="1000" dirty="0" smtClean="0">
                <a:sym typeface="Wingdings" panose="05000000000000000000" pitchFamily="2" charset="2"/>
              </a:rPr>
              <a:t>Re-check</a:t>
            </a:r>
            <a:endParaRPr lang="en-US" altLang="ko-KR" sz="1000" dirty="0"/>
          </a:p>
        </p:txBody>
      </p:sp>
      <p:sp>
        <p:nvSpPr>
          <p:cNvPr id="111" name="TextBox 110"/>
          <p:cNvSpPr txBox="1"/>
          <p:nvPr/>
        </p:nvSpPr>
        <p:spPr>
          <a:xfrm>
            <a:off x="66534" y="65042"/>
            <a:ext cx="3046108" cy="2378941"/>
          </a:xfrm>
          <a:prstGeom prst="rect">
            <a:avLst/>
          </a:prstGeom>
          <a:solidFill>
            <a:srgbClr val="FFC000"/>
          </a:solidFill>
        </p:spPr>
        <p:txBody>
          <a:bodyPr wrap="square" rtlCol="0" anchor="ctr">
            <a:normAutofit/>
          </a:bodyPr>
          <a:lstStyle/>
          <a:p>
            <a:pPr marL="171450" indent="-171450">
              <a:buFont typeface="Arial" panose="020B0604020202020204" pitchFamily="34" charset="0"/>
              <a:buChar char="•"/>
            </a:pPr>
            <a:r>
              <a:rPr lang="ko-KR" altLang="en-US" sz="1200" dirty="0" smtClean="0"/>
              <a:t>시작</a:t>
            </a:r>
            <a:r>
              <a:rPr lang="en-US" altLang="ko-KR" sz="1200" dirty="0" smtClean="0"/>
              <a:t>, </a:t>
            </a:r>
            <a:r>
              <a:rPr lang="ko-KR" altLang="en-US" sz="1200" dirty="0" smtClean="0"/>
              <a:t>종료 캔슬 버튼 표에서 어디에 위치 시켜야 할지</a:t>
            </a:r>
            <a:r>
              <a:rPr lang="en-US" altLang="ko-KR" sz="1200" dirty="0" smtClean="0"/>
              <a:t>?</a:t>
            </a:r>
          </a:p>
          <a:p>
            <a:pPr marL="171450" indent="-171450">
              <a:buFont typeface="Arial" panose="020B0604020202020204" pitchFamily="34" charset="0"/>
              <a:buChar char="•"/>
            </a:pPr>
            <a:r>
              <a:rPr lang="ko-KR" altLang="en-US" sz="1200" dirty="0" smtClean="0"/>
              <a:t>명시해 놓은 </a:t>
            </a:r>
            <a:r>
              <a:rPr lang="en-US" altLang="ko-KR" sz="1200" dirty="0" smtClean="0"/>
              <a:t>AC/SC </a:t>
            </a:r>
            <a:r>
              <a:rPr lang="ko-KR" altLang="en-US" sz="1200" dirty="0" smtClean="0"/>
              <a:t>대로라면 굳이 강사가 수업 캔슬 관리할 필요가 있는지</a:t>
            </a:r>
            <a:r>
              <a:rPr lang="en-US" altLang="ko-KR" sz="1200" dirty="0" smtClean="0"/>
              <a:t>? </a:t>
            </a:r>
            <a:r>
              <a:rPr lang="ko-KR" altLang="en-US" sz="1200" dirty="0" smtClean="0"/>
              <a:t>강사는 </a:t>
            </a:r>
            <a:r>
              <a:rPr lang="ko-KR" altLang="en-US" sz="1200" dirty="0" err="1" smtClean="0"/>
              <a:t>푸쉬오면</a:t>
            </a:r>
            <a:r>
              <a:rPr lang="ko-KR" altLang="en-US" sz="1200" dirty="0" smtClean="0"/>
              <a:t> 확인만 </a:t>
            </a:r>
            <a:r>
              <a:rPr lang="ko-KR" altLang="en-US" sz="1200" dirty="0" err="1" smtClean="0"/>
              <a:t>하면되고</a:t>
            </a:r>
            <a:r>
              <a:rPr lang="ko-KR" altLang="en-US" sz="1200" dirty="0" smtClean="0"/>
              <a:t> </a:t>
            </a:r>
            <a:r>
              <a:rPr lang="en-US" altLang="ko-KR" sz="1200" dirty="0" smtClean="0"/>
              <a:t>AC/SC</a:t>
            </a:r>
            <a:r>
              <a:rPr lang="ko-KR" altLang="en-US" sz="1200" dirty="0" smtClean="0"/>
              <a:t>에 대한 수업 캔슬 적용은 </a:t>
            </a:r>
            <a:r>
              <a:rPr lang="en-US" altLang="ko-KR" sz="1200" dirty="0" smtClean="0"/>
              <a:t>HR</a:t>
            </a:r>
            <a:r>
              <a:rPr lang="ko-KR" altLang="en-US" sz="1200" dirty="0" smtClean="0"/>
              <a:t>이 등록 후 </a:t>
            </a:r>
            <a:r>
              <a:rPr lang="en-US" altLang="ko-KR" sz="1200" dirty="0" smtClean="0"/>
              <a:t>TMIP </a:t>
            </a:r>
            <a:r>
              <a:rPr lang="ko-KR" altLang="en-US" sz="1200" dirty="0" smtClean="0"/>
              <a:t>자체 시스템 상에서 이루어지는 것이 맞지 않나</a:t>
            </a:r>
            <a:r>
              <a:rPr lang="en-US" altLang="ko-KR" sz="1200" dirty="0" smtClean="0"/>
              <a:t>?</a:t>
            </a:r>
            <a:endParaRPr lang="en-US" altLang="ko-KR" sz="1200" dirty="0"/>
          </a:p>
        </p:txBody>
      </p:sp>
      <p:sp>
        <p:nvSpPr>
          <p:cNvPr id="118" name="직사각형 117"/>
          <p:cNvSpPr/>
          <p:nvPr/>
        </p:nvSpPr>
        <p:spPr>
          <a:xfrm>
            <a:off x="119054" y="6109198"/>
            <a:ext cx="3099323" cy="635778"/>
          </a:xfrm>
          <a:prstGeom prst="rect">
            <a:avLst/>
          </a:prstGeom>
          <a:ln w="25400">
            <a:solidFill>
              <a:schemeClr val="tx1"/>
            </a:solidFill>
          </a:ln>
        </p:spPr>
        <p:txBody>
          <a:bodyPr wrap="square" anchor="ctr">
            <a:normAutofit/>
          </a:bodyPr>
          <a:lstStyle/>
          <a:p>
            <a:pPr marL="171450" indent="-171450">
              <a:buFont typeface="Wingdings" panose="05000000000000000000" pitchFamily="2" charset="2"/>
              <a:buChar char="v"/>
            </a:pPr>
            <a:r>
              <a:rPr lang="ko-KR" altLang="en-US" sz="1000" b="1" dirty="0" smtClean="0"/>
              <a:t>종료 버튼 클릭이 완료 되어야 교육보고</a:t>
            </a:r>
            <a:r>
              <a:rPr lang="en-US" altLang="ko-KR" sz="1000" b="1" dirty="0" smtClean="0"/>
              <a:t>(TP / </a:t>
            </a:r>
            <a:r>
              <a:rPr lang="ko-KR" altLang="en-US" sz="1000" b="1" dirty="0" smtClean="0"/>
              <a:t>개별코멘트 </a:t>
            </a:r>
            <a:r>
              <a:rPr lang="en-US" altLang="ko-KR" sz="1000" b="1" dirty="0" smtClean="0"/>
              <a:t>/ </a:t>
            </a:r>
            <a:r>
              <a:rPr lang="ko-KR" altLang="en-US" sz="1000" b="1" dirty="0" smtClean="0"/>
              <a:t>오늘의 수업정리</a:t>
            </a:r>
            <a:r>
              <a:rPr lang="en-US" altLang="ko-KR" sz="1000" b="1" dirty="0" smtClean="0"/>
              <a:t>)</a:t>
            </a:r>
            <a:r>
              <a:rPr lang="ko-KR" altLang="en-US" sz="1000" b="1" dirty="0"/>
              <a:t> </a:t>
            </a:r>
            <a:r>
              <a:rPr lang="ko-KR" altLang="en-US" sz="1000" b="1" dirty="0" smtClean="0"/>
              <a:t>진행이 가능하도록 설정</a:t>
            </a:r>
            <a:endParaRPr lang="en-US" altLang="ko-KR" sz="1000" b="1" dirty="0" smtClean="0"/>
          </a:p>
        </p:txBody>
      </p:sp>
      <p:sp>
        <p:nvSpPr>
          <p:cNvPr id="122" name="TextBox 121"/>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spTree>
    <p:extLst>
      <p:ext uri="{BB962C8B-B14F-4D97-AF65-F5344CB8AC3E}">
        <p14:creationId xmlns:p14="http://schemas.microsoft.com/office/powerpoint/2010/main" val="2783414266"/>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0202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442540221"/>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1</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43642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48301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44730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7"/>
          <a:stretch>
            <a:fillRect/>
          </a:stretch>
        </p:blipFill>
        <p:spPr>
          <a:xfrm>
            <a:off x="7231042" y="1840634"/>
            <a:ext cx="1261797" cy="249660"/>
          </a:xfrm>
          <a:prstGeom prst="rect">
            <a:avLst/>
          </a:prstGeom>
        </p:spPr>
      </p:pic>
      <p:sp>
        <p:nvSpPr>
          <p:cNvPr id="10" name="직사각형 9"/>
          <p:cNvSpPr/>
          <p:nvPr/>
        </p:nvSpPr>
        <p:spPr bwMode="auto">
          <a:xfrm>
            <a:off x="2044352" y="1852699"/>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1" name="표 10"/>
          <p:cNvGraphicFramePr>
            <a:graphicFrameLocks noGrp="1"/>
          </p:cNvGraphicFramePr>
          <p:nvPr>
            <p:extLst>
              <p:ext uri="{D42A27DB-BD31-4B8C-83A1-F6EECF244321}">
                <p14:modId xmlns:p14="http://schemas.microsoft.com/office/powerpoint/2010/main" val="4033054828"/>
              </p:ext>
            </p:extLst>
          </p:nvPr>
        </p:nvGraphicFramePr>
        <p:xfrm>
          <a:off x="2098782" y="2144756"/>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 name="그림 12"/>
          <p:cNvPicPr>
            <a:picLocks noChangeAspect="1"/>
          </p:cNvPicPr>
          <p:nvPr/>
        </p:nvPicPr>
        <p:blipFill>
          <a:blip r:embed="rId8"/>
          <a:stretch>
            <a:fillRect/>
          </a:stretch>
        </p:blipFill>
        <p:spPr>
          <a:xfrm>
            <a:off x="2101956" y="5366524"/>
            <a:ext cx="1831389" cy="171450"/>
          </a:xfrm>
          <a:prstGeom prst="rect">
            <a:avLst/>
          </a:prstGeom>
        </p:spPr>
      </p:pic>
      <p:pic>
        <p:nvPicPr>
          <p:cNvPr id="14" name="그림 13"/>
          <p:cNvPicPr>
            <a:picLocks noChangeAspect="1"/>
          </p:cNvPicPr>
          <p:nvPr/>
        </p:nvPicPr>
        <p:blipFill>
          <a:blip r:embed="rId9"/>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3. </a:t>
            </a:r>
            <a:r>
              <a:rPr lang="ko-KR" altLang="en-US" sz="1000" b="1" dirty="0" smtClean="0"/>
              <a:t>고객사명은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4. </a:t>
            </a:r>
            <a:r>
              <a:rPr lang="ko-KR" altLang="en-US" sz="1000" b="1" dirty="0" smtClean="0"/>
              <a:t>동일한  </a:t>
            </a:r>
            <a:r>
              <a:rPr lang="ko-KR" altLang="en-US" sz="1000" b="1" dirty="0" err="1" smtClean="0"/>
              <a:t>고객사</a:t>
            </a:r>
            <a:r>
              <a:rPr lang="ko-KR" altLang="en-US" sz="1000" b="1" dirty="0"/>
              <a:t> </a:t>
            </a:r>
            <a:r>
              <a:rPr lang="ko-KR" altLang="en-US" sz="1000" b="1" dirty="0" smtClean="0"/>
              <a:t>내에서 동일한 프로그램 수강 학습자 묶어서 순차적으로 보여주기</a:t>
            </a:r>
            <a:r>
              <a:rPr lang="en-US" altLang="ko-KR" sz="1000" b="1" dirty="0" smtClean="0"/>
              <a:t>(ex : </a:t>
            </a:r>
            <a:r>
              <a:rPr lang="ko-KR" altLang="en-US" sz="1000" b="1" dirty="0" smtClean="0"/>
              <a:t>삼성  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Tree>
    <p:extLst>
      <p:ext uri="{BB962C8B-B14F-4D97-AF65-F5344CB8AC3E}">
        <p14:creationId xmlns:p14="http://schemas.microsoft.com/office/powerpoint/2010/main" val="3422526380"/>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err="1" smtClean="0">
                <a:solidFill>
                  <a:srgbClr val="000000"/>
                </a:solidFill>
                <a:latin typeface="돋움"/>
                <a:ea typeface="돋움"/>
              </a:rPr>
              <a:t>진행중</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555646090"/>
              </p:ext>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49049"/>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6070" y="1521640"/>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7"/>
          <a:stretch>
            <a:fillRect/>
          </a:stretch>
        </p:blipFill>
        <p:spPr>
          <a:xfrm>
            <a:off x="7224879" y="2950909"/>
            <a:ext cx="1261797" cy="249660"/>
          </a:xfrm>
          <a:prstGeom prst="rect">
            <a:avLst/>
          </a:prstGeom>
        </p:spPr>
      </p:pic>
      <p:sp>
        <p:nvSpPr>
          <p:cNvPr id="36" name="직사각형 35"/>
          <p:cNvSpPr/>
          <p:nvPr/>
        </p:nvSpPr>
        <p:spPr bwMode="auto">
          <a:xfrm>
            <a:off x="2038189" y="2962974"/>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extLst>
              <p:ext uri="{D42A27DB-BD31-4B8C-83A1-F6EECF244321}">
                <p14:modId xmlns:p14="http://schemas.microsoft.com/office/powerpoint/2010/main" val="3100815355"/>
              </p:ext>
            </p:extLst>
          </p:nvPr>
        </p:nvGraphicFramePr>
        <p:xfrm>
          <a:off x="2092619" y="3255031"/>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8"/>
          <a:stretch>
            <a:fillRect/>
          </a:stretch>
        </p:blipFill>
        <p:spPr>
          <a:xfrm>
            <a:off x="2067736" y="6457530"/>
            <a:ext cx="1743075" cy="171450"/>
          </a:xfrm>
          <a:prstGeom prst="rect">
            <a:avLst/>
          </a:prstGeom>
        </p:spPr>
      </p:pic>
      <p:pic>
        <p:nvPicPr>
          <p:cNvPr id="39" name="그림 38"/>
          <p:cNvPicPr>
            <a:picLocks noChangeAspect="1"/>
          </p:cNvPicPr>
          <p:nvPr/>
        </p:nvPicPr>
        <p:blipFill>
          <a:blip r:embed="rId9"/>
          <a:stretch>
            <a:fillRect/>
          </a:stretch>
        </p:blipFill>
        <p:spPr>
          <a:xfrm>
            <a:off x="6924272" y="6399339"/>
            <a:ext cx="1581066" cy="280906"/>
          </a:xfrm>
          <a:prstGeom prst="rect">
            <a:avLst/>
          </a:prstGeom>
        </p:spPr>
      </p:pic>
      <p:sp>
        <p:nvSpPr>
          <p:cNvPr id="40" name="TextBox 39"/>
          <p:cNvSpPr txBox="1"/>
          <p:nvPr/>
        </p:nvSpPr>
        <p:spPr>
          <a:xfrm>
            <a:off x="3319149" y="3491948"/>
            <a:ext cx="1386233" cy="2929814"/>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cxnSp>
        <p:nvCxnSpPr>
          <p:cNvPr id="6" name="꺾인 연결선 5"/>
          <p:cNvCxnSpPr>
            <a:endCxn id="41" idx="3"/>
          </p:cNvCxnSpPr>
          <p:nvPr/>
        </p:nvCxnSpPr>
        <p:spPr bwMode="auto">
          <a:xfrm rot="10800000">
            <a:off x="1691681" y="4257092"/>
            <a:ext cx="1627469" cy="68407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7207829" y="2886757"/>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4090346" y="602372"/>
            <a:ext cx="2833926"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6924272" y="915440"/>
            <a:ext cx="1665017" cy="2146985"/>
          </a:xfrm>
          <a:prstGeom prst="bentConnector3">
            <a:avLst>
              <a:gd name="adj1" fmla="val -1373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1891460"/>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49049"/>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6070" y="1521640"/>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7"/>
          <a:stretch>
            <a:fillRect/>
          </a:stretch>
        </p:blipFill>
        <p:spPr>
          <a:xfrm>
            <a:off x="7224879" y="2950909"/>
            <a:ext cx="1261797" cy="249660"/>
          </a:xfrm>
          <a:prstGeom prst="rect">
            <a:avLst/>
          </a:prstGeom>
        </p:spPr>
      </p:pic>
      <p:sp>
        <p:nvSpPr>
          <p:cNvPr id="36" name="직사각형 35"/>
          <p:cNvSpPr/>
          <p:nvPr/>
        </p:nvSpPr>
        <p:spPr bwMode="auto">
          <a:xfrm>
            <a:off x="2038189" y="2962974"/>
            <a:ext cx="652859" cy="241824"/>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nvGraphicFramePr>
        <p:xfrm>
          <a:off x="2092619" y="3255031"/>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8"/>
          <a:stretch>
            <a:fillRect/>
          </a:stretch>
        </p:blipFill>
        <p:spPr>
          <a:xfrm>
            <a:off x="2067736" y="6435758"/>
            <a:ext cx="1743075" cy="171450"/>
          </a:xfrm>
          <a:prstGeom prst="rect">
            <a:avLst/>
          </a:prstGeom>
        </p:spPr>
      </p:pic>
      <p:pic>
        <p:nvPicPr>
          <p:cNvPr id="39" name="그림 38"/>
          <p:cNvPicPr>
            <a:picLocks noChangeAspect="1"/>
          </p:cNvPicPr>
          <p:nvPr/>
        </p:nvPicPr>
        <p:blipFill>
          <a:blip r:embed="rId9"/>
          <a:stretch>
            <a:fillRect/>
          </a:stretch>
        </p:blipFill>
        <p:spPr>
          <a:xfrm>
            <a:off x="6924272" y="6399339"/>
            <a:ext cx="1581066" cy="280906"/>
          </a:xfrm>
          <a:prstGeom prst="rect">
            <a:avLst/>
          </a:prstGeom>
        </p:spPr>
      </p:pic>
    </p:spTree>
    <p:extLst>
      <p:ext uri="{BB962C8B-B14F-4D97-AF65-F5344CB8AC3E}">
        <p14:creationId xmlns:p14="http://schemas.microsoft.com/office/powerpoint/2010/main" val="1834928631"/>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2(</a:t>
            </a:r>
            <a:r>
              <a:rPr lang="ko-KR" altLang="en-US" dirty="0" err="1" smtClean="0">
                <a:solidFill>
                  <a:srgbClr val="000000"/>
                </a:solidFill>
                <a:latin typeface="돋움"/>
                <a:ea typeface="돋움"/>
              </a:rPr>
              <a:t>진행중</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29511"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55555"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직사각형 28"/>
          <p:cNvSpPr/>
          <p:nvPr/>
        </p:nvSpPr>
        <p:spPr bwMode="auto">
          <a:xfrm>
            <a:off x="2007647" y="1888368"/>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0" name="그림 29"/>
          <p:cNvPicPr>
            <a:picLocks noChangeAspect="1"/>
          </p:cNvPicPr>
          <p:nvPr/>
        </p:nvPicPr>
        <p:blipFill>
          <a:blip r:embed="rId7"/>
          <a:stretch>
            <a:fillRect/>
          </a:stretch>
        </p:blipFill>
        <p:spPr>
          <a:xfrm>
            <a:off x="7231042" y="1910140"/>
            <a:ext cx="1261797" cy="249660"/>
          </a:xfrm>
          <a:prstGeom prst="rect">
            <a:avLst/>
          </a:prstGeom>
        </p:spPr>
      </p:pic>
      <p:sp>
        <p:nvSpPr>
          <p:cNvPr id="31" name="직사각형 30"/>
          <p:cNvSpPr/>
          <p:nvPr/>
        </p:nvSpPr>
        <p:spPr bwMode="auto">
          <a:xfrm>
            <a:off x="2066124" y="1922205"/>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a:t>
            </a:r>
            <a:endParaRPr kumimoji="1" lang="ko-KR" altLang="en-US" sz="900" b="1" dirty="0">
              <a:solidFill>
                <a:schemeClr val="bg1"/>
              </a:solidFill>
              <a:latin typeface="Arial" charset="0"/>
              <a:ea typeface="돋움" pitchFamily="50" charset="-127"/>
            </a:endParaRPr>
          </a:p>
        </p:txBody>
      </p:sp>
      <p:graphicFrame>
        <p:nvGraphicFramePr>
          <p:cNvPr id="32" name="표 31"/>
          <p:cNvGraphicFramePr>
            <a:graphicFrameLocks noGrp="1"/>
          </p:cNvGraphicFramePr>
          <p:nvPr>
            <p:extLst>
              <p:ext uri="{D42A27DB-BD31-4B8C-83A1-F6EECF244321}">
                <p14:modId xmlns:p14="http://schemas.microsoft.com/office/powerpoint/2010/main" val="4277055367"/>
              </p:ext>
            </p:extLst>
          </p:nvPr>
        </p:nvGraphicFramePr>
        <p:xfrm>
          <a:off x="2098782" y="2214262"/>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3" name="그림 32"/>
          <p:cNvPicPr>
            <a:picLocks noChangeAspect="1"/>
          </p:cNvPicPr>
          <p:nvPr/>
        </p:nvPicPr>
        <p:blipFill>
          <a:blip r:embed="rId8"/>
          <a:stretch>
            <a:fillRect/>
          </a:stretch>
        </p:blipFill>
        <p:spPr>
          <a:xfrm>
            <a:off x="2073899" y="4043622"/>
            <a:ext cx="1743075" cy="171450"/>
          </a:xfrm>
          <a:prstGeom prst="rect">
            <a:avLst/>
          </a:prstGeom>
        </p:spPr>
      </p:pic>
      <p:pic>
        <p:nvPicPr>
          <p:cNvPr id="34" name="그림 33"/>
          <p:cNvPicPr>
            <a:picLocks noChangeAspect="1"/>
          </p:cNvPicPr>
          <p:nvPr/>
        </p:nvPicPr>
        <p:blipFill>
          <a:blip r:embed="rId9"/>
          <a:stretch>
            <a:fillRect/>
          </a:stretch>
        </p:blipFill>
        <p:spPr>
          <a:xfrm>
            <a:off x="6930435" y="3968648"/>
            <a:ext cx="1581066" cy="280906"/>
          </a:xfrm>
          <a:prstGeom prst="rect">
            <a:avLst/>
          </a:prstGeom>
        </p:spPr>
      </p:pic>
      <p:sp>
        <p:nvSpPr>
          <p:cNvPr id="36" name="직사각형 35"/>
          <p:cNvSpPr/>
          <p:nvPr/>
        </p:nvSpPr>
        <p:spPr bwMode="auto">
          <a:xfrm>
            <a:off x="2004929" y="4300902"/>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7" name="그림 36"/>
          <p:cNvPicPr>
            <a:picLocks noChangeAspect="1"/>
          </p:cNvPicPr>
          <p:nvPr/>
        </p:nvPicPr>
        <p:blipFill>
          <a:blip r:embed="rId7"/>
          <a:stretch>
            <a:fillRect/>
          </a:stretch>
        </p:blipFill>
        <p:spPr>
          <a:xfrm>
            <a:off x="7228324" y="4322674"/>
            <a:ext cx="1261797" cy="249660"/>
          </a:xfrm>
          <a:prstGeom prst="rect">
            <a:avLst/>
          </a:prstGeom>
        </p:spPr>
      </p:pic>
      <p:sp>
        <p:nvSpPr>
          <p:cNvPr id="38" name="직사각형 37"/>
          <p:cNvSpPr/>
          <p:nvPr/>
        </p:nvSpPr>
        <p:spPr bwMode="auto">
          <a:xfrm>
            <a:off x="2063406" y="4334739"/>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SK</a:t>
            </a:r>
            <a:endParaRPr kumimoji="1" lang="ko-KR" altLang="en-US" sz="900" b="1" dirty="0">
              <a:solidFill>
                <a:schemeClr val="bg1"/>
              </a:solidFill>
              <a:latin typeface="Arial" charset="0"/>
              <a:ea typeface="돋움" pitchFamily="50" charset="-127"/>
            </a:endParaRPr>
          </a:p>
        </p:txBody>
      </p:sp>
      <p:graphicFrame>
        <p:nvGraphicFramePr>
          <p:cNvPr id="39" name="표 38"/>
          <p:cNvGraphicFramePr>
            <a:graphicFrameLocks noGrp="1"/>
          </p:cNvGraphicFramePr>
          <p:nvPr>
            <p:extLst>
              <p:ext uri="{D42A27DB-BD31-4B8C-83A1-F6EECF244321}">
                <p14:modId xmlns:p14="http://schemas.microsoft.com/office/powerpoint/2010/main" val="57418741"/>
              </p:ext>
            </p:extLst>
          </p:nvPr>
        </p:nvGraphicFramePr>
        <p:xfrm>
          <a:off x="2096064" y="4626796"/>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0" name="그림 39"/>
          <p:cNvPicPr>
            <a:picLocks noChangeAspect="1"/>
          </p:cNvPicPr>
          <p:nvPr/>
        </p:nvPicPr>
        <p:blipFill>
          <a:blip r:embed="rId8"/>
          <a:stretch>
            <a:fillRect/>
          </a:stretch>
        </p:blipFill>
        <p:spPr>
          <a:xfrm>
            <a:off x="2071181" y="6456156"/>
            <a:ext cx="1743075" cy="171450"/>
          </a:xfrm>
          <a:prstGeom prst="rect">
            <a:avLst/>
          </a:prstGeom>
        </p:spPr>
      </p:pic>
      <p:pic>
        <p:nvPicPr>
          <p:cNvPr id="41" name="그림 40"/>
          <p:cNvPicPr>
            <a:picLocks noChangeAspect="1"/>
          </p:cNvPicPr>
          <p:nvPr/>
        </p:nvPicPr>
        <p:blipFill>
          <a:blip r:embed="rId9"/>
          <a:stretch>
            <a:fillRect/>
          </a:stretch>
        </p:blipFill>
        <p:spPr>
          <a:xfrm>
            <a:off x="6927717" y="6381182"/>
            <a:ext cx="1581066" cy="280906"/>
          </a:xfrm>
          <a:prstGeom prst="rect">
            <a:avLst/>
          </a:prstGeom>
        </p:spPr>
      </p:pic>
      <p:sp>
        <p:nvSpPr>
          <p:cNvPr id="47" name="직사각형 46"/>
          <p:cNvSpPr/>
          <p:nvPr/>
        </p:nvSpPr>
        <p:spPr>
          <a:xfrm>
            <a:off x="2760914" y="4360600"/>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err="1" smtClean="0">
                <a:latin typeface="맑은 고딕"/>
                <a:ea typeface="맑은 고딕"/>
                <a:cs typeface="Times New Roman"/>
              </a:rPr>
              <a:t>진행중</a:t>
            </a:r>
            <a:endParaRPr lang="en-US" altLang="ko-KR" sz="1000" b="1" kern="100" dirty="0" smtClean="0">
              <a:latin typeface="맑은 고딕"/>
              <a:ea typeface="맑은 고딕"/>
              <a:cs typeface="Times New Roman"/>
            </a:endParaRPr>
          </a:p>
        </p:txBody>
      </p:sp>
      <p:sp>
        <p:nvSpPr>
          <p:cNvPr id="49" name="직사각형 48"/>
          <p:cNvSpPr/>
          <p:nvPr/>
        </p:nvSpPr>
        <p:spPr>
          <a:xfrm>
            <a:off x="2766614" y="1952656"/>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err="1" smtClean="0">
                <a:latin typeface="맑은 고딕"/>
                <a:ea typeface="맑은 고딕"/>
                <a:cs typeface="Times New Roman"/>
              </a:rPr>
              <a:t>진행중</a:t>
            </a:r>
            <a:endParaRPr lang="en-US" altLang="ko-KR" sz="1000" b="1" kern="100" dirty="0" smtClean="0">
              <a:latin typeface="맑은 고딕"/>
              <a:ea typeface="맑은 고딕"/>
              <a:cs typeface="Times New Roman"/>
            </a:endParaRPr>
          </a:p>
        </p:txBody>
      </p:sp>
    </p:spTree>
    <p:extLst>
      <p:ext uri="{BB962C8B-B14F-4D97-AF65-F5344CB8AC3E}">
        <p14:creationId xmlns:p14="http://schemas.microsoft.com/office/powerpoint/2010/main" val="1744751386"/>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진행완료</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29511"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8212"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직사각형 28"/>
          <p:cNvSpPr/>
          <p:nvPr/>
        </p:nvSpPr>
        <p:spPr bwMode="auto">
          <a:xfrm>
            <a:off x="2007647" y="1888368"/>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0" name="그림 29"/>
          <p:cNvPicPr>
            <a:picLocks noChangeAspect="1"/>
          </p:cNvPicPr>
          <p:nvPr/>
        </p:nvPicPr>
        <p:blipFill>
          <a:blip r:embed="rId7"/>
          <a:stretch>
            <a:fillRect/>
          </a:stretch>
        </p:blipFill>
        <p:spPr>
          <a:xfrm>
            <a:off x="7231042" y="1910140"/>
            <a:ext cx="1261797" cy="249660"/>
          </a:xfrm>
          <a:prstGeom prst="rect">
            <a:avLst/>
          </a:prstGeom>
        </p:spPr>
      </p:pic>
      <p:sp>
        <p:nvSpPr>
          <p:cNvPr id="31" name="직사각형 30"/>
          <p:cNvSpPr/>
          <p:nvPr/>
        </p:nvSpPr>
        <p:spPr bwMode="auto">
          <a:xfrm>
            <a:off x="2066124" y="1922205"/>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a:t>
            </a:r>
            <a:endParaRPr kumimoji="1" lang="ko-KR" altLang="en-US" sz="900" b="1" dirty="0">
              <a:solidFill>
                <a:schemeClr val="bg1"/>
              </a:solidFill>
              <a:latin typeface="Arial" charset="0"/>
              <a:ea typeface="돋움" pitchFamily="50" charset="-127"/>
            </a:endParaRPr>
          </a:p>
        </p:txBody>
      </p:sp>
      <p:graphicFrame>
        <p:nvGraphicFramePr>
          <p:cNvPr id="32" name="표 31"/>
          <p:cNvGraphicFramePr>
            <a:graphicFrameLocks noGrp="1"/>
          </p:cNvGraphicFramePr>
          <p:nvPr/>
        </p:nvGraphicFramePr>
        <p:xfrm>
          <a:off x="2098782" y="2214262"/>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3" name="그림 32"/>
          <p:cNvPicPr>
            <a:picLocks noChangeAspect="1"/>
          </p:cNvPicPr>
          <p:nvPr/>
        </p:nvPicPr>
        <p:blipFill>
          <a:blip r:embed="rId8"/>
          <a:stretch>
            <a:fillRect/>
          </a:stretch>
        </p:blipFill>
        <p:spPr>
          <a:xfrm>
            <a:off x="2073899" y="4043622"/>
            <a:ext cx="1743075" cy="171450"/>
          </a:xfrm>
          <a:prstGeom prst="rect">
            <a:avLst/>
          </a:prstGeom>
        </p:spPr>
      </p:pic>
      <p:pic>
        <p:nvPicPr>
          <p:cNvPr id="34" name="그림 33"/>
          <p:cNvPicPr>
            <a:picLocks noChangeAspect="1"/>
          </p:cNvPicPr>
          <p:nvPr/>
        </p:nvPicPr>
        <p:blipFill>
          <a:blip r:embed="rId9"/>
          <a:stretch>
            <a:fillRect/>
          </a:stretch>
        </p:blipFill>
        <p:spPr>
          <a:xfrm>
            <a:off x="6930435" y="3968648"/>
            <a:ext cx="1581066" cy="280906"/>
          </a:xfrm>
          <a:prstGeom prst="rect">
            <a:avLst/>
          </a:prstGeom>
        </p:spPr>
      </p:pic>
      <p:sp>
        <p:nvSpPr>
          <p:cNvPr id="36" name="직사각형 35"/>
          <p:cNvSpPr/>
          <p:nvPr/>
        </p:nvSpPr>
        <p:spPr bwMode="auto">
          <a:xfrm>
            <a:off x="2004929" y="4300902"/>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7" name="그림 36"/>
          <p:cNvPicPr>
            <a:picLocks noChangeAspect="1"/>
          </p:cNvPicPr>
          <p:nvPr/>
        </p:nvPicPr>
        <p:blipFill>
          <a:blip r:embed="rId7"/>
          <a:stretch>
            <a:fillRect/>
          </a:stretch>
        </p:blipFill>
        <p:spPr>
          <a:xfrm>
            <a:off x="7228324" y="4322674"/>
            <a:ext cx="1261797" cy="249660"/>
          </a:xfrm>
          <a:prstGeom prst="rect">
            <a:avLst/>
          </a:prstGeom>
        </p:spPr>
      </p:pic>
      <p:sp>
        <p:nvSpPr>
          <p:cNvPr id="38" name="직사각형 37"/>
          <p:cNvSpPr/>
          <p:nvPr/>
        </p:nvSpPr>
        <p:spPr bwMode="auto">
          <a:xfrm>
            <a:off x="2063406" y="4334739"/>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SK</a:t>
            </a:r>
            <a:endParaRPr kumimoji="1" lang="ko-KR" altLang="en-US" sz="900" b="1" dirty="0">
              <a:solidFill>
                <a:schemeClr val="bg1"/>
              </a:solidFill>
              <a:latin typeface="Arial" charset="0"/>
              <a:ea typeface="돋움" pitchFamily="50" charset="-127"/>
            </a:endParaRPr>
          </a:p>
        </p:txBody>
      </p:sp>
      <p:graphicFrame>
        <p:nvGraphicFramePr>
          <p:cNvPr id="39" name="표 38"/>
          <p:cNvGraphicFramePr>
            <a:graphicFrameLocks noGrp="1"/>
          </p:cNvGraphicFramePr>
          <p:nvPr/>
        </p:nvGraphicFramePr>
        <p:xfrm>
          <a:off x="2096064" y="4626796"/>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0" name="그림 39"/>
          <p:cNvPicPr>
            <a:picLocks noChangeAspect="1"/>
          </p:cNvPicPr>
          <p:nvPr/>
        </p:nvPicPr>
        <p:blipFill>
          <a:blip r:embed="rId8"/>
          <a:stretch>
            <a:fillRect/>
          </a:stretch>
        </p:blipFill>
        <p:spPr>
          <a:xfrm>
            <a:off x="2071181" y="6456156"/>
            <a:ext cx="1743075" cy="171450"/>
          </a:xfrm>
          <a:prstGeom prst="rect">
            <a:avLst/>
          </a:prstGeom>
        </p:spPr>
      </p:pic>
      <p:pic>
        <p:nvPicPr>
          <p:cNvPr id="41" name="그림 40"/>
          <p:cNvPicPr>
            <a:picLocks noChangeAspect="1"/>
          </p:cNvPicPr>
          <p:nvPr/>
        </p:nvPicPr>
        <p:blipFill>
          <a:blip r:embed="rId9"/>
          <a:stretch>
            <a:fillRect/>
          </a:stretch>
        </p:blipFill>
        <p:spPr>
          <a:xfrm>
            <a:off x="6927717" y="6381182"/>
            <a:ext cx="1581066" cy="280906"/>
          </a:xfrm>
          <a:prstGeom prst="rect">
            <a:avLst/>
          </a:prstGeom>
        </p:spPr>
      </p:pic>
      <p:sp>
        <p:nvSpPr>
          <p:cNvPr id="47" name="직사각형 46"/>
          <p:cNvSpPr/>
          <p:nvPr/>
        </p:nvSpPr>
        <p:spPr>
          <a:xfrm>
            <a:off x="2760914" y="4360600"/>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진행완료</a:t>
            </a:r>
            <a:endParaRPr lang="en-US" altLang="ko-KR" sz="1000" b="1" kern="100" dirty="0" smtClean="0">
              <a:latin typeface="맑은 고딕"/>
              <a:ea typeface="맑은 고딕"/>
              <a:cs typeface="Times New Roman"/>
            </a:endParaRPr>
          </a:p>
        </p:txBody>
      </p:sp>
      <p:sp>
        <p:nvSpPr>
          <p:cNvPr id="49" name="직사각형 48"/>
          <p:cNvSpPr/>
          <p:nvPr/>
        </p:nvSpPr>
        <p:spPr>
          <a:xfrm>
            <a:off x="2766614" y="1952656"/>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진행완료</a:t>
            </a:r>
            <a:endParaRPr lang="en-US" altLang="ko-KR" sz="1000" b="1" kern="100" dirty="0" smtClean="0">
              <a:latin typeface="맑은 고딕"/>
              <a:ea typeface="맑은 고딕"/>
              <a:cs typeface="Times New Roman"/>
            </a:endParaRPr>
          </a:p>
        </p:txBody>
      </p:sp>
    </p:spTree>
    <p:extLst>
      <p:ext uri="{BB962C8B-B14F-4D97-AF65-F5344CB8AC3E}">
        <p14:creationId xmlns:p14="http://schemas.microsoft.com/office/powerpoint/2010/main" val="476791421"/>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1269005938"/>
              </p:ext>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ext uri="{D42A27DB-BD31-4B8C-83A1-F6EECF244321}">
                <p14:modId xmlns:p14="http://schemas.microsoft.com/office/powerpoint/2010/main" val="1876884459"/>
              </p:ext>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779731880"/>
              </p:ext>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Tree>
    <p:extLst>
      <p:ext uri="{BB962C8B-B14F-4D97-AF65-F5344CB8AC3E}">
        <p14:creationId xmlns:p14="http://schemas.microsoft.com/office/powerpoint/2010/main" val="1439375081"/>
      </p:ext>
    </p:extLst>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2786862241"/>
              </p:ext>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3731700678"/>
              </p:ext>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364475534"/>
              </p:ext>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latin typeface="Arial" charset="0"/>
                <a:ea typeface="돋움" pitchFamily="50" charset="-127"/>
              </a:rPr>
              <a:t>학습자 </a:t>
            </a:r>
            <a:r>
              <a:rPr kumimoji="1" lang="en-US" altLang="ko-KR" sz="1000" b="1" dirty="0" smtClean="0">
                <a:latin typeface="Arial" charset="0"/>
                <a:ea typeface="돋움" pitchFamily="50" charset="-127"/>
              </a:rPr>
              <a:t>UX </a:t>
            </a:r>
            <a:r>
              <a:rPr kumimoji="1" lang="ko-KR" altLang="en-US" sz="1000" b="1" dirty="0" smtClean="0">
                <a:latin typeface="Arial" charset="0"/>
                <a:ea typeface="돋움" pitchFamily="50" charset="-127"/>
              </a:rPr>
              <a:t>기획 </a:t>
            </a:r>
            <a:r>
              <a:rPr kumimoji="1" lang="en-US" altLang="ko-KR" sz="1000" b="1" dirty="0" smtClean="0">
                <a:latin typeface="Arial" charset="0"/>
                <a:ea typeface="돋움" pitchFamily="50" charset="-127"/>
              </a:rPr>
              <a:t>P17)</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Tree>
    <p:extLst>
      <p:ext uri="{BB962C8B-B14F-4D97-AF65-F5344CB8AC3E}">
        <p14:creationId xmlns:p14="http://schemas.microsoft.com/office/powerpoint/2010/main" val="4027373979"/>
      </p:ext>
    </p:extLst>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730031293"/>
              </p:ext>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56981875"/>
      </p:ext>
    </p:ext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60674565"/>
      </p:ext>
    </p:ext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82627" y="1316296"/>
            <a:ext cx="7488390" cy="4099811"/>
          </a:xfrm>
          <a:prstGeom prst="rect">
            <a:avLst/>
          </a:prstGeom>
          <a:solidFill>
            <a:srgbClr val="FFC000"/>
          </a:solidFill>
          <a:ln>
            <a:solidFill>
              <a:srgbClr val="808080"/>
            </a:solidFill>
          </a:ln>
        </p:spPr>
        <p:txBody>
          <a:bodyPr wrap="square" rtlCol="0" anchor="ctr">
            <a:normAutofit/>
          </a:bodyPr>
          <a:lstStyle/>
          <a:p>
            <a:pPr marL="171450" indent="-171450" fontAlgn="ctr" latinLnBrk="0">
              <a:spcBef>
                <a:spcPct val="20000"/>
              </a:spcBef>
              <a:spcAft>
                <a:spcPct val="0"/>
              </a:spcAft>
              <a:buFont typeface="Arial" panose="020B0604020202020204" pitchFamily="34" charset="0"/>
              <a:buChar char="•"/>
              <a:tabLst>
                <a:tab pos="1028700" algn="l"/>
              </a:tabLst>
            </a:pPr>
            <a:r>
              <a:rPr kumimoji="1" lang="ko-KR" altLang="en-US" sz="1200" b="1" dirty="0">
                <a:latin typeface="Arial" charset="0"/>
                <a:ea typeface="돋움" pitchFamily="50" charset="-127"/>
              </a:rPr>
              <a:t>학생 시험 결과 피드백에 대한 </a:t>
            </a:r>
            <a:r>
              <a:rPr kumimoji="1" lang="ko-KR" altLang="en-US" sz="1200" b="1" dirty="0" err="1">
                <a:latin typeface="Arial" charset="0"/>
                <a:ea typeface="돋움" pitchFamily="50" charset="-127"/>
              </a:rPr>
              <a:t>장표</a:t>
            </a:r>
            <a:r>
              <a:rPr kumimoji="1" lang="ko-KR" altLang="en-US" sz="1200" b="1" dirty="0">
                <a:latin typeface="Arial" charset="0"/>
                <a:ea typeface="돋움" pitchFamily="50" charset="-127"/>
              </a:rPr>
              <a:t> 필요 </a:t>
            </a:r>
            <a:r>
              <a:rPr kumimoji="1" lang="en-US" altLang="ko-KR" sz="1200" b="1" dirty="0">
                <a:latin typeface="Arial" charset="0"/>
                <a:ea typeface="돋움" pitchFamily="50" charset="-127"/>
              </a:rPr>
              <a:t>(</a:t>
            </a:r>
            <a:r>
              <a:rPr kumimoji="1" lang="ko-KR" altLang="en-US" sz="1200" b="1" dirty="0">
                <a:latin typeface="Arial" charset="0"/>
                <a:ea typeface="돋움" pitchFamily="50" charset="-127"/>
              </a:rPr>
              <a:t>학습자 </a:t>
            </a:r>
            <a:r>
              <a:rPr kumimoji="1" lang="en-US" altLang="ko-KR" sz="1200" b="1" dirty="0">
                <a:latin typeface="Arial" charset="0"/>
                <a:ea typeface="돋움" pitchFamily="50" charset="-127"/>
              </a:rPr>
              <a:t>UX 17)</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en-US" altLang="ko-KR" sz="1200" b="1" dirty="0">
                <a:latin typeface="Arial" charset="0"/>
                <a:ea typeface="돋움" pitchFamily="50" charset="-127"/>
              </a:rPr>
              <a:t>WRT, SPK </a:t>
            </a:r>
            <a:r>
              <a:rPr kumimoji="1" lang="ko-KR" altLang="en-US" sz="1200" b="1" dirty="0">
                <a:latin typeface="Arial" charset="0"/>
                <a:ea typeface="돋움" pitchFamily="50" charset="-127"/>
              </a:rPr>
              <a:t>피드백 주기</a:t>
            </a:r>
            <a:r>
              <a:rPr kumimoji="1" lang="en-US" altLang="ko-KR" sz="1200" b="1" dirty="0">
                <a:latin typeface="Arial" charset="0"/>
                <a:ea typeface="돋움" pitchFamily="50" charset="-127"/>
              </a:rPr>
              <a:t>(TO DO)</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200" b="1" dirty="0" err="1">
                <a:latin typeface="Arial" charset="0"/>
                <a:ea typeface="돋움" pitchFamily="50" charset="-127"/>
              </a:rPr>
              <a:t>ㅇㅇㅇ</a:t>
            </a:r>
            <a:endParaRPr kumimoji="1" lang="en-US" altLang="ko-KR" sz="1200" b="1" dirty="0">
              <a:latin typeface="Arial" charset="0"/>
              <a:ea typeface="돋움" pitchFamily="50" charset="-127"/>
            </a:endParaRPr>
          </a:p>
          <a:p>
            <a:pPr marL="171450" indent="-171450" fontAlgn="ctr" latinLnBrk="0">
              <a:spcBef>
                <a:spcPct val="20000"/>
              </a:spcBef>
              <a:spcAft>
                <a:spcPct val="0"/>
              </a:spcAft>
              <a:buFont typeface="Arial" panose="020B0604020202020204" pitchFamily="34" charset="0"/>
              <a:buChar char="•"/>
              <a:tabLst>
                <a:tab pos="1028700" algn="l"/>
              </a:tabLst>
            </a:pPr>
            <a:endParaRPr kumimoji="1" lang="en-US" altLang="ko-KR" sz="1200" b="1" dirty="0">
              <a:latin typeface="Arial" charset="0"/>
              <a:ea typeface="돋움" pitchFamily="50" charset="-127"/>
            </a:endParaRPr>
          </a:p>
        </p:txBody>
      </p:sp>
    </p:spTree>
    <p:extLst>
      <p:ext uri="{BB962C8B-B14F-4D97-AF65-F5344CB8AC3E}">
        <p14:creationId xmlns:p14="http://schemas.microsoft.com/office/powerpoint/2010/main" val="525766164"/>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dirty="0" smtClean="0">
                <a:solidFill>
                  <a:srgbClr val="000000"/>
                </a:solidFill>
                <a:latin typeface="돋움"/>
                <a:ea typeface="돋움"/>
              </a:rPr>
              <a:t>교수진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7809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333709132"/>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8184" y="1537855"/>
            <a:ext cx="1180716" cy="1099057"/>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7" name="직사각형 36"/>
          <p:cNvSpPr/>
          <p:nvPr/>
        </p:nvSpPr>
        <p:spPr>
          <a:xfrm>
            <a:off x="7595463" y="1124744"/>
            <a:ext cx="1369025" cy="532859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학생관리 개별보기 전체 첫 화면 기준</a:t>
            </a:r>
            <a:endParaRPr lang="en-US" altLang="ko-KR" sz="1200" b="1" dirty="0" smtClean="0"/>
          </a:p>
          <a:p>
            <a:pPr marL="258762" lvl="1" indent="-171450">
              <a:buFont typeface="Wingdings" panose="05000000000000000000" pitchFamily="2" charset="2"/>
              <a:buChar char="v"/>
            </a:pPr>
            <a:r>
              <a:rPr lang="ko-KR" altLang="en-US" sz="1200" dirty="0" smtClean="0"/>
              <a:t>해당 월에 대한 결과 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a:t>1</a:t>
            </a:r>
            <a:r>
              <a:rPr lang="ko-KR" altLang="en-US" sz="1200" dirty="0"/>
              <a:t>일 부터 말일 까지의 비용 </a:t>
            </a:r>
            <a:r>
              <a:rPr lang="ko-KR" altLang="en-US" sz="1200" dirty="0" smtClean="0"/>
              <a:t>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smtClean="0"/>
              <a:t>1</a:t>
            </a:r>
            <a:r>
              <a:rPr lang="ko-KR" altLang="en-US" sz="1200" dirty="0" smtClean="0"/>
              <a:t>일이 되면 </a:t>
            </a:r>
            <a:r>
              <a:rPr lang="en-US" altLang="ko-KR" sz="1200" dirty="0" smtClean="0"/>
              <a:t>0</a:t>
            </a:r>
            <a:r>
              <a:rPr lang="ko-KR" altLang="en-US" sz="1200" dirty="0" smtClean="0"/>
              <a:t>원으로 갱신 </a:t>
            </a:r>
            <a:endParaRPr lang="en-US" altLang="ko-KR" sz="1200" dirty="0"/>
          </a:p>
          <a:p>
            <a:pPr marL="258762" lvl="1" indent="-171450">
              <a:buFont typeface="Wingdings" panose="05000000000000000000" pitchFamily="2" charset="2"/>
              <a:buChar char="v"/>
            </a:pPr>
            <a:endParaRPr lang="en-US" altLang="ko-KR" sz="1000" dirty="0" smtClean="0"/>
          </a:p>
        </p:txBody>
      </p:sp>
    </p:spTree>
    <p:extLst>
      <p:ext uri="{BB962C8B-B14F-4D97-AF65-F5344CB8AC3E}">
        <p14:creationId xmlns:p14="http://schemas.microsoft.com/office/powerpoint/2010/main" val="2310925271"/>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a:t>
            </a:r>
            <a:r>
              <a:rPr lang="en-US" altLang="ko-KR" dirty="0" smtClean="0">
                <a:solidFill>
                  <a:srgbClr val="000000"/>
                </a:solidFill>
                <a:latin typeface="돋움"/>
                <a:ea typeface="돋움"/>
              </a:rPr>
              <a:t>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0244" y="1539844"/>
            <a:ext cx="1166884" cy="1086182"/>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extLst>
              <p:ext uri="{D42A27DB-BD31-4B8C-83A1-F6EECF244321}">
                <p14:modId xmlns:p14="http://schemas.microsoft.com/office/powerpoint/2010/main" val="3555039347"/>
              </p:ext>
            </p:extLst>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extLst>
              <p:ext uri="{D42A27DB-BD31-4B8C-83A1-F6EECF244321}">
                <p14:modId xmlns:p14="http://schemas.microsoft.com/office/powerpoint/2010/main" val="3960076641"/>
              </p:ext>
            </p:extLst>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6" name="TextBox 35"/>
          <p:cNvSpPr txBox="1"/>
          <p:nvPr/>
        </p:nvSpPr>
        <p:spPr>
          <a:xfrm>
            <a:off x="1366798" y="2710562"/>
            <a:ext cx="1058373" cy="1621222"/>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AutoShape 86"/>
          <p:cNvSpPr>
            <a:spLocks noChangeArrowheads="1"/>
          </p:cNvSpPr>
          <p:nvPr/>
        </p:nvSpPr>
        <p:spPr bwMode="auto">
          <a:xfrm rot="5400000" flipH="1">
            <a:off x="6686870" y="3480697"/>
            <a:ext cx="1722092" cy="15603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35496" y="2176400"/>
            <a:ext cx="1155582" cy="2628463"/>
          </a:xfrm>
          <a:prstGeom prst="rect">
            <a:avLst/>
          </a:prstGeom>
          <a:solidFill>
            <a:schemeClr val="bg1"/>
          </a:solidFill>
          <a:ln>
            <a:solidFill>
              <a:schemeClr val="tx1"/>
            </a:solidFill>
          </a:ln>
        </p:spPr>
        <p:txBody>
          <a:bodyPr wrap="square" lIns="108000" tIns="0" rIns="0" bIns="0" rtlCol="0" anchor="ctr">
            <a:normAutofit/>
          </a:bodyPr>
          <a:lstStyle/>
          <a:p>
            <a:pPr marL="87313" indent="-87313">
              <a:buFont typeface="Arial" panose="020B0604020202020204" pitchFamily="34" charset="0"/>
              <a:buChar char="•"/>
            </a:pPr>
            <a:r>
              <a:rPr lang="ko-KR" altLang="en-US" sz="1000" b="1" dirty="0" err="1" smtClean="0"/>
              <a:t>고객사를</a:t>
            </a:r>
            <a:r>
              <a:rPr lang="ko-KR" altLang="en-US" sz="1000" b="1" dirty="0" smtClean="0"/>
              <a:t> 기준 변수로 매월 </a:t>
            </a:r>
            <a:r>
              <a:rPr lang="en-US" altLang="ko-KR" sz="1000" b="1" dirty="0" smtClean="0"/>
              <a:t>1</a:t>
            </a:r>
            <a:r>
              <a:rPr lang="ko-KR" altLang="en-US" sz="1000" b="1" dirty="0" smtClean="0"/>
              <a:t>일 부터 말일 까지의 교수진 수입 한 눈에 보여주게 설계</a:t>
            </a:r>
            <a:endParaRPr lang="en-US" altLang="ko-KR" sz="1000" b="1" dirty="0" smtClean="0"/>
          </a:p>
          <a:p>
            <a:pPr marL="87313" indent="-87313">
              <a:buFont typeface="Arial" panose="020B0604020202020204" pitchFamily="34" charset="0"/>
              <a:buChar char="•"/>
            </a:pPr>
            <a:r>
              <a:rPr lang="ko-KR" altLang="en-US" sz="1000" b="1" dirty="0" smtClean="0"/>
              <a:t>수입금액에 따라 고객사의 그래프 크기가 달라지도록 설계 </a:t>
            </a:r>
            <a:endParaRPr lang="en-US" altLang="ko-KR" sz="1000" b="1" dirty="0" smtClean="0"/>
          </a:p>
          <a:p>
            <a:pPr marL="87313" indent="-87313">
              <a:buFont typeface="Arial" panose="020B0604020202020204" pitchFamily="34" charset="0"/>
              <a:buChar char="•"/>
            </a:pPr>
            <a:r>
              <a:rPr lang="ko-KR" altLang="en-US" sz="1000" b="1" dirty="0" smtClean="0"/>
              <a:t> 막대 그래프 내 해당 社 마우스 오버 시 수입 금액 보여주기</a:t>
            </a:r>
            <a:endParaRPr lang="en-US" altLang="ko-KR" sz="1000" b="1" dirty="0" smtClean="0"/>
          </a:p>
          <a:p>
            <a:pPr marL="87313" indent="-87313">
              <a:buFont typeface="Arial" panose="020B0604020202020204" pitchFamily="34" charset="0"/>
              <a:buChar char="•"/>
            </a:pPr>
            <a:r>
              <a:rPr lang="ko-KR" altLang="en-US" sz="1000" b="1" dirty="0" smtClean="0"/>
              <a:t>맨 아래 </a:t>
            </a:r>
            <a:r>
              <a:rPr lang="en-US" altLang="ko-KR" sz="1000" b="1" dirty="0" smtClean="0"/>
              <a:t>Total </a:t>
            </a:r>
            <a:r>
              <a:rPr lang="ko-KR" altLang="en-US" sz="1000" b="1" dirty="0" smtClean="0"/>
              <a:t>금액 보여주기</a:t>
            </a:r>
            <a:endParaRPr lang="ko-KR" altLang="en-US" sz="1000" b="1" dirty="0"/>
          </a:p>
        </p:txBody>
      </p:sp>
      <p:sp>
        <p:nvSpPr>
          <p:cNvPr id="45" name="TextBox 44"/>
          <p:cNvSpPr txBox="1"/>
          <p:nvPr/>
        </p:nvSpPr>
        <p:spPr>
          <a:xfrm>
            <a:off x="2441340" y="2723916"/>
            <a:ext cx="4990900" cy="1664185"/>
          </a:xfrm>
          <a:prstGeom prst="rect">
            <a:avLst/>
          </a:prstGeom>
          <a:noFill/>
          <a:ln w="25400">
            <a:solidFill>
              <a:srgbClr val="FF0000"/>
            </a:solidFill>
            <a:prstDash val="dash"/>
          </a:ln>
        </p:spPr>
        <p:txBody>
          <a:bodyPr wrap="square" rtlCol="0">
            <a:normAutofit/>
          </a:bodyPr>
          <a:lstStyle/>
          <a:p>
            <a:endParaRPr lang="ko-KR" altLang="en-US" dirty="0"/>
          </a:p>
        </p:txBody>
      </p:sp>
      <p:sp>
        <p:nvSpPr>
          <p:cNvPr id="46" name="직사각형 45"/>
          <p:cNvSpPr/>
          <p:nvPr/>
        </p:nvSpPr>
        <p:spPr>
          <a:xfrm>
            <a:off x="7645699" y="1063819"/>
            <a:ext cx="1369025" cy="325708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꺽은선</a:t>
            </a:r>
            <a:r>
              <a:rPr lang="ko-KR" altLang="en-US" sz="1000" b="1" dirty="0" smtClean="0"/>
              <a:t> 그래프 노출 기준</a:t>
            </a:r>
            <a:endParaRPr lang="en-US" altLang="ko-KR" sz="1000" b="1" dirty="0" smtClean="0"/>
          </a:p>
          <a:p>
            <a:pPr marL="258762" lvl="1" indent="-171450">
              <a:buFont typeface="Wingdings" panose="05000000000000000000" pitchFamily="2" charset="2"/>
              <a:buChar char="v"/>
            </a:pPr>
            <a:r>
              <a:rPr lang="ko-KR" altLang="en-US" sz="1000" dirty="0" smtClean="0"/>
              <a:t>비용관리 전체 첫  화면에서는 당해 년도에 대한 </a:t>
            </a:r>
            <a:r>
              <a:rPr lang="en-US" altLang="ko-KR" sz="1000" dirty="0" smtClean="0"/>
              <a:t>Total </a:t>
            </a:r>
            <a:r>
              <a:rPr lang="ko-KR" altLang="en-US" sz="1000" dirty="0" smtClean="0"/>
              <a:t>수입추이를  월 별로 보여주기  </a:t>
            </a:r>
            <a:endParaRPr lang="en-US" altLang="ko-KR" sz="1000" dirty="0" smtClean="0"/>
          </a:p>
          <a:p>
            <a:pPr marL="258762" lvl="1" indent="-171450">
              <a:buFont typeface="Wingdings" panose="05000000000000000000" pitchFamily="2" charset="2"/>
              <a:buChar char="v"/>
            </a:pPr>
            <a:r>
              <a:rPr lang="ko-KR" altLang="en-US" sz="1000" dirty="0" smtClean="0"/>
              <a:t>막대 그래프 내 </a:t>
            </a:r>
            <a:r>
              <a:rPr lang="ko-KR" altLang="en-US" sz="1000" dirty="0" err="1" smtClean="0"/>
              <a:t>고객사</a:t>
            </a:r>
            <a:r>
              <a:rPr lang="ko-KR" altLang="en-US" sz="1000" dirty="0" smtClean="0"/>
              <a:t> 클릭 시 해당 社의 </a:t>
            </a:r>
            <a:r>
              <a:rPr lang="en-US" altLang="ko-KR" sz="1000" dirty="0" smtClean="0"/>
              <a:t>1</a:t>
            </a:r>
            <a:r>
              <a:rPr lang="ko-KR" altLang="en-US" sz="1000" dirty="0" smtClean="0"/>
              <a:t>년간 수입 추이를 월 별로 보여주기</a:t>
            </a:r>
            <a:endParaRPr lang="ko-KR" altLang="en-US" sz="1000" dirty="0"/>
          </a:p>
        </p:txBody>
      </p:sp>
      <p:sp>
        <p:nvSpPr>
          <p:cNvPr id="48" name="AutoShape 86"/>
          <p:cNvSpPr>
            <a:spLocks noChangeArrowheads="1"/>
          </p:cNvSpPr>
          <p:nvPr/>
        </p:nvSpPr>
        <p:spPr bwMode="auto">
          <a:xfrm rot="5400000" flipH="1">
            <a:off x="6312451" y="5495255"/>
            <a:ext cx="2474547" cy="23497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7" name="TextBox 46"/>
          <p:cNvSpPr txBox="1"/>
          <p:nvPr/>
        </p:nvSpPr>
        <p:spPr>
          <a:xfrm>
            <a:off x="1366798" y="4314868"/>
            <a:ext cx="6065442" cy="2543132"/>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직사각형 48"/>
          <p:cNvSpPr/>
          <p:nvPr/>
        </p:nvSpPr>
        <p:spPr>
          <a:xfrm>
            <a:off x="7678356" y="4379565"/>
            <a:ext cx="1369025" cy="228979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비용관리 첫 화면 에서는 해당 월에 대한 정보만 노출</a:t>
            </a:r>
            <a:endParaRPr lang="en-US" altLang="ko-KR" sz="1000" b="1" dirty="0" smtClean="0"/>
          </a:p>
          <a:p>
            <a:pPr marL="88900" indent="-88900">
              <a:buFont typeface="Arial" panose="020B0604020202020204" pitchFamily="34" charset="0"/>
              <a:buChar char="•"/>
            </a:pPr>
            <a:r>
              <a:rPr lang="ko-KR" altLang="en-US" sz="1000" b="1" dirty="0" smtClean="0"/>
              <a:t>하지만 </a:t>
            </a:r>
            <a:r>
              <a:rPr lang="ko-KR" altLang="en-US" sz="1000" b="1" dirty="0" err="1" smtClean="0"/>
              <a:t>최상단</a:t>
            </a:r>
            <a:r>
              <a:rPr lang="ko-KR" altLang="en-US" sz="1000" b="1" dirty="0" smtClean="0"/>
              <a:t> </a:t>
            </a:r>
            <a:r>
              <a:rPr lang="ko-KR" altLang="en-US" sz="1000" b="1" dirty="0" err="1" smtClean="0"/>
              <a:t>필터링</a:t>
            </a:r>
            <a:r>
              <a:rPr lang="ko-KR" altLang="en-US" sz="1000" b="1" dirty="0" smtClean="0"/>
              <a:t> 기능에 따라 월 기준으로 해당 정보가 보여지도록 설계</a:t>
            </a:r>
            <a:endParaRPr lang="en-US" altLang="ko-KR" sz="1000" b="1" dirty="0"/>
          </a:p>
          <a:p>
            <a:pPr marL="174625" lvl="1" indent="-87313">
              <a:buFont typeface="Wingdings" panose="05000000000000000000" pitchFamily="2" charset="2"/>
              <a:buChar char="v"/>
            </a:pPr>
            <a:r>
              <a:rPr lang="en-US" altLang="ko-KR" sz="1000" b="1" dirty="0"/>
              <a:t> </a:t>
            </a:r>
            <a:r>
              <a:rPr lang="en-US" altLang="ko-KR" sz="1000" dirty="0" smtClean="0"/>
              <a:t>Ex) </a:t>
            </a:r>
            <a:r>
              <a:rPr lang="ko-KR" altLang="en-US" sz="1000" dirty="0" smtClean="0"/>
              <a:t>조회기간을 </a:t>
            </a:r>
            <a:r>
              <a:rPr lang="en-US" altLang="ko-KR" sz="1000" dirty="0" smtClean="0"/>
              <a:t>8</a:t>
            </a:r>
            <a:r>
              <a:rPr lang="ko-KR" altLang="en-US" sz="1000" dirty="0" smtClean="0"/>
              <a:t>월</a:t>
            </a:r>
            <a:r>
              <a:rPr lang="en-US" altLang="ko-KR" sz="1000" dirty="0" smtClean="0"/>
              <a:t>~10</a:t>
            </a:r>
            <a:r>
              <a:rPr lang="ko-KR" altLang="en-US" sz="1000" dirty="0" smtClean="0"/>
              <a:t>월 </a:t>
            </a:r>
            <a:r>
              <a:rPr lang="en-US" altLang="ko-KR" sz="1000" dirty="0" smtClean="0"/>
              <a:t>3</a:t>
            </a:r>
            <a:r>
              <a:rPr lang="ko-KR" altLang="en-US" sz="1000" dirty="0" smtClean="0"/>
              <a:t>개월로 설정 시 모든 정보가 노출되어야 함</a:t>
            </a:r>
            <a:endParaRPr lang="en-US" altLang="ko-KR" sz="1000" b="1" dirty="0" smtClean="0"/>
          </a:p>
        </p:txBody>
      </p:sp>
      <p:sp>
        <p:nvSpPr>
          <p:cNvPr id="50" name="TextBox 49"/>
          <p:cNvSpPr txBox="1"/>
          <p:nvPr/>
        </p:nvSpPr>
        <p:spPr>
          <a:xfrm>
            <a:off x="2333166" y="2101528"/>
            <a:ext cx="3606986" cy="259312"/>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1" name="직사각형 50"/>
          <p:cNvSpPr/>
          <p:nvPr/>
        </p:nvSpPr>
        <p:spPr>
          <a:xfrm>
            <a:off x="67274" y="4945826"/>
            <a:ext cx="1123804" cy="1901287"/>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특정 개월 수가 아닌 기간으로 선택 시 아래 보여지는 정보는 모두 해당 월 을 기준으로 포함되는 일 수 만큼의 금액만 보여지도록 설계 </a:t>
            </a:r>
            <a:endParaRPr lang="en-US" altLang="ko-KR" sz="1000" b="1" dirty="0" smtClean="0"/>
          </a:p>
        </p:txBody>
      </p:sp>
      <p:cxnSp>
        <p:nvCxnSpPr>
          <p:cNvPr id="15" name="꺾인 연결선 14"/>
          <p:cNvCxnSpPr>
            <a:stCxn id="50" idx="1"/>
            <a:endCxn id="51" idx="3"/>
          </p:cNvCxnSpPr>
          <p:nvPr/>
        </p:nvCxnSpPr>
        <p:spPr bwMode="auto">
          <a:xfrm rot="10800000" flipV="1">
            <a:off x="1191078" y="2231184"/>
            <a:ext cx="1142088" cy="366528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AutoShape 86"/>
          <p:cNvSpPr>
            <a:spLocks noChangeArrowheads="1"/>
          </p:cNvSpPr>
          <p:nvPr/>
        </p:nvSpPr>
        <p:spPr bwMode="auto">
          <a:xfrm rot="16200000" flipH="1">
            <a:off x="230239" y="3554938"/>
            <a:ext cx="2053036" cy="19521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Tree>
    <p:extLst>
      <p:ext uri="{BB962C8B-B14F-4D97-AF65-F5344CB8AC3E}">
        <p14:creationId xmlns:p14="http://schemas.microsoft.com/office/powerpoint/2010/main" val="2688644277"/>
      </p:ext>
    </p:extLst>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a:t>
            </a:r>
            <a:r>
              <a:rPr lang="en-US" altLang="ko-KR" dirty="0" smtClean="0">
                <a:solidFill>
                  <a:srgbClr val="000000"/>
                </a:solidFill>
                <a:latin typeface="돋움"/>
                <a:ea typeface="돋움"/>
              </a:rPr>
              <a:t>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1" name="AutoShape 91"/>
          <p:cNvSpPr>
            <a:spLocks noChangeArrowheads="1"/>
          </p:cNvSpPr>
          <p:nvPr/>
        </p:nvSpPr>
        <p:spPr bwMode="auto">
          <a:xfrm rot="21600000">
            <a:off x="3402294" y="1094028"/>
            <a:ext cx="280881" cy="812362"/>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95" name="그림 94"/>
          <p:cNvPicPr/>
          <p:nvPr/>
        </p:nvPicPr>
        <p:blipFill>
          <a:blip r:embed="rId2">
            <a:extLst>
              <a:ext uri="{28A0092B-C50C-407E-A947-70E740481C1C}">
                <a14:useLocalDpi xmlns:a14="http://schemas.microsoft.com/office/drawing/2010/main" val="0"/>
              </a:ext>
            </a:extLst>
          </a:blip>
          <a:stretch>
            <a:fillRect/>
          </a:stretch>
        </p:blipFill>
        <p:spPr>
          <a:xfrm>
            <a:off x="3646782" y="1939684"/>
            <a:ext cx="5292080" cy="4918316"/>
          </a:xfrm>
          <a:prstGeom prst="rect">
            <a:avLst/>
          </a:prstGeom>
        </p:spPr>
      </p:pic>
      <p:pic>
        <p:nvPicPr>
          <p:cNvPr id="2" name="그림 1"/>
          <p:cNvPicPr>
            <a:picLocks noChangeAspect="1"/>
          </p:cNvPicPr>
          <p:nvPr/>
        </p:nvPicPr>
        <p:blipFill>
          <a:blip r:embed="rId3"/>
          <a:stretch>
            <a:fillRect/>
          </a:stretch>
        </p:blipFill>
        <p:spPr>
          <a:xfrm>
            <a:off x="14267" y="959457"/>
            <a:ext cx="3433206" cy="2757575"/>
          </a:xfrm>
          <a:prstGeom prst="rect">
            <a:avLst/>
          </a:prstGeom>
        </p:spPr>
      </p:pic>
      <p:sp>
        <p:nvSpPr>
          <p:cNvPr id="38" name="TextBox 37"/>
          <p:cNvSpPr txBox="1"/>
          <p:nvPr/>
        </p:nvSpPr>
        <p:spPr>
          <a:xfrm>
            <a:off x="2843808" y="1221229"/>
            <a:ext cx="603665" cy="590937"/>
          </a:xfrm>
          <a:prstGeom prst="rect">
            <a:avLst/>
          </a:prstGeom>
          <a:noFill/>
          <a:ln w="25400">
            <a:solidFill>
              <a:srgbClr val="FF0000"/>
            </a:solidFill>
            <a:prstDash val="dash"/>
          </a:ln>
        </p:spPr>
        <p:txBody>
          <a:bodyPr wrap="square" rtlCol="0">
            <a:normAutofit/>
          </a:bodyPr>
          <a:lstStyle/>
          <a:p>
            <a:endParaRPr lang="ko-KR" altLang="en-US" dirty="0"/>
          </a:p>
        </p:txBody>
      </p:sp>
      <p:sp>
        <p:nvSpPr>
          <p:cNvPr id="39" name="AutoShape 85"/>
          <p:cNvSpPr>
            <a:spLocks noChangeArrowheads="1"/>
          </p:cNvSpPr>
          <p:nvPr/>
        </p:nvSpPr>
        <p:spPr bwMode="auto">
          <a:xfrm rot="10800000">
            <a:off x="3640598" y="1749257"/>
            <a:ext cx="5298264" cy="17848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0" name="직사각형 39"/>
          <p:cNvSpPr/>
          <p:nvPr/>
        </p:nvSpPr>
        <p:spPr>
          <a:xfrm>
            <a:off x="3688336" y="1094028"/>
            <a:ext cx="5164794" cy="67878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solidFill>
                  <a:schemeClr val="accent2">
                    <a:lumMod val="50000"/>
                  </a:schemeClr>
                </a:solidFill>
              </a:rPr>
              <a:t>급여 명세서 보기 </a:t>
            </a:r>
            <a:r>
              <a:rPr lang="ko-KR" altLang="en-US" sz="1200" b="1" dirty="0" smtClean="0"/>
              <a:t>클릭 시 아래 정보 창으로 </a:t>
            </a:r>
            <a:r>
              <a:rPr lang="ko-KR" altLang="en-US" sz="1200" b="1" dirty="0" smtClean="0">
                <a:solidFill>
                  <a:srgbClr val="FF0000"/>
                </a:solidFill>
              </a:rPr>
              <a:t>이동 </a:t>
            </a:r>
            <a:r>
              <a:rPr lang="en-US" altLang="ko-KR" sz="1200" b="1" dirty="0" smtClean="0">
                <a:solidFill>
                  <a:srgbClr val="FF0000"/>
                </a:solidFill>
              </a:rPr>
              <a:t>or </a:t>
            </a:r>
            <a:r>
              <a:rPr lang="ko-KR" altLang="en-US" sz="1200" b="1" dirty="0" smtClean="0">
                <a:solidFill>
                  <a:srgbClr val="FF0000"/>
                </a:solidFill>
              </a:rPr>
              <a:t>팝업 </a:t>
            </a:r>
            <a:endParaRPr lang="en-US" altLang="ko-KR" sz="1200" b="1" dirty="0" smtClean="0">
              <a:solidFill>
                <a:srgbClr val="FF0000"/>
              </a:solidFill>
            </a:endParaRPr>
          </a:p>
        </p:txBody>
      </p:sp>
      <p:sp>
        <p:nvSpPr>
          <p:cNvPr id="3" name="직사각형 2"/>
          <p:cNvSpPr/>
          <p:nvPr/>
        </p:nvSpPr>
        <p:spPr bwMode="auto">
          <a:xfrm>
            <a:off x="251520" y="4077072"/>
            <a:ext cx="2664296" cy="187220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이동 </a:t>
            </a:r>
            <a:r>
              <a:rPr kumimoji="1" lang="en-US" altLang="ko-KR" sz="1200" b="1" dirty="0" smtClean="0">
                <a:solidFill>
                  <a:schemeClr val="bg1"/>
                </a:solidFill>
                <a:latin typeface="Arial" charset="0"/>
                <a:ea typeface="돋움" pitchFamily="50" charset="-127"/>
              </a:rPr>
              <a:t>or </a:t>
            </a:r>
            <a:r>
              <a:rPr kumimoji="1" lang="ko-KR" altLang="en-US" sz="1200" b="1" dirty="0" smtClean="0">
                <a:solidFill>
                  <a:schemeClr val="bg1"/>
                </a:solidFill>
                <a:latin typeface="Arial" charset="0"/>
                <a:ea typeface="돋움" pitchFamily="50" charset="-127"/>
              </a:rPr>
              <a:t>팝업 정하기</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13924184"/>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289314852"/>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445946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sp>
        <p:nvSpPr>
          <p:cNvPr id="49" name="TextBox 48"/>
          <p:cNvSpPr txBox="1"/>
          <p:nvPr/>
        </p:nvSpPr>
        <p:spPr>
          <a:xfrm>
            <a:off x="569900" y="292547"/>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
        <p:nvSpPr>
          <p:cNvPr id="10" name="직사각형 9"/>
          <p:cNvSpPr/>
          <p:nvPr/>
        </p:nvSpPr>
        <p:spPr bwMode="auto">
          <a:xfrm>
            <a:off x="1896818" y="3861048"/>
            <a:ext cx="6403498" cy="529169"/>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6" name="모서리가 둥근 직사각형 25"/>
          <p:cNvSpPr/>
          <p:nvPr/>
        </p:nvSpPr>
        <p:spPr bwMode="auto">
          <a:xfrm>
            <a:off x="1872912" y="353735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err="1" smtClean="0"/>
              <a:t>잡뱅크</a:t>
            </a:r>
            <a:endParaRPr lang="ko-KR" altLang="en-US" sz="900" b="1" dirty="0"/>
          </a:p>
        </p:txBody>
      </p:sp>
      <p:graphicFrame>
        <p:nvGraphicFramePr>
          <p:cNvPr id="18" name="표 17"/>
          <p:cNvGraphicFramePr>
            <a:graphicFrameLocks noGrp="1"/>
          </p:cNvGraphicFramePr>
          <p:nvPr>
            <p:extLst>
              <p:ext uri="{D42A27DB-BD31-4B8C-83A1-F6EECF244321}">
                <p14:modId xmlns:p14="http://schemas.microsoft.com/office/powerpoint/2010/main" val="1530623073"/>
              </p:ext>
            </p:extLst>
          </p:nvPr>
        </p:nvGraphicFramePr>
        <p:xfrm>
          <a:off x="1910612" y="3778154"/>
          <a:ext cx="6389706" cy="605697"/>
        </p:xfrm>
        <a:graphic>
          <a:graphicData uri="http://schemas.openxmlformats.org/drawingml/2006/table">
            <a:tbl>
              <a:tblPr firstRow="1" bandRow="1">
                <a:tableStyleId>{21E4AEA4-8DFA-4A89-87EB-49C32662AFE0}</a:tableStyleId>
              </a:tblPr>
              <a:tblGrid>
                <a:gridCol w="501148"/>
                <a:gridCol w="792088"/>
                <a:gridCol w="936104"/>
                <a:gridCol w="2376264"/>
                <a:gridCol w="1008112"/>
                <a:gridCol w="775990"/>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cxnSp>
        <p:nvCxnSpPr>
          <p:cNvPr id="23" name="직선 화살표 연결선 22"/>
          <p:cNvCxnSpPr>
            <a:stCxn id="17" idx="3"/>
            <a:endCxn id="20" idx="1"/>
          </p:cNvCxnSpPr>
          <p:nvPr/>
        </p:nvCxnSpPr>
        <p:spPr bwMode="auto">
          <a:xfrm flipV="1">
            <a:off x="2678020" y="1779328"/>
            <a:ext cx="2614060" cy="2771527"/>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 name="그룹 29"/>
          <p:cNvGrpSpPr/>
          <p:nvPr/>
        </p:nvGrpSpPr>
        <p:grpSpPr>
          <a:xfrm>
            <a:off x="2665000" y="4191425"/>
            <a:ext cx="309910" cy="183952"/>
            <a:chOff x="1853004" y="5154597"/>
            <a:chExt cx="546189" cy="204821"/>
          </a:xfrm>
        </p:grpSpPr>
        <p:pic>
          <p:nvPicPr>
            <p:cNvPr id="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3" name="그룹 32"/>
          <p:cNvGrpSpPr/>
          <p:nvPr/>
        </p:nvGrpSpPr>
        <p:grpSpPr>
          <a:xfrm>
            <a:off x="2630210" y="3974215"/>
            <a:ext cx="372608" cy="203266"/>
            <a:chOff x="1853004" y="4826628"/>
            <a:chExt cx="508292" cy="216024"/>
          </a:xfrm>
        </p:grpSpPr>
        <p:pic>
          <p:nvPicPr>
            <p:cNvPr id="3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95536" y="2204864"/>
            <a:ext cx="8280920" cy="3528392"/>
          </a:xfrm>
          <a:prstGeom prst="rect">
            <a:avLst/>
          </a:prstGeom>
        </p:spPr>
      </p:pic>
      <p:sp>
        <p:nvSpPr>
          <p:cNvPr id="22" name="TextBox 21"/>
          <p:cNvSpPr txBox="1"/>
          <p:nvPr/>
        </p:nvSpPr>
        <p:spPr>
          <a:xfrm>
            <a:off x="539552" y="2131038"/>
            <a:ext cx="6768752" cy="404390"/>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AutoShape 85"/>
          <p:cNvSpPr>
            <a:spLocks noChangeArrowheads="1"/>
          </p:cNvSpPr>
          <p:nvPr/>
        </p:nvSpPr>
        <p:spPr bwMode="auto">
          <a:xfrm>
            <a:off x="539552" y="1916832"/>
            <a:ext cx="6768752" cy="1767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5" name="TextBox 24"/>
          <p:cNvSpPr txBox="1"/>
          <p:nvPr/>
        </p:nvSpPr>
        <p:spPr>
          <a:xfrm>
            <a:off x="539552" y="1383159"/>
            <a:ext cx="7756949" cy="461665"/>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탭으로 카테고리 구분 </a:t>
            </a:r>
            <a:r>
              <a:rPr lang="en-US" altLang="ko-KR" sz="1200" b="1" dirty="0" smtClean="0"/>
              <a:t>(</a:t>
            </a:r>
            <a:r>
              <a:rPr lang="ko-KR" altLang="en-US" sz="1200" b="1" dirty="0" smtClean="0"/>
              <a:t>공지사항 </a:t>
            </a:r>
            <a:r>
              <a:rPr lang="en-US" altLang="ko-KR" sz="1200" b="1" dirty="0" smtClean="0"/>
              <a:t>/ </a:t>
            </a:r>
            <a:r>
              <a:rPr lang="ko-KR" altLang="en-US" sz="1200" b="1" dirty="0" smtClean="0"/>
              <a:t>학습자료 </a:t>
            </a:r>
            <a:r>
              <a:rPr lang="en-US" altLang="ko-KR" sz="1200" b="1" dirty="0" smtClean="0"/>
              <a:t>/ </a:t>
            </a:r>
            <a:r>
              <a:rPr lang="ko-KR" altLang="en-US" sz="1200" b="1" dirty="0" smtClean="0"/>
              <a:t>과제</a:t>
            </a:r>
            <a:r>
              <a:rPr lang="en-US" altLang="ko-KR" sz="1200" b="1" dirty="0"/>
              <a:t>)</a:t>
            </a:r>
            <a:endParaRPr lang="en-US" altLang="ko-KR" sz="1200" b="1" dirty="0" smtClean="0"/>
          </a:p>
          <a:p>
            <a:pPr marL="85725" indent="-85725">
              <a:buFont typeface="Arial" panose="020B0604020202020204" pitchFamily="34" charset="0"/>
              <a:buChar char="•"/>
            </a:pP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p:txBody>
      </p:sp>
      <p:sp>
        <p:nvSpPr>
          <p:cNvPr id="26" name="TextBox 25"/>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
        <p:nvSpPr>
          <p:cNvPr id="2" name="직사각형 1"/>
          <p:cNvSpPr/>
          <p:nvPr/>
        </p:nvSpPr>
        <p:spPr bwMode="auto">
          <a:xfrm>
            <a:off x="5796136" y="764704"/>
            <a:ext cx="2808312" cy="151216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과제를 게시판에서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보여주는게</a:t>
            </a:r>
            <a:r>
              <a:rPr kumimoji="1" lang="ko-KR" altLang="en-US" sz="1200" b="1" i="0" u="none" strike="noStrike" cap="none" normalizeH="0" baseline="0" dirty="0" smtClean="0">
                <a:ln>
                  <a:noFill/>
                </a:ln>
                <a:solidFill>
                  <a:schemeClr val="bg1"/>
                </a:solidFill>
                <a:effectLst/>
                <a:latin typeface="Arial" charset="0"/>
                <a:ea typeface="돋움" pitchFamily="50" charset="-127"/>
              </a:rPr>
              <a:t> 맞을까</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535099213"/>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5(1)</a:t>
            </a:r>
            <a:r>
              <a:rPr lang="ko-KR" altLang="en-US" dirty="0" smtClean="0">
                <a:solidFill>
                  <a:srgbClr val="000000"/>
                </a:solidFill>
                <a:latin typeface="돋움"/>
                <a:ea typeface="돋움"/>
                <a:sym typeface="Wingdings" panose="05000000000000000000" pitchFamily="2" charset="2"/>
              </a:rPr>
              <a:t>②학습자료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26" name="TextBox 25"/>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2524108774"/>
              </p:ext>
            </p:extLst>
          </p:nvPr>
        </p:nvGraphicFramePr>
        <p:xfrm>
          <a:off x="580786" y="1768759"/>
          <a:ext cx="7519605" cy="2630256"/>
        </p:xfrm>
        <a:graphic>
          <a:graphicData uri="http://schemas.openxmlformats.org/drawingml/2006/table">
            <a:tbl>
              <a:tblPr firstRow="1" bandRow="1">
                <a:tableStyleId>{5C22544A-7EE6-4342-B048-85BDC9FD1C3A}</a:tableStyleId>
              </a:tblPr>
              <a:tblGrid>
                <a:gridCol w="1503921"/>
                <a:gridCol w="1503921"/>
                <a:gridCol w="1503921"/>
                <a:gridCol w="1503921"/>
                <a:gridCol w="1503921"/>
              </a:tblGrid>
              <a:tr h="328782">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분류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99357499"/>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5(2).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26" name="TextBox 25"/>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61808" y="3421447"/>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err="1" smtClean="0"/>
              <a:t>Sumit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5(3). </a:t>
            </a:r>
            <a:r>
              <a:rPr lang="ko-KR" altLang="en-US" dirty="0" err="1" smtClean="0">
                <a:solidFill>
                  <a:srgbClr val="000000"/>
                </a:solidFill>
                <a:latin typeface="돋움"/>
                <a:ea typeface="돋움"/>
                <a:sym typeface="Wingdings" panose="05000000000000000000" pitchFamily="2" charset="2"/>
              </a:rPr>
              <a:t>잡뱅크</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26" name="TextBox 25"/>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05"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직사각형 15"/>
          <p:cNvSpPr/>
          <p:nvPr/>
        </p:nvSpPr>
        <p:spPr>
          <a:xfrm>
            <a:off x="7495224" y="1268760"/>
            <a:ext cx="1400783" cy="5294294"/>
          </a:xfrm>
          <a:prstGeom prst="rect">
            <a:avLst/>
          </a:prstGeom>
          <a:solidFill>
            <a:schemeClr val="bg1"/>
          </a:solidFill>
          <a:ln>
            <a:solidFill>
              <a:schemeClr val="tx1"/>
            </a:solidFill>
          </a:ln>
        </p:spPr>
        <p:txBody>
          <a:bodyPr wrap="square" anchor="ctr">
            <a:normAutofit/>
          </a:bodyPr>
          <a:lstStyle/>
          <a:p>
            <a:pPr marL="85725"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첫 전체화면 기준</a:t>
            </a:r>
            <a:endParaRPr lang="en-US" altLang="ko-KR" sz="1100" b="1"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상단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a:t>
            </a:r>
            <a:endParaRPr lang="en-US" altLang="ko-KR" sz="1100" b="1" kern="100" dirty="0" smtClean="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전체 정보는 최신 순으로 정렬하여 보여주도록 설계</a:t>
            </a:r>
            <a:endParaRPr lang="en-US" altLang="ko-KR" sz="1100"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하단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상세 </a:t>
            </a:r>
            <a:r>
              <a:rPr lang="ko-KR" altLang="en-US" sz="1100" b="1" kern="100" dirty="0">
                <a:latin typeface="맑은 고딕"/>
                <a:ea typeface="맑은 고딕"/>
                <a:cs typeface="Times New Roman"/>
              </a:rPr>
              <a:t>정보</a:t>
            </a:r>
            <a:endParaRPr lang="en-US" altLang="ko-KR" sz="1100" b="1" kern="100" dirty="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smtClean="0">
                <a:latin typeface="맑은 고딕"/>
                <a:ea typeface="맑은 고딕"/>
                <a:cs typeface="Times New Roman"/>
              </a:rPr>
              <a:t>첫 화면에서는 최신 </a:t>
            </a:r>
            <a:r>
              <a:rPr lang="ko-KR" altLang="en-US" sz="1100" kern="100" dirty="0" err="1" smtClean="0">
                <a:latin typeface="맑은 고딕"/>
                <a:ea typeface="맑은 고딕"/>
                <a:cs typeface="Times New Roman"/>
              </a:rPr>
              <a:t>잡쟁크</a:t>
            </a:r>
            <a:r>
              <a:rPr lang="ko-KR" altLang="en-US" sz="1100" kern="100" dirty="0" smtClean="0">
                <a:latin typeface="맑은 고딕"/>
                <a:ea typeface="맑은 고딕"/>
                <a:cs typeface="Times New Roman"/>
              </a:rPr>
              <a:t> 상세 정보를 노출 시키도록 설계</a:t>
            </a:r>
            <a:endParaRPr lang="en-US" altLang="ko-KR" sz="1100" kern="100" dirty="0" smtClean="0">
              <a:latin typeface="맑은 고딕"/>
              <a:ea typeface="맑은 고딕"/>
              <a:cs typeface="Times New Roman"/>
            </a:endParaRPr>
          </a:p>
          <a:p>
            <a:pPr marL="358775" lvl="2" indent="-184150">
              <a:buFont typeface="Wingdings" panose="05000000000000000000" pitchFamily="2" charset="2"/>
              <a:buChar char="ü"/>
            </a:pPr>
            <a:r>
              <a:rPr lang="en-US" altLang="ko-KR" sz="1100" kern="100" dirty="0" smtClean="0">
                <a:latin typeface="맑은 고딕"/>
                <a:ea typeface="맑은 고딕"/>
                <a:cs typeface="Times New Roman"/>
              </a:rPr>
              <a:t>But </a:t>
            </a:r>
            <a:r>
              <a:rPr lang="ko-KR" altLang="en-US" sz="1100" kern="100" dirty="0" smtClean="0">
                <a:latin typeface="맑은 고딕"/>
                <a:ea typeface="맑은 고딕"/>
                <a:cs typeface="Times New Roman"/>
              </a:rPr>
              <a:t>상단 </a:t>
            </a: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정보 내 </a:t>
            </a:r>
            <a:r>
              <a:rPr lang="ko-KR" altLang="en-US" sz="1100" kern="100" dirty="0" smtClean="0">
                <a:solidFill>
                  <a:schemeClr val="accent2">
                    <a:lumMod val="50000"/>
                  </a:schemeClr>
                </a:solidFill>
                <a:latin typeface="맑은 고딕"/>
                <a:ea typeface="맑은 고딕"/>
                <a:cs typeface="Times New Roman"/>
              </a:rPr>
              <a:t>분류</a:t>
            </a:r>
            <a:r>
              <a:rPr lang="ko-KR" altLang="en-US" sz="1100" kern="100" dirty="0" smtClean="0">
                <a:latin typeface="맑은 고딕"/>
                <a:ea typeface="맑은 고딕"/>
                <a:cs typeface="Times New Roman"/>
              </a:rPr>
              <a:t> 클릭 시 상세 정보 바뀌도록 설계 </a:t>
            </a:r>
            <a:endParaRPr lang="en-US" altLang="ko-KR" sz="1100" kern="100" dirty="0" smtClean="0">
              <a:effectLst/>
              <a:latin typeface="맑은 고딕"/>
              <a:ea typeface="맑은 고딕"/>
              <a:cs typeface="Times New Roman"/>
            </a:endParaRPr>
          </a:p>
        </p:txBody>
      </p:sp>
      <p:grpSp>
        <p:nvGrpSpPr>
          <p:cNvPr id="30" name="그룹 29"/>
          <p:cNvGrpSpPr/>
          <p:nvPr/>
        </p:nvGrpSpPr>
        <p:grpSpPr>
          <a:xfrm>
            <a:off x="1318940" y="1104964"/>
            <a:ext cx="5748980" cy="293616"/>
            <a:chOff x="2725632" y="2059155"/>
            <a:chExt cx="4622397" cy="269461"/>
          </a:xfrm>
        </p:grpSpPr>
        <p:pic>
          <p:nvPicPr>
            <p:cNvPr id="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err="1" smtClean="0">
                  <a:solidFill>
                    <a:schemeClr val="bg1"/>
                  </a:solidFill>
                  <a:latin typeface="맑은 고딕"/>
                  <a:ea typeface="맑은 고딕"/>
                  <a:cs typeface="Times New Roman"/>
                </a:rPr>
                <a:t>잡뱅크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4" name="직사각형 3"/>
          <p:cNvSpPr/>
          <p:nvPr/>
        </p:nvSpPr>
        <p:spPr bwMode="auto">
          <a:xfrm>
            <a:off x="1318939" y="1399204"/>
            <a:ext cx="5748981" cy="5342164"/>
          </a:xfrm>
          <a:prstGeom prst="rect">
            <a:avLst/>
          </a:prstGeom>
          <a:solidFill>
            <a:schemeClr val="bg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val="1972326433"/>
              </p:ext>
            </p:extLst>
          </p:nvPr>
        </p:nvGraphicFramePr>
        <p:xfrm>
          <a:off x="1350640" y="1484784"/>
          <a:ext cx="5690472" cy="1009495"/>
        </p:xfrm>
        <a:graphic>
          <a:graphicData uri="http://schemas.openxmlformats.org/drawingml/2006/table">
            <a:tbl>
              <a:tblPr firstRow="1" bandRow="1">
                <a:tableStyleId>{21E4AEA4-8DFA-4A89-87EB-49C32662AFE0}</a:tableStyleId>
              </a:tblPr>
              <a:tblGrid>
                <a:gridCol w="446307"/>
                <a:gridCol w="705409"/>
                <a:gridCol w="833665"/>
                <a:gridCol w="2116226"/>
                <a:gridCol w="897793"/>
                <a:gridCol w="691072"/>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grpSp>
        <p:nvGrpSpPr>
          <p:cNvPr id="19" name="그룹 18"/>
          <p:cNvGrpSpPr/>
          <p:nvPr/>
        </p:nvGrpSpPr>
        <p:grpSpPr>
          <a:xfrm>
            <a:off x="2039712" y="2308944"/>
            <a:ext cx="275996" cy="183952"/>
            <a:chOff x="1853004" y="5154597"/>
            <a:chExt cx="546189" cy="204821"/>
          </a:xfrm>
        </p:grpSpPr>
        <p:pic>
          <p:nvPicPr>
            <p:cNvPr id="2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직사각형 2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4" name="그룹 23"/>
          <p:cNvGrpSpPr/>
          <p:nvPr/>
        </p:nvGrpSpPr>
        <p:grpSpPr>
          <a:xfrm>
            <a:off x="2004922" y="1680845"/>
            <a:ext cx="331833" cy="203266"/>
            <a:chOff x="1853004" y="4826628"/>
            <a:chExt cx="508292" cy="216024"/>
          </a:xfrm>
        </p:grpSpPr>
        <p:pic>
          <p:nvPicPr>
            <p:cNvPr id="2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8" name="그룹 27"/>
          <p:cNvGrpSpPr/>
          <p:nvPr/>
        </p:nvGrpSpPr>
        <p:grpSpPr>
          <a:xfrm>
            <a:off x="2039712" y="2091830"/>
            <a:ext cx="275996" cy="183952"/>
            <a:chOff x="1853004" y="5154597"/>
            <a:chExt cx="546189" cy="204821"/>
          </a:xfrm>
        </p:grpSpPr>
        <p:pic>
          <p:nvPicPr>
            <p:cNvPr id="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직사각형 33"/>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5" name="그룹 34"/>
          <p:cNvGrpSpPr/>
          <p:nvPr/>
        </p:nvGrpSpPr>
        <p:grpSpPr>
          <a:xfrm>
            <a:off x="2004554" y="1874040"/>
            <a:ext cx="331833" cy="203266"/>
            <a:chOff x="1853004" y="4826628"/>
            <a:chExt cx="508292" cy="216024"/>
          </a:xfrm>
        </p:grpSpPr>
        <p:pic>
          <p:nvPicPr>
            <p:cNvPr id="3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직사각형 37"/>
          <p:cNvSpPr/>
          <p:nvPr/>
        </p:nvSpPr>
        <p:spPr bwMode="auto">
          <a:xfrm>
            <a:off x="1368253" y="2636912"/>
            <a:ext cx="5672859" cy="403244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ㅍ</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 name="TextBox 4"/>
          <p:cNvSpPr txBox="1"/>
          <p:nvPr/>
        </p:nvSpPr>
        <p:spPr>
          <a:xfrm>
            <a:off x="1453884" y="2728959"/>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a:t>
            </a:r>
            <a:r>
              <a:rPr lang="ko-KR" altLang="en-US" sz="1000" dirty="0" err="1" smtClean="0"/>
              <a:t>강남역</a:t>
            </a:r>
            <a:endParaRPr lang="ko-KR" altLang="en-US" sz="1000" dirty="0"/>
          </a:p>
        </p:txBody>
      </p:sp>
      <p:sp>
        <p:nvSpPr>
          <p:cNvPr id="39" name="TextBox 38"/>
          <p:cNvSpPr txBox="1"/>
          <p:nvPr/>
        </p:nvSpPr>
        <p:spPr>
          <a:xfrm>
            <a:off x="2336754" y="3005959"/>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6" name="직사각형 5"/>
          <p:cNvSpPr/>
          <p:nvPr/>
        </p:nvSpPr>
        <p:spPr bwMode="auto">
          <a:xfrm>
            <a:off x="1453884" y="3005959"/>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369950731"/>
              </p:ext>
            </p:extLst>
          </p:nvPr>
        </p:nvGraphicFramePr>
        <p:xfrm>
          <a:off x="1453882" y="3645024"/>
          <a:ext cx="5494380" cy="2525238"/>
        </p:xfrm>
        <a:graphic>
          <a:graphicData uri="http://schemas.openxmlformats.org/drawingml/2006/table">
            <a:tbl>
              <a:tblPr firstRow="1" bandRow="1">
                <a:tableStyleId>{5C22544A-7EE6-4342-B048-85BDC9FD1C3A}</a:tableStyleId>
              </a:tblPr>
              <a:tblGrid>
                <a:gridCol w="1389926"/>
                <a:gridCol w="4104454"/>
              </a:tblGrid>
              <a:tr h="349753">
                <a:tc>
                  <a:txBody>
                    <a:bodyPr/>
                    <a:lstStyle/>
                    <a:p>
                      <a:pPr algn="ctr" latinLnBrk="1"/>
                      <a:r>
                        <a:rPr lang="ko-KR" altLang="en-US" sz="1100" b="1" dirty="0" err="1" smtClean="0">
                          <a:solidFill>
                            <a:schemeClr val="tx1"/>
                          </a:solidFill>
                        </a:rPr>
                        <a:t>고객사</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b="0" dirty="0" smtClean="0">
                          <a:solidFill>
                            <a:schemeClr val="tx1"/>
                          </a:solidFill>
                        </a:rPr>
                        <a:t>삼성</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프로그램</a:t>
                      </a:r>
                      <a:r>
                        <a:rPr lang="en-US" altLang="ko-KR" sz="1100" b="1" dirty="0" smtClean="0">
                          <a:solidFill>
                            <a:schemeClr val="tx1"/>
                          </a:solidFill>
                        </a:rPr>
                        <a:t>/</a:t>
                      </a:r>
                      <a:r>
                        <a:rPr lang="ko-KR" altLang="en-US" sz="1100" b="1" dirty="0" smtClean="0">
                          <a:solidFill>
                            <a:schemeClr val="tx1"/>
                          </a:solidFill>
                        </a:rPr>
                        <a:t>수강기간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주재원 </a:t>
                      </a:r>
                      <a:r>
                        <a:rPr lang="en-US" altLang="ko-KR" sz="1100" dirty="0" smtClean="0">
                          <a:solidFill>
                            <a:schemeClr val="tx1"/>
                          </a:solidFill>
                        </a:rPr>
                        <a:t>(3</a:t>
                      </a:r>
                      <a:r>
                        <a:rPr lang="ko-KR" altLang="en-US" sz="1100" dirty="0" smtClean="0">
                          <a:solidFill>
                            <a:schemeClr val="tx1"/>
                          </a:solidFill>
                        </a:rPr>
                        <a:t>개월 </a:t>
                      </a:r>
                      <a:r>
                        <a:rPr lang="en-US" altLang="ko-KR" sz="1100" dirty="0" smtClean="0">
                          <a:solidFill>
                            <a:schemeClr val="tx1"/>
                          </a:solidFill>
                        </a:rPr>
                        <a:t>: 2014</a:t>
                      </a:r>
                      <a:r>
                        <a:rPr lang="ko-KR" altLang="en-US" sz="1100" dirty="0" smtClean="0">
                          <a:solidFill>
                            <a:schemeClr val="tx1"/>
                          </a:solidFill>
                        </a:rPr>
                        <a:t>년 </a:t>
                      </a:r>
                      <a:r>
                        <a:rPr lang="en-US" altLang="ko-KR" sz="1100" dirty="0" smtClean="0">
                          <a:solidFill>
                            <a:schemeClr val="tx1"/>
                          </a:solidFill>
                        </a:rPr>
                        <a:t>1</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~4</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요일</a:t>
                      </a:r>
                      <a:r>
                        <a:rPr lang="en-US" altLang="ko-KR" sz="1100" b="1" dirty="0" smtClean="0">
                          <a:solidFill>
                            <a:schemeClr val="tx1"/>
                          </a:solidFill>
                        </a:rPr>
                        <a:t>/</a:t>
                      </a:r>
                      <a:r>
                        <a:rPr lang="ko-KR" altLang="en-US" sz="1100" b="1" dirty="0" smtClean="0">
                          <a:solidFill>
                            <a:schemeClr val="tx1"/>
                          </a:solidFill>
                        </a:rPr>
                        <a:t>시간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err="1" smtClean="0">
                          <a:solidFill>
                            <a:schemeClr val="tx1"/>
                          </a:solidFill>
                        </a:rPr>
                        <a:t>강남역</a:t>
                      </a:r>
                      <a:r>
                        <a:rPr lang="en-US" altLang="ko-KR" sz="1100" dirty="0" smtClean="0">
                          <a:solidFill>
                            <a:schemeClr val="tx1"/>
                          </a:solidFill>
                        </a:rPr>
                        <a:t>(</a:t>
                      </a:r>
                      <a:r>
                        <a:rPr lang="ko-KR" altLang="en-US" sz="1100" dirty="0" smtClean="0">
                          <a:solidFill>
                            <a:schemeClr val="tx1"/>
                          </a:solidFill>
                        </a:rPr>
                        <a:t>전철역 도보 </a:t>
                      </a:r>
                      <a:r>
                        <a:rPr lang="en-US" altLang="ko-KR" sz="1100" dirty="0" smtClean="0">
                          <a:solidFill>
                            <a:schemeClr val="tx1"/>
                          </a:solidFill>
                        </a:rPr>
                        <a:t>5</a:t>
                      </a:r>
                      <a:r>
                        <a:rPr lang="ko-KR" altLang="en-US" sz="1100" dirty="0" smtClean="0">
                          <a:solidFill>
                            <a:schemeClr val="tx1"/>
                          </a:solidFill>
                        </a:rPr>
                        <a:t>분</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장소</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ko-KR" sz="1100" dirty="0" smtClean="0">
                          <a:solidFill>
                            <a:schemeClr val="tx1"/>
                          </a:solidFill>
                        </a:rPr>
                        <a:t>5</a:t>
                      </a:r>
                      <a:r>
                        <a:rPr lang="ko-KR" altLang="en-US" sz="1100" dirty="0" smtClean="0">
                          <a:solidFill>
                            <a:schemeClr val="tx1"/>
                          </a:solidFill>
                        </a:rPr>
                        <a:t>만원</a:t>
                      </a:r>
                      <a:r>
                        <a:rPr lang="en-US" altLang="ko-KR" sz="1100" dirty="0" smtClean="0">
                          <a:solidFill>
                            <a:schemeClr val="tx1"/>
                          </a:solidFill>
                        </a:rPr>
                        <a:t>/h</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비용</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키 </a:t>
                      </a:r>
                      <a:r>
                        <a:rPr lang="en-US" altLang="ko-KR" sz="1100" dirty="0" smtClean="0">
                          <a:solidFill>
                            <a:schemeClr val="tx1"/>
                          </a:solidFill>
                        </a:rPr>
                        <a:t>165</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자격요건</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선발기준 및 참고사항</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4625" indent="-174625" algn="l" latinLnBrk="1">
                        <a:buFont typeface="+mj-lt"/>
                        <a:buAutoNum type="arabicPeriod"/>
                      </a:pPr>
                      <a:r>
                        <a:rPr lang="ko-KR" altLang="en-US" sz="1100" dirty="0" smtClean="0">
                          <a:solidFill>
                            <a:schemeClr val="tx1"/>
                          </a:solidFill>
                        </a:rPr>
                        <a:t>당사 내부 강사등급</a:t>
                      </a:r>
                      <a:r>
                        <a:rPr lang="en-US" altLang="ko-KR" sz="1100" dirty="0" smtClean="0">
                          <a:solidFill>
                            <a:schemeClr val="tx1"/>
                          </a:solidFill>
                        </a:rPr>
                        <a:t>(</a:t>
                      </a:r>
                      <a:r>
                        <a:rPr lang="ko-KR" altLang="en-US" sz="1100" dirty="0" smtClean="0">
                          <a:solidFill>
                            <a:schemeClr val="tx1"/>
                          </a:solidFill>
                        </a:rPr>
                        <a:t>교육만족도</a:t>
                      </a:r>
                      <a:r>
                        <a:rPr lang="en-US" altLang="ko-KR" sz="1100" dirty="0" smtClean="0">
                          <a:solidFill>
                            <a:schemeClr val="tx1"/>
                          </a:solidFill>
                        </a:rPr>
                        <a:t>) </a:t>
                      </a:r>
                      <a:r>
                        <a:rPr lang="ko-KR" altLang="en-US" sz="1100" dirty="0" err="1" smtClean="0">
                          <a:solidFill>
                            <a:schemeClr val="tx1"/>
                          </a:solidFill>
                        </a:rPr>
                        <a:t>상위권자</a:t>
                      </a:r>
                      <a:r>
                        <a:rPr lang="ko-KR" altLang="en-US" sz="1100" dirty="0" smtClean="0">
                          <a:solidFill>
                            <a:schemeClr val="tx1"/>
                          </a:solidFill>
                        </a:rPr>
                        <a:t> 우선</a:t>
                      </a:r>
                      <a:endParaRPr lang="en-US" altLang="ko-KR" sz="1100" dirty="0" smtClean="0">
                        <a:solidFill>
                          <a:schemeClr val="tx1"/>
                        </a:solidFill>
                      </a:endParaRPr>
                    </a:p>
                    <a:p>
                      <a:pPr marL="174625" indent="-174625" algn="l" latinLnBrk="1">
                        <a:buFont typeface="+mj-lt"/>
                        <a:buAutoNum type="arabicPeriod"/>
                      </a:pPr>
                      <a:r>
                        <a:rPr lang="ko-KR" altLang="en-US" sz="1100" dirty="0" smtClean="0">
                          <a:solidFill>
                            <a:schemeClr val="tx1"/>
                          </a:solidFill>
                        </a:rPr>
                        <a:t>유사 교육경력 보유자 우선</a:t>
                      </a:r>
                      <a:endParaRPr lang="ko-KR" altLang="en-US" sz="1100" dirty="0">
                        <a:solidFill>
                          <a:schemeClr val="tx1"/>
                        </a:solidFil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0" name="직사각형 39"/>
          <p:cNvSpPr/>
          <p:nvPr/>
        </p:nvSpPr>
        <p:spPr bwMode="auto">
          <a:xfrm>
            <a:off x="3760056" y="635979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APPLY</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1" name="AutoShape 85"/>
          <p:cNvSpPr>
            <a:spLocks noChangeArrowheads="1"/>
          </p:cNvSpPr>
          <p:nvPr/>
        </p:nvSpPr>
        <p:spPr bwMode="auto">
          <a:xfrm rot="5400000">
            <a:off x="318945" y="4931988"/>
            <a:ext cx="1800200" cy="20685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3" name="TextBox 42"/>
          <p:cNvSpPr txBox="1"/>
          <p:nvPr/>
        </p:nvSpPr>
        <p:spPr>
          <a:xfrm>
            <a:off x="2480743" y="1460472"/>
            <a:ext cx="867121" cy="1033807"/>
          </a:xfrm>
          <a:prstGeom prst="rect">
            <a:avLst/>
          </a:prstGeom>
          <a:noFill/>
          <a:ln w="25400">
            <a:solidFill>
              <a:srgbClr val="FF0000"/>
            </a:solidFill>
            <a:prstDash val="dash"/>
          </a:ln>
        </p:spPr>
        <p:txBody>
          <a:bodyPr wrap="square" rtlCol="0">
            <a:normAutofit/>
          </a:bodyPr>
          <a:lstStyle/>
          <a:p>
            <a:endParaRPr lang="ko-KR" altLang="en-US" dirty="0"/>
          </a:p>
        </p:txBody>
      </p:sp>
      <p:sp>
        <p:nvSpPr>
          <p:cNvPr id="44" name="직사각형 43"/>
          <p:cNvSpPr/>
          <p:nvPr/>
        </p:nvSpPr>
        <p:spPr>
          <a:xfrm>
            <a:off x="35496" y="4163363"/>
            <a:ext cx="1027513" cy="171390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분류 클래스 카테고리 클릭 시 해당 상세 정보 하단에 표시되도록 설계</a:t>
            </a:r>
            <a:endParaRPr lang="en-US" altLang="ko-KR" sz="1200" b="1" dirty="0"/>
          </a:p>
        </p:txBody>
      </p:sp>
      <p:cxnSp>
        <p:nvCxnSpPr>
          <p:cNvPr id="11" name="꺾인 연결선 10"/>
          <p:cNvCxnSpPr>
            <a:stCxn id="43" idx="1"/>
            <a:endCxn id="44" idx="0"/>
          </p:cNvCxnSpPr>
          <p:nvPr/>
        </p:nvCxnSpPr>
        <p:spPr bwMode="auto">
          <a:xfrm rot="10800000" flipV="1">
            <a:off x="549253" y="1977375"/>
            <a:ext cx="1931490" cy="2185987"/>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AutoShape 91"/>
          <p:cNvSpPr>
            <a:spLocks noChangeArrowheads="1"/>
          </p:cNvSpPr>
          <p:nvPr/>
        </p:nvSpPr>
        <p:spPr bwMode="auto">
          <a:xfrm rot="21600000">
            <a:off x="7109707" y="3052567"/>
            <a:ext cx="381540"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Tree>
    <p:extLst>
      <p:ext uri="{BB962C8B-B14F-4D97-AF65-F5344CB8AC3E}">
        <p14:creationId xmlns:p14="http://schemas.microsoft.com/office/powerpoint/2010/main" val="4267981383"/>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2" name="TextBox 1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
        <p:nvSpPr>
          <p:cNvPr id="18" name="Rectangle 3"/>
          <p:cNvSpPr txBox="1">
            <a:spLocks noChangeArrowheads="1"/>
          </p:cNvSpPr>
          <p:nvPr/>
        </p:nvSpPr>
        <p:spPr bwMode="auto">
          <a:xfrm>
            <a:off x="2512147" y="1344778"/>
            <a:ext cx="2779934" cy="487552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내 </a:t>
            </a:r>
            <a:r>
              <a:rPr lang="ko-KR" altLang="en-US" b="1" kern="0" dirty="0"/>
              <a:t>클래스 전체보기</a:t>
            </a:r>
            <a:endParaRPr lang="en-US" altLang="ko-KR" b="1" kern="0" dirty="0"/>
          </a:p>
          <a:p>
            <a:pPr lvl="1" latinLnBrk="0"/>
            <a:r>
              <a:rPr lang="en-US" altLang="ko-KR" b="1" kern="0" dirty="0"/>
              <a:t> </a:t>
            </a:r>
            <a:r>
              <a:rPr lang="ko-KR" altLang="en-US" b="1" kern="0" dirty="0"/>
              <a:t>내 클래스 개별보기</a:t>
            </a:r>
            <a:endParaRPr lang="en-US" altLang="ko-KR" b="1" kern="0" dirty="0"/>
          </a:p>
          <a:p>
            <a:pPr latinLnBrk="0"/>
            <a:r>
              <a:rPr lang="ko-KR" altLang="en-US" b="1" kern="0" dirty="0"/>
              <a:t>테스트 진행 및 결과 보기</a:t>
            </a:r>
            <a:endParaRPr lang="en-US" altLang="ko-KR" b="1" kern="0" dirty="0"/>
          </a:p>
          <a:p>
            <a:pPr lvl="1" latinLnBrk="0"/>
            <a:r>
              <a:rPr lang="en-US" altLang="ko-KR" b="1" kern="0" dirty="0"/>
              <a:t> </a:t>
            </a:r>
            <a:r>
              <a:rPr lang="ko-KR" altLang="en-US" b="1" kern="0" dirty="0"/>
              <a:t>테스트관리</a:t>
            </a:r>
            <a:endParaRPr lang="en-US" altLang="ko-KR" b="1" kern="0" dirty="0"/>
          </a:p>
          <a:p>
            <a:pPr lvl="1" latinLnBrk="0"/>
            <a:r>
              <a:rPr lang="en-US" altLang="ko-KR" b="1" kern="0" dirty="0"/>
              <a:t> </a:t>
            </a:r>
            <a:r>
              <a:rPr lang="ko-KR" altLang="en-US" b="1" kern="0" dirty="0"/>
              <a:t>테스트 참여</a:t>
            </a:r>
            <a:endParaRPr lang="en-US" altLang="ko-KR" b="1" kern="0" dirty="0"/>
          </a:p>
          <a:p>
            <a:pPr latinLnBrk="0"/>
            <a:r>
              <a:rPr lang="ko-KR" altLang="en-US" b="1" kern="0" dirty="0"/>
              <a:t>교육 종합평가</a:t>
            </a:r>
            <a:endParaRPr lang="en-US" altLang="ko-KR" b="1" kern="0" dirty="0"/>
          </a:p>
          <a:p>
            <a:pPr latinLnBrk="0"/>
            <a:r>
              <a:rPr lang="ko-KR" altLang="en-US" b="1" kern="0" dirty="0"/>
              <a:t>수업관리</a:t>
            </a:r>
            <a:endParaRPr lang="en-US" altLang="ko-KR" b="1" kern="0" dirty="0"/>
          </a:p>
          <a:p>
            <a:pPr lvl="1" latinLnBrk="0"/>
            <a:r>
              <a:rPr lang="ko-KR" altLang="en-US" b="1" kern="0" dirty="0"/>
              <a:t> 결석사유</a:t>
            </a:r>
            <a:endParaRPr lang="en-US" altLang="ko-KR" b="1" kern="0" dirty="0"/>
          </a:p>
          <a:p>
            <a:pPr latinLnBrk="0"/>
            <a:r>
              <a:rPr lang="ko-KR" altLang="en-US" b="1" kern="0" dirty="0"/>
              <a:t>커뮤니티</a:t>
            </a:r>
            <a:endParaRPr lang="en-US" altLang="ko-KR" b="1" kern="0" dirty="0"/>
          </a:p>
          <a:p>
            <a:pPr lvl="1" latinLnBrk="0"/>
            <a:r>
              <a:rPr lang="en-US" altLang="ko-KR" b="1" kern="0" dirty="0"/>
              <a:t> </a:t>
            </a:r>
            <a:r>
              <a:rPr lang="ko-KR" altLang="en-US" b="1" kern="0" dirty="0"/>
              <a:t>방명록</a:t>
            </a:r>
            <a:endParaRPr lang="en-US" altLang="ko-KR" b="1" kern="0" dirty="0"/>
          </a:p>
          <a:p>
            <a:pPr lvl="1" latinLnBrk="0"/>
            <a:r>
              <a:rPr lang="en-US" altLang="ko-KR" b="1" kern="0" dirty="0"/>
              <a:t> </a:t>
            </a:r>
            <a:r>
              <a:rPr lang="ko-KR" altLang="en-US" b="1" kern="0" dirty="0"/>
              <a:t>게시판</a:t>
            </a:r>
            <a:endParaRPr lang="en-US" altLang="ko-KR" b="1" kern="0" dirty="0"/>
          </a:p>
          <a:p>
            <a:pPr lvl="2" latinLnBrk="0"/>
            <a:r>
              <a:rPr lang="en-US" altLang="ko-KR" b="1" kern="0" dirty="0"/>
              <a:t> </a:t>
            </a:r>
            <a:r>
              <a:rPr lang="ko-KR" altLang="en-US" b="1" kern="0" dirty="0"/>
              <a:t>공지사항</a:t>
            </a:r>
            <a:endParaRPr lang="en-US" altLang="ko-KR" b="1" kern="0" dirty="0"/>
          </a:p>
          <a:p>
            <a:pPr lvl="3" latinLnBrk="0"/>
            <a:r>
              <a:rPr lang="ko-KR" altLang="en-US" b="1" kern="0" dirty="0"/>
              <a:t> </a:t>
            </a:r>
            <a:r>
              <a:rPr lang="ko-KR" altLang="en-US" b="1" kern="0" dirty="0" smtClean="0"/>
              <a:t>학습자</a:t>
            </a:r>
            <a:r>
              <a:rPr lang="ko-KR" altLang="en-US" b="1" kern="0" dirty="0"/>
              <a:t>료</a:t>
            </a:r>
            <a:endParaRPr lang="en-US" altLang="ko-KR" b="1" kern="0" dirty="0" smtClean="0"/>
          </a:p>
          <a:p>
            <a:pPr lvl="4" latinLnBrk="0"/>
            <a:r>
              <a:rPr lang="ko-KR" altLang="en-US" b="1" kern="0" dirty="0" smtClean="0"/>
              <a:t>다운로드</a:t>
            </a:r>
            <a:endParaRPr lang="en-US" altLang="ko-KR" b="1" kern="0" dirty="0" smtClean="0"/>
          </a:p>
          <a:p>
            <a:pPr lvl="3" latinLnBrk="0"/>
            <a:r>
              <a:rPr lang="en-US" altLang="ko-KR" b="1" kern="0" dirty="0"/>
              <a:t> </a:t>
            </a:r>
            <a:r>
              <a:rPr lang="ko-KR" altLang="en-US" b="1" kern="0" dirty="0" smtClean="0"/>
              <a:t>과제</a:t>
            </a:r>
            <a:endParaRPr lang="en-US" altLang="ko-KR" b="1" kern="0" dirty="0"/>
          </a:p>
          <a:p>
            <a:pPr latinLnBrk="0"/>
            <a:r>
              <a:rPr lang="en-US" altLang="ko-KR" b="1" kern="0" dirty="0"/>
              <a:t> </a:t>
            </a:r>
            <a:r>
              <a:rPr lang="ko-KR" altLang="en-US" b="1" kern="0" dirty="0" smtClean="0"/>
              <a:t>내 교육 스케줄 보기</a:t>
            </a:r>
            <a:r>
              <a:rPr lang="en-US" altLang="ko-KR" b="1" kern="0" dirty="0" smtClean="0"/>
              <a:t>	</a:t>
            </a:r>
          </a:p>
        </p:txBody>
      </p:sp>
      <p:sp>
        <p:nvSpPr>
          <p:cNvPr id="2" name="직사각형 1"/>
          <p:cNvSpPr/>
          <p:nvPr/>
        </p:nvSpPr>
        <p:spPr bwMode="auto">
          <a:xfrm>
            <a:off x="7236296" y="555625"/>
            <a:ext cx="1368152" cy="115212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진행중</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73619127"/>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172602745"/>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1754326"/>
          </a:xfrm>
          <a:prstGeom prst="rect">
            <a:avLst/>
          </a:prstGeom>
          <a:noFill/>
        </p:spPr>
        <p:txBody>
          <a:bodyPr wrap="square" rtlCol="0">
            <a:spAutoFit/>
          </a:bodyPr>
          <a:lstStyle/>
          <a:p>
            <a:r>
              <a:rPr lang="en-US" altLang="ko-KR" dirty="0"/>
              <a:t>1. </a:t>
            </a:r>
            <a:r>
              <a:rPr lang="en-US" altLang="ko-KR" dirty="0" err="1" smtClean="0"/>
              <a:t>dd</a:t>
            </a:r>
            <a:r>
              <a:rPr lang="en-US" altLang="ko-KR" dirty="0"/>
              <a:t> </a:t>
            </a:r>
            <a:endParaRPr lang="ko-KR" altLang="ko-KR" dirty="0"/>
          </a:p>
          <a:p>
            <a:r>
              <a:rPr lang="en-US" altLang="ko-KR" dirty="0"/>
              <a:t>2. </a:t>
            </a:r>
            <a:r>
              <a:rPr lang="ko-KR" altLang="en-US" dirty="0" smtClean="0"/>
              <a:t>과제출제</a:t>
            </a:r>
            <a:endParaRPr lang="ko-KR" altLang="ko-KR" dirty="0"/>
          </a:p>
          <a:p>
            <a:r>
              <a:rPr lang="en-US" altLang="ko-KR" dirty="0"/>
              <a:t> </a:t>
            </a:r>
            <a:endParaRPr lang="ko-KR"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a:t>)</a:t>
            </a:r>
            <a:endParaRPr lang="ko-KR" altLang="ko-KR" dirty="0"/>
          </a:p>
          <a:p>
            <a:r>
              <a:rPr lang="en-US" altLang="ko-KR" dirty="0"/>
              <a:t>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9" name="TextBox 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sp>
        <p:nvSpPr>
          <p:cNvPr id="5" name="TextBox 4"/>
          <p:cNvSpPr txBox="1"/>
          <p:nvPr/>
        </p:nvSpPr>
        <p:spPr>
          <a:xfrm>
            <a:off x="599166" y="2049005"/>
            <a:ext cx="288032" cy="369332"/>
          </a:xfrm>
          <a:prstGeom prst="rect">
            <a:avLst/>
          </a:prstGeom>
          <a:solidFill>
            <a:schemeClr val="bg1"/>
          </a:solidFill>
        </p:spPr>
        <p:txBody>
          <a:bodyPr wrap="square" rtlCol="0">
            <a:spAutoFit/>
          </a:bodyPr>
          <a:lstStyle/>
          <a:p>
            <a:endParaRPr lang="ko-KR" altLang="en-US"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1815882"/>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경력사항</a:t>
            </a:r>
            <a:r>
              <a:rPr lang="en-US" altLang="ko-KR" sz="1400" b="1" dirty="0" smtClean="0">
                <a:ea typeface="맑은 고딕"/>
                <a:cs typeface="Times New Roman"/>
              </a:rPr>
              <a:t>, </a:t>
            </a:r>
            <a:r>
              <a:rPr lang="ko-KR" altLang="en-US" sz="1400" b="1" dirty="0" smtClean="0">
                <a:ea typeface="맑은 고딕"/>
                <a:cs typeface="Times New Roman"/>
              </a:rPr>
              <a:t>학력</a:t>
            </a:r>
            <a:r>
              <a:rPr lang="en-US" altLang="ko-KR" sz="1400" b="1" dirty="0" smtClean="0">
                <a:ea typeface="맑은 고딕"/>
                <a:cs typeface="Times New Roman"/>
              </a:rPr>
              <a:t>, </a:t>
            </a:r>
            <a:r>
              <a:rPr lang="ko-KR" altLang="en-US" sz="1400" b="1" dirty="0" smtClean="0">
                <a:ea typeface="맑은 고딕"/>
                <a:cs typeface="Times New Roman"/>
              </a:rPr>
              <a:t>자격증</a:t>
            </a:r>
            <a:r>
              <a:rPr lang="en-US" altLang="ko-KR" sz="1400" b="1" dirty="0" smtClean="0">
                <a:ea typeface="맑은 고딕"/>
                <a:cs typeface="Times New Roman"/>
              </a:rPr>
              <a:t>, </a:t>
            </a:r>
            <a:r>
              <a:rPr lang="ko-KR" altLang="en-US" sz="1400" b="1" dirty="0" smtClean="0">
                <a:ea typeface="맑은 고딕"/>
                <a:cs typeface="Times New Roman"/>
              </a:rPr>
              <a:t>특화분야</a:t>
            </a:r>
            <a:r>
              <a:rPr lang="en-US" altLang="ko-KR" sz="1400" b="1" dirty="0" smtClean="0">
                <a:ea typeface="맑은 고딕"/>
                <a:cs typeface="Times New Roman"/>
              </a:rPr>
              <a:t>, </a:t>
            </a:r>
            <a:endParaRPr lang="en-US" altLang="ko-KR" sz="1400" b="1" dirty="0">
              <a:ea typeface="맑은 고딕"/>
              <a:cs typeface="Times New Roman"/>
            </a:endParaRPr>
          </a:p>
          <a:p>
            <a:pPr algn="just"/>
            <a:endParaRPr lang="en-US" altLang="ko-KR" sz="1400" b="1" kern="100" dirty="0" smtClean="0">
              <a:latin typeface="맑은 고딕"/>
              <a:ea typeface="맑은 고딕"/>
              <a:cs typeface="Times New Roman"/>
            </a:endParaRPr>
          </a:p>
          <a:p>
            <a:pPr algn="just"/>
            <a:r>
              <a:rPr lang="en-US" altLang="ko-KR" sz="1400" b="1" kern="100" dirty="0" smtClean="0">
                <a:latin typeface="맑은 고딕"/>
                <a:ea typeface="맑은 고딕"/>
                <a:cs typeface="Times New Roman"/>
              </a:rPr>
              <a:t>*</a:t>
            </a:r>
            <a:r>
              <a:rPr lang="ko-KR" altLang="en-US" sz="1400" b="1" kern="100" dirty="0" smtClean="0">
                <a:latin typeface="맑은 고딕"/>
                <a:ea typeface="맑은 고딕"/>
                <a:cs typeface="Times New Roman"/>
              </a:rPr>
              <a:t>더욱더 수월한 강사 관리를 위해 강사 정보 강사 본인의 의사에 따라 자유 수정 불가</a:t>
            </a:r>
            <a:r>
              <a:rPr lang="en-US" altLang="ko-KR" sz="1400" b="1" kern="100" dirty="0" smtClean="0">
                <a:latin typeface="맑은 고딕"/>
                <a:ea typeface="맑은 고딕"/>
                <a:cs typeface="Times New Roman"/>
              </a:rPr>
              <a:t>. </a:t>
            </a:r>
            <a:r>
              <a:rPr lang="ko-KR" altLang="en-US" sz="1400" b="1" kern="100" dirty="0" smtClean="0">
                <a:latin typeface="맑은 고딕"/>
                <a:ea typeface="맑은 고딕"/>
                <a:cs typeface="Times New Roman"/>
              </a:rPr>
              <a:t>업데이</a:t>
            </a:r>
            <a:r>
              <a:rPr lang="ko-KR" altLang="en-US" sz="1400" b="1" kern="100" dirty="0">
                <a:latin typeface="맑은 고딕"/>
                <a:ea typeface="맑은 고딕"/>
                <a:cs typeface="Times New Roman"/>
              </a:rPr>
              <a:t>트</a:t>
            </a:r>
            <a:r>
              <a:rPr lang="ko-KR" altLang="en-US" sz="1400" b="1" kern="100" dirty="0" smtClean="0">
                <a:latin typeface="맑은 고딕"/>
                <a:ea typeface="맑은 고딕"/>
                <a:cs typeface="Times New Roman"/>
              </a:rPr>
              <a:t> 항목 발생 시 </a:t>
            </a:r>
            <a:r>
              <a:rPr lang="en-US" altLang="ko-KR" sz="1400" b="1" kern="100" dirty="0" smtClean="0">
                <a:latin typeface="맑은 고딕"/>
                <a:ea typeface="맑은 고딕"/>
                <a:cs typeface="Times New Roman"/>
              </a:rPr>
              <a:t>TM </a:t>
            </a:r>
            <a:r>
              <a:rPr lang="ko-KR" altLang="en-US" sz="1400" b="1" kern="100" dirty="0" smtClean="0">
                <a:latin typeface="맑은 고딕"/>
                <a:ea typeface="맑은 고딕"/>
                <a:cs typeface="Times New Roman"/>
              </a:rPr>
              <a:t>담당자 확인 후 정보 수정</a:t>
            </a:r>
            <a:r>
              <a:rPr lang="en-US" altLang="ko-KR" sz="1400" b="1" kern="100" dirty="0" smtClean="0">
                <a:latin typeface="맑은 고딕"/>
                <a:ea typeface="맑은 고딕"/>
                <a:cs typeface="Times New Roman"/>
              </a:rPr>
              <a:t>. </a:t>
            </a:r>
            <a:endParaRPr lang="en-US" altLang="ko-KR" sz="1400" b="1" kern="100" dirty="0">
              <a:latin typeface="맑은 고딕"/>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3963449" y="4559867"/>
            <a:ext cx="4630366" cy="1482687"/>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en-US" altLang="ko-KR" sz="1400" b="1" kern="100" dirty="0">
                <a:solidFill>
                  <a:srgbClr val="000000"/>
                </a:solidFill>
                <a:latin typeface="맑은 고딕"/>
                <a:ea typeface="맑은 고딕"/>
                <a:cs typeface="Times New Roman"/>
              </a:rPr>
              <a:t>2(4)</a:t>
            </a:r>
            <a:r>
              <a:rPr lang="ko-KR" altLang="ko-KR" sz="1400" b="1" kern="100" dirty="0">
                <a:solidFill>
                  <a:srgbClr val="000000"/>
                </a:solidFill>
                <a:latin typeface="맑은 고딕"/>
                <a:ea typeface="맑은 고딕"/>
                <a:cs typeface="Times New Roman"/>
              </a:rPr>
              <a:t>①</a:t>
            </a:r>
            <a:r>
              <a:rPr lang="en-US" altLang="ko-KR" sz="1400" b="1" kern="100" dirty="0">
                <a:solidFill>
                  <a:srgbClr val="000000"/>
                </a:solidFill>
                <a:latin typeface="맑은 고딕"/>
                <a:ea typeface="맑은 고딕"/>
                <a:cs typeface="Times New Roman"/>
              </a:rPr>
              <a:t>B </a:t>
            </a:r>
            <a:r>
              <a:rPr lang="ko-KR" altLang="en-US" sz="1400" b="1" kern="100" dirty="0">
                <a:solidFill>
                  <a:srgbClr val="000000"/>
                </a:solidFill>
                <a:latin typeface="맑은 고딕"/>
                <a:ea typeface="맑은 고딕"/>
                <a:cs typeface="Times New Roman"/>
              </a:rPr>
              <a:t>계좌정보 화면구성</a:t>
            </a:r>
          </a:p>
          <a:p>
            <a:pPr marL="85725" indent="-85725" algn="just">
              <a:buFont typeface="Arial" panose="020B0604020202020204" pitchFamily="34" charset="0"/>
              <a:buChar char="•"/>
            </a:pPr>
            <a:endParaRPr lang="en-US" altLang="ko-KR" sz="1400" b="1" kern="100" dirty="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ko-KR" altLang="en-US" sz="1400" b="1" kern="100" dirty="0">
                <a:solidFill>
                  <a:srgbClr val="000000"/>
                </a:solidFill>
                <a:latin typeface="맑은 고딕"/>
                <a:ea typeface="맑은 고딕"/>
                <a:cs typeface="Times New Roman"/>
              </a:rPr>
              <a:t>구성정보 </a:t>
            </a:r>
            <a:r>
              <a:rPr lang="en-US" altLang="ko-KR" sz="1400" b="1" kern="100" dirty="0">
                <a:solidFill>
                  <a:srgbClr val="000000"/>
                </a:solidFill>
                <a:latin typeface="맑은 고딕"/>
                <a:ea typeface="맑은 고딕"/>
                <a:cs typeface="Times New Roman"/>
              </a:rPr>
              <a:t>:</a:t>
            </a:r>
            <a:r>
              <a:rPr lang="ko-KR" altLang="en-US" sz="1400" b="1" kern="100" dirty="0">
                <a:solidFill>
                  <a:srgbClr val="000000"/>
                </a:solidFill>
                <a:latin typeface="맑은 고딕"/>
                <a:ea typeface="맑은 고딕"/>
                <a:cs typeface="Times New Roman"/>
              </a:rPr>
              <a:t> 예금주</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은행</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계좌번호</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실 거주 주소</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개인 전화번호</a:t>
            </a:r>
            <a:r>
              <a:rPr lang="en-US" altLang="ko-KR" sz="1400" b="1" kern="100" dirty="0">
                <a:solidFill>
                  <a:srgbClr val="000000"/>
                </a:solidFill>
                <a:latin typeface="맑은 고딕"/>
                <a:ea typeface="맑은 고딕"/>
                <a:cs typeface="Times New Roman"/>
              </a:rPr>
              <a:t>(TM</a:t>
            </a:r>
            <a:r>
              <a:rPr lang="ko-KR" altLang="en-US" sz="1400" b="1" kern="100" dirty="0">
                <a:solidFill>
                  <a:srgbClr val="000000"/>
                </a:solidFill>
                <a:latin typeface="맑은 고딕"/>
                <a:ea typeface="맑은 고딕"/>
                <a:cs typeface="Times New Roman"/>
              </a:rPr>
              <a:t>이 교수에게 직통으로 </a:t>
            </a:r>
            <a:r>
              <a:rPr lang="ko-KR" altLang="en-US" sz="1400" b="1" kern="100" dirty="0" smtClean="0">
                <a:solidFill>
                  <a:srgbClr val="000000"/>
                </a:solidFill>
                <a:latin typeface="맑은 고딕"/>
                <a:ea typeface="맑은 고딕"/>
                <a:cs typeface="Times New Roman"/>
              </a:rPr>
              <a:t>연락 가능한 </a:t>
            </a:r>
            <a:r>
              <a:rPr lang="ko-KR" altLang="en-US" sz="1400" b="1" kern="100" dirty="0">
                <a:solidFill>
                  <a:srgbClr val="000000"/>
                </a:solidFill>
                <a:latin typeface="맑은 고딕"/>
                <a:ea typeface="맑은 고딕"/>
                <a:cs typeface="Times New Roman"/>
              </a:rPr>
              <a:t>연락처</a:t>
            </a:r>
            <a:r>
              <a:rPr lang="en-US" altLang="ko-KR" sz="1400" b="1" kern="100" dirty="0">
                <a:solidFill>
                  <a:srgbClr val="000000"/>
                </a:solidFill>
                <a:latin typeface="맑은 고딕"/>
                <a:ea typeface="맑은 고딕"/>
                <a:cs typeface="Times New Roman"/>
              </a:rPr>
              <a:t>)</a:t>
            </a:r>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0" name="AutoShape 91"/>
          <p:cNvSpPr>
            <a:spLocks noChangeArrowheads="1"/>
          </p:cNvSpPr>
          <p:nvPr/>
        </p:nvSpPr>
        <p:spPr bwMode="auto">
          <a:xfrm rot="5400000">
            <a:off x="5962390" y="3298294"/>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219" y="1398437"/>
            <a:ext cx="3511448" cy="224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18286" y="1703979"/>
            <a:ext cx="406231" cy="19861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1398512"/>
            <a:ext cx="4658699" cy="259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직선 화살표 연결선 2"/>
          <p:cNvCxnSpPr>
            <a:stCxn id="7" idx="3"/>
          </p:cNvCxnSpPr>
          <p:nvPr/>
        </p:nvCxnSpPr>
        <p:spPr bwMode="auto">
          <a:xfrm>
            <a:off x="924517" y="1803286"/>
            <a:ext cx="3143427" cy="0"/>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047969" y="1394073"/>
            <a:ext cx="4678674" cy="2595308"/>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①B </a:t>
            </a:r>
            <a:r>
              <a:rPr lang="ko-KR" altLang="en-US" dirty="0" smtClean="0">
                <a:solidFill>
                  <a:srgbClr val="000000"/>
                </a:solidFill>
                <a:latin typeface="돋움"/>
                <a:ea typeface="돋움"/>
                <a:sym typeface="Wingdings" panose="05000000000000000000" pitchFamily="2" charset="2"/>
              </a:rPr>
              <a:t>계좌정보 화면구성 </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23" name="직사각형 22"/>
          <p:cNvSpPr/>
          <p:nvPr/>
        </p:nvSpPr>
        <p:spPr>
          <a:xfrm>
            <a:off x="974972" y="1466552"/>
            <a:ext cx="2967799" cy="276999"/>
          </a:xfrm>
          <a:prstGeom prst="rect">
            <a:avLst/>
          </a:prstGeom>
          <a:ln w="25400">
            <a:solidFill>
              <a:schemeClr val="tx1"/>
            </a:solidFill>
          </a:ln>
        </p:spPr>
        <p:txBody>
          <a:bodyPr wrap="square">
            <a:spAutoFit/>
          </a:bodyPr>
          <a:lstStyle/>
          <a:p>
            <a:pPr marL="85725" lvl="0"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클릭 시 옆 화면으로 화면 전환 </a:t>
            </a:r>
            <a:endParaRPr lang="en-US" altLang="ko-KR" sz="1200" b="1" kern="100" dirty="0">
              <a:solidFill>
                <a:srgbClr val="000000"/>
              </a:solidFill>
              <a:latin typeface="맑은 고딕"/>
              <a:ea typeface="맑은 고딕"/>
              <a:cs typeface="Times New Roman"/>
            </a:endParaRPr>
          </a:p>
        </p:txBody>
      </p:sp>
    </p:spTree>
    <p:extLst>
      <p:ext uri="{BB962C8B-B14F-4D97-AF65-F5344CB8AC3E}">
        <p14:creationId xmlns:p14="http://schemas.microsoft.com/office/powerpoint/2010/main" val="2654449339"/>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55508"/>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558988"/>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711492"/>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812975"/>
            <a:ext cx="4642691" cy="317562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126793"/>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3826583" y="5504655"/>
            <a:ext cx="4342334" cy="1169551"/>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a:p>
            <a:pPr algn="just"/>
            <a:endParaRPr lang="ko-KR" altLang="ko-KR" sz="1400" kern="100" dirty="0">
              <a:effectLst/>
              <a:latin typeface="맑은 고딕"/>
              <a:ea typeface="맑은 고딕"/>
              <a:cs typeface="Times New Roman"/>
            </a:endParaRPr>
          </a:p>
        </p:txBody>
      </p:sp>
      <p:sp>
        <p:nvSpPr>
          <p:cNvPr id="12" name="직사각형 11"/>
          <p:cNvSpPr/>
          <p:nvPr/>
        </p:nvSpPr>
        <p:spPr>
          <a:xfrm>
            <a:off x="793375" y="2505321"/>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638695"/>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2063548"/>
            <a:ext cx="4444837" cy="2175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952" y="3951009"/>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학습자</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24278</TotalTime>
  <Words>3541</Words>
  <Application>Microsoft Office PowerPoint</Application>
  <PresentationFormat>화면 슬라이드 쇼(4:3)</PresentationFormat>
  <Paragraphs>1070</Paragraphs>
  <Slides>44</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44</vt:i4>
      </vt:variant>
    </vt:vector>
  </HeadingPairs>
  <TitlesOfParts>
    <vt:vector size="51" baseType="lpstr">
      <vt:lpstr>HY견고딕</vt:lpstr>
      <vt:lpstr>돋움</vt:lpstr>
      <vt:lpstr>맑은 고딕</vt:lpstr>
      <vt:lpstr>Arial</vt:lpstr>
      <vt:lpstr>Times New Roman</vt:lpstr>
      <vt:lpstr>Wingdings</vt:lpstr>
      <vt:lpstr>default</vt:lpstr>
      <vt:lpstr>The Mandarin UI UX 기획 보드</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Kyle Jo</cp:lastModifiedBy>
  <cp:revision>304</cp:revision>
  <dcterms:created xsi:type="dcterms:W3CDTF">2014-09-17T04:32:25Z</dcterms:created>
  <dcterms:modified xsi:type="dcterms:W3CDTF">2014-10-22T04:58:07Z</dcterms:modified>
</cp:coreProperties>
</file>