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8"/>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28" r:id="rId15"/>
    <p:sldId id="329" r:id="rId16"/>
    <p:sldId id="339" r:id="rId17"/>
    <p:sldId id="338" r:id="rId18"/>
    <p:sldId id="367" r:id="rId19"/>
    <p:sldId id="340" r:id="rId20"/>
    <p:sldId id="366" r:id="rId21"/>
    <p:sldId id="342" r:id="rId22"/>
    <p:sldId id="334" r:id="rId23"/>
    <p:sldId id="347" r:id="rId24"/>
    <p:sldId id="349" r:id="rId25"/>
    <p:sldId id="348" r:id="rId26"/>
    <p:sldId id="350" r:id="rId27"/>
    <p:sldId id="354" r:id="rId28"/>
    <p:sldId id="352" r:id="rId29"/>
    <p:sldId id="355" r:id="rId30"/>
    <p:sldId id="356" r:id="rId31"/>
    <p:sldId id="357" r:id="rId32"/>
    <p:sldId id="343" r:id="rId33"/>
    <p:sldId id="359" r:id="rId34"/>
    <p:sldId id="358" r:id="rId35"/>
    <p:sldId id="360" r:id="rId36"/>
    <p:sldId id="361" r:id="rId37"/>
    <p:sldId id="307" r:id="rId38"/>
    <p:sldId id="308" r:id="rId39"/>
    <p:sldId id="363" r:id="rId40"/>
    <p:sldId id="312" r:id="rId41"/>
    <p:sldId id="364" r:id="rId42"/>
    <p:sldId id="362" r:id="rId43"/>
    <p:sldId id="306" r:id="rId44"/>
    <p:sldId id="365" r:id="rId45"/>
    <p:sldId id="309" r:id="rId46"/>
    <p:sldId id="310" r:id="rId4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660033"/>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6" autoAdjust="0"/>
    <p:restoredTop sz="95494" autoAdjust="0"/>
  </p:normalViewPr>
  <p:slideViewPr>
    <p:cSldViewPr snapToObjects="1">
      <p:cViewPr>
        <p:scale>
          <a:sx n="124" d="100"/>
          <a:sy n="124" d="100"/>
        </p:scale>
        <p:origin x="-1302" y="2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1.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7.png"/><Relationship Id="rId7" Type="http://schemas.openxmlformats.org/officeDocument/2006/relationships/image" Target="../media/image4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7.png"/><Relationship Id="rId7" Type="http://schemas.openxmlformats.org/officeDocument/2006/relationships/image" Target="../media/image4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7.png"/><Relationship Id="rId7" Type="http://schemas.openxmlformats.org/officeDocument/2006/relationships/image" Target="../media/image4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7.png"/><Relationship Id="rId7" Type="http://schemas.openxmlformats.org/officeDocument/2006/relationships/image" Target="../media/image4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7.png"/><Relationship Id="rId7" Type="http://schemas.openxmlformats.org/officeDocument/2006/relationships/image" Target="../media/image4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4.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6.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6.png"/><Relationship Id="rId7"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6.png"/><Relationship Id="rId7"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6.png"/><Relationship Id="rId7"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7.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6.png"/><Relationship Id="rId7"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9.jp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8.jp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9.jp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8.jp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2014. 10. 07</a:t>
            </a:r>
            <a:endParaRPr lang="en-US" altLang="ko-KR" sz="1200" b="1" dirty="0">
              <a:latin typeface="+mj-ea"/>
              <a:ea typeface="+mj-ea"/>
            </a:endParaRPr>
          </a:p>
        </p:txBody>
      </p:sp>
      <p:sp>
        <p:nvSpPr>
          <p:cNvPr id="4" name="Rectangle 3"/>
          <p:cNvSpPr>
            <a:spLocks noGrp="1" noChangeArrowheads="1"/>
          </p:cNvSpPr>
          <p:nvPr>
            <p:ph type="ctrTitle"/>
          </p:nvPr>
        </p:nvSpPr>
        <p:spPr>
          <a:xfrm>
            <a:off x="2112963" y="2117889"/>
            <a:ext cx="4748416" cy="492443"/>
          </a:xfrm>
        </p:spPr>
        <p:txBody>
          <a:bodyPr anchor="ctr"/>
          <a:lstStyle/>
          <a:p>
            <a:r>
              <a:rPr lang="en-US" altLang="ko-KR" dirty="0" smtClean="0">
                <a:latin typeface="+mj-ea"/>
              </a:rPr>
              <a:t>The Mandarin UI UX </a:t>
            </a:r>
            <a:r>
              <a:rPr lang="ko-KR" altLang="en-US" dirty="0" smtClean="0">
                <a:latin typeface="+mj-ea"/>
              </a:rPr>
              <a:t>기획 보드</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6588224" y="292006"/>
            <a:ext cx="1514591" cy="107641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수정완료</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8923" y="272787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8922" y="299680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5858923" y="3524434"/>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5858923" y="382862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0" name="직사각형 49"/>
          <p:cNvSpPr/>
          <p:nvPr/>
        </p:nvSpPr>
        <p:spPr bwMode="auto">
          <a:xfrm>
            <a:off x="5148336" y="74380"/>
            <a:ext cx="1677956"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수정완료</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3" name="직사각형 2"/>
          <p:cNvSpPr/>
          <p:nvPr/>
        </p:nvSpPr>
        <p:spPr bwMode="auto">
          <a:xfrm>
            <a:off x="4234616" y="3256832"/>
            <a:ext cx="2952328" cy="217452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a:t>
            </a:r>
            <a:r>
              <a:rPr kumimoji="1" lang="ko-KR" altLang="en-US" sz="1200" b="1" i="0" u="none" strike="noStrike" cap="none" normalizeH="0" baseline="0" dirty="0" smtClean="0">
                <a:ln>
                  <a:noFill/>
                </a:ln>
                <a:solidFill>
                  <a:schemeClr val="bg1"/>
                </a:solidFill>
                <a:effectLst/>
                <a:latin typeface="Arial" charset="0"/>
                <a:ea typeface="돋움" pitchFamily="50" charset="-127"/>
              </a:rPr>
              <a:t>의 경우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진행도는</a:t>
            </a:r>
            <a:r>
              <a:rPr kumimoji="1" lang="ko-KR" altLang="en-US" sz="1200" b="1" i="0" u="none" strike="noStrike" cap="none" normalizeH="0" baseline="0" dirty="0" smtClean="0">
                <a:ln>
                  <a:noFill/>
                </a:ln>
                <a:solidFill>
                  <a:schemeClr val="bg1"/>
                </a:solidFill>
                <a:effectLst/>
                <a:latin typeface="Arial" charset="0"/>
                <a:ea typeface="돋움" pitchFamily="50" charset="-127"/>
              </a:rPr>
              <a:t> 삭제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3652109811"/>
              </p:ext>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1937144332"/>
              </p:ext>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3280323461"/>
              </p:ext>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sp>
        <p:nvSpPr>
          <p:cNvPr id="2" name="직사각형 1"/>
          <p:cNvSpPr/>
          <p:nvPr/>
        </p:nvSpPr>
        <p:spPr bwMode="auto">
          <a:xfrm>
            <a:off x="7286532" y="260648"/>
            <a:ext cx="1677956"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방명록</a:t>
            </a:r>
            <a:r>
              <a:rPr kumimoji="1" lang="ko-KR" altLang="en-US" sz="1200" b="1" i="0" u="none" strike="noStrike" cap="none" normalizeH="0" smtClean="0">
                <a:ln>
                  <a:noFill/>
                </a:ln>
                <a:solidFill>
                  <a:schemeClr val="bg1"/>
                </a:solidFill>
                <a:effectLst/>
                <a:latin typeface="Arial" charset="0"/>
                <a:ea typeface="돋움" pitchFamily="50" charset="-127"/>
              </a:rPr>
              <a:t> 및 과제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2041203"/>
            <a:ext cx="1481014" cy="1152128"/>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(TO DO)</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617267"/>
            <a:ext cx="5005631" cy="24299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시스템상 </a:t>
            </a:r>
            <a:r>
              <a:rPr kumimoji="1" lang="ko-KR" altLang="en-US" sz="1000" b="1" dirty="0">
                <a:latin typeface="Arial" charset="0"/>
                <a:ea typeface="돋움" pitchFamily="50" charset="-127"/>
              </a:rPr>
              <a:t>해결되도록</a:t>
            </a:r>
            <a:r>
              <a:rPr kumimoji="1" lang="en-US" altLang="ko-KR" sz="1000" b="1" dirty="0">
                <a:latin typeface="Arial" charset="0"/>
                <a:ea typeface="돋움" pitchFamily="50" charset="-127"/>
              </a:rPr>
              <a:t>(To Do</a:t>
            </a:r>
            <a:r>
              <a:rPr kumimoji="1" lang="en-US" altLang="ko-KR" sz="1000" b="1" dirty="0" smtClean="0">
                <a:latin typeface="Arial" charset="0"/>
                <a:ea typeface="돋움" pitchFamily="50" charset="-127"/>
              </a:rPr>
              <a:t>)</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4256886671"/>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1310901324"/>
              </p:ext>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171450" indent="-171450">
              <a:buFont typeface="Wingdings" panose="05000000000000000000" pitchFamily="2" charset="2"/>
              <a:buChar char="v"/>
            </a:pPr>
            <a:r>
              <a:rPr lang="ko-KR" altLang="en-US" sz="1000" b="1" dirty="0" err="1">
                <a:solidFill>
                  <a:srgbClr val="FF0000"/>
                </a:solidFill>
              </a:rPr>
              <a:t>회차</a:t>
            </a:r>
            <a:r>
              <a:rPr lang="ko-KR" altLang="en-US" sz="1000" b="1" dirty="0">
                <a:solidFill>
                  <a:srgbClr val="FF0000"/>
                </a:solidFill>
              </a:rPr>
              <a:t> 최신 순으로 보여주기 </a:t>
            </a:r>
            <a:endParaRPr lang="en-US" altLang="ko-KR" sz="1000" b="1" dirty="0">
              <a:solidFill>
                <a:srgbClr val="FF0000"/>
              </a:solidFill>
            </a:endParaRPr>
          </a:p>
        </p:txBody>
      </p:sp>
      <p:sp>
        <p:nvSpPr>
          <p:cNvPr id="61" name="TextBox 60"/>
          <p:cNvSpPr txBox="1"/>
          <p:nvPr/>
        </p:nvSpPr>
        <p:spPr>
          <a:xfrm>
            <a:off x="2572123" y="2177563"/>
            <a:ext cx="1218940" cy="6430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60181627"/>
              </p:ext>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297376" y="61779"/>
            <a:ext cx="100903" cy="4332471"/>
          </a:xfrm>
          <a:prstGeom prst="bentConnector4">
            <a:avLst>
              <a:gd name="adj1" fmla="val -226554"/>
              <a:gd name="adj2" fmla="val 5703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9411" y="3178359"/>
            <a:ext cx="5923117" cy="2903329"/>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738743" y="5394969"/>
            <a:ext cx="1047641"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36883" y="4942552"/>
            <a:ext cx="6050168" cy="114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54568" y="5024062"/>
            <a:ext cx="1068283" cy="990681"/>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smtClean="0"/>
              <a:t>해당 회 차 학습자료 업로드</a:t>
            </a:r>
            <a:endParaRPr lang="en-US" altLang="ko-KR" sz="1000" b="1" dirty="0" smtClean="0">
              <a:solidFill>
                <a:srgbClr val="FF0000"/>
              </a:solidFill>
            </a:endParaRPr>
          </a:p>
        </p:txBody>
      </p:sp>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1445721" y="526209"/>
            <a:ext cx="2227285" cy="189642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171450" marR="0" indent="-171450" algn="ctr"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오늘의 수업정리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박스는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스크롤 아닌 자동 커지기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4964843" y="2370186"/>
            <a:ext cx="3647251" cy="286754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171450" marR="0" indent="-171450" algn="ctr"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en-US" altLang="ko-KR" sz="1200" b="1" dirty="0" smtClean="0">
                <a:solidFill>
                  <a:schemeClr val="bg1"/>
                </a:solidFill>
                <a:latin typeface="Arial" charset="0"/>
                <a:ea typeface="돋움" pitchFamily="50" charset="-127"/>
              </a:rPr>
              <a:t>1:1</a:t>
            </a:r>
            <a:r>
              <a:rPr kumimoji="1" lang="ko-KR" altLang="en-US" sz="1200" b="1" dirty="0" smtClean="0">
                <a:solidFill>
                  <a:schemeClr val="bg1"/>
                </a:solidFill>
                <a:latin typeface="Arial" charset="0"/>
                <a:ea typeface="돋움" pitchFamily="50" charset="-127"/>
              </a:rPr>
              <a:t>의</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경우 날</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짜는 </a:t>
            </a:r>
            <a:r>
              <a:rPr kumimoji="1" lang="en-US" altLang="ko-KR" sz="1200" b="1" dirty="0" smtClean="0">
                <a:solidFill>
                  <a:schemeClr val="bg1"/>
                </a:solidFill>
                <a:latin typeface="Arial" charset="0"/>
                <a:ea typeface="돋움" pitchFamily="50" charset="-127"/>
              </a:rPr>
              <a:t>FIX</a:t>
            </a:r>
            <a:r>
              <a:rPr kumimoji="1" lang="ko-KR" altLang="en-US" sz="1200" b="1" dirty="0" smtClean="0">
                <a:solidFill>
                  <a:schemeClr val="bg1"/>
                </a:solidFill>
                <a:latin typeface="Arial" charset="0"/>
                <a:ea typeface="돋움" pitchFamily="50" charset="-127"/>
              </a:rPr>
              <a:t>가 아니라 강사가 직접 선택할 수 있도록</a:t>
            </a:r>
            <a:endParaRPr kumimoji="1" lang="en-US" altLang="ko-KR" sz="1200" b="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endParaRPr kumimoji="1" lang="en-US" altLang="ko-KR" sz="12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874298690"/>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3995969970"/>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874156"/>
                <a:gridCol w="1461604"/>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4105597840"/>
              </p:ext>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smtClean="0"/>
              <a:t>36</a:t>
            </a:r>
            <a:r>
              <a:rPr lang="ko-KR" altLang="en-US" sz="1000" b="1" dirty="0" smtClean="0"/>
              <a:t>회를 </a:t>
            </a:r>
            <a:r>
              <a:rPr lang="en-US" altLang="ko-KR" sz="1000" b="1" dirty="0" smtClean="0"/>
              <a:t>Maximum</a:t>
            </a:r>
            <a:r>
              <a:rPr lang="ko-KR" altLang="en-US" sz="1000" b="1" dirty="0"/>
              <a:t> </a:t>
            </a:r>
            <a:r>
              <a:rPr lang="ko-KR" altLang="en-US" sz="1000" b="1" dirty="0" smtClean="0"/>
              <a:t>경우의 수로 화살표 눌렀을 때 </a:t>
            </a:r>
            <a:r>
              <a:rPr lang="ko-KR" altLang="en-US" sz="1000" b="1" dirty="0" smtClean="0"/>
              <a:t>펼쳐보기</a:t>
            </a:r>
            <a:endParaRPr lang="en-US" altLang="ko-KR" sz="1000" b="1" dirty="0" smtClean="0"/>
          </a:p>
          <a:p>
            <a:pPr marL="87313" indent="-87313">
              <a:buFont typeface="Arial" panose="020B0604020202020204" pitchFamily="34" charset="0"/>
              <a:buChar char="•"/>
            </a:pPr>
            <a:r>
              <a:rPr lang="ko-KR" altLang="en-US" sz="1000" b="1" dirty="0" smtClean="0"/>
              <a:t>표시 화면 최대 </a:t>
            </a:r>
            <a:r>
              <a:rPr lang="en-US" altLang="ko-KR" sz="1000" b="1" dirty="0" smtClean="0"/>
              <a:t>3</a:t>
            </a:r>
            <a:r>
              <a:rPr lang="ko-KR" altLang="en-US" sz="1000" b="1" dirty="0" smtClean="0"/>
              <a:t>회까지 초과 시 다운버튼 클</a:t>
            </a:r>
            <a:r>
              <a:rPr lang="ko-KR" altLang="en-US" sz="1000" b="1" dirty="0"/>
              <a:t>릭</a:t>
            </a:r>
            <a:endParaRPr lang="en-US" altLang="ko-KR" sz="1000" b="1" dirty="0" smtClean="0"/>
          </a:p>
          <a:p>
            <a:pPr marL="171450" indent="-171450">
              <a:buFont typeface="Wingdings" panose="05000000000000000000" pitchFamily="2" charset="2"/>
              <a:buChar char="v"/>
            </a:pPr>
            <a:r>
              <a:rPr lang="ko-KR" altLang="en-US" sz="1000" b="1" dirty="0" err="1" smtClean="0">
                <a:solidFill>
                  <a:srgbClr val="FF0000"/>
                </a:solidFill>
              </a:rPr>
              <a:t>회차</a:t>
            </a:r>
            <a:r>
              <a:rPr lang="ko-KR" altLang="en-US" sz="1000" b="1" dirty="0" smtClean="0">
                <a:solidFill>
                  <a:srgbClr val="FF0000"/>
                </a:solidFill>
              </a:rPr>
              <a:t> 최신 순으로 보여주기 </a:t>
            </a:r>
            <a:endParaRPr lang="en-US" altLang="ko-KR" sz="1000" b="1" dirty="0" smtClean="0">
              <a:solidFill>
                <a:srgbClr val="FF0000"/>
              </a:solidFill>
            </a:endParaRPr>
          </a:p>
        </p:txBody>
      </p:sp>
      <p:sp>
        <p:nvSpPr>
          <p:cNvPr id="61" name="TextBox 60"/>
          <p:cNvSpPr txBox="1"/>
          <p:nvPr/>
        </p:nvSpPr>
        <p:spPr>
          <a:xfrm>
            <a:off x="2572123" y="2177563"/>
            <a:ext cx="1218940" cy="6430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3568468632"/>
              </p:ext>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297376" y="61779"/>
            <a:ext cx="100903" cy="4332471"/>
          </a:xfrm>
          <a:prstGeom prst="bentConnector4">
            <a:avLst>
              <a:gd name="adj1" fmla="val -226554"/>
              <a:gd name="adj2" fmla="val 5703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9411" y="3178359"/>
            <a:ext cx="5923117" cy="2903329"/>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738743" y="5394969"/>
            <a:ext cx="1047641"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36883" y="4942552"/>
            <a:ext cx="6050168" cy="114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54568" y="5024062"/>
            <a:ext cx="1068283" cy="990681"/>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smtClean="0"/>
              <a:t>해당 회 차 학습자료 업로드</a:t>
            </a:r>
            <a:endParaRPr lang="en-US" altLang="ko-KR" sz="1000" b="1" dirty="0" smtClean="0">
              <a:solidFill>
                <a:srgbClr val="FF0000"/>
              </a:solidFill>
            </a:endParaRPr>
          </a:p>
        </p:txBody>
      </p:sp>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8" name="직사각형 67"/>
          <p:cNvSpPr/>
          <p:nvPr/>
        </p:nvSpPr>
        <p:spPr bwMode="auto">
          <a:xfrm>
            <a:off x="-2096599" y="2313078"/>
            <a:ext cx="3292274" cy="154048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171450" marR="0" indent="-171450" algn="ctr"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en-US" altLang="ko-KR" sz="1200" b="1" dirty="0" smtClean="0">
                <a:solidFill>
                  <a:schemeClr val="bg1"/>
                </a:solidFill>
                <a:latin typeface="Arial" charset="0"/>
                <a:ea typeface="돋움" pitchFamily="50" charset="-127"/>
              </a:rPr>
              <a:t>1:1</a:t>
            </a:r>
            <a:r>
              <a:rPr kumimoji="1" lang="ko-KR" altLang="en-US" sz="1200" b="1" dirty="0" smtClean="0">
                <a:solidFill>
                  <a:schemeClr val="bg1"/>
                </a:solidFill>
                <a:latin typeface="Arial" charset="0"/>
                <a:ea typeface="돋움" pitchFamily="50" charset="-127"/>
              </a:rPr>
              <a:t>의</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경우 날</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짜는 </a:t>
            </a:r>
            <a:r>
              <a:rPr kumimoji="1" lang="en-US" altLang="ko-KR" sz="1200" b="1" dirty="0" smtClean="0">
                <a:solidFill>
                  <a:schemeClr val="bg1"/>
                </a:solidFill>
                <a:latin typeface="Arial" charset="0"/>
                <a:ea typeface="돋움" pitchFamily="50" charset="-127"/>
              </a:rPr>
              <a:t>FIX</a:t>
            </a:r>
            <a:r>
              <a:rPr kumimoji="1" lang="ko-KR" altLang="en-US" sz="1200" b="1" dirty="0" smtClean="0">
                <a:solidFill>
                  <a:schemeClr val="bg1"/>
                </a:solidFill>
                <a:latin typeface="Arial" charset="0"/>
                <a:ea typeface="돋움" pitchFamily="50" charset="-127"/>
              </a:rPr>
              <a:t>가 아니라 강사가 직접 선택할 수 있도록</a:t>
            </a:r>
            <a:endParaRPr kumimoji="1" lang="en-US" altLang="ko-KR" sz="1200" b="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endParaRPr kumimoji="1" lang="en-US" altLang="ko-KR" sz="1200" b="1" dirty="0">
              <a:solidFill>
                <a:schemeClr val="bg1"/>
              </a:solidFill>
              <a:latin typeface="Arial" charset="0"/>
              <a:ea typeface="돋움" pitchFamily="50" charset="-127"/>
            </a:endParaRPr>
          </a:p>
        </p:txBody>
      </p:sp>
      <p:sp>
        <p:nvSpPr>
          <p:cNvPr id="72" name="직사각형 71"/>
          <p:cNvSpPr/>
          <p:nvPr/>
        </p:nvSpPr>
        <p:spPr bwMode="auto">
          <a:xfrm>
            <a:off x="1122851" y="179706"/>
            <a:ext cx="1648949" cy="75800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200" b="1" dirty="0" smtClean="0">
                <a:solidFill>
                  <a:schemeClr val="bg1"/>
                </a:solidFill>
                <a:latin typeface="Arial" charset="0"/>
                <a:ea typeface="돋움" pitchFamily="50" charset="-127"/>
              </a:rPr>
              <a:t>1:1 </a:t>
            </a:r>
            <a:r>
              <a:rPr kumimoji="1" lang="ko-KR" altLang="en-US" sz="1200" b="1" dirty="0" smtClean="0">
                <a:solidFill>
                  <a:schemeClr val="bg1"/>
                </a:solidFill>
                <a:latin typeface="Arial" charset="0"/>
                <a:ea typeface="돋움" pitchFamily="50" charset="-127"/>
              </a:rPr>
              <a:t>개별 화면</a:t>
            </a:r>
            <a:endParaRPr kumimoji="1" lang="en-US" altLang="ko-KR" sz="1200" b="1" dirty="0">
              <a:solidFill>
                <a:schemeClr val="bg1"/>
              </a:solidFill>
              <a:latin typeface="Arial" charset="0"/>
              <a:ea typeface="돋움" pitchFamily="50" charset="-127"/>
            </a:endParaRPr>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2626" y="2448153"/>
            <a:ext cx="1210402" cy="57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bwMode="auto">
          <a:xfrm>
            <a:off x="5301462" y="603388"/>
            <a:ext cx="1824325" cy="14042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smtClean="0">
                <a:ln>
                  <a:noFill/>
                </a:ln>
                <a:solidFill>
                  <a:schemeClr val="bg1"/>
                </a:solidFill>
                <a:effectLst/>
                <a:latin typeface="Arial" charset="0"/>
                <a:ea typeface="돋움" pitchFamily="50" charset="-127"/>
              </a:rPr>
              <a:t>Socar</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참고</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8" name="직사각형 7"/>
          <p:cNvSpPr/>
          <p:nvPr/>
        </p:nvSpPr>
        <p:spPr bwMode="auto">
          <a:xfrm>
            <a:off x="5507885" y="4194611"/>
            <a:ext cx="3384595" cy="240274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첫 화면은 해당 </a:t>
            </a:r>
            <a:r>
              <a:rPr kumimoji="1" lang="ko-KR" altLang="en-US" sz="1200" b="1" dirty="0" err="1" smtClean="0">
                <a:solidFill>
                  <a:schemeClr val="bg1"/>
                </a:solidFill>
                <a:latin typeface="Arial" charset="0"/>
                <a:ea typeface="돋움" pitchFamily="50" charset="-127"/>
              </a:rPr>
              <a:t>회차</a:t>
            </a:r>
            <a:r>
              <a:rPr kumimoji="1" lang="ko-KR" altLang="en-US" sz="1200" b="1" dirty="0" smtClean="0">
                <a:solidFill>
                  <a:schemeClr val="bg1"/>
                </a:solidFill>
                <a:latin typeface="Arial" charset="0"/>
                <a:ea typeface="돋움" pitchFamily="50" charset="-127"/>
              </a:rPr>
              <a:t> 空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해당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회차</a:t>
            </a:r>
            <a:r>
              <a:rPr kumimoji="1" lang="ko-KR" altLang="en-US" sz="1200" b="1" i="0" u="none" strike="noStrike" cap="none" normalizeH="0" baseline="0" dirty="0" smtClean="0">
                <a:ln>
                  <a:noFill/>
                </a:ln>
                <a:solidFill>
                  <a:schemeClr val="bg1"/>
                </a:solidFill>
                <a:effectLst/>
                <a:latin typeface="Arial" charset="0"/>
                <a:ea typeface="돋움" pitchFamily="50" charset="-127"/>
              </a:rPr>
              <a:t> 입력 후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레포트</a:t>
            </a:r>
            <a:r>
              <a:rPr kumimoji="1" lang="ko-KR" altLang="en-US" sz="1200" b="1" i="0" u="none" strike="noStrike" cap="none" normalizeH="0" baseline="0" dirty="0" smtClean="0">
                <a:ln>
                  <a:noFill/>
                </a:ln>
                <a:solidFill>
                  <a:schemeClr val="bg1"/>
                </a:solidFill>
                <a:effectLst/>
                <a:latin typeface="Arial" charset="0"/>
                <a:ea typeface="돋움" pitchFamily="50" charset="-127"/>
              </a:rPr>
              <a:t> 작성 여부 완료로 수정되고</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아래 정보는 </a:t>
            </a:r>
            <a:r>
              <a:rPr kumimoji="1" lang="ko-KR" altLang="en-US" sz="1200" b="1" i="0" u="none" strike="noStrike" cap="none" normalizeH="0" baseline="0" dirty="0" smtClean="0">
                <a:ln>
                  <a:noFill/>
                </a:ln>
                <a:solidFill>
                  <a:schemeClr val="bg1"/>
                </a:solidFill>
                <a:effectLst/>
                <a:latin typeface="Arial" charset="0"/>
                <a:ea typeface="돋움" pitchFamily="50" charset="-127"/>
              </a:rPr>
              <a:t>다음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회차</a:t>
            </a:r>
            <a:r>
              <a:rPr kumimoji="1" lang="ko-KR" altLang="en-US" sz="1200" b="1" i="0" u="none" strike="noStrike" cap="none" normalizeH="0" baseline="0" dirty="0" smtClean="0">
                <a:ln>
                  <a:noFill/>
                </a:ln>
                <a:solidFill>
                  <a:schemeClr val="bg1"/>
                </a:solidFill>
                <a:effectLst/>
                <a:latin typeface="Arial" charset="0"/>
                <a:ea typeface="돋움" pitchFamily="50" charset="-127"/>
              </a:rPr>
              <a:t>  空 화면으로 전환</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기 완료된 </a:t>
            </a:r>
            <a:r>
              <a:rPr kumimoji="1" lang="ko-KR" altLang="en-US" sz="1200" b="1" dirty="0" err="1" smtClean="0">
                <a:solidFill>
                  <a:schemeClr val="bg1"/>
                </a:solidFill>
                <a:latin typeface="Arial" charset="0"/>
                <a:ea typeface="돋움" pitchFamily="50" charset="-127"/>
              </a:rPr>
              <a:t>레포트</a:t>
            </a:r>
            <a:r>
              <a:rPr kumimoji="1" lang="ko-KR" altLang="en-US" sz="1200" b="1" dirty="0" smtClean="0">
                <a:solidFill>
                  <a:schemeClr val="bg1"/>
                </a:solidFill>
                <a:latin typeface="Arial" charset="0"/>
                <a:ea typeface="돋움" pitchFamily="50" charset="-127"/>
              </a:rPr>
              <a:t> 클릭 시 해당 화면으로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전환</a:t>
            </a:r>
            <a:r>
              <a:rPr kumimoji="1" lang="ko-KR" altLang="en-US" sz="1200" b="1" i="0" u="none" strike="noStrike" cap="none" normalizeH="0" baseline="0" dirty="0">
                <a:ln>
                  <a:noFill/>
                </a:ln>
                <a:solidFill>
                  <a:schemeClr val="bg1"/>
                </a:solidFill>
                <a:effectLst/>
                <a:latin typeface="Arial" charset="0"/>
                <a:ea typeface="돋움" pitchFamily="50" charset="-127"/>
              </a:rPr>
              <a:t>됨</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956152522"/>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179072647"/>
              </p:ext>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487761" y="1868446"/>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5400000" flipH="1" flipV="1">
            <a:off x="5525881" y="1169812"/>
            <a:ext cx="440718" cy="3483042"/>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ext uri="{D42A27DB-BD31-4B8C-83A1-F6EECF244321}">
                <p14:modId xmlns:p14="http://schemas.microsoft.com/office/powerpoint/2010/main" val="1943523464"/>
              </p:ext>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89624"/>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solidFill>
                  <a:srgbClr val="FF0000"/>
                </a:solidFill>
              </a:rPr>
              <a:t>X : </a:t>
            </a:r>
            <a:r>
              <a:rPr lang="ko-KR" altLang="en-US" sz="1000" b="1" dirty="0" smtClean="0">
                <a:solidFill>
                  <a:srgbClr val="FF0000"/>
                </a:solidFill>
              </a:rPr>
              <a:t>수업캔슬</a:t>
            </a:r>
            <a:r>
              <a:rPr lang="en-US" altLang="ko-KR" sz="1000" b="1" dirty="0" smtClean="0">
                <a:solidFill>
                  <a:srgbClr val="FF0000"/>
                </a:solidFill>
              </a:rPr>
              <a:t>( X </a:t>
            </a:r>
            <a:r>
              <a:rPr lang="ko-KR" altLang="en-US" sz="1000" b="1" dirty="0" smtClean="0">
                <a:solidFill>
                  <a:srgbClr val="FF0000"/>
                </a:solidFill>
              </a:rPr>
              <a:t>버튼 클릭 시 </a:t>
            </a:r>
            <a:r>
              <a:rPr lang="en-US" altLang="ko-KR" sz="1000" b="1" dirty="0" smtClean="0">
                <a:solidFill>
                  <a:srgbClr val="FF0000"/>
                </a:solidFill>
                <a:sym typeface="Wingdings" panose="05000000000000000000" pitchFamily="2" charset="2"/>
              </a:rPr>
              <a:t> </a:t>
            </a:r>
            <a:r>
              <a:rPr lang="en-US" altLang="ko-KR" sz="1000" b="1" dirty="0" smtClean="0">
                <a:solidFill>
                  <a:srgbClr val="FF0000"/>
                </a:solidFill>
                <a:sym typeface="Wingdings" panose="05000000000000000000" pitchFamily="2" charset="2"/>
              </a:rPr>
              <a:t>SC </a:t>
            </a:r>
            <a:r>
              <a:rPr lang="ko-KR" altLang="en-US" sz="1000" b="1" dirty="0" smtClean="0">
                <a:solidFill>
                  <a:srgbClr val="FF0000"/>
                </a:solidFill>
                <a:sym typeface="Wingdings" panose="05000000000000000000" pitchFamily="2" charset="2"/>
              </a:rPr>
              <a:t>관련 사유 선택창 </a:t>
            </a:r>
            <a:r>
              <a:rPr lang="en-US" altLang="ko-KR" sz="1000" b="1" dirty="0" smtClean="0">
                <a:solidFill>
                  <a:srgbClr val="FF0000"/>
                </a:solidFill>
                <a:sym typeface="Wingdings" panose="05000000000000000000" pitchFamily="2" charset="2"/>
              </a:rPr>
              <a:t>– </a:t>
            </a:r>
            <a:r>
              <a:rPr lang="en-US" altLang="ko-KR" sz="1000" b="1" dirty="0" smtClean="0">
                <a:solidFill>
                  <a:srgbClr val="FF0000"/>
                </a:solidFill>
                <a:sym typeface="Wingdings" panose="05000000000000000000" pitchFamily="2" charset="2"/>
              </a:rPr>
              <a:t>ex) </a:t>
            </a:r>
            <a:r>
              <a:rPr lang="ko-KR" altLang="en-US" sz="1000" b="1" dirty="0" smtClean="0">
                <a:solidFill>
                  <a:srgbClr val="FF0000"/>
                </a:solidFill>
                <a:sym typeface="Wingdings" panose="05000000000000000000" pitchFamily="2" charset="2"/>
              </a:rPr>
              <a:t>긴급회의 등 해당사항 </a:t>
            </a:r>
            <a:r>
              <a:rPr lang="ko-KR" altLang="en-US" sz="1000" b="1" dirty="0" err="1" smtClean="0">
                <a:solidFill>
                  <a:srgbClr val="FF0000"/>
                </a:solidFill>
                <a:sym typeface="Wingdings" panose="05000000000000000000" pitchFamily="2" charset="2"/>
              </a:rPr>
              <a:t>부재시</a:t>
            </a:r>
            <a:r>
              <a:rPr lang="ko-KR" altLang="en-US" sz="1000" b="1" dirty="0" smtClean="0">
                <a:solidFill>
                  <a:srgbClr val="FF0000"/>
                </a:solidFill>
                <a:sym typeface="Wingdings" panose="05000000000000000000" pitchFamily="2" charset="2"/>
              </a:rPr>
              <a:t> 기타</a:t>
            </a:r>
            <a:r>
              <a:rPr lang="en-US" altLang="ko-KR" sz="1000" b="1" dirty="0" smtClean="0">
                <a:solidFill>
                  <a:srgbClr val="FF0000"/>
                </a:solidFill>
              </a:rPr>
              <a:t>)</a:t>
            </a:r>
            <a:endParaRPr lang="en-US" altLang="ko-KR" sz="1000" b="1" dirty="0" smtClean="0">
              <a:solidFill>
                <a:srgbClr val="FF0000"/>
              </a:solidFill>
            </a:endParaRP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74074008"/>
              </p:ext>
            </p:extLst>
          </p:nvPr>
        </p:nvGraphicFramePr>
        <p:xfrm>
          <a:off x="3412354"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3853039" y="3238723"/>
            <a:ext cx="4215036" cy="222820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171450" marR="0" indent="-171450" algn="ctr"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현장에서 부득이하게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통보받지</a:t>
            </a:r>
            <a:r>
              <a:rPr kumimoji="1" lang="ko-KR" altLang="en-US" sz="1200" b="1" i="0" u="none" strike="noStrike" cap="none" normalizeH="0" baseline="0" dirty="0" smtClean="0">
                <a:ln>
                  <a:noFill/>
                </a:ln>
                <a:solidFill>
                  <a:schemeClr val="bg1"/>
                </a:solidFill>
                <a:effectLst/>
                <a:latin typeface="Arial" charset="0"/>
                <a:ea typeface="돋움" pitchFamily="50" charset="-127"/>
              </a:rPr>
              <a:t> 않고 캔슬 시 강사가 현장에서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r>
              <a:rPr kumimoji="1" lang="ko-KR" altLang="en-US" sz="1200" b="1" dirty="0" smtClean="0">
                <a:solidFill>
                  <a:schemeClr val="bg1"/>
                </a:solidFill>
                <a:latin typeface="Arial" charset="0"/>
                <a:ea typeface="돋움" pitchFamily="50" charset="-127"/>
              </a:rPr>
              <a:t>직접 캔슬 </a:t>
            </a:r>
            <a:endParaRPr kumimoji="1" lang="en-US" altLang="ko-KR" sz="1200" b="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캔슬 후 </a:t>
            </a:r>
            <a:r>
              <a:rPr kumimoji="1" lang="en-US" altLang="ko-KR" sz="1200" b="1" dirty="0" smtClean="0">
                <a:solidFill>
                  <a:schemeClr val="bg1"/>
                </a:solidFill>
                <a:latin typeface="Arial" charset="0"/>
                <a:ea typeface="돋움" pitchFamily="50" charset="-127"/>
              </a:rPr>
              <a:t>TM &amp; HR </a:t>
            </a:r>
            <a:r>
              <a:rPr kumimoji="1" lang="ko-KR" altLang="en-US" sz="1200" b="1" dirty="0" smtClean="0">
                <a:solidFill>
                  <a:schemeClr val="bg1"/>
                </a:solidFill>
                <a:latin typeface="Arial" charset="0"/>
                <a:ea typeface="돋움" pitchFamily="50" charset="-127"/>
              </a:rPr>
              <a:t>쪽에 </a:t>
            </a:r>
            <a:r>
              <a:rPr kumimoji="1" lang="ko-KR" altLang="en-US" sz="1200" b="1" dirty="0" err="1" smtClean="0">
                <a:solidFill>
                  <a:schemeClr val="bg1"/>
                </a:solidFill>
                <a:latin typeface="Arial" charset="0"/>
                <a:ea typeface="돋움" pitchFamily="50" charset="-127"/>
              </a:rPr>
              <a:t>푸쉬</a:t>
            </a:r>
            <a:r>
              <a:rPr kumimoji="1" lang="ko-KR" altLang="en-US" sz="1200" b="1" dirty="0" smtClean="0">
                <a:solidFill>
                  <a:schemeClr val="bg1"/>
                </a:solidFill>
                <a:latin typeface="Arial" charset="0"/>
                <a:ea typeface="돋움" pitchFamily="50" charset="-127"/>
              </a:rPr>
              <a:t> 알림</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3" name="직사각형 2"/>
          <p:cNvSpPr/>
          <p:nvPr/>
        </p:nvSpPr>
        <p:spPr bwMode="auto">
          <a:xfrm>
            <a:off x="5796136" y="692696"/>
            <a:ext cx="2428729" cy="165618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수정중</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783414266"/>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487761" y="1868446"/>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cxnSp>
        <p:nvCxnSpPr>
          <p:cNvPr id="27" name="꺾인 연결선 26"/>
          <p:cNvCxnSpPr>
            <a:stCxn id="54" idx="0"/>
            <a:endCxn id="60" idx="1"/>
          </p:cNvCxnSpPr>
          <p:nvPr/>
        </p:nvCxnSpPr>
        <p:spPr bwMode="auto">
          <a:xfrm rot="5400000" flipH="1" flipV="1">
            <a:off x="5525881" y="1169812"/>
            <a:ext cx="440718" cy="3483042"/>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19031360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4033054828"/>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5555"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4277055367"/>
              </p:ext>
            </p:extLst>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extLst>
              <p:ext uri="{D42A27DB-BD31-4B8C-83A1-F6EECF244321}">
                <p14:modId xmlns:p14="http://schemas.microsoft.com/office/powerpoint/2010/main" val="57418741"/>
              </p:ext>
            </p:extLst>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744751386"/>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212"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7679142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760674565"/>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16296"/>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25766164"/>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310925271"/>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688644277"/>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창으로 </a:t>
            </a:r>
            <a:r>
              <a:rPr lang="ko-KR" altLang="en-US" sz="1200" b="1" dirty="0" smtClean="0">
                <a:solidFill>
                  <a:srgbClr val="FF0000"/>
                </a:solidFill>
              </a:rPr>
              <a:t>팝업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2" name="직사각형 1"/>
          <p:cNvSpPr/>
          <p:nvPr/>
        </p:nvSpPr>
        <p:spPr bwMode="auto">
          <a:xfrm>
            <a:off x="5796136" y="764704"/>
            <a:ext cx="2808312"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과제를 게시판에서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보여주는게</a:t>
            </a:r>
            <a:r>
              <a:rPr kumimoji="1" lang="ko-KR" altLang="en-US" sz="1200" b="1" i="0" u="none" strike="noStrike" cap="none" normalizeH="0" baseline="0" dirty="0" smtClean="0">
                <a:ln>
                  <a:noFill/>
                </a:ln>
                <a:solidFill>
                  <a:schemeClr val="bg1"/>
                </a:solidFill>
                <a:effectLst/>
                <a:latin typeface="Arial" charset="0"/>
                <a:ea typeface="돋움" pitchFamily="50" charset="-127"/>
              </a:rPr>
              <a:t> 맞을까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606425" y="2636912"/>
            <a:ext cx="7690076" cy="1332148"/>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211175504"/>
              </p:ext>
            </p:extLst>
          </p:nvPr>
        </p:nvGraphicFramePr>
        <p:xfrm>
          <a:off x="875928" y="2746726"/>
          <a:ext cx="6096000" cy="1112520"/>
        </p:xfrm>
        <a:graphic>
          <a:graphicData uri="http://schemas.openxmlformats.org/drawingml/2006/table">
            <a:tbl>
              <a:tblPr firstRow="1" bandRow="1">
                <a:tableStyleId>{5C22544A-7EE6-4342-B048-85BDC9FD1C3A}</a:tableStyleId>
              </a:tblPr>
              <a:tblGrid>
                <a:gridCol w="1823864"/>
                <a:gridCol w="4272136"/>
              </a:tblGrid>
              <a:tr h="370840">
                <a:tc>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ko-KR" altLang="en-US" dirty="0" smtClean="0">
                          <a:solidFill>
                            <a:schemeClr val="tx1"/>
                          </a:solidFill>
                        </a:rPr>
                        <a:t>삼성 직무</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dirty="0" smtClean="0"/>
                        <a:t>LG</a:t>
                      </a:r>
                      <a:r>
                        <a:rPr lang="en-US" altLang="ko-KR" baseline="0" dirty="0" smtClean="0"/>
                        <a:t> </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524108774"/>
              </p:ext>
            </p:extLst>
          </p:nvPr>
        </p:nvGraphicFramePr>
        <p:xfrm>
          <a:off x="580786" y="1768759"/>
          <a:ext cx="7519605" cy="263025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328782">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5796136" y="764704"/>
            <a:ext cx="2808312"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각 프로그램 별로 학습 자료가 다를 텐데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어떻게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보여주는게</a:t>
            </a:r>
            <a:r>
              <a:rPr kumimoji="1" lang="ko-KR" altLang="en-US" sz="1200" b="1" i="0" u="none" strike="noStrike" cap="none" normalizeH="0" baseline="0" dirty="0" smtClean="0">
                <a:ln>
                  <a:noFill/>
                </a:ln>
                <a:solidFill>
                  <a:schemeClr val="bg1"/>
                </a:solidFill>
                <a:effectLst/>
                <a:latin typeface="Arial" charset="0"/>
                <a:ea typeface="돋움" pitchFamily="50" charset="-127"/>
              </a:rPr>
              <a:t> 맞을까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피드백</a:t>
            </a:r>
            <a:r>
              <a:rPr lang="en-US" altLang="ko-KR" b="1" kern="0" dirty="0" smtClean="0"/>
              <a:t>(WRT, SPK)</a:t>
            </a:r>
            <a:endParaRPr lang="en-US" altLang="ko-KR" b="1" kern="0" dirty="0"/>
          </a:p>
          <a:p>
            <a:pPr latinLnBrk="0"/>
            <a:r>
              <a:rPr lang="ko-KR" altLang="en-US" b="1" kern="0" dirty="0" smtClean="0"/>
              <a:t>비용관리</a:t>
            </a:r>
            <a:endParaRPr lang="en-US" altLang="ko-KR" b="1" kern="0" dirty="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381735" y="3410567"/>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19" name="그룹 18"/>
          <p:cNvGrpSpPr/>
          <p:nvPr/>
        </p:nvGrpSpPr>
        <p:grpSpPr>
          <a:xfrm>
            <a:off x="2039712" y="2308944"/>
            <a:ext cx="275996" cy="183952"/>
            <a:chOff x="1853004" y="5154597"/>
            <a:chExt cx="546189" cy="204821"/>
          </a:xfrm>
        </p:grpSpPr>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직사각형 2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2039712" y="2091830"/>
            <a:ext cx="275996"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2923968" y="962025"/>
            <a:ext cx="2828168" cy="158555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모집중</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r>
              <a:rPr kumimoji="1" lang="ko-KR" altLang="en-US" sz="1200" b="1" i="0" u="none" strike="noStrike" cap="none" normalizeH="0" baseline="0" dirty="0" smtClean="0">
                <a:ln>
                  <a:noFill/>
                </a:ln>
                <a:solidFill>
                  <a:schemeClr val="bg1"/>
                </a:solidFill>
                <a:effectLst/>
                <a:latin typeface="Arial" charset="0"/>
                <a:ea typeface="돋움" pitchFamily="50" charset="-127"/>
              </a:rPr>
              <a:t> 모집완료</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1754326"/>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a:t>)</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24413</TotalTime>
  <Words>3967</Words>
  <Application>Microsoft Office PowerPoint</Application>
  <PresentationFormat>화면 슬라이드 쇼(4:3)</PresentationFormat>
  <Paragraphs>1187</Paragraphs>
  <Slides>46</Slides>
  <Notes>0</Notes>
  <HiddenSlides>0</HiddenSlides>
  <MMClips>0</MMClips>
  <ScaleCrop>false</ScaleCrop>
  <HeadingPairs>
    <vt:vector size="4" baseType="variant">
      <vt:variant>
        <vt:lpstr>테마</vt:lpstr>
      </vt:variant>
      <vt:variant>
        <vt:i4>1</vt:i4>
      </vt:variant>
      <vt:variant>
        <vt:lpstr>슬라이드 제목</vt:lpstr>
      </vt:variant>
      <vt:variant>
        <vt:i4>46</vt:i4>
      </vt:variant>
    </vt:vector>
  </HeadingPairs>
  <TitlesOfParts>
    <vt:vector size="47" baseType="lpstr">
      <vt:lpstr>default</vt:lpstr>
      <vt:lpstr>The Mandarin UI UX 기획 보드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Guest</cp:lastModifiedBy>
  <cp:revision>310</cp:revision>
  <dcterms:created xsi:type="dcterms:W3CDTF">2014-09-17T04:32:25Z</dcterms:created>
  <dcterms:modified xsi:type="dcterms:W3CDTF">2014-10-22T09:05:53Z</dcterms:modified>
</cp:coreProperties>
</file>