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28" r:id="rId15"/>
    <p:sldId id="329" r:id="rId16"/>
    <p:sldId id="339" r:id="rId17"/>
    <p:sldId id="338" r:id="rId18"/>
    <p:sldId id="340" r:id="rId19"/>
    <p:sldId id="366" r:id="rId20"/>
    <p:sldId id="342" r:id="rId21"/>
    <p:sldId id="334" r:id="rId22"/>
    <p:sldId id="347" r:id="rId23"/>
    <p:sldId id="349" r:id="rId24"/>
    <p:sldId id="348" r:id="rId25"/>
    <p:sldId id="350" r:id="rId26"/>
    <p:sldId id="354" r:id="rId27"/>
    <p:sldId id="352" r:id="rId28"/>
    <p:sldId id="355" r:id="rId29"/>
    <p:sldId id="356" r:id="rId30"/>
    <p:sldId id="357" r:id="rId31"/>
    <p:sldId id="343" r:id="rId32"/>
    <p:sldId id="359" r:id="rId33"/>
    <p:sldId id="358" r:id="rId34"/>
    <p:sldId id="360" r:id="rId35"/>
    <p:sldId id="361" r:id="rId36"/>
    <p:sldId id="307" r:id="rId37"/>
    <p:sldId id="308" r:id="rId38"/>
    <p:sldId id="363" r:id="rId39"/>
    <p:sldId id="312" r:id="rId40"/>
    <p:sldId id="364" r:id="rId41"/>
    <p:sldId id="362" r:id="rId42"/>
    <p:sldId id="306" r:id="rId43"/>
    <p:sldId id="365" r:id="rId44"/>
    <p:sldId id="309" r:id="rId45"/>
    <p:sldId id="310" r:id="rId4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660033"/>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varScale="1">
        <p:scale>
          <a:sx n="88" d="100"/>
          <a:sy n="88" d="100"/>
        </p:scale>
        <p:origin x="35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5.png"/><Relationship Id="rId7"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8.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7.jp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8.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7.jp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2014. 10. 07</a:t>
            </a:r>
            <a:endParaRPr lang="en-US" altLang="ko-KR" sz="1200" b="1" dirty="0">
              <a:latin typeface="+mj-ea"/>
              <a:ea typeface="+mj-ea"/>
            </a:endParaRPr>
          </a:p>
        </p:txBody>
      </p:sp>
      <p:sp>
        <p:nvSpPr>
          <p:cNvPr id="4" name="Rectangle 3"/>
          <p:cNvSpPr>
            <a:spLocks noGrp="1" noChangeArrowheads="1"/>
          </p:cNvSpPr>
          <p:nvPr>
            <p:ph type="ctrTitle"/>
          </p:nvPr>
        </p:nvSpPr>
        <p:spPr>
          <a:xfrm>
            <a:off x="2112963" y="2117889"/>
            <a:ext cx="4748416" cy="492443"/>
          </a:xfrm>
        </p:spPr>
        <p:txBody>
          <a:bodyPr anchor="ctr"/>
          <a:lstStyle/>
          <a:p>
            <a:r>
              <a:rPr lang="en-US" altLang="ko-KR" dirty="0" smtClean="0">
                <a:latin typeface="+mj-ea"/>
              </a:rPr>
              <a:t>The Mandarin UI UX </a:t>
            </a:r>
            <a:r>
              <a:rPr lang="ko-KR" altLang="en-US" dirty="0" smtClean="0">
                <a:latin typeface="+mj-ea"/>
              </a:rPr>
              <a:t>기획 보드</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a:t>
            </a:r>
            <a:r>
              <a:rPr lang="ko-KR" altLang="en-US" sz="1200" b="1" kern="100" dirty="0" smtClean="0">
                <a:solidFill>
                  <a:srgbClr val="000000"/>
                </a:solidFill>
                <a:latin typeface="맑은 고딕"/>
                <a:ea typeface="맑은 고딕"/>
                <a:cs typeface="Times New Roman"/>
              </a:rPr>
              <a:t>사이트처럼 </a:t>
            </a:r>
            <a:r>
              <a:rPr lang="ko-KR" altLang="en-US" sz="1200" b="1" kern="100" dirty="0" smtClean="0">
                <a:solidFill>
                  <a:srgbClr val="000000"/>
                </a:solidFill>
                <a:latin typeface="맑은 고딕"/>
                <a:ea typeface="맑은 고딕"/>
                <a:cs typeface="Times New Roman"/>
              </a:rPr>
              <a:t>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711483010"/>
              </p:ext>
            </p:extLst>
          </p:nvPr>
        </p:nvGraphicFramePr>
        <p:xfrm>
          <a:off x="3265224" y="2970046"/>
          <a:ext cx="3490092" cy="853856"/>
        </p:xfrm>
        <a:graphic>
          <a:graphicData uri="http://schemas.openxmlformats.org/drawingml/2006/table">
            <a:tbl>
              <a:tblPr firstRow="1" bandRow="1">
                <a:tableStyleId>{5C22544A-7EE6-4342-B048-85BDC9FD1C3A}</a:tableStyleId>
              </a:tblPr>
              <a:tblGrid>
                <a:gridCol w="698019"/>
                <a:gridCol w="789971"/>
                <a:gridCol w="720032"/>
                <a:gridCol w="584051"/>
                <a:gridCol w="698019"/>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양재사옥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분당사옥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339621956"/>
              </p:ext>
            </p:extLst>
          </p:nvPr>
        </p:nvGraphicFramePr>
        <p:xfrm>
          <a:off x="1744144" y="2169941"/>
          <a:ext cx="5550321" cy="2049038"/>
        </p:xfrm>
        <a:graphic>
          <a:graphicData uri="http://schemas.openxmlformats.org/drawingml/2006/table">
            <a:tbl>
              <a:tblPr firstRow="1" bandRow="1">
                <a:tableStyleId>{5C22544A-7EE6-4342-B048-85BDC9FD1C3A}</a:tableStyleId>
              </a:tblPr>
              <a:tblGrid>
                <a:gridCol w="517725"/>
                <a:gridCol w="585927"/>
                <a:gridCol w="534053"/>
                <a:gridCol w="433194"/>
                <a:gridCol w="517725"/>
                <a:gridCol w="399803"/>
                <a:gridCol w="536459"/>
                <a:gridCol w="536459"/>
                <a:gridCol w="780306"/>
                <a:gridCol w="354335"/>
                <a:gridCol w="354335"/>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과제출제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923" y="272787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8922" y="299680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4594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5858923" y="3524434"/>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5858923" y="382862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63840"/>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0" name="직사각형 49"/>
          <p:cNvSpPr/>
          <p:nvPr/>
        </p:nvSpPr>
        <p:spPr bwMode="auto">
          <a:xfrm>
            <a:off x="5148336" y="74380"/>
            <a:ext cx="1677956"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 화면에서 굳이</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과제</a:t>
            </a:r>
            <a:r>
              <a:rPr kumimoji="1" lang="ko-KR" altLang="en-US" sz="1200" b="1" i="0" u="none" strike="noStrike" cap="none" normalizeH="0" dirty="0" smtClean="0">
                <a:ln>
                  <a:noFill/>
                </a:ln>
                <a:solidFill>
                  <a:schemeClr val="bg1"/>
                </a:solidFill>
                <a:effectLst/>
                <a:latin typeface="Arial" charset="0"/>
                <a:ea typeface="돋움" pitchFamily="50" charset="-127"/>
              </a:rPr>
              <a:t> 출제 칸을 추가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baseline="0" dirty="0" smtClean="0">
                <a:solidFill>
                  <a:schemeClr val="bg1"/>
                </a:solidFill>
                <a:latin typeface="Arial" charset="0"/>
                <a:ea typeface="돋움" pitchFamily="50" charset="-127"/>
              </a:rPr>
              <a:t>할 필요가 있나</a:t>
            </a:r>
            <a:r>
              <a:rPr kumimoji="1" lang="en-US" altLang="ko-KR" sz="1200" b="1" baseline="0"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3652109811"/>
              </p:ext>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937144332"/>
              </p:ext>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3280323461"/>
              </p:ext>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sp>
        <p:nvSpPr>
          <p:cNvPr id="2" name="직사각형 1"/>
          <p:cNvSpPr/>
          <p:nvPr/>
        </p:nvSpPr>
        <p:spPr bwMode="auto">
          <a:xfrm>
            <a:off x="7286532" y="260648"/>
            <a:ext cx="1677956"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방명록</a:t>
            </a:r>
            <a:r>
              <a:rPr kumimoji="1" lang="ko-KR" altLang="en-US" sz="1200" b="1" i="0" u="none" strike="noStrike" cap="none" normalizeH="0" smtClean="0">
                <a:ln>
                  <a:noFill/>
                </a:ln>
                <a:solidFill>
                  <a:schemeClr val="bg1"/>
                </a:solidFill>
                <a:effectLst/>
                <a:latin typeface="Arial" charset="0"/>
                <a:ea typeface="돋움" pitchFamily="50" charset="-127"/>
              </a:rPr>
              <a:t> 및 과제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2041203"/>
            <a:ext cx="1481014" cy="1152128"/>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(TO DO)</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617267"/>
            <a:ext cx="5005631" cy="24299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시스템상 </a:t>
            </a:r>
            <a:r>
              <a:rPr kumimoji="1" lang="ko-KR" altLang="en-US" sz="1000" b="1" dirty="0">
                <a:latin typeface="Arial" charset="0"/>
                <a:ea typeface="돋움" pitchFamily="50" charset="-127"/>
              </a:rPr>
              <a:t>해결되도록</a:t>
            </a:r>
            <a:r>
              <a:rPr kumimoji="1" lang="en-US" altLang="ko-KR" sz="1000" b="1" dirty="0">
                <a:latin typeface="Arial" charset="0"/>
                <a:ea typeface="돋움" pitchFamily="50" charset="-127"/>
              </a:rPr>
              <a:t>(To Do</a:t>
            </a:r>
            <a:r>
              <a:rPr kumimoji="1" lang="en-US" altLang="ko-KR" sz="1000" b="1" dirty="0" smtClean="0">
                <a:latin typeface="Arial" charset="0"/>
                <a:ea typeface="돋움" pitchFamily="50" charset="-127"/>
              </a:rPr>
              <a:t>)</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4256886671"/>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310901324"/>
              </p:ext>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en-US" altLang="ko-KR" sz="1000" b="1" dirty="0" smtClean="0"/>
              <a:t>36</a:t>
            </a:r>
            <a:r>
              <a:rPr lang="ko-KR" altLang="en-US" sz="1000" b="1" dirty="0" smtClean="0"/>
              <a:t>회를 </a:t>
            </a:r>
            <a:r>
              <a:rPr lang="en-US" altLang="ko-KR" sz="1000" b="1" dirty="0" smtClean="0"/>
              <a:t>Maximum</a:t>
            </a:r>
            <a:r>
              <a:rPr lang="ko-KR" altLang="en-US" sz="1000" b="1" dirty="0"/>
              <a:t> </a:t>
            </a:r>
            <a:r>
              <a:rPr lang="ko-KR" altLang="en-US" sz="1000" b="1" dirty="0" smtClean="0"/>
              <a:t>경우의 수로 화살표 눌렀을 때 펼쳐보기</a:t>
            </a:r>
            <a:endParaRPr lang="en-US" altLang="ko-KR" sz="1000" b="1" dirty="0" smtClean="0"/>
          </a:p>
          <a:p>
            <a:pPr marL="171450" indent="-171450">
              <a:buFont typeface="Wingdings" panose="05000000000000000000" pitchFamily="2" charset="2"/>
              <a:buChar char="v"/>
            </a:pPr>
            <a:r>
              <a:rPr lang="ko-KR" altLang="en-US" sz="1000" b="1" dirty="0" smtClean="0">
                <a:solidFill>
                  <a:srgbClr val="FF0000"/>
                </a:solidFill>
              </a:rPr>
              <a:t>오름차순으로 보여줄지 내림차순으로 보여줄지 토의 후 결정 </a:t>
            </a:r>
            <a:endParaRPr lang="en-US" altLang="ko-KR" sz="1000" b="1" dirty="0" smtClean="0">
              <a:solidFill>
                <a:srgbClr val="FF0000"/>
              </a:solidFill>
            </a:endParaRPr>
          </a:p>
        </p:txBody>
      </p:sp>
      <p:sp>
        <p:nvSpPr>
          <p:cNvPr id="61" name="TextBox 60"/>
          <p:cNvSpPr txBox="1"/>
          <p:nvPr/>
        </p:nvSpPr>
        <p:spPr>
          <a:xfrm>
            <a:off x="2572123" y="2177563"/>
            <a:ext cx="1218940" cy="6430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60181627"/>
              </p:ext>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297376" y="61779"/>
            <a:ext cx="100903" cy="4332471"/>
          </a:xfrm>
          <a:prstGeom prst="bentConnector4">
            <a:avLst>
              <a:gd name="adj1" fmla="val -226554"/>
              <a:gd name="adj2" fmla="val 5703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9411" y="3178359"/>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36883" y="4942552"/>
            <a:ext cx="6050168" cy="114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87429869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179072647"/>
              </p:ext>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ext uri="{D42A27DB-BD31-4B8C-83A1-F6EECF244321}">
                <p14:modId xmlns:p14="http://schemas.microsoft.com/office/powerpoint/2010/main" val="1943523464"/>
              </p:ext>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89624"/>
            <a:ext cx="2650615" cy="256837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강사 디바이스 화면</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solidFill>
                  <a:srgbClr val="FF0000"/>
                </a:solidFill>
              </a:rPr>
              <a:t>X : </a:t>
            </a:r>
            <a:r>
              <a:rPr lang="ko-KR" altLang="en-US" sz="1000" b="1" dirty="0" smtClean="0">
                <a:solidFill>
                  <a:srgbClr val="FF0000"/>
                </a:solidFill>
              </a:rPr>
              <a:t>수업캔슬</a:t>
            </a:r>
            <a:r>
              <a:rPr lang="en-US" altLang="ko-KR" sz="1000" b="1" dirty="0" smtClean="0">
                <a:solidFill>
                  <a:srgbClr val="FF0000"/>
                </a:solidFill>
              </a:rPr>
              <a:t>( X </a:t>
            </a:r>
            <a:r>
              <a:rPr lang="ko-KR" altLang="en-US" sz="1000" b="1" dirty="0" smtClean="0">
                <a:solidFill>
                  <a:srgbClr val="FF0000"/>
                </a:solidFill>
              </a:rPr>
              <a:t>버튼 클릭 시 체크박스 형태의 팝업 창 출현 </a:t>
            </a:r>
            <a:r>
              <a:rPr lang="en-US" altLang="ko-KR" sz="1000" b="1" dirty="0" smtClean="0">
                <a:solidFill>
                  <a:srgbClr val="FF0000"/>
                </a:solidFill>
                <a:sym typeface="Wingdings" panose="05000000000000000000" pitchFamily="2" charset="2"/>
              </a:rPr>
              <a:t> AC &amp; SC </a:t>
            </a:r>
            <a:r>
              <a:rPr lang="ko-KR" altLang="en-US" sz="1000" b="1" dirty="0" smtClean="0">
                <a:solidFill>
                  <a:srgbClr val="FF0000"/>
                </a:solidFill>
                <a:sym typeface="Wingdings" panose="05000000000000000000" pitchFamily="2" charset="2"/>
              </a:rPr>
              <a:t>중</a:t>
            </a:r>
            <a:r>
              <a:rPr lang="en-US" altLang="ko-KR" sz="1000" b="1" dirty="0">
                <a:solidFill>
                  <a:srgbClr val="FF0000"/>
                </a:solidFill>
                <a:sym typeface="Wingdings" panose="05000000000000000000" pitchFamily="2" charset="2"/>
              </a:rPr>
              <a:t> </a:t>
            </a:r>
            <a:r>
              <a:rPr lang="ko-KR" altLang="en-US" sz="1000" b="1" dirty="0" smtClean="0">
                <a:solidFill>
                  <a:srgbClr val="FF0000"/>
                </a:solidFill>
                <a:sym typeface="Wingdings" panose="05000000000000000000" pitchFamily="2" charset="2"/>
              </a:rPr>
              <a:t>선택</a:t>
            </a:r>
            <a:r>
              <a:rPr lang="en-US" altLang="ko-KR" sz="1000" b="1" dirty="0" smtClean="0">
                <a:solidFill>
                  <a:srgbClr val="FF0000"/>
                </a:solidFill>
              </a:rPr>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74074008"/>
              </p:ext>
            </p:extLst>
          </p:nvPr>
        </p:nvGraphicFramePr>
        <p:xfrm>
          <a:off x="3412354"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1" name="TextBox 110"/>
          <p:cNvSpPr txBox="1"/>
          <p:nvPr/>
        </p:nvSpPr>
        <p:spPr>
          <a:xfrm>
            <a:off x="263834" y="1946182"/>
            <a:ext cx="3046108" cy="2378941"/>
          </a:xfrm>
          <a:prstGeom prst="rect">
            <a:avLst/>
          </a:prstGeom>
          <a:solidFill>
            <a:srgbClr val="FFC000"/>
          </a:solidFill>
        </p:spPr>
        <p:txBody>
          <a:bodyPr wrap="square" rtlCol="0" anchor="ctr">
            <a:normAutofit/>
          </a:bodyPr>
          <a:lstStyle/>
          <a:p>
            <a:pPr marL="171450" indent="-171450">
              <a:buFont typeface="Arial" panose="020B0604020202020204" pitchFamily="34" charset="0"/>
              <a:buChar char="•"/>
            </a:pPr>
            <a:r>
              <a:rPr lang="ko-KR" altLang="en-US" sz="1200" dirty="0" smtClean="0"/>
              <a:t>시작</a:t>
            </a:r>
            <a:r>
              <a:rPr lang="en-US" altLang="ko-KR" sz="1200" dirty="0" smtClean="0"/>
              <a:t>, </a:t>
            </a:r>
            <a:r>
              <a:rPr lang="ko-KR" altLang="en-US" sz="1200" dirty="0" smtClean="0"/>
              <a:t>종료 캔슬 버튼 표에서 어디에 위치 시켜야 할지</a:t>
            </a:r>
            <a:r>
              <a:rPr lang="en-US" altLang="ko-KR" sz="1200" dirty="0" smtClean="0"/>
              <a:t>?</a:t>
            </a:r>
          </a:p>
          <a:p>
            <a:pPr marL="171450" indent="-171450">
              <a:buFont typeface="Arial" panose="020B0604020202020204" pitchFamily="34" charset="0"/>
              <a:buChar char="•"/>
            </a:pPr>
            <a:r>
              <a:rPr lang="ko-KR" altLang="en-US" sz="1200" dirty="0" smtClean="0"/>
              <a:t>명시해 놓은 </a:t>
            </a:r>
            <a:r>
              <a:rPr lang="en-US" altLang="ko-KR" sz="1200" dirty="0" smtClean="0"/>
              <a:t>AC/SC </a:t>
            </a:r>
            <a:r>
              <a:rPr lang="ko-KR" altLang="en-US" sz="1200" dirty="0" smtClean="0"/>
              <a:t>대로라면 굳이 강사가 수업 캔슬 관리할 필요가 있는지</a:t>
            </a:r>
            <a:r>
              <a:rPr lang="en-US" altLang="ko-KR" sz="1200" dirty="0" smtClean="0"/>
              <a:t>? </a:t>
            </a:r>
            <a:r>
              <a:rPr lang="ko-KR" altLang="en-US" sz="1200" dirty="0" smtClean="0"/>
              <a:t>강사는 </a:t>
            </a:r>
            <a:r>
              <a:rPr lang="ko-KR" altLang="en-US" sz="1200" dirty="0" err="1" smtClean="0"/>
              <a:t>푸쉬오면</a:t>
            </a:r>
            <a:r>
              <a:rPr lang="ko-KR" altLang="en-US" sz="1200" dirty="0" smtClean="0"/>
              <a:t> 확인만 </a:t>
            </a:r>
            <a:r>
              <a:rPr lang="ko-KR" altLang="en-US" sz="1200" dirty="0" err="1" smtClean="0"/>
              <a:t>하면되고</a:t>
            </a:r>
            <a:r>
              <a:rPr lang="ko-KR" altLang="en-US" sz="1200" dirty="0" smtClean="0"/>
              <a:t> </a:t>
            </a:r>
            <a:r>
              <a:rPr lang="en-US" altLang="ko-KR" sz="1200" dirty="0" smtClean="0"/>
              <a:t>AC/SC</a:t>
            </a:r>
            <a:r>
              <a:rPr lang="ko-KR" altLang="en-US" sz="1200" dirty="0" smtClean="0"/>
              <a:t>에 대한 수업 캔슬 적용은 </a:t>
            </a:r>
            <a:r>
              <a:rPr lang="en-US" altLang="ko-KR" sz="1200" dirty="0" smtClean="0"/>
              <a:t>HR</a:t>
            </a:r>
            <a:r>
              <a:rPr lang="ko-KR" altLang="en-US" sz="1200" dirty="0" smtClean="0"/>
              <a:t>이 등록 후 </a:t>
            </a:r>
            <a:r>
              <a:rPr lang="en-US" altLang="ko-KR" sz="1200" dirty="0" smtClean="0"/>
              <a:t>TMIP </a:t>
            </a:r>
            <a:r>
              <a:rPr lang="ko-KR" altLang="en-US" sz="1200" dirty="0" smtClean="0"/>
              <a:t>자체 시스템 상에서 이루어지는 것이 맞지 않나</a:t>
            </a:r>
            <a:r>
              <a:rPr lang="en-US" altLang="ko-KR" sz="1200" dirty="0" smtClean="0"/>
              <a:t>?</a:t>
            </a:r>
            <a:endParaRPr lang="en-US" altLang="ko-KR" sz="12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783414266"/>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19031360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439375081"/>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27373979"/>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256981875"/>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76067456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25766164"/>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310925271"/>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88644277"/>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a:t>
            </a:r>
            <a:r>
              <a:rPr lang="ko-KR" altLang="en-US" sz="1200" b="1" dirty="0" smtClean="0">
                <a:solidFill>
                  <a:srgbClr val="FF0000"/>
                </a:solidFill>
              </a:rPr>
              <a:t>이동 </a:t>
            </a:r>
            <a:r>
              <a:rPr lang="en-US" altLang="ko-KR" sz="1200" b="1" dirty="0" smtClean="0">
                <a:solidFill>
                  <a:srgbClr val="FF0000"/>
                </a:solidFill>
              </a:rPr>
              <a:t>or </a:t>
            </a:r>
            <a:r>
              <a:rPr lang="ko-KR" altLang="en-US" sz="1200" b="1" dirty="0" smtClean="0">
                <a:solidFill>
                  <a:srgbClr val="FF0000"/>
                </a:solidFill>
              </a:rPr>
              <a:t>팝업 </a:t>
            </a:r>
            <a:endParaRPr lang="en-US" altLang="ko-KR" sz="1200" b="1" dirty="0" smtClean="0">
              <a:solidFill>
                <a:srgbClr val="FF0000"/>
              </a:solidFill>
            </a:endParaRPr>
          </a:p>
        </p:txBody>
      </p:sp>
      <p:sp>
        <p:nvSpPr>
          <p:cNvPr id="3" name="직사각형 2"/>
          <p:cNvSpPr/>
          <p:nvPr/>
        </p:nvSpPr>
        <p:spPr bwMode="auto">
          <a:xfrm>
            <a:off x="251520" y="4077072"/>
            <a:ext cx="2664296" cy="187220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이동 </a:t>
            </a:r>
            <a:r>
              <a:rPr kumimoji="1" lang="en-US" altLang="ko-KR" sz="1200" b="1" dirty="0" smtClean="0">
                <a:solidFill>
                  <a:schemeClr val="bg1"/>
                </a:solidFill>
                <a:latin typeface="Arial" charset="0"/>
                <a:ea typeface="돋움" pitchFamily="50" charset="-127"/>
              </a:rPr>
              <a:t>or </a:t>
            </a:r>
            <a:r>
              <a:rPr kumimoji="1" lang="ko-KR" altLang="en-US" sz="1200" b="1" dirty="0" smtClean="0">
                <a:solidFill>
                  <a:schemeClr val="bg1"/>
                </a:solidFill>
                <a:latin typeface="Arial" charset="0"/>
                <a:ea typeface="돋움" pitchFamily="50" charset="-127"/>
              </a:rPr>
              <a:t>팝업 정하기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04864"/>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2" name="직사각형 1"/>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과제를 게시판에서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524108774"/>
              </p:ext>
            </p:extLst>
          </p:nvPr>
        </p:nvGraphicFramePr>
        <p:xfrm>
          <a:off x="580786" y="1768759"/>
          <a:ext cx="7519605" cy="263025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328782">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각 프로그램 별로 학습 자료가 다를 텐데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어떻게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381735" y="3410567"/>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endParaRPr lang="en-US" altLang="ko-KR" b="1" kern="0" dirty="0" smtClean="0"/>
          </a:p>
          <a:p>
            <a:pPr latinLnBrk="0"/>
            <a:r>
              <a:rPr lang="en-US" altLang="ko-KR" b="1" kern="0" dirty="0"/>
              <a:t> </a:t>
            </a:r>
            <a:r>
              <a:rPr lang="en-US" altLang="ko-KR" b="1" kern="0" dirty="0" smtClean="0"/>
              <a:t>The Mandarin</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19" name="그룹 18"/>
          <p:cNvGrpSpPr/>
          <p:nvPr/>
        </p:nvGrpSpPr>
        <p:grpSpPr>
          <a:xfrm>
            <a:off x="2039712" y="2308944"/>
            <a:ext cx="275996" cy="183952"/>
            <a:chOff x="1853004" y="5154597"/>
            <a:chExt cx="546189" cy="204821"/>
          </a:xfrm>
        </p:grpSpPr>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직사각형 2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2039712" y="2091830"/>
            <a:ext cx="275996"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24303</TotalTime>
  <Words>3705</Words>
  <Application>Microsoft Office PowerPoint</Application>
  <PresentationFormat>화면 슬라이드 쇼(4:3)</PresentationFormat>
  <Paragraphs>1116</Paragraphs>
  <Slides>45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45</vt:i4>
      </vt:variant>
    </vt:vector>
  </HeadingPairs>
  <TitlesOfParts>
    <vt:vector size="52" baseType="lpstr">
      <vt:lpstr>HY견고딕</vt:lpstr>
      <vt:lpstr>돋움</vt:lpstr>
      <vt:lpstr>맑은 고딕</vt:lpstr>
      <vt:lpstr>Arial</vt:lpstr>
      <vt:lpstr>Times New Roman</vt:lpstr>
      <vt:lpstr>Wingdings</vt:lpstr>
      <vt:lpstr>default</vt:lpstr>
      <vt:lpstr>The Mandarin UI UX 기획 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309</cp:revision>
  <dcterms:created xsi:type="dcterms:W3CDTF">2014-09-17T04:32:25Z</dcterms:created>
  <dcterms:modified xsi:type="dcterms:W3CDTF">2014-10-22T05:35:43Z</dcterms:modified>
</cp:coreProperties>
</file>