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0"/>
  </p:notesMasterIdLst>
  <p:sldIdLst>
    <p:sldId id="256" r:id="rId2"/>
    <p:sldId id="288" r:id="rId3"/>
    <p:sldId id="272" r:id="rId4"/>
    <p:sldId id="274" r:id="rId5"/>
    <p:sldId id="275" r:id="rId6"/>
    <p:sldId id="277" r:id="rId7"/>
    <p:sldId id="284" r:id="rId8"/>
    <p:sldId id="283" r:id="rId9"/>
    <p:sldId id="314" r:id="rId10"/>
    <p:sldId id="315" r:id="rId11"/>
    <p:sldId id="341" r:id="rId12"/>
    <p:sldId id="387" r:id="rId13"/>
    <p:sldId id="393" r:id="rId14"/>
    <p:sldId id="395" r:id="rId15"/>
    <p:sldId id="410" r:id="rId16"/>
    <p:sldId id="409" r:id="rId17"/>
    <p:sldId id="411" r:id="rId18"/>
    <p:sldId id="412" r:id="rId19"/>
    <p:sldId id="399" r:id="rId20"/>
    <p:sldId id="400" r:id="rId21"/>
    <p:sldId id="401" r:id="rId22"/>
    <p:sldId id="403" r:id="rId23"/>
    <p:sldId id="428" r:id="rId24"/>
    <p:sldId id="433" r:id="rId25"/>
    <p:sldId id="404" r:id="rId26"/>
    <p:sldId id="414" r:id="rId27"/>
    <p:sldId id="416" r:id="rId28"/>
    <p:sldId id="417" r:id="rId29"/>
    <p:sldId id="418" r:id="rId30"/>
    <p:sldId id="419" r:id="rId31"/>
    <p:sldId id="420" r:id="rId32"/>
    <p:sldId id="422" r:id="rId33"/>
    <p:sldId id="423" r:id="rId34"/>
    <p:sldId id="405" r:id="rId35"/>
    <p:sldId id="307" r:id="rId36"/>
    <p:sldId id="426" r:id="rId37"/>
    <p:sldId id="434" r:id="rId38"/>
    <p:sldId id="312" r:id="rId39"/>
    <p:sldId id="379" r:id="rId40"/>
    <p:sldId id="407" r:id="rId41"/>
    <p:sldId id="306" r:id="rId42"/>
    <p:sldId id="365" r:id="rId43"/>
    <p:sldId id="432" r:id="rId44"/>
    <p:sldId id="429" r:id="rId45"/>
    <p:sldId id="431" r:id="rId46"/>
    <p:sldId id="430" r:id="rId47"/>
    <p:sldId id="310" r:id="rId48"/>
    <p:sldId id="435" r:id="rId4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00CC99"/>
    <a:srgbClr val="006666"/>
    <a:srgbClr val="006699"/>
    <a:srgbClr val="3399FF"/>
    <a:srgbClr val="FF3399"/>
    <a:srgbClr val="009900"/>
    <a:srgbClr val="6699FF"/>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5" autoAdjust="0"/>
    <p:restoredTop sz="95494" autoAdjust="0"/>
  </p:normalViewPr>
  <p:slideViewPr>
    <p:cSldViewPr snapToObjects="1">
      <p:cViewPr varScale="1">
        <p:scale>
          <a:sx n="116" d="100"/>
          <a:sy n="116" d="100"/>
        </p:scale>
        <p:origin x="-1662"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2014-12-02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43.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0" Type="http://schemas.openxmlformats.org/officeDocument/2006/relationships/image" Target="../media/image43.png"/><Relationship Id="rId4" Type="http://schemas.openxmlformats.org/officeDocument/2006/relationships/image" Target="../media/image18.png"/><Relationship Id="rId9"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1.png"/><Relationship Id="rId7" Type="http://schemas.openxmlformats.org/officeDocument/2006/relationships/image" Target="../media/image19.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3.png"/><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image" Target="../media/image54.png"/></Relationships>
</file>

<file path=ppt/slides/_rels/slide2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1.png"/><Relationship Id="rId7" Type="http://schemas.openxmlformats.org/officeDocument/2006/relationships/image" Target="../media/image18.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3.png"/><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image" Target="../media/image19.png"/></Relationships>
</file>

<file path=ppt/slides/_rels/slide2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1.png"/><Relationship Id="rId7" Type="http://schemas.openxmlformats.org/officeDocument/2006/relationships/image" Target="../media/image18.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3.png"/><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7.png"/><Relationship Id="rId7" Type="http://schemas.openxmlformats.org/officeDocument/2006/relationships/image" Target="../media/image23.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57.png"/><Relationship Id="rId7" Type="http://schemas.openxmlformats.org/officeDocument/2006/relationships/image" Target="../media/image2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57.png"/><Relationship Id="rId7" Type="http://schemas.openxmlformats.org/officeDocument/2006/relationships/image" Target="../media/image2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6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64.png"/><Relationship Id="rId5" Type="http://schemas.openxmlformats.org/officeDocument/2006/relationships/image" Target="../media/image20.png"/><Relationship Id="rId10" Type="http://schemas.openxmlformats.org/officeDocument/2006/relationships/image" Target="../media/image63.png"/><Relationship Id="rId4" Type="http://schemas.openxmlformats.org/officeDocument/2006/relationships/image" Target="../media/image18.png"/><Relationship Id="rId9" Type="http://schemas.openxmlformats.org/officeDocument/2006/relationships/image" Target="../media/image62.png"/></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67.png"/><Relationship Id="rId4" Type="http://schemas.openxmlformats.org/officeDocument/2006/relationships/image" Target="../media/image66.png"/></Relationships>
</file>

<file path=ppt/slides/_rels/slide39.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72.png"/></Relationships>
</file>

<file path=ppt/slides/_rels/slide45.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2014. 11. 09</a:t>
            </a:r>
          </a:p>
        </p:txBody>
      </p:sp>
      <p:sp>
        <p:nvSpPr>
          <p:cNvPr id="4" name="Rectangle 3"/>
          <p:cNvSpPr>
            <a:spLocks noGrp="1" noChangeArrowheads="1"/>
          </p:cNvSpPr>
          <p:nvPr>
            <p:ph type="ctrTitle"/>
          </p:nvPr>
        </p:nvSpPr>
        <p:spPr>
          <a:xfrm>
            <a:off x="1679354" y="2117889"/>
            <a:ext cx="5615640"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HR</a:t>
            </a:r>
            <a:endParaRPr lang="ko-KR" altLang="en-US" dirty="0">
              <a:latin typeface="+mj-ea"/>
            </a:endParaRPr>
          </a:p>
        </p:txBody>
      </p:sp>
      <p:sp>
        <p:nvSpPr>
          <p:cNvPr id="5" name="Rectangle 4"/>
          <p:cNvSpPr>
            <a:spLocks noGrp="1" noChangeArrowheads="1"/>
          </p:cNvSpPr>
          <p:nvPr>
            <p:ph type="subTitle" idx="1"/>
          </p:nvPr>
        </p:nvSpPr>
        <p:spPr>
          <a:xfrm>
            <a:off x="2886945"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5401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581350"/>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79988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762707"/>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300383593"/>
              </p:ext>
            </p:extLst>
          </p:nvPr>
        </p:nvGraphicFramePr>
        <p:xfrm>
          <a:off x="1381550" y="3025420"/>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28161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25420"/>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761856"/>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3854779581"/>
              </p:ext>
            </p:extLst>
          </p:nvPr>
        </p:nvGraphicFramePr>
        <p:xfrm>
          <a:off x="1359779" y="4049889"/>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0209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11707"/>
            <a:ext cx="1293034" cy="171313"/>
          </a:xfrm>
          <a:prstGeom prst="rect">
            <a:avLst/>
          </a:prstGeom>
        </p:spPr>
      </p:pic>
      <p:pic>
        <p:nvPicPr>
          <p:cNvPr id="88" name="그림 87"/>
          <p:cNvPicPr>
            <a:picLocks noChangeAspect="1"/>
          </p:cNvPicPr>
          <p:nvPr/>
        </p:nvPicPr>
        <p:blipFill>
          <a:blip r:embed="rId7"/>
          <a:stretch>
            <a:fillRect/>
          </a:stretch>
        </p:blipFill>
        <p:spPr>
          <a:xfrm>
            <a:off x="1370990" y="4821427"/>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00" name="TextBox 99"/>
          <p:cNvSpPr txBox="1"/>
          <p:nvPr/>
        </p:nvSpPr>
        <p:spPr>
          <a:xfrm>
            <a:off x="1270801" y="1186300"/>
            <a:ext cx="5917757" cy="1357160"/>
          </a:xfrm>
          <a:prstGeom prst="rect">
            <a:avLst/>
          </a:prstGeom>
          <a:noFill/>
          <a:ln w="25400">
            <a:solidFill>
              <a:srgbClr val="FF0000"/>
            </a:solidFill>
            <a:prstDash val="dash"/>
          </a:ln>
        </p:spPr>
        <p:txBody>
          <a:bodyPr wrap="square" rtlCol="0">
            <a:normAutofit/>
          </a:bodyPr>
          <a:lstStyle/>
          <a:p>
            <a:endParaRPr lang="ko-KR" altLang="en-US" dirty="0"/>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1116012744"/>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L1</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n-lt"/>
                          <a:ea typeface="+mn-ea"/>
                          <a:cs typeface="+mn-cs"/>
                        </a:rPr>
                        <a:t>BIZ</a:t>
                      </a:r>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sp>
        <p:nvSpPr>
          <p:cNvPr id="99" name="직사각형 98"/>
          <p:cNvSpPr/>
          <p:nvPr/>
        </p:nvSpPr>
        <p:spPr>
          <a:xfrm>
            <a:off x="7472970" y="863808"/>
            <a:ext cx="1587011" cy="200001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내 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수강 시작 시간에 근거</a:t>
            </a:r>
            <a:r>
              <a:rPr lang="en-US" altLang="ko-KR" sz="1000" dirty="0" smtClean="0"/>
              <a:t>, </a:t>
            </a:r>
            <a:r>
              <a:rPr lang="ko-KR" altLang="en-US" sz="1000" dirty="0" smtClean="0"/>
              <a:t>최신 순으로 진행 중인 클래스부터 보여주기</a:t>
            </a:r>
            <a:endParaRPr lang="en-US" altLang="ko-KR" sz="1000" dirty="0" smtClean="0"/>
          </a:p>
        </p:txBody>
      </p:sp>
      <p:cxnSp>
        <p:nvCxnSpPr>
          <p:cNvPr id="13" name="꺾인 연결선 12"/>
          <p:cNvCxnSpPr>
            <a:stCxn id="100" idx="0"/>
            <a:endCxn id="99" idx="0"/>
          </p:cNvCxnSpPr>
          <p:nvPr/>
        </p:nvCxnSpPr>
        <p:spPr bwMode="auto">
          <a:xfrm rot="5400000" flipH="1" flipV="1">
            <a:off x="6086832" y="-993344"/>
            <a:ext cx="322492" cy="4036796"/>
          </a:xfrm>
          <a:prstGeom prst="bentConnector3">
            <a:avLst>
              <a:gd name="adj1" fmla="val 17088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Box 100"/>
          <p:cNvSpPr txBox="1"/>
          <p:nvPr/>
        </p:nvSpPr>
        <p:spPr>
          <a:xfrm>
            <a:off x="1275591" y="2617856"/>
            <a:ext cx="5917757" cy="2460351"/>
          </a:xfrm>
          <a:prstGeom prst="rect">
            <a:avLst/>
          </a:prstGeom>
          <a:noFill/>
          <a:ln w="25400">
            <a:solidFill>
              <a:srgbClr val="FF0000"/>
            </a:solidFill>
            <a:prstDash val="dash"/>
          </a:ln>
        </p:spPr>
        <p:txBody>
          <a:bodyPr wrap="square" rtlCol="0">
            <a:normAutofit/>
          </a:bodyPr>
          <a:lstStyle/>
          <a:p>
            <a:endParaRPr lang="ko-KR" altLang="en-US" dirty="0"/>
          </a:p>
        </p:txBody>
      </p:sp>
      <p:sp>
        <p:nvSpPr>
          <p:cNvPr id="102" name="직사각형 101"/>
          <p:cNvSpPr/>
          <p:nvPr/>
        </p:nvSpPr>
        <p:spPr>
          <a:xfrm>
            <a:off x="7472970" y="2971107"/>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클래스 상세정보에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현황 내 해당 프로그램 클릭 시 클래스 상세정보 표시되도록 설계 </a:t>
            </a:r>
            <a:endParaRPr lang="en-US" altLang="ko-KR" sz="1000" dirty="0"/>
          </a:p>
        </p:txBody>
      </p:sp>
      <p:cxnSp>
        <p:nvCxnSpPr>
          <p:cNvPr id="20" name="꺾인 연결선 19"/>
          <p:cNvCxnSpPr>
            <a:stCxn id="101" idx="3"/>
            <a:endCxn id="102" idx="1"/>
          </p:cNvCxnSpPr>
          <p:nvPr/>
        </p:nvCxnSpPr>
        <p:spPr bwMode="auto">
          <a:xfrm>
            <a:off x="7193348" y="3848032"/>
            <a:ext cx="279622" cy="4823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직사각형 102"/>
          <p:cNvSpPr/>
          <p:nvPr/>
        </p:nvSpPr>
        <p:spPr>
          <a:xfrm>
            <a:off x="7435217" y="4896273"/>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학습자 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상세정보 내 해당 </a:t>
            </a:r>
            <a:r>
              <a:rPr lang="ko-KR" altLang="en-US" sz="1000" dirty="0" err="1"/>
              <a:t>회차</a:t>
            </a:r>
            <a:r>
              <a:rPr lang="ko-KR" altLang="en-US" sz="1000" dirty="0"/>
              <a:t> 클릭 시 학습자 정보 표시</a:t>
            </a:r>
            <a:endParaRPr lang="en-US" altLang="ko-KR" sz="1000" dirty="0"/>
          </a:p>
        </p:txBody>
      </p:sp>
      <p:sp>
        <p:nvSpPr>
          <p:cNvPr id="104" name="TextBox 103"/>
          <p:cNvSpPr txBox="1"/>
          <p:nvPr/>
        </p:nvSpPr>
        <p:spPr>
          <a:xfrm>
            <a:off x="1270801" y="5091399"/>
            <a:ext cx="5917757" cy="176881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05" name="꺾인 연결선 104"/>
          <p:cNvCxnSpPr>
            <a:stCxn id="104" idx="3"/>
            <a:endCxn id="103" idx="1"/>
          </p:cNvCxnSpPr>
          <p:nvPr/>
        </p:nvCxnSpPr>
        <p:spPr bwMode="auto">
          <a:xfrm flipV="1">
            <a:off x="7188558" y="5821433"/>
            <a:ext cx="246659" cy="15437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직사각형 114"/>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6"/>
          <a:stretch>
            <a:fillRect/>
          </a:stretch>
        </p:blipFill>
        <p:spPr>
          <a:xfrm>
            <a:off x="5790461" y="2294043"/>
            <a:ext cx="1293034" cy="197972"/>
          </a:xfrm>
          <a:prstGeom prst="rect">
            <a:avLst/>
          </a:prstGeom>
        </p:spPr>
      </p:pic>
      <p:pic>
        <p:nvPicPr>
          <p:cNvPr id="117" name="그림 116"/>
          <p:cNvPicPr>
            <a:picLocks noChangeAspect="1"/>
          </p:cNvPicPr>
          <p:nvPr/>
        </p:nvPicPr>
        <p:blipFill>
          <a:blip r:embed="rId8"/>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758945288"/>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grpSp>
        <p:nvGrpSpPr>
          <p:cNvPr id="129" name="그룹 128"/>
          <p:cNvGrpSpPr/>
          <p:nvPr/>
        </p:nvGrpSpPr>
        <p:grpSpPr>
          <a:xfrm>
            <a:off x="1388071" y="1965007"/>
            <a:ext cx="523039" cy="289114"/>
            <a:chOff x="1388071" y="1965007"/>
            <a:chExt cx="533926" cy="289114"/>
          </a:xfrm>
        </p:grpSpPr>
        <p:sp>
          <p:nvSpPr>
            <p:cNvPr id="130" name="직사각형 129"/>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132" name="그룹 131"/>
          <p:cNvGrpSpPr/>
          <p:nvPr/>
        </p:nvGrpSpPr>
        <p:grpSpPr>
          <a:xfrm>
            <a:off x="6557257" y="1954121"/>
            <a:ext cx="473172" cy="296161"/>
            <a:chOff x="6191825" y="1954121"/>
            <a:chExt cx="653547" cy="296161"/>
          </a:xfrm>
        </p:grpSpPr>
        <p:pic>
          <p:nvPicPr>
            <p:cNvPr id="13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35" name="그림 134"/>
          <p:cNvPicPr>
            <a:picLocks noChangeAspect="1"/>
          </p:cNvPicPr>
          <p:nvPr/>
        </p:nvPicPr>
        <p:blipFill>
          <a:blip r:embed="rId8"/>
          <a:stretch>
            <a:fillRect/>
          </a:stretch>
        </p:blipFill>
        <p:spPr>
          <a:xfrm>
            <a:off x="6084168" y="5366343"/>
            <a:ext cx="1016495" cy="201125"/>
          </a:xfrm>
          <a:prstGeom prst="rect">
            <a:avLst/>
          </a:prstGeom>
        </p:spPr>
      </p:pic>
      <p:pic>
        <p:nvPicPr>
          <p:cNvPr id="136" name="그림 135"/>
          <p:cNvPicPr>
            <a:picLocks noChangeAspect="1"/>
          </p:cNvPicPr>
          <p:nvPr/>
        </p:nvPicPr>
        <p:blipFill>
          <a:blip r:embed="rId8"/>
          <a:stretch>
            <a:fillRect/>
          </a:stretch>
        </p:blipFill>
        <p:spPr>
          <a:xfrm>
            <a:off x="6075785" y="3789040"/>
            <a:ext cx="1016495" cy="201125"/>
          </a:xfrm>
          <a:prstGeom prst="rect">
            <a:avLst/>
          </a:prstGeom>
        </p:spPr>
      </p:pic>
      <p:sp>
        <p:nvSpPr>
          <p:cNvPr id="2" name="직사각형 1"/>
          <p:cNvSpPr/>
          <p:nvPr/>
        </p:nvSpPr>
        <p:spPr bwMode="auto">
          <a:xfrm>
            <a:off x="4427984" y="260648"/>
            <a:ext cx="1584176" cy="118742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레벨 제거</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a:t>
            </a:r>
            <a:r>
              <a:rPr lang="en-US" altLang="ko-KR" dirty="0" smtClean="0">
                <a:solidFill>
                  <a:srgbClr val="000000"/>
                </a:solidFill>
                <a:latin typeface="돋움"/>
                <a:ea typeface="돋움"/>
              </a:rPr>
              <a:t>1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2468998292"/>
              </p:ext>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4274712097"/>
              </p:ext>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ext uri="{D42A27DB-BD31-4B8C-83A1-F6EECF244321}">
                <p14:modId xmlns:p14="http://schemas.microsoft.com/office/powerpoint/2010/main" val="2480036060"/>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00" name="TextBox 99"/>
          <p:cNvSpPr txBox="1"/>
          <p:nvPr/>
        </p:nvSpPr>
        <p:spPr>
          <a:xfrm>
            <a:off x="1933104" y="1900900"/>
            <a:ext cx="597954" cy="429520"/>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a:xfrm>
            <a:off x="101759" y="1934596"/>
            <a:ext cx="1045669" cy="143828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프로그램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클래스 상세정보 표시</a:t>
            </a:r>
            <a:endParaRPr lang="en-US" altLang="ko-KR" sz="1000" b="1" kern="100" dirty="0" smtClean="0">
              <a:latin typeface="맑은 고딕"/>
              <a:ea typeface="맑은 고딕"/>
              <a:cs typeface="Times New Roman"/>
            </a:endParaRPr>
          </a:p>
        </p:txBody>
      </p:sp>
      <p:sp>
        <p:nvSpPr>
          <p:cNvPr id="64" name="Oval 14"/>
          <p:cNvSpPr>
            <a:spLocks noChangeArrowheads="1"/>
          </p:cNvSpPr>
          <p:nvPr/>
        </p:nvSpPr>
        <p:spPr bwMode="gray">
          <a:xfrm>
            <a:off x="132212" y="184575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cxnSp>
        <p:nvCxnSpPr>
          <p:cNvPr id="10" name="꺾인 연결선 9"/>
          <p:cNvCxnSpPr>
            <a:stCxn id="100" idx="0"/>
            <a:endCxn id="90" idx="1"/>
          </p:cNvCxnSpPr>
          <p:nvPr/>
        </p:nvCxnSpPr>
        <p:spPr bwMode="auto">
          <a:xfrm rot="16200000" flipH="1" flipV="1">
            <a:off x="792255" y="2377132"/>
            <a:ext cx="1916059" cy="963593"/>
          </a:xfrm>
          <a:prstGeom prst="bentConnector4">
            <a:avLst>
              <a:gd name="adj1" fmla="val -11931"/>
              <a:gd name="adj2" fmla="val 11016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1342810" y="4208785"/>
            <a:ext cx="1428989" cy="656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8" name="직사각형 77"/>
          <p:cNvSpPr/>
          <p:nvPr/>
        </p:nvSpPr>
        <p:spPr>
          <a:xfrm>
            <a:off x="59767" y="4580402"/>
            <a:ext cx="983841"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회차</a:t>
            </a:r>
            <a:r>
              <a:rPr lang="ko-KR" altLang="en-US" sz="1000" b="1" kern="100" dirty="0" smtClean="0">
                <a:latin typeface="맑은 고딕"/>
                <a:ea typeface="맑은 고딕"/>
                <a:cs typeface="Times New Roman"/>
              </a:rPr>
              <a:t>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a:t>
            </a:r>
            <a:r>
              <a:rPr lang="ko-KR" altLang="en-US" sz="1000" b="1" kern="100" dirty="0" err="1" smtClean="0">
                <a:latin typeface="맑은 고딕"/>
                <a:ea typeface="맑은 고딕"/>
                <a:cs typeface="Times New Roman"/>
                <a:sym typeface="Wingdings" panose="05000000000000000000" pitchFamily="2" charset="2"/>
              </a:rPr>
              <a:t>회차에</a:t>
            </a:r>
            <a:r>
              <a:rPr lang="ko-KR" altLang="en-US" sz="1000" b="1" kern="100" dirty="0" smtClean="0">
                <a:latin typeface="맑은 고딕"/>
                <a:ea typeface="맑은 고딕"/>
                <a:cs typeface="Times New Roman"/>
                <a:sym typeface="Wingdings" panose="05000000000000000000" pitchFamily="2" charset="2"/>
              </a:rPr>
              <a:t> 대한 학습자 정보 표시</a:t>
            </a:r>
            <a:endParaRPr lang="en-US" altLang="ko-KR" sz="1000" b="1" kern="100" dirty="0" smtClean="0">
              <a:latin typeface="맑은 고딕"/>
              <a:ea typeface="맑은 고딕"/>
              <a:cs typeface="Times New Roman"/>
            </a:endParaRPr>
          </a:p>
        </p:txBody>
      </p:sp>
      <p:sp>
        <p:nvSpPr>
          <p:cNvPr id="79" name="Oval 14"/>
          <p:cNvSpPr>
            <a:spLocks noChangeArrowheads="1"/>
          </p:cNvSpPr>
          <p:nvPr/>
        </p:nvSpPr>
        <p:spPr bwMode="gray">
          <a:xfrm>
            <a:off x="72874" y="4478277"/>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cxnSp>
        <p:nvCxnSpPr>
          <p:cNvPr id="80" name="꺾인 연결선 79"/>
          <p:cNvCxnSpPr>
            <a:stCxn id="73" idx="1"/>
            <a:endCxn id="81" idx="1"/>
          </p:cNvCxnSpPr>
          <p:nvPr/>
        </p:nvCxnSpPr>
        <p:spPr bwMode="auto">
          <a:xfrm rot="10800000" flipV="1">
            <a:off x="1259632" y="4536877"/>
            <a:ext cx="83178" cy="1567363"/>
          </a:xfrm>
          <a:prstGeom prst="bentConnector3">
            <a:avLst>
              <a:gd name="adj1" fmla="val 2832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1259632" y="5350482"/>
            <a:ext cx="5954892" cy="1507517"/>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268488" y="2564372"/>
            <a:ext cx="5946035" cy="2505173"/>
          </a:xfrm>
          <a:prstGeom prst="rect">
            <a:avLst/>
          </a:prstGeom>
          <a:noFill/>
          <a:ln w="25400">
            <a:solidFill>
              <a:srgbClr val="FF0000"/>
            </a:solidFill>
            <a:prstDash val="dash"/>
          </a:ln>
        </p:spPr>
        <p:txBody>
          <a:bodyPr wrap="square" rtlCol="0">
            <a:normAutofit/>
          </a:bodyPr>
          <a:lstStyle/>
          <a:p>
            <a:endParaRPr lang="ko-KR" altLang="en-US" dirty="0"/>
          </a:p>
        </p:txBody>
      </p:sp>
      <p:sp>
        <p:nvSpPr>
          <p:cNvPr id="107" name="직사각형 106"/>
          <p:cNvSpPr/>
          <p:nvPr/>
        </p:nvSpPr>
        <p:spPr>
          <a:xfrm>
            <a:off x="7513390" y="4775380"/>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108" name="AutoShape 85"/>
          <p:cNvSpPr>
            <a:spLocks noChangeArrowheads="1"/>
          </p:cNvSpPr>
          <p:nvPr/>
        </p:nvSpPr>
        <p:spPr bwMode="auto">
          <a:xfrm rot="5400000">
            <a:off x="6556558" y="5967850"/>
            <a:ext cx="1614848" cy="22021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Tree>
    <p:extLst>
      <p:ext uri="{BB962C8B-B14F-4D97-AF65-F5344CB8AC3E}">
        <p14:creationId xmlns:p14="http://schemas.microsoft.com/office/powerpoint/2010/main" val="1553740775"/>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a:t>
            </a:r>
            <a:r>
              <a:rPr lang="en-US" altLang="ko-KR" dirty="0">
                <a:solidFill>
                  <a:srgbClr val="000000"/>
                </a:solidFill>
                <a:latin typeface="돋움"/>
                <a:ea typeface="돋움"/>
              </a:rPr>
              <a:t>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672875335"/>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smtClean="0">
                          <a:ln>
                            <a:noFill/>
                          </a:ln>
                          <a:solidFill>
                            <a:srgbClr val="000000"/>
                          </a:solidFill>
                          <a:effectLst/>
                          <a:uLnTx/>
                          <a:uFillTx/>
                          <a:latin typeface="+mn-lt"/>
                          <a:ea typeface="+mn-ea"/>
                          <a:cs typeface="+mn-cs"/>
                        </a:rPr>
                        <a:t>A</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A</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B</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ext uri="{D42A27DB-BD31-4B8C-83A1-F6EECF244321}">
                <p14:modId xmlns:p14="http://schemas.microsoft.com/office/powerpoint/2010/main" val="1266417593"/>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1" name="TextBox 80"/>
          <p:cNvSpPr txBox="1"/>
          <p:nvPr/>
        </p:nvSpPr>
        <p:spPr>
          <a:xfrm>
            <a:off x="1641444" y="5781196"/>
            <a:ext cx="443840" cy="852099"/>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349220" y="3256751"/>
            <a:ext cx="969298" cy="501589"/>
          </a:xfrm>
          <a:prstGeom prst="rect">
            <a:avLst/>
          </a:prstGeom>
          <a:noFill/>
          <a:ln w="25400">
            <a:solidFill>
              <a:srgbClr val="FF0000"/>
            </a:solidFill>
            <a:prstDash val="dash"/>
          </a:ln>
        </p:spPr>
        <p:txBody>
          <a:bodyPr wrap="square" rtlCol="0">
            <a:normAutofit/>
          </a:bodyPr>
          <a:lstStyle/>
          <a:p>
            <a:endParaRPr lang="ko-KR" altLang="en-US" dirty="0"/>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
        <p:nvSpPr>
          <p:cNvPr id="69" name="TextBox 68"/>
          <p:cNvSpPr txBox="1"/>
          <p:nvPr/>
        </p:nvSpPr>
        <p:spPr>
          <a:xfrm>
            <a:off x="3428654" y="3247096"/>
            <a:ext cx="1083642" cy="501589"/>
          </a:xfrm>
          <a:prstGeom prst="rect">
            <a:avLst/>
          </a:prstGeom>
          <a:noFill/>
          <a:ln w="25400">
            <a:solidFill>
              <a:srgbClr val="FF0000"/>
            </a:solidFill>
            <a:prstDash val="dash"/>
          </a:ln>
        </p:spPr>
        <p:txBody>
          <a:bodyPr wrap="square" rtlCol="0">
            <a:normAutofit/>
          </a:bodyPr>
          <a:lstStyle/>
          <a:p>
            <a:endParaRPr lang="ko-KR" altLang="en-US" dirty="0"/>
          </a:p>
        </p:txBody>
      </p:sp>
      <p:pic>
        <p:nvPicPr>
          <p:cNvPr id="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647" y="352492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a:xfrm>
            <a:off x="113167" y="3396293"/>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 클릭 시 </a:t>
            </a:r>
            <a:r>
              <a:rPr lang="ko-KR" altLang="en-US" sz="1000" b="1" kern="100" smtClean="0">
                <a:latin typeface="맑은 고딕"/>
                <a:ea typeface="맑은 고딕"/>
                <a:cs typeface="Times New Roman"/>
              </a:rPr>
              <a:t>해당인원 프로필 화면으로 </a:t>
            </a:r>
            <a:r>
              <a:rPr lang="ko-KR" altLang="en-US" sz="1000" b="1" kern="100" dirty="0" smtClean="0">
                <a:latin typeface="맑은 고딕"/>
                <a:ea typeface="맑은 고딕"/>
                <a:cs typeface="Times New Roman"/>
              </a:rPr>
              <a:t>이동</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방명록 아이콘 클릭 시 해당 인원의 방명록 화면으로 이동</a:t>
            </a:r>
            <a:endParaRPr lang="en-US" altLang="ko-KR" sz="1000" b="1" kern="100" dirty="0" smtClean="0">
              <a:latin typeface="맑은 고딕"/>
              <a:ea typeface="맑은 고딕"/>
              <a:cs typeface="Times New Roman"/>
            </a:endParaRPr>
          </a:p>
        </p:txBody>
      </p:sp>
      <p:cxnSp>
        <p:nvCxnSpPr>
          <p:cNvPr id="11" name="꺾인 연결선 10"/>
          <p:cNvCxnSpPr>
            <a:stCxn id="90" idx="0"/>
            <a:endCxn id="92" idx="0"/>
          </p:cNvCxnSpPr>
          <p:nvPr/>
        </p:nvCxnSpPr>
        <p:spPr bwMode="auto">
          <a:xfrm rot="16200000" flipH="1" flipV="1">
            <a:off x="1167434" y="2729857"/>
            <a:ext cx="139542" cy="1193329"/>
          </a:xfrm>
          <a:prstGeom prst="bentConnector3">
            <a:avLst>
              <a:gd name="adj1" fmla="val -1638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꺾인 연결선 12"/>
          <p:cNvCxnSpPr>
            <a:stCxn id="69" idx="0"/>
            <a:endCxn id="92" idx="0"/>
          </p:cNvCxnSpPr>
          <p:nvPr/>
        </p:nvCxnSpPr>
        <p:spPr bwMode="auto">
          <a:xfrm rot="16200000" flipH="1" flipV="1">
            <a:off x="2230909" y="1656726"/>
            <a:ext cx="149197" cy="3329935"/>
          </a:xfrm>
          <a:prstGeom prst="bentConnector3">
            <a:avLst>
              <a:gd name="adj1" fmla="val -15322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직사각형 98"/>
          <p:cNvSpPr/>
          <p:nvPr/>
        </p:nvSpPr>
        <p:spPr>
          <a:xfrm>
            <a:off x="79052" y="5377382"/>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학생 클릭 시 해당 인원 프로필 화면으로 이동</a:t>
            </a:r>
            <a:endParaRPr lang="en-US" altLang="ko-KR" sz="1000" b="1" kern="100" dirty="0" smtClean="0">
              <a:latin typeface="맑은 고딕"/>
              <a:ea typeface="맑은 고딕"/>
              <a:cs typeface="Times New Roman"/>
            </a:endParaRPr>
          </a:p>
        </p:txBody>
      </p:sp>
      <p:cxnSp>
        <p:nvCxnSpPr>
          <p:cNvPr id="20" name="꺾인 연결선 19"/>
          <p:cNvCxnSpPr>
            <a:stCxn id="81" idx="1"/>
            <a:endCxn id="99" idx="0"/>
          </p:cNvCxnSpPr>
          <p:nvPr/>
        </p:nvCxnSpPr>
        <p:spPr bwMode="auto">
          <a:xfrm rot="10800000">
            <a:off x="606426" y="5377382"/>
            <a:ext cx="1035019" cy="829864"/>
          </a:xfrm>
          <a:prstGeom prst="bentConnector4">
            <a:avLst>
              <a:gd name="adj1" fmla="val 24524"/>
              <a:gd name="adj2" fmla="val 127547"/>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0032536"/>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신규클래스 개설 요청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1838666765"/>
              </p:ext>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smtClean="0">
                          <a:solidFill>
                            <a:schemeClr val="tx1"/>
                          </a:solidFill>
                        </a:rPr>
                        <a:t>클래스 형태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aseline="0" dirty="0" smtClean="0">
                          <a:solidFill>
                            <a:schemeClr val="tx1"/>
                          </a:solidFill>
                        </a:rPr>
                        <a:t>  </a:t>
                      </a:r>
                      <a:r>
                        <a:rPr lang="ko-KR" altLang="en-US" sz="900" b="0" baseline="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교육희망</a:t>
                      </a:r>
                      <a:endParaRPr lang="en-US" altLang="ko-KR" sz="900" b="1" dirty="0" smtClean="0">
                        <a:solidFill>
                          <a:schemeClr val="tx1"/>
                        </a:solidFill>
                      </a:endParaRPr>
                    </a:p>
                    <a:p>
                      <a:pPr algn="ctr" latinLnBrk="1"/>
                      <a:r>
                        <a:rPr lang="ko-KR" altLang="en-US" sz="900" b="1" dirty="0" smtClean="0">
                          <a:solidFill>
                            <a:schemeClr val="tx1"/>
                          </a:solidFill>
                        </a:rPr>
                        <a:t>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교육장소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670295340"/>
              </p:ext>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6812295" y="2742152"/>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7" name="직사각형 1"/>
          <p:cNvSpPr/>
          <p:nvPr/>
        </p:nvSpPr>
        <p:spPr bwMode="auto">
          <a:xfrm>
            <a:off x="7313705" y="2221875"/>
            <a:ext cx="2821388" cy="2308828"/>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수강생수 드랍다운 </a:t>
            </a:r>
            <a:r>
              <a:rPr kumimoji="1" lang="en-US" altLang="ko-KR" sz="1050" b="1" dirty="0" smtClean="0">
                <a:solidFill>
                  <a:schemeClr val="bg1"/>
                </a:solidFill>
                <a:latin typeface="Arial" charset="0"/>
                <a:ea typeface="돋움" pitchFamily="50" charset="-127"/>
              </a:rPr>
              <a:t>Range – 10</a:t>
            </a:r>
            <a:r>
              <a:rPr kumimoji="1" lang="ko-KR" altLang="en-US" sz="1050" b="1" dirty="0" smtClean="0">
                <a:solidFill>
                  <a:schemeClr val="bg1"/>
                </a:solidFill>
                <a:latin typeface="Arial" charset="0"/>
                <a:ea typeface="돋움" pitchFamily="50" charset="-127"/>
              </a:rPr>
              <a:t>명단위로</a:t>
            </a: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en-US" altLang="ko-KR" sz="1050" b="1" dirty="0" smtClean="0">
                <a:solidFill>
                  <a:schemeClr val="bg1"/>
                </a:solidFill>
                <a:latin typeface="Arial" charset="0"/>
                <a:ea typeface="돋움" pitchFamily="50" charset="-127"/>
              </a:rPr>
              <a:t>0~10</a:t>
            </a: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en-US" altLang="ko-KR" sz="1050" b="1" dirty="0" smtClean="0">
                <a:solidFill>
                  <a:schemeClr val="bg1"/>
                </a:solidFill>
                <a:latin typeface="Arial" charset="0"/>
                <a:ea typeface="돋움" pitchFamily="50" charset="-127"/>
              </a:rPr>
              <a:t>10~20</a:t>
            </a: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en-US" altLang="ko-KR" sz="1050" b="1" dirty="0" smtClean="0">
                <a:solidFill>
                  <a:schemeClr val="bg1"/>
                </a:solidFill>
                <a:latin typeface="Arial" charset="0"/>
                <a:ea typeface="돋움" pitchFamily="50" charset="-127"/>
              </a:rPr>
              <a:t>20~30</a:t>
            </a: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en-US" altLang="ko-KR" sz="1050" b="1" dirty="0" smtClean="0">
                <a:solidFill>
                  <a:schemeClr val="bg1"/>
                </a:solidFill>
                <a:latin typeface="Arial" charset="0"/>
                <a:ea typeface="돋움" pitchFamily="50" charset="-127"/>
              </a:rPr>
              <a:t>30~40</a:t>
            </a: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en-US" altLang="ko-KR" sz="1050" b="1" dirty="0" smtClean="0">
                <a:solidFill>
                  <a:schemeClr val="bg1"/>
                </a:solidFill>
                <a:latin typeface="Arial" charset="0"/>
                <a:ea typeface="돋움" pitchFamily="50" charset="-127"/>
              </a:rPr>
              <a:t>40~50</a:t>
            </a: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직접입력</a:t>
            </a: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수강생수 드랍다운 내 직접입력 추가요망</a:t>
            </a: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니즈조사여부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빼주세요 </a:t>
            </a:r>
            <a:r>
              <a:rPr kumimoji="1" lang="en-US" altLang="ko-KR" sz="1050" b="1" dirty="0" smtClean="0">
                <a:solidFill>
                  <a:schemeClr val="bg1"/>
                </a:solidFill>
                <a:latin typeface="Arial" charset="0"/>
                <a:ea typeface="돋움" pitchFamily="50" charset="-127"/>
              </a:rPr>
              <a:t>^^</a:t>
            </a:r>
          </a:p>
          <a:p>
            <a:pPr marR="0" algn="ctr" defTabSz="914400" rtl="0" eaLnBrk="1" fontAlgn="ctr" latinLnBrk="0" hangingPunct="1">
              <a:lnSpc>
                <a:spcPct val="100000"/>
              </a:lnSpc>
              <a:spcBef>
                <a:spcPct val="20000"/>
              </a:spcBef>
              <a:spcAft>
                <a:spcPct val="0"/>
              </a:spcAft>
              <a:buClrTx/>
              <a:buSzTx/>
              <a:tabLst>
                <a:tab pos="1028700" algn="l"/>
              </a:tabLst>
            </a:pPr>
            <a:r>
              <a:rPr kumimoji="1" lang="en-US" altLang="ko-KR" sz="1050" b="1" dirty="0" smtClean="0">
                <a:solidFill>
                  <a:schemeClr val="bg1"/>
                </a:solidFill>
                <a:latin typeface="Arial" charset="0"/>
                <a:ea typeface="돋움" pitchFamily="50" charset="-127"/>
                <a:sym typeface="Wingdings" panose="05000000000000000000" pitchFamily="2" charset="2"/>
              </a:rPr>
              <a:t>A : </a:t>
            </a:r>
            <a:r>
              <a:rPr kumimoji="1" lang="ko-KR" altLang="en-US" sz="1050" b="1" dirty="0" err="1" smtClean="0">
                <a:solidFill>
                  <a:schemeClr val="bg1"/>
                </a:solidFill>
                <a:latin typeface="Arial" charset="0"/>
                <a:ea typeface="돋움" pitchFamily="50" charset="-127"/>
                <a:sym typeface="Wingdings" panose="05000000000000000000" pitchFamily="2" charset="2"/>
              </a:rPr>
              <a:t>니즈조사여부</a:t>
            </a:r>
            <a:r>
              <a:rPr kumimoji="1" lang="ko-KR" altLang="en-US" sz="1050" b="1" dirty="0" smtClean="0">
                <a:solidFill>
                  <a:schemeClr val="bg1"/>
                </a:solidFill>
                <a:latin typeface="Arial" charset="0"/>
                <a:ea typeface="돋움" pitchFamily="50" charset="-127"/>
                <a:sym typeface="Wingdings" panose="05000000000000000000" pitchFamily="2" charset="2"/>
              </a:rPr>
              <a:t> </a:t>
            </a:r>
            <a:r>
              <a:rPr kumimoji="1" lang="en-US" altLang="ko-KR" sz="1050" b="1" dirty="0" smtClean="0">
                <a:solidFill>
                  <a:schemeClr val="bg1"/>
                </a:solidFill>
                <a:latin typeface="Arial" charset="0"/>
                <a:ea typeface="돋움" pitchFamily="50" charset="-127"/>
                <a:sym typeface="Wingdings" panose="05000000000000000000" pitchFamily="2" charset="2"/>
              </a:rPr>
              <a:t> </a:t>
            </a:r>
            <a:r>
              <a:rPr kumimoji="1" lang="ko-KR" altLang="en-US" sz="1050" b="1" dirty="0" smtClean="0">
                <a:solidFill>
                  <a:schemeClr val="bg1"/>
                </a:solidFill>
                <a:latin typeface="Arial" charset="0"/>
                <a:ea typeface="돋움" pitchFamily="50" charset="-127"/>
                <a:sym typeface="Wingdings" panose="05000000000000000000" pitchFamily="2" charset="2"/>
              </a:rPr>
              <a:t>교육장소</a:t>
            </a: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rgbClr val="FF0000"/>
                </a:solidFill>
                <a:latin typeface="Arial" charset="0"/>
                <a:ea typeface="돋움" pitchFamily="50" charset="-127"/>
              </a:rPr>
              <a:t>클래스형태 드랍다운내용 </a:t>
            </a:r>
            <a:r>
              <a:rPr kumimoji="1" lang="en-US" altLang="ko-KR" sz="1050" b="1" dirty="0" smtClean="0">
                <a:solidFill>
                  <a:srgbClr val="FF0000"/>
                </a:solidFill>
                <a:latin typeface="Arial" charset="0"/>
                <a:ea typeface="돋움" pitchFamily="50" charset="-127"/>
              </a:rPr>
              <a:t>– 1:1 / 1:N</a:t>
            </a:r>
          </a:p>
        </p:txBody>
      </p:sp>
      <p:sp>
        <p:nvSpPr>
          <p:cNvPr id="48" name="직사각형 47"/>
          <p:cNvSpPr/>
          <p:nvPr/>
        </p:nvSpPr>
        <p:spPr bwMode="auto">
          <a:xfrm>
            <a:off x="2180659" y="4261299"/>
            <a:ext cx="1334211"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0" name="직사각형 1"/>
          <p:cNvSpPr/>
          <p:nvPr/>
        </p:nvSpPr>
        <p:spPr bwMode="auto">
          <a:xfrm>
            <a:off x="-1325767" y="2033215"/>
            <a:ext cx="2198223" cy="1798873"/>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이희승 </a:t>
            </a:r>
            <a:r>
              <a:rPr kumimoji="1" lang="en-US" altLang="ko-KR" sz="105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변수가 </a:t>
            </a:r>
            <a:r>
              <a:rPr kumimoji="1" lang="en-US" altLang="ko-KR" sz="1050" b="1" dirty="0" smtClean="0">
                <a:solidFill>
                  <a:schemeClr val="bg1"/>
                </a:solidFill>
                <a:latin typeface="Arial" charset="0"/>
                <a:ea typeface="돋움" pitchFamily="50" charset="-127"/>
              </a:rPr>
              <a:t>2~3</a:t>
            </a:r>
            <a:r>
              <a:rPr kumimoji="1" lang="ko-KR" altLang="en-US" sz="1050" b="1" dirty="0" smtClean="0">
                <a:solidFill>
                  <a:schemeClr val="bg1"/>
                </a:solidFill>
                <a:latin typeface="Arial" charset="0"/>
                <a:ea typeface="돋움" pitchFamily="50" charset="-127"/>
              </a:rPr>
              <a:t>가지인 경우 라디오 박스</a:t>
            </a:r>
            <a:endParaRPr kumimoji="1" lang="en-US" altLang="ko-KR" sz="105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50" b="1" dirty="0" smtClean="0">
                <a:solidFill>
                  <a:schemeClr val="bg1"/>
                </a:solidFill>
                <a:latin typeface="Arial" charset="0"/>
                <a:ea typeface="돋움" pitchFamily="50" charset="-127"/>
              </a:rPr>
              <a:t>(ex : </a:t>
            </a:r>
            <a:r>
              <a:rPr kumimoji="1" lang="ko-KR" altLang="en-US" sz="1050" b="1" dirty="0" smtClean="0">
                <a:solidFill>
                  <a:schemeClr val="bg1"/>
                </a:solidFill>
                <a:latin typeface="Arial" charset="0"/>
                <a:ea typeface="돋움" pitchFamily="50" charset="-127"/>
              </a:rPr>
              <a:t>예 아니오</a:t>
            </a:r>
            <a:r>
              <a:rPr kumimoji="1" lang="en-US" altLang="ko-KR" sz="105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레벨테스트</a:t>
            </a:r>
            <a:endParaRPr kumimoji="1" lang="en-US" altLang="ko-KR" sz="105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클래스 형태</a:t>
            </a:r>
            <a:endParaRPr kumimoji="1" lang="en-US" altLang="ko-KR" sz="1050" b="1" dirty="0" smtClean="0">
              <a:solidFill>
                <a:schemeClr val="bg1"/>
              </a:solidFill>
              <a:latin typeface="Arial" charset="0"/>
              <a:ea typeface="돋움" pitchFamily="50" charset="-127"/>
            </a:endParaRPr>
          </a:p>
        </p:txBody>
      </p:sp>
      <p:sp>
        <p:nvSpPr>
          <p:cNvPr id="3" name="직사각형 2"/>
          <p:cNvSpPr/>
          <p:nvPr/>
        </p:nvSpPr>
        <p:spPr bwMode="auto">
          <a:xfrm>
            <a:off x="7243025" y="384339"/>
            <a:ext cx="2962747" cy="127150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수강생 수</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en-US" altLang="ko-KR" sz="1200" b="1" i="0" u="none" strike="noStrike" cap="none" normalizeH="0" dirty="0" smtClean="0">
                <a:ln>
                  <a:noFill/>
                </a:ln>
                <a:solidFill>
                  <a:schemeClr val="bg1"/>
                </a:solidFill>
                <a:effectLst/>
                <a:latin typeface="Arial" charset="0"/>
                <a:ea typeface="돋움" pitchFamily="50" charset="-127"/>
              </a:rPr>
              <a:t>: 10</a:t>
            </a:r>
            <a:r>
              <a:rPr kumimoji="1" lang="ko-KR" altLang="en-US" sz="1200" b="1" i="0" u="none" strike="noStrike" cap="none" normalizeH="0" dirty="0" smtClean="0">
                <a:ln>
                  <a:noFill/>
                </a:ln>
                <a:solidFill>
                  <a:schemeClr val="bg1"/>
                </a:solidFill>
                <a:effectLst/>
                <a:latin typeface="Arial" charset="0"/>
                <a:ea typeface="돋움" pitchFamily="50" charset="-127"/>
              </a:rPr>
              <a:t>명 </a:t>
            </a:r>
            <a:r>
              <a:rPr kumimoji="1" lang="en-US" altLang="ko-KR" sz="1200" b="1" i="0" u="none" strike="noStrike" cap="none" normalizeH="0" dirty="0" smtClean="0">
                <a:ln>
                  <a:noFill/>
                </a:ln>
                <a:solidFill>
                  <a:schemeClr val="bg1"/>
                </a:solidFill>
                <a:effectLst/>
                <a:latin typeface="Arial" charset="0"/>
                <a:ea typeface="돋움" pitchFamily="50" charset="-127"/>
              </a:rPr>
              <a:t>Range &amp; </a:t>
            </a:r>
            <a:r>
              <a:rPr kumimoji="1" lang="ko-KR" altLang="en-US" sz="1200" b="1" i="0" u="none" strike="noStrike" cap="none" normalizeH="0" dirty="0" smtClean="0">
                <a:ln>
                  <a:noFill/>
                </a:ln>
                <a:solidFill>
                  <a:schemeClr val="bg1"/>
                </a:solidFill>
                <a:effectLst/>
                <a:latin typeface="Arial" charset="0"/>
                <a:ea typeface="돋움" pitchFamily="50" charset="-127"/>
              </a:rPr>
              <a:t>직접입력</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예상 클래스 </a:t>
            </a:r>
            <a:r>
              <a:rPr kumimoji="1" lang="en-US" altLang="ko-KR" sz="1200" b="1" i="0" u="none" strike="noStrike" cap="none" normalizeH="0" baseline="0" dirty="0" smtClean="0">
                <a:ln>
                  <a:noFill/>
                </a:ln>
                <a:solidFill>
                  <a:schemeClr val="bg1"/>
                </a:solidFill>
                <a:effectLst/>
                <a:latin typeface="Arial" charset="0"/>
                <a:ea typeface="돋움" pitchFamily="50" charset="-127"/>
              </a:rPr>
              <a:t>: 1~10</a:t>
            </a:r>
            <a:r>
              <a:rPr kumimoji="1" lang="en-US" altLang="ko-KR" sz="1200" b="1" i="0" u="none" strike="noStrike" cap="none" normalizeH="0" dirty="0" smtClean="0">
                <a:ln>
                  <a:noFill/>
                </a:ln>
                <a:solidFill>
                  <a:schemeClr val="bg1"/>
                </a:solidFill>
                <a:effectLst/>
                <a:latin typeface="Arial" charset="0"/>
                <a:ea typeface="돋움" pitchFamily="50" charset="-127"/>
              </a:rPr>
              <a:t> Range &amp; </a:t>
            </a:r>
            <a:r>
              <a:rPr kumimoji="1" lang="ko-KR" altLang="en-US" sz="1200" b="1" i="0" u="none" strike="noStrike" cap="none" normalizeH="0" baseline="0" dirty="0" smtClean="0">
                <a:ln>
                  <a:noFill/>
                </a:ln>
                <a:solidFill>
                  <a:schemeClr val="bg1"/>
                </a:solidFill>
                <a:effectLst/>
                <a:latin typeface="Arial" charset="0"/>
                <a:ea typeface="돋움" pitchFamily="50" charset="-127"/>
              </a:rPr>
              <a:t>직접입력</a:t>
            </a:r>
          </a:p>
        </p:txBody>
      </p:sp>
      <p:sp>
        <p:nvSpPr>
          <p:cNvPr id="52" name="직사각형 51"/>
          <p:cNvSpPr/>
          <p:nvPr/>
        </p:nvSpPr>
        <p:spPr bwMode="auto">
          <a:xfrm>
            <a:off x="611560" y="6381328"/>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3" name="직사각형 52"/>
          <p:cNvSpPr/>
          <p:nvPr/>
        </p:nvSpPr>
        <p:spPr bwMode="auto">
          <a:xfrm>
            <a:off x="1531956" y="6381328"/>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788662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50480" y="911870"/>
            <a:ext cx="5241600" cy="3535245"/>
          </a:xfrm>
          <a:prstGeom prst="rect">
            <a:avLst/>
          </a:prstGeom>
        </p:spPr>
      </p:pic>
      <p:sp>
        <p:nvSpPr>
          <p:cNvPr id="99" name="AutoShape 85"/>
          <p:cNvSpPr>
            <a:spLocks noChangeArrowheads="1"/>
          </p:cNvSpPr>
          <p:nvPr/>
        </p:nvSpPr>
        <p:spPr bwMode="auto">
          <a:xfrm rot="5400000">
            <a:off x="4422103" y="5514138"/>
            <a:ext cx="1778613"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53" name="TextBox 52"/>
          <p:cNvSpPr txBox="1"/>
          <p:nvPr/>
        </p:nvSpPr>
        <p:spPr>
          <a:xfrm>
            <a:off x="2338906" y="2633638"/>
            <a:ext cx="288032" cy="224023"/>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19" name="꺾인 연결선 18"/>
          <p:cNvCxnSpPr>
            <a:stCxn id="53" idx="0"/>
            <a:endCxn id="16" idx="0"/>
          </p:cNvCxnSpPr>
          <p:nvPr/>
        </p:nvCxnSpPr>
        <p:spPr bwMode="auto">
          <a:xfrm rot="5400000" flipH="1" flipV="1">
            <a:off x="3978957" y="-611851"/>
            <a:ext cx="1749455" cy="4741524"/>
          </a:xfrm>
          <a:prstGeom prst="bentConnector3">
            <a:avLst>
              <a:gd name="adj1" fmla="val 11306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 name="그룹 41"/>
          <p:cNvGrpSpPr/>
          <p:nvPr/>
        </p:nvGrpSpPr>
        <p:grpSpPr>
          <a:xfrm>
            <a:off x="5385857" y="884183"/>
            <a:ext cx="3677177" cy="3840961"/>
            <a:chOff x="5385857" y="884183"/>
            <a:chExt cx="3677177" cy="3840961"/>
          </a:xfrm>
        </p:grpSpPr>
        <p:grpSp>
          <p:nvGrpSpPr>
            <p:cNvPr id="17" name="그룹 16"/>
            <p:cNvGrpSpPr/>
            <p:nvPr/>
          </p:nvGrpSpPr>
          <p:grpSpPr>
            <a:xfrm>
              <a:off x="5385857" y="884183"/>
              <a:ext cx="3677177" cy="3840961"/>
              <a:chOff x="5364088" y="840639"/>
              <a:chExt cx="3666295" cy="3452457"/>
            </a:xfrm>
          </p:grpSpPr>
          <p:pic>
            <p:nvPicPr>
              <p:cNvPr id="13" name="그림 12"/>
              <p:cNvPicPr>
                <a:picLocks noChangeAspect="1"/>
              </p:cNvPicPr>
              <p:nvPr/>
            </p:nvPicPr>
            <p:blipFill>
              <a:blip r:embed="rId3"/>
              <a:stretch>
                <a:fillRect/>
              </a:stretch>
            </p:blipFill>
            <p:spPr>
              <a:xfrm>
                <a:off x="5396747" y="905952"/>
                <a:ext cx="3600400" cy="3359295"/>
              </a:xfrm>
              <a:prstGeom prst="rect">
                <a:avLst/>
              </a:prstGeom>
            </p:spPr>
          </p:pic>
          <p:sp>
            <p:nvSpPr>
              <p:cNvPr id="16" name="직사각형 15"/>
              <p:cNvSpPr/>
              <p:nvPr/>
            </p:nvSpPr>
            <p:spPr bwMode="auto">
              <a:xfrm>
                <a:off x="5364088" y="840639"/>
                <a:ext cx="3666295" cy="3452457"/>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7" name="직사각형 56"/>
            <p:cNvSpPr/>
            <p:nvPr/>
          </p:nvSpPr>
          <p:spPr bwMode="auto">
            <a:xfrm>
              <a:off x="6587285" y="4367939"/>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확인</a:t>
              </a:r>
              <a:endParaRPr kumimoji="1" lang="ko-KR" altLang="en-US" sz="900" b="1" i="0" u="none" strike="noStrike" cap="none" normalizeH="0" baseline="0" dirty="0" smtClean="0">
                <a:ln>
                  <a:noFill/>
                </a:ln>
                <a:effectLst/>
                <a:latin typeface="Arial" charset="0"/>
                <a:ea typeface="돋움" pitchFamily="50" charset="-127"/>
              </a:endParaRPr>
            </a:p>
          </p:txBody>
        </p:sp>
        <p:sp>
          <p:nvSpPr>
            <p:cNvPr id="60" name="직사각형 59"/>
            <p:cNvSpPr/>
            <p:nvPr/>
          </p:nvSpPr>
          <p:spPr bwMode="auto">
            <a:xfrm>
              <a:off x="7341413" y="4367939"/>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취소</a:t>
              </a:r>
              <a:endParaRPr kumimoji="1" lang="ko-KR" altLang="en-US" sz="900" b="1" i="0" u="none" strike="noStrike" cap="none" normalizeH="0" baseline="0" dirty="0" smtClean="0">
                <a:ln>
                  <a:noFill/>
                </a:ln>
                <a:effectLst/>
                <a:latin typeface="Arial" charset="0"/>
                <a:ea typeface="돋움" pitchFamily="50" charset="-127"/>
              </a:endParaRPr>
            </a:p>
          </p:txBody>
        </p:sp>
        <p:sp>
          <p:nvSpPr>
            <p:cNvPr id="61" name="직사각형 60"/>
            <p:cNvSpPr/>
            <p:nvPr/>
          </p:nvSpPr>
          <p:spPr bwMode="auto">
            <a:xfrm>
              <a:off x="8164316" y="1003174"/>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프로그램보기</a:t>
              </a:r>
              <a:endParaRPr kumimoji="1" lang="ko-KR" altLang="en-US" sz="900" b="1" i="0" u="none" strike="noStrike" cap="none" normalizeH="0" baseline="0" dirty="0" smtClean="0">
                <a:ln>
                  <a:noFill/>
                </a:ln>
                <a:effectLst/>
                <a:latin typeface="Arial" charset="0"/>
                <a:ea typeface="돋움" pitchFamily="50" charset="-127"/>
              </a:endParaRPr>
            </a:p>
          </p:txBody>
        </p:sp>
      </p:grpSp>
      <p:pic>
        <p:nvPicPr>
          <p:cNvPr id="23" name="그림 22"/>
          <p:cNvPicPr>
            <a:picLocks noChangeAspect="1"/>
          </p:cNvPicPr>
          <p:nvPr/>
        </p:nvPicPr>
        <p:blipFill>
          <a:blip r:embed="rId4"/>
          <a:stretch>
            <a:fillRect/>
          </a:stretch>
        </p:blipFill>
        <p:spPr>
          <a:xfrm>
            <a:off x="48884" y="4436229"/>
            <a:ext cx="933450" cy="1143000"/>
          </a:xfrm>
          <a:prstGeom prst="rect">
            <a:avLst/>
          </a:prstGeom>
        </p:spPr>
      </p:pic>
      <p:pic>
        <p:nvPicPr>
          <p:cNvPr id="24" name="그림 23"/>
          <p:cNvPicPr>
            <a:picLocks noChangeAspect="1"/>
          </p:cNvPicPr>
          <p:nvPr/>
        </p:nvPicPr>
        <p:blipFill>
          <a:blip r:embed="rId5"/>
          <a:stretch>
            <a:fillRect/>
          </a:stretch>
        </p:blipFill>
        <p:spPr>
          <a:xfrm>
            <a:off x="1280954" y="3272812"/>
            <a:ext cx="1362075" cy="733425"/>
          </a:xfrm>
          <a:prstGeom prst="rect">
            <a:avLst/>
          </a:prstGeom>
        </p:spPr>
      </p:pic>
      <p:pic>
        <p:nvPicPr>
          <p:cNvPr id="25" name="그림 24"/>
          <p:cNvPicPr>
            <a:picLocks noChangeAspect="1"/>
          </p:cNvPicPr>
          <p:nvPr/>
        </p:nvPicPr>
        <p:blipFill>
          <a:blip r:embed="rId6"/>
          <a:stretch>
            <a:fillRect/>
          </a:stretch>
        </p:blipFill>
        <p:spPr>
          <a:xfrm>
            <a:off x="2822036" y="3272812"/>
            <a:ext cx="942975" cy="609600"/>
          </a:xfrm>
          <a:prstGeom prst="rect">
            <a:avLst/>
          </a:prstGeom>
        </p:spPr>
      </p:pic>
      <p:pic>
        <p:nvPicPr>
          <p:cNvPr id="26" name="그림 25"/>
          <p:cNvPicPr>
            <a:picLocks noChangeAspect="1"/>
          </p:cNvPicPr>
          <p:nvPr/>
        </p:nvPicPr>
        <p:blipFill>
          <a:blip r:embed="rId7"/>
          <a:stretch>
            <a:fillRect/>
          </a:stretch>
        </p:blipFill>
        <p:spPr>
          <a:xfrm>
            <a:off x="4139952" y="3271414"/>
            <a:ext cx="1080800" cy="885825"/>
          </a:xfrm>
          <a:prstGeom prst="rect">
            <a:avLst/>
          </a:prstGeom>
        </p:spPr>
      </p:pic>
      <p:sp>
        <p:nvSpPr>
          <p:cNvPr id="69" name="TextBox 68"/>
          <p:cNvSpPr txBox="1"/>
          <p:nvPr/>
        </p:nvSpPr>
        <p:spPr>
          <a:xfrm>
            <a:off x="3527461" y="2606983"/>
            <a:ext cx="288032" cy="224023"/>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70" name="꺾인 연결선 69"/>
          <p:cNvCxnSpPr>
            <a:stCxn id="69" idx="0"/>
            <a:endCxn id="23" idx="1"/>
          </p:cNvCxnSpPr>
          <p:nvPr/>
        </p:nvCxnSpPr>
        <p:spPr bwMode="auto">
          <a:xfrm rot="16200000" flipH="1" flipV="1">
            <a:off x="659808" y="1996059"/>
            <a:ext cx="2400746" cy="3622593"/>
          </a:xfrm>
          <a:prstGeom prst="bentConnector4">
            <a:avLst>
              <a:gd name="adj1" fmla="val -9522"/>
              <a:gd name="adj2" fmla="val 10631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3" name="그룹 42"/>
          <p:cNvGrpSpPr/>
          <p:nvPr/>
        </p:nvGrpSpPr>
        <p:grpSpPr>
          <a:xfrm>
            <a:off x="1454282" y="4520961"/>
            <a:ext cx="3647396" cy="2161435"/>
            <a:chOff x="1454282" y="4520961"/>
            <a:chExt cx="3647396" cy="2161435"/>
          </a:xfrm>
        </p:grpSpPr>
        <p:grpSp>
          <p:nvGrpSpPr>
            <p:cNvPr id="38" name="그룹 37"/>
            <p:cNvGrpSpPr/>
            <p:nvPr/>
          </p:nvGrpSpPr>
          <p:grpSpPr>
            <a:xfrm>
              <a:off x="1464770" y="4551420"/>
              <a:ext cx="3636908" cy="2130976"/>
              <a:chOff x="1464770" y="4682400"/>
              <a:chExt cx="3636908" cy="2130976"/>
            </a:xfrm>
          </p:grpSpPr>
          <p:pic>
            <p:nvPicPr>
              <p:cNvPr id="35" name="그림 34"/>
              <p:cNvPicPr>
                <a:picLocks noChangeAspect="1"/>
              </p:cNvPicPr>
              <p:nvPr/>
            </p:nvPicPr>
            <p:blipFill>
              <a:blip r:embed="rId8"/>
              <a:stretch>
                <a:fillRect/>
              </a:stretch>
            </p:blipFill>
            <p:spPr>
              <a:xfrm>
                <a:off x="1464770" y="4961390"/>
                <a:ext cx="3636908" cy="1851986"/>
              </a:xfrm>
              <a:prstGeom prst="rect">
                <a:avLst/>
              </a:prstGeom>
            </p:spPr>
          </p:pic>
          <p:grpSp>
            <p:nvGrpSpPr>
              <p:cNvPr id="37" name="그룹 36"/>
              <p:cNvGrpSpPr/>
              <p:nvPr/>
            </p:nvGrpSpPr>
            <p:grpSpPr>
              <a:xfrm>
                <a:off x="1716204" y="4682400"/>
                <a:ext cx="3106977" cy="286098"/>
                <a:chOff x="1209675" y="3128962"/>
                <a:chExt cx="6724650" cy="600075"/>
              </a:xfrm>
            </p:grpSpPr>
            <p:pic>
              <p:nvPicPr>
                <p:cNvPr id="34" name="그림 33"/>
                <p:cNvPicPr>
                  <a:picLocks noChangeAspect="1"/>
                </p:cNvPicPr>
                <p:nvPr/>
              </p:nvPicPr>
              <p:blipFill>
                <a:blip r:embed="rId9"/>
                <a:stretch>
                  <a:fillRect/>
                </a:stretch>
              </p:blipFill>
              <p:spPr>
                <a:xfrm>
                  <a:off x="1209675" y="3128962"/>
                  <a:ext cx="6724650" cy="600075"/>
                </a:xfrm>
                <a:prstGeom prst="rect">
                  <a:avLst/>
                </a:prstGeom>
              </p:spPr>
            </p:pic>
            <p:pic>
              <p:nvPicPr>
                <p:cNvPr id="36" name="그림 35"/>
                <p:cNvPicPr>
                  <a:picLocks noChangeAspect="1"/>
                </p:cNvPicPr>
                <p:nvPr/>
              </p:nvPicPr>
              <p:blipFill>
                <a:blip r:embed="rId10"/>
                <a:stretch>
                  <a:fillRect/>
                </a:stretch>
              </p:blipFill>
              <p:spPr>
                <a:xfrm>
                  <a:off x="6804248" y="3271414"/>
                  <a:ext cx="1110361" cy="361950"/>
                </a:xfrm>
                <a:prstGeom prst="rect">
                  <a:avLst/>
                </a:prstGeom>
              </p:spPr>
            </p:pic>
          </p:grpSp>
        </p:grpSp>
        <p:sp>
          <p:nvSpPr>
            <p:cNvPr id="86" name="직사각형 85"/>
            <p:cNvSpPr/>
            <p:nvPr/>
          </p:nvSpPr>
          <p:spPr bwMode="auto">
            <a:xfrm>
              <a:off x="1454282" y="4520961"/>
              <a:ext cx="3647395" cy="2161435"/>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3" name="TextBox 92"/>
          <p:cNvSpPr txBox="1"/>
          <p:nvPr/>
        </p:nvSpPr>
        <p:spPr>
          <a:xfrm>
            <a:off x="8109885" y="980021"/>
            <a:ext cx="810179" cy="31743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94" name="꺾인 연결선 93"/>
          <p:cNvCxnSpPr>
            <a:stCxn id="93" idx="3"/>
            <a:endCxn id="95" idx="2"/>
          </p:cNvCxnSpPr>
          <p:nvPr/>
        </p:nvCxnSpPr>
        <p:spPr bwMode="auto">
          <a:xfrm flipH="1">
            <a:off x="3280567" y="1138738"/>
            <a:ext cx="5639497" cy="5589025"/>
          </a:xfrm>
          <a:prstGeom prst="bentConnector4">
            <a:avLst>
              <a:gd name="adj1" fmla="val -4054"/>
              <a:gd name="adj2" fmla="val 10409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TextBox 94"/>
          <p:cNvSpPr txBox="1"/>
          <p:nvPr/>
        </p:nvSpPr>
        <p:spPr>
          <a:xfrm>
            <a:off x="1383926" y="4493723"/>
            <a:ext cx="3793282" cy="2234040"/>
          </a:xfrm>
          <a:prstGeom prst="rect">
            <a:avLst/>
          </a:prstGeom>
          <a:noFill/>
          <a:ln w="25400">
            <a:solidFill>
              <a:srgbClr val="FF0000"/>
            </a:solidFill>
            <a:prstDash val="dash"/>
          </a:ln>
        </p:spPr>
        <p:txBody>
          <a:bodyPr wrap="square" rtlCol="0">
            <a:normAutofit/>
          </a:bodyPr>
          <a:lstStyle/>
          <a:p>
            <a:endParaRPr lang="ko-KR" altLang="en-US" dirty="0"/>
          </a:p>
        </p:txBody>
      </p:sp>
      <p:sp>
        <p:nvSpPr>
          <p:cNvPr id="98" name="직사각형 97"/>
          <p:cNvSpPr/>
          <p:nvPr/>
        </p:nvSpPr>
        <p:spPr>
          <a:xfrm>
            <a:off x="5462057" y="5145417"/>
            <a:ext cx="1322958" cy="1160580"/>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전체 프로그램 낸 각 개별 프로그램에 대한 대략적인 설명</a:t>
            </a:r>
            <a:endParaRPr lang="en-US" altLang="ko-KR" sz="1000" b="1" dirty="0" smtClean="0"/>
          </a:p>
        </p:txBody>
      </p:sp>
      <p:sp>
        <p:nvSpPr>
          <p:cNvPr id="100" name="직사각형 99"/>
          <p:cNvSpPr/>
          <p:nvPr/>
        </p:nvSpPr>
        <p:spPr>
          <a:xfrm>
            <a:off x="6832230" y="4998939"/>
            <a:ext cx="2230803" cy="1556906"/>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확인 </a:t>
            </a:r>
            <a:r>
              <a:rPr lang="en-US" altLang="ko-KR" sz="1000" b="1" dirty="0" smtClean="0"/>
              <a:t>: </a:t>
            </a:r>
            <a:r>
              <a:rPr lang="ko-KR" altLang="en-US" sz="1000" b="1" dirty="0" smtClean="0"/>
              <a:t>해당 프로그램 선택 후 확인 버튼 클릭 시 팝업 창이 닫히면서 </a:t>
            </a:r>
            <a:r>
              <a:rPr lang="ko-KR" altLang="en-US" sz="1000" b="1" dirty="0" err="1" smtClean="0">
                <a:solidFill>
                  <a:schemeClr val="accent2">
                    <a:lumMod val="50000"/>
                  </a:schemeClr>
                </a:solidFill>
              </a:rPr>
              <a:t>회망과정선택</a:t>
            </a:r>
            <a:r>
              <a:rPr lang="ko-KR" altLang="en-US" sz="1000" b="1" dirty="0" smtClean="0"/>
              <a:t> 칸 옆에 표시됨</a:t>
            </a:r>
            <a:endParaRPr lang="en-US" altLang="ko-KR" sz="1000" b="1" dirty="0" smtClean="0"/>
          </a:p>
          <a:p>
            <a:pPr marL="88900" indent="-88900">
              <a:buFont typeface="Arial" panose="020B0604020202020204" pitchFamily="34" charset="0"/>
              <a:buChar char="•"/>
            </a:pPr>
            <a:r>
              <a:rPr lang="ko-KR" altLang="en-US" sz="1000" b="1" dirty="0" smtClean="0"/>
              <a:t>취소 </a:t>
            </a:r>
            <a:r>
              <a:rPr lang="en-US" altLang="ko-KR" sz="1000" b="1" dirty="0" smtClean="0"/>
              <a:t>: </a:t>
            </a:r>
            <a:r>
              <a:rPr lang="ko-KR" altLang="en-US" sz="1000" b="1" dirty="0" smtClean="0"/>
              <a:t>취소 클릭 시 팝업 창 닫기</a:t>
            </a:r>
            <a:endParaRPr lang="en-US" altLang="ko-KR" sz="1000" b="1" dirty="0" smtClean="0"/>
          </a:p>
        </p:txBody>
      </p:sp>
      <p:sp>
        <p:nvSpPr>
          <p:cNvPr id="103" name="TextBox 102"/>
          <p:cNvSpPr txBox="1"/>
          <p:nvPr/>
        </p:nvSpPr>
        <p:spPr>
          <a:xfrm>
            <a:off x="6530870" y="4344329"/>
            <a:ext cx="1579015" cy="31743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104" name="꺾인 연결선 103"/>
          <p:cNvCxnSpPr>
            <a:stCxn id="103" idx="2"/>
            <a:endCxn id="100" idx="0"/>
          </p:cNvCxnSpPr>
          <p:nvPr/>
        </p:nvCxnSpPr>
        <p:spPr bwMode="auto">
          <a:xfrm rot="16200000" flipH="1">
            <a:off x="7465417" y="4516724"/>
            <a:ext cx="337176" cy="627254"/>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직사각형 1"/>
          <p:cNvSpPr/>
          <p:nvPr/>
        </p:nvSpPr>
        <p:spPr bwMode="auto">
          <a:xfrm>
            <a:off x="1091923" y="5188259"/>
            <a:ext cx="3465640" cy="16830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rgbClr val="FF0000"/>
                </a:solidFill>
                <a:latin typeface="Arial" charset="0"/>
                <a:ea typeface="돋움" pitchFamily="50" charset="-127"/>
              </a:rPr>
              <a:t>서한울 </a:t>
            </a:r>
            <a:r>
              <a:rPr kumimoji="1" lang="en-US" altLang="ko-KR" sz="1050" b="1" dirty="0" smtClean="0">
                <a:solidFill>
                  <a:srgbClr val="FF0000"/>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a:solidFill>
                <a:srgbClr val="FF0000"/>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rgbClr val="FF0000"/>
                </a:solidFill>
                <a:latin typeface="Arial" charset="0"/>
                <a:ea typeface="돋움" pitchFamily="50" charset="-127"/>
              </a:rPr>
              <a:t>희망강사</a:t>
            </a:r>
            <a:r>
              <a:rPr kumimoji="1" lang="en-US" altLang="ko-KR" sz="1050" b="1" dirty="0" smtClean="0">
                <a:solidFill>
                  <a:srgbClr val="FF0000"/>
                </a:solidFill>
                <a:latin typeface="Arial" charset="0"/>
                <a:ea typeface="돋움" pitchFamily="50" charset="-127"/>
              </a:rPr>
              <a:t>-&gt; </a:t>
            </a:r>
            <a:r>
              <a:rPr kumimoji="1" lang="ko-KR" altLang="en-US" sz="1050" b="1" dirty="0" smtClean="0">
                <a:solidFill>
                  <a:srgbClr val="FF0000"/>
                </a:solidFill>
                <a:latin typeface="Arial" charset="0"/>
                <a:ea typeface="돋움" pitchFamily="50" charset="-127"/>
              </a:rPr>
              <a:t>한국인 </a:t>
            </a:r>
            <a:r>
              <a:rPr kumimoji="1" lang="en-US" altLang="ko-KR" sz="1050" b="1" dirty="0" smtClean="0">
                <a:solidFill>
                  <a:srgbClr val="FF0000"/>
                </a:solidFill>
                <a:latin typeface="Arial" charset="0"/>
                <a:ea typeface="돋움" pitchFamily="50" charset="-127"/>
              </a:rPr>
              <a:t> / </a:t>
            </a:r>
            <a:r>
              <a:rPr kumimoji="1" lang="ko-KR" altLang="en-US" sz="1050" b="1" dirty="0" smtClean="0">
                <a:solidFill>
                  <a:srgbClr val="FF0000"/>
                </a:solidFill>
                <a:latin typeface="Arial" charset="0"/>
                <a:ea typeface="돋움" pitchFamily="50" charset="-127"/>
              </a:rPr>
              <a:t>원어민</a:t>
            </a:r>
            <a:r>
              <a:rPr kumimoji="1" lang="en-US" altLang="ko-KR" sz="1050" b="1" dirty="0" smtClean="0">
                <a:solidFill>
                  <a:srgbClr val="FF0000"/>
                </a:solidFill>
                <a:latin typeface="Arial" charset="0"/>
                <a:ea typeface="돋움" pitchFamily="50" charset="-127"/>
              </a:rPr>
              <a:t>(F5 / F6)</a:t>
            </a:r>
          </a:p>
          <a:p>
            <a:pPr marR="0" algn="ctr" defTabSz="914400" rtl="0" eaLnBrk="1" fontAlgn="ctr" latinLnBrk="0" hangingPunct="1">
              <a:lnSpc>
                <a:spcPct val="100000"/>
              </a:lnSpc>
              <a:spcBef>
                <a:spcPct val="20000"/>
              </a:spcBef>
              <a:spcAft>
                <a:spcPct val="0"/>
              </a:spcAft>
              <a:buClrTx/>
              <a:buSzTx/>
              <a:tabLst>
                <a:tab pos="1028700" algn="l"/>
              </a:tabLst>
            </a:pPr>
            <a:r>
              <a:rPr kumimoji="1" lang="en-US" altLang="ko-KR" sz="1050" b="1" dirty="0" smtClean="0">
                <a:solidFill>
                  <a:srgbClr val="FF0000"/>
                </a:solidFill>
                <a:latin typeface="Arial" charset="0"/>
                <a:ea typeface="돋움" pitchFamily="50" charset="-127"/>
              </a:rPr>
              <a:t>   </a:t>
            </a:r>
          </a:p>
          <a:p>
            <a:pPr marR="0" algn="ctr" defTabSz="914400" rtl="0" eaLnBrk="1" fontAlgn="ctr" latinLnBrk="0" hangingPunct="1">
              <a:lnSpc>
                <a:spcPct val="100000"/>
              </a:lnSpc>
              <a:spcBef>
                <a:spcPct val="20000"/>
              </a:spcBef>
              <a:spcAft>
                <a:spcPct val="0"/>
              </a:spcAft>
              <a:buClrTx/>
              <a:buSzTx/>
              <a:tabLst>
                <a:tab pos="1028700" algn="l"/>
              </a:tabLst>
            </a:pPr>
            <a:r>
              <a:rPr kumimoji="1" lang="en-US" altLang="ko-KR" sz="1050" b="1" i="1" dirty="0" smtClean="0">
                <a:solidFill>
                  <a:srgbClr val="FF0000"/>
                </a:solidFill>
                <a:latin typeface="Arial" charset="0"/>
                <a:ea typeface="돋움" pitchFamily="50" charset="-127"/>
              </a:rPr>
              <a:t>(F4</a:t>
            </a:r>
            <a:r>
              <a:rPr kumimoji="1" lang="ko-KR" altLang="en-US" sz="1050" b="1" i="1" dirty="0" smtClean="0">
                <a:solidFill>
                  <a:srgbClr val="FF0000"/>
                </a:solidFill>
                <a:latin typeface="Arial" charset="0"/>
                <a:ea typeface="돋움" pitchFamily="50" charset="-127"/>
              </a:rPr>
              <a:t>비자를 소유한 조선족 가급적 </a:t>
            </a:r>
            <a:r>
              <a:rPr kumimoji="1" lang="en-US" altLang="ko-KR" sz="1050" b="1" i="1" dirty="0" smtClean="0">
                <a:solidFill>
                  <a:srgbClr val="FF0000"/>
                </a:solidFill>
                <a:latin typeface="Arial" charset="0"/>
                <a:ea typeface="돋움" pitchFamily="50" charset="-127"/>
              </a:rPr>
              <a:t>x)</a:t>
            </a:r>
          </a:p>
          <a:p>
            <a:pPr algn="ctr" fontAlgn="ctr" latinLnBrk="0">
              <a:spcBef>
                <a:spcPct val="20000"/>
              </a:spcBef>
              <a:spcAft>
                <a:spcPct val="0"/>
              </a:spcAft>
              <a:tabLst>
                <a:tab pos="1028700" algn="l"/>
              </a:tabLst>
            </a:pPr>
            <a:r>
              <a:rPr kumimoji="1" lang="en-US" altLang="ko-KR" sz="1050" b="1" dirty="0">
                <a:solidFill>
                  <a:srgbClr val="FF0000"/>
                </a:solidFill>
                <a:latin typeface="Arial" charset="0"/>
                <a:ea typeface="돋움" pitchFamily="50" charset="-127"/>
              </a:rPr>
              <a:t> </a:t>
            </a:r>
            <a:r>
              <a:rPr kumimoji="1" lang="en-US" altLang="ko-KR" sz="1050" b="1" i="1" dirty="0" smtClean="0">
                <a:solidFill>
                  <a:srgbClr val="FF0000"/>
                </a:solidFill>
                <a:latin typeface="Arial" charset="0"/>
                <a:ea typeface="돋움" pitchFamily="50" charset="-127"/>
              </a:rPr>
              <a:t>(F2</a:t>
            </a:r>
            <a:r>
              <a:rPr kumimoji="1" lang="ko-KR" altLang="en-US" sz="1050" b="1" i="1" dirty="0" smtClean="0">
                <a:solidFill>
                  <a:srgbClr val="FF0000"/>
                </a:solidFill>
                <a:latin typeface="Arial" charset="0"/>
                <a:ea typeface="돋움" pitchFamily="50" charset="-127"/>
              </a:rPr>
              <a:t>비자 통합됨 </a:t>
            </a:r>
            <a:r>
              <a:rPr kumimoji="1" lang="en-US" altLang="ko-KR" sz="1050" b="1" i="1" dirty="0" smtClean="0">
                <a:solidFill>
                  <a:srgbClr val="FF0000"/>
                </a:solidFill>
                <a:latin typeface="Arial" charset="0"/>
                <a:ea typeface="돋움" pitchFamily="50" charset="-127"/>
              </a:rPr>
              <a:t>)</a:t>
            </a:r>
            <a:endParaRPr kumimoji="1" lang="en-US" altLang="ko-KR" sz="1050" b="1" dirty="0" smtClean="0">
              <a:solidFill>
                <a:srgbClr val="FF0000"/>
              </a:solidFill>
              <a:latin typeface="Arial" charset="0"/>
              <a:ea typeface="돋움" pitchFamily="50" charset="-127"/>
            </a:endParaRPr>
          </a:p>
        </p:txBody>
      </p:sp>
    </p:spTree>
    <p:extLst>
      <p:ext uri="{BB962C8B-B14F-4D97-AF65-F5344CB8AC3E}">
        <p14:creationId xmlns:p14="http://schemas.microsoft.com/office/powerpoint/2010/main" val="66173181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6127" y="891881"/>
            <a:ext cx="5935071" cy="395229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40" name="그림 39"/>
          <p:cNvPicPr>
            <a:picLocks noChangeAspect="1"/>
          </p:cNvPicPr>
          <p:nvPr/>
        </p:nvPicPr>
        <p:blipFill>
          <a:blip r:embed="rId3"/>
          <a:stretch>
            <a:fillRect/>
          </a:stretch>
        </p:blipFill>
        <p:spPr>
          <a:xfrm>
            <a:off x="6516216" y="2132856"/>
            <a:ext cx="2088232" cy="1819239"/>
          </a:xfrm>
          <a:prstGeom prst="rect">
            <a:avLst/>
          </a:prstGeom>
        </p:spPr>
      </p:pic>
      <p:sp>
        <p:nvSpPr>
          <p:cNvPr id="41" name="TextBox 40"/>
          <p:cNvSpPr txBox="1"/>
          <p:nvPr/>
        </p:nvSpPr>
        <p:spPr>
          <a:xfrm>
            <a:off x="3668554" y="3584460"/>
            <a:ext cx="2088232" cy="345863"/>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3" name="꺾인 연결선 2"/>
          <p:cNvCxnSpPr>
            <a:stCxn id="41" idx="3"/>
            <a:endCxn id="40" idx="0"/>
          </p:cNvCxnSpPr>
          <p:nvPr/>
        </p:nvCxnSpPr>
        <p:spPr bwMode="auto">
          <a:xfrm flipV="1">
            <a:off x="5756786" y="2132856"/>
            <a:ext cx="1803546" cy="1624536"/>
          </a:xfrm>
          <a:prstGeom prst="bentConnector4">
            <a:avLst>
              <a:gd name="adj1" fmla="val 21054"/>
              <a:gd name="adj2" fmla="val 11407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1725469" y="3595346"/>
            <a:ext cx="1020368"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49" name="꺾인 연결선 48"/>
          <p:cNvCxnSpPr>
            <a:stCxn id="46" idx="0"/>
            <a:endCxn id="40" idx="0"/>
          </p:cNvCxnSpPr>
          <p:nvPr/>
        </p:nvCxnSpPr>
        <p:spPr bwMode="auto">
          <a:xfrm rot="5400000" flipH="1" flipV="1">
            <a:off x="4166747" y="201762"/>
            <a:ext cx="1462490" cy="5324679"/>
          </a:xfrm>
          <a:prstGeom prst="bentConnector3">
            <a:avLst>
              <a:gd name="adj1" fmla="val 115631"/>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직사각형 53"/>
          <p:cNvSpPr/>
          <p:nvPr/>
        </p:nvSpPr>
        <p:spPr>
          <a:xfrm>
            <a:off x="7236296" y="4044786"/>
            <a:ext cx="1215347" cy="164874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해당 시</a:t>
            </a:r>
            <a:r>
              <a:rPr lang="en-US" altLang="ko-KR" sz="1000" b="1" dirty="0" smtClean="0"/>
              <a:t>/ </a:t>
            </a:r>
            <a:r>
              <a:rPr lang="ko-KR" altLang="en-US" sz="1000" b="1" dirty="0" smtClean="0"/>
              <a:t>분 옆 화살 표 클릭 시 옆 화면과 같은 시</a:t>
            </a:r>
            <a:r>
              <a:rPr lang="en-US" altLang="ko-KR" sz="1000" b="1" dirty="0" smtClean="0"/>
              <a:t>/</a:t>
            </a:r>
            <a:r>
              <a:rPr lang="ko-KR" altLang="en-US" sz="1000" b="1" dirty="0" smtClean="0"/>
              <a:t>분 선택 창 팝업으로 표시</a:t>
            </a:r>
            <a:endParaRPr lang="en-US" altLang="ko-KR" sz="1000" b="1" dirty="0" smtClean="0"/>
          </a:p>
        </p:txBody>
      </p:sp>
      <p:pic>
        <p:nvPicPr>
          <p:cNvPr id="21" name="그림 20"/>
          <p:cNvPicPr>
            <a:picLocks noChangeAspect="1"/>
          </p:cNvPicPr>
          <p:nvPr/>
        </p:nvPicPr>
        <p:blipFill>
          <a:blip r:embed="rId4"/>
          <a:stretch>
            <a:fillRect/>
          </a:stretch>
        </p:blipFill>
        <p:spPr>
          <a:xfrm>
            <a:off x="6078139" y="4265435"/>
            <a:ext cx="419223" cy="2304256"/>
          </a:xfrm>
          <a:prstGeom prst="rect">
            <a:avLst/>
          </a:prstGeom>
        </p:spPr>
      </p:pic>
      <p:pic>
        <p:nvPicPr>
          <p:cNvPr id="22" name="그림 21"/>
          <p:cNvPicPr>
            <a:picLocks noChangeAspect="1"/>
          </p:cNvPicPr>
          <p:nvPr/>
        </p:nvPicPr>
        <p:blipFill>
          <a:blip r:embed="rId5"/>
          <a:stretch>
            <a:fillRect/>
          </a:stretch>
        </p:blipFill>
        <p:spPr>
          <a:xfrm>
            <a:off x="6533012" y="4265435"/>
            <a:ext cx="353628" cy="1402893"/>
          </a:xfrm>
          <a:prstGeom prst="rect">
            <a:avLst/>
          </a:prstGeom>
        </p:spPr>
      </p:pic>
      <p:sp>
        <p:nvSpPr>
          <p:cNvPr id="58" name="TextBox 57"/>
          <p:cNvSpPr txBox="1"/>
          <p:nvPr/>
        </p:nvSpPr>
        <p:spPr>
          <a:xfrm>
            <a:off x="3755641" y="4038746"/>
            <a:ext cx="1551518" cy="255558"/>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9" name="TextBox 58"/>
          <p:cNvSpPr txBox="1"/>
          <p:nvPr/>
        </p:nvSpPr>
        <p:spPr>
          <a:xfrm>
            <a:off x="6008814" y="4219762"/>
            <a:ext cx="939450" cy="2416939"/>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2" name="꺾인 연결선 61"/>
          <p:cNvCxnSpPr>
            <a:stCxn id="58" idx="3"/>
            <a:endCxn id="59" idx="3"/>
          </p:cNvCxnSpPr>
          <p:nvPr/>
        </p:nvCxnSpPr>
        <p:spPr bwMode="auto">
          <a:xfrm>
            <a:off x="5307159" y="4166525"/>
            <a:ext cx="1641105" cy="1261707"/>
          </a:xfrm>
          <a:prstGeom prst="bentConnector3">
            <a:avLst>
              <a:gd name="adj1" fmla="val 11393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 name="그림 29"/>
          <p:cNvPicPr>
            <a:picLocks noChangeAspect="1"/>
          </p:cNvPicPr>
          <p:nvPr/>
        </p:nvPicPr>
        <p:blipFill>
          <a:blip r:embed="rId6"/>
          <a:stretch>
            <a:fillRect/>
          </a:stretch>
        </p:blipFill>
        <p:spPr>
          <a:xfrm>
            <a:off x="1825063" y="4686361"/>
            <a:ext cx="1165194" cy="742950"/>
          </a:xfrm>
          <a:prstGeom prst="rect">
            <a:avLst/>
          </a:prstGeom>
        </p:spPr>
      </p:pic>
      <p:sp>
        <p:nvSpPr>
          <p:cNvPr id="72" name="TextBox 71"/>
          <p:cNvSpPr txBox="1"/>
          <p:nvPr/>
        </p:nvSpPr>
        <p:spPr>
          <a:xfrm>
            <a:off x="4810727" y="4411794"/>
            <a:ext cx="1020368"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52" name="꺾인 연결선 51"/>
          <p:cNvCxnSpPr>
            <a:stCxn id="72" idx="3"/>
            <a:endCxn id="40" idx="1"/>
          </p:cNvCxnSpPr>
          <p:nvPr/>
        </p:nvCxnSpPr>
        <p:spPr bwMode="auto">
          <a:xfrm flipV="1">
            <a:off x="5831095" y="3042476"/>
            <a:ext cx="685121" cy="1531364"/>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5" name="그림 74"/>
          <p:cNvPicPr>
            <a:picLocks noChangeAspect="1"/>
          </p:cNvPicPr>
          <p:nvPr/>
        </p:nvPicPr>
        <p:blipFill>
          <a:blip r:embed="rId7"/>
          <a:stretch>
            <a:fillRect/>
          </a:stretch>
        </p:blipFill>
        <p:spPr>
          <a:xfrm>
            <a:off x="1812554" y="5723486"/>
            <a:ext cx="2996876" cy="474630"/>
          </a:xfrm>
          <a:prstGeom prst="rect">
            <a:avLst/>
          </a:prstGeom>
        </p:spPr>
      </p:pic>
      <p:sp>
        <p:nvSpPr>
          <p:cNvPr id="77" name="TextBox 76"/>
          <p:cNvSpPr txBox="1"/>
          <p:nvPr/>
        </p:nvSpPr>
        <p:spPr>
          <a:xfrm>
            <a:off x="1736352" y="4008343"/>
            <a:ext cx="1177703"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78" name="TextBox 77"/>
          <p:cNvSpPr txBox="1"/>
          <p:nvPr/>
        </p:nvSpPr>
        <p:spPr>
          <a:xfrm>
            <a:off x="1812554" y="5776357"/>
            <a:ext cx="2996876" cy="348229"/>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63" name="꺾인 연결선 62"/>
          <p:cNvCxnSpPr>
            <a:stCxn id="77" idx="2"/>
            <a:endCxn id="75" idx="1"/>
          </p:cNvCxnSpPr>
          <p:nvPr/>
        </p:nvCxnSpPr>
        <p:spPr bwMode="auto">
          <a:xfrm rot="5400000">
            <a:off x="1254696" y="4890292"/>
            <a:ext cx="1628367" cy="512650"/>
          </a:xfrm>
          <a:prstGeom prst="bentConnector4">
            <a:avLst>
              <a:gd name="adj1" fmla="val 42713"/>
              <a:gd name="adj2" fmla="val 14459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a:xfrm>
            <a:off x="323046" y="5007960"/>
            <a:ext cx="1215347" cy="164874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희망 요일을 선택 가능한 칸 표시</a:t>
            </a:r>
            <a:endParaRPr lang="en-US" altLang="ko-KR" sz="1000" b="1" dirty="0" smtClean="0"/>
          </a:p>
          <a:p>
            <a:pPr marL="88900" indent="-88900">
              <a:buFont typeface="Arial" panose="020B0604020202020204" pitchFamily="34" charset="0"/>
              <a:buChar char="•"/>
            </a:pPr>
            <a:r>
              <a:rPr lang="ko-KR" altLang="en-US" sz="1000" b="1" dirty="0" smtClean="0"/>
              <a:t>해당 요일 클릭 시 체크 표시 되도록</a:t>
            </a:r>
            <a:endParaRPr lang="en-US" altLang="ko-KR" sz="1000" b="1" dirty="0" smtClean="0"/>
          </a:p>
        </p:txBody>
      </p:sp>
    </p:spTree>
    <p:extLst>
      <p:ext uri="{BB962C8B-B14F-4D97-AF65-F5344CB8AC3E}">
        <p14:creationId xmlns:p14="http://schemas.microsoft.com/office/powerpoint/2010/main" val="2271227628"/>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84" name="직사각형 83"/>
          <p:cNvSpPr/>
          <p:nvPr/>
        </p:nvSpPr>
        <p:spPr bwMode="auto">
          <a:xfrm>
            <a:off x="1314062" y="4901540"/>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1" name="직사각형 110"/>
          <p:cNvSpPr/>
          <p:nvPr/>
        </p:nvSpPr>
        <p:spPr bwMode="auto">
          <a:xfrm>
            <a:off x="1322188" y="5867775"/>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625368"/>
            <a:ext cx="5862754" cy="191402"/>
            <a:chOff x="1314346" y="1719201"/>
            <a:chExt cx="5862754" cy="191402"/>
          </a:xfrm>
        </p:grpSpPr>
        <p:pic>
          <p:nvPicPr>
            <p:cNvPr id="1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98681"/>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98681"/>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3"/>
          <a:stretch>
            <a:fillRect/>
          </a:stretch>
        </p:blipFill>
        <p:spPr>
          <a:xfrm>
            <a:off x="1612860" y="5875742"/>
            <a:ext cx="5076825" cy="457200"/>
          </a:xfrm>
          <a:prstGeom prst="rect">
            <a:avLst/>
          </a:prstGeom>
        </p:spPr>
      </p:pic>
      <p:sp>
        <p:nvSpPr>
          <p:cNvPr id="46" name="직사각형 45"/>
          <p:cNvSpPr/>
          <p:nvPr/>
        </p:nvSpPr>
        <p:spPr>
          <a:xfrm>
            <a:off x="7477341" y="3573016"/>
            <a:ext cx="1523105" cy="1577883"/>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첫 화면 박스 크기는 </a:t>
            </a:r>
            <a:r>
              <a:rPr lang="en-US" altLang="ko-KR" sz="1000" b="1" dirty="0" smtClean="0"/>
              <a:t>FIX </a:t>
            </a:r>
            <a:r>
              <a:rPr lang="ko-KR" altLang="en-US" sz="1000" b="1" dirty="0" smtClean="0"/>
              <a:t>하되 요구사항 내용 양에 따라 자동으로 박스 크기 커지도록 설정</a:t>
            </a:r>
            <a:endParaRPr lang="en-US" altLang="ko-KR" sz="1000" b="1" dirty="0" smtClean="0"/>
          </a:p>
        </p:txBody>
      </p:sp>
      <p:sp>
        <p:nvSpPr>
          <p:cNvPr id="47"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- 3 </a:t>
            </a:r>
            <a:endParaRPr lang="ko-KR" altLang="en-US" dirty="0">
              <a:solidFill>
                <a:srgbClr val="000000"/>
              </a:solidFill>
              <a:latin typeface="돋움"/>
              <a:ea typeface="돋움"/>
            </a:endParaRPr>
          </a:p>
        </p:txBody>
      </p:sp>
      <p:sp>
        <p:nvSpPr>
          <p:cNvPr id="48" name="TextBox 47"/>
          <p:cNvSpPr txBox="1"/>
          <p:nvPr/>
        </p:nvSpPr>
        <p:spPr>
          <a:xfrm>
            <a:off x="1270095" y="4864966"/>
            <a:ext cx="5917607" cy="73623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3" name="꺾인 연결선 12"/>
          <p:cNvCxnSpPr>
            <a:stCxn id="48" idx="3"/>
            <a:endCxn id="46" idx="1"/>
          </p:cNvCxnSpPr>
          <p:nvPr/>
        </p:nvCxnSpPr>
        <p:spPr bwMode="auto">
          <a:xfrm flipV="1">
            <a:off x="7187702" y="4361958"/>
            <a:ext cx="289639" cy="871123"/>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3368884" y="6383947"/>
            <a:ext cx="951428" cy="430553"/>
          </a:xfrm>
          <a:prstGeom prst="rect">
            <a:avLst/>
          </a:prstGeom>
          <a:noFill/>
          <a:ln w="25400">
            <a:solidFill>
              <a:srgbClr val="FF0000"/>
            </a:solidFill>
            <a:prstDash val="dash"/>
          </a:ln>
        </p:spPr>
        <p:txBody>
          <a:bodyPr wrap="square" rtlCol="0">
            <a:normAutofit/>
          </a:bodyPr>
          <a:lstStyle/>
          <a:p>
            <a:endParaRPr lang="ko-KR" altLang="en-US" dirty="0"/>
          </a:p>
        </p:txBody>
      </p:sp>
      <p:sp>
        <p:nvSpPr>
          <p:cNvPr id="53" name="직사각형 52"/>
          <p:cNvSpPr/>
          <p:nvPr/>
        </p:nvSpPr>
        <p:spPr>
          <a:xfrm>
            <a:off x="3871170" y="199640"/>
            <a:ext cx="5129275" cy="567917"/>
          </a:xfrm>
          <a:prstGeom prst="rect">
            <a:avLst/>
          </a:prstGeom>
          <a:solidFill>
            <a:schemeClr val="bg1">
              <a:lumMod val="95000"/>
            </a:schemeClr>
          </a:solidFill>
          <a:ln w="25400">
            <a:solidFill>
              <a:schemeClr val="tx1"/>
            </a:solidFill>
          </a:ln>
        </p:spPr>
        <p:txBody>
          <a:bodyPr wrap="square" anchor="t">
            <a:normAutofit/>
          </a:bodyPr>
          <a:lstStyle/>
          <a:p>
            <a:r>
              <a:rPr lang="en-US" altLang="ko-KR" sz="1000" b="1" dirty="0" smtClean="0"/>
              <a:t>[</a:t>
            </a:r>
            <a:r>
              <a:rPr lang="ko-KR" altLang="en-US" sz="1000" b="1" dirty="0" smtClean="0"/>
              <a:t>신규클래스개설요청이 성공적으로 전달되었습니다</a:t>
            </a:r>
            <a:r>
              <a:rPr lang="en-US" altLang="ko-KR" sz="1000" b="1" dirty="0" smtClean="0"/>
              <a:t>. </a:t>
            </a:r>
            <a:r>
              <a:rPr lang="ko-KR" altLang="en-US" sz="1000" b="1" dirty="0" smtClean="0"/>
              <a:t>담당컨설턴트가 </a:t>
            </a:r>
            <a:r>
              <a:rPr lang="en-US" altLang="ko-KR" sz="1000" b="1" dirty="0" smtClean="0"/>
              <a:t>24</a:t>
            </a:r>
            <a:r>
              <a:rPr lang="ko-KR" altLang="en-US" sz="1000" b="1" dirty="0" smtClean="0"/>
              <a:t>시간 내로 연락 드리겠습니다</a:t>
            </a:r>
            <a:r>
              <a:rPr lang="en-US" altLang="ko-KR" sz="1000" b="1" dirty="0"/>
              <a:t>]</a:t>
            </a:r>
            <a:endParaRPr lang="en-US" altLang="ko-KR" sz="1000" b="1" dirty="0" smtClean="0"/>
          </a:p>
        </p:txBody>
      </p:sp>
      <p:cxnSp>
        <p:nvCxnSpPr>
          <p:cNvPr id="16" name="꺾인 연결선 15"/>
          <p:cNvCxnSpPr>
            <a:stCxn id="50" idx="2"/>
            <a:endCxn id="53" idx="3"/>
          </p:cNvCxnSpPr>
          <p:nvPr/>
        </p:nvCxnSpPr>
        <p:spPr bwMode="auto">
          <a:xfrm rot="5400000" flipH="1" flipV="1">
            <a:off x="3257070" y="1071126"/>
            <a:ext cx="6330901" cy="5155847"/>
          </a:xfrm>
          <a:prstGeom prst="bentConnector4">
            <a:avLst>
              <a:gd name="adj1" fmla="val -3611"/>
              <a:gd name="adj2" fmla="val 10443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직사각형 68"/>
          <p:cNvSpPr/>
          <p:nvPr/>
        </p:nvSpPr>
        <p:spPr>
          <a:xfrm>
            <a:off x="1547600" y="6416542"/>
            <a:ext cx="1777962" cy="68778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전송하기 클릭 시 팝업 메시지 창 표시되도록 설정</a:t>
            </a:r>
            <a:endParaRPr lang="en-US" altLang="ko-KR" sz="1000" b="1" dirty="0" smtClean="0"/>
          </a:p>
        </p:txBody>
      </p:sp>
      <p:sp>
        <p:nvSpPr>
          <p:cNvPr id="78" name="직사각형 77"/>
          <p:cNvSpPr/>
          <p:nvPr/>
        </p:nvSpPr>
        <p:spPr bwMode="auto">
          <a:xfrm>
            <a:off x="6261279" y="533822"/>
            <a:ext cx="349055" cy="20396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82" name="TextBox 81"/>
          <p:cNvSpPr txBox="1"/>
          <p:nvPr/>
        </p:nvSpPr>
        <p:spPr>
          <a:xfrm>
            <a:off x="6211742" y="494410"/>
            <a:ext cx="440404" cy="320985"/>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83" name="직사각형 82"/>
          <p:cNvSpPr/>
          <p:nvPr/>
        </p:nvSpPr>
        <p:spPr>
          <a:xfrm>
            <a:off x="7563047" y="1136511"/>
            <a:ext cx="1060129" cy="383431"/>
          </a:xfrm>
          <a:prstGeom prst="rect">
            <a:avLst/>
          </a:prstGeom>
          <a:solidFill>
            <a:schemeClr val="bg1">
              <a:lumMod val="95000"/>
            </a:schemeClr>
          </a:solidFill>
          <a:ln w="25400">
            <a:solidFill>
              <a:schemeClr val="tx1"/>
            </a:solidFill>
          </a:ln>
        </p:spPr>
        <p:txBody>
          <a:bodyPr wrap="square" anchor="t">
            <a:normAutofit lnSpcReduction="10000"/>
          </a:bodyPr>
          <a:lstStyle/>
          <a:p>
            <a:r>
              <a:rPr lang="ko-KR" altLang="en-US" sz="1000" b="1" smtClean="0"/>
              <a:t>확인버튼 클릭 시 창 닫힘</a:t>
            </a:r>
            <a:endParaRPr lang="en-US" altLang="ko-KR" sz="1000" b="1" dirty="0" smtClean="0"/>
          </a:p>
        </p:txBody>
      </p:sp>
      <p:cxnSp>
        <p:nvCxnSpPr>
          <p:cNvPr id="39" name="꺾인 연결선 38"/>
          <p:cNvCxnSpPr>
            <a:stCxn id="82" idx="3"/>
            <a:endCxn id="83" idx="0"/>
          </p:cNvCxnSpPr>
          <p:nvPr/>
        </p:nvCxnSpPr>
        <p:spPr bwMode="auto">
          <a:xfrm>
            <a:off x="6652146" y="654903"/>
            <a:ext cx="1440966" cy="48160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6" name="그림 85"/>
          <p:cNvPicPr>
            <a:picLocks noChangeAspect="1"/>
          </p:cNvPicPr>
          <p:nvPr/>
        </p:nvPicPr>
        <p:blipFill>
          <a:blip r:embed="rId4"/>
          <a:stretch>
            <a:fillRect/>
          </a:stretch>
        </p:blipFill>
        <p:spPr>
          <a:xfrm>
            <a:off x="59767" y="872390"/>
            <a:ext cx="7128792" cy="3671024"/>
          </a:xfrm>
          <a:prstGeom prst="rect">
            <a:avLst/>
          </a:prstGeom>
        </p:spPr>
      </p:pic>
      <p:grpSp>
        <p:nvGrpSpPr>
          <p:cNvPr id="87" name="그룹 86"/>
          <p:cNvGrpSpPr/>
          <p:nvPr/>
        </p:nvGrpSpPr>
        <p:grpSpPr>
          <a:xfrm>
            <a:off x="1281404" y="1241916"/>
            <a:ext cx="5862754" cy="191402"/>
            <a:chOff x="1314346" y="1719201"/>
            <a:chExt cx="5862754" cy="191402"/>
          </a:xfrm>
        </p:grpSpPr>
        <p:pic>
          <p:nvPicPr>
            <p:cNvPr id="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TextBox 88"/>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6" name="직사각형 5"/>
          <p:cNvSpPr/>
          <p:nvPr/>
        </p:nvSpPr>
        <p:spPr bwMode="auto">
          <a:xfrm>
            <a:off x="1292574" y="1484784"/>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4" name="직사각형 93"/>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5" name="표 94"/>
          <p:cNvGraphicFramePr>
            <a:graphicFrameLocks noGrp="1"/>
          </p:cNvGraphicFramePr>
          <p:nvPr>
            <p:extLst>
              <p:ext uri="{D42A27DB-BD31-4B8C-83A1-F6EECF244321}">
                <p14:modId xmlns:p14="http://schemas.microsoft.com/office/powerpoint/2010/main" val="3979146379"/>
              </p:ext>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smtClean="0">
                          <a:solidFill>
                            <a:schemeClr val="tx1"/>
                          </a:solidFill>
                        </a:rPr>
                        <a:t>클래스 형태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aseline="0" dirty="0" smtClean="0">
                          <a:solidFill>
                            <a:schemeClr val="tx1"/>
                          </a:solidFill>
                        </a:rPr>
                        <a:t>  </a:t>
                      </a:r>
                      <a:r>
                        <a:rPr lang="ko-KR" altLang="en-US" sz="900" b="0" baseline="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교육희망</a:t>
                      </a:r>
                      <a:endParaRPr lang="en-US" altLang="ko-KR" sz="900" b="1" dirty="0" smtClean="0">
                        <a:solidFill>
                          <a:schemeClr val="tx1"/>
                        </a:solidFill>
                      </a:endParaRPr>
                    </a:p>
                    <a:p>
                      <a:pPr algn="ctr" latinLnBrk="1"/>
                      <a:r>
                        <a:rPr lang="ko-KR" altLang="en-US" sz="900" b="1" dirty="0" smtClean="0">
                          <a:solidFill>
                            <a:schemeClr val="tx1"/>
                          </a:solidFill>
                        </a:rPr>
                        <a:t>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교육장소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96" name="직사각형 95"/>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7" name="표 96"/>
          <p:cNvGraphicFramePr>
            <a:graphicFrameLocks noGrp="1"/>
          </p:cNvGraphicFramePr>
          <p:nvPr>
            <p:extLst>
              <p:ext uri="{D42A27DB-BD31-4B8C-83A1-F6EECF244321}">
                <p14:modId xmlns:p14="http://schemas.microsoft.com/office/powerpoint/2010/main" val="3830457016"/>
              </p:ext>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98" name="그룹 97"/>
          <p:cNvGrpSpPr/>
          <p:nvPr/>
        </p:nvGrpSpPr>
        <p:grpSpPr>
          <a:xfrm>
            <a:off x="1281404" y="2362684"/>
            <a:ext cx="5862754" cy="191402"/>
            <a:chOff x="1314346" y="1719201"/>
            <a:chExt cx="5862754" cy="191402"/>
          </a:xfrm>
        </p:grpSpPr>
        <p:pic>
          <p:nvPicPr>
            <p:cNvPr id="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TextBox 9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101" name="그림 100"/>
          <p:cNvPicPr>
            <a:picLocks noChangeAspect="1"/>
          </p:cNvPicPr>
          <p:nvPr/>
        </p:nvPicPr>
        <p:blipFill>
          <a:blip r:embed="rId5"/>
          <a:stretch>
            <a:fillRect/>
          </a:stretch>
        </p:blipFill>
        <p:spPr>
          <a:xfrm>
            <a:off x="2180660" y="3450373"/>
            <a:ext cx="1080120" cy="273236"/>
          </a:xfrm>
          <a:prstGeom prst="rect">
            <a:avLst/>
          </a:prstGeom>
        </p:spPr>
      </p:pic>
      <p:pic>
        <p:nvPicPr>
          <p:cNvPr id="102" name="그림 101"/>
          <p:cNvPicPr>
            <a:picLocks noChangeAspect="1"/>
          </p:cNvPicPr>
          <p:nvPr/>
        </p:nvPicPr>
        <p:blipFill>
          <a:blip r:embed="rId5"/>
          <a:stretch>
            <a:fillRect/>
          </a:stretch>
        </p:blipFill>
        <p:spPr>
          <a:xfrm>
            <a:off x="5906182" y="4235690"/>
            <a:ext cx="1080120" cy="273236"/>
          </a:xfrm>
          <a:prstGeom prst="rect">
            <a:avLst/>
          </a:prstGeom>
        </p:spPr>
      </p:pic>
      <p:grpSp>
        <p:nvGrpSpPr>
          <p:cNvPr id="103" name="그룹 102"/>
          <p:cNvGrpSpPr/>
          <p:nvPr/>
        </p:nvGrpSpPr>
        <p:grpSpPr>
          <a:xfrm>
            <a:off x="4483672" y="3457814"/>
            <a:ext cx="2459588" cy="282741"/>
            <a:chOff x="4200644" y="3457814"/>
            <a:chExt cx="2752737" cy="282741"/>
          </a:xfrm>
        </p:grpSpPr>
        <p:pic>
          <p:nvPicPr>
            <p:cNvPr id="104" name="그림 103"/>
            <p:cNvPicPr>
              <a:picLocks noChangeAspect="1"/>
            </p:cNvPicPr>
            <p:nvPr/>
          </p:nvPicPr>
          <p:blipFill>
            <a:blip r:embed="rId5"/>
            <a:stretch>
              <a:fillRect/>
            </a:stretch>
          </p:blipFill>
          <p:spPr>
            <a:xfrm>
              <a:off x="4200644" y="3457814"/>
              <a:ext cx="1080120" cy="273236"/>
            </a:xfrm>
            <a:prstGeom prst="rect">
              <a:avLst/>
            </a:prstGeom>
          </p:spPr>
        </p:pic>
        <p:sp>
          <p:nvSpPr>
            <p:cNvPr id="105" name="TextBox 104"/>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116" name="그림 115"/>
            <p:cNvPicPr>
              <a:picLocks noChangeAspect="1"/>
            </p:cNvPicPr>
            <p:nvPr/>
          </p:nvPicPr>
          <p:blipFill>
            <a:blip r:embed="rId5"/>
            <a:stretch>
              <a:fillRect/>
            </a:stretch>
          </p:blipFill>
          <p:spPr>
            <a:xfrm>
              <a:off x="5547450" y="3467319"/>
              <a:ext cx="1080120" cy="273236"/>
            </a:xfrm>
            <a:prstGeom prst="rect">
              <a:avLst/>
            </a:prstGeom>
          </p:spPr>
        </p:pic>
        <p:sp>
          <p:nvSpPr>
            <p:cNvPr id="117" name="TextBox 116"/>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8" name="그림 117"/>
          <p:cNvPicPr>
            <a:picLocks noChangeAspect="1"/>
          </p:cNvPicPr>
          <p:nvPr/>
        </p:nvPicPr>
        <p:blipFill>
          <a:blip r:embed="rId6"/>
          <a:stretch>
            <a:fillRect/>
          </a:stretch>
        </p:blipFill>
        <p:spPr>
          <a:xfrm>
            <a:off x="2198923" y="3891792"/>
            <a:ext cx="1271186" cy="201324"/>
          </a:xfrm>
          <a:prstGeom prst="rect">
            <a:avLst/>
          </a:prstGeom>
        </p:spPr>
      </p:pic>
      <p:pic>
        <p:nvPicPr>
          <p:cNvPr id="119" name="그림 118"/>
          <p:cNvPicPr>
            <a:picLocks noChangeAspect="1"/>
          </p:cNvPicPr>
          <p:nvPr/>
        </p:nvPicPr>
        <p:blipFill>
          <a:blip r:embed="rId7"/>
          <a:stretch>
            <a:fillRect/>
          </a:stretch>
        </p:blipFill>
        <p:spPr>
          <a:xfrm>
            <a:off x="4701661" y="3872632"/>
            <a:ext cx="1584614" cy="231667"/>
          </a:xfrm>
          <a:prstGeom prst="rect">
            <a:avLst/>
          </a:prstGeom>
        </p:spPr>
      </p:pic>
      <p:pic>
        <p:nvPicPr>
          <p:cNvPr id="120" name="그림 119"/>
          <p:cNvPicPr>
            <a:picLocks noChangeAspect="1"/>
          </p:cNvPicPr>
          <p:nvPr/>
        </p:nvPicPr>
        <p:blipFill>
          <a:blip r:embed="rId8"/>
          <a:stretch>
            <a:fillRect/>
          </a:stretch>
        </p:blipFill>
        <p:spPr>
          <a:xfrm>
            <a:off x="3324371" y="3115482"/>
            <a:ext cx="190500" cy="190500"/>
          </a:xfrm>
          <a:prstGeom prst="rect">
            <a:avLst/>
          </a:prstGeom>
        </p:spPr>
      </p:pic>
      <p:pic>
        <p:nvPicPr>
          <p:cNvPr id="121" name="그림 120"/>
          <p:cNvPicPr>
            <a:picLocks noChangeAspect="1"/>
          </p:cNvPicPr>
          <p:nvPr/>
        </p:nvPicPr>
        <p:blipFill>
          <a:blip r:embed="rId8"/>
          <a:stretch>
            <a:fillRect/>
          </a:stretch>
        </p:blipFill>
        <p:spPr>
          <a:xfrm>
            <a:off x="4870969" y="3125732"/>
            <a:ext cx="190500" cy="190500"/>
          </a:xfrm>
          <a:prstGeom prst="rect">
            <a:avLst/>
          </a:prstGeom>
        </p:spPr>
      </p:pic>
      <p:pic>
        <p:nvPicPr>
          <p:cNvPr id="122" name="그림 121"/>
          <p:cNvPicPr>
            <a:picLocks noChangeAspect="1"/>
          </p:cNvPicPr>
          <p:nvPr/>
        </p:nvPicPr>
        <p:blipFill>
          <a:blip r:embed="rId8"/>
          <a:stretch>
            <a:fillRect/>
          </a:stretch>
        </p:blipFill>
        <p:spPr>
          <a:xfrm>
            <a:off x="4870969" y="2721719"/>
            <a:ext cx="190500" cy="190500"/>
          </a:xfrm>
          <a:prstGeom prst="rect">
            <a:avLst/>
          </a:prstGeom>
        </p:spPr>
      </p:pic>
      <p:pic>
        <p:nvPicPr>
          <p:cNvPr id="123" name="그림 122"/>
          <p:cNvPicPr>
            <a:picLocks noChangeAspect="1"/>
          </p:cNvPicPr>
          <p:nvPr/>
        </p:nvPicPr>
        <p:blipFill>
          <a:blip r:embed="rId8"/>
          <a:stretch>
            <a:fillRect/>
          </a:stretch>
        </p:blipFill>
        <p:spPr>
          <a:xfrm>
            <a:off x="6812295" y="3133057"/>
            <a:ext cx="190500" cy="190500"/>
          </a:xfrm>
          <a:prstGeom prst="rect">
            <a:avLst/>
          </a:prstGeom>
        </p:spPr>
      </p:pic>
      <p:pic>
        <p:nvPicPr>
          <p:cNvPr id="124" name="그림 123"/>
          <p:cNvPicPr>
            <a:picLocks noChangeAspect="1"/>
          </p:cNvPicPr>
          <p:nvPr/>
        </p:nvPicPr>
        <p:blipFill>
          <a:blip r:embed="rId8"/>
          <a:stretch>
            <a:fillRect/>
          </a:stretch>
        </p:blipFill>
        <p:spPr>
          <a:xfrm>
            <a:off x="4718549" y="4287262"/>
            <a:ext cx="190500" cy="190500"/>
          </a:xfrm>
          <a:prstGeom prst="rect">
            <a:avLst/>
          </a:prstGeom>
        </p:spPr>
      </p:pic>
      <p:pic>
        <p:nvPicPr>
          <p:cNvPr id="125" name="그림 124"/>
          <p:cNvPicPr>
            <a:picLocks noChangeAspect="1"/>
          </p:cNvPicPr>
          <p:nvPr/>
        </p:nvPicPr>
        <p:blipFill>
          <a:blip r:embed="rId8"/>
          <a:stretch>
            <a:fillRect/>
          </a:stretch>
        </p:blipFill>
        <p:spPr>
          <a:xfrm>
            <a:off x="6812295" y="2742152"/>
            <a:ext cx="190500" cy="190500"/>
          </a:xfrm>
          <a:prstGeom prst="rect">
            <a:avLst/>
          </a:prstGeom>
        </p:spPr>
      </p:pic>
      <p:sp>
        <p:nvSpPr>
          <p:cNvPr id="126" name="직사각형 125"/>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8" name="직사각형 127"/>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29" name="직사각형 128"/>
          <p:cNvSpPr/>
          <p:nvPr/>
        </p:nvSpPr>
        <p:spPr bwMode="auto">
          <a:xfrm>
            <a:off x="2180659" y="4261299"/>
            <a:ext cx="1334211"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53700446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319619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3223367"/>
            <a:ext cx="227526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Advanced Cancel / </a:t>
            </a:r>
            <a:r>
              <a:rPr lang="en-US" altLang="ko-KR" sz="900" b="1" dirty="0" err="1" smtClean="0">
                <a:solidFill>
                  <a:schemeClr val="bg1"/>
                </a:solidFill>
              </a:rPr>
              <a:t>Sameday</a:t>
            </a:r>
            <a:r>
              <a:rPr lang="en-US" altLang="ko-KR" sz="900" b="1" dirty="0" smtClean="0">
                <a:solidFill>
                  <a:schemeClr val="bg1"/>
                </a:solidFill>
              </a:rPr>
              <a:t> Cancel</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12036" y="4905595"/>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893437536"/>
              </p:ext>
            </p:extLst>
          </p:nvPr>
        </p:nvGraphicFramePr>
        <p:xfrm>
          <a:off x="1457753" y="5193628"/>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ㅇㅇ</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439616" y="4945832"/>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65041" y="6646787"/>
            <a:ext cx="1293034" cy="171313"/>
          </a:xfrm>
          <a:prstGeom prst="rect">
            <a:avLst/>
          </a:prstGeom>
        </p:spPr>
      </p:pic>
      <p:pic>
        <p:nvPicPr>
          <p:cNvPr id="27" name="그림 26"/>
          <p:cNvPicPr>
            <a:picLocks noChangeAspect="1"/>
          </p:cNvPicPr>
          <p:nvPr/>
        </p:nvPicPr>
        <p:blipFill>
          <a:blip r:embed="rId5"/>
          <a:stretch>
            <a:fillRect/>
          </a:stretch>
        </p:blipFill>
        <p:spPr>
          <a:xfrm>
            <a:off x="1468964" y="6667393"/>
            <a:ext cx="1521869" cy="149692"/>
          </a:xfrm>
          <a:prstGeom prst="rect">
            <a:avLst/>
          </a:prstGeom>
        </p:spPr>
      </p:pic>
      <p:sp>
        <p:nvSpPr>
          <p:cNvPr id="38" name="직사각형 37"/>
          <p:cNvSpPr/>
          <p:nvPr/>
        </p:nvSpPr>
        <p:spPr bwMode="auto">
          <a:xfrm>
            <a:off x="1401150" y="1514187"/>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838283"/>
            <a:ext cx="1293034" cy="197972"/>
          </a:xfrm>
          <a:prstGeom prst="rect">
            <a:avLst/>
          </a:prstGeom>
        </p:spPr>
      </p:pic>
      <p:pic>
        <p:nvPicPr>
          <p:cNvPr id="41" name="그림 40"/>
          <p:cNvPicPr>
            <a:picLocks noChangeAspect="1"/>
          </p:cNvPicPr>
          <p:nvPr/>
        </p:nvPicPr>
        <p:blipFill>
          <a:blip r:embed="rId6"/>
          <a:stretch>
            <a:fillRect/>
          </a:stretch>
        </p:blipFill>
        <p:spPr>
          <a:xfrm>
            <a:off x="6173759" y="1536448"/>
            <a:ext cx="1016495" cy="201125"/>
          </a:xfrm>
          <a:prstGeom prst="rect">
            <a:avLst/>
          </a:prstGeom>
        </p:spPr>
      </p:pic>
      <p:sp>
        <p:nvSpPr>
          <p:cNvPr id="42" name="TextBox 41"/>
          <p:cNvSpPr txBox="1"/>
          <p:nvPr/>
        </p:nvSpPr>
        <p:spPr>
          <a:xfrm>
            <a:off x="1894319" y="15510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55745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775506" y="1936524"/>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803292" y="2119822"/>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470586" y="2885546"/>
            <a:ext cx="1521869" cy="149692"/>
          </a:xfrm>
          <a:prstGeom prst="rect">
            <a:avLst/>
          </a:prstGeom>
        </p:spPr>
      </p:pic>
      <p:graphicFrame>
        <p:nvGraphicFramePr>
          <p:cNvPr id="52" name="표 51"/>
          <p:cNvGraphicFramePr>
            <a:graphicFrameLocks noGrp="1"/>
          </p:cNvGraphicFramePr>
          <p:nvPr>
            <p:extLst>
              <p:ext uri="{D42A27DB-BD31-4B8C-83A1-F6EECF244321}">
                <p14:modId xmlns:p14="http://schemas.microsoft.com/office/powerpoint/2010/main" val="1259795042"/>
              </p:ext>
            </p:extLst>
          </p:nvPr>
        </p:nvGraphicFramePr>
        <p:xfrm>
          <a:off x="1473086" y="1751856"/>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455918" y="155745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552720" y="2052890"/>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555786" y="2394276"/>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173759" y="4932779"/>
            <a:ext cx="1016495" cy="201125"/>
          </a:xfrm>
          <a:prstGeom prst="rect">
            <a:avLst/>
          </a:prstGeom>
        </p:spPr>
      </p:pic>
      <p:pic>
        <p:nvPicPr>
          <p:cNvPr id="2" name="그림 1"/>
          <p:cNvPicPr>
            <a:picLocks noChangeAspect="1"/>
          </p:cNvPicPr>
          <p:nvPr/>
        </p:nvPicPr>
        <p:blipFill>
          <a:blip r:embed="rId9"/>
          <a:stretch>
            <a:fillRect/>
          </a:stretch>
        </p:blipFill>
        <p:spPr>
          <a:xfrm>
            <a:off x="3577490" y="2029653"/>
            <a:ext cx="800268" cy="280886"/>
          </a:xfrm>
          <a:prstGeom prst="rect">
            <a:avLst/>
          </a:prstGeom>
        </p:spPr>
      </p:pic>
      <p:pic>
        <p:nvPicPr>
          <p:cNvPr id="63" name="그림 62"/>
          <p:cNvPicPr>
            <a:picLocks noChangeAspect="1"/>
          </p:cNvPicPr>
          <p:nvPr/>
        </p:nvPicPr>
        <p:blipFill>
          <a:blip r:embed="rId9"/>
          <a:stretch>
            <a:fillRect/>
          </a:stretch>
        </p:blipFill>
        <p:spPr>
          <a:xfrm>
            <a:off x="4395848" y="2001045"/>
            <a:ext cx="844695" cy="204962"/>
          </a:xfrm>
          <a:prstGeom prst="rect">
            <a:avLst/>
          </a:prstGeom>
        </p:spPr>
      </p:pic>
      <p:sp>
        <p:nvSpPr>
          <p:cNvPr id="54" name="직사각형 53"/>
          <p:cNvSpPr/>
          <p:nvPr/>
        </p:nvSpPr>
        <p:spPr bwMode="auto">
          <a:xfrm>
            <a:off x="6862709" y="2059143"/>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862709" y="2387882"/>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402210" y="3416145"/>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630099"/>
            <a:ext cx="1293034" cy="197972"/>
          </a:xfrm>
          <a:prstGeom prst="rect">
            <a:avLst/>
          </a:prstGeom>
        </p:spPr>
      </p:pic>
      <p:pic>
        <p:nvPicPr>
          <p:cNvPr id="60" name="그림 59"/>
          <p:cNvPicPr>
            <a:picLocks noChangeAspect="1"/>
          </p:cNvPicPr>
          <p:nvPr/>
        </p:nvPicPr>
        <p:blipFill>
          <a:blip r:embed="rId6"/>
          <a:stretch>
            <a:fillRect/>
          </a:stretch>
        </p:blipFill>
        <p:spPr>
          <a:xfrm>
            <a:off x="6174819" y="3438405"/>
            <a:ext cx="1016495" cy="201125"/>
          </a:xfrm>
          <a:prstGeom prst="rect">
            <a:avLst/>
          </a:prstGeom>
        </p:spPr>
      </p:pic>
      <p:pic>
        <p:nvPicPr>
          <p:cNvPr id="64" name="그림 63"/>
          <p:cNvPicPr>
            <a:picLocks noChangeAspect="1"/>
          </p:cNvPicPr>
          <p:nvPr/>
        </p:nvPicPr>
        <p:blipFill>
          <a:blip r:embed="rId5"/>
          <a:stretch>
            <a:fillRect/>
          </a:stretch>
        </p:blipFill>
        <p:spPr>
          <a:xfrm>
            <a:off x="1471646" y="4677362"/>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3937694952"/>
              </p:ext>
            </p:extLst>
          </p:nvPr>
        </p:nvGraphicFramePr>
        <p:xfrm>
          <a:off x="1474146" y="3653813"/>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6" name="그림 65"/>
          <p:cNvPicPr>
            <a:picLocks noChangeAspect="1"/>
          </p:cNvPicPr>
          <p:nvPr/>
        </p:nvPicPr>
        <p:blipFill>
          <a:blip r:embed="rId9"/>
          <a:stretch>
            <a:fillRect/>
          </a:stretch>
        </p:blipFill>
        <p:spPr>
          <a:xfrm>
            <a:off x="3322002" y="5498828"/>
            <a:ext cx="1055755" cy="249507"/>
          </a:xfrm>
          <a:prstGeom prst="rect">
            <a:avLst/>
          </a:prstGeom>
        </p:spPr>
      </p:pic>
      <p:sp>
        <p:nvSpPr>
          <p:cNvPr id="67" name="직사각형 66"/>
          <p:cNvSpPr/>
          <p:nvPr/>
        </p:nvSpPr>
        <p:spPr bwMode="auto">
          <a:xfrm>
            <a:off x="1598457" y="5521355"/>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1598457" y="5808560"/>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1598457" y="6098802"/>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1598457" y="6364674"/>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71" name="그림 70"/>
          <p:cNvPicPr>
            <a:picLocks noChangeAspect="1"/>
          </p:cNvPicPr>
          <p:nvPr/>
        </p:nvPicPr>
        <p:blipFill>
          <a:blip r:embed="rId9"/>
          <a:stretch>
            <a:fillRect/>
          </a:stretch>
        </p:blipFill>
        <p:spPr>
          <a:xfrm>
            <a:off x="3322002" y="5796475"/>
            <a:ext cx="1055755" cy="249507"/>
          </a:xfrm>
          <a:prstGeom prst="rect">
            <a:avLst/>
          </a:prstGeom>
        </p:spPr>
      </p:pic>
      <p:pic>
        <p:nvPicPr>
          <p:cNvPr id="72" name="그림 71"/>
          <p:cNvPicPr>
            <a:picLocks noChangeAspect="1"/>
          </p:cNvPicPr>
          <p:nvPr/>
        </p:nvPicPr>
        <p:blipFill>
          <a:blip r:embed="rId9"/>
          <a:stretch>
            <a:fillRect/>
          </a:stretch>
        </p:blipFill>
        <p:spPr>
          <a:xfrm>
            <a:off x="3322002" y="6059895"/>
            <a:ext cx="1055755" cy="249507"/>
          </a:xfrm>
          <a:prstGeom prst="rect">
            <a:avLst/>
          </a:prstGeom>
        </p:spPr>
      </p:pic>
      <p:pic>
        <p:nvPicPr>
          <p:cNvPr id="73" name="그림 72"/>
          <p:cNvPicPr>
            <a:picLocks noChangeAspect="1"/>
          </p:cNvPicPr>
          <p:nvPr/>
        </p:nvPicPr>
        <p:blipFill>
          <a:blip r:embed="rId9"/>
          <a:stretch>
            <a:fillRect/>
          </a:stretch>
        </p:blipFill>
        <p:spPr>
          <a:xfrm>
            <a:off x="3322002" y="6349413"/>
            <a:ext cx="1055755" cy="249507"/>
          </a:xfrm>
          <a:prstGeom prst="rect">
            <a:avLst/>
          </a:prstGeom>
        </p:spPr>
      </p:pic>
      <p:sp>
        <p:nvSpPr>
          <p:cNvPr id="74" name="직사각형 73"/>
          <p:cNvSpPr/>
          <p:nvPr/>
        </p:nvSpPr>
        <p:spPr>
          <a:xfrm>
            <a:off x="7428951" y="635210"/>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err="1" smtClean="0"/>
              <a:t>공결</a:t>
            </a:r>
            <a:r>
              <a:rPr lang="ko-KR" altLang="en-US" sz="1000" b="1" dirty="0" smtClean="0"/>
              <a:t> 처리</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탭 클릭 시 해당 사항만 보여주기</a:t>
            </a:r>
            <a:endParaRPr lang="en-US" altLang="ko-KR" sz="1000" dirty="0" smtClean="0"/>
          </a:p>
        </p:txBody>
      </p:sp>
      <p:sp>
        <p:nvSpPr>
          <p:cNvPr id="76" name="직사각형 75"/>
          <p:cNvSpPr/>
          <p:nvPr/>
        </p:nvSpPr>
        <p:spPr>
          <a:xfrm>
            <a:off x="7547456" y="3197896"/>
            <a:ext cx="1587011" cy="215083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smtClean="0"/>
              <a:t>으로 현재 수강 중 과목만 </a:t>
            </a:r>
            <a:r>
              <a:rPr lang="ko-KR" altLang="en-US" sz="1000" dirty="0"/>
              <a:t>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클래스 상세정보 내 해당 </a:t>
            </a:r>
            <a:r>
              <a:rPr lang="ko-KR" altLang="en-US" sz="1000" dirty="0" err="1" smtClean="0"/>
              <a:t>회차</a:t>
            </a:r>
            <a:r>
              <a:rPr lang="ko-KR" altLang="en-US" sz="1000" dirty="0" smtClean="0"/>
              <a:t> 클릭 시 학습자 정보 표시</a:t>
            </a:r>
            <a:endParaRPr lang="en-US" altLang="ko-KR" sz="1000" dirty="0"/>
          </a:p>
        </p:txBody>
      </p:sp>
      <p:sp>
        <p:nvSpPr>
          <p:cNvPr id="77" name="TextBox 76"/>
          <p:cNvSpPr txBox="1"/>
          <p:nvPr/>
        </p:nvSpPr>
        <p:spPr>
          <a:xfrm>
            <a:off x="1378805" y="1477316"/>
            <a:ext cx="5914819" cy="16576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7" idx="0"/>
            <a:endCxn id="74" idx="0"/>
          </p:cNvCxnSpPr>
          <p:nvPr/>
        </p:nvCxnSpPr>
        <p:spPr bwMode="auto">
          <a:xfrm rot="5400000" flipH="1" flipV="1">
            <a:off x="5858283" y="-886858"/>
            <a:ext cx="842106" cy="3886242"/>
          </a:xfrm>
          <a:prstGeom prst="bentConnector3">
            <a:avLst>
              <a:gd name="adj1" fmla="val 1271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77"/>
          <p:cNvSpPr txBox="1"/>
          <p:nvPr/>
        </p:nvSpPr>
        <p:spPr>
          <a:xfrm>
            <a:off x="1386070" y="5163762"/>
            <a:ext cx="5907554" cy="172100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직사각형 78"/>
          <p:cNvSpPr/>
          <p:nvPr/>
        </p:nvSpPr>
        <p:spPr>
          <a:xfrm>
            <a:off x="15324" y="1557452"/>
            <a:ext cx="1313904" cy="356755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36</a:t>
            </a:r>
            <a:r>
              <a:rPr lang="ko-KR" altLang="en-US" sz="1000" dirty="0" smtClean="0"/>
              <a:t>회가 전체 클래스 횟수라고 했을 경우 현재 </a:t>
            </a:r>
            <a:r>
              <a:rPr lang="en-US" altLang="ko-KR" sz="1000" dirty="0" smtClean="0"/>
              <a:t>7</a:t>
            </a:r>
            <a:r>
              <a:rPr lang="ko-KR" altLang="en-US" sz="1000" dirty="0" smtClean="0"/>
              <a:t>회까지 진행이 완료되었기 때문에 </a:t>
            </a:r>
            <a:r>
              <a:rPr lang="en-US" altLang="ko-KR" sz="1000" dirty="0" smtClean="0"/>
              <a:t>8</a:t>
            </a:r>
            <a:r>
              <a:rPr lang="ko-KR" altLang="en-US" sz="1000" dirty="0" smtClean="0"/>
              <a:t>회부터 </a:t>
            </a:r>
            <a:r>
              <a:rPr lang="en-US" altLang="ko-KR" sz="1000" dirty="0" smtClean="0"/>
              <a:t>AC/SC</a:t>
            </a:r>
            <a:r>
              <a:rPr lang="ko-KR" altLang="en-US" sz="1000" dirty="0" smtClean="0"/>
              <a:t>를 할 수 있도록 설계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이미 완료된 클래스는 표시되지 않도록 설계</a:t>
            </a:r>
            <a:endParaRPr lang="en-US" altLang="ko-KR" sz="1000" dirty="0" smtClean="0"/>
          </a:p>
          <a:p>
            <a:pPr marL="271463" lvl="2" indent="-96838">
              <a:buFont typeface="Wingdings" panose="05000000000000000000" pitchFamily="2" charset="2"/>
              <a:buChar char="ü"/>
            </a:pPr>
            <a:r>
              <a:rPr lang="ko-KR" altLang="en-US" sz="1000" dirty="0" smtClean="0"/>
              <a:t> 초기 </a:t>
            </a:r>
            <a:r>
              <a:rPr lang="ko-KR" altLang="en-US" sz="1000" dirty="0"/>
              <a:t>설정에서는 </a:t>
            </a:r>
            <a:r>
              <a:rPr lang="en-US" altLang="ko-KR" sz="1000" dirty="0"/>
              <a:t>10</a:t>
            </a:r>
            <a:r>
              <a:rPr lang="ko-KR" altLang="en-US" sz="1000" dirty="0"/>
              <a:t>개를 </a:t>
            </a:r>
            <a:r>
              <a:rPr lang="en-US" altLang="ko-KR" sz="1000" dirty="0"/>
              <a:t>Maximum</a:t>
            </a:r>
            <a:r>
              <a:rPr lang="ko-KR" altLang="en-US" sz="1000" dirty="0" smtClean="0"/>
              <a:t>으로 보여주기</a:t>
            </a:r>
            <a:endParaRPr lang="en-US" altLang="ko-KR" sz="1000" dirty="0" smtClean="0"/>
          </a:p>
          <a:p>
            <a:pPr marL="271463" lvl="2" indent="-96838">
              <a:buFont typeface="Wingdings" panose="05000000000000000000" pitchFamily="2" charset="2"/>
              <a:buChar char="ü"/>
            </a:pPr>
            <a:r>
              <a:rPr lang="en-US" altLang="ko-KR" sz="1000" dirty="0" smtClean="0"/>
              <a:t> 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p:txBody>
      </p:sp>
      <p:sp>
        <p:nvSpPr>
          <p:cNvPr id="80" name="AutoShape 85"/>
          <p:cNvSpPr>
            <a:spLocks noChangeArrowheads="1"/>
          </p:cNvSpPr>
          <p:nvPr/>
        </p:nvSpPr>
        <p:spPr bwMode="auto">
          <a:xfrm rot="5400000">
            <a:off x="6439493" y="4184249"/>
            <a:ext cx="1968500" cy="21806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cxnSp>
        <p:nvCxnSpPr>
          <p:cNvPr id="22" name="꺾인 연결선 21"/>
          <p:cNvCxnSpPr>
            <a:stCxn id="78" idx="1"/>
            <a:endCxn id="79" idx="2"/>
          </p:cNvCxnSpPr>
          <p:nvPr/>
        </p:nvCxnSpPr>
        <p:spPr bwMode="auto">
          <a:xfrm rot="10800000">
            <a:off x="672276" y="5125007"/>
            <a:ext cx="713794" cy="89925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7572" y="3950634"/>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6647572" y="4126862"/>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4" name="그림 83"/>
          <p:cNvPicPr>
            <a:picLocks noChangeAspect="1"/>
          </p:cNvPicPr>
          <p:nvPr/>
        </p:nvPicPr>
        <p:blipFill>
          <a:blip r:embed="rId11"/>
          <a:stretch>
            <a:fillRect/>
          </a:stretch>
        </p:blipFill>
        <p:spPr>
          <a:xfrm>
            <a:off x="5107206" y="5521355"/>
            <a:ext cx="238356" cy="214343"/>
          </a:xfrm>
          <a:prstGeom prst="rect">
            <a:avLst/>
          </a:prstGeom>
        </p:spPr>
      </p:pic>
      <p:pic>
        <p:nvPicPr>
          <p:cNvPr id="85" name="그림 84"/>
          <p:cNvPicPr>
            <a:picLocks noChangeAspect="1"/>
          </p:cNvPicPr>
          <p:nvPr/>
        </p:nvPicPr>
        <p:blipFill>
          <a:blip r:embed="rId11"/>
          <a:stretch>
            <a:fillRect/>
          </a:stretch>
        </p:blipFill>
        <p:spPr>
          <a:xfrm>
            <a:off x="5107206" y="5798935"/>
            <a:ext cx="238356" cy="214343"/>
          </a:xfrm>
          <a:prstGeom prst="rect">
            <a:avLst/>
          </a:prstGeom>
        </p:spPr>
      </p:pic>
      <p:pic>
        <p:nvPicPr>
          <p:cNvPr id="86" name="그림 85"/>
          <p:cNvPicPr>
            <a:picLocks noChangeAspect="1"/>
          </p:cNvPicPr>
          <p:nvPr/>
        </p:nvPicPr>
        <p:blipFill>
          <a:blip r:embed="rId11"/>
          <a:stretch>
            <a:fillRect/>
          </a:stretch>
        </p:blipFill>
        <p:spPr>
          <a:xfrm>
            <a:off x="5107206" y="6074455"/>
            <a:ext cx="238356" cy="214343"/>
          </a:xfrm>
          <a:prstGeom prst="rect">
            <a:avLst/>
          </a:prstGeom>
        </p:spPr>
      </p:pic>
      <p:pic>
        <p:nvPicPr>
          <p:cNvPr id="87" name="그림 86"/>
          <p:cNvPicPr>
            <a:picLocks noChangeAspect="1"/>
          </p:cNvPicPr>
          <p:nvPr/>
        </p:nvPicPr>
        <p:blipFill>
          <a:blip r:embed="rId11"/>
          <a:stretch>
            <a:fillRect/>
          </a:stretch>
        </p:blipFill>
        <p:spPr>
          <a:xfrm>
            <a:off x="5107206" y="6361650"/>
            <a:ext cx="238356" cy="214343"/>
          </a:xfrm>
          <a:prstGeom prst="rect">
            <a:avLst/>
          </a:prstGeom>
        </p:spPr>
      </p:pic>
    </p:spTree>
    <p:extLst>
      <p:ext uri="{BB962C8B-B14F-4D97-AF65-F5344CB8AC3E}">
        <p14:creationId xmlns:p14="http://schemas.microsoft.com/office/powerpoint/2010/main" val="3351177524"/>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314346"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292574"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873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348894" y="310656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AC / SC</a:t>
            </a:r>
            <a:endParaRPr lang="ko-KR" altLang="en-US" sz="900" b="1" dirty="0">
              <a:solidFill>
                <a:schemeClr val="bg1"/>
              </a:solidFill>
            </a:endParaRPr>
          </a:p>
        </p:txBody>
      </p:sp>
      <p:sp>
        <p:nvSpPr>
          <p:cNvPr id="16" name="직사각형 15"/>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314062" y="4796735"/>
            <a:ext cx="5851869" cy="20394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1297657505"/>
              </p:ext>
            </p:extLst>
          </p:nvPr>
        </p:nvGraphicFramePr>
        <p:xfrm>
          <a:off x="1359779" y="5106540"/>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341642" y="485874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767067" y="6592357"/>
            <a:ext cx="1293034" cy="171313"/>
          </a:xfrm>
          <a:prstGeom prst="rect">
            <a:avLst/>
          </a:prstGeom>
        </p:spPr>
      </p:pic>
      <p:pic>
        <p:nvPicPr>
          <p:cNvPr id="27" name="그림 26"/>
          <p:cNvPicPr>
            <a:picLocks noChangeAspect="1"/>
          </p:cNvPicPr>
          <p:nvPr/>
        </p:nvPicPr>
        <p:blipFill>
          <a:blip r:embed="rId5"/>
          <a:stretch>
            <a:fillRect/>
          </a:stretch>
        </p:blipFill>
        <p:spPr>
          <a:xfrm>
            <a:off x="1370990" y="6602077"/>
            <a:ext cx="1521869" cy="149692"/>
          </a:xfrm>
          <a:prstGeom prst="rect">
            <a:avLst/>
          </a:prstGeom>
        </p:spPr>
      </p:pic>
      <p:sp>
        <p:nvSpPr>
          <p:cNvPr id="38" name="직사각형 37"/>
          <p:cNvSpPr/>
          <p:nvPr/>
        </p:nvSpPr>
        <p:spPr bwMode="auto">
          <a:xfrm>
            <a:off x="1303176" y="1481529"/>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790461" y="2805625"/>
            <a:ext cx="1293034" cy="197972"/>
          </a:xfrm>
          <a:prstGeom prst="rect">
            <a:avLst/>
          </a:prstGeom>
        </p:spPr>
      </p:pic>
      <p:pic>
        <p:nvPicPr>
          <p:cNvPr id="41" name="그림 40"/>
          <p:cNvPicPr>
            <a:picLocks noChangeAspect="1"/>
          </p:cNvPicPr>
          <p:nvPr/>
        </p:nvPicPr>
        <p:blipFill>
          <a:blip r:embed="rId6"/>
          <a:stretch>
            <a:fillRect/>
          </a:stretch>
        </p:blipFill>
        <p:spPr>
          <a:xfrm>
            <a:off x="6075785" y="1503790"/>
            <a:ext cx="1016495" cy="201125"/>
          </a:xfrm>
          <a:prstGeom prst="rect">
            <a:avLst/>
          </a:prstGeom>
        </p:spPr>
      </p:pic>
      <p:sp>
        <p:nvSpPr>
          <p:cNvPr id="42" name="TextBox 41"/>
          <p:cNvSpPr txBox="1"/>
          <p:nvPr/>
        </p:nvSpPr>
        <p:spPr>
          <a:xfrm>
            <a:off x="1796345" y="15184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329404" y="15247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677532" y="1903866"/>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705318" y="2087164"/>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372612" y="2852888"/>
            <a:ext cx="1521869" cy="149692"/>
          </a:xfrm>
          <a:prstGeom prst="rect">
            <a:avLst/>
          </a:prstGeom>
        </p:spPr>
      </p:pic>
      <p:graphicFrame>
        <p:nvGraphicFramePr>
          <p:cNvPr id="52" name="표 51"/>
          <p:cNvGraphicFramePr>
            <a:graphicFrameLocks noGrp="1"/>
          </p:cNvGraphicFramePr>
          <p:nvPr>
            <p:extLst/>
          </p:nvPr>
        </p:nvGraphicFramePr>
        <p:xfrm>
          <a:off x="1375112" y="1719198"/>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357944" y="15247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454746" y="236645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457812" y="203504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075785" y="4845691"/>
            <a:ext cx="1016495" cy="201125"/>
          </a:xfrm>
          <a:prstGeom prst="rect">
            <a:avLst/>
          </a:prstGeom>
        </p:spPr>
      </p:pic>
      <p:pic>
        <p:nvPicPr>
          <p:cNvPr id="2" name="그림 1"/>
          <p:cNvPicPr>
            <a:picLocks noChangeAspect="1"/>
          </p:cNvPicPr>
          <p:nvPr/>
        </p:nvPicPr>
        <p:blipFill>
          <a:blip r:embed="rId9"/>
          <a:stretch>
            <a:fillRect/>
          </a:stretch>
        </p:blipFill>
        <p:spPr>
          <a:xfrm>
            <a:off x="3479516" y="1996995"/>
            <a:ext cx="800268" cy="280886"/>
          </a:xfrm>
          <a:prstGeom prst="rect">
            <a:avLst/>
          </a:prstGeom>
        </p:spPr>
      </p:pic>
      <p:sp>
        <p:nvSpPr>
          <p:cNvPr id="94" name="TextBox 93"/>
          <p:cNvSpPr txBox="1"/>
          <p:nvPr/>
        </p:nvSpPr>
        <p:spPr>
          <a:xfrm>
            <a:off x="1278877" y="4736450"/>
            <a:ext cx="5920568" cy="2120976"/>
          </a:xfrm>
          <a:prstGeom prst="rect">
            <a:avLst/>
          </a:prstGeom>
          <a:noFill/>
          <a:ln w="25400">
            <a:solidFill>
              <a:srgbClr val="FF0000"/>
            </a:solidFill>
            <a:prstDash val="dash"/>
          </a:ln>
        </p:spPr>
        <p:txBody>
          <a:bodyPr wrap="square" rtlCol="0">
            <a:normAutofit/>
          </a:bodyPr>
          <a:lstStyle/>
          <a:p>
            <a:endParaRPr lang="ko-KR" altLang="en-US" dirty="0"/>
          </a:p>
        </p:txBody>
      </p:sp>
      <p:pic>
        <p:nvPicPr>
          <p:cNvPr id="63" name="그림 62"/>
          <p:cNvPicPr>
            <a:picLocks noChangeAspect="1"/>
          </p:cNvPicPr>
          <p:nvPr/>
        </p:nvPicPr>
        <p:blipFill>
          <a:blip r:embed="rId9"/>
          <a:stretch>
            <a:fillRect/>
          </a:stretch>
        </p:blipFill>
        <p:spPr>
          <a:xfrm>
            <a:off x="4297874" y="1968387"/>
            <a:ext cx="844695" cy="204962"/>
          </a:xfrm>
          <a:prstGeom prst="rect">
            <a:avLst/>
          </a:prstGeom>
        </p:spPr>
      </p:pic>
      <p:sp>
        <p:nvSpPr>
          <p:cNvPr id="54" name="직사각형 53"/>
          <p:cNvSpPr/>
          <p:nvPr/>
        </p:nvSpPr>
        <p:spPr bwMode="auto">
          <a:xfrm>
            <a:off x="6764735" y="2026485"/>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764735" y="2355224"/>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304236" y="3307286"/>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791521" y="4521240"/>
            <a:ext cx="1293034" cy="197972"/>
          </a:xfrm>
          <a:prstGeom prst="rect">
            <a:avLst/>
          </a:prstGeom>
        </p:spPr>
      </p:pic>
      <p:pic>
        <p:nvPicPr>
          <p:cNvPr id="60" name="그림 59"/>
          <p:cNvPicPr>
            <a:picLocks noChangeAspect="1"/>
          </p:cNvPicPr>
          <p:nvPr/>
        </p:nvPicPr>
        <p:blipFill>
          <a:blip r:embed="rId6"/>
          <a:stretch>
            <a:fillRect/>
          </a:stretch>
        </p:blipFill>
        <p:spPr>
          <a:xfrm>
            <a:off x="6076845" y="3329546"/>
            <a:ext cx="1016495" cy="201125"/>
          </a:xfrm>
          <a:prstGeom prst="rect">
            <a:avLst/>
          </a:prstGeom>
        </p:spPr>
      </p:pic>
      <p:pic>
        <p:nvPicPr>
          <p:cNvPr id="64" name="그림 63"/>
          <p:cNvPicPr>
            <a:picLocks noChangeAspect="1"/>
          </p:cNvPicPr>
          <p:nvPr/>
        </p:nvPicPr>
        <p:blipFill>
          <a:blip r:embed="rId5"/>
          <a:stretch>
            <a:fillRect/>
          </a:stretch>
        </p:blipFill>
        <p:spPr>
          <a:xfrm>
            <a:off x="1373672" y="4568503"/>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2753438776"/>
              </p:ext>
            </p:extLst>
          </p:nvPr>
        </p:nvGraphicFramePr>
        <p:xfrm>
          <a:off x="1376172" y="3544954"/>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그림 2"/>
          <p:cNvPicPr>
            <a:picLocks noChangeAspect="1"/>
          </p:cNvPicPr>
          <p:nvPr/>
        </p:nvPicPr>
        <p:blipFill>
          <a:blip r:embed="rId10"/>
          <a:stretch>
            <a:fillRect/>
          </a:stretch>
        </p:blipFill>
        <p:spPr>
          <a:xfrm>
            <a:off x="5052777" y="5411740"/>
            <a:ext cx="238356" cy="238356"/>
          </a:xfrm>
          <a:prstGeom prst="rect">
            <a:avLst/>
          </a:prstGeom>
        </p:spPr>
      </p:pic>
      <p:pic>
        <p:nvPicPr>
          <p:cNvPr id="66" name="그림 65"/>
          <p:cNvPicPr>
            <a:picLocks noChangeAspect="1"/>
          </p:cNvPicPr>
          <p:nvPr/>
        </p:nvPicPr>
        <p:blipFill>
          <a:blip r:embed="rId9"/>
          <a:stretch>
            <a:fillRect/>
          </a:stretch>
        </p:blipFill>
        <p:spPr>
          <a:xfrm>
            <a:off x="3224028" y="5411740"/>
            <a:ext cx="1055755" cy="249507"/>
          </a:xfrm>
          <a:prstGeom prst="rect">
            <a:avLst/>
          </a:prstGeom>
        </p:spPr>
      </p:pic>
      <p:pic>
        <p:nvPicPr>
          <p:cNvPr id="71" name="그림 70"/>
          <p:cNvPicPr>
            <a:picLocks noChangeAspect="1"/>
          </p:cNvPicPr>
          <p:nvPr/>
        </p:nvPicPr>
        <p:blipFill>
          <a:blip r:embed="rId9"/>
          <a:stretch>
            <a:fillRect/>
          </a:stretch>
        </p:blipFill>
        <p:spPr>
          <a:xfrm>
            <a:off x="3224028" y="5709387"/>
            <a:ext cx="1055755" cy="249507"/>
          </a:xfrm>
          <a:prstGeom prst="rect">
            <a:avLst/>
          </a:prstGeom>
        </p:spPr>
      </p:pic>
      <p:pic>
        <p:nvPicPr>
          <p:cNvPr id="72" name="그림 71"/>
          <p:cNvPicPr>
            <a:picLocks noChangeAspect="1"/>
          </p:cNvPicPr>
          <p:nvPr/>
        </p:nvPicPr>
        <p:blipFill>
          <a:blip r:embed="rId9"/>
          <a:stretch>
            <a:fillRect/>
          </a:stretch>
        </p:blipFill>
        <p:spPr>
          <a:xfrm>
            <a:off x="3224028" y="5972807"/>
            <a:ext cx="1055755" cy="249507"/>
          </a:xfrm>
          <a:prstGeom prst="rect">
            <a:avLst/>
          </a:prstGeom>
        </p:spPr>
      </p:pic>
      <p:pic>
        <p:nvPicPr>
          <p:cNvPr id="73" name="그림 72"/>
          <p:cNvPicPr>
            <a:picLocks noChangeAspect="1"/>
          </p:cNvPicPr>
          <p:nvPr/>
        </p:nvPicPr>
        <p:blipFill>
          <a:blip r:embed="rId9"/>
          <a:stretch>
            <a:fillRect/>
          </a:stretch>
        </p:blipFill>
        <p:spPr>
          <a:xfrm>
            <a:off x="3224028" y="6262325"/>
            <a:ext cx="1055755" cy="249507"/>
          </a:xfrm>
          <a:prstGeom prst="rect">
            <a:avLst/>
          </a:prstGeom>
        </p:spPr>
      </p:pic>
      <p:sp>
        <p:nvSpPr>
          <p:cNvPr id="74" name="직사각형 73"/>
          <p:cNvSpPr/>
          <p:nvPr/>
        </p:nvSpPr>
        <p:spPr>
          <a:xfrm>
            <a:off x="7740352" y="1392275"/>
            <a:ext cx="1263899" cy="173845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진행 상황 내 미처리 버튼 처리완료로 전환</a:t>
            </a:r>
            <a:endParaRPr lang="en-US" altLang="ko-KR" sz="1000" b="1" kern="100" dirty="0" smtClean="0">
              <a:latin typeface="맑은 고딕"/>
              <a:ea typeface="맑은 고딕"/>
              <a:cs typeface="Times New Roman"/>
            </a:endParaRPr>
          </a:p>
        </p:txBody>
      </p:sp>
      <p:sp>
        <p:nvSpPr>
          <p:cNvPr id="75" name="Oval 14"/>
          <p:cNvSpPr>
            <a:spLocks noChangeArrowheads="1"/>
          </p:cNvSpPr>
          <p:nvPr/>
        </p:nvSpPr>
        <p:spPr bwMode="gray">
          <a:xfrm>
            <a:off x="6968232" y="1899426"/>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76" name="직사각형 75"/>
          <p:cNvSpPr/>
          <p:nvPr/>
        </p:nvSpPr>
        <p:spPr>
          <a:xfrm>
            <a:off x="88512" y="3769524"/>
            <a:ext cx="1065873"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프로그램 클릭 시</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프로그램에 대한 </a:t>
            </a:r>
            <a:r>
              <a:rPr lang="ko-KR" altLang="en-US" sz="1000" b="1" kern="100" dirty="0" err="1" smtClean="0">
                <a:latin typeface="맑은 고딕"/>
                <a:ea typeface="맑은 고딕"/>
                <a:cs typeface="Times New Roman"/>
                <a:sym typeface="Wingdings" panose="05000000000000000000" pitchFamily="2" charset="2"/>
              </a:rPr>
              <a:t>회차</a:t>
            </a:r>
            <a:r>
              <a:rPr lang="ko-KR" altLang="en-US" sz="1000" b="1" kern="100" dirty="0" smtClean="0">
                <a:latin typeface="맑은 고딕"/>
                <a:ea typeface="맑은 고딕"/>
                <a:cs typeface="Times New Roman"/>
                <a:sym typeface="Wingdings" panose="05000000000000000000" pitchFamily="2" charset="2"/>
              </a:rPr>
              <a:t> 정보 보여주기</a:t>
            </a:r>
            <a:endParaRPr lang="en-US" altLang="ko-KR" sz="1000" b="1" kern="100" dirty="0" smtClean="0">
              <a:latin typeface="맑은 고딕"/>
              <a:ea typeface="맑은 고딕"/>
              <a:cs typeface="Times New Roman"/>
            </a:endParaRPr>
          </a:p>
        </p:txBody>
      </p:sp>
      <p:sp>
        <p:nvSpPr>
          <p:cNvPr id="78" name="TextBox 77"/>
          <p:cNvSpPr txBox="1"/>
          <p:nvPr/>
        </p:nvSpPr>
        <p:spPr>
          <a:xfrm>
            <a:off x="6698792" y="1970674"/>
            <a:ext cx="385764" cy="67228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TextBox 78"/>
          <p:cNvSpPr txBox="1"/>
          <p:nvPr/>
        </p:nvSpPr>
        <p:spPr>
          <a:xfrm>
            <a:off x="1399530" y="1991503"/>
            <a:ext cx="624214" cy="65945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8" idx="3"/>
            <a:endCxn id="74" idx="2"/>
          </p:cNvCxnSpPr>
          <p:nvPr/>
        </p:nvCxnSpPr>
        <p:spPr bwMode="auto">
          <a:xfrm>
            <a:off x="7084556" y="2306815"/>
            <a:ext cx="1287746" cy="823915"/>
          </a:xfrm>
          <a:prstGeom prst="bentConnector4">
            <a:avLst>
              <a:gd name="adj1" fmla="val 25463"/>
              <a:gd name="adj2" fmla="val 1277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꺾인 연결선 17"/>
          <p:cNvCxnSpPr>
            <a:stCxn id="74" idx="0"/>
            <a:endCxn id="79" idx="1"/>
          </p:cNvCxnSpPr>
          <p:nvPr/>
        </p:nvCxnSpPr>
        <p:spPr bwMode="auto">
          <a:xfrm rot="16200000" flipH="1" flipV="1">
            <a:off x="4421437" y="-1629633"/>
            <a:ext cx="928957" cy="6972772"/>
          </a:xfrm>
          <a:prstGeom prst="bentConnector4">
            <a:avLst>
              <a:gd name="adj1" fmla="val -24608"/>
              <a:gd name="adj2" fmla="val 10327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Oval 14"/>
          <p:cNvSpPr>
            <a:spLocks noChangeArrowheads="1"/>
          </p:cNvSpPr>
          <p:nvPr/>
        </p:nvSpPr>
        <p:spPr bwMode="gray">
          <a:xfrm>
            <a:off x="1227051" y="190789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81" name="직사각형 80"/>
          <p:cNvSpPr/>
          <p:nvPr/>
        </p:nvSpPr>
        <p:spPr>
          <a:xfrm>
            <a:off x="3624163" y="57179"/>
            <a:ext cx="1846511" cy="87033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신청 시간은 학습자가 </a:t>
            </a:r>
            <a:r>
              <a:rPr lang="ko-KR" altLang="en-US" sz="1000" b="1" kern="100" dirty="0" err="1" smtClean="0">
                <a:latin typeface="맑은 고딕"/>
                <a:ea typeface="맑은 고딕"/>
                <a:cs typeface="Times New Roman"/>
              </a:rPr>
              <a:t>공결처리를</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신청한 시간</a:t>
            </a:r>
            <a:endParaRPr lang="en-US" altLang="ko-KR" sz="1000" b="1" kern="100" dirty="0" smtClean="0">
              <a:latin typeface="맑은 고딕"/>
              <a:ea typeface="맑은 고딕"/>
              <a:cs typeface="Times New Roman"/>
            </a:endParaRPr>
          </a:p>
        </p:txBody>
      </p:sp>
      <p:sp>
        <p:nvSpPr>
          <p:cNvPr id="82" name="TextBox 81"/>
          <p:cNvSpPr txBox="1"/>
          <p:nvPr/>
        </p:nvSpPr>
        <p:spPr>
          <a:xfrm>
            <a:off x="4260729" y="1905608"/>
            <a:ext cx="903612" cy="46479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2" name="꺾인 연결선 21"/>
          <p:cNvCxnSpPr>
            <a:stCxn id="82" idx="0"/>
            <a:endCxn id="81" idx="2"/>
          </p:cNvCxnSpPr>
          <p:nvPr/>
        </p:nvCxnSpPr>
        <p:spPr bwMode="auto">
          <a:xfrm rot="16200000" flipV="1">
            <a:off x="4140929" y="1334002"/>
            <a:ext cx="978096" cy="165116"/>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4680" y="3843470"/>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직사각형 83"/>
          <p:cNvSpPr/>
          <p:nvPr/>
        </p:nvSpPr>
        <p:spPr bwMode="auto">
          <a:xfrm>
            <a:off x="6544680" y="4019698"/>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5" name="직사각형 84"/>
          <p:cNvSpPr/>
          <p:nvPr/>
        </p:nvSpPr>
        <p:spPr bwMode="auto">
          <a:xfrm>
            <a:off x="1500483" y="6004661"/>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6" name="직사각형 85"/>
          <p:cNvSpPr/>
          <p:nvPr/>
        </p:nvSpPr>
        <p:spPr bwMode="auto">
          <a:xfrm>
            <a:off x="1500483" y="628180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7" name="직사각형 86"/>
          <p:cNvSpPr/>
          <p:nvPr/>
        </p:nvSpPr>
        <p:spPr bwMode="auto">
          <a:xfrm>
            <a:off x="1497655" y="5446431"/>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89" name="TextBox 88"/>
          <p:cNvSpPr txBox="1"/>
          <p:nvPr/>
        </p:nvSpPr>
        <p:spPr>
          <a:xfrm>
            <a:off x="6285868" y="544334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90" name="Oval 14"/>
          <p:cNvSpPr>
            <a:spLocks noChangeArrowheads="1"/>
          </p:cNvSpPr>
          <p:nvPr/>
        </p:nvSpPr>
        <p:spPr bwMode="gray">
          <a:xfrm>
            <a:off x="915863" y="339524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TextBox 90"/>
          <p:cNvSpPr txBox="1"/>
          <p:nvPr/>
        </p:nvSpPr>
        <p:spPr>
          <a:xfrm>
            <a:off x="1334142" y="3779570"/>
            <a:ext cx="624214" cy="7552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6" name="꺾인 연결선 35"/>
          <p:cNvCxnSpPr>
            <a:stCxn id="91" idx="0"/>
            <a:endCxn id="76" idx="0"/>
          </p:cNvCxnSpPr>
          <p:nvPr/>
        </p:nvCxnSpPr>
        <p:spPr bwMode="auto">
          <a:xfrm rot="16200000" flipV="1">
            <a:off x="1128826" y="3262147"/>
            <a:ext cx="10046" cy="1024800"/>
          </a:xfrm>
          <a:prstGeom prst="bentConnector3">
            <a:avLst>
              <a:gd name="adj1" fmla="val 237553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직사각형 91"/>
          <p:cNvSpPr/>
          <p:nvPr/>
        </p:nvSpPr>
        <p:spPr bwMode="auto">
          <a:xfrm>
            <a:off x="1497655" y="572901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93" name="TextBox 92"/>
          <p:cNvSpPr txBox="1"/>
          <p:nvPr/>
        </p:nvSpPr>
        <p:spPr>
          <a:xfrm>
            <a:off x="6285868" y="572622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cxnSp>
        <p:nvCxnSpPr>
          <p:cNvPr id="95" name="꺾인 연결선 94"/>
          <p:cNvCxnSpPr>
            <a:stCxn id="76" idx="2"/>
            <a:endCxn id="94" idx="1"/>
          </p:cNvCxnSpPr>
          <p:nvPr/>
        </p:nvCxnSpPr>
        <p:spPr bwMode="auto">
          <a:xfrm rot="16200000" flipH="1">
            <a:off x="645209" y="5163270"/>
            <a:ext cx="609908" cy="657428"/>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8" name="그림 97"/>
          <p:cNvPicPr>
            <a:picLocks noChangeAspect="1"/>
          </p:cNvPicPr>
          <p:nvPr/>
        </p:nvPicPr>
        <p:blipFill>
          <a:blip r:embed="rId10"/>
          <a:stretch>
            <a:fillRect/>
          </a:stretch>
        </p:blipFill>
        <p:spPr>
          <a:xfrm>
            <a:off x="5052777" y="5684101"/>
            <a:ext cx="238356" cy="238356"/>
          </a:xfrm>
          <a:prstGeom prst="rect">
            <a:avLst/>
          </a:prstGeom>
        </p:spPr>
      </p:pic>
      <p:pic>
        <p:nvPicPr>
          <p:cNvPr id="99" name="그림 98"/>
          <p:cNvPicPr>
            <a:picLocks noChangeAspect="1"/>
          </p:cNvPicPr>
          <p:nvPr/>
        </p:nvPicPr>
        <p:blipFill>
          <a:blip r:embed="rId10"/>
          <a:stretch>
            <a:fillRect/>
          </a:stretch>
        </p:blipFill>
        <p:spPr>
          <a:xfrm>
            <a:off x="5052777" y="5978382"/>
            <a:ext cx="238356" cy="238356"/>
          </a:xfrm>
          <a:prstGeom prst="rect">
            <a:avLst/>
          </a:prstGeom>
        </p:spPr>
      </p:pic>
      <p:pic>
        <p:nvPicPr>
          <p:cNvPr id="100" name="그림 99"/>
          <p:cNvPicPr>
            <a:picLocks noChangeAspect="1"/>
          </p:cNvPicPr>
          <p:nvPr/>
        </p:nvPicPr>
        <p:blipFill>
          <a:blip r:embed="rId10"/>
          <a:stretch>
            <a:fillRect/>
          </a:stretch>
        </p:blipFill>
        <p:spPr>
          <a:xfrm>
            <a:off x="5052777" y="6261437"/>
            <a:ext cx="238356" cy="238356"/>
          </a:xfrm>
          <a:prstGeom prst="rect">
            <a:avLst/>
          </a:prstGeom>
        </p:spPr>
      </p:pic>
    </p:spTree>
    <p:extLst>
      <p:ext uri="{BB962C8B-B14F-4D97-AF65-F5344CB8AC3E}">
        <p14:creationId xmlns:p14="http://schemas.microsoft.com/office/powerpoint/2010/main" val="2540252605"/>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15" name="그림 14"/>
          <p:cNvPicPr>
            <a:picLocks noChangeAspect="1"/>
          </p:cNvPicPr>
          <p:nvPr/>
        </p:nvPicPr>
        <p:blipFill>
          <a:blip r:embed="rId2"/>
          <a:stretch>
            <a:fillRect/>
          </a:stretch>
        </p:blipFill>
        <p:spPr>
          <a:xfrm>
            <a:off x="179512" y="1019959"/>
            <a:ext cx="4248472" cy="3570525"/>
          </a:xfrm>
          <a:prstGeom prst="rect">
            <a:avLst/>
          </a:prstGeom>
        </p:spPr>
      </p:pic>
      <p:sp>
        <p:nvSpPr>
          <p:cNvPr id="77" name="TextBox 76"/>
          <p:cNvSpPr txBox="1"/>
          <p:nvPr/>
        </p:nvSpPr>
        <p:spPr>
          <a:xfrm>
            <a:off x="2894044" y="3691067"/>
            <a:ext cx="648072" cy="746046"/>
          </a:xfrm>
          <a:prstGeom prst="rect">
            <a:avLst/>
          </a:prstGeom>
          <a:noFill/>
          <a:ln w="25400">
            <a:solidFill>
              <a:srgbClr val="FF0000"/>
            </a:solidFill>
            <a:prstDash val="dash"/>
          </a:ln>
        </p:spPr>
        <p:txBody>
          <a:bodyPr wrap="square" rtlCol="0">
            <a:normAutofit/>
          </a:bodyPr>
          <a:lstStyle/>
          <a:p>
            <a:endParaRPr lang="ko-KR" altLang="en-US" dirty="0"/>
          </a:p>
        </p:txBody>
      </p:sp>
      <p:pic>
        <p:nvPicPr>
          <p:cNvPr id="17" name="그림 16"/>
          <p:cNvPicPr>
            <a:picLocks noChangeAspect="1"/>
          </p:cNvPicPr>
          <p:nvPr/>
        </p:nvPicPr>
        <p:blipFill>
          <a:blip r:embed="rId3"/>
          <a:stretch>
            <a:fillRect/>
          </a:stretch>
        </p:blipFill>
        <p:spPr>
          <a:xfrm>
            <a:off x="4605436" y="4420030"/>
            <a:ext cx="4150854" cy="2086922"/>
          </a:xfrm>
          <a:prstGeom prst="rect">
            <a:avLst/>
          </a:prstGeom>
        </p:spPr>
      </p:pic>
      <p:pic>
        <p:nvPicPr>
          <p:cNvPr id="19" name="그림 18"/>
          <p:cNvPicPr>
            <a:picLocks noChangeAspect="1"/>
          </p:cNvPicPr>
          <p:nvPr/>
        </p:nvPicPr>
        <p:blipFill>
          <a:blip r:embed="rId4"/>
          <a:stretch>
            <a:fillRect/>
          </a:stretch>
        </p:blipFill>
        <p:spPr>
          <a:xfrm>
            <a:off x="5577172" y="4853710"/>
            <a:ext cx="190500" cy="190500"/>
          </a:xfrm>
          <a:prstGeom prst="rect">
            <a:avLst/>
          </a:prstGeom>
        </p:spPr>
      </p:pic>
      <p:pic>
        <p:nvPicPr>
          <p:cNvPr id="96" name="그림 95"/>
          <p:cNvPicPr>
            <a:picLocks noChangeAspect="1"/>
          </p:cNvPicPr>
          <p:nvPr/>
        </p:nvPicPr>
        <p:blipFill>
          <a:blip r:embed="rId4"/>
          <a:stretch>
            <a:fillRect/>
          </a:stretch>
        </p:blipFill>
        <p:spPr>
          <a:xfrm>
            <a:off x="7668344" y="4831938"/>
            <a:ext cx="190500" cy="190500"/>
          </a:xfrm>
          <a:prstGeom prst="rect">
            <a:avLst/>
          </a:prstGeom>
        </p:spPr>
      </p:pic>
      <p:sp>
        <p:nvSpPr>
          <p:cNvPr id="20" name="직사각형 19"/>
          <p:cNvSpPr/>
          <p:nvPr/>
        </p:nvSpPr>
        <p:spPr bwMode="auto">
          <a:xfrm>
            <a:off x="4605436" y="4346712"/>
            <a:ext cx="4287044" cy="2304256"/>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7" name="직사각형 96"/>
          <p:cNvSpPr/>
          <p:nvPr/>
        </p:nvSpPr>
        <p:spPr bwMode="auto">
          <a:xfrm>
            <a:off x="4635621" y="4420030"/>
            <a:ext cx="1132052" cy="28966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AC / SC </a:t>
            </a:r>
            <a:r>
              <a:rPr kumimoji="1" lang="ko-KR" altLang="en-US" sz="900" b="1" i="0" u="none" strike="noStrike" cap="none" normalizeH="0" baseline="0" dirty="0" smtClean="0">
                <a:ln>
                  <a:noFill/>
                </a:ln>
                <a:solidFill>
                  <a:schemeClr val="bg1"/>
                </a:solidFill>
                <a:effectLst/>
                <a:latin typeface="Arial" charset="0"/>
                <a:ea typeface="돋움" pitchFamily="50" charset="-127"/>
              </a:rPr>
              <a:t>선택</a:t>
            </a:r>
          </a:p>
        </p:txBody>
      </p:sp>
      <p:sp>
        <p:nvSpPr>
          <p:cNvPr id="98" name="TextBox 97"/>
          <p:cNvSpPr txBox="1"/>
          <p:nvPr/>
        </p:nvSpPr>
        <p:spPr>
          <a:xfrm>
            <a:off x="4787633" y="4948742"/>
            <a:ext cx="529192" cy="203518"/>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sp>
        <p:nvSpPr>
          <p:cNvPr id="99" name="TextBox 98"/>
          <p:cNvSpPr txBox="1"/>
          <p:nvPr/>
        </p:nvSpPr>
        <p:spPr>
          <a:xfrm>
            <a:off x="6881989" y="4948744"/>
            <a:ext cx="524980" cy="196754"/>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28" name="직사각형 27"/>
          <p:cNvSpPr/>
          <p:nvPr/>
        </p:nvSpPr>
        <p:spPr bwMode="auto">
          <a:xfrm>
            <a:off x="4797839" y="6041232"/>
            <a:ext cx="486000" cy="277200"/>
          </a:xfrm>
          <a:prstGeom prst="rect">
            <a:avLst/>
          </a:prstGeom>
          <a:solidFill>
            <a:srgbClr val="33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1" name="직사각형 100"/>
          <p:cNvSpPr/>
          <p:nvPr/>
        </p:nvSpPr>
        <p:spPr bwMode="auto">
          <a:xfrm>
            <a:off x="5349006" y="6041232"/>
            <a:ext cx="486480" cy="277458"/>
          </a:xfrm>
          <a:prstGeom prst="rect">
            <a:avLst/>
          </a:prstGeom>
          <a:solidFill>
            <a:srgbClr val="006666"/>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취소</a:t>
            </a:r>
          </a:p>
        </p:txBody>
      </p:sp>
      <p:sp>
        <p:nvSpPr>
          <p:cNvPr id="102" name="직사각형 101"/>
          <p:cNvSpPr/>
          <p:nvPr/>
        </p:nvSpPr>
        <p:spPr bwMode="auto">
          <a:xfrm>
            <a:off x="7430548" y="6024668"/>
            <a:ext cx="486000" cy="2772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latin typeface="Arial" charset="0"/>
                <a:ea typeface="돋움" pitchFamily="50" charset="-127"/>
              </a:rPr>
              <a:t>취소</a:t>
            </a:r>
            <a:endParaRPr kumimoji="1" lang="ko-KR" altLang="en-US" sz="1000" b="1" i="0" u="none" strike="noStrike" cap="none" normalizeH="0" baseline="0" dirty="0" smtClean="0">
              <a:ln>
                <a:noFill/>
              </a:ln>
              <a:effectLst/>
              <a:latin typeface="Arial" charset="0"/>
              <a:ea typeface="돋움" pitchFamily="50" charset="-127"/>
            </a:endParaRPr>
          </a:p>
        </p:txBody>
      </p:sp>
      <p:sp>
        <p:nvSpPr>
          <p:cNvPr id="103" name="직사각형 102"/>
          <p:cNvSpPr/>
          <p:nvPr/>
        </p:nvSpPr>
        <p:spPr bwMode="auto">
          <a:xfrm>
            <a:off x="6887142" y="6035500"/>
            <a:ext cx="486000" cy="277200"/>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5" name="직사각형 104"/>
          <p:cNvSpPr/>
          <p:nvPr/>
        </p:nvSpPr>
        <p:spPr>
          <a:xfrm>
            <a:off x="2497978" y="4683667"/>
            <a:ext cx="1729873" cy="194127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및 사유 작성 가능한 팝업 창 출현</a:t>
            </a:r>
            <a:endParaRPr lang="en-US" altLang="ko-KR" sz="1000" b="1" kern="100" dirty="0" smtClean="0">
              <a:latin typeface="맑은 고딕"/>
              <a:ea typeface="맑은 고딕"/>
              <a:cs typeface="Times New Roman"/>
            </a:endParaRPr>
          </a:p>
        </p:txBody>
      </p:sp>
      <p:cxnSp>
        <p:nvCxnSpPr>
          <p:cNvPr id="31" name="꺾인 연결선 30"/>
          <p:cNvCxnSpPr>
            <a:stCxn id="77" idx="1"/>
            <a:endCxn id="105" idx="1"/>
          </p:cNvCxnSpPr>
          <p:nvPr/>
        </p:nvCxnSpPr>
        <p:spPr bwMode="auto">
          <a:xfrm rot="10800000" flipV="1">
            <a:off x="2497978" y="4064090"/>
            <a:ext cx="396066" cy="1590214"/>
          </a:xfrm>
          <a:prstGeom prst="bentConnector3">
            <a:avLst>
              <a:gd name="adj1" fmla="val 15771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AutoShape 85"/>
          <p:cNvSpPr>
            <a:spLocks noChangeArrowheads="1"/>
          </p:cNvSpPr>
          <p:nvPr/>
        </p:nvSpPr>
        <p:spPr bwMode="auto">
          <a:xfrm rot="5400000">
            <a:off x="3239097" y="5601530"/>
            <a:ext cx="2298066"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7" name="직사각형 106"/>
          <p:cNvSpPr/>
          <p:nvPr/>
        </p:nvSpPr>
        <p:spPr>
          <a:xfrm>
            <a:off x="7107359" y="2960869"/>
            <a:ext cx="1729873" cy="127909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팝업 창 닫히면서 신청확인 </a:t>
            </a:r>
            <a:r>
              <a:rPr lang="ko-KR" altLang="en-US" sz="1000" b="1" kern="100" dirty="0" err="1" smtClean="0">
                <a:latin typeface="맑은 고딕"/>
                <a:ea typeface="맑은 고딕"/>
                <a:cs typeface="Times New Roman"/>
              </a:rPr>
              <a:t>팝업창</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표시</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취소 버튼 클릭 시 작성 내용 초기화</a:t>
            </a:r>
            <a:endParaRPr lang="en-US" altLang="ko-KR" sz="1000" b="1" kern="100" dirty="0" smtClean="0">
              <a:latin typeface="맑은 고딕"/>
              <a:ea typeface="맑은 고딕"/>
              <a:cs typeface="Times New Roman"/>
            </a:endParaRPr>
          </a:p>
        </p:txBody>
      </p:sp>
      <p:sp>
        <p:nvSpPr>
          <p:cNvPr id="108" name="TextBox 107"/>
          <p:cNvSpPr txBox="1"/>
          <p:nvPr/>
        </p:nvSpPr>
        <p:spPr>
          <a:xfrm>
            <a:off x="5566286" y="4853710"/>
            <a:ext cx="215843"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109" name="직사각형 108"/>
          <p:cNvSpPr/>
          <p:nvPr/>
        </p:nvSpPr>
        <p:spPr>
          <a:xfrm>
            <a:off x="4777712" y="1556611"/>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미 선택 시 사유란 비활성화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선택 후 사유 </a:t>
            </a:r>
            <a:r>
              <a:rPr lang="ko-KR" altLang="en-US" sz="1000" b="1" kern="100" dirty="0" err="1" smtClean="0">
                <a:latin typeface="맑은 고딕"/>
                <a:ea typeface="맑은 고딕"/>
                <a:cs typeface="Times New Roman"/>
              </a:rPr>
              <a:t>작성란</a:t>
            </a:r>
            <a:r>
              <a:rPr lang="ko-KR" altLang="en-US" sz="1000" b="1" kern="100" dirty="0" smtClean="0">
                <a:latin typeface="맑은 고딕"/>
                <a:ea typeface="맑은 고딕"/>
                <a:cs typeface="Times New Roman"/>
              </a:rPr>
              <a:t> 활성화</a:t>
            </a:r>
            <a:endParaRPr lang="en-US" altLang="ko-KR" sz="1000" b="1" kern="100" dirty="0" smtClean="0">
              <a:latin typeface="맑은 고딕"/>
              <a:ea typeface="맑은 고딕"/>
              <a:cs typeface="Times New Roman"/>
            </a:endParaRPr>
          </a:p>
        </p:txBody>
      </p:sp>
      <p:sp>
        <p:nvSpPr>
          <p:cNvPr id="110" name="TextBox 109"/>
          <p:cNvSpPr txBox="1"/>
          <p:nvPr/>
        </p:nvSpPr>
        <p:spPr>
          <a:xfrm>
            <a:off x="4777712" y="5947148"/>
            <a:ext cx="1104504" cy="4070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7" name="꺾인 연결선 66"/>
          <p:cNvCxnSpPr>
            <a:stCxn id="110" idx="2"/>
            <a:endCxn id="107" idx="3"/>
          </p:cNvCxnSpPr>
          <p:nvPr/>
        </p:nvCxnSpPr>
        <p:spPr bwMode="auto">
          <a:xfrm rot="5400000" flipH="1" flipV="1">
            <a:off x="5706712" y="3223669"/>
            <a:ext cx="2753771" cy="3507268"/>
          </a:xfrm>
          <a:prstGeom prst="bentConnector4">
            <a:avLst>
              <a:gd name="adj1" fmla="val -8301"/>
              <a:gd name="adj2" fmla="val 10651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Oval 14"/>
          <p:cNvSpPr>
            <a:spLocks noChangeArrowheads="1"/>
          </p:cNvSpPr>
          <p:nvPr/>
        </p:nvSpPr>
        <p:spPr bwMode="gray">
          <a:xfrm>
            <a:off x="4669762" y="144737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30" name="직사각형 1"/>
          <p:cNvSpPr/>
          <p:nvPr/>
        </p:nvSpPr>
        <p:spPr bwMode="auto">
          <a:xfrm>
            <a:off x="-248851" y="935934"/>
            <a:ext cx="4484581" cy="3399061"/>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en-US" altLang="ko-KR" sz="1050" b="1" dirty="0" smtClean="0">
                <a:solidFill>
                  <a:schemeClr val="bg1"/>
                </a:solidFill>
                <a:latin typeface="Arial" charset="0"/>
                <a:ea typeface="돋움" pitchFamily="50" charset="-127"/>
              </a:rPr>
              <a:t>50</a:t>
            </a:r>
            <a:r>
              <a:rPr kumimoji="1" lang="ko-KR" altLang="en-US" sz="1050" b="1" dirty="0" smtClean="0">
                <a:solidFill>
                  <a:schemeClr val="bg1"/>
                </a:solidFill>
                <a:latin typeface="Arial" charset="0"/>
                <a:ea typeface="돋움" pitchFamily="50" charset="-127"/>
              </a:rPr>
              <a:t>자 조금 많은듯 </a:t>
            </a:r>
            <a:r>
              <a:rPr kumimoji="1" lang="en-US" altLang="ko-KR" sz="1050" b="1" dirty="0" smtClean="0">
                <a:solidFill>
                  <a:schemeClr val="bg1"/>
                </a:solidFill>
                <a:latin typeface="Arial" charset="0"/>
                <a:ea typeface="돋움" pitchFamily="50" charset="-127"/>
              </a:rPr>
              <a:t>– </a:t>
            </a:r>
            <a:br>
              <a:rPr kumimoji="1" lang="en-US" altLang="ko-KR" sz="1050" b="1" dirty="0" smtClean="0">
                <a:solidFill>
                  <a:schemeClr val="bg1"/>
                </a:solidFill>
                <a:latin typeface="Arial" charset="0"/>
                <a:ea typeface="돋움" pitchFamily="50" charset="-127"/>
              </a:rPr>
            </a:br>
            <a:r>
              <a:rPr kumimoji="1" lang="ko-KR" altLang="en-US" sz="1050" b="1" i="1" dirty="0" smtClean="0">
                <a:solidFill>
                  <a:schemeClr val="bg1"/>
                </a:solidFill>
                <a:latin typeface="Arial" charset="0"/>
                <a:ea typeface="돋움" pitchFamily="50" charset="-127"/>
              </a:rPr>
              <a:t>짧은 가을이 지나 어느새 차가운 바람이</a:t>
            </a:r>
            <a:r>
              <a:rPr kumimoji="1" lang="en-US" altLang="ko-KR" sz="1050" b="1" i="1" dirty="0" smtClean="0">
                <a:solidFill>
                  <a:schemeClr val="bg1"/>
                </a:solidFill>
                <a:latin typeface="Arial" charset="0"/>
                <a:ea typeface="돋움" pitchFamily="50" charset="-127"/>
              </a:rPr>
              <a:t/>
            </a:r>
            <a:br>
              <a:rPr kumimoji="1" lang="en-US" altLang="ko-KR" sz="1050" b="1" i="1" dirty="0" smtClean="0">
                <a:solidFill>
                  <a:schemeClr val="bg1"/>
                </a:solidFill>
                <a:latin typeface="Arial" charset="0"/>
                <a:ea typeface="돋움" pitchFamily="50" charset="-127"/>
              </a:rPr>
            </a:br>
            <a:r>
              <a:rPr kumimoji="1" lang="ko-KR" altLang="en-US" sz="1050" b="1" i="1" dirty="0" smtClean="0">
                <a:solidFill>
                  <a:schemeClr val="bg1"/>
                </a:solidFill>
                <a:latin typeface="Arial" charset="0"/>
                <a:ea typeface="돋움" pitchFamily="50" charset="-127"/>
              </a:rPr>
              <a:t>옷깃에 스며드는 겨울입니다</a:t>
            </a:r>
            <a:r>
              <a:rPr kumimoji="1" lang="en-US" altLang="ko-KR" sz="1050" b="1" i="1" dirty="0" smtClean="0">
                <a:solidFill>
                  <a:schemeClr val="bg1"/>
                </a:solidFill>
                <a:latin typeface="Arial" charset="0"/>
                <a:ea typeface="돋움" pitchFamily="50" charset="-127"/>
              </a:rPr>
              <a:t>.</a:t>
            </a:r>
            <a:br>
              <a:rPr kumimoji="1" lang="en-US" altLang="ko-KR" sz="1050" b="1" i="1" dirty="0" smtClean="0">
                <a:solidFill>
                  <a:schemeClr val="bg1"/>
                </a:solidFill>
                <a:latin typeface="Arial" charset="0"/>
                <a:ea typeface="돋움" pitchFamily="50" charset="-127"/>
              </a:rPr>
            </a:br>
            <a:r>
              <a:rPr kumimoji="1" lang="ko-KR" altLang="en-US" sz="1050" b="1" i="1" dirty="0" smtClean="0">
                <a:solidFill>
                  <a:schemeClr val="bg1"/>
                </a:solidFill>
                <a:latin typeface="Arial" charset="0"/>
                <a:ea typeface="돋움" pitchFamily="50" charset="-127"/>
              </a:rPr>
              <a:t>너무추워서 한번은 교육진행을 쉬어야 할듯 하네요</a:t>
            </a:r>
            <a:r>
              <a:rPr kumimoji="1" lang="en-US" altLang="ko-KR" sz="1050" b="1" i="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endParaRPr kumimoji="1" lang="en-US" altLang="ko-KR" sz="1050" b="1" dirty="0">
              <a:solidFill>
                <a:schemeClr val="bg1"/>
              </a:solidFill>
              <a:latin typeface="Arial" charset="0"/>
              <a:ea typeface="돋움" pitchFamily="50" charset="-127"/>
            </a:endParaRPr>
          </a:p>
          <a:p>
            <a:pPr marL="171450" indent="-171450" algn="ctr" fontAlgn="ctr" latinLnBrk="0">
              <a:spcBef>
                <a:spcPct val="20000"/>
              </a:spcBef>
              <a:spcAft>
                <a:spcPct val="0"/>
              </a:spcAft>
              <a:buFont typeface="Arial" charset="0"/>
              <a:buChar char="•"/>
              <a:tabLst>
                <a:tab pos="1028700" algn="l"/>
              </a:tabLst>
            </a:pPr>
            <a:r>
              <a:rPr kumimoji="1" lang="ko-KR" altLang="en-US" sz="1050" b="1" dirty="0" smtClean="0">
                <a:solidFill>
                  <a:schemeClr val="bg1"/>
                </a:solidFill>
                <a:latin typeface="Arial" charset="0"/>
                <a:ea typeface="돋움" pitchFamily="50" charset="-127"/>
              </a:rPr>
              <a:t>여기는 글자제한을 없애는게 나을것 같네요</a:t>
            </a:r>
            <a:r>
              <a:rPr kumimoji="1" lang="en-US" altLang="ko-KR" sz="1050" b="1" dirty="0" smtClean="0">
                <a:solidFill>
                  <a:schemeClr val="bg1"/>
                </a:solidFill>
                <a:latin typeface="Arial" charset="0"/>
                <a:ea typeface="돋움" pitchFamily="50" charset="-127"/>
              </a:rPr>
              <a:t>! ^^</a:t>
            </a:r>
          </a:p>
          <a:p>
            <a:pPr marL="171450" indent="-171450" algn="ctr" fontAlgn="ctr" latinLnBrk="0">
              <a:spcBef>
                <a:spcPct val="20000"/>
              </a:spcBef>
              <a:spcAft>
                <a:spcPct val="0"/>
              </a:spcAft>
              <a:buFont typeface="Arial" charset="0"/>
              <a:buChar char="•"/>
              <a:tabLst>
                <a:tab pos="1028700" algn="l"/>
              </a:tabLst>
            </a:pPr>
            <a:endParaRPr kumimoji="1" lang="en-US" altLang="ko-KR" sz="1050" b="1" dirty="0">
              <a:solidFill>
                <a:schemeClr val="bg1"/>
              </a:solidFill>
              <a:latin typeface="Arial" charset="0"/>
              <a:ea typeface="돋움" pitchFamily="50" charset="-127"/>
            </a:endParaRPr>
          </a:p>
          <a:p>
            <a:pPr marL="171450" indent="-171450" algn="ctr" fontAlgn="ctr" latinLnBrk="0">
              <a:spcBef>
                <a:spcPct val="20000"/>
              </a:spcBef>
              <a:spcAft>
                <a:spcPct val="0"/>
              </a:spcAft>
              <a:buFont typeface="Arial" charset="0"/>
              <a:buChar char="•"/>
              <a:tabLst>
                <a:tab pos="1028700" algn="l"/>
              </a:tabLst>
            </a:pPr>
            <a:r>
              <a:rPr kumimoji="1" lang="en-US" altLang="ko-KR" sz="1050" b="1" dirty="0" smtClean="0">
                <a:solidFill>
                  <a:schemeClr val="bg1"/>
                </a:solidFill>
                <a:latin typeface="Arial" charset="0"/>
                <a:ea typeface="돋움" pitchFamily="50" charset="-127"/>
              </a:rPr>
              <a:t>AC / SC </a:t>
            </a:r>
            <a:r>
              <a:rPr kumimoji="1" lang="ko-KR" altLang="en-US" sz="1050" b="1" dirty="0" smtClean="0">
                <a:solidFill>
                  <a:schemeClr val="bg1"/>
                </a:solidFill>
                <a:latin typeface="Arial" charset="0"/>
                <a:ea typeface="돋움" pitchFamily="50" charset="-127"/>
              </a:rPr>
              <a:t>선택 및 사유입력 후 확인버튼 누르면 </a:t>
            </a: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팝업창이 닫힐텐데요</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 </a:t>
            </a: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신청이 된건지</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안된거지에 대한 메세지창이 있어야 될듯 합니다</a:t>
            </a:r>
            <a:r>
              <a:rPr kumimoji="1" lang="en-US" altLang="ko-KR" sz="1050" b="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endParaRPr kumimoji="1" lang="en-US" altLang="ko-KR"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예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사전캔슬신청이 완료되었습니다</a:t>
            </a:r>
            <a:r>
              <a:rPr kumimoji="1" lang="en-US" altLang="ko-KR" sz="1050" b="1" dirty="0" smtClean="0">
                <a:solidFill>
                  <a:schemeClr val="bg1"/>
                </a:solidFill>
                <a:latin typeface="Arial" charset="0"/>
                <a:ea typeface="돋움" pitchFamily="50" charset="-127"/>
              </a:rPr>
              <a:t>.</a:t>
            </a:r>
            <a:br>
              <a:rPr kumimoji="1" lang="en-US" altLang="ko-KR" sz="1050" b="1" dirty="0" smtClean="0">
                <a:solidFill>
                  <a:schemeClr val="bg1"/>
                </a:solidFill>
                <a:latin typeface="Arial" charset="0"/>
                <a:ea typeface="돋움" pitchFamily="50" charset="-127"/>
              </a:rPr>
            </a:b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확인</a:t>
            </a:r>
            <a:r>
              <a:rPr kumimoji="1" lang="en-US" altLang="ko-KR" sz="1050" b="1" dirty="0" smtClean="0">
                <a:solidFill>
                  <a:schemeClr val="bg1"/>
                </a:solidFill>
                <a:latin typeface="Arial" charset="0"/>
                <a:ea typeface="돋움" pitchFamily="50" charset="-127"/>
              </a:rPr>
              <a:t>]</a:t>
            </a:r>
          </a:p>
        </p:txBody>
      </p:sp>
      <p:sp>
        <p:nvSpPr>
          <p:cNvPr id="37" name="직사각형 36"/>
          <p:cNvSpPr/>
          <p:nvPr/>
        </p:nvSpPr>
        <p:spPr>
          <a:xfrm>
            <a:off x="4797839" y="2992367"/>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사유작성은 </a:t>
            </a:r>
            <a:r>
              <a:rPr lang="en-US" altLang="ko-KR" sz="1000" b="1" kern="100" dirty="0">
                <a:latin typeface="맑은 고딕"/>
                <a:ea typeface="맑은 고딕"/>
                <a:cs typeface="Times New Roman"/>
              </a:rPr>
              <a:t>140</a:t>
            </a:r>
            <a:r>
              <a:rPr lang="ko-KR" altLang="en-US" sz="1000" b="1" kern="100" dirty="0">
                <a:latin typeface="맑은 고딕"/>
                <a:ea typeface="맑은 고딕"/>
                <a:cs typeface="Times New Roman"/>
              </a:rPr>
              <a:t>자 이내로 작성 되도록 박스 크기 </a:t>
            </a:r>
            <a:r>
              <a:rPr lang="en-US" altLang="ko-KR" sz="1000" b="1" kern="100" dirty="0">
                <a:latin typeface="맑은 고딕"/>
                <a:ea typeface="맑은 고딕"/>
                <a:cs typeface="Times New Roman"/>
              </a:rPr>
              <a:t>FIX</a:t>
            </a: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 </a:t>
            </a:r>
            <a:endParaRPr lang="en-US" altLang="ko-KR" sz="1000" b="1" kern="100" dirty="0" smtClean="0">
              <a:latin typeface="맑은 고딕"/>
              <a:ea typeface="맑은 고딕"/>
              <a:cs typeface="Times New Roman"/>
            </a:endParaRPr>
          </a:p>
        </p:txBody>
      </p:sp>
      <p:cxnSp>
        <p:nvCxnSpPr>
          <p:cNvPr id="35" name="꺾인 연결선 34"/>
          <p:cNvCxnSpPr>
            <a:stCxn id="108" idx="3"/>
            <a:endCxn id="109" idx="1"/>
          </p:cNvCxnSpPr>
          <p:nvPr/>
        </p:nvCxnSpPr>
        <p:spPr bwMode="auto">
          <a:xfrm flipH="1" flipV="1">
            <a:off x="4777712" y="2187602"/>
            <a:ext cx="1004417" cy="2767234"/>
          </a:xfrm>
          <a:prstGeom prst="bentConnector5">
            <a:avLst>
              <a:gd name="adj1" fmla="val -22759"/>
              <a:gd name="adj2" fmla="val 40426"/>
              <a:gd name="adj3" fmla="val 1227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Oval 14"/>
          <p:cNvSpPr>
            <a:spLocks noChangeArrowheads="1"/>
          </p:cNvSpPr>
          <p:nvPr/>
        </p:nvSpPr>
        <p:spPr bwMode="gray">
          <a:xfrm>
            <a:off x="7022192" y="2864211"/>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3</a:t>
            </a:r>
          </a:p>
        </p:txBody>
      </p:sp>
      <p:sp>
        <p:nvSpPr>
          <p:cNvPr id="111" name="Oval 14"/>
          <p:cNvSpPr>
            <a:spLocks noChangeArrowheads="1"/>
          </p:cNvSpPr>
          <p:nvPr/>
        </p:nvSpPr>
        <p:spPr bwMode="gray">
          <a:xfrm>
            <a:off x="4705026" y="289882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grpSp>
        <p:nvGrpSpPr>
          <p:cNvPr id="12" name="그룹 11"/>
          <p:cNvGrpSpPr/>
          <p:nvPr/>
        </p:nvGrpSpPr>
        <p:grpSpPr>
          <a:xfrm>
            <a:off x="5369865" y="809446"/>
            <a:ext cx="3194584" cy="521623"/>
            <a:chOff x="5424900" y="908140"/>
            <a:chExt cx="3194584" cy="521623"/>
          </a:xfrm>
        </p:grpSpPr>
        <p:sp>
          <p:nvSpPr>
            <p:cNvPr id="42" name="직사각형 41"/>
            <p:cNvSpPr/>
            <p:nvPr/>
          </p:nvSpPr>
          <p:spPr>
            <a:xfrm>
              <a:off x="5424900" y="908140"/>
              <a:ext cx="3194584" cy="521623"/>
            </a:xfrm>
            <a:prstGeom prst="rect">
              <a:avLst/>
            </a:prstGeom>
            <a:solidFill>
              <a:schemeClr val="bg1">
                <a:lumMod val="95000"/>
              </a:schemeClr>
            </a:solidFill>
            <a:ln w="19050">
              <a:solidFill>
                <a:schemeClr val="tx1"/>
              </a:solidFill>
            </a:ln>
          </p:spPr>
          <p:txBody>
            <a:bodyPr wrap="square" lIns="0" tIns="36000" rIns="0" bIns="0" anchor="t">
              <a:normAutofit/>
            </a:bodyPr>
            <a:lstStyle/>
            <a:p>
              <a:pPr marL="85725"/>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사전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당일 캔슬신청이 성공적으로 완료되었습니다 </a:t>
              </a:r>
              <a:r>
                <a:rPr lang="en-US" altLang="ko-KR" sz="1000" b="1" kern="100" dirty="0" smtClean="0">
                  <a:latin typeface="맑은 고딕"/>
                  <a:ea typeface="맑은 고딕"/>
                  <a:cs typeface="Times New Roman"/>
                </a:rPr>
                <a:t>]</a:t>
              </a:r>
            </a:p>
          </p:txBody>
        </p:sp>
        <p:sp>
          <p:nvSpPr>
            <p:cNvPr id="43" name="직사각형 42"/>
            <p:cNvSpPr/>
            <p:nvPr/>
          </p:nvSpPr>
          <p:spPr bwMode="auto">
            <a:xfrm>
              <a:off x="6932831" y="1177185"/>
              <a:ext cx="349055" cy="20396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104" name="TextBox 103"/>
          <p:cNvSpPr txBox="1"/>
          <p:nvPr/>
        </p:nvSpPr>
        <p:spPr>
          <a:xfrm>
            <a:off x="7142517" y="3191444"/>
            <a:ext cx="1613774" cy="496717"/>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8" name="꺾인 연결선 17"/>
          <p:cNvCxnSpPr>
            <a:stCxn id="104" idx="3"/>
            <a:endCxn id="5" idx="3"/>
          </p:cNvCxnSpPr>
          <p:nvPr/>
        </p:nvCxnSpPr>
        <p:spPr bwMode="auto">
          <a:xfrm flipH="1" flipV="1">
            <a:off x="8604448" y="962025"/>
            <a:ext cx="151843" cy="2477778"/>
          </a:xfrm>
          <a:prstGeom prst="bentConnector3">
            <a:avLst>
              <a:gd name="adj1" fmla="val -15055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Box 52"/>
          <p:cNvSpPr txBox="1"/>
          <p:nvPr/>
        </p:nvSpPr>
        <p:spPr>
          <a:xfrm>
            <a:off x="6845267" y="1051672"/>
            <a:ext cx="414112" cy="30981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4" name="직사각형 53"/>
          <p:cNvSpPr/>
          <p:nvPr/>
        </p:nvSpPr>
        <p:spPr>
          <a:xfrm>
            <a:off x="7548032" y="1875269"/>
            <a:ext cx="1060129" cy="383431"/>
          </a:xfrm>
          <a:prstGeom prst="rect">
            <a:avLst/>
          </a:prstGeom>
          <a:solidFill>
            <a:schemeClr val="bg1">
              <a:lumMod val="95000"/>
            </a:schemeClr>
          </a:solidFill>
          <a:ln w="25400">
            <a:solidFill>
              <a:schemeClr val="tx1"/>
            </a:solidFill>
          </a:ln>
        </p:spPr>
        <p:txBody>
          <a:bodyPr wrap="square" anchor="t">
            <a:normAutofit lnSpcReduction="10000"/>
          </a:bodyPr>
          <a:lstStyle/>
          <a:p>
            <a:r>
              <a:rPr lang="ko-KR" altLang="en-US" sz="1000" b="1" dirty="0" smtClean="0"/>
              <a:t>확인버튼 클릭 시 창 닫힘</a:t>
            </a:r>
            <a:endParaRPr lang="en-US" altLang="ko-KR" sz="1000" b="1" dirty="0" smtClean="0"/>
          </a:p>
        </p:txBody>
      </p:sp>
      <p:cxnSp>
        <p:nvCxnSpPr>
          <p:cNvPr id="25" name="꺾인 연결선 24"/>
          <p:cNvCxnSpPr>
            <a:stCxn id="53" idx="2"/>
            <a:endCxn id="54" idx="0"/>
          </p:cNvCxnSpPr>
          <p:nvPr/>
        </p:nvCxnSpPr>
        <p:spPr bwMode="auto">
          <a:xfrm rot="16200000" flipH="1">
            <a:off x="7308319" y="1105490"/>
            <a:ext cx="513783" cy="1025774"/>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9314121"/>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1291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4165998057"/>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92425" y="915934"/>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47004" y="1478092"/>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325232" y="1261999"/>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38" y="40268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81552" y="4054169"/>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52738" y="95895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35834" y="1491620"/>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465564904"/>
              </p:ext>
            </p:extLst>
          </p:nvPr>
        </p:nvGraphicFramePr>
        <p:xfrm>
          <a:off x="1407769" y="1816360"/>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87448" y="1553374"/>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46720" y="4257059"/>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34005" y="6006685"/>
            <a:ext cx="1293034" cy="197972"/>
          </a:xfrm>
          <a:prstGeom prst="rect">
            <a:avLst/>
          </a:prstGeom>
        </p:spPr>
      </p:pic>
      <p:pic>
        <p:nvPicPr>
          <p:cNvPr id="92" name="그림 91"/>
          <p:cNvPicPr>
            <a:picLocks noChangeAspect="1"/>
          </p:cNvPicPr>
          <p:nvPr/>
        </p:nvPicPr>
        <p:blipFill>
          <a:blip r:embed="rId5"/>
          <a:stretch>
            <a:fillRect/>
          </a:stretch>
        </p:blipFill>
        <p:spPr>
          <a:xfrm>
            <a:off x="6119329" y="4301090"/>
            <a:ext cx="1016495" cy="201125"/>
          </a:xfrm>
          <a:prstGeom prst="rect">
            <a:avLst/>
          </a:prstGeom>
        </p:spPr>
      </p:pic>
      <p:sp>
        <p:nvSpPr>
          <p:cNvPr id="106" name="TextBox 105"/>
          <p:cNvSpPr txBox="1"/>
          <p:nvPr/>
        </p:nvSpPr>
        <p:spPr>
          <a:xfrm>
            <a:off x="1839889" y="43157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72948" y="43220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721076" y="4712052"/>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48862" y="4840921"/>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416156" y="6053948"/>
            <a:ext cx="1521869" cy="149692"/>
          </a:xfrm>
          <a:prstGeom prst="rect">
            <a:avLst/>
          </a:prstGeom>
        </p:spPr>
      </p:pic>
      <p:graphicFrame>
        <p:nvGraphicFramePr>
          <p:cNvPr id="137" name="표 136"/>
          <p:cNvGraphicFramePr>
            <a:graphicFrameLocks noGrp="1"/>
          </p:cNvGraphicFramePr>
          <p:nvPr>
            <p:extLst>
              <p:ext uri="{D42A27DB-BD31-4B8C-83A1-F6EECF244321}">
                <p14:modId xmlns:p14="http://schemas.microsoft.com/office/powerpoint/2010/main" val="3845882360"/>
              </p:ext>
            </p:extLst>
          </p:nvPr>
        </p:nvGraphicFramePr>
        <p:xfrm>
          <a:off x="1418656" y="4560043"/>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401488" y="43220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52479" y="4922137"/>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ext uri="{D42A27DB-BD31-4B8C-83A1-F6EECF244321}">
                <p14:modId xmlns:p14="http://schemas.microsoft.com/office/powerpoint/2010/main" val="159458848"/>
              </p:ext>
            </p:extLst>
          </p:nvPr>
        </p:nvGraphicFramePr>
        <p:xfrm>
          <a:off x="1409842" y="3187332"/>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1" dirty="0" smtClean="0">
                          <a:solidFill>
                            <a:schemeClr val="tx1"/>
                          </a:solidFill>
                        </a:rPr>
                        <a:t>5610000</a:t>
                      </a:r>
                      <a:r>
                        <a:rPr lang="ko-KR" altLang="en-US" sz="900" b="1" dirty="0" smtClean="0">
                          <a:solidFill>
                            <a:schemeClr val="tx1"/>
                          </a:solidFill>
                        </a:rPr>
                        <a:t>원</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6271690" y="3505200"/>
            <a:ext cx="180975" cy="180975"/>
          </a:xfrm>
          <a:prstGeom prst="rect">
            <a:avLst/>
          </a:prstGeom>
        </p:spPr>
      </p:pic>
      <p:sp>
        <p:nvSpPr>
          <p:cNvPr id="148" name="직사각형 147"/>
          <p:cNvSpPr/>
          <p:nvPr/>
        </p:nvSpPr>
        <p:spPr bwMode="auto">
          <a:xfrm>
            <a:off x="1452479" y="5230197"/>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52533" y="549471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53775" y="5736437"/>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52" name="직사각형 51"/>
          <p:cNvSpPr/>
          <p:nvPr/>
        </p:nvSpPr>
        <p:spPr>
          <a:xfrm>
            <a:off x="7308304" y="1650572"/>
            <a:ext cx="1630923"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비용관리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당월 비용검색</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해당 월에 발생한 전체 비용 정보만 보여주기</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전체 </a:t>
            </a:r>
            <a:r>
              <a:rPr lang="ko-KR" altLang="en-US" sz="1000" b="1" dirty="0"/>
              <a:t>비용검색</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첫 화면에서는 현재 진행 중인 프로그램만 보여주기</a:t>
            </a:r>
            <a:endParaRPr lang="en-US" altLang="ko-KR" sz="1000" dirty="0" smtClean="0"/>
          </a:p>
          <a:p>
            <a:pPr marL="271463" lvl="2" indent="-96838">
              <a:buFont typeface="Wingdings" panose="05000000000000000000" pitchFamily="2" charset="2"/>
              <a:buChar char="ü"/>
            </a:pPr>
            <a:r>
              <a:rPr lang="ko-KR" altLang="en-US" sz="1000" dirty="0" smtClean="0"/>
              <a:t>합계 금액은 부가세가 포함되지 않은 금액</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공통 기준</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해당 탭 클릭 시 해당 사항만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a:t>프로그램 명은 가</a:t>
            </a:r>
            <a:r>
              <a:rPr lang="en-US" altLang="ko-KR" sz="1000" dirty="0"/>
              <a:t>A B C, </a:t>
            </a:r>
            <a:r>
              <a:rPr lang="ko-KR" altLang="en-US" sz="1000" dirty="0"/>
              <a:t>가</a:t>
            </a:r>
            <a:r>
              <a:rPr lang="en-US" altLang="ko-KR" sz="1000" dirty="0"/>
              <a:t> </a:t>
            </a:r>
            <a:r>
              <a:rPr lang="ko-KR" altLang="en-US" sz="1000" dirty="0"/>
              <a:t>나 다 순으로 </a:t>
            </a:r>
            <a:r>
              <a:rPr lang="ko-KR" altLang="en-US" sz="1000" dirty="0" smtClean="0"/>
              <a:t>정렬</a:t>
            </a:r>
            <a:endParaRPr lang="en-US" altLang="ko-KR" sz="1000" dirty="0" smtClean="0"/>
          </a:p>
        </p:txBody>
      </p:sp>
      <p:sp>
        <p:nvSpPr>
          <p:cNvPr id="2" name="직사각형 1"/>
          <p:cNvSpPr/>
          <p:nvPr/>
        </p:nvSpPr>
        <p:spPr bwMode="auto">
          <a:xfrm>
            <a:off x="7308304" y="18864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3439690462"/>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세부기능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434548"/>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75111" y="1772816"/>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54790" y="1509830"/>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graphicFrame>
        <p:nvGraphicFramePr>
          <p:cNvPr id="146" name="표 145"/>
          <p:cNvGraphicFramePr>
            <a:graphicFrameLocks noGrp="1"/>
          </p:cNvGraphicFramePr>
          <p:nvPr>
            <p:extLst>
              <p:ext uri="{D42A27DB-BD31-4B8C-83A1-F6EECF244321}">
                <p14:modId xmlns:p14="http://schemas.microsoft.com/office/powerpoint/2010/main" val="3626674701"/>
              </p:ext>
            </p:extLst>
          </p:nvPr>
        </p:nvGraphicFramePr>
        <p:xfrm>
          <a:off x="1377184" y="3143788"/>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chemeClr val="tx1"/>
                          </a:solidFill>
                        </a:rPr>
                        <a:t>5610000</a:t>
                      </a:r>
                      <a:r>
                        <a:rPr lang="ko-KR" altLang="en-US" sz="900" b="1"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4"/>
          <a:stretch>
            <a:fillRect/>
          </a:stretch>
        </p:blipFill>
        <p:spPr>
          <a:xfrm>
            <a:off x="6239032" y="3461656"/>
            <a:ext cx="180975" cy="180975"/>
          </a:xfrm>
          <a:prstGeom prst="rect">
            <a:avLst/>
          </a:prstGeom>
        </p:spPr>
      </p:pic>
      <p:sp>
        <p:nvSpPr>
          <p:cNvPr id="51" name="TextBox 50"/>
          <p:cNvSpPr txBox="1"/>
          <p:nvPr/>
        </p:nvSpPr>
        <p:spPr>
          <a:xfrm>
            <a:off x="1781892" y="1501880"/>
            <a:ext cx="4925009" cy="227295"/>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3" name="직사각형 52"/>
          <p:cNvSpPr/>
          <p:nvPr/>
        </p:nvSpPr>
        <p:spPr bwMode="auto">
          <a:xfrm>
            <a:off x="7593835" y="29545"/>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
        <p:nvSpPr>
          <p:cNvPr id="54" name="직사각형 53"/>
          <p:cNvSpPr/>
          <p:nvPr/>
        </p:nvSpPr>
        <p:spPr>
          <a:xfrm>
            <a:off x="7323288" y="1509830"/>
            <a:ext cx="1630923" cy="13829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년</a:t>
            </a:r>
            <a:r>
              <a:rPr lang="ko-KR" altLang="en-US" sz="1000" b="1" dirty="0" smtClean="0"/>
              <a:t>도 버튼 클릭 시 해당 년도로 이동</a:t>
            </a:r>
            <a:endParaRPr lang="en-US" altLang="ko-KR" sz="1000" b="1" dirty="0" smtClean="0"/>
          </a:p>
          <a:p>
            <a:pPr marL="87313" indent="-87313">
              <a:buFont typeface="Arial" panose="020B0604020202020204" pitchFamily="34" charset="0"/>
              <a:buChar char="•"/>
            </a:pPr>
            <a:r>
              <a:rPr lang="ko-KR" altLang="en-US" sz="1000" b="1" dirty="0" smtClean="0"/>
              <a:t>해당 월을 기준으로 그 이전 월에 대한 버튼은 모두 활성화 되어있으며 아직 도래하지 않은 월의 경우 버튼 비활성화 </a:t>
            </a:r>
            <a:endParaRPr lang="en-US" altLang="ko-KR" sz="1000" b="1" dirty="0" smtClean="0"/>
          </a:p>
        </p:txBody>
      </p:sp>
      <p:cxnSp>
        <p:nvCxnSpPr>
          <p:cNvPr id="10" name="꺾인 연결선 9"/>
          <p:cNvCxnSpPr>
            <a:stCxn id="51" idx="3"/>
            <a:endCxn id="54" idx="0"/>
          </p:cNvCxnSpPr>
          <p:nvPr/>
        </p:nvCxnSpPr>
        <p:spPr bwMode="auto">
          <a:xfrm flipV="1">
            <a:off x="6706901" y="1509830"/>
            <a:ext cx="1431849" cy="105698"/>
          </a:xfrm>
          <a:prstGeom prst="bentConnector4">
            <a:avLst>
              <a:gd name="adj1" fmla="val 21524"/>
              <a:gd name="adj2" fmla="val 32379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a:picLocks noChangeAspect="1"/>
          </p:cNvPicPr>
          <p:nvPr/>
        </p:nvPicPr>
        <p:blipFill>
          <a:blip r:embed="rId5"/>
          <a:stretch>
            <a:fillRect/>
          </a:stretch>
        </p:blipFill>
        <p:spPr>
          <a:xfrm>
            <a:off x="7222499" y="3305099"/>
            <a:ext cx="1926925" cy="2567171"/>
          </a:xfrm>
          <a:prstGeom prst="rect">
            <a:avLst/>
          </a:prstGeom>
        </p:spPr>
      </p:pic>
      <p:sp>
        <p:nvSpPr>
          <p:cNvPr id="60" name="TextBox 59"/>
          <p:cNvSpPr txBox="1"/>
          <p:nvPr/>
        </p:nvSpPr>
        <p:spPr>
          <a:xfrm>
            <a:off x="2001484" y="2089313"/>
            <a:ext cx="615064" cy="803454"/>
          </a:xfrm>
          <a:prstGeom prst="rect">
            <a:avLst/>
          </a:prstGeom>
          <a:noFill/>
          <a:ln w="25400">
            <a:solidFill>
              <a:srgbClr val="FF0000"/>
            </a:solidFill>
            <a:prstDash val="dash"/>
          </a:ln>
        </p:spPr>
        <p:txBody>
          <a:bodyPr wrap="square" rtlCol="0">
            <a:normAutofit/>
          </a:bodyPr>
          <a:lstStyle/>
          <a:p>
            <a:endParaRPr lang="ko-KR" altLang="en-US" dirty="0"/>
          </a:p>
        </p:txBody>
      </p:sp>
      <p:sp>
        <p:nvSpPr>
          <p:cNvPr id="63" name="직사각형 62"/>
          <p:cNvSpPr/>
          <p:nvPr/>
        </p:nvSpPr>
        <p:spPr>
          <a:xfrm>
            <a:off x="1331640" y="4170852"/>
            <a:ext cx="1532197" cy="98634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교수 클릭 시 해당 교수 </a:t>
            </a:r>
            <a:r>
              <a:rPr lang="ko-KR" altLang="en-US" sz="1000" b="1" smtClean="0"/>
              <a:t>프로필 화면으로 이동 </a:t>
            </a:r>
            <a:endParaRPr lang="en-US" altLang="ko-KR" sz="1000" b="1" dirty="0" smtClean="0"/>
          </a:p>
        </p:txBody>
      </p:sp>
      <p:cxnSp>
        <p:nvCxnSpPr>
          <p:cNvPr id="16" name="꺾인 연결선 15"/>
          <p:cNvCxnSpPr>
            <a:stCxn id="60" idx="1"/>
            <a:endCxn id="63" idx="1"/>
          </p:cNvCxnSpPr>
          <p:nvPr/>
        </p:nvCxnSpPr>
        <p:spPr bwMode="auto">
          <a:xfrm rot="10800000" flipV="1">
            <a:off x="1331640" y="2491040"/>
            <a:ext cx="669844" cy="2172982"/>
          </a:xfrm>
          <a:prstGeom prst="bentConnector3">
            <a:avLst>
              <a:gd name="adj1" fmla="val 13412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6207928" y="3428155"/>
            <a:ext cx="244737" cy="23624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pic>
        <p:nvPicPr>
          <p:cNvPr id="18" name="그림 17"/>
          <p:cNvPicPr>
            <a:picLocks noChangeAspect="1"/>
          </p:cNvPicPr>
          <p:nvPr/>
        </p:nvPicPr>
        <p:blipFill>
          <a:blip r:embed="rId6"/>
          <a:stretch>
            <a:fillRect/>
          </a:stretch>
        </p:blipFill>
        <p:spPr>
          <a:xfrm>
            <a:off x="187135" y="6038885"/>
            <a:ext cx="7951614" cy="463602"/>
          </a:xfrm>
          <a:prstGeom prst="rect">
            <a:avLst/>
          </a:prstGeom>
        </p:spPr>
      </p:pic>
      <p:cxnSp>
        <p:nvCxnSpPr>
          <p:cNvPr id="20" name="꺾인 연결선 19"/>
          <p:cNvCxnSpPr>
            <a:stCxn id="73" idx="2"/>
            <a:endCxn id="18" idx="3"/>
          </p:cNvCxnSpPr>
          <p:nvPr/>
        </p:nvCxnSpPr>
        <p:spPr bwMode="auto">
          <a:xfrm rot="16200000" flipH="1">
            <a:off x="5931382" y="4063318"/>
            <a:ext cx="2606283" cy="1808452"/>
          </a:xfrm>
          <a:prstGeom prst="bentConnector4">
            <a:avLst>
              <a:gd name="adj1" fmla="val 45553"/>
              <a:gd name="adj2" fmla="val 11264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직사각형 73"/>
          <p:cNvSpPr/>
          <p:nvPr/>
        </p:nvSpPr>
        <p:spPr>
          <a:xfrm>
            <a:off x="4736915" y="3976379"/>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PDF </a:t>
            </a:r>
            <a:r>
              <a:rPr lang="ko-KR" altLang="en-US" sz="1000" b="1" dirty="0" smtClean="0"/>
              <a:t>파일 아이콘 </a:t>
            </a:r>
            <a:r>
              <a:rPr lang="ko-KR" altLang="en-US" sz="1000" b="1" dirty="0" err="1" smtClean="0"/>
              <a:t>클릭시</a:t>
            </a:r>
            <a:r>
              <a:rPr lang="ko-KR" altLang="en-US" sz="1000" b="1" dirty="0" smtClean="0"/>
              <a:t> 파일 다운 확인 창 팝업으로 표시</a:t>
            </a:r>
            <a:endParaRPr lang="en-US" altLang="ko-KR" sz="1000" b="1" dirty="0" smtClean="0"/>
          </a:p>
        </p:txBody>
      </p:sp>
      <p:sp>
        <p:nvSpPr>
          <p:cNvPr id="75" name="TextBox 74"/>
          <p:cNvSpPr txBox="1"/>
          <p:nvPr/>
        </p:nvSpPr>
        <p:spPr>
          <a:xfrm>
            <a:off x="165362" y="6012665"/>
            <a:ext cx="7973388" cy="489822"/>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직사각형 76"/>
          <p:cNvSpPr/>
          <p:nvPr/>
        </p:nvSpPr>
        <p:spPr>
          <a:xfrm>
            <a:off x="4763310" y="4921353"/>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Invoice </a:t>
            </a:r>
            <a:r>
              <a:rPr lang="ko-KR" altLang="en-US" sz="1000" b="1" dirty="0" smtClean="0"/>
              <a:t>파일 양식</a:t>
            </a:r>
            <a:endParaRPr lang="en-US" altLang="ko-KR" sz="1000" b="1" dirty="0" smtClean="0"/>
          </a:p>
        </p:txBody>
      </p:sp>
      <p:cxnSp>
        <p:nvCxnSpPr>
          <p:cNvPr id="82" name="꺾인 연결선 81"/>
          <p:cNvCxnSpPr>
            <a:stCxn id="77" idx="3"/>
            <a:endCxn id="13" idx="1"/>
          </p:cNvCxnSpPr>
          <p:nvPr/>
        </p:nvCxnSpPr>
        <p:spPr bwMode="auto">
          <a:xfrm flipV="1">
            <a:off x="6295507" y="4588685"/>
            <a:ext cx="926992" cy="751853"/>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8460948"/>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8897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1235021"/>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177948" y="1447306"/>
            <a:ext cx="2433192"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a:t>학생 전체보기 첫 화면은 현 재 학습 진행 중인 학생들만 </a:t>
            </a:r>
            <a:r>
              <a:rPr lang="ko-KR" altLang="en-US" sz="1000" b="1" dirty="0" smtClean="0"/>
              <a:t>보여주기</a:t>
            </a:r>
            <a:endParaRPr lang="en-US" altLang="ko-KR" sz="1000" b="1" dirty="0" smtClean="0"/>
          </a:p>
          <a:p>
            <a:pPr lvl="1"/>
            <a:r>
              <a:rPr lang="en-US" altLang="ko-KR" sz="1000" b="1" dirty="0" smtClean="0"/>
              <a:t>3.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4. </a:t>
            </a:r>
            <a:r>
              <a:rPr lang="ko-KR" altLang="en-US" sz="1000" b="1" dirty="0" err="1" smtClean="0"/>
              <a:t>프로그램명은</a:t>
            </a:r>
            <a:r>
              <a:rPr lang="ko-KR" altLang="en-US" sz="1000" b="1" dirty="0" smtClean="0"/>
              <a:t>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5. </a:t>
            </a:r>
            <a:r>
              <a:rPr lang="ko-KR" altLang="en-US" sz="1000" b="1" dirty="0" smtClean="0"/>
              <a:t>동일한 프로그램 수강 학습자 묶어서 순차적으로 보여주기</a:t>
            </a:r>
            <a:r>
              <a:rPr lang="en-US" altLang="ko-KR" sz="1000" b="1" dirty="0" smtClean="0"/>
              <a:t>(ex : </a:t>
            </a:r>
            <a:r>
              <a:rPr lang="ko-KR" altLang="en-US" sz="1000" b="1" dirty="0" smtClean="0"/>
              <a:t>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7" name="표 26"/>
          <p:cNvGraphicFramePr>
            <a:graphicFrameLocks noGrp="1"/>
          </p:cNvGraphicFramePr>
          <p:nvPr>
            <p:extLst>
              <p:ext uri="{D42A27DB-BD31-4B8C-83A1-F6EECF244321}">
                <p14:modId xmlns:p14="http://schemas.microsoft.com/office/powerpoint/2010/main" val="48850804"/>
              </p:ext>
            </p:extLst>
          </p:nvPr>
        </p:nvGraphicFramePr>
        <p:xfrm>
          <a:off x="2092617" y="2164701"/>
          <a:ext cx="6217366" cy="3136507"/>
        </p:xfrm>
        <a:graphic>
          <a:graphicData uri="http://schemas.openxmlformats.org/drawingml/2006/table">
            <a:tbl>
              <a:tblPr firstRow="1" bandRow="1">
                <a:tableStyleId>{5C22544A-7EE6-4342-B048-85BDC9FD1C3A}</a:tableStyleId>
              </a:tblPr>
              <a:tblGrid>
                <a:gridCol w="989442"/>
                <a:gridCol w="1426840"/>
                <a:gridCol w="1267028"/>
                <a:gridCol w="1267028"/>
                <a:gridCol w="1267028"/>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그림 5"/>
          <p:cNvPicPr>
            <a:picLocks noChangeAspect="1"/>
          </p:cNvPicPr>
          <p:nvPr/>
        </p:nvPicPr>
        <p:blipFill>
          <a:blip r:embed="rId9"/>
          <a:stretch>
            <a:fillRect/>
          </a:stretch>
        </p:blipFill>
        <p:spPr>
          <a:xfrm>
            <a:off x="1968842" y="1467483"/>
            <a:ext cx="4209106" cy="264782"/>
          </a:xfrm>
          <a:prstGeom prst="rect">
            <a:avLst/>
          </a:prstGeom>
        </p:spPr>
      </p:pic>
      <p:sp>
        <p:nvSpPr>
          <p:cNvPr id="36" name="직사각형 35"/>
          <p:cNvSpPr/>
          <p:nvPr/>
        </p:nvSpPr>
        <p:spPr bwMode="auto">
          <a:xfrm>
            <a:off x="2278629" y="249479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7" name="직사각형 36"/>
          <p:cNvSpPr/>
          <p:nvPr/>
        </p:nvSpPr>
        <p:spPr bwMode="auto">
          <a:xfrm>
            <a:off x="2278629" y="278092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8" name="직사각형 37"/>
          <p:cNvSpPr/>
          <p:nvPr/>
        </p:nvSpPr>
        <p:spPr bwMode="auto">
          <a:xfrm>
            <a:off x="2278629" y="305594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2278629" y="334610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0" name="직사각형 39"/>
          <p:cNvSpPr/>
          <p:nvPr/>
        </p:nvSpPr>
        <p:spPr bwMode="auto">
          <a:xfrm>
            <a:off x="2278629" y="363200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35" name="그림 34"/>
          <p:cNvPicPr>
            <a:picLocks noChangeAspect="1"/>
          </p:cNvPicPr>
          <p:nvPr/>
        </p:nvPicPr>
        <p:blipFill>
          <a:blip r:embed="rId10"/>
          <a:stretch>
            <a:fillRect/>
          </a:stretch>
        </p:blipFill>
        <p:spPr>
          <a:xfrm>
            <a:off x="2097850" y="1865102"/>
            <a:ext cx="427970" cy="256782"/>
          </a:xfrm>
          <a:prstGeom prst="rect">
            <a:avLst/>
          </a:prstGeom>
        </p:spPr>
      </p:pic>
      <p:sp>
        <p:nvSpPr>
          <p:cNvPr id="52" name="직사각형 51"/>
          <p:cNvSpPr/>
          <p:nvPr/>
        </p:nvSpPr>
        <p:spPr bwMode="auto">
          <a:xfrm>
            <a:off x="2273640" y="391708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80535" y="419568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80535" y="448584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80535" y="477174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75546" y="505682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66" name="그룹 65"/>
          <p:cNvGrpSpPr/>
          <p:nvPr/>
        </p:nvGrpSpPr>
        <p:grpSpPr>
          <a:xfrm>
            <a:off x="2603852" y="1844824"/>
            <a:ext cx="1546986" cy="264108"/>
            <a:chOff x="2160918" y="1772816"/>
            <a:chExt cx="1258954" cy="166142"/>
          </a:xfrm>
        </p:grpSpPr>
        <p:sp>
          <p:nvSpPr>
            <p:cNvPr id="67" name="TextBox 66"/>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8" name="TextBox 67"/>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9" name="TextBox 68"/>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
        <p:nvSpPr>
          <p:cNvPr id="3" name="직사각형 2"/>
          <p:cNvSpPr/>
          <p:nvPr/>
        </p:nvSpPr>
        <p:spPr bwMode="auto">
          <a:xfrm>
            <a:off x="5580112" y="917917"/>
            <a:ext cx="1512168" cy="1070923"/>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Level</a:t>
            </a:r>
            <a:r>
              <a:rPr kumimoji="1" lang="en-US" altLang="ko-KR"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smtClean="0">
                <a:ln>
                  <a:noFill/>
                </a:ln>
                <a:solidFill>
                  <a:schemeClr val="bg1"/>
                </a:solidFill>
                <a:effectLst/>
                <a:latin typeface="Arial" charset="0"/>
                <a:ea typeface="돋움" pitchFamily="50" charset="-127"/>
              </a:rPr>
              <a:t>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1252593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387985869"/>
              </p:ext>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직사각형 59"/>
          <p:cNvSpPr/>
          <p:nvPr/>
        </p:nvSpPr>
        <p:spPr bwMode="auto">
          <a:xfrm>
            <a:off x="2224200" y="360567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389370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4170852"/>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44664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474778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03162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sp>
        <p:nvSpPr>
          <p:cNvPr id="71" name="TextBox 70"/>
          <p:cNvSpPr txBox="1"/>
          <p:nvPr/>
        </p:nvSpPr>
        <p:spPr>
          <a:xfrm>
            <a:off x="2570856" y="2903172"/>
            <a:ext cx="1641105"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98087"/>
            <a:ext cx="2444501" cy="3003813"/>
          </a:xfrm>
          <a:prstGeom prst="bentConnector3">
            <a:avLst>
              <a:gd name="adj1" fmla="val 10935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그룹 57"/>
          <p:cNvGrpSpPr/>
          <p:nvPr/>
        </p:nvGrpSpPr>
        <p:grpSpPr>
          <a:xfrm>
            <a:off x="2610545" y="2977333"/>
            <a:ext cx="1546986" cy="264108"/>
            <a:chOff x="2160918" y="1772816"/>
            <a:chExt cx="1258954" cy="166142"/>
          </a:xfrm>
        </p:grpSpPr>
        <p:sp>
          <p:nvSpPr>
            <p:cNvPr id="59" name="TextBox 58"/>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72" name="TextBox 7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73" name="TextBox 7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732878513"/>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전체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71" name="TextBox 70"/>
          <p:cNvSpPr txBox="1"/>
          <p:nvPr/>
        </p:nvSpPr>
        <p:spPr>
          <a:xfrm>
            <a:off x="2599070" y="2869181"/>
            <a:ext cx="1732123"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64097"/>
            <a:ext cx="2472715" cy="3037804"/>
          </a:xfrm>
          <a:prstGeom prst="bentConnector3">
            <a:avLst>
              <a:gd name="adj1" fmla="val 10924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2224200" y="359705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2224200" y="38831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224200" y="41582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3" name="직사각형 72"/>
          <p:cNvSpPr/>
          <p:nvPr/>
        </p:nvSpPr>
        <p:spPr bwMode="auto">
          <a:xfrm>
            <a:off x="2224200" y="444836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4" name="직사각형 73"/>
          <p:cNvSpPr/>
          <p:nvPr/>
        </p:nvSpPr>
        <p:spPr bwMode="auto">
          <a:xfrm>
            <a:off x="2224200" y="473426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224200" y="502862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6" name="직사각형 75"/>
          <p:cNvSpPr/>
          <p:nvPr/>
        </p:nvSpPr>
        <p:spPr bwMode="auto">
          <a:xfrm>
            <a:off x="2191543"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7" name="직사각형 76"/>
          <p:cNvSpPr/>
          <p:nvPr/>
        </p:nvSpPr>
        <p:spPr bwMode="auto">
          <a:xfrm>
            <a:off x="2191543"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8" name="직사각형 77"/>
          <p:cNvSpPr/>
          <p:nvPr/>
        </p:nvSpPr>
        <p:spPr bwMode="auto">
          <a:xfrm>
            <a:off x="2191543"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9" name="직사각형 78"/>
          <p:cNvSpPr/>
          <p:nvPr/>
        </p:nvSpPr>
        <p:spPr bwMode="auto">
          <a:xfrm>
            <a:off x="2191543"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nvGrpSpPr>
          <p:cNvPr id="80" name="그룹 79"/>
          <p:cNvGrpSpPr/>
          <p:nvPr/>
        </p:nvGrpSpPr>
        <p:grpSpPr>
          <a:xfrm>
            <a:off x="2704324" y="2959754"/>
            <a:ext cx="1546986" cy="264108"/>
            <a:chOff x="2160918" y="1772816"/>
            <a:chExt cx="1258954" cy="166142"/>
          </a:xfrm>
        </p:grpSpPr>
        <p:sp>
          <p:nvSpPr>
            <p:cNvPr id="81" name="TextBox 80"/>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82" name="TextBox 8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83" name="TextBox 8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231146007"/>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98440586"/>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t>HR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921795131"/>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3379726"/>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교수진 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30966" y="90452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568777"/>
            <a:ext cx="5907723" cy="517259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74474338"/>
              </p:ext>
            </p:extLst>
          </p:nvPr>
        </p:nvGraphicFramePr>
        <p:xfrm>
          <a:off x="1370989" y="1988839"/>
          <a:ext cx="5773169" cy="4438698"/>
        </p:xfrm>
        <a:graphic>
          <a:graphicData uri="http://schemas.openxmlformats.org/drawingml/2006/table">
            <a:tbl>
              <a:tblPr firstRow="1" bandRow="1">
                <a:tableStyleId>{5C22544A-7EE6-4342-B048-85BDC9FD1C3A}</a:tableStyleId>
              </a:tblPr>
              <a:tblGrid>
                <a:gridCol w="415643"/>
                <a:gridCol w="762151"/>
                <a:gridCol w="583057"/>
                <a:gridCol w="864096"/>
                <a:gridCol w="504056"/>
                <a:gridCol w="504056"/>
                <a:gridCol w="432048"/>
                <a:gridCol w="504056"/>
                <a:gridCol w="720080"/>
                <a:gridCol w="483926"/>
              </a:tblGrid>
              <a:tr h="70628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925">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40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84">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353412" y="1639721"/>
            <a:ext cx="427970" cy="256782"/>
          </a:xfrm>
          <a:prstGeom prst="rect">
            <a:avLst/>
          </a:prstGeom>
        </p:spPr>
      </p:pic>
      <p:sp>
        <p:nvSpPr>
          <p:cNvPr id="59" name="직사각형 58"/>
          <p:cNvSpPr/>
          <p:nvPr/>
        </p:nvSpPr>
        <p:spPr bwMode="auto">
          <a:xfrm>
            <a:off x="2615724" y="281744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615724" y="331047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615724" y="3767268"/>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615724" y="424955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615724" y="472514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615724" y="517166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615724" y="563469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615724" y="606831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284919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331656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377914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422487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a:xfrm>
            <a:off x="7329963" y="1593289"/>
            <a:ext cx="1587011" cy="42430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강사관리 전체보기  첫 화면 기준 </a:t>
            </a:r>
            <a:endParaRPr lang="en-US" altLang="ko-KR" sz="1000" b="1" dirty="0" smtClean="0"/>
          </a:p>
          <a:p>
            <a:pPr marL="271463" lvl="1" indent="-185738">
              <a:buFont typeface="Wingdings" panose="05000000000000000000" pitchFamily="2" charset="2"/>
              <a:buChar char="v"/>
            </a:pPr>
            <a:r>
              <a:rPr lang="ko-KR" altLang="en-US" sz="1000" dirty="0" smtClean="0"/>
              <a:t>한 페이지에 모든 강사들을 볼 수 있도록 설정</a:t>
            </a:r>
            <a:endParaRPr lang="en-US" altLang="ko-KR" sz="1000" dirty="0" smtClean="0"/>
          </a:p>
          <a:p>
            <a:pPr marL="271463" lvl="1" indent="-185738">
              <a:buFont typeface="Wingdings" panose="05000000000000000000" pitchFamily="2" charset="2"/>
              <a:buChar char="v"/>
            </a:pPr>
            <a:r>
              <a:rPr lang="ko-KR" altLang="en-US" sz="1000" dirty="0" smtClean="0"/>
              <a:t>해당 탭 클릭 시 해당 사항만 보여주기</a:t>
            </a:r>
            <a:endParaRPr lang="en-US" altLang="ko-KR" sz="1000" dirty="0" smtClean="0"/>
          </a:p>
          <a:p>
            <a:pPr marL="271463" lvl="1" indent="-185738">
              <a:buFont typeface="Wingdings" panose="05000000000000000000" pitchFamily="2" charset="2"/>
              <a:buChar char="v"/>
            </a:pPr>
            <a:r>
              <a:rPr lang="ko-KR" altLang="en-US" sz="1000" dirty="0" err="1" smtClean="0"/>
              <a:t>강사명은</a:t>
            </a:r>
            <a:r>
              <a:rPr lang="ko-KR" altLang="en-US" sz="1000" dirty="0" smtClean="0"/>
              <a:t> </a:t>
            </a:r>
            <a:r>
              <a:rPr lang="en-US" altLang="ko-KR" sz="1000" dirty="0"/>
              <a:t>A B C, </a:t>
            </a:r>
            <a:r>
              <a:rPr lang="ko-KR" altLang="en-US" sz="1000" dirty="0" err="1"/>
              <a:t>ㄱ</a:t>
            </a:r>
            <a:r>
              <a:rPr lang="ko-KR" altLang="en-US" sz="1000" dirty="0"/>
              <a:t> ㄴ </a:t>
            </a:r>
            <a:r>
              <a:rPr lang="ko-KR" altLang="en-US" sz="1000" dirty="0" err="1"/>
              <a:t>ㄷ</a:t>
            </a:r>
            <a:r>
              <a:rPr lang="ko-KR" altLang="en-US" sz="1000" dirty="0"/>
              <a:t> 순으로 </a:t>
            </a:r>
            <a:r>
              <a:rPr lang="ko-KR" altLang="en-US" sz="1000" dirty="0" smtClean="0"/>
              <a:t>정렬</a:t>
            </a:r>
            <a:endParaRPr lang="en-US" altLang="ko-KR" sz="1000" dirty="0"/>
          </a:p>
          <a:p>
            <a:pPr marL="271463" lvl="1" indent="-185738">
              <a:buFont typeface="Wingdings" panose="05000000000000000000" pitchFamily="2" charset="2"/>
              <a:buChar char="v"/>
            </a:pPr>
            <a:r>
              <a:rPr lang="ko-KR" altLang="en-US" sz="1000" dirty="0" smtClean="0"/>
              <a:t>강사가 수업 중인 프로그램은 수강시작 </a:t>
            </a:r>
            <a:r>
              <a:rPr lang="en-US" altLang="ko-KR" sz="1000" dirty="0"/>
              <a:t/>
            </a:r>
            <a:br>
              <a:rPr lang="en-US" altLang="ko-KR" sz="1000" dirty="0"/>
            </a:br>
            <a:r>
              <a:rPr lang="ko-KR" altLang="en-US" sz="1000" dirty="0" smtClean="0"/>
              <a:t>순서대로 배열</a:t>
            </a:r>
            <a:r>
              <a:rPr lang="en-US" altLang="ko-KR" sz="1000" dirty="0" smtClean="0"/>
              <a:t/>
            </a:r>
            <a:br>
              <a:rPr lang="en-US" altLang="ko-KR" sz="1000" dirty="0" smtClean="0"/>
            </a:br>
            <a:r>
              <a:rPr lang="en-US" altLang="ko-KR" sz="1000" dirty="0" smtClean="0"/>
              <a:t>- </a:t>
            </a:r>
            <a:r>
              <a:rPr lang="ko-KR" altLang="en-US" sz="1000" dirty="0" smtClean="0"/>
              <a:t>첫 수업 시작일 기준</a:t>
            </a:r>
            <a:endParaRPr lang="en-US" altLang="ko-KR" sz="1000" dirty="0" smtClean="0"/>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286005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323171"/>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77914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287587"/>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74691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517689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그룹 40"/>
          <p:cNvGrpSpPr/>
          <p:nvPr/>
        </p:nvGrpSpPr>
        <p:grpSpPr>
          <a:xfrm>
            <a:off x="1824810" y="1650572"/>
            <a:ext cx="1546986" cy="264108"/>
            <a:chOff x="2160918" y="1772816"/>
            <a:chExt cx="1258954" cy="166142"/>
          </a:xfrm>
        </p:grpSpPr>
        <p:sp>
          <p:nvSpPr>
            <p:cNvPr id="42" name="TextBox 41"/>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43" name="TextBox 42"/>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45" name="TextBox 44"/>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856518906"/>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95536" y="944398"/>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교수진 관리 </a:t>
            </a:r>
            <a:r>
              <a:rPr lang="ko-KR" altLang="en-US" dirty="0" smtClean="0">
                <a:solidFill>
                  <a:srgbClr val="000000"/>
                </a:solidFill>
                <a:latin typeface="돋움"/>
                <a:ea typeface="돋움"/>
                <a:sym typeface="Wingdings" panose="05000000000000000000" pitchFamily="2" charset="2"/>
              </a:rPr>
              <a:t>세부기능 </a:t>
            </a:r>
            <a:r>
              <a:rPr lang="ko-KR" altLang="en-US" dirty="0">
                <a:solidFill>
                  <a:srgbClr val="000000"/>
                </a:solidFill>
                <a:latin typeface="돋움"/>
                <a:ea typeface="돋움"/>
                <a:sym typeface="Wingdings" panose="05000000000000000000" pitchFamily="2" charset="2"/>
              </a:rPr>
              <a:t>설명 </a:t>
            </a:r>
            <a:r>
              <a:rPr lang="en-US" altLang="ko-KR" dirty="0" smtClean="0">
                <a:solidFill>
                  <a:srgbClr val="000000"/>
                </a:solidFill>
                <a:latin typeface="돋움"/>
                <a:ea typeface="돋움"/>
                <a:sym typeface="Wingdings" panose="05000000000000000000" pitchFamily="2" charset="2"/>
              </a:rPr>
              <a:t>– 1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628343" y="1399729"/>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617173" y="1313924"/>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455849" y="9874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627775" y="1640785"/>
            <a:ext cx="5907723" cy="495656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4" name="그림 53"/>
          <p:cNvPicPr>
            <a:picLocks noChangeAspect="1"/>
          </p:cNvPicPr>
          <p:nvPr/>
        </p:nvPicPr>
        <p:blipFill>
          <a:blip r:embed="rId4"/>
          <a:stretch>
            <a:fillRect/>
          </a:stretch>
        </p:blipFill>
        <p:spPr>
          <a:xfrm>
            <a:off x="1689181" y="1711729"/>
            <a:ext cx="427970" cy="256782"/>
          </a:xfrm>
          <a:prstGeom prst="rect">
            <a:avLst/>
          </a:prstGeom>
        </p:spPr>
      </p:pic>
      <p:sp>
        <p:nvSpPr>
          <p:cNvPr id="30" name="직사각형 29"/>
          <p:cNvSpPr/>
          <p:nvPr/>
        </p:nvSpPr>
        <p:spPr>
          <a:xfrm>
            <a:off x="-41959" y="4231740"/>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sp>
        <p:nvSpPr>
          <p:cNvPr id="49" name="직사각형 48"/>
          <p:cNvSpPr/>
          <p:nvPr/>
        </p:nvSpPr>
        <p:spPr>
          <a:xfrm>
            <a:off x="7627352" y="1327353"/>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cxnSp>
        <p:nvCxnSpPr>
          <p:cNvPr id="3" name="꺾인 연결선 2"/>
          <p:cNvCxnSpPr>
            <a:stCxn id="47" idx="3"/>
            <a:endCxn id="49" idx="2"/>
          </p:cNvCxnSpPr>
          <p:nvPr/>
        </p:nvCxnSpPr>
        <p:spPr bwMode="auto">
          <a:xfrm flipV="1">
            <a:off x="7496401" y="3606858"/>
            <a:ext cx="855105" cy="98121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꺾인 연결선 54"/>
          <p:cNvCxnSpPr>
            <a:stCxn id="29" idx="1"/>
            <a:endCxn id="30" idx="0"/>
          </p:cNvCxnSpPr>
          <p:nvPr/>
        </p:nvCxnSpPr>
        <p:spPr bwMode="auto">
          <a:xfrm rot="10800000">
            <a:off x="682195" y="4231741"/>
            <a:ext cx="982604" cy="434391"/>
          </a:xfrm>
          <a:prstGeom prst="bentConnector4">
            <a:avLst>
              <a:gd name="adj1" fmla="val 13151"/>
              <a:gd name="adj2" fmla="val 15262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그룹 11"/>
          <p:cNvGrpSpPr/>
          <p:nvPr/>
        </p:nvGrpSpPr>
        <p:grpSpPr>
          <a:xfrm>
            <a:off x="2160918" y="1718393"/>
            <a:ext cx="1546986" cy="264108"/>
            <a:chOff x="2160918" y="1772816"/>
            <a:chExt cx="1258954" cy="166142"/>
          </a:xfrm>
        </p:grpSpPr>
        <p:sp>
          <p:nvSpPr>
            <p:cNvPr id="64" name="TextBox 63"/>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5" name="TextBox 64"/>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6" name="TextBox 65"/>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graphicFrame>
        <p:nvGraphicFramePr>
          <p:cNvPr id="50" name="표 49"/>
          <p:cNvGraphicFramePr>
            <a:graphicFrameLocks noGrp="1"/>
          </p:cNvGraphicFramePr>
          <p:nvPr>
            <p:extLst>
              <p:ext uri="{D42A27DB-BD31-4B8C-83A1-F6EECF244321}">
                <p14:modId xmlns:p14="http://schemas.microsoft.com/office/powerpoint/2010/main" val="3806455079"/>
              </p:ext>
            </p:extLst>
          </p:nvPr>
        </p:nvGraphicFramePr>
        <p:xfrm>
          <a:off x="1690302" y="2048091"/>
          <a:ext cx="5773169" cy="4438698"/>
        </p:xfrm>
        <a:graphic>
          <a:graphicData uri="http://schemas.openxmlformats.org/drawingml/2006/table">
            <a:tbl>
              <a:tblPr firstRow="1" bandRow="1">
                <a:tableStyleId>{5C22544A-7EE6-4342-B048-85BDC9FD1C3A}</a:tableStyleId>
              </a:tblPr>
              <a:tblGrid>
                <a:gridCol w="415643"/>
                <a:gridCol w="762151"/>
                <a:gridCol w="583057"/>
                <a:gridCol w="864096"/>
                <a:gridCol w="504056"/>
                <a:gridCol w="504056"/>
                <a:gridCol w="432048"/>
                <a:gridCol w="504056"/>
                <a:gridCol w="720080"/>
                <a:gridCol w="483926"/>
              </a:tblGrid>
              <a:tr h="70628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925">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40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84">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2" name="직사각형 51"/>
          <p:cNvSpPr/>
          <p:nvPr/>
        </p:nvSpPr>
        <p:spPr bwMode="auto">
          <a:xfrm>
            <a:off x="2935037" y="287669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3" name="직사각형 52"/>
          <p:cNvSpPr/>
          <p:nvPr/>
        </p:nvSpPr>
        <p:spPr bwMode="auto">
          <a:xfrm>
            <a:off x="2935037" y="336972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2935037" y="382652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7" name="직사각형 56"/>
          <p:cNvSpPr/>
          <p:nvPr/>
        </p:nvSpPr>
        <p:spPr bwMode="auto">
          <a:xfrm>
            <a:off x="2935037" y="430880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8" name="직사각형 57"/>
          <p:cNvSpPr/>
          <p:nvPr/>
        </p:nvSpPr>
        <p:spPr bwMode="auto">
          <a:xfrm>
            <a:off x="2935037" y="4784396"/>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935037" y="523091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935037" y="569394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1" name="직사각형 70"/>
          <p:cNvSpPr/>
          <p:nvPr/>
        </p:nvSpPr>
        <p:spPr bwMode="auto">
          <a:xfrm>
            <a:off x="2935037" y="612756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290845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337581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3838393"/>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428413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291930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3382423"/>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383839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4346839"/>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480616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523614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TextBox 46"/>
          <p:cNvSpPr txBox="1"/>
          <p:nvPr/>
        </p:nvSpPr>
        <p:spPr>
          <a:xfrm>
            <a:off x="6934866" y="2714957"/>
            <a:ext cx="561535"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29" name="TextBox 28"/>
          <p:cNvSpPr txBox="1"/>
          <p:nvPr/>
        </p:nvSpPr>
        <p:spPr>
          <a:xfrm>
            <a:off x="1664799" y="2793014"/>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2720389845"/>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016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r>
              <a:rPr lang="ko-KR" altLang="en-US" sz="1400" b="1" dirty="0" err="1" smtClean="0">
                <a:latin typeface="+mj-ea"/>
                <a:ea typeface="+mj-ea"/>
              </a:rPr>
              <a:t>ㅕ</a:t>
            </a:r>
            <a:endParaRPr lang="en-US" altLang="ko-KR" sz="1400" b="1" dirty="0">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7919205"/>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3983292"/>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cxnSp>
        <p:nvCxnSpPr>
          <p:cNvPr id="23" name="직선 화살표 연결선 22"/>
          <p:cNvCxnSpPr>
            <a:stCxn id="17" idx="3"/>
            <a:endCxn id="20" idx="1"/>
          </p:cNvCxnSpPr>
          <p:nvPr/>
        </p:nvCxnSpPr>
        <p:spPr bwMode="auto">
          <a:xfrm flipV="1">
            <a:off x="2678020" y="1779328"/>
            <a:ext cx="2614060" cy="2295359"/>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 name="직사각형 3"/>
          <p:cNvSpPr/>
          <p:nvPr/>
        </p:nvSpPr>
        <p:spPr bwMode="auto">
          <a:xfrm>
            <a:off x="7333422" y="142511"/>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4(1). </a:t>
            </a:r>
            <a:r>
              <a:rPr lang="ko-KR" altLang="en-US" dirty="0" smtClean="0">
                <a:solidFill>
                  <a:srgbClr val="000000"/>
                </a:solidFill>
                <a:latin typeface="돋움"/>
                <a:ea typeface="돋움"/>
              </a:rPr>
              <a:t>공지사항</a:t>
            </a:r>
            <a:endParaRPr lang="ko-KR" altLang="en-US" dirty="0">
              <a:solidFill>
                <a:srgbClr val="000000"/>
              </a:solidFill>
              <a:latin typeface="돋움"/>
              <a:ea typeface="돋움"/>
            </a:endParaRPr>
          </a:p>
        </p:txBody>
      </p:sp>
      <p:sp>
        <p:nvSpPr>
          <p:cNvPr id="6" name="직사각형 5"/>
          <p:cNvSpPr/>
          <p:nvPr/>
        </p:nvSpPr>
        <p:spPr bwMode="auto">
          <a:xfrm>
            <a:off x="1314346" y="1434368"/>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현황</a:t>
              </a:r>
              <a:endParaRPr lang="ko-KR" altLang="en-US" sz="900" b="1" dirty="0">
                <a:solidFill>
                  <a:srgbClr val="FFFFFF"/>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307137" y="3788442"/>
            <a:ext cx="5858839" cy="306955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226895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3429000"/>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pic>
        <p:nvPicPr>
          <p:cNvPr id="126" name="그림 125"/>
          <p:cNvPicPr>
            <a:picLocks noChangeAspect="1"/>
          </p:cNvPicPr>
          <p:nvPr/>
        </p:nvPicPr>
        <p:blipFill>
          <a:blip r:embed="rId7"/>
          <a:stretch>
            <a:fillRect/>
          </a:stretch>
        </p:blipFill>
        <p:spPr>
          <a:xfrm>
            <a:off x="1372612" y="343440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694086110"/>
              </p:ext>
            </p:extLst>
          </p:nvPr>
        </p:nvGraphicFramePr>
        <p:xfrm>
          <a:off x="1375112" y="1707517"/>
          <a:ext cx="5717168" cy="1651503"/>
        </p:xfrm>
        <a:graphic>
          <a:graphicData uri="http://schemas.openxmlformats.org/drawingml/2006/table">
            <a:tbl>
              <a:tblPr firstRow="1" bandRow="1">
                <a:tableStyleId>{5C22544A-7EE6-4342-B048-85BDC9FD1C3A}</a:tableStyleId>
              </a:tblPr>
              <a:tblGrid>
                <a:gridCol w="532592"/>
                <a:gridCol w="864096"/>
                <a:gridCol w="2520280"/>
                <a:gridCol w="1224136"/>
                <a:gridCol w="576064"/>
              </a:tblGrid>
              <a:tr h="337185">
                <a:tc>
                  <a:txBody>
                    <a:bodyPr/>
                    <a:lstStyle/>
                    <a:p>
                      <a:pPr algn="ctr" latinLnBrk="1"/>
                      <a:r>
                        <a:rPr lang="ko-KR" altLang="en-US" sz="900" dirty="0" smtClean="0">
                          <a:solidFill>
                            <a:schemeClr val="tx1"/>
                          </a:solidFill>
                        </a:rPr>
                        <a:t>번호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조회수</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LMS</a:t>
                      </a:r>
                      <a:r>
                        <a:rPr lang="en-US" altLang="ko-KR" sz="900" baseline="0" dirty="0" smtClean="0">
                          <a:solidFill>
                            <a:schemeClr val="tx1"/>
                          </a:solidFill>
                        </a:rPr>
                        <a:t> </a:t>
                      </a:r>
                      <a:r>
                        <a:rPr lang="ko-KR" altLang="en-US" sz="900" baseline="0" dirty="0" smtClean="0">
                          <a:solidFill>
                            <a:schemeClr val="tx1"/>
                          </a:solidFill>
                        </a:rPr>
                        <a:t>시스템 점검 안내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999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2" name="TextBox 91"/>
          <p:cNvSpPr txBox="1"/>
          <p:nvPr/>
        </p:nvSpPr>
        <p:spPr>
          <a:xfrm>
            <a:off x="1328361" y="4053198"/>
            <a:ext cx="5790212"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[The Mandarin] LMS </a:t>
            </a:r>
            <a:r>
              <a:rPr lang="ko-KR" altLang="en-US" sz="1000" dirty="0" smtClean="0">
                <a:ln w="12700">
                  <a:noFill/>
                </a:ln>
              </a:rPr>
              <a:t>시스템 점검 안내 </a:t>
            </a:r>
            <a:r>
              <a:rPr lang="en-US" altLang="ko-KR" sz="1000" dirty="0" smtClean="0">
                <a:ln w="12700">
                  <a:noFill/>
                </a:ln>
              </a:rPr>
              <a:t>l </a:t>
            </a:r>
            <a:r>
              <a:rPr lang="ko-KR" altLang="en-US" sz="1000" dirty="0" smtClean="0">
                <a:ln w="12700">
                  <a:noFill/>
                </a:ln>
              </a:rPr>
              <a:t>공지사항</a:t>
            </a:r>
            <a:r>
              <a:rPr lang="en-US" altLang="ko-KR" sz="1000" dirty="0" smtClean="0">
                <a:ln w="12700">
                  <a:noFill/>
                </a:ln>
              </a:rPr>
              <a:t>  </a:t>
            </a:r>
            <a:endParaRPr lang="ko-KR" altLang="en-US" sz="1000" dirty="0">
              <a:ln w="12700">
                <a:noFill/>
              </a:ln>
            </a:endParaRPr>
          </a:p>
        </p:txBody>
      </p:sp>
      <p:pic>
        <p:nvPicPr>
          <p:cNvPr id="2" name="그림 1"/>
          <p:cNvPicPr>
            <a:picLocks noChangeAspect="1"/>
          </p:cNvPicPr>
          <p:nvPr/>
        </p:nvPicPr>
        <p:blipFill>
          <a:blip r:embed="rId8"/>
          <a:stretch>
            <a:fillRect/>
          </a:stretch>
        </p:blipFill>
        <p:spPr>
          <a:xfrm>
            <a:off x="1360105" y="3798347"/>
            <a:ext cx="933450" cy="200025"/>
          </a:xfrm>
          <a:prstGeom prst="rect">
            <a:avLst/>
          </a:prstGeom>
        </p:spPr>
      </p:pic>
      <p:pic>
        <p:nvPicPr>
          <p:cNvPr id="3" name="그림 2"/>
          <p:cNvPicPr>
            <a:picLocks noChangeAspect="1"/>
          </p:cNvPicPr>
          <p:nvPr/>
        </p:nvPicPr>
        <p:blipFill>
          <a:blip r:embed="rId9"/>
          <a:stretch>
            <a:fillRect/>
          </a:stretch>
        </p:blipFill>
        <p:spPr>
          <a:xfrm>
            <a:off x="6815134" y="3799926"/>
            <a:ext cx="314325" cy="200025"/>
          </a:xfrm>
          <a:prstGeom prst="rect">
            <a:avLst/>
          </a:prstGeom>
        </p:spPr>
      </p:pic>
      <p:pic>
        <p:nvPicPr>
          <p:cNvPr id="7" name="그림 6"/>
          <p:cNvPicPr>
            <a:picLocks noChangeAspect="1"/>
          </p:cNvPicPr>
          <p:nvPr/>
        </p:nvPicPr>
        <p:blipFill>
          <a:blip r:embed="rId10"/>
          <a:stretch>
            <a:fillRect/>
          </a:stretch>
        </p:blipFill>
        <p:spPr>
          <a:xfrm>
            <a:off x="1386070" y="4359442"/>
            <a:ext cx="885825" cy="171450"/>
          </a:xfrm>
          <a:prstGeom prst="rect">
            <a:avLst/>
          </a:prstGeom>
        </p:spPr>
      </p:pic>
      <p:pic>
        <p:nvPicPr>
          <p:cNvPr id="8" name="그림 7"/>
          <p:cNvPicPr>
            <a:picLocks noChangeAspect="1"/>
          </p:cNvPicPr>
          <p:nvPr/>
        </p:nvPicPr>
        <p:blipFill>
          <a:blip r:embed="rId11"/>
          <a:stretch>
            <a:fillRect/>
          </a:stretch>
        </p:blipFill>
        <p:spPr>
          <a:xfrm>
            <a:off x="6293929" y="4077072"/>
            <a:ext cx="798351" cy="196817"/>
          </a:xfrm>
          <a:prstGeom prst="rect">
            <a:avLst/>
          </a:prstGeom>
        </p:spPr>
      </p:pic>
      <p:pic>
        <p:nvPicPr>
          <p:cNvPr id="10" name="그림 9"/>
          <p:cNvPicPr>
            <a:picLocks noChangeAspect="1"/>
          </p:cNvPicPr>
          <p:nvPr/>
        </p:nvPicPr>
        <p:blipFill>
          <a:blip r:embed="rId12"/>
          <a:stretch>
            <a:fillRect/>
          </a:stretch>
        </p:blipFill>
        <p:spPr>
          <a:xfrm>
            <a:off x="1375184" y="5559547"/>
            <a:ext cx="5697425" cy="1269912"/>
          </a:xfrm>
          <a:prstGeom prst="rect">
            <a:avLst/>
          </a:prstGeom>
        </p:spPr>
      </p:pic>
      <p:sp>
        <p:nvSpPr>
          <p:cNvPr id="49" name="TextBox 48"/>
          <p:cNvSpPr txBox="1"/>
          <p:nvPr/>
        </p:nvSpPr>
        <p:spPr>
          <a:xfrm>
            <a:off x="1349219" y="4552662"/>
            <a:ext cx="5734276" cy="1000115"/>
          </a:xfrm>
          <a:prstGeom prst="rect">
            <a:avLst/>
          </a:prstGeom>
          <a:noFill/>
          <a:ln w="12700">
            <a:solidFill>
              <a:schemeClr val="tx1">
                <a:lumMod val="50000"/>
                <a:lumOff val="50000"/>
              </a:schemeClr>
            </a:solidFill>
          </a:ln>
        </p:spPr>
        <p:txBody>
          <a:bodyPr wrap="square" rtlCol="0">
            <a:norm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Tree>
    <p:extLst>
      <p:ext uri="{BB962C8B-B14F-4D97-AF65-F5344CB8AC3E}">
        <p14:creationId xmlns:p14="http://schemas.microsoft.com/office/powerpoint/2010/main" val="482716901"/>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4(2). </a:t>
            </a:r>
            <a:r>
              <a:rPr lang="ko-KR" altLang="en-US" dirty="0" smtClean="0">
                <a:solidFill>
                  <a:srgbClr val="000000"/>
                </a:solidFill>
                <a:latin typeface="돋움"/>
                <a:ea typeface="돋움"/>
              </a:rPr>
              <a:t>학습자료</a:t>
            </a:r>
            <a:endParaRPr lang="ko-KR" altLang="en-US" dirty="0">
              <a:solidFill>
                <a:srgbClr val="000000"/>
              </a:solidFill>
              <a:latin typeface="돋움"/>
              <a:ea typeface="돋움"/>
            </a:endParaRPr>
          </a:p>
        </p:txBody>
      </p:sp>
      <p:sp>
        <p:nvSpPr>
          <p:cNvPr id="6" name="직사각형 5"/>
          <p:cNvSpPr/>
          <p:nvPr/>
        </p:nvSpPr>
        <p:spPr bwMode="auto">
          <a:xfrm>
            <a:off x="1314346" y="1586767"/>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공지사항</a:t>
              </a:r>
              <a:endParaRPr lang="ko-KR" altLang="en-US" sz="900" b="1" dirty="0">
                <a:solidFill>
                  <a:srgbClr val="FFFFFF"/>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3380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061133"/>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상세정보</a:t>
            </a:r>
            <a:endParaRPr lang="ko-KR" altLang="en-US" sz="900" b="1" dirty="0">
              <a:solidFill>
                <a:srgbClr val="FFFFFF"/>
              </a:solidFill>
            </a:endParaRPr>
          </a:p>
        </p:txBody>
      </p:sp>
      <p:sp>
        <p:nvSpPr>
          <p:cNvPr id="63" name="직사각형 62"/>
          <p:cNvSpPr/>
          <p:nvPr/>
        </p:nvSpPr>
        <p:spPr bwMode="auto">
          <a:xfrm>
            <a:off x="1319870" y="496443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r>
              <a:rPr kumimoji="1" lang="ko-KR" altLang="en-US" sz="900" b="1" dirty="0">
                <a:solidFill>
                  <a:srgbClr val="FFFFFF"/>
                </a:solidFill>
              </a:rPr>
              <a:t> </a:t>
            </a:r>
            <a:r>
              <a:rPr kumimoji="1" lang="en-US" altLang="ko-KR" sz="900" b="1" dirty="0" smtClean="0">
                <a:solidFill>
                  <a:srgbClr val="FFFFFF"/>
                </a:solidFill>
              </a:rPr>
              <a:t>1</a:t>
            </a:r>
            <a:r>
              <a:rPr kumimoji="1" lang="ko-KR" altLang="en-US" sz="900" b="1" dirty="0" err="1" smtClean="0">
                <a:solidFill>
                  <a:srgbClr val="FFFFFF"/>
                </a:solidFill>
              </a:rPr>
              <a:t>회차</a:t>
            </a:r>
            <a:endParaRPr kumimoji="1" lang="ko-KR" altLang="en-US" sz="900" b="1" dirty="0" smtClean="0">
              <a:solidFill>
                <a:srgbClr val="FFFFFF"/>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289722" y="4945304"/>
            <a:ext cx="5858839" cy="12699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1548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2736169"/>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완</a:t>
              </a:r>
              <a:r>
                <a:rPr kumimoji="1" lang="ko-KR" altLang="en-US" sz="900" b="1" dirty="0">
                  <a:solidFill>
                    <a:srgbClr val="FFFFFF"/>
                  </a:solidFill>
                </a:rPr>
                <a:t>료</a:t>
              </a:r>
              <a:endParaRPr kumimoji="1" lang="ko-KR" altLang="en-US" sz="900" b="1" dirty="0" smtClean="0">
                <a:solidFill>
                  <a:srgbClr val="FFFFFF"/>
                </a:solidFill>
              </a:endParaRPr>
            </a:p>
          </p:txBody>
        </p:sp>
      </p:grpSp>
      <p:pic>
        <p:nvPicPr>
          <p:cNvPr id="126" name="그림 125"/>
          <p:cNvPicPr>
            <a:picLocks noChangeAspect="1"/>
          </p:cNvPicPr>
          <p:nvPr/>
        </p:nvPicPr>
        <p:blipFill>
          <a:blip r:embed="rId8"/>
          <a:stretch>
            <a:fillRect/>
          </a:stretch>
        </p:blipFill>
        <p:spPr>
          <a:xfrm>
            <a:off x="1372612" y="2741578"/>
            <a:ext cx="1521869" cy="149692"/>
          </a:xfrm>
          <a:prstGeom prst="rect">
            <a:avLst/>
          </a:prstGeom>
        </p:spPr>
      </p:pic>
      <p:graphicFrame>
        <p:nvGraphicFramePr>
          <p:cNvPr id="127" name="표 126"/>
          <p:cNvGraphicFramePr>
            <a:graphicFrameLocks noGrp="1"/>
          </p:cNvGraphicFramePr>
          <p:nvPr>
            <p:extLst/>
          </p:nvPr>
        </p:nvGraphicFramePr>
        <p:xfrm>
          <a:off x="1375112" y="1707517"/>
          <a:ext cx="5694598" cy="994344"/>
        </p:xfrm>
        <a:graphic>
          <a:graphicData uri="http://schemas.openxmlformats.org/drawingml/2006/table">
            <a:tbl>
              <a:tblPr firstRow="1" bandRow="1">
                <a:tableStyleId>{5C22544A-7EE6-4342-B048-85BDC9FD1C3A}</a:tableStyleId>
              </a:tblPr>
              <a:tblGrid>
                <a:gridCol w="651350"/>
                <a:gridCol w="792580"/>
                <a:gridCol w="528387"/>
                <a:gridCol w="863713"/>
                <a:gridCol w="1801794"/>
                <a:gridCol w="528387"/>
                <a:gridCol w="528387"/>
              </a:tblGrid>
              <a:tr h="33718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sp>
        <p:nvSpPr>
          <p:cNvPr id="130" name="직사각형 129"/>
          <p:cNvSpPr/>
          <p:nvPr/>
        </p:nvSpPr>
        <p:spPr bwMode="auto">
          <a:xfrm>
            <a:off x="1449131" y="2082249"/>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pic>
        <p:nvPicPr>
          <p:cNvPr id="13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7510" y="209081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027510" y="2304963"/>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61" name="직사각형 60"/>
          <p:cNvSpPr/>
          <p:nvPr/>
        </p:nvSpPr>
        <p:spPr bwMode="auto">
          <a:xfrm>
            <a:off x="1449131" y="2299975"/>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sp>
        <p:nvSpPr>
          <p:cNvPr id="68" name="직사각형 67"/>
          <p:cNvSpPr/>
          <p:nvPr/>
        </p:nvSpPr>
        <p:spPr bwMode="auto">
          <a:xfrm>
            <a:off x="1289723" y="3260710"/>
            <a:ext cx="5865322" cy="1642672"/>
          </a:xfrm>
          <a:prstGeom prst="rect">
            <a:avLst/>
          </a:prstGeom>
          <a:noFill/>
          <a:ln w="19050" cap="flat" cmpd="sng" algn="ctr">
            <a:solidFill>
              <a:schemeClr val="tx1">
                <a:lumMod val="85000"/>
                <a:lumOff val="1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70" name="표 69"/>
          <p:cNvGraphicFramePr>
            <a:graphicFrameLocks noGrp="1"/>
          </p:cNvGraphicFramePr>
          <p:nvPr>
            <p:extLst/>
          </p:nvPr>
        </p:nvGraphicFramePr>
        <p:xfrm>
          <a:off x="1369966" y="3565285"/>
          <a:ext cx="5699743" cy="1058605"/>
        </p:xfrm>
        <a:graphic>
          <a:graphicData uri="http://schemas.openxmlformats.org/drawingml/2006/table">
            <a:tbl>
              <a:tblPr firstRow="1" bandRow="1">
                <a:tableStyleId>{5C22544A-7EE6-4342-B048-85BDC9FD1C3A}</a:tableStyleId>
              </a:tblPr>
              <a:tblGrid>
                <a:gridCol w="843445"/>
                <a:gridCol w="3222685"/>
                <a:gridCol w="720080"/>
                <a:gridCol w="913533"/>
              </a:tblGrid>
              <a:tr h="167299">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제목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등록일</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조회수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110">
                <a:tc>
                  <a:txBody>
                    <a:bodyPr/>
                    <a:lstStyle/>
                    <a:p>
                      <a:pPr algn="ctr" latinLnBrk="1"/>
                      <a:r>
                        <a:rPr lang="en-US" altLang="ko-KR" sz="1000" dirty="0" smtClean="0">
                          <a:solidFill>
                            <a:schemeClr val="tx1"/>
                          </a:solidFill>
                        </a:rPr>
                        <a:t>9</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b="1" dirty="0" smtClean="0">
                          <a:solidFill>
                            <a:schemeClr val="tx1"/>
                          </a:solidFill>
                        </a:rPr>
                        <a:t>확인만</a:t>
                      </a:r>
                      <a:endParaRPr lang="ko-KR" altLang="en-US" sz="10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1000" b="1" kern="1200" dirty="0" smtClean="0">
                          <a:solidFill>
                            <a:schemeClr val="tx1"/>
                          </a:solidFill>
                          <a:latin typeface="+mn-lt"/>
                          <a:ea typeface="+mn-ea"/>
                          <a:cs typeface="+mn-cs"/>
                        </a:rPr>
                        <a:t>확인만</a:t>
                      </a:r>
                      <a:endParaRPr lang="ko-KR" altLang="en-US" sz="10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8</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7</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6" name="그림 75"/>
          <p:cNvPicPr>
            <a:picLocks noChangeAspect="1"/>
          </p:cNvPicPr>
          <p:nvPr/>
        </p:nvPicPr>
        <p:blipFill>
          <a:blip r:embed="rId4"/>
          <a:stretch>
            <a:fillRect/>
          </a:stretch>
        </p:blipFill>
        <p:spPr>
          <a:xfrm>
            <a:off x="5790461" y="4668558"/>
            <a:ext cx="1293034" cy="197972"/>
          </a:xfrm>
          <a:prstGeom prst="rect">
            <a:avLst/>
          </a:prstGeom>
        </p:spPr>
      </p:pic>
      <p:pic>
        <p:nvPicPr>
          <p:cNvPr id="78" name="그림 77"/>
          <p:cNvPicPr>
            <a:picLocks noChangeAspect="1"/>
          </p:cNvPicPr>
          <p:nvPr/>
        </p:nvPicPr>
        <p:blipFill>
          <a:blip r:embed="rId8"/>
          <a:stretch>
            <a:fillRect/>
          </a:stretch>
        </p:blipFill>
        <p:spPr>
          <a:xfrm>
            <a:off x="1372612" y="4673967"/>
            <a:ext cx="1521869" cy="149692"/>
          </a:xfrm>
          <a:prstGeom prst="rect">
            <a:avLst/>
          </a:prstGeom>
        </p:spPr>
      </p:pic>
      <p:sp>
        <p:nvSpPr>
          <p:cNvPr id="79" name="직사각형 78"/>
          <p:cNvSpPr/>
          <p:nvPr/>
        </p:nvSpPr>
        <p:spPr bwMode="auto">
          <a:xfrm>
            <a:off x="1348894" y="3301748"/>
            <a:ext cx="2434076" cy="21383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endParaRPr kumimoji="1" lang="ko-KR" altLang="en-US" sz="900" b="1" dirty="0" smtClean="0">
              <a:solidFill>
                <a:srgbClr val="FFFFFF"/>
              </a:solidFill>
            </a:endParaRPr>
          </a:p>
        </p:txBody>
      </p:sp>
      <p:sp>
        <p:nvSpPr>
          <p:cNvPr id="80" name="TextBox 79"/>
          <p:cNvSpPr txBox="1"/>
          <p:nvPr/>
        </p:nvSpPr>
        <p:spPr>
          <a:xfrm>
            <a:off x="2233003" y="5215127"/>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81" name="직사각형 80"/>
          <p:cNvSpPr/>
          <p:nvPr/>
        </p:nvSpPr>
        <p:spPr bwMode="auto">
          <a:xfrm>
            <a:off x="1350133" y="5215127"/>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0" name="직사각형 89"/>
          <p:cNvSpPr/>
          <p:nvPr/>
        </p:nvSpPr>
        <p:spPr bwMode="auto">
          <a:xfrm>
            <a:off x="1349218" y="5840534"/>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2" name="TextBox 91"/>
          <p:cNvSpPr txBox="1"/>
          <p:nvPr/>
        </p:nvSpPr>
        <p:spPr>
          <a:xfrm>
            <a:off x="2234145" y="5830811"/>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41" name="직사각형 40"/>
          <p:cNvSpPr/>
          <p:nvPr/>
        </p:nvSpPr>
        <p:spPr bwMode="auto">
          <a:xfrm>
            <a:off x="7452320" y="259008"/>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공유 배포 시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저작권</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66635553"/>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4(4). </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4260500347"/>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6406124" y="91811"/>
            <a:ext cx="246910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이희승 </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과제의 경우 일단</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오프라인</a:t>
            </a:r>
            <a:r>
              <a:rPr kumimoji="1" lang="ko-KR" altLang="en-US" sz="1200" b="1" i="0" u="none" strike="noStrike" cap="none" normalizeH="0" dirty="0" smtClean="0">
                <a:ln>
                  <a:noFill/>
                </a:ln>
                <a:solidFill>
                  <a:schemeClr val="bg1"/>
                </a:solidFill>
                <a:effectLst/>
                <a:latin typeface="Arial" charset="0"/>
                <a:ea typeface="돋움" pitchFamily="50" charset="-127"/>
              </a:rPr>
              <a:t> 유인물 </a:t>
            </a:r>
            <a:r>
              <a:rPr kumimoji="1" lang="ko-KR" altLang="en-US" sz="1200" b="1" i="0" u="none" strike="noStrike" cap="none" normalizeH="0" dirty="0" err="1" smtClean="0">
                <a:ln>
                  <a:noFill/>
                </a:ln>
                <a:solidFill>
                  <a:schemeClr val="bg1"/>
                </a:solidFill>
                <a:effectLst/>
                <a:latin typeface="Arial" charset="0"/>
                <a:ea typeface="돋움" pitchFamily="50" charset="-127"/>
              </a:rPr>
              <a:t>배포식</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err="1" smtClean="0">
                <a:ln>
                  <a:noFill/>
                </a:ln>
                <a:solidFill>
                  <a:schemeClr val="bg1"/>
                </a:solidFill>
                <a:effectLst/>
                <a:latin typeface="Arial" charset="0"/>
                <a:ea typeface="돋움" pitchFamily="50" charset="-127"/>
              </a:rPr>
              <a:t>으로</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진행하는 것이 어떤지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
        <p:nvSpPr>
          <p:cNvPr id="12" name="직사각형 1"/>
          <p:cNvSpPr/>
          <p:nvPr/>
        </p:nvSpPr>
        <p:spPr bwMode="auto">
          <a:xfrm>
            <a:off x="4593569" y="3732042"/>
            <a:ext cx="4464496" cy="15624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가급적 오프라인 유인물 지양 </a:t>
            </a: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향후 시스템상 내에서 처리</a:t>
            </a:r>
            <a:r>
              <a:rPr kumimoji="1" lang="en-US" altLang="ko-KR" sz="105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요거 그때 </a:t>
            </a:r>
            <a:r>
              <a:rPr kumimoji="1" lang="en-US" altLang="ko-KR" sz="1050" b="1" dirty="0" smtClean="0">
                <a:solidFill>
                  <a:schemeClr val="bg1"/>
                </a:solidFill>
                <a:latin typeface="Arial" charset="0"/>
                <a:ea typeface="돋움" pitchFamily="50" charset="-127"/>
              </a:rPr>
              <a:t>To-Do</a:t>
            </a:r>
            <a:r>
              <a:rPr kumimoji="1" lang="ko-KR" altLang="en-US" sz="1050" b="1" dirty="0" smtClean="0">
                <a:solidFill>
                  <a:schemeClr val="bg1"/>
                </a:solidFill>
                <a:latin typeface="Arial" charset="0"/>
                <a:ea typeface="돋움" pitchFamily="50" charset="-127"/>
              </a:rPr>
              <a:t>로 빼기로 했었죠</a:t>
            </a:r>
            <a:r>
              <a:rPr kumimoji="1" lang="en-US" altLang="ko-KR" sz="1050" b="1" dirty="0" smtClean="0">
                <a:solidFill>
                  <a:schemeClr val="bg1"/>
                </a:solidFill>
                <a:latin typeface="Arial" charset="0"/>
                <a:ea typeface="돋움" pitchFamily="50" charset="-127"/>
              </a:rPr>
              <a:t>?</a:t>
            </a:r>
          </a:p>
        </p:txBody>
      </p:sp>
      <p:sp>
        <p:nvSpPr>
          <p:cNvPr id="6" name="직사각형 5"/>
          <p:cNvSpPr/>
          <p:nvPr/>
        </p:nvSpPr>
        <p:spPr bwMode="auto">
          <a:xfrm>
            <a:off x="1907704" y="292006"/>
            <a:ext cx="3816424" cy="241691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일단 제외</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48324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클래스 관리</a:t>
            </a:r>
            <a:endParaRPr lang="en-US" altLang="ko-KR" b="1" kern="0" dirty="0" smtClean="0"/>
          </a:p>
          <a:p>
            <a:pPr lvl="1" latinLnBrk="0"/>
            <a:r>
              <a:rPr lang="en-US" altLang="ko-KR" b="1" kern="0" dirty="0" smtClean="0"/>
              <a:t> </a:t>
            </a:r>
            <a:r>
              <a:rPr lang="en-US" altLang="ko-KR" b="1" kern="0" dirty="0" err="1"/>
              <a:t>전체보기</a:t>
            </a:r>
            <a:r>
              <a:rPr lang="en-US" altLang="ko-KR" b="1" kern="0" dirty="0"/>
              <a:t>(</a:t>
            </a:r>
            <a:r>
              <a:rPr lang="ko-KR" altLang="en-US" b="1" kern="0" dirty="0">
                <a:solidFill>
                  <a:srgbClr val="FF0000"/>
                </a:solidFill>
              </a:rPr>
              <a:t>하위 메뉴로 설정하지 않기</a:t>
            </a:r>
            <a:r>
              <a:rPr lang="en-US" altLang="ko-KR" b="1" kern="0" dirty="0" smtClean="0"/>
              <a:t>)</a:t>
            </a:r>
          </a:p>
          <a:p>
            <a:pPr lvl="1" latinLnBrk="0"/>
            <a:r>
              <a:rPr lang="ko-KR" altLang="en-US" b="1" kern="0" dirty="0" smtClean="0"/>
              <a:t> 출결관리 </a:t>
            </a:r>
            <a:endParaRPr lang="en-US" altLang="ko-KR" b="1" kern="0" dirty="0" smtClean="0"/>
          </a:p>
          <a:p>
            <a:pPr lvl="1" latinLnBrk="0"/>
            <a:r>
              <a:rPr lang="en-US" altLang="ko-KR" b="1" kern="0" dirty="0"/>
              <a:t> </a:t>
            </a:r>
            <a:r>
              <a:rPr lang="ko-KR" altLang="en-US" b="1" kern="0" dirty="0" smtClean="0"/>
              <a:t>클래스 개설</a:t>
            </a:r>
            <a:endParaRPr lang="en-US" altLang="ko-KR" b="1" kern="0" dirty="0">
              <a:solidFill>
                <a:schemeClr val="accent2">
                  <a:lumMod val="50000"/>
                </a:schemeClr>
              </a:solidFill>
            </a:endParaRPr>
          </a:p>
          <a:p>
            <a:pPr latinLnBrk="0"/>
            <a:r>
              <a:rPr lang="ko-KR" altLang="en-US" b="1" kern="0" dirty="0" smtClean="0"/>
              <a:t>비용관리</a:t>
            </a:r>
            <a:endParaRPr lang="en-US" altLang="ko-KR" b="1" u="sng" kern="0" dirty="0" smtClean="0">
              <a:solidFill>
                <a:srgbClr val="FF0000"/>
              </a:solidFill>
            </a:endParaRPr>
          </a:p>
          <a:p>
            <a:pPr latinLnBrk="0"/>
            <a:r>
              <a:rPr lang="ko-KR" altLang="en-US" b="1" kern="0" dirty="0" smtClean="0"/>
              <a:t>학습자</a:t>
            </a:r>
            <a:r>
              <a:rPr lang="en-US" altLang="ko-KR" b="1" kern="0" dirty="0" smtClean="0"/>
              <a:t> + </a:t>
            </a:r>
            <a:r>
              <a:rPr lang="ko-KR" altLang="en-US" b="1" kern="0" dirty="0" smtClean="0"/>
              <a:t>교수진 관리</a:t>
            </a:r>
            <a:endParaRPr lang="en-US" altLang="ko-KR" b="1" kern="0" dirty="0" smtClean="0"/>
          </a:p>
          <a:p>
            <a:pPr lvl="1" latinLnBrk="0"/>
            <a:r>
              <a:rPr lang="en-US" altLang="ko-KR" b="1" kern="0" dirty="0"/>
              <a:t> </a:t>
            </a:r>
            <a:r>
              <a:rPr lang="ko-KR" altLang="en-US" b="1" kern="0" dirty="0" smtClean="0"/>
              <a:t>학습자보기</a:t>
            </a:r>
            <a:endParaRPr lang="en-US" altLang="ko-KR" b="1" kern="0" dirty="0" smtClean="0"/>
          </a:p>
          <a:p>
            <a:pPr lvl="1" latinLnBrk="0"/>
            <a:r>
              <a:rPr lang="en-US" altLang="ko-KR" b="1" kern="0" dirty="0" smtClean="0"/>
              <a:t> </a:t>
            </a:r>
            <a:r>
              <a:rPr lang="ko-KR" altLang="en-US" b="1" kern="0" dirty="0" smtClean="0"/>
              <a:t>교수진보기</a:t>
            </a:r>
            <a:endParaRPr lang="en-US" altLang="ko-KR" b="1" kern="0" dirty="0" smtClean="0"/>
          </a:p>
          <a:p>
            <a:pPr latinLnBrk="0"/>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a:p>
          <a:p>
            <a:pPr latinLnBrk="0"/>
            <a:r>
              <a:rPr lang="en-US" altLang="ko-KR" b="1" kern="0" dirty="0"/>
              <a:t> </a:t>
            </a:r>
            <a:r>
              <a:rPr lang="ko-KR" altLang="en-US" b="1" kern="0" dirty="0" smtClean="0"/>
              <a:t>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448315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095161440"/>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1015663"/>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a:p>
            <a:pPr marL="85725" indent="-85725">
              <a:buFont typeface="Arial" panose="020B0604020202020204" pitchFamily="34" charset="0"/>
              <a:buChar char="•"/>
            </a:pPr>
            <a:r>
              <a:rPr lang="en-US" altLang="ko-KR" sz="1200" b="1" dirty="0" smtClean="0"/>
              <a:t>Default </a:t>
            </a:r>
            <a:r>
              <a:rPr lang="ko-KR" altLang="en-US" sz="1200" b="1" dirty="0" smtClean="0"/>
              <a:t>값은 알림 없음</a:t>
            </a:r>
            <a:r>
              <a:rPr lang="en-US" altLang="ko-KR" sz="1200" b="1" dirty="0" smtClean="0"/>
              <a:t>, </a:t>
            </a:r>
            <a:r>
              <a:rPr lang="ko-KR" altLang="en-US" sz="1200" b="1" dirty="0" smtClean="0"/>
              <a:t>개인적으로 알림 활성화</a:t>
            </a:r>
            <a:endParaRPr lang="en-US" altLang="ko-KR" sz="1200" b="1" dirty="0" smtClean="0"/>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017170"/>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51019493"/>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(Student) </a:t>
            </a:r>
            <a:endParaRPr lang="ko-KR" altLang="en-US" dirty="0">
              <a:solidFill>
                <a:srgbClr val="000000"/>
              </a:solidFill>
              <a:latin typeface="돋움"/>
              <a:ea typeface="돋움"/>
            </a:endParaRPr>
          </a:p>
        </p:txBody>
      </p:sp>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572724"/>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sp>
        <p:nvSpPr>
          <p:cNvPr id="118" name="TextBox 117"/>
          <p:cNvSpPr txBox="1"/>
          <p:nvPr/>
        </p:nvSpPr>
        <p:spPr>
          <a:xfrm>
            <a:off x="1372430"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grpSp>
        <p:nvGrpSpPr>
          <p:cNvPr id="120" name="그룹 119"/>
          <p:cNvGrpSpPr/>
          <p:nvPr/>
        </p:nvGrpSpPr>
        <p:grpSpPr>
          <a:xfrm>
            <a:off x="1677532" y="2268226"/>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8"/>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26705002"/>
              </p:ext>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89361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054915209"/>
              </p:ext>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HR</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9">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sp>
        <p:nvSpPr>
          <p:cNvPr id="33" name="직사각형 32"/>
          <p:cNvSpPr/>
          <p:nvPr/>
        </p:nvSpPr>
        <p:spPr>
          <a:xfrm>
            <a:off x="7318348" y="836712"/>
            <a:ext cx="1587011" cy="312091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설문조사 현황</a:t>
            </a:r>
            <a:endParaRPr lang="en-US" altLang="ko-KR" sz="1000" b="1" dirty="0" smtClean="0"/>
          </a:p>
          <a:p>
            <a:pPr marL="358775" lvl="1" indent="-184150">
              <a:buFont typeface="Wingdings" panose="05000000000000000000" pitchFamily="2" charset="2"/>
              <a:buChar char="ü"/>
            </a:pPr>
            <a:r>
              <a:rPr lang="ko-KR" altLang="en-US" sz="1000" b="1" dirty="0" smtClean="0"/>
              <a:t>설문조사 첫 화면은 </a:t>
            </a:r>
            <a:r>
              <a:rPr lang="en-US" altLang="ko-KR" sz="1000" b="1" dirty="0" smtClean="0"/>
              <a:t>Student</a:t>
            </a:r>
            <a:r>
              <a:rPr lang="ko-KR" altLang="en-US" sz="1000" b="1" dirty="0" smtClean="0"/>
              <a:t>가 진행한 설문조사 화면으로 보여주기</a:t>
            </a:r>
            <a:endParaRPr lang="en-US" altLang="ko-KR" sz="1000" b="1" dirty="0"/>
          </a:p>
          <a:p>
            <a:pPr marL="358775" lvl="1" indent="-184150">
              <a:buFont typeface="Wingdings" panose="05000000000000000000" pitchFamily="2" charset="2"/>
              <a:buChar char="ü"/>
            </a:pPr>
            <a:r>
              <a:rPr lang="ko-KR" altLang="en-US" sz="1000" b="1" dirty="0" smtClean="0"/>
              <a:t>첫 화면에서는 진행 완료된 설문조사 만 보여주기</a:t>
            </a:r>
            <a:endParaRPr lang="en-US" altLang="ko-KR" sz="1000" b="1" dirty="0" smtClean="0"/>
          </a:p>
          <a:p>
            <a:pPr marL="271463" lvl="1" indent="-185738">
              <a:buFont typeface="Wingdings" panose="05000000000000000000" pitchFamily="2" charset="2"/>
              <a:buChar char="v"/>
            </a:pPr>
            <a:r>
              <a:rPr lang="en-US" altLang="ko-KR" sz="1000" b="1" dirty="0" smtClean="0"/>
              <a:t>Survey </a:t>
            </a:r>
            <a:r>
              <a:rPr lang="ko-KR" altLang="en-US" sz="1000" b="1" dirty="0" smtClean="0"/>
              <a:t>내용</a:t>
            </a:r>
            <a:endParaRPr lang="en-US" altLang="ko-KR" sz="1000" b="1" dirty="0" smtClean="0"/>
          </a:p>
          <a:p>
            <a:pPr marL="346075" lvl="1" indent="-171450">
              <a:buFont typeface="Wingdings" panose="05000000000000000000" pitchFamily="2" charset="2"/>
              <a:buChar char="ü"/>
            </a:pPr>
            <a:r>
              <a:rPr lang="ko-KR" altLang="en-US" sz="1000" b="1" dirty="0" smtClean="0"/>
              <a:t> 설문조사 현황 내 해당 프로그램 선택 전 </a:t>
            </a:r>
            <a:r>
              <a:rPr lang="en-US" altLang="ko-KR" sz="1000" b="1" dirty="0" smtClean="0">
                <a:solidFill>
                  <a:srgbClr val="0070C0"/>
                </a:solidFill>
              </a:rPr>
              <a:t>Survey </a:t>
            </a:r>
            <a:r>
              <a:rPr lang="ko-KR" altLang="en-US" sz="1000" b="1" dirty="0" smtClean="0">
                <a:solidFill>
                  <a:srgbClr val="0070C0"/>
                </a:solidFill>
              </a:rPr>
              <a:t>내용 </a:t>
            </a:r>
            <a:r>
              <a:rPr lang="ko-KR" altLang="en-US" sz="1000" b="1" dirty="0" smtClean="0"/>
              <a:t>내 각 영역별 설문은 표시하되 평가점수는 空 화면으로 표시</a:t>
            </a:r>
            <a:endParaRPr lang="en-US" altLang="ko-KR" sz="1000" b="1" dirty="0" smtClean="0"/>
          </a:p>
          <a:p>
            <a:pPr marL="271463" lvl="1" indent="-185738">
              <a:buFont typeface="Wingdings" panose="05000000000000000000" pitchFamily="2" charset="2"/>
              <a:buChar char="v"/>
            </a:pPr>
            <a:r>
              <a:rPr lang="ko-KR" altLang="en-US" sz="1000" b="1" dirty="0" smtClean="0"/>
              <a:t>설문조사 현황 내 해당 프로그램 선택 시 해당 점수 보여주기</a:t>
            </a:r>
            <a:endParaRPr lang="en-US" altLang="ko-KR" sz="1000" b="1" dirty="0"/>
          </a:p>
        </p:txBody>
      </p:sp>
      <p:sp>
        <p:nvSpPr>
          <p:cNvPr id="34" name="직사각형 33"/>
          <p:cNvSpPr/>
          <p:nvPr/>
        </p:nvSpPr>
        <p:spPr>
          <a:xfrm>
            <a:off x="7365543" y="4066941"/>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표시되도록</a:t>
            </a:r>
            <a:endParaRPr lang="en-US" altLang="ko-KR" sz="1000" b="1" dirty="0" smtClean="0"/>
          </a:p>
        </p:txBody>
      </p:sp>
      <p:sp>
        <p:nvSpPr>
          <p:cNvPr id="36" name="TextBox 35"/>
          <p:cNvSpPr txBox="1"/>
          <p:nvPr/>
        </p:nvSpPr>
        <p:spPr>
          <a:xfrm>
            <a:off x="2925006" y="4321291"/>
            <a:ext cx="2151050"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36" idx="3"/>
            <a:endCxn id="39" idx="3"/>
          </p:cNvCxnSpPr>
          <p:nvPr/>
        </p:nvCxnSpPr>
        <p:spPr bwMode="auto">
          <a:xfrm flipV="1">
            <a:off x="5076056" y="2926653"/>
            <a:ext cx="3898258" cy="2617668"/>
          </a:xfrm>
          <a:prstGeom prst="bentConnector3">
            <a:avLst>
              <a:gd name="adj1" fmla="val 10586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7388898" y="2353315"/>
            <a:ext cx="1585416" cy="1146675"/>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2750566"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43" name="TextBox 42"/>
          <p:cNvSpPr txBox="1"/>
          <p:nvPr/>
        </p:nvSpPr>
        <p:spPr>
          <a:xfrm>
            <a:off x="231686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41" name="직사각형 40"/>
          <p:cNvSpPr/>
          <p:nvPr/>
        </p:nvSpPr>
        <p:spPr bwMode="auto">
          <a:xfrm>
            <a:off x="4924810" y="4116"/>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461467599"/>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201606481"/>
              </p:ext>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HR</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8">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grpSp>
        <p:nvGrpSpPr>
          <p:cNvPr id="33" name="그룹 32"/>
          <p:cNvGrpSpPr/>
          <p:nvPr/>
        </p:nvGrpSpPr>
        <p:grpSpPr>
          <a:xfrm>
            <a:off x="1292574" y="1572724"/>
            <a:ext cx="5862754" cy="191402"/>
            <a:chOff x="1314346" y="1719201"/>
            <a:chExt cx="5862754" cy="191402"/>
          </a:xfrm>
        </p:grpSpPr>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6"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세부기능 설명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1409305" y="2446544"/>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직사각형 37"/>
          <p:cNvSpPr/>
          <p:nvPr/>
        </p:nvSpPr>
        <p:spPr>
          <a:xfrm>
            <a:off x="3910685" y="95489"/>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해당 프로그램에 대한 </a:t>
            </a:r>
            <a:r>
              <a:rPr lang="en-US" altLang="ko-KR" sz="1000" b="1" dirty="0" smtClean="0"/>
              <a:t>Students</a:t>
            </a:r>
            <a:r>
              <a:rPr lang="ko-KR" altLang="en-US" sz="1000" b="1" dirty="0" smtClean="0"/>
              <a:t>의</a:t>
            </a:r>
            <a:r>
              <a:rPr lang="en-US" altLang="ko-KR" sz="1000" b="1" dirty="0"/>
              <a:t> </a:t>
            </a:r>
            <a:r>
              <a:rPr lang="ko-KR" altLang="en-US" sz="1000" b="1" dirty="0" smtClean="0"/>
              <a:t>설문조사 기간 완료 시 </a:t>
            </a:r>
            <a:r>
              <a:rPr lang="ko-KR" altLang="en-US" sz="1000" b="1" dirty="0" smtClean="0">
                <a:solidFill>
                  <a:schemeClr val="accent2">
                    <a:lumMod val="50000"/>
                  </a:schemeClr>
                </a:solidFill>
              </a:rPr>
              <a:t>설문조사 현황 버튼 </a:t>
            </a:r>
            <a:r>
              <a:rPr lang="ko-KR" altLang="en-US" sz="1000" b="1" dirty="0" smtClean="0"/>
              <a:t>자동 전환</a:t>
            </a:r>
            <a:endParaRPr lang="en-US" altLang="ko-KR" sz="1000" b="1" dirty="0" smtClean="0"/>
          </a:p>
        </p:txBody>
      </p:sp>
      <p:sp>
        <p:nvSpPr>
          <p:cNvPr id="39" name="TextBox 38"/>
          <p:cNvSpPr txBox="1"/>
          <p:nvPr/>
        </p:nvSpPr>
        <p:spPr>
          <a:xfrm>
            <a:off x="5760274" y="2467035"/>
            <a:ext cx="1332005" cy="343989"/>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8" name="꺾인 연결선 7"/>
          <p:cNvCxnSpPr>
            <a:stCxn id="37" idx="0"/>
            <a:endCxn id="38" idx="2"/>
          </p:cNvCxnSpPr>
          <p:nvPr/>
        </p:nvCxnSpPr>
        <p:spPr bwMode="auto">
          <a:xfrm rot="5400000" flipH="1" flipV="1">
            <a:off x="2727518" y="469872"/>
            <a:ext cx="982991" cy="2970355"/>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꺾인 연결선 41"/>
          <p:cNvCxnSpPr>
            <a:stCxn id="39" idx="3"/>
            <a:endCxn id="38" idx="3"/>
          </p:cNvCxnSpPr>
          <p:nvPr/>
        </p:nvCxnSpPr>
        <p:spPr bwMode="auto">
          <a:xfrm flipH="1" flipV="1">
            <a:off x="5497696" y="779521"/>
            <a:ext cx="1594583" cy="1859509"/>
          </a:xfrm>
          <a:prstGeom prst="bentConnector3">
            <a:avLst>
              <a:gd name="adj1" fmla="val -1433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5004048" y="4321291"/>
            <a:ext cx="493648"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6" name="꺾인 연결선 45"/>
          <p:cNvCxnSpPr>
            <a:stCxn id="37" idx="1"/>
            <a:endCxn id="45" idx="1"/>
          </p:cNvCxnSpPr>
          <p:nvPr/>
        </p:nvCxnSpPr>
        <p:spPr bwMode="auto">
          <a:xfrm rot="10800000" flipH="1" flipV="1">
            <a:off x="1409304" y="2898421"/>
            <a:ext cx="3594743" cy="2645899"/>
          </a:xfrm>
          <a:prstGeom prst="bentConnector3">
            <a:avLst>
              <a:gd name="adj1" fmla="val -63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직사각형 48"/>
          <p:cNvSpPr/>
          <p:nvPr/>
        </p:nvSpPr>
        <p:spPr>
          <a:xfrm>
            <a:off x="71990" y="3315072"/>
            <a:ext cx="1068869"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진행완료된</a:t>
            </a:r>
            <a:r>
              <a:rPr lang="ko-KR" altLang="en-US" sz="1000" b="1" dirty="0" smtClean="0"/>
              <a:t> 설문조사만 평가점수 보여주기</a:t>
            </a:r>
            <a:endParaRPr lang="en-US" altLang="ko-KR" sz="1000" b="1" dirty="0" smtClean="0"/>
          </a:p>
          <a:p>
            <a:pPr marL="87313" indent="-87313">
              <a:buFont typeface="Arial" panose="020B0604020202020204" pitchFamily="34" charset="0"/>
              <a:buChar char="•"/>
            </a:pPr>
            <a:r>
              <a:rPr lang="ko-KR" altLang="en-US" sz="1000" b="1" dirty="0" smtClean="0"/>
              <a:t>진행 중이거나 </a:t>
            </a:r>
            <a:r>
              <a:rPr lang="ko-KR" altLang="en-US" sz="1000" b="1" dirty="0" err="1" smtClean="0"/>
              <a:t>미진행된</a:t>
            </a:r>
            <a:r>
              <a:rPr lang="ko-KR" altLang="en-US" sz="1000" b="1" dirty="0" smtClean="0"/>
              <a:t> 프로그램은 평가점수는 空 </a:t>
            </a:r>
            <a:r>
              <a:rPr lang="ko-KR" altLang="en-US" sz="1000" b="1" dirty="0" err="1" smtClean="0"/>
              <a:t>란으로</a:t>
            </a:r>
            <a:r>
              <a:rPr lang="ko-KR" altLang="en-US" sz="1000" b="1" dirty="0" smtClean="0"/>
              <a:t> 유지</a:t>
            </a:r>
            <a:endParaRPr lang="en-US" altLang="ko-KR" sz="1000" b="1" dirty="0" smtClean="0"/>
          </a:p>
        </p:txBody>
      </p:sp>
      <p:sp>
        <p:nvSpPr>
          <p:cNvPr id="55" name="TextBox 54"/>
          <p:cNvSpPr txBox="1"/>
          <p:nvPr/>
        </p:nvSpPr>
        <p:spPr>
          <a:xfrm>
            <a:off x="1372430" y="186273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56" name="TextBox 55"/>
          <p:cNvSpPr txBox="1"/>
          <p:nvPr/>
        </p:nvSpPr>
        <p:spPr>
          <a:xfrm>
            <a:off x="1893618"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57" name="TextBox 56"/>
          <p:cNvSpPr txBox="1"/>
          <p:nvPr/>
        </p:nvSpPr>
        <p:spPr>
          <a:xfrm>
            <a:off x="2750566" y="1860996"/>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0" name="TextBox 59"/>
          <p:cNvSpPr txBox="1"/>
          <p:nvPr/>
        </p:nvSpPr>
        <p:spPr>
          <a:xfrm>
            <a:off x="2316863"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61" name="TextBox 60"/>
          <p:cNvSpPr txBox="1"/>
          <p:nvPr/>
        </p:nvSpPr>
        <p:spPr>
          <a:xfrm>
            <a:off x="2082001" y="2449352"/>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64" name="TextBox 63"/>
          <p:cNvSpPr txBox="1"/>
          <p:nvPr/>
        </p:nvSpPr>
        <p:spPr>
          <a:xfrm>
            <a:off x="2917353" y="4266861"/>
            <a:ext cx="2909602" cy="255848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1" name="꺾인 연결선 20"/>
          <p:cNvCxnSpPr>
            <a:stCxn id="61" idx="2"/>
            <a:endCxn id="67" idx="0"/>
          </p:cNvCxnSpPr>
          <p:nvPr/>
        </p:nvCxnSpPr>
        <p:spPr bwMode="auto">
          <a:xfrm rot="16200000" flipH="1">
            <a:off x="3858467" y="1901171"/>
            <a:ext cx="1165396" cy="4069267"/>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직사각형 66"/>
          <p:cNvSpPr/>
          <p:nvPr/>
        </p:nvSpPr>
        <p:spPr>
          <a:xfrm>
            <a:off x="5868102" y="4518503"/>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sp>
        <p:nvSpPr>
          <p:cNvPr id="44" name="직사각형 43"/>
          <p:cNvSpPr/>
          <p:nvPr/>
        </p:nvSpPr>
        <p:spPr bwMode="auto">
          <a:xfrm>
            <a:off x="7308304" y="18864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2655689011"/>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10142"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(The Mandarin) </a:t>
            </a:r>
            <a:endParaRPr lang="ko-KR" altLang="en-US" dirty="0">
              <a:solidFill>
                <a:srgbClr val="000000"/>
              </a:solidFill>
              <a:latin typeface="돋움"/>
              <a:ea typeface="돋움"/>
            </a:endParaRPr>
          </a:p>
        </p:txBody>
      </p:sp>
      <p:sp>
        <p:nvSpPr>
          <p:cNvPr id="6" name="직사각형 5"/>
          <p:cNvSpPr/>
          <p:nvPr/>
        </p:nvSpPr>
        <p:spPr bwMode="auto">
          <a:xfrm>
            <a:off x="1530370"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55" y="4234203"/>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599269" y="426153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592017" y="4495793"/>
            <a:ext cx="2078230"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담당 컨설턴트 </a:t>
            </a:r>
            <a:r>
              <a:rPr kumimoji="1" lang="en-US" altLang="ko-KR" sz="900" b="1" dirty="0">
                <a:solidFill>
                  <a:schemeClr val="bg1"/>
                </a:solidFill>
                <a:latin typeface="Arial" charset="0"/>
                <a:ea typeface="돋움" pitchFamily="50" charset="-127"/>
              </a:rPr>
              <a:t>: </a:t>
            </a:r>
            <a:r>
              <a:rPr kumimoji="1" lang="ko-KR" altLang="en-US" sz="900" b="1" dirty="0">
                <a:solidFill>
                  <a:schemeClr val="bg1"/>
                </a:solidFill>
                <a:latin typeface="Arial" charset="0"/>
                <a:ea typeface="돋움" pitchFamily="50" charset="-127"/>
              </a:rPr>
              <a:t>송진</a:t>
            </a:r>
            <a:r>
              <a:rPr kumimoji="1" lang="en-US" altLang="ko-KR" sz="9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p:txBody>
      </p:sp>
      <p:sp>
        <p:nvSpPr>
          <p:cNvPr id="62" name="직사각형 61"/>
          <p:cNvSpPr/>
          <p:nvPr/>
        </p:nvSpPr>
        <p:spPr bwMode="auto">
          <a:xfrm>
            <a:off x="6370455"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564435" y="4458611"/>
            <a:ext cx="5851869" cy="23881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553551" y="1780574"/>
            <a:ext cx="5851869" cy="241874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20" name="그룹 119"/>
          <p:cNvGrpSpPr/>
          <p:nvPr/>
        </p:nvGrpSpPr>
        <p:grpSpPr>
          <a:xfrm>
            <a:off x="1927907" y="2246454"/>
            <a:ext cx="503620" cy="151844"/>
            <a:chOff x="1853004" y="4826628"/>
            <a:chExt cx="508292" cy="216024"/>
          </a:xfrm>
        </p:grpSpPr>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aphicFrame>
        <p:nvGraphicFramePr>
          <p:cNvPr id="127" name="표 126"/>
          <p:cNvGraphicFramePr>
            <a:graphicFrameLocks noGrp="1"/>
          </p:cNvGraphicFramePr>
          <p:nvPr>
            <p:extLst>
              <p:ext uri="{D42A27DB-BD31-4B8C-83A1-F6EECF244321}">
                <p14:modId xmlns:p14="http://schemas.microsoft.com/office/powerpoint/2010/main" val="207120783"/>
              </p:ext>
            </p:extLst>
          </p:nvPr>
        </p:nvGraphicFramePr>
        <p:xfrm>
          <a:off x="1625486" y="2061786"/>
          <a:ext cx="5684992" cy="2044113"/>
        </p:xfrm>
        <a:graphic>
          <a:graphicData uri="http://schemas.openxmlformats.org/drawingml/2006/table">
            <a:tbl>
              <a:tblPr firstRow="1" bandRow="1">
                <a:tableStyleId>{5C22544A-7EE6-4342-B048-85BDC9FD1C3A}</a:tableStyleId>
              </a:tblPr>
              <a:tblGrid>
                <a:gridCol w="624472"/>
                <a:gridCol w="569747"/>
                <a:gridCol w="634518"/>
                <a:gridCol w="504056"/>
                <a:gridCol w="720080"/>
                <a:gridCol w="864096"/>
                <a:gridCol w="648072"/>
                <a:gridCol w="1119951"/>
              </a:tblGrid>
              <a:tr h="416593">
                <a:tc>
                  <a:txBody>
                    <a:bodyPr/>
                    <a:lstStyle/>
                    <a:p>
                      <a:pPr algn="ctr" latinLnBrk="1"/>
                      <a:r>
                        <a:rPr lang="ko-KR" altLang="en-US" sz="900" dirty="0" smtClean="0">
                          <a:solidFill>
                            <a:schemeClr val="tx1"/>
                          </a:solidFill>
                        </a:rPr>
                        <a:t>설문        조사현황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    2014.09.28</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678160" y="2539711"/>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689248" y="3094135"/>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445602325"/>
              </p:ext>
            </p:extLst>
          </p:nvPr>
        </p:nvGraphicFramePr>
        <p:xfrm>
          <a:off x="1564721" y="1247950"/>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solidFill>
                            <a:schemeClr val="tx1"/>
                          </a:solidFill>
                        </a:rPr>
                        <a:t>Student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smtClean="0">
                          <a:solidFill>
                            <a:schemeClr val="bg1"/>
                          </a:solidFill>
                        </a:rPr>
                        <a:t>HR</a:t>
                      </a:r>
                      <a:endParaRPr lang="ko-KR" altLang="en-US"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r>
            </a:tbl>
          </a:graphicData>
        </a:graphic>
      </p:graphicFrame>
      <p:sp>
        <p:nvSpPr>
          <p:cNvPr id="65" name="직사각형 64"/>
          <p:cNvSpPr/>
          <p:nvPr/>
        </p:nvSpPr>
        <p:spPr bwMode="auto">
          <a:xfrm>
            <a:off x="1678160" y="2800138"/>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5381" y="4912266"/>
            <a:ext cx="2223058" cy="1901827"/>
          </a:xfrm>
          <a:prstGeom prst="rect">
            <a:avLst/>
          </a:prstGeom>
          <a:noFill/>
          <a:ln>
            <a:noFill/>
          </a:ln>
        </p:spPr>
      </p:pic>
      <p:sp>
        <p:nvSpPr>
          <p:cNvPr id="32" name="직사각형 31"/>
          <p:cNvSpPr/>
          <p:nvPr/>
        </p:nvSpPr>
        <p:spPr bwMode="auto">
          <a:xfrm>
            <a:off x="1689249" y="3346080"/>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3" name="직사각형 32"/>
          <p:cNvSpPr/>
          <p:nvPr/>
        </p:nvSpPr>
        <p:spPr bwMode="auto">
          <a:xfrm>
            <a:off x="1689249" y="3606507"/>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28" name="직사각형 27"/>
          <p:cNvSpPr/>
          <p:nvPr/>
        </p:nvSpPr>
        <p:spPr>
          <a:xfrm>
            <a:off x="7510607" y="735881"/>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a:t>
            </a:r>
            <a:r>
              <a:rPr lang="ko-KR" altLang="en-US" sz="1000" b="1" dirty="0" smtClean="0"/>
              <a:t>표시되도록</a:t>
            </a:r>
            <a:endParaRPr lang="en-US" altLang="ko-KR" sz="1000" b="1" dirty="0" smtClean="0"/>
          </a:p>
        </p:txBody>
      </p:sp>
      <p:grpSp>
        <p:nvGrpSpPr>
          <p:cNvPr id="29" name="그룹 28"/>
          <p:cNvGrpSpPr/>
          <p:nvPr/>
        </p:nvGrpSpPr>
        <p:grpSpPr>
          <a:xfrm>
            <a:off x="1542949" y="1572724"/>
            <a:ext cx="5862754" cy="191402"/>
            <a:chOff x="1314346" y="1719201"/>
            <a:chExt cx="5862754" cy="191402"/>
          </a:xfrm>
        </p:grpSpPr>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4" name="TextBox 33"/>
          <p:cNvSpPr txBox="1"/>
          <p:nvPr/>
        </p:nvSpPr>
        <p:spPr>
          <a:xfrm>
            <a:off x="1622805"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35" name="TextBox 34"/>
          <p:cNvSpPr txBox="1"/>
          <p:nvPr/>
        </p:nvSpPr>
        <p:spPr>
          <a:xfrm>
            <a:off x="214399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36" name="TextBox 35"/>
          <p:cNvSpPr txBox="1"/>
          <p:nvPr/>
        </p:nvSpPr>
        <p:spPr>
          <a:xfrm>
            <a:off x="3000941"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37" name="TextBox 36"/>
          <p:cNvSpPr txBox="1"/>
          <p:nvPr/>
        </p:nvSpPr>
        <p:spPr>
          <a:xfrm>
            <a:off x="256723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38" name="직사각형 37"/>
          <p:cNvSpPr/>
          <p:nvPr/>
        </p:nvSpPr>
        <p:spPr>
          <a:xfrm>
            <a:off x="127781" y="2506800"/>
            <a:ext cx="1345983" cy="154797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첫 화면에서는 진행중인 설문만 보여주기</a:t>
            </a:r>
            <a:endParaRPr lang="en-US" altLang="ko-KR" sz="1000" b="1" dirty="0" smtClean="0"/>
          </a:p>
          <a:p>
            <a:pPr marL="87313" indent="-87313">
              <a:buFont typeface="Arial" panose="020B0604020202020204" pitchFamily="34" charset="0"/>
              <a:buChar char="•"/>
            </a:pPr>
            <a:endParaRPr lang="en-US" altLang="ko-KR" sz="1000" b="1" dirty="0" smtClean="0"/>
          </a:p>
        </p:txBody>
      </p:sp>
      <p:sp>
        <p:nvSpPr>
          <p:cNvPr id="39" name="TextBox 38"/>
          <p:cNvSpPr txBox="1"/>
          <p:nvPr/>
        </p:nvSpPr>
        <p:spPr>
          <a:xfrm>
            <a:off x="2788388" y="2405808"/>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TextBox 40"/>
          <p:cNvSpPr txBox="1"/>
          <p:nvPr/>
        </p:nvSpPr>
        <p:spPr>
          <a:xfrm>
            <a:off x="3061695" y="4908608"/>
            <a:ext cx="2336744" cy="1987074"/>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1581604" y="2419341"/>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직사각형 42"/>
          <p:cNvSpPr/>
          <p:nvPr/>
        </p:nvSpPr>
        <p:spPr>
          <a:xfrm>
            <a:off x="5512125" y="4912266"/>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cxnSp>
        <p:nvCxnSpPr>
          <p:cNvPr id="7" name="꺾인 연결선 6"/>
          <p:cNvCxnSpPr>
            <a:stCxn id="39" idx="2"/>
            <a:endCxn id="43" idx="0"/>
          </p:cNvCxnSpPr>
          <p:nvPr/>
        </p:nvCxnSpPr>
        <p:spPr bwMode="auto">
          <a:xfrm rot="16200000" flipH="1">
            <a:off x="4249009" y="3041453"/>
            <a:ext cx="756494" cy="2985131"/>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직사각형 43"/>
          <p:cNvSpPr/>
          <p:nvPr/>
        </p:nvSpPr>
        <p:spPr bwMode="auto">
          <a:xfrm>
            <a:off x="5094214" y="7543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2791704130"/>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dirty="0" smtClean="0"/>
              <a:t>Appendix – HR</a:t>
            </a:r>
            <a:endParaRPr lang="ko-KR" altLang="en-US" sz="1200" b="1" dirty="0"/>
          </a:p>
        </p:txBody>
      </p:sp>
      <p:sp>
        <p:nvSpPr>
          <p:cNvPr id="2" name="TextBox 1"/>
          <p:cNvSpPr txBox="1"/>
          <p:nvPr/>
        </p:nvSpPr>
        <p:spPr>
          <a:xfrm>
            <a:off x="569900" y="1772816"/>
            <a:ext cx="7962540" cy="369332"/>
          </a:xfrm>
          <a:prstGeom prst="rect">
            <a:avLst/>
          </a:prstGeom>
          <a:noFill/>
        </p:spPr>
        <p:txBody>
          <a:bodyPr wrap="square" rtlCol="0">
            <a:spAutoFit/>
          </a:bodyPr>
          <a:lstStyle/>
          <a:p>
            <a:r>
              <a:rPr lang="en-US" altLang="ko-KR" dirty="0" smtClean="0"/>
              <a:t>1.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신규클래스 개설 요청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Admin</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smtClean="0">
                          <a:solidFill>
                            <a:schemeClr val="tx1"/>
                          </a:solidFill>
                        </a:rPr>
                        <a:t>클래스 형태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aseline="0" dirty="0" smtClean="0">
                          <a:solidFill>
                            <a:schemeClr val="tx1"/>
                          </a:solidFill>
                        </a:rPr>
                        <a:t>  </a:t>
                      </a:r>
                      <a:r>
                        <a:rPr lang="ko-KR" altLang="en-US" sz="900" b="0" baseline="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교육희망</a:t>
                      </a:r>
                      <a:endParaRPr lang="en-US" altLang="ko-KR" sz="900" b="1" dirty="0" smtClean="0">
                        <a:solidFill>
                          <a:schemeClr val="tx1"/>
                        </a:solidFill>
                      </a:endParaRPr>
                    </a:p>
                    <a:p>
                      <a:pPr algn="ctr" latinLnBrk="1"/>
                      <a:r>
                        <a:rPr lang="ko-KR" altLang="en-US" sz="900" b="1" dirty="0" smtClean="0">
                          <a:solidFill>
                            <a:schemeClr val="tx1"/>
                          </a:solidFill>
                        </a:rPr>
                        <a:t>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교육장소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6812295" y="2742152"/>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8" name="직사각형 47"/>
          <p:cNvSpPr/>
          <p:nvPr/>
        </p:nvSpPr>
        <p:spPr bwMode="auto">
          <a:xfrm>
            <a:off x="2180659" y="4261299"/>
            <a:ext cx="1334211"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2" name="직사각형 51"/>
          <p:cNvSpPr/>
          <p:nvPr/>
        </p:nvSpPr>
        <p:spPr bwMode="auto">
          <a:xfrm>
            <a:off x="3498649" y="6381328"/>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3" name="직사각형 52"/>
          <p:cNvSpPr/>
          <p:nvPr/>
        </p:nvSpPr>
        <p:spPr bwMode="auto">
          <a:xfrm>
            <a:off x="4419045" y="6381328"/>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수정하기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2379580"/>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부서</a:t>
            </a:r>
            <a:r>
              <a:rPr lang="en-US" altLang="ko-KR" sz="1400" b="1" dirty="0" smtClean="0">
                <a:ea typeface="맑은 고딕"/>
                <a:cs typeface="Times New Roman"/>
              </a:rPr>
              <a:t>, </a:t>
            </a:r>
            <a:r>
              <a:rPr lang="ko-KR" altLang="en-US" sz="1400" b="1" dirty="0" smtClean="0">
                <a:ea typeface="맑은 고딕"/>
                <a:cs typeface="Times New Roman"/>
              </a:rPr>
              <a:t>직급</a:t>
            </a:r>
            <a:endParaRPr lang="en-US" altLang="ko-KR" sz="1400" b="1" dirty="0">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36333</TotalTime>
  <Words>4169</Words>
  <Application>Microsoft Office PowerPoint</Application>
  <PresentationFormat>화면 슬라이드 쇼(4:3)</PresentationFormat>
  <Paragraphs>1584</Paragraphs>
  <Slides>48</Slides>
  <Notes>0</Notes>
  <HiddenSlides>0</HiddenSlides>
  <MMClips>0</MMClips>
  <ScaleCrop>false</ScaleCrop>
  <HeadingPairs>
    <vt:vector size="4" baseType="variant">
      <vt:variant>
        <vt:lpstr>테마</vt:lpstr>
      </vt:variant>
      <vt:variant>
        <vt:i4>1</vt:i4>
      </vt:variant>
      <vt:variant>
        <vt:lpstr>슬라이드 제목</vt:lpstr>
      </vt:variant>
      <vt:variant>
        <vt:i4>48</vt:i4>
      </vt:variant>
    </vt:vector>
  </HeadingPairs>
  <TitlesOfParts>
    <vt:vector size="49" baseType="lpstr">
      <vt:lpstr>default</vt:lpstr>
      <vt:lpstr>The Mandarin UI UX 기획 보드 - HR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Gin Song</cp:lastModifiedBy>
  <cp:revision>569</cp:revision>
  <dcterms:created xsi:type="dcterms:W3CDTF">2014-09-17T04:32:25Z</dcterms:created>
  <dcterms:modified xsi:type="dcterms:W3CDTF">2014-12-02T01:49:18Z</dcterms:modified>
</cp:coreProperties>
</file>