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2"/>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87" r:id="rId14"/>
    <p:sldId id="342" r:id="rId15"/>
    <p:sldId id="334" r:id="rId16"/>
    <p:sldId id="347" r:id="rId17"/>
    <p:sldId id="380" r:id="rId18"/>
    <p:sldId id="354" r:id="rId19"/>
    <p:sldId id="352" r:id="rId20"/>
    <p:sldId id="355" r:id="rId21"/>
    <p:sldId id="384" r:id="rId22"/>
    <p:sldId id="386" r:id="rId23"/>
    <p:sldId id="343" r:id="rId24"/>
    <p:sldId id="359" r:id="rId25"/>
    <p:sldId id="358" r:id="rId26"/>
    <p:sldId id="360" r:id="rId27"/>
    <p:sldId id="361" r:id="rId28"/>
    <p:sldId id="307" r:id="rId29"/>
    <p:sldId id="363" r:id="rId30"/>
    <p:sldId id="364" r:id="rId31"/>
    <p:sldId id="308" r:id="rId32"/>
    <p:sldId id="378" r:id="rId33"/>
    <p:sldId id="379" r:id="rId34"/>
    <p:sldId id="312" r:id="rId35"/>
    <p:sldId id="362" r:id="rId36"/>
    <p:sldId id="306" r:id="rId37"/>
    <p:sldId id="365" r:id="rId38"/>
    <p:sldId id="309" r:id="rId39"/>
    <p:sldId id="389" r:id="rId40"/>
    <p:sldId id="310" r:id="rId4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9900"/>
    <a:srgbClr val="6699FF"/>
    <a:srgbClr val="3399FF"/>
    <a:srgbClr val="00CC99"/>
    <a:srgbClr val="660033"/>
    <a:srgbClr val="FFFF99"/>
    <a:srgbClr val="FF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99424" autoAdjust="0"/>
  </p:normalViewPr>
  <p:slideViewPr>
    <p:cSldViewPr snapToObjects="1">
      <p:cViewPr varScale="1">
        <p:scale>
          <a:sx n="88" d="100"/>
          <a:sy n="88" d="100"/>
        </p:scale>
        <p:origin x="120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1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9.jp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9.jp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4.png"/><Relationship Id="rId7" Type="http://schemas.openxmlformats.org/officeDocument/2006/relationships/image" Target="../media/image17.png"/><Relationship Id="rId12"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3.png"/><Relationship Id="rId5" Type="http://schemas.openxmlformats.org/officeDocument/2006/relationships/image" Target="../media/image20.png"/><Relationship Id="rId10" Type="http://schemas.openxmlformats.org/officeDocument/2006/relationships/image" Target="../media/image49.png"/><Relationship Id="rId4" Type="http://schemas.openxmlformats.org/officeDocument/2006/relationships/image" Target="../media/image53.png"/><Relationship Id="rId9"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a:t>
            </a:r>
            <a:r>
              <a:rPr lang="en-US" altLang="ko-KR" sz="1200" b="1" smtClean="0">
                <a:latin typeface="+mj-ea"/>
                <a:ea typeface="+mj-ea"/>
              </a:rPr>
              <a:t>25</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7064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733750"/>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sp>
        <p:nvSpPr>
          <p:cNvPr id="63" name="직사각형 62"/>
          <p:cNvSpPr/>
          <p:nvPr/>
        </p:nvSpPr>
        <p:spPr bwMode="auto">
          <a:xfrm>
            <a:off x="1341642" y="296317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smtClean="0"/>
              <a:t>Submit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1303176" y="1448077"/>
            <a:ext cx="5851869" cy="123277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4"/>
          <a:stretch>
            <a:fillRect/>
          </a:stretch>
        </p:blipFill>
        <p:spPr>
          <a:xfrm>
            <a:off x="5790461" y="2446443"/>
            <a:ext cx="1293034" cy="197972"/>
          </a:xfrm>
          <a:prstGeom prst="rect">
            <a:avLst/>
          </a:prstGeom>
        </p:spPr>
      </p:pic>
      <p:pic>
        <p:nvPicPr>
          <p:cNvPr id="52" name="그림 51"/>
          <p:cNvPicPr>
            <a:picLocks noChangeAspect="1"/>
          </p:cNvPicPr>
          <p:nvPr/>
        </p:nvPicPr>
        <p:blipFill>
          <a:blip r:embed="rId5"/>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a:t>
            </a:r>
            <a:r>
              <a:rPr lang="ko-KR" altLang="en-US" sz="900" b="1" dirty="0" smtClean="0"/>
              <a:t>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8"/>
          <a:stretch>
            <a:fillRect/>
          </a:stretch>
        </p:blipFill>
        <p:spPr>
          <a:xfrm>
            <a:off x="1372612" y="2493706"/>
            <a:ext cx="1521869" cy="149692"/>
          </a:xfrm>
          <a:prstGeom prst="rect">
            <a:avLst/>
          </a:prstGeom>
        </p:spPr>
      </p:pic>
      <p:sp>
        <p:nvSpPr>
          <p:cNvPr id="77" name="직사각형 76"/>
          <p:cNvSpPr/>
          <p:nvPr/>
        </p:nvSpPr>
        <p:spPr bwMode="auto">
          <a:xfrm>
            <a:off x="1314060" y="2925992"/>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862244819"/>
              </p:ext>
            </p:extLst>
          </p:nvPr>
        </p:nvGraphicFramePr>
        <p:xfrm>
          <a:off x="1381550" y="3188705"/>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4" name="표 53"/>
          <p:cNvGraphicFramePr>
            <a:graphicFrameLocks noGrp="1"/>
          </p:cNvGraphicFramePr>
          <p:nvPr>
            <p:extLst>
              <p:ext uri="{D42A27DB-BD31-4B8C-83A1-F6EECF244321}">
                <p14:modId xmlns:p14="http://schemas.microsoft.com/office/powerpoint/2010/main" val="1176415246"/>
              </p:ext>
            </p:extLst>
          </p:nvPr>
        </p:nvGraphicFramePr>
        <p:xfrm>
          <a:off x="1375112" y="1685744"/>
          <a:ext cx="5708383" cy="749998"/>
        </p:xfrm>
        <a:graphic>
          <a:graphicData uri="http://schemas.openxmlformats.org/drawingml/2006/table">
            <a:tbl>
              <a:tblPr firstRow="1" bandRow="1">
                <a:tableStyleId>{5C22544A-7EE6-4342-B048-85BDC9FD1C3A}</a:tableStyleId>
              </a:tblPr>
              <a:tblGrid>
                <a:gridCol w="723605"/>
                <a:gridCol w="625781"/>
                <a:gridCol w="484781"/>
                <a:gridCol w="484781"/>
                <a:gridCol w="484781"/>
                <a:gridCol w="692545"/>
                <a:gridCol w="623290"/>
                <a:gridCol w="623290"/>
                <a:gridCol w="965529"/>
              </a:tblGrid>
              <a:tr h="254326">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학생수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224">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224">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224">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507" y="3444902"/>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188705"/>
            <a:ext cx="2480140" cy="654658"/>
            <a:chOff x="4589579" y="2960105"/>
            <a:chExt cx="2480140" cy="654658"/>
          </a:xfrm>
        </p:grpSpPr>
        <p:pic>
          <p:nvPicPr>
            <p:cNvPr id="82" name="그림 81"/>
            <p:cNvPicPr>
              <a:picLocks noChangeAspect="1"/>
            </p:cNvPicPr>
            <p:nvPr/>
          </p:nvPicPr>
          <p:blipFill>
            <a:blip r:embed="rId10"/>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925141"/>
            <a:ext cx="5851869" cy="126470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1914451716"/>
              </p:ext>
            </p:extLst>
          </p:nvPr>
        </p:nvGraphicFramePr>
        <p:xfrm>
          <a:off x="1359779" y="4213174"/>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965378"/>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4"/>
          <a:stretch>
            <a:fillRect/>
          </a:stretch>
        </p:blipFill>
        <p:spPr>
          <a:xfrm>
            <a:off x="5767067" y="4974992"/>
            <a:ext cx="1293034" cy="171313"/>
          </a:xfrm>
          <a:prstGeom prst="rect">
            <a:avLst/>
          </a:prstGeom>
        </p:spPr>
      </p:pic>
      <p:pic>
        <p:nvPicPr>
          <p:cNvPr id="88" name="그림 87"/>
          <p:cNvPicPr>
            <a:picLocks noChangeAspect="1"/>
          </p:cNvPicPr>
          <p:nvPr/>
        </p:nvPicPr>
        <p:blipFill>
          <a:blip r:embed="rId8"/>
          <a:stretch>
            <a:fillRect/>
          </a:stretch>
        </p:blipFill>
        <p:spPr>
          <a:xfrm>
            <a:off x="1370990" y="4984712"/>
            <a:ext cx="1521869" cy="149692"/>
          </a:xfrm>
          <a:prstGeom prst="rect">
            <a:avLst/>
          </a:prstGeom>
        </p:spPr>
      </p:pic>
      <p:sp>
        <p:nvSpPr>
          <p:cNvPr id="89" name="직사각형 88"/>
          <p:cNvSpPr/>
          <p:nvPr/>
        </p:nvSpPr>
        <p:spPr bwMode="auto">
          <a:xfrm>
            <a:off x="1314062" y="5229492"/>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280791"/>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4"/>
          <a:stretch>
            <a:fillRect/>
          </a:stretch>
        </p:blipFill>
        <p:spPr>
          <a:xfrm>
            <a:off x="5767067" y="6534897"/>
            <a:ext cx="1293034" cy="171313"/>
          </a:xfrm>
          <a:prstGeom prst="rect">
            <a:avLst/>
          </a:prstGeom>
        </p:spPr>
      </p:pic>
      <p:pic>
        <p:nvPicPr>
          <p:cNvPr id="95" name="그림 94"/>
          <p:cNvPicPr>
            <a:picLocks noChangeAspect="1"/>
          </p:cNvPicPr>
          <p:nvPr/>
        </p:nvPicPr>
        <p:blipFill>
          <a:blip r:embed="rId8"/>
          <a:stretch>
            <a:fillRect/>
          </a:stretch>
        </p:blipFill>
        <p:spPr>
          <a:xfrm>
            <a:off x="1370990" y="6544617"/>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1792141770"/>
              </p:ext>
            </p:extLst>
          </p:nvPr>
        </p:nvGraphicFramePr>
        <p:xfrm>
          <a:off x="1370992" y="5523371"/>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sp>
        <p:nvSpPr>
          <p:cNvPr id="10" name="직사각형 9"/>
          <p:cNvSpPr/>
          <p:nvPr/>
        </p:nvSpPr>
        <p:spPr bwMode="auto">
          <a:xfrm>
            <a:off x="2771800" y="18583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lnSpcReduction="10000"/>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학생 전체보기 첫 화면은 현 재 학습 진행 중인 학생들만 보여주기</a:t>
            </a:r>
            <a:endParaRPr lang="en-US" altLang="ko-KR" sz="1000" b="1" dirty="0" smtClean="0"/>
          </a:p>
          <a:p>
            <a:pPr lvl="1"/>
            <a:r>
              <a:rPr lang="en-US" altLang="ko-KR" sz="1000" b="1" dirty="0"/>
              <a:t>3</a:t>
            </a:r>
            <a:r>
              <a:rPr lang="en-US" altLang="ko-KR" sz="1000" b="1" dirty="0" smtClean="0"/>
              <a:t>.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515971457"/>
              </p:ext>
            </p:extLst>
          </p:nvPr>
        </p:nvGraphicFramePr>
        <p:xfrm>
          <a:off x="2092619" y="2164701"/>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직사각형 27"/>
          <p:cNvSpPr/>
          <p:nvPr/>
        </p:nvSpPr>
        <p:spPr bwMode="auto">
          <a:xfrm>
            <a:off x="3474302" y="1863585"/>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29" name="직사각형 28"/>
          <p:cNvSpPr/>
          <p:nvPr/>
        </p:nvSpPr>
        <p:spPr bwMode="auto">
          <a:xfrm>
            <a:off x="2078286" y="1865102"/>
            <a:ext cx="652859" cy="24182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24200"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24200"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24200"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24200"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24200"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1" name="직사각형 40"/>
          <p:cNvSpPr/>
          <p:nvPr/>
        </p:nvSpPr>
        <p:spPr bwMode="auto">
          <a:xfrm>
            <a:off x="2224200" y="3904592"/>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2" name="직사각형 41"/>
          <p:cNvSpPr/>
          <p:nvPr/>
        </p:nvSpPr>
        <p:spPr bwMode="auto">
          <a:xfrm>
            <a:off x="2224200" y="42127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2224200" y="449021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5" name="직사각형 44"/>
          <p:cNvSpPr/>
          <p:nvPr/>
        </p:nvSpPr>
        <p:spPr bwMode="auto">
          <a:xfrm>
            <a:off x="2224200" y="476905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2224200" y="50545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559630764"/>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079746" y="602372"/>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1" y="915440"/>
            <a:ext cx="1671723" cy="2146370"/>
          </a:xfrm>
          <a:prstGeom prst="bentConnector3">
            <a:avLst>
              <a:gd name="adj1" fmla="val -13675"/>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sp>
        <p:nvSpPr>
          <p:cNvPr id="46" name="직사각형 45"/>
          <p:cNvSpPr/>
          <p:nvPr/>
        </p:nvSpPr>
        <p:spPr bwMode="auto">
          <a:xfrm>
            <a:off x="2771800" y="296442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3474302" y="2969635"/>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2078286" y="2971152"/>
            <a:ext cx="652859" cy="24182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graphicFrame>
        <p:nvGraphicFramePr>
          <p:cNvPr id="51" name="표 50"/>
          <p:cNvGraphicFramePr>
            <a:graphicFrameLocks noGrp="1"/>
          </p:cNvGraphicFramePr>
          <p:nvPr>
            <p:extLst>
              <p:ext uri="{D42A27DB-BD31-4B8C-83A1-F6EECF244321}">
                <p14:modId xmlns:p14="http://schemas.microsoft.com/office/powerpoint/2010/main" val="753446461"/>
              </p:ext>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023006" y="2869181"/>
            <a:ext cx="2188954" cy="3898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71" idx="1"/>
            <a:endCxn id="70" idx="1"/>
          </p:cNvCxnSpPr>
          <p:nvPr/>
        </p:nvCxnSpPr>
        <p:spPr bwMode="auto">
          <a:xfrm rot="10800000" flipV="1">
            <a:off x="126356" y="3064097"/>
            <a:ext cx="1896651" cy="3037804"/>
          </a:xfrm>
          <a:prstGeom prst="bentConnector3">
            <a:avLst>
              <a:gd name="adj1" fmla="val 11205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9" name="그림 38"/>
          <p:cNvPicPr>
            <a:picLocks noChangeAspect="1"/>
          </p:cNvPicPr>
          <p:nvPr/>
        </p:nvPicPr>
        <p:blipFill>
          <a:blip r:embed="rId6"/>
          <a:stretch>
            <a:fillRect/>
          </a:stretch>
        </p:blipFill>
        <p:spPr>
          <a:xfrm>
            <a:off x="6924272" y="6399339"/>
            <a:ext cx="1581066" cy="280906"/>
          </a:xfrm>
          <a:prstGeom prst="rect">
            <a:avLst/>
          </a:prstGeom>
        </p:spPr>
      </p:pic>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6" name="그림 45"/>
          <p:cNvPicPr>
            <a:picLocks noChangeAspect="1"/>
          </p:cNvPicPr>
          <p:nvPr/>
        </p:nvPicPr>
        <p:blipFill>
          <a:blip r:embed="rId7"/>
          <a:stretch>
            <a:fillRect/>
          </a:stretch>
        </p:blipFill>
        <p:spPr>
          <a:xfrm>
            <a:off x="2067736" y="6435758"/>
            <a:ext cx="1743075" cy="171450"/>
          </a:xfrm>
          <a:prstGeom prst="rect">
            <a:avLst/>
          </a:prstGeom>
        </p:spPr>
      </p:pic>
      <p:pic>
        <p:nvPicPr>
          <p:cNvPr id="35" name="그림 34"/>
          <p:cNvPicPr>
            <a:picLocks noChangeAspect="1"/>
          </p:cNvPicPr>
          <p:nvPr/>
        </p:nvPicPr>
        <p:blipFill>
          <a:blip r:embed="rId8"/>
          <a:stretch>
            <a:fillRect/>
          </a:stretch>
        </p:blipFill>
        <p:spPr>
          <a:xfrm>
            <a:off x="7161587" y="2967638"/>
            <a:ext cx="1261797" cy="249660"/>
          </a:xfrm>
          <a:prstGeom prst="rect">
            <a:avLst/>
          </a:prstGeom>
        </p:spPr>
      </p:pic>
      <p:pic>
        <p:nvPicPr>
          <p:cNvPr id="38" name="그림 37"/>
          <p:cNvPicPr>
            <a:picLocks noChangeAspect="1"/>
          </p:cNvPicPr>
          <p:nvPr/>
        </p:nvPicPr>
        <p:blipFill>
          <a:blip r:embed="rId9"/>
          <a:stretch>
            <a:fillRect/>
          </a:stretch>
        </p:blipFill>
        <p:spPr>
          <a:xfrm>
            <a:off x="1979712" y="1569156"/>
            <a:ext cx="4493882" cy="264782"/>
          </a:xfrm>
          <a:prstGeom prst="rect">
            <a:avLst/>
          </a:prstGeom>
        </p:spPr>
      </p:pic>
      <p:sp>
        <p:nvSpPr>
          <p:cNvPr id="40" name="직사각형 39"/>
          <p:cNvSpPr/>
          <p:nvPr/>
        </p:nvSpPr>
        <p:spPr bwMode="auto">
          <a:xfrm>
            <a:off x="2771800" y="2971116"/>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1" name="직사각형 40"/>
          <p:cNvSpPr/>
          <p:nvPr/>
        </p:nvSpPr>
        <p:spPr bwMode="auto">
          <a:xfrm>
            <a:off x="3474302" y="2976327"/>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2078286" y="2977844"/>
            <a:ext cx="652859" cy="24182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276332445"/>
              </p:ext>
            </p:extLst>
          </p:nvPr>
        </p:nvGraphicFramePr>
        <p:xfrm>
          <a:off x="2092619" y="3273285"/>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직사각형 48"/>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a:xfrm>
            <a:off x="126355" y="5501784"/>
            <a:ext cx="1749692"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탭 클릭 시 수강진행 중인 학생들을 우선적으로 보여주기 </a:t>
            </a:r>
            <a:endParaRPr lang="en-US" altLang="ko-KR" sz="1200" b="1" dirty="0" smtClean="0"/>
          </a:p>
          <a:p>
            <a:pPr marL="88900" indent="-88900">
              <a:buFont typeface="Arial" panose="020B0604020202020204" pitchFamily="34" charset="0"/>
              <a:buChar char="•"/>
            </a:pPr>
            <a:r>
              <a:rPr lang="ko-KR" altLang="en-US" sz="1200" b="1" dirty="0" smtClean="0"/>
              <a:t>수강 </a:t>
            </a:r>
            <a:r>
              <a:rPr lang="ko-KR" altLang="en-US" sz="1200" b="1" dirty="0" err="1" smtClean="0"/>
              <a:t>진행완료된</a:t>
            </a:r>
            <a:r>
              <a:rPr lang="ko-KR" altLang="en-US" sz="1200" b="1" dirty="0" smtClean="0"/>
              <a:t> 학생들은 진행 중 뒤에 보여주기</a:t>
            </a:r>
            <a:endParaRPr lang="en-US" altLang="ko-KR" sz="1200" b="1" dirty="0" smtClean="0"/>
          </a:p>
        </p:txBody>
      </p:sp>
      <p:sp>
        <p:nvSpPr>
          <p:cNvPr id="68" name="TextBox 67"/>
          <p:cNvSpPr txBox="1"/>
          <p:nvPr/>
        </p:nvSpPr>
        <p:spPr>
          <a:xfrm>
            <a:off x="2023006" y="2869181"/>
            <a:ext cx="742695" cy="3898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9" name="꺾인 연결선 68"/>
          <p:cNvCxnSpPr>
            <a:stCxn id="68" idx="1"/>
            <a:endCxn id="67" idx="1"/>
          </p:cNvCxnSpPr>
          <p:nvPr/>
        </p:nvCxnSpPr>
        <p:spPr bwMode="auto">
          <a:xfrm rot="10800000" flipV="1">
            <a:off x="126356" y="3064097"/>
            <a:ext cx="1896651" cy="3037804"/>
          </a:xfrm>
          <a:prstGeom prst="bentConnector3">
            <a:avLst>
              <a:gd name="adj1" fmla="val 11205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921051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487963" y="4149080"/>
            <a:ext cx="7404517"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216006445"/>
              </p:ext>
            </p:extLst>
          </p:nvPr>
        </p:nvGraphicFramePr>
        <p:xfrm>
          <a:off x="1323689" y="1658308"/>
          <a:ext cx="5826674" cy="1312785"/>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2816086"/>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전체보기</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1995534"/>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22176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24241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2333073745"/>
              </p:ext>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2204864"/>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2411350"/>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007700"/>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3448824661"/>
              </p:ext>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5" name="직사각형 44"/>
          <p:cNvSpPr/>
          <p:nvPr/>
        </p:nvSpPr>
        <p:spPr>
          <a:xfrm>
            <a:off x="7306617"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진행 중인 레벨테스트 현황만 보여주기</a:t>
            </a:r>
            <a:endParaRPr lang="en-US" altLang="ko-KR" sz="1000" dirty="0" smtClean="0"/>
          </a:p>
          <a:p>
            <a:pPr marL="271463" lvl="1" indent="-185738">
              <a:buFont typeface="Wingdings" panose="05000000000000000000" pitchFamily="2" charset="2"/>
              <a:buChar char="v"/>
            </a:pPr>
            <a:r>
              <a:rPr lang="ko-KR" altLang="en-US" sz="1000" b="1" dirty="0" smtClean="0"/>
              <a:t>해당 클래스 학생 현황</a:t>
            </a:r>
            <a:endParaRPr lang="en-US" altLang="ko-KR" sz="1000" b="1" dirty="0" smtClean="0"/>
          </a:p>
          <a:p>
            <a:pPr marL="271463" lvl="2" indent="-96838">
              <a:buFont typeface="Wingdings" panose="05000000000000000000" pitchFamily="2" charset="2"/>
              <a:buChar char="ü"/>
            </a:pPr>
            <a:r>
              <a:rPr lang="ko-KR" altLang="en-US" sz="1000" dirty="0" smtClean="0"/>
              <a:t> 첫 화면에서 비어있는 표만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시험 선택 시 </a:t>
            </a:r>
            <a:r>
              <a:rPr lang="ko-KR" altLang="en-US" sz="1000" dirty="0" err="1" smtClean="0"/>
              <a:t>空화면에서</a:t>
            </a:r>
            <a:r>
              <a:rPr lang="ko-KR" altLang="en-US" sz="1000" dirty="0" smtClean="0"/>
              <a:t> 해당 시험에 대한 정보 표시 화면으로 자동 전환</a:t>
            </a:r>
            <a:endParaRPr lang="en-US" altLang="ko-KR" sz="1000" dirty="0" smtClean="0"/>
          </a:p>
          <a:p>
            <a:pPr marL="271463" lvl="1" indent="-185738">
              <a:buFont typeface="Wingdings" panose="05000000000000000000" pitchFamily="2" charset="2"/>
              <a:buChar char="v"/>
            </a:pPr>
            <a:r>
              <a:rPr lang="en-US" altLang="ko-KR" sz="1000" b="1" dirty="0" smtClean="0"/>
              <a:t>WRT </a:t>
            </a:r>
            <a:r>
              <a:rPr lang="ko-KR" altLang="en-US" sz="1000" b="1" dirty="0" smtClean="0"/>
              <a:t>피드백</a:t>
            </a:r>
            <a:endParaRPr lang="en-US" altLang="ko-KR" sz="1000" b="1" dirty="0"/>
          </a:p>
          <a:p>
            <a:pPr marL="271463" lvl="2" indent="-96838">
              <a:buFont typeface="Wingdings" panose="05000000000000000000" pitchFamily="2" charset="2"/>
              <a:buChar char="ü"/>
            </a:pPr>
            <a:r>
              <a:rPr lang="ko-KR" altLang="en-US" sz="1000" dirty="0"/>
              <a:t> 첫 화면에서 </a:t>
            </a:r>
            <a:r>
              <a:rPr lang="en-US" altLang="ko-KR" sz="1000" dirty="0" smtClean="0"/>
              <a:t>WRT </a:t>
            </a:r>
            <a:r>
              <a:rPr lang="ko-KR" altLang="en-US" sz="1000" dirty="0" smtClean="0"/>
              <a:t>공란만 보여주기</a:t>
            </a:r>
            <a:endParaRPr lang="en-US" altLang="ko-KR" sz="1000" dirty="0" smtClean="0"/>
          </a:p>
          <a:p>
            <a:pPr marL="271463" lvl="2" indent="-96838">
              <a:buFont typeface="Wingdings" panose="05000000000000000000" pitchFamily="2" charset="2"/>
              <a:buChar char="ü"/>
            </a:pPr>
            <a:r>
              <a:rPr lang="ko-KR" altLang="en-US" sz="1000" dirty="0" smtClean="0"/>
              <a:t> 해당 시험참여자 선택 시 학생이 작성한 </a:t>
            </a:r>
            <a:r>
              <a:rPr lang="en-US" altLang="ko-KR" sz="1000" dirty="0" smtClean="0"/>
              <a:t>WRT </a:t>
            </a:r>
            <a:r>
              <a:rPr lang="ko-KR" altLang="en-US" sz="1000" dirty="0" smtClean="0"/>
              <a:t>결과물 보여주기</a:t>
            </a:r>
            <a:endParaRPr lang="en-US" altLang="ko-KR" sz="1000" dirty="0"/>
          </a:p>
        </p:txBody>
      </p:sp>
    </p:spTree>
    <p:extLst>
      <p:ext uri="{BB962C8B-B14F-4D97-AF65-F5344CB8AC3E}">
        <p14:creationId xmlns:p14="http://schemas.microsoft.com/office/powerpoint/2010/main" val="3322514415"/>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96143"/>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07" y="1319804"/>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그룹 22"/>
          <p:cNvGrpSpPr/>
          <p:nvPr/>
        </p:nvGrpSpPr>
        <p:grpSpPr>
          <a:xfrm>
            <a:off x="5230991" y="1330689"/>
            <a:ext cx="1974351" cy="314325"/>
            <a:chOff x="5292380" y="1813342"/>
            <a:chExt cx="1007811" cy="314325"/>
          </a:xfrm>
        </p:grpSpPr>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324" y="1399057"/>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27447" y="3908552"/>
            <a:ext cx="7816553"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480251249"/>
              </p:ext>
            </p:extLst>
          </p:nvPr>
        </p:nvGraphicFramePr>
        <p:xfrm>
          <a:off x="1323689" y="2513455"/>
          <a:ext cx="5826674" cy="1102883"/>
        </p:xfrm>
        <a:graphic>
          <a:graphicData uri="http://schemas.openxmlformats.org/drawingml/2006/table">
            <a:tbl>
              <a:tblPr firstRow="1" bandRow="1">
                <a:tableStyleId>{5C22544A-7EE6-4342-B048-85BDC9FD1C3A}</a:tableStyleId>
              </a:tblPr>
              <a:tblGrid>
                <a:gridCol w="697872"/>
                <a:gridCol w="936104"/>
                <a:gridCol w="936104"/>
                <a:gridCol w="936104"/>
                <a:gridCol w="1080120"/>
                <a:gridCol w="1240370"/>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피드백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10.14~10.15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10.25~10.26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09.20~09.21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0078">
                <a:tc gridSpan="6">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118859"/>
            <a:ext cx="5860753" cy="209011"/>
            <a:chOff x="1453884" y="1151517"/>
            <a:chExt cx="5860753" cy="209011"/>
          </a:xfrm>
        </p:grpSpPr>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884" y="1151517"/>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181867"/>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pic>
        <p:nvPicPr>
          <p:cNvPr id="85" name="그림 84"/>
          <p:cNvPicPr>
            <a:picLocks noChangeAspect="1"/>
          </p:cNvPicPr>
          <p:nvPr/>
        </p:nvPicPr>
        <p:blipFill>
          <a:blip r:embed="rId7"/>
          <a:stretch>
            <a:fillRect/>
          </a:stretch>
        </p:blipFill>
        <p:spPr>
          <a:xfrm>
            <a:off x="4268069" y="3464405"/>
            <a:ext cx="154506" cy="154506"/>
          </a:xfrm>
          <a:prstGeom prst="rect">
            <a:avLst/>
          </a:prstGeom>
        </p:spPr>
      </p:pic>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136903" y="889841"/>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1388569" y="1370213"/>
            <a:ext cx="52277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진행상태</a:t>
            </a:r>
            <a:endParaRPr kumimoji="1" lang="ko-KR" altLang="en-US" sz="900" b="1" i="0" u="none" strike="noStrike" cap="none" normalizeH="0" baseline="0" dirty="0" smtClean="0">
              <a:ln>
                <a:noFill/>
              </a:ln>
              <a:effectLst/>
              <a:latin typeface="Arial" charset="0"/>
              <a:ea typeface="돋움" pitchFamily="50" charset="-127"/>
            </a:endParaRPr>
          </a:p>
        </p:txBody>
      </p:sp>
      <p:sp>
        <p:nvSpPr>
          <p:cNvPr id="50" name="직사각형 49"/>
          <p:cNvSpPr/>
          <p:nvPr/>
        </p:nvSpPr>
        <p:spPr bwMode="auto">
          <a:xfrm>
            <a:off x="2220228" y="1367636"/>
            <a:ext cx="632562" cy="221469"/>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시험분류</a:t>
            </a:r>
            <a:endParaRPr kumimoji="1" lang="ko-KR" altLang="en-US" sz="900" b="1" i="0" u="none" strike="noStrike" cap="none" normalizeH="0" baseline="0" dirty="0" smtClean="0">
              <a:ln>
                <a:noFill/>
              </a:ln>
              <a:effectLst/>
              <a:latin typeface="Arial" charset="0"/>
              <a:ea typeface="돋움" pitchFamily="50" charset="-127"/>
            </a:endParaRPr>
          </a:p>
        </p:txBody>
      </p:sp>
      <p:sp>
        <p:nvSpPr>
          <p:cNvPr id="51" name="직사각형 50"/>
          <p:cNvSpPr/>
          <p:nvPr/>
        </p:nvSpPr>
        <p:spPr bwMode="auto">
          <a:xfrm>
            <a:off x="3245697" y="1381755"/>
            <a:ext cx="632562"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2" name="직사각형 51"/>
          <p:cNvSpPr/>
          <p:nvPr/>
        </p:nvSpPr>
        <p:spPr bwMode="auto">
          <a:xfrm>
            <a:off x="4238138" y="1371747"/>
            <a:ext cx="695818" cy="221469"/>
          </a:xfrm>
          <a:prstGeom prst="rect">
            <a:avLst/>
          </a:prstGeom>
          <a:solidFill>
            <a:srgbClr val="66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2(2). </a:t>
            </a:r>
            <a:r>
              <a:rPr lang="ko-KR" altLang="en-US" dirty="0" smtClean="0">
                <a:solidFill>
                  <a:srgbClr val="000000"/>
                </a:solidFill>
                <a:latin typeface="돋움"/>
                <a:ea typeface="돋움"/>
              </a:rPr>
              <a:t>레벨테스트 관리 세부기능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4" name="모서리가 둥근 직사각형 13"/>
          <p:cNvSpPr/>
          <p:nvPr/>
        </p:nvSpPr>
        <p:spPr bwMode="auto">
          <a:xfrm>
            <a:off x="1390893" y="2850681"/>
            <a:ext cx="515175" cy="167942"/>
          </a:xfrm>
          <a:prstGeom prst="roundRect">
            <a:avLst/>
          </a:prstGeom>
          <a:solidFill>
            <a:srgbClr val="0099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6" name="모서리가 둥근 직사각형 55"/>
          <p:cNvSpPr/>
          <p:nvPr/>
        </p:nvSpPr>
        <p:spPr bwMode="auto">
          <a:xfrm>
            <a:off x="1397762" y="30728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7" name="모서리가 둥근 직사각형 56"/>
          <p:cNvSpPr/>
          <p:nvPr/>
        </p:nvSpPr>
        <p:spPr bwMode="auto">
          <a:xfrm>
            <a:off x="1401782" y="32792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900090"/>
            <a:ext cx="5838981" cy="95280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932747"/>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 </a:t>
            </a:r>
            <a:r>
              <a:rPr kumimoji="1" lang="ko-KR" altLang="en-US" sz="900" b="1" dirty="0" smtClean="0">
                <a:solidFill>
                  <a:schemeClr val="bg1"/>
                </a:solidFill>
                <a:latin typeface="Arial" charset="0"/>
                <a:ea typeface="돋움" pitchFamily="50" charset="-127"/>
              </a:rPr>
              <a:t>일반회화 </a:t>
            </a:r>
            <a:r>
              <a:rPr kumimoji="1" lang="en-US" altLang="ko-KR" sz="900" b="1" dirty="0" smtClean="0">
                <a:solidFill>
                  <a:schemeClr val="bg1"/>
                </a:solidFill>
                <a:latin typeface="Arial" charset="0"/>
                <a:ea typeface="돋움" pitchFamily="50" charset="-127"/>
              </a:rPr>
              <a:t>A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3656156"/>
            <a:ext cx="5860753" cy="229336"/>
            <a:chOff x="1460164" y="3608730"/>
            <a:chExt cx="5860753" cy="277470"/>
          </a:xfrm>
        </p:grpSpPr>
        <p:pic>
          <p:nvPicPr>
            <p:cNvPr id="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ext uri="{D42A27DB-BD31-4B8C-83A1-F6EECF244321}">
                <p14:modId xmlns:p14="http://schemas.microsoft.com/office/powerpoint/2010/main" val="3203351475"/>
              </p:ext>
            </p:extLst>
          </p:nvPr>
        </p:nvGraphicFramePr>
        <p:xfrm>
          <a:off x="1370844" y="4179830"/>
          <a:ext cx="5693431" cy="628396"/>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012160" y="4517579"/>
            <a:ext cx="906164" cy="116768"/>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012160" y="4347923"/>
            <a:ext cx="906164" cy="146445"/>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피드백 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419" y="4886987"/>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895567"/>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5105764"/>
            <a:ext cx="5856148" cy="1729384"/>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5133562"/>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354893"/>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769978"/>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15544" y="3060011"/>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19564" y="3266497"/>
            <a:ext cx="51517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15544" y="2862847"/>
            <a:ext cx="51517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551197338"/>
              </p:ext>
            </p:extLst>
          </p:nvPr>
        </p:nvGraphicFramePr>
        <p:xfrm>
          <a:off x="1360497" y="5991598"/>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586712"/>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AutoShape 85"/>
          <p:cNvSpPr>
            <a:spLocks noChangeArrowheads="1"/>
          </p:cNvSpPr>
          <p:nvPr/>
        </p:nvSpPr>
        <p:spPr bwMode="auto">
          <a:xfrm rot="10800000">
            <a:off x="1340418" y="1585477"/>
            <a:ext cx="3858350" cy="1696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1801610568"/>
              </p:ext>
            </p:extLst>
          </p:nvPr>
        </p:nvGraphicFramePr>
        <p:xfrm>
          <a:off x="1338920" y="1768335"/>
          <a:ext cx="3892071" cy="678275"/>
        </p:xfrm>
        <a:graphic>
          <a:graphicData uri="http://schemas.openxmlformats.org/drawingml/2006/table">
            <a:tbl>
              <a:tblPr firstRow="1" bandRow="1">
                <a:tableStyleId>{5C22544A-7EE6-4342-B048-85BDC9FD1C3A}</a:tableStyleId>
              </a:tblPr>
              <a:tblGrid>
                <a:gridCol w="927831"/>
                <a:gridCol w="1050056"/>
                <a:gridCol w="957092"/>
                <a:gridCol w="957092"/>
              </a:tblGrid>
              <a:tr h="165653">
                <a:tc>
                  <a:txBody>
                    <a:bodyPr/>
                    <a:lstStyle/>
                    <a:p>
                      <a:pPr algn="ctr" latinLnBrk="1"/>
                      <a:r>
                        <a:rPr lang="ko-KR" altLang="en-US" sz="1000" dirty="0" smtClean="0">
                          <a:solidFill>
                            <a:schemeClr val="tx1"/>
                          </a:solidFill>
                        </a:rPr>
                        <a:t>진행상태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시험분류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진행중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err="1" smtClean="0">
                          <a:solidFill>
                            <a:schemeClr val="tx1"/>
                          </a:solidFill>
                        </a:rPr>
                        <a:t>미진행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5653">
                <a:tc>
                  <a:txBody>
                    <a:bodyPr/>
                    <a:lstStyle/>
                    <a:p>
                      <a:pPr algn="ctr" latinLnBrk="1"/>
                      <a:r>
                        <a:rPr lang="ko-KR" altLang="en-US" sz="900" dirty="0" smtClean="0">
                          <a:solidFill>
                            <a:schemeClr val="tx1"/>
                          </a:solidFill>
                        </a:rPr>
                        <a:t>진행완료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292290" y="1340769"/>
            <a:ext cx="3953783" cy="304246"/>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8" name="TextBox 57"/>
          <p:cNvSpPr txBox="1"/>
          <p:nvPr/>
        </p:nvSpPr>
        <p:spPr>
          <a:xfrm>
            <a:off x="1350067" y="2786070"/>
            <a:ext cx="626927" cy="75994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58" idx="1"/>
            <a:endCxn id="71" idx="0"/>
          </p:cNvCxnSpPr>
          <p:nvPr/>
        </p:nvCxnSpPr>
        <p:spPr bwMode="auto">
          <a:xfrm rot="10800000" flipH="1" flipV="1">
            <a:off x="1350067" y="3166040"/>
            <a:ext cx="2867492" cy="1013789"/>
          </a:xfrm>
          <a:prstGeom prst="bentConnector4">
            <a:avLst>
              <a:gd name="adj1" fmla="val -7972"/>
              <a:gd name="adj2" fmla="val 6874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906069" y="4298718"/>
            <a:ext cx="577700" cy="5521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61" idx="1"/>
            <a:endCxn id="86" idx="1"/>
          </p:cNvCxnSpPr>
          <p:nvPr/>
        </p:nvCxnSpPr>
        <p:spPr bwMode="auto">
          <a:xfrm rot="10800000" flipV="1">
            <a:off x="1323253" y="4574782"/>
            <a:ext cx="582817" cy="1395673"/>
          </a:xfrm>
          <a:prstGeom prst="bentConnector3">
            <a:avLst>
              <a:gd name="adj1" fmla="val 13922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직사각형 61"/>
          <p:cNvSpPr/>
          <p:nvPr/>
        </p:nvSpPr>
        <p:spPr>
          <a:xfrm>
            <a:off x="1" y="2695639"/>
            <a:ext cx="111561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 상황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클래스 학생 현황 표시</a:t>
            </a:r>
            <a:endParaRPr lang="en-US" altLang="ko-KR" sz="1000" b="1" kern="100" dirty="0" smtClean="0">
              <a:latin typeface="맑은 고딕"/>
              <a:ea typeface="맑은 고딕"/>
              <a:cs typeface="Times New Roman"/>
            </a:endParaRPr>
          </a:p>
        </p:txBody>
      </p:sp>
      <p:sp>
        <p:nvSpPr>
          <p:cNvPr id="65" name="직사각형 64"/>
          <p:cNvSpPr/>
          <p:nvPr/>
        </p:nvSpPr>
        <p:spPr>
          <a:xfrm>
            <a:off x="28735" y="4610001"/>
            <a:ext cx="1043842"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학생 이름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학생이 작성한 </a:t>
            </a:r>
            <a:r>
              <a:rPr lang="en-US" altLang="ko-KR" sz="1000" b="1" kern="100" dirty="0" smtClean="0">
                <a:latin typeface="맑은 고딕"/>
                <a:ea typeface="맑은 고딕"/>
                <a:cs typeface="Times New Roman"/>
                <a:sym typeface="Wingdings" panose="05000000000000000000" pitchFamily="2" charset="2"/>
              </a:rPr>
              <a:t>WRT </a:t>
            </a:r>
            <a:r>
              <a:rPr lang="ko-KR" altLang="en-US" sz="1000" b="1" kern="100" dirty="0" smtClean="0">
                <a:latin typeface="맑은 고딕"/>
                <a:ea typeface="맑은 고딕"/>
                <a:cs typeface="Times New Roman"/>
                <a:sym typeface="Wingdings" panose="05000000000000000000" pitchFamily="2" charset="2"/>
              </a:rPr>
              <a:t>결과물 보여주기</a:t>
            </a:r>
            <a:endParaRPr lang="en-US" altLang="ko-KR" sz="1000" b="1" kern="100" dirty="0" smtClean="0">
              <a:latin typeface="맑은 고딕"/>
              <a:ea typeface="맑은 고딕"/>
              <a:cs typeface="Times New Roman"/>
            </a:endParaRPr>
          </a:p>
        </p:txBody>
      </p:sp>
      <p:sp>
        <p:nvSpPr>
          <p:cNvPr id="70" name="Oval 14"/>
          <p:cNvSpPr>
            <a:spLocks noChangeArrowheads="1"/>
          </p:cNvSpPr>
          <p:nvPr/>
        </p:nvSpPr>
        <p:spPr bwMode="gray">
          <a:xfrm>
            <a:off x="832274" y="444812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60" name="Oval 14"/>
          <p:cNvSpPr>
            <a:spLocks noChangeArrowheads="1"/>
          </p:cNvSpPr>
          <p:nvPr/>
        </p:nvSpPr>
        <p:spPr bwMode="gray">
          <a:xfrm>
            <a:off x="941974" y="258453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2" name="직사각형 71"/>
          <p:cNvSpPr/>
          <p:nvPr/>
        </p:nvSpPr>
        <p:spPr>
          <a:xfrm>
            <a:off x="7356839" y="3653424"/>
            <a:ext cx="161906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클래스 학생에 대한 모든 시험의 피드백 완료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solidFill>
                  <a:schemeClr val="accent2">
                    <a:lumMod val="50000"/>
                  </a:schemeClr>
                </a:solidFill>
                <a:latin typeface="맑은 고딕"/>
                <a:ea typeface="맑은 고딕"/>
                <a:cs typeface="Times New Roman"/>
                <a:sym typeface="Wingdings" panose="05000000000000000000" pitchFamily="2" charset="2"/>
              </a:rPr>
              <a:t>내 클래스 현황 </a:t>
            </a:r>
            <a:r>
              <a:rPr lang="ko-KR" altLang="en-US" sz="1000" b="1" kern="100" dirty="0" smtClean="0">
                <a:latin typeface="맑은 고딕"/>
                <a:ea typeface="맑은 고딕"/>
                <a:cs typeface="Times New Roman"/>
                <a:sym typeface="Wingdings" panose="05000000000000000000" pitchFamily="2" charset="2"/>
              </a:rPr>
              <a:t>내 피드백 완료 여부 업데이트</a:t>
            </a:r>
            <a:endParaRPr lang="en-US" altLang="ko-KR" sz="1000" b="1" kern="100" dirty="0" smtClean="0">
              <a:latin typeface="맑은 고딕"/>
              <a:ea typeface="맑은 고딕"/>
              <a:cs typeface="Times New Roman"/>
            </a:endParaRPr>
          </a:p>
        </p:txBody>
      </p:sp>
      <p:sp>
        <p:nvSpPr>
          <p:cNvPr id="74" name="직사각형 73"/>
          <p:cNvSpPr/>
          <p:nvPr/>
        </p:nvSpPr>
        <p:spPr>
          <a:xfrm>
            <a:off x="7322845" y="5827110"/>
            <a:ext cx="1695866" cy="87975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피드백 작성 완료 후 확인 버튼 클릭 </a:t>
            </a:r>
            <a:r>
              <a:rPr lang="en-US" altLang="ko-KR" sz="1000" b="1" kern="100" dirty="0">
                <a:latin typeface="맑은 고딕"/>
                <a:ea typeface="맑은 고딕"/>
                <a:cs typeface="Times New Roman"/>
                <a:sym typeface="Wingdings" panose="05000000000000000000" pitchFamily="2" charset="2"/>
              </a:rPr>
              <a:t></a:t>
            </a:r>
            <a:r>
              <a:rPr lang="ko-KR" altLang="en-US" sz="1000" b="1" kern="100" dirty="0">
                <a:latin typeface="맑은 고딕"/>
                <a:ea typeface="맑은 고딕"/>
                <a:cs typeface="Times New Roman"/>
              </a:rPr>
              <a:t> 자동적으로 해당 학생 </a:t>
            </a:r>
            <a:r>
              <a:rPr lang="en-US" altLang="ko-KR" sz="1000" b="1" kern="100" dirty="0">
                <a:latin typeface="맑은 고딕"/>
                <a:ea typeface="맑은 고딕"/>
                <a:cs typeface="Times New Roman"/>
              </a:rPr>
              <a:t>WRT </a:t>
            </a:r>
            <a:r>
              <a:rPr lang="ko-KR" altLang="en-US" sz="1000" b="1" kern="100" dirty="0">
                <a:latin typeface="맑은 고딕"/>
                <a:ea typeface="맑은 고딕"/>
                <a:cs typeface="Times New Roman"/>
              </a:rPr>
              <a:t>피드백 완료 여부 업데이트 </a:t>
            </a:r>
            <a:endParaRPr lang="en-US" altLang="ko-KR" sz="1000" b="1" kern="100" dirty="0">
              <a:latin typeface="맑은 고딕"/>
              <a:ea typeface="맑은 고딕"/>
              <a:cs typeface="Times New Roman"/>
            </a:endParaRPr>
          </a:p>
        </p:txBody>
      </p:sp>
      <p:cxnSp>
        <p:nvCxnSpPr>
          <p:cNvPr id="29" name="꺾인 연결선 28"/>
          <p:cNvCxnSpPr>
            <a:stCxn id="100" idx="0"/>
            <a:endCxn id="74" idx="1"/>
          </p:cNvCxnSpPr>
          <p:nvPr/>
        </p:nvCxnSpPr>
        <p:spPr bwMode="auto">
          <a:xfrm rot="5400000" flipH="1" flipV="1">
            <a:off x="5675056" y="4938923"/>
            <a:ext cx="319724" cy="2975854"/>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979937" y="4298718"/>
            <a:ext cx="1073451" cy="4617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2" name="꺾인 연결선 81"/>
          <p:cNvCxnSpPr>
            <a:stCxn id="74" idx="0"/>
            <a:endCxn id="81" idx="2"/>
          </p:cNvCxnSpPr>
          <p:nvPr/>
        </p:nvCxnSpPr>
        <p:spPr bwMode="auto">
          <a:xfrm rot="16200000" flipV="1">
            <a:off x="6810417" y="4466748"/>
            <a:ext cx="1066608" cy="165411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5960095" y="2786069"/>
            <a:ext cx="1073451" cy="74393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7" name="꺾인 연결선 36"/>
          <p:cNvCxnSpPr>
            <a:stCxn id="81" idx="3"/>
            <a:endCxn id="72" idx="1"/>
          </p:cNvCxnSpPr>
          <p:nvPr/>
        </p:nvCxnSpPr>
        <p:spPr bwMode="auto">
          <a:xfrm flipV="1">
            <a:off x="7053388" y="4362177"/>
            <a:ext cx="303451" cy="16743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72" idx="0"/>
            <a:endCxn id="83" idx="3"/>
          </p:cNvCxnSpPr>
          <p:nvPr/>
        </p:nvCxnSpPr>
        <p:spPr bwMode="auto">
          <a:xfrm rot="16200000" flipV="1">
            <a:off x="7352265" y="2839317"/>
            <a:ext cx="495389" cy="1132826"/>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14"/>
          <p:cNvSpPr>
            <a:spLocks noChangeArrowheads="1"/>
          </p:cNvSpPr>
          <p:nvPr/>
        </p:nvSpPr>
        <p:spPr bwMode="gray">
          <a:xfrm>
            <a:off x="4201564" y="606772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Oval 14"/>
          <p:cNvSpPr>
            <a:spLocks noChangeArrowheads="1"/>
          </p:cNvSpPr>
          <p:nvPr/>
        </p:nvSpPr>
        <p:spPr bwMode="gray">
          <a:xfrm>
            <a:off x="8169383" y="527261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2" name="Oval 14"/>
          <p:cNvSpPr>
            <a:spLocks noChangeArrowheads="1"/>
          </p:cNvSpPr>
          <p:nvPr/>
        </p:nvSpPr>
        <p:spPr bwMode="gray">
          <a:xfrm>
            <a:off x="7125036" y="411694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93" name="Oval 14"/>
          <p:cNvSpPr>
            <a:spLocks noChangeArrowheads="1"/>
          </p:cNvSpPr>
          <p:nvPr/>
        </p:nvSpPr>
        <p:spPr bwMode="gray">
          <a:xfrm>
            <a:off x="7953483" y="289934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4</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97" name="직사각형 96"/>
          <p:cNvSpPr/>
          <p:nvPr/>
        </p:nvSpPr>
        <p:spPr>
          <a:xfrm>
            <a:off x="7228909" y="1394366"/>
            <a:ext cx="1474208" cy="129130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a:latin typeface="맑은 고딕"/>
                <a:ea typeface="맑은 고딕"/>
                <a:cs typeface="Times New Roman"/>
              </a:rPr>
              <a:t>표시 정보는 </a:t>
            </a:r>
            <a:r>
              <a:rPr lang="en-US" altLang="ko-KR" sz="1000" b="1" kern="100" dirty="0">
                <a:latin typeface="맑은 고딕"/>
                <a:ea typeface="맑은 고딕"/>
                <a:cs typeface="Times New Roman"/>
              </a:rPr>
              <a:t>Maximum 5</a:t>
            </a:r>
            <a:r>
              <a:rPr lang="ko-KR" altLang="en-US" sz="1000" b="1" kern="100" dirty="0">
                <a:latin typeface="맑은 고딕"/>
                <a:ea typeface="맑은 고딕"/>
                <a:cs typeface="Times New Roman"/>
              </a:rPr>
              <a:t>개 까지</a:t>
            </a:r>
            <a:r>
              <a:rPr lang="en-US" altLang="ko-KR" sz="1000" b="1" kern="100" dirty="0">
                <a:latin typeface="맑은 고딕"/>
                <a:ea typeface="맑은 고딕"/>
                <a:cs typeface="Times New Roman"/>
              </a:rPr>
              <a:t>, 5</a:t>
            </a:r>
            <a:r>
              <a:rPr lang="ko-KR" altLang="en-US" sz="1000" b="1" kern="100" dirty="0">
                <a:latin typeface="맑은 고딕"/>
                <a:ea typeface="맑은 고딕"/>
                <a:cs typeface="Times New Roman"/>
              </a:rPr>
              <a:t>개 초과 시 </a:t>
            </a:r>
            <a:r>
              <a:rPr lang="ko-KR" altLang="en-US" sz="1000" b="1" kern="100" dirty="0" err="1">
                <a:latin typeface="맑은 고딕"/>
                <a:ea typeface="맑은 고딕"/>
                <a:cs typeface="Times New Roman"/>
              </a:rPr>
              <a:t>드랍다운</a:t>
            </a:r>
            <a:r>
              <a:rPr lang="ko-KR" altLang="en-US" sz="1000" b="1" kern="100" dirty="0">
                <a:latin typeface="맑은 고딕"/>
                <a:ea typeface="맑은 고딕"/>
                <a:cs typeface="Times New Roman"/>
              </a:rPr>
              <a:t> 화살표 버튼을 통해 추가 정보 파악</a:t>
            </a:r>
            <a:endParaRPr lang="en-US" altLang="ko-KR" sz="1000" b="1" kern="100" dirty="0">
              <a:latin typeface="맑은 고딕"/>
              <a:ea typeface="맑은 고딕"/>
              <a:cs typeface="Times New Roman"/>
            </a:endParaRPr>
          </a:p>
        </p:txBody>
      </p:sp>
      <p:sp>
        <p:nvSpPr>
          <p:cNvPr id="98" name="TextBox 97"/>
          <p:cNvSpPr txBox="1"/>
          <p:nvPr/>
        </p:nvSpPr>
        <p:spPr>
          <a:xfrm>
            <a:off x="4255234" y="3442483"/>
            <a:ext cx="176943" cy="210540"/>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9" name="꺾인 연결선 98"/>
          <p:cNvCxnSpPr>
            <a:stCxn id="98" idx="0"/>
            <a:endCxn id="97" idx="1"/>
          </p:cNvCxnSpPr>
          <p:nvPr/>
        </p:nvCxnSpPr>
        <p:spPr bwMode="auto">
          <a:xfrm rot="5400000" flipH="1" flipV="1">
            <a:off x="5085075" y="1298650"/>
            <a:ext cx="1402464" cy="2885203"/>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6943172"/>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2533305492"/>
              </p:ext>
            </p:extLst>
          </p:nvPr>
        </p:nvGraphicFramePr>
        <p:xfrm>
          <a:off x="1499123" y="4651362"/>
          <a:ext cx="5855346" cy="1556869"/>
        </p:xfrm>
        <a:graphic>
          <a:graphicData uri="http://schemas.openxmlformats.org/drawingml/2006/table">
            <a:tbl>
              <a:tblPr firstRow="1" bandRow="1">
                <a:tableStyleId>{5C22544A-7EE6-4342-B048-85BDC9FD1C3A}</a:tableStyleId>
              </a:tblPr>
              <a:tblGrid>
                <a:gridCol w="541404"/>
                <a:gridCol w="1131552"/>
                <a:gridCol w="836478"/>
                <a:gridCol w="836478"/>
                <a:gridCol w="836478"/>
                <a:gridCol w="836478"/>
                <a:gridCol w="836478"/>
              </a:tblGrid>
              <a:tr h="178867">
                <a:tc>
                  <a:txBody>
                    <a:bodyPr/>
                    <a:lstStyle/>
                    <a:p>
                      <a:pPr algn="ctr" latinLnBrk="1"/>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10</a:t>
                      </a:r>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4</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0997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93" name="직사각형 92"/>
          <p:cNvSpPr/>
          <p:nvPr/>
        </p:nvSpPr>
        <p:spPr bwMode="auto">
          <a:xfrm>
            <a:off x="2119535"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2786233" y="438228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70215" y="204652"/>
            <a:ext cx="6520362" cy="201622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비용관리 전체보기에서 기간조회</a:t>
            </a:r>
            <a:r>
              <a:rPr kumimoji="1" lang="en-US" altLang="ko-KR" sz="1200" b="1" dirty="0">
                <a:solidFill>
                  <a:schemeClr val="bg1"/>
                </a:solidFill>
                <a:latin typeface="Arial" charset="0"/>
                <a:ea typeface="돋움" pitchFamily="50" charset="-127"/>
              </a:rPr>
              <a:t>(3/6/12) </a:t>
            </a:r>
            <a:r>
              <a:rPr kumimoji="1" lang="ko-KR" altLang="en-US" sz="1200" b="1" dirty="0" err="1">
                <a:solidFill>
                  <a:schemeClr val="bg1"/>
                </a:solidFill>
                <a:latin typeface="Arial" charset="0"/>
                <a:ea typeface="돋움" pitchFamily="50" charset="-127"/>
              </a:rPr>
              <a:t>누르지않았을시</a:t>
            </a:r>
            <a:r>
              <a:rPr kumimoji="1" lang="ko-KR" altLang="en-US" sz="1200" b="1" dirty="0">
                <a:solidFill>
                  <a:schemeClr val="bg1"/>
                </a:solidFill>
                <a:latin typeface="Arial" charset="0"/>
                <a:ea typeface="돋움" pitchFamily="50" charset="-127"/>
              </a:rPr>
              <a:t> </a:t>
            </a: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             해당월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예 </a:t>
            </a:r>
            <a:r>
              <a:rPr kumimoji="1" lang="en-US" altLang="ko-KR" sz="1200" b="1" dirty="0">
                <a:solidFill>
                  <a:schemeClr val="bg1"/>
                </a:solidFill>
                <a:latin typeface="Arial" charset="0"/>
                <a:ea typeface="돋움" pitchFamily="50" charset="-127"/>
              </a:rPr>
              <a:t>: 10</a:t>
            </a:r>
            <a:r>
              <a:rPr kumimoji="1" lang="ko-KR" altLang="en-US" sz="1200" b="1" dirty="0">
                <a:solidFill>
                  <a:schemeClr val="bg1"/>
                </a:solidFill>
                <a:latin typeface="Arial" charset="0"/>
                <a:ea typeface="돋움" pitchFamily="50" charset="-127"/>
              </a:rPr>
              <a:t>월</a:t>
            </a:r>
            <a:r>
              <a:rPr kumimoji="1" lang="en-US" altLang="ko-KR" sz="1200" b="1" dirty="0">
                <a:solidFill>
                  <a:schemeClr val="bg1"/>
                </a:solidFill>
                <a:latin typeface="Arial" charset="0"/>
                <a:ea typeface="돋움" pitchFamily="50" charset="-127"/>
              </a:rPr>
              <a:t>)</a:t>
            </a:r>
            <a:r>
              <a:rPr kumimoji="1" lang="ko-KR" altLang="en-US" sz="1200" b="1" dirty="0">
                <a:solidFill>
                  <a:schemeClr val="bg1"/>
                </a:solidFill>
                <a:latin typeface="Arial" charset="0"/>
                <a:ea typeface="돋움" pitchFamily="50" charset="-127"/>
              </a:rPr>
              <a:t>만 노출이 </a:t>
            </a:r>
            <a:r>
              <a:rPr kumimoji="1" lang="ko-KR" altLang="en-US" sz="1200" b="1" dirty="0" err="1">
                <a:solidFill>
                  <a:schemeClr val="bg1"/>
                </a:solidFill>
                <a:latin typeface="Arial" charset="0"/>
                <a:ea typeface="돋움" pitchFamily="50" charset="-127"/>
              </a:rPr>
              <a:t>될텐데요</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만약 </a:t>
            </a:r>
            <a:r>
              <a:rPr kumimoji="1" lang="en-US" altLang="ko-KR" sz="1200" b="1" dirty="0">
                <a:solidFill>
                  <a:schemeClr val="bg1"/>
                </a:solidFill>
                <a:latin typeface="Arial" charset="0"/>
                <a:ea typeface="돋움" pitchFamily="50" charset="-127"/>
              </a:rPr>
              <a:t>6</a:t>
            </a:r>
            <a:r>
              <a:rPr kumimoji="1" lang="ko-KR" altLang="en-US" sz="1200" b="1" dirty="0">
                <a:solidFill>
                  <a:schemeClr val="bg1"/>
                </a:solidFill>
                <a:latin typeface="Arial" charset="0"/>
                <a:ea typeface="돋움" pitchFamily="50" charset="-127"/>
              </a:rPr>
              <a:t>개월</a:t>
            </a:r>
            <a:r>
              <a:rPr kumimoji="1" lang="en-US" altLang="ko-KR" sz="1200" b="1" dirty="0">
                <a:solidFill>
                  <a:schemeClr val="bg1"/>
                </a:solidFill>
                <a:latin typeface="Arial" charset="0"/>
                <a:ea typeface="돋움" pitchFamily="50" charset="-127"/>
              </a:rPr>
              <a:t>/12</a:t>
            </a:r>
            <a:r>
              <a:rPr kumimoji="1" lang="ko-KR" altLang="en-US" sz="1200" b="1" dirty="0">
                <a:solidFill>
                  <a:schemeClr val="bg1"/>
                </a:solidFill>
                <a:latin typeface="Arial" charset="0"/>
                <a:ea typeface="돋움" pitchFamily="50" charset="-127"/>
              </a:rPr>
              <a:t>개월 </a:t>
            </a:r>
            <a:r>
              <a:rPr kumimoji="1" lang="ko-KR" altLang="en-US" sz="1200" b="1" dirty="0" err="1">
                <a:solidFill>
                  <a:schemeClr val="bg1"/>
                </a:solidFill>
                <a:latin typeface="Arial" charset="0"/>
                <a:ea typeface="돋움" pitchFamily="50" charset="-127"/>
              </a:rPr>
              <a:t>클릭시</a:t>
            </a:r>
            <a:endParaRPr kumimoji="1" lang="ko-KR" altLang="en-US" sz="120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아래부분에</a:t>
            </a:r>
            <a:r>
              <a:rPr kumimoji="1" lang="ko-KR" altLang="en-US" sz="1200" b="1" dirty="0">
                <a:solidFill>
                  <a:schemeClr val="bg1"/>
                </a:solidFill>
                <a:latin typeface="Arial" charset="0"/>
                <a:ea typeface="돋움" pitchFamily="50" charset="-127"/>
              </a:rPr>
              <a:t> </a:t>
            </a:r>
            <a:r>
              <a:rPr kumimoji="1" lang="ko-KR" altLang="en-US" sz="1200" b="1" dirty="0" err="1">
                <a:solidFill>
                  <a:schemeClr val="bg1"/>
                </a:solidFill>
                <a:latin typeface="Arial" charset="0"/>
                <a:ea typeface="돋움" pitchFamily="50" charset="-127"/>
              </a:rPr>
              <a:t>하단뷰로</a:t>
            </a:r>
            <a:r>
              <a:rPr kumimoji="1" lang="ko-KR" altLang="en-US" sz="1200" b="1" dirty="0">
                <a:solidFill>
                  <a:schemeClr val="bg1"/>
                </a:solidFill>
                <a:latin typeface="Arial" charset="0"/>
                <a:ea typeface="돋움" pitchFamily="50" charset="-127"/>
              </a:rPr>
              <a:t> 쭉 나열될지</a:t>
            </a:r>
            <a:r>
              <a:rPr kumimoji="1" lang="en-US" altLang="ko-KR" sz="1200" b="1" dirty="0">
                <a:solidFill>
                  <a:schemeClr val="bg1"/>
                </a:solidFill>
                <a:latin typeface="Arial" charset="0"/>
                <a:ea typeface="돋움" pitchFamily="50" charset="-127"/>
              </a:rPr>
              <a:t>, </a:t>
            </a:r>
            <a:r>
              <a:rPr kumimoji="1" lang="ko-KR" altLang="en-US" sz="1200" b="1" dirty="0">
                <a:solidFill>
                  <a:schemeClr val="bg1"/>
                </a:solidFill>
                <a:latin typeface="Arial" charset="0"/>
                <a:ea typeface="돋움" pitchFamily="50" charset="-127"/>
              </a:rPr>
              <a:t>페이지로 넘어가게 할지 </a:t>
            </a:r>
            <a:r>
              <a:rPr kumimoji="1" lang="ko-KR" altLang="en-US" sz="1200" b="1" dirty="0" err="1">
                <a:solidFill>
                  <a:schemeClr val="bg1"/>
                </a:solidFill>
                <a:latin typeface="Arial" charset="0"/>
                <a:ea typeface="돋움" pitchFamily="50" charset="-127"/>
              </a:rPr>
              <a:t>생각해봐야할것</a:t>
            </a:r>
            <a:r>
              <a:rPr kumimoji="1" lang="ko-KR" altLang="en-US" sz="1200" b="1" dirty="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같습니다</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200" b="1" i="0" u="none" strike="noStrike" cap="none" normalizeH="0" baseline="0" dirty="0">
              <a:ln>
                <a:noFill/>
              </a:ln>
              <a:solidFill>
                <a:schemeClr val="bg1"/>
              </a:solidFill>
              <a:effectLst/>
              <a:latin typeface="Arial" charset="0"/>
              <a:ea typeface="돋움" pitchFamily="50" charset="-127"/>
            </a:endParaRPr>
          </a:p>
          <a:p>
            <a:pPr algn="ctr" fontAlgn="ctr" latinLnBrk="0">
              <a:spcBef>
                <a:spcPct val="20000"/>
              </a:spcBef>
              <a:spcAft>
                <a:spcPct val="0"/>
              </a:spcAft>
              <a:tabLst>
                <a:tab pos="1028700" algn="l"/>
              </a:tabLst>
            </a:pPr>
            <a:r>
              <a:rPr kumimoji="1" lang="en-US" altLang="ko-KR" sz="1200" b="1" dirty="0" smtClean="0">
                <a:solidFill>
                  <a:schemeClr val="bg1"/>
                </a:solidFill>
                <a:latin typeface="Arial" charset="0"/>
                <a:ea typeface="돋움" pitchFamily="50" charset="-127"/>
              </a:rPr>
              <a:t>Answer : </a:t>
            </a:r>
            <a:r>
              <a:rPr kumimoji="1" lang="ko-KR" altLang="en-US" sz="1200" b="1" dirty="0" smtClean="0">
                <a:solidFill>
                  <a:schemeClr val="bg1"/>
                </a:solidFill>
                <a:latin typeface="Arial" charset="0"/>
                <a:ea typeface="돋움" pitchFamily="50" charset="-127"/>
              </a:rPr>
              <a:t>탭으로 검색하도록 설계</a:t>
            </a:r>
            <a:endParaRPr kumimoji="1" lang="en-US" altLang="ko-KR" sz="1200" b="1" dirty="0" smtClean="0">
              <a:solidFill>
                <a:schemeClr val="bg1"/>
              </a:solidFill>
              <a:latin typeface="Arial" charset="0"/>
              <a:ea typeface="돋움" pitchFamily="50" charset="-127"/>
            </a:endParaRPr>
          </a:p>
        </p:txBody>
      </p:sp>
      <p:sp>
        <p:nvSpPr>
          <p:cNvPr id="40" name="직사각형 39"/>
          <p:cNvSpPr/>
          <p:nvPr/>
        </p:nvSpPr>
        <p:spPr bwMode="auto">
          <a:xfrm>
            <a:off x="3461646" y="438228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8</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42" name="직사각형 41"/>
          <p:cNvSpPr/>
          <p:nvPr/>
        </p:nvSpPr>
        <p:spPr bwMode="auto">
          <a:xfrm>
            <a:off x="1434235"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 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 name="직사각형 3"/>
          <p:cNvSpPr/>
          <p:nvPr/>
        </p:nvSpPr>
        <p:spPr bwMode="auto">
          <a:xfrm>
            <a:off x="5722833" y="397117"/>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잡뱅크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4(1). </a:t>
            </a:r>
            <a:r>
              <a:rPr lang="ko-KR" altLang="en-US" dirty="0" smtClean="0">
                <a:solidFill>
                  <a:srgbClr val="000000"/>
                </a:solidFill>
                <a:latin typeface="돋움"/>
                <a:ea typeface="돋움"/>
                <a:sym typeface="Wingdings" panose="05000000000000000000" pitchFamily="2" charset="2"/>
              </a:rPr>
              <a:t>공지사항 </a:t>
            </a:r>
            <a:r>
              <a:rPr lang="en-US" altLang="ko-KR" dirty="0" smtClean="0">
                <a:solidFill>
                  <a:srgbClr val="000000"/>
                </a:solidFill>
                <a:latin typeface="돋움"/>
                <a:ea typeface="돋움"/>
                <a:sym typeface="Wingdings" panose="05000000000000000000" pitchFamily="2" charset="2"/>
              </a:rPr>
              <a:t>- </a:t>
            </a:r>
            <a:r>
              <a:rPr lang="ko-KR" altLang="en-US" dirty="0" err="1" smtClean="0">
                <a:solidFill>
                  <a:srgbClr val="000000"/>
                </a:solidFill>
                <a:latin typeface="돋움"/>
                <a:ea typeface="돋움"/>
                <a:sym typeface="Wingdings" panose="05000000000000000000" pitchFamily="2" charset="2"/>
              </a:rPr>
              <a:t>더만다린만</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5759075" y="254569"/>
            <a:ext cx="3024335" cy="19935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크리스</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TO DO</a:t>
            </a:r>
            <a:r>
              <a:rPr kumimoji="1" lang="ko-KR" altLang="en-US" sz="1200" b="1" dirty="0" smtClean="0">
                <a:solidFill>
                  <a:schemeClr val="bg1"/>
                </a:solidFill>
                <a:latin typeface="Arial" charset="0"/>
                <a:ea typeface="돋움" pitchFamily="50" charset="-127"/>
              </a:rPr>
              <a:t>로 빼도 되는지</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4(3). </a:t>
            </a:r>
            <a:r>
              <a:rPr lang="ko-KR" altLang="en-US" dirty="0" smtClean="0">
                <a:solidFill>
                  <a:srgbClr val="000000"/>
                </a:solidFill>
                <a:latin typeface="돋움"/>
                <a:ea typeface="돋움"/>
                <a:sym typeface="Wingdings" panose="05000000000000000000" pitchFamily="2" charset="2"/>
              </a:rPr>
              <a:t>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467544" y="1738214"/>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13285211"/>
              </p:ext>
            </p:extLst>
          </p:nvPr>
        </p:nvGraphicFramePr>
        <p:xfrm>
          <a:off x="1516889" y="3007838"/>
          <a:ext cx="7519607" cy="1643910"/>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ko-KR" altLang="en-US" sz="1100" dirty="0" err="1" smtClean="0">
                          <a:solidFill>
                            <a:schemeClr val="tx1"/>
                          </a:solidFill>
                        </a:rPr>
                        <a:t>회차</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gridSpan="4">
                  <a:txBody>
                    <a:bodyPr/>
                    <a:lstStyle/>
                    <a:p>
                      <a:pPr algn="ctr" latinLnBrk="1"/>
                      <a:r>
                        <a:rPr lang="ko-KR" altLang="en-US" sz="1100" dirty="0" err="1" smtClean="0">
                          <a:solidFill>
                            <a:schemeClr val="tx1"/>
                          </a:solidFill>
                        </a:rPr>
                        <a:t>드랍다운</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28595" y="1810217"/>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2313"/>
            <a:ext cx="611706" cy="1467480"/>
          </a:xfrm>
          <a:prstGeom prst="bentConnector3">
            <a:avLst>
              <a:gd name="adj1" fmla="val 13737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8" name="직사각형 7"/>
          <p:cNvSpPr/>
          <p:nvPr/>
        </p:nvSpPr>
        <p:spPr bwMode="auto">
          <a:xfrm>
            <a:off x="6159899" y="2636912"/>
            <a:ext cx="2448272" cy="158417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 17</a:t>
            </a:r>
            <a:r>
              <a:rPr kumimoji="1" lang="ko-KR" altLang="en-US" sz="1200" b="1" dirty="0" smtClean="0">
                <a:solidFill>
                  <a:schemeClr val="bg1"/>
                </a:solidFill>
                <a:latin typeface="Arial" charset="0"/>
                <a:ea typeface="돋움" pitchFamily="50" charset="-127"/>
              </a:rPr>
              <a:t>에서 오늘의 수업정리 내용과</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업로드된</a:t>
            </a:r>
            <a:r>
              <a:rPr kumimoji="1" lang="ko-KR" altLang="en-US" sz="1200" b="1" dirty="0" smtClean="0">
                <a:solidFill>
                  <a:schemeClr val="bg1"/>
                </a:solidFill>
                <a:latin typeface="Arial" charset="0"/>
                <a:ea typeface="돋움" pitchFamily="50" charset="-127"/>
              </a:rPr>
              <a:t> 파일 내용이 학습자료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게시판에 연동되어 표시해주기</a:t>
            </a:r>
          </a:p>
        </p:txBody>
      </p:sp>
      <p:sp>
        <p:nvSpPr>
          <p:cNvPr id="15" name="직사각형 14"/>
          <p:cNvSpPr/>
          <p:nvPr/>
        </p:nvSpPr>
        <p:spPr bwMode="auto">
          <a:xfrm>
            <a:off x="2113395" y="4841776"/>
            <a:ext cx="5672859" cy="18995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6" name="TextBox 15"/>
          <p:cNvSpPr txBox="1"/>
          <p:nvPr/>
        </p:nvSpPr>
        <p:spPr>
          <a:xfrm>
            <a:off x="2199026" y="4933823"/>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1</a:t>
            </a:r>
            <a:r>
              <a:rPr lang="ko-KR" altLang="en-US" sz="1000" dirty="0" err="1" smtClean="0"/>
              <a:t>회차</a:t>
            </a:r>
            <a:endParaRPr lang="ko-KR" altLang="en-US" sz="1000" dirty="0"/>
          </a:p>
        </p:txBody>
      </p:sp>
      <p:sp>
        <p:nvSpPr>
          <p:cNvPr id="17" name="TextBox 16"/>
          <p:cNvSpPr txBox="1"/>
          <p:nvPr/>
        </p:nvSpPr>
        <p:spPr>
          <a:xfrm>
            <a:off x="3081896" y="5210823"/>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18" name="직사각형 17"/>
          <p:cNvSpPr/>
          <p:nvPr/>
        </p:nvSpPr>
        <p:spPr bwMode="auto">
          <a:xfrm>
            <a:off x="2199026" y="5210823"/>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3" name="직사각형 32"/>
          <p:cNvSpPr/>
          <p:nvPr/>
        </p:nvSpPr>
        <p:spPr bwMode="auto">
          <a:xfrm>
            <a:off x="2187225" y="6022447"/>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4" name="TextBox 33"/>
          <p:cNvSpPr txBox="1"/>
          <p:nvPr/>
        </p:nvSpPr>
        <p:spPr>
          <a:xfrm>
            <a:off x="3083038" y="6022448"/>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35" name="직사각형 34"/>
          <p:cNvSpPr/>
          <p:nvPr/>
        </p:nvSpPr>
        <p:spPr bwMode="auto">
          <a:xfrm>
            <a:off x="4553894" y="6538112"/>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a:t>
            </a:r>
            <a:r>
              <a:rPr kumimoji="1" lang="ko-KR" altLang="en-US" sz="900" b="1" dirty="0">
                <a:solidFill>
                  <a:schemeClr val="bg1"/>
                </a:solidFill>
                <a:latin typeface="Arial" charset="0"/>
                <a:ea typeface="돋움" pitchFamily="50" charset="-127"/>
              </a:rPr>
              <a:t>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829" y="5455270"/>
            <a:ext cx="263079" cy="2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직사각형 35"/>
          <p:cNvSpPr/>
          <p:nvPr/>
        </p:nvSpPr>
        <p:spPr bwMode="auto">
          <a:xfrm>
            <a:off x="3094289" y="5791572"/>
            <a:ext cx="685561" cy="219470"/>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2660"/>
            <a:ext cx="3870250" cy="197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0" y="5051406"/>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074945095"/>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7803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클래스</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smtClean="0"/>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kern="0" dirty="0"/>
          </a:p>
          <a:p>
            <a:pPr lvl="1" latinLnBrk="0"/>
            <a:r>
              <a:rPr lang="en-US" altLang="ko-KR" b="1" kern="0" dirty="0"/>
              <a:t> </a:t>
            </a:r>
            <a:r>
              <a:rPr lang="en-US" altLang="ko-KR" b="1" kern="0" dirty="0" smtClean="0"/>
              <a:t>??</a:t>
            </a:r>
            <a:endParaRPr lang="en-US" altLang="ko-KR" b="1" u="sng" kern="0" dirty="0" smtClean="0">
              <a:solidFill>
                <a:srgbClr val="FF0000"/>
              </a:solidFill>
            </a:endParaRPr>
          </a:p>
          <a:p>
            <a:pPr latinLnBrk="0"/>
            <a:r>
              <a:rPr lang="ko-KR" altLang="en-US" b="1" kern="0" dirty="0" smtClean="0"/>
              <a:t>학생</a:t>
            </a:r>
            <a:r>
              <a:rPr lang="en-US" altLang="ko-KR" b="1" kern="0" dirty="0"/>
              <a:t> </a:t>
            </a:r>
            <a:r>
              <a:rPr lang="en-US" altLang="ko-KR" b="1" kern="0" dirty="0" smtClean="0"/>
              <a:t>+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학생보기</a:t>
            </a:r>
            <a:endParaRPr lang="en-US" altLang="ko-KR" b="1" kern="0" dirty="0" smtClean="0"/>
          </a:p>
          <a:p>
            <a:pPr lvl="2" latinLnBrk="0"/>
            <a:r>
              <a:rPr lang="ko-KR" altLang="en-US" b="1" kern="0" dirty="0" smtClean="0"/>
              <a:t> 학생관리 </a:t>
            </a:r>
            <a:r>
              <a:rPr lang="ko-KR" altLang="en-US" b="1" kern="0" dirty="0"/>
              <a:t>개별보기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en-US" altLang="ko-KR" b="1" kern="0" dirty="0"/>
              <a:t> </a:t>
            </a:r>
            <a:r>
              <a:rPr lang="ko-KR" altLang="en-US" b="1" kern="0" dirty="0" smtClean="0"/>
              <a:t>교수보기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a:t>
            </a:r>
            <a:r>
              <a:rPr lang="ko-KR" altLang="en-US" b="1" kern="0" dirty="0" smtClean="0"/>
              <a:t>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a:t>
            </a:r>
            <a:r>
              <a:rPr lang="ko-KR" altLang="en-US" b="1" kern="0" dirty="0" smtClean="0"/>
              <a:t>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26924</TotalTime>
  <Words>3159</Words>
  <Application>Microsoft Office PowerPoint</Application>
  <PresentationFormat>화면 슬라이드 쇼(4:3)</PresentationFormat>
  <Paragraphs>995</Paragraphs>
  <Slides>40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40</vt:i4>
      </vt:variant>
    </vt:vector>
  </HeadingPairs>
  <TitlesOfParts>
    <vt:vector size="47" baseType="lpstr">
      <vt:lpstr>HY견고딕</vt:lpstr>
      <vt:lpstr>돋움</vt:lpstr>
      <vt:lpstr>맑은 고딕</vt:lpstr>
      <vt:lpstr>Arial</vt:lpstr>
      <vt:lpstr>Times New Roman</vt:lpstr>
      <vt:lpstr>Wingdings</vt: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435</cp:revision>
  <dcterms:created xsi:type="dcterms:W3CDTF">2014-09-17T04:32:25Z</dcterms:created>
  <dcterms:modified xsi:type="dcterms:W3CDTF">2014-11-03T15:16:51Z</dcterms:modified>
</cp:coreProperties>
</file>