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48"/>
  </p:notesMasterIdLst>
  <p:sldIdLst>
    <p:sldId id="256" r:id="rId2"/>
    <p:sldId id="288" r:id="rId3"/>
    <p:sldId id="272" r:id="rId4"/>
    <p:sldId id="274" r:id="rId5"/>
    <p:sldId id="275" r:id="rId6"/>
    <p:sldId id="277" r:id="rId7"/>
    <p:sldId id="284" r:id="rId8"/>
    <p:sldId id="283" r:id="rId9"/>
    <p:sldId id="314" r:id="rId10"/>
    <p:sldId id="315" r:id="rId11"/>
    <p:sldId id="341" r:id="rId12"/>
    <p:sldId id="387" r:id="rId13"/>
    <p:sldId id="393" r:id="rId14"/>
    <p:sldId id="395" r:id="rId15"/>
    <p:sldId id="410" r:id="rId16"/>
    <p:sldId id="409" r:id="rId17"/>
    <p:sldId id="411" r:id="rId18"/>
    <p:sldId id="412" r:id="rId19"/>
    <p:sldId id="399" r:id="rId20"/>
    <p:sldId id="400" r:id="rId21"/>
    <p:sldId id="401" r:id="rId22"/>
    <p:sldId id="403" r:id="rId23"/>
    <p:sldId id="427" r:id="rId24"/>
    <p:sldId id="428" r:id="rId25"/>
    <p:sldId id="404" r:id="rId26"/>
    <p:sldId id="414" r:id="rId27"/>
    <p:sldId id="416" r:id="rId28"/>
    <p:sldId id="417" r:id="rId29"/>
    <p:sldId id="418" r:id="rId30"/>
    <p:sldId id="419" r:id="rId31"/>
    <p:sldId id="420" r:id="rId32"/>
    <p:sldId id="422" r:id="rId33"/>
    <p:sldId id="423" r:id="rId34"/>
    <p:sldId id="405" r:id="rId35"/>
    <p:sldId id="307" r:id="rId36"/>
    <p:sldId id="363" r:id="rId37"/>
    <p:sldId id="426" r:id="rId38"/>
    <p:sldId id="379" r:id="rId39"/>
    <p:sldId id="312" r:id="rId40"/>
    <p:sldId id="407" r:id="rId41"/>
    <p:sldId id="306" r:id="rId42"/>
    <p:sldId id="365" r:id="rId43"/>
    <p:sldId id="309" r:id="rId44"/>
    <p:sldId id="429" r:id="rId45"/>
    <p:sldId id="430" r:id="rId46"/>
    <p:sldId id="310" r:id="rId47"/>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a:srgbClr val="00CC99"/>
    <a:srgbClr val="006666"/>
    <a:srgbClr val="006699"/>
    <a:srgbClr val="3399FF"/>
    <a:srgbClr val="FF3399"/>
    <a:srgbClr val="009900"/>
    <a:srgbClr val="6699FF"/>
    <a:srgbClr val="FFFF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89" autoAdjust="0"/>
    <p:restoredTop sz="94700" autoAdjust="0"/>
  </p:normalViewPr>
  <p:slideViewPr>
    <p:cSldViewPr snapToObjects="1">
      <p:cViewPr varScale="1">
        <p:scale>
          <a:sx n="110" d="100"/>
          <a:sy n="110" d="100"/>
        </p:scale>
        <p:origin x="-1794"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324D7B-45F2-478D-A103-73FF397AF8B0}" type="datetimeFigureOut">
              <a:rPr lang="ko-KR" altLang="en-US" smtClean="0"/>
              <a:t>2014-11-08</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92EA35-5C1E-420E-BF42-B80461BFFB6D}" type="slidenum">
              <a:rPr lang="ko-KR" altLang="en-US" smtClean="0"/>
              <a:t>‹#›</a:t>
            </a:fld>
            <a:endParaRPr lang="ko-KR" altLang="en-US"/>
          </a:p>
        </p:txBody>
      </p:sp>
    </p:spTree>
    <p:extLst>
      <p:ext uri="{BB962C8B-B14F-4D97-AF65-F5344CB8AC3E}">
        <p14:creationId xmlns:p14="http://schemas.microsoft.com/office/powerpoint/2010/main" val="389242119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1032194" name="Rectangle 2"/>
          <p:cNvSpPr>
            <a:spLocks noGrp="1" noChangeArrowheads="1"/>
          </p:cNvSpPr>
          <p:nvPr>
            <p:ph type="ctrTitle"/>
          </p:nvPr>
        </p:nvSpPr>
        <p:spPr>
          <a:xfrm>
            <a:off x="2705144" y="2019338"/>
            <a:ext cx="3733715" cy="492443"/>
          </a:xfrm>
        </p:spPr>
        <p:txBody>
          <a:bodyPr wrap="none" lIns="91440" tIns="45720" rIns="91440" bIns="45720">
            <a:spAutoFit/>
          </a:bodyPr>
          <a:lstStyle>
            <a:lvl1pPr algn="ctr">
              <a:defRPr sz="2600">
                <a:solidFill>
                  <a:schemeClr val="tx1"/>
                </a:solidFill>
              </a:defRPr>
            </a:lvl1pPr>
          </a:lstStyle>
          <a:p>
            <a:pPr lvl="0"/>
            <a:r>
              <a:rPr lang="ko-KR" altLang="en-US" noProof="0" smtClean="0"/>
              <a:t>마스터 제목 스타일 편집</a:t>
            </a:r>
          </a:p>
        </p:txBody>
      </p:sp>
      <p:sp>
        <p:nvSpPr>
          <p:cNvPr id="1032195" name="Rectangle 3"/>
          <p:cNvSpPr>
            <a:spLocks noGrp="1" noChangeArrowheads="1"/>
          </p:cNvSpPr>
          <p:nvPr>
            <p:ph type="subTitle" idx="1"/>
          </p:nvPr>
        </p:nvSpPr>
        <p:spPr>
          <a:xfrm>
            <a:off x="3140593" y="2743238"/>
            <a:ext cx="2861362" cy="366767"/>
          </a:xfrm>
        </p:spPr>
        <p:txBody>
          <a:bodyPr wrap="none" lIns="90488" tIns="44450" rIns="90488"/>
          <a:lstStyle>
            <a:lvl1pPr marL="0" indent="0" algn="ctr" fontAlgn="base">
              <a:spcBef>
                <a:spcPct val="0"/>
              </a:spcBef>
              <a:buFontTx/>
              <a:buNone/>
              <a:tabLst/>
              <a:defRPr sz="1800" b="1"/>
            </a:lvl1pPr>
          </a:lstStyle>
          <a:p>
            <a:pPr lvl="0"/>
            <a:r>
              <a:rPr lang="ko-KR" altLang="en-US" noProof="0" smtClean="0"/>
              <a:t>마스터 부제목 스타일 편집</a:t>
            </a:r>
          </a:p>
        </p:txBody>
      </p:sp>
      <p:grpSp>
        <p:nvGrpSpPr>
          <p:cNvPr id="1032197" name="Group 5"/>
          <p:cNvGrpSpPr>
            <a:grpSpLocks/>
          </p:cNvGrpSpPr>
          <p:nvPr/>
        </p:nvGrpSpPr>
        <p:grpSpPr bwMode="auto">
          <a:xfrm>
            <a:off x="6953251" y="527089"/>
            <a:ext cx="1638300" cy="274637"/>
            <a:chOff x="4745" y="332"/>
            <a:chExt cx="1118" cy="173"/>
          </a:xfrm>
        </p:grpSpPr>
        <p:sp>
          <p:nvSpPr>
            <p:cNvPr id="1032198" name="Text Box 6"/>
            <p:cNvSpPr txBox="1">
              <a:spLocks noChangeArrowheads="1"/>
            </p:cNvSpPr>
            <p:nvPr/>
          </p:nvSpPr>
          <p:spPr bwMode="auto">
            <a:xfrm>
              <a:off x="4745" y="332"/>
              <a:ext cx="111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eaLnBrk="0" fontAlgn="ctr" latinLnBrk="0" hangingPunct="0">
                <a:spcBef>
                  <a:spcPct val="50000"/>
                </a:spcBef>
                <a:spcAft>
                  <a:spcPct val="0"/>
                </a:spcAft>
                <a:buFont typeface="Arial" charset="0"/>
                <a:buNone/>
              </a:pPr>
              <a:r>
                <a:rPr kumimoji="1" lang="en-US" altLang="ko-KR" sz="1200" b="1" smtClean="0">
                  <a:solidFill>
                    <a:srgbClr val="000000"/>
                  </a:solidFill>
                </a:rPr>
                <a:t>Strictly Confidential</a:t>
              </a:r>
            </a:p>
          </p:txBody>
        </p:sp>
        <p:sp>
          <p:nvSpPr>
            <p:cNvPr id="1032199" name="Line 7"/>
            <p:cNvSpPr>
              <a:spLocks noChangeShapeType="1"/>
            </p:cNvSpPr>
            <p:nvPr/>
          </p:nvSpPr>
          <p:spPr bwMode="auto">
            <a:xfrm>
              <a:off x="4809" y="333"/>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2200" name="Line 8"/>
            <p:cNvSpPr>
              <a:spLocks noChangeShapeType="1"/>
            </p:cNvSpPr>
            <p:nvPr/>
          </p:nvSpPr>
          <p:spPr bwMode="auto">
            <a:xfrm>
              <a:off x="4809" y="504"/>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grpSp>
      <p:sp>
        <p:nvSpPr>
          <p:cNvPr id="1032203" name="Rectangle 11"/>
          <p:cNvSpPr>
            <a:spLocks noChangeArrowheads="1"/>
          </p:cNvSpPr>
          <p:nvPr userDrawn="1"/>
        </p:nvSpPr>
        <p:spPr bwMode="auto">
          <a:xfrm>
            <a:off x="369277" y="6088063"/>
            <a:ext cx="840105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fontAlgn="base" latinLnBrk="0" hangingPunct="0">
              <a:lnSpc>
                <a:spcPct val="95000"/>
              </a:lnSpc>
              <a:spcBef>
                <a:spcPct val="0"/>
              </a:spcBef>
              <a:spcAft>
                <a:spcPct val="0"/>
              </a:spcAft>
            </a:pPr>
            <a:r>
              <a:rPr lang="en-US" altLang="ko-KR" sz="800" dirty="0" smtClean="0">
                <a:solidFill>
                  <a:srgbClr val="000000"/>
                </a:solidFill>
              </a:rPr>
              <a:t>Copyright © 2014 by</a:t>
            </a:r>
            <a:r>
              <a:rPr lang="en-US" altLang="ko-KR" sz="800" baseline="0" dirty="0" smtClean="0">
                <a:solidFill>
                  <a:srgbClr val="000000"/>
                </a:solidFill>
              </a:rPr>
              <a:t> The Corporation</a:t>
            </a:r>
            <a:r>
              <a:rPr lang="en-US" altLang="ko-KR" sz="800" dirty="0" smtClean="0">
                <a:solidFill>
                  <a:srgbClr val="000000"/>
                </a:solidFill>
              </a:rPr>
              <a:t>, Inc.   ALL RIGHTS RESERVED.</a:t>
            </a:r>
          </a:p>
          <a:p>
            <a:pPr algn="ctr" eaLnBrk="0" fontAlgn="base" latinLnBrk="0" hangingPunct="0">
              <a:lnSpc>
                <a:spcPct val="95000"/>
              </a:lnSpc>
              <a:spcBef>
                <a:spcPct val="0"/>
              </a:spcBef>
              <a:spcAft>
                <a:spcPct val="0"/>
              </a:spcAft>
            </a:pPr>
            <a:r>
              <a:rPr lang="en-US" altLang="ko-KR" sz="800" dirty="0" smtClean="0">
                <a:solidFill>
                  <a:srgbClr val="000000"/>
                </a:solidFill>
              </a:rPr>
              <a:t>No part of this publication may be reproduced, stored in a retrieval system, or transmitted in any form or by any means — </a:t>
            </a:r>
            <a:br>
              <a:rPr lang="en-US" altLang="ko-KR" sz="800" dirty="0" smtClean="0">
                <a:solidFill>
                  <a:srgbClr val="000000"/>
                </a:solidFill>
              </a:rPr>
            </a:br>
            <a:r>
              <a:rPr lang="en-US" altLang="ko-KR" sz="800" dirty="0" smtClean="0">
                <a:solidFill>
                  <a:srgbClr val="000000"/>
                </a:solidFill>
              </a:rPr>
              <a:t>electronic, mechanical, photocopying, recording, or otherwise — without the permission of The</a:t>
            </a:r>
            <a:r>
              <a:rPr lang="en-US" altLang="ko-KR" sz="800" baseline="0" dirty="0" smtClean="0">
                <a:solidFill>
                  <a:srgbClr val="000000"/>
                </a:solidFill>
              </a:rPr>
              <a:t> Corporation</a:t>
            </a:r>
            <a:r>
              <a:rPr lang="en-US" altLang="ko-KR" sz="800" dirty="0" smtClean="0">
                <a:solidFill>
                  <a:srgbClr val="000000"/>
                </a:solidFill>
              </a:rPr>
              <a:t>.</a:t>
            </a:r>
          </a:p>
          <a:p>
            <a:pPr algn="ctr" eaLnBrk="0" fontAlgn="base" latinLnBrk="0" hangingPunct="0">
              <a:lnSpc>
                <a:spcPct val="95000"/>
              </a:lnSpc>
              <a:spcBef>
                <a:spcPct val="0"/>
              </a:spcBef>
              <a:spcAft>
                <a:spcPct val="0"/>
              </a:spcAft>
            </a:pPr>
            <a:r>
              <a:rPr lang="en-US" altLang="ko-KR" sz="800" dirty="0" smtClean="0">
                <a:solidFill>
                  <a:srgbClr val="000000"/>
                </a:solidFill>
              </a:rPr>
              <a:t>This document provides an outline of a presentation and is incomplete without the accompanying oral commentary and discussion.</a:t>
            </a:r>
          </a:p>
        </p:txBody>
      </p:sp>
      <p:pic>
        <p:nvPicPr>
          <p:cNvPr id="4099"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68620" y="5229200"/>
            <a:ext cx="1862932" cy="731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564983"/>
      </p:ext>
    </p:extLst>
  </p:cSld>
  <p:clrMapOvr>
    <a:masterClrMapping/>
  </p:clrMapOvr>
  <p:transition advClick="0"/>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7098790" y="1882776"/>
            <a:ext cx="1483968" cy="461699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405579074"/>
      </p:ext>
    </p:extLst>
  </p:cSld>
  <p:clrMapOvr>
    <a:masterClrMapping/>
  </p:clrMapOvr>
  <p:transition advClick="0"/>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78112" y="555625"/>
            <a:ext cx="2004646" cy="58896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953467" y="555625"/>
            <a:ext cx="1483968" cy="58896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216782564"/>
      </p:ext>
    </p:extLst>
  </p:cSld>
  <p:clrMapOvr>
    <a:masterClrMapping/>
  </p:clrMapOvr>
  <p:transition advClick="0"/>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제목 및 차트">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차트 개체 틀 2"/>
          <p:cNvSpPr>
            <a:spLocks noGrp="1"/>
          </p:cNvSpPr>
          <p:nvPr>
            <p:ph type="chart"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3069382425"/>
      </p:ext>
    </p:extLst>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제목 및 표">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표 개체 틀 2"/>
          <p:cNvSpPr>
            <a:spLocks noGrp="1"/>
          </p:cNvSpPr>
          <p:nvPr>
            <p:ph type="tbl"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4190181938"/>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564173" y="1882814"/>
            <a:ext cx="8018585" cy="1496135"/>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extLst>
      <p:ext uri="{BB962C8B-B14F-4D97-AF65-F5344CB8AC3E}">
        <p14:creationId xmlns:p14="http://schemas.microsoft.com/office/powerpoint/2010/main" val="960697193"/>
      </p:ext>
    </p:extLst>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435" y="4406939"/>
            <a:ext cx="7772400" cy="1362075"/>
          </a:xfrm>
        </p:spPr>
        <p:txBody>
          <a:bodyPr/>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435" y="3963360"/>
            <a:ext cx="7772400" cy="4435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Tree>
    <p:extLst>
      <p:ext uri="{BB962C8B-B14F-4D97-AF65-F5344CB8AC3E}">
        <p14:creationId xmlns:p14="http://schemas.microsoft.com/office/powerpoint/2010/main" val="547341068"/>
      </p:ext>
    </p:extLst>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64173"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3804"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154823273"/>
      </p:ext>
    </p:extLst>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300450"/>
            <a:ext cx="4040066"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066"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289" y="1300450"/>
            <a:ext cx="4041531"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289" y="2174875"/>
            <a:ext cx="4041531"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657899330"/>
      </p:ext>
    </p:extLst>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Tree>
    <p:extLst>
      <p:ext uri="{BB962C8B-B14F-4D97-AF65-F5344CB8AC3E}">
        <p14:creationId xmlns:p14="http://schemas.microsoft.com/office/powerpoint/2010/main" val="1232898161"/>
      </p:ext>
    </p:extLst>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14392"/>
      </p:ext>
    </p:extLst>
  </p:cSld>
  <p:clrMapOvr>
    <a:masterClrMapping/>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7" y="273050"/>
            <a:ext cx="300843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538" y="273089"/>
            <a:ext cx="5111262" cy="2819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7" y="1435139"/>
            <a:ext cx="3008435"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26317341"/>
      </p:ext>
    </p:extLst>
  </p:cSld>
  <p:clrMapOvr>
    <a:masterClrMapping/>
  </p:clrMapOvr>
  <p:transition advClick="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166"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166" y="612779"/>
            <a:ext cx="5486400" cy="6282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166" y="5367376"/>
            <a:ext cx="5486400"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903549166"/>
      </p:ext>
    </p:extLst>
  </p:cSld>
  <p:clrMapOvr>
    <a:masterClrMapping/>
  </p:clrMapOvr>
  <p:transition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170" name="Rectangle 2"/>
          <p:cNvSpPr>
            <a:spLocks noGrp="1" noChangeArrowheads="1"/>
          </p:cNvSpPr>
          <p:nvPr>
            <p:ph type="title"/>
          </p:nvPr>
        </p:nvSpPr>
        <p:spPr bwMode="auto">
          <a:xfrm>
            <a:off x="559780" y="555625"/>
            <a:ext cx="801858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450" rIns="18000" bIns="44450" numCol="1" anchor="t" anchorCtr="0" compatLnSpc="1">
            <a:prstTxWarp prst="textNoShape">
              <a:avLst/>
            </a:prstTxWarp>
          </a:bodyPr>
          <a:lstStyle/>
          <a:p>
            <a:pPr lvl="0"/>
            <a:r>
              <a:rPr lang="en-US" altLang="ko-KR" smtClean="0"/>
              <a:t>Headline:  (18pt.) Ariel bold, first initial cap</a:t>
            </a:r>
          </a:p>
        </p:txBody>
      </p:sp>
      <p:sp>
        <p:nvSpPr>
          <p:cNvPr id="1031171" name="Rectangle 3"/>
          <p:cNvSpPr>
            <a:spLocks noGrp="1" noChangeArrowheads="1"/>
          </p:cNvSpPr>
          <p:nvPr>
            <p:ph type="body" idx="1"/>
          </p:nvPr>
        </p:nvSpPr>
        <p:spPr bwMode="auto">
          <a:xfrm>
            <a:off x="564173" y="1882776"/>
            <a:ext cx="8018585" cy="3970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p>
            <a:pPr lvl="0"/>
            <a:r>
              <a:rPr lang="en-US" altLang="ko-KR" dirty="0" smtClean="0"/>
              <a:t>Text: 14pt. Ariel</a:t>
            </a:r>
          </a:p>
          <a:p>
            <a:pPr lvl="1"/>
            <a:r>
              <a:rPr lang="en-US" altLang="ko-KR" dirty="0" smtClean="0"/>
              <a:t> Second level</a:t>
            </a:r>
          </a:p>
          <a:p>
            <a:pPr lvl="2"/>
            <a:r>
              <a:rPr lang="en-US" altLang="ko-KR" dirty="0" smtClean="0"/>
              <a:t> Third level</a:t>
            </a:r>
          </a:p>
          <a:p>
            <a:pPr lvl="3"/>
            <a:r>
              <a:rPr lang="en-US" altLang="ko-KR" dirty="0" smtClean="0"/>
              <a:t> Fourth level</a:t>
            </a:r>
          </a:p>
          <a:p>
            <a:pPr lvl="4"/>
            <a:r>
              <a:rPr lang="en-US" altLang="ko-KR" dirty="0" smtClean="0"/>
              <a:t>Fifth level</a:t>
            </a:r>
          </a:p>
          <a:p>
            <a:pPr lvl="5"/>
            <a:r>
              <a:rPr lang="en-US" altLang="ko-KR" sz="1400" dirty="0" smtClean="0"/>
              <a:t>Sixth level</a:t>
            </a:r>
            <a:endParaRPr lang="en-US" altLang="ko-KR" dirty="0" smtClean="0"/>
          </a:p>
          <a:p>
            <a:pPr lvl="0"/>
            <a:r>
              <a:rPr lang="en-US" altLang="ko-KR" dirty="0" smtClean="0"/>
              <a:t>Text: 14pt. Ariel</a:t>
            </a:r>
          </a:p>
          <a:p>
            <a:pPr lvl="1"/>
            <a:r>
              <a:rPr lang="en-US" altLang="ko-KR" dirty="0" smtClean="0"/>
              <a:t> Second level</a:t>
            </a:r>
          </a:p>
          <a:p>
            <a:pPr lvl="2"/>
            <a:r>
              <a:rPr lang="en-US" altLang="ko-KR" dirty="0" smtClean="0"/>
              <a:t>Third level</a:t>
            </a:r>
          </a:p>
          <a:p>
            <a:pPr lvl="3"/>
            <a:r>
              <a:rPr lang="en-US" altLang="ko-KR" dirty="0" smtClean="0"/>
              <a:t>Fourth level</a:t>
            </a:r>
          </a:p>
          <a:p>
            <a:pPr lvl="0"/>
            <a:r>
              <a:rPr lang="en-US" altLang="ko-KR" dirty="0" smtClean="0"/>
              <a:t>Text: 14pt. Ariel </a:t>
            </a:r>
          </a:p>
          <a:p>
            <a:pPr lvl="1"/>
            <a:r>
              <a:rPr lang="en-US" altLang="ko-KR" dirty="0" smtClean="0"/>
              <a:t> Second level</a:t>
            </a:r>
          </a:p>
          <a:p>
            <a:pPr lvl="2"/>
            <a:r>
              <a:rPr lang="en-US" altLang="ko-KR" dirty="0" smtClean="0"/>
              <a:t>Third level</a:t>
            </a:r>
          </a:p>
          <a:p>
            <a:pPr lvl="3"/>
            <a:r>
              <a:rPr lang="en-US" altLang="ko-KR" dirty="0" smtClean="0"/>
              <a:t>Fourth level</a:t>
            </a:r>
          </a:p>
        </p:txBody>
      </p:sp>
      <p:sp>
        <p:nvSpPr>
          <p:cNvPr id="1031172" name="Rectangle 4"/>
          <p:cNvSpPr>
            <a:spLocks noChangeArrowheads="1"/>
          </p:cNvSpPr>
          <p:nvPr/>
        </p:nvSpPr>
        <p:spPr bwMode="auto">
          <a:xfrm>
            <a:off x="562714" y="481016"/>
            <a:ext cx="8017120" cy="66675"/>
          </a:xfrm>
          <a:prstGeom prst="rect">
            <a:avLst/>
          </a:prstGeom>
          <a:gradFill rotWithShape="0">
            <a:gsLst>
              <a:gs pos="0">
                <a:schemeClr val="tx1"/>
              </a:gs>
              <a:gs pos="100000">
                <a:srgbClr val="000099">
                  <a:gamma/>
                  <a:tint val="15294"/>
                  <a:invGamma/>
                </a:srgbClr>
              </a:gs>
            </a:gsLst>
            <a:lin ang="0" scaled="1"/>
          </a:gradFill>
          <a:ln>
            <a:noFill/>
          </a:ln>
          <a:effectLst/>
          <a:extLst/>
        </p:spPr>
        <p:txBody>
          <a:bodyPr wrap="none"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1173" name="Rectangle 5"/>
          <p:cNvSpPr>
            <a:spLocks noChangeArrowheads="1"/>
          </p:cNvSpPr>
          <p:nvPr/>
        </p:nvSpPr>
        <p:spPr bwMode="auto">
          <a:xfrm>
            <a:off x="8528573" y="6664754"/>
            <a:ext cx="136256" cy="1440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0" tIns="36000" rIns="0" bIns="0" anchor="b">
            <a:spAutoFit/>
          </a:bodyPr>
          <a:lstStyle/>
          <a:p>
            <a:pPr algn="r" eaLnBrk="0" fontAlgn="base" latinLnBrk="0" hangingPunct="0">
              <a:spcBef>
                <a:spcPct val="0"/>
              </a:spcBef>
              <a:spcAft>
                <a:spcPct val="0"/>
              </a:spcAft>
            </a:pPr>
            <a:fld id="{BDCEE832-9F0C-4558-A445-00FFDF0A052D}" type="slidenum">
              <a:rPr lang="en-US" altLang="ko-KR" sz="700" smtClean="0">
                <a:solidFill>
                  <a:srgbClr val="000000"/>
                </a:solidFill>
              </a:rPr>
              <a:pPr algn="r" eaLnBrk="0" fontAlgn="base" latinLnBrk="0" hangingPunct="0">
                <a:spcBef>
                  <a:spcPct val="0"/>
                </a:spcBef>
                <a:spcAft>
                  <a:spcPct val="0"/>
                </a:spcAft>
              </a:pPr>
              <a:t>‹#›</a:t>
            </a:fld>
            <a:r>
              <a:rPr lang="en-US" altLang="ko-KR" sz="700" smtClean="0">
                <a:solidFill>
                  <a:srgbClr val="000000"/>
                </a:solidFill>
              </a:rPr>
              <a:t> </a:t>
            </a:r>
          </a:p>
        </p:txBody>
      </p:sp>
    </p:spTree>
    <p:extLst>
      <p:ext uri="{BB962C8B-B14F-4D97-AF65-F5344CB8AC3E}">
        <p14:creationId xmlns:p14="http://schemas.microsoft.com/office/powerpoint/2010/main" val="428589689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transition advClick="0"/>
  <p:timing>
    <p:tnLst>
      <p:par>
        <p:cTn id="1" dur="indefinite" restart="never" nodeType="tmRoot"/>
      </p:par>
    </p:tnLst>
  </p:timing>
  <p:txStyles>
    <p:titleStyle>
      <a:lvl1pPr algn="l" rtl="0" fontAlgn="base">
        <a:spcBef>
          <a:spcPct val="0"/>
        </a:spcBef>
        <a:spcAft>
          <a:spcPct val="0"/>
        </a:spcAft>
        <a:defRPr kumimoji="1" b="1">
          <a:solidFill>
            <a:schemeClr val="tx2"/>
          </a:solidFill>
          <a:latin typeface="+mj-lt"/>
          <a:ea typeface="+mj-ea"/>
          <a:cs typeface="+mj-cs"/>
        </a:defRPr>
      </a:lvl1pPr>
      <a:lvl2pPr algn="l" rtl="0" fontAlgn="base">
        <a:spcBef>
          <a:spcPct val="0"/>
        </a:spcBef>
        <a:spcAft>
          <a:spcPct val="0"/>
        </a:spcAft>
        <a:defRPr kumimoji="1" b="1">
          <a:solidFill>
            <a:schemeClr val="tx2"/>
          </a:solidFill>
          <a:latin typeface="Arial" charset="0"/>
          <a:ea typeface="돋움" pitchFamily="50" charset="-127"/>
        </a:defRPr>
      </a:lvl2pPr>
      <a:lvl3pPr algn="l" rtl="0" fontAlgn="base">
        <a:spcBef>
          <a:spcPct val="0"/>
        </a:spcBef>
        <a:spcAft>
          <a:spcPct val="0"/>
        </a:spcAft>
        <a:defRPr kumimoji="1" b="1">
          <a:solidFill>
            <a:schemeClr val="tx2"/>
          </a:solidFill>
          <a:latin typeface="Arial" charset="0"/>
          <a:ea typeface="돋움" pitchFamily="50" charset="-127"/>
        </a:defRPr>
      </a:lvl3pPr>
      <a:lvl4pPr algn="l" rtl="0" fontAlgn="base">
        <a:spcBef>
          <a:spcPct val="0"/>
        </a:spcBef>
        <a:spcAft>
          <a:spcPct val="0"/>
        </a:spcAft>
        <a:defRPr kumimoji="1" b="1">
          <a:solidFill>
            <a:schemeClr val="tx2"/>
          </a:solidFill>
          <a:latin typeface="Arial" charset="0"/>
          <a:ea typeface="돋움" pitchFamily="50" charset="-127"/>
        </a:defRPr>
      </a:lvl4pPr>
      <a:lvl5pPr algn="l" rtl="0" fontAlgn="base">
        <a:spcBef>
          <a:spcPct val="0"/>
        </a:spcBef>
        <a:spcAft>
          <a:spcPct val="0"/>
        </a:spcAft>
        <a:defRPr kumimoji="1" b="1">
          <a:solidFill>
            <a:schemeClr val="tx2"/>
          </a:solidFill>
          <a:latin typeface="Arial" charset="0"/>
          <a:ea typeface="돋움" pitchFamily="50" charset="-127"/>
        </a:defRPr>
      </a:lvl5pPr>
      <a:lvl6pPr marL="457200" algn="l" rtl="0" fontAlgn="base">
        <a:spcBef>
          <a:spcPct val="0"/>
        </a:spcBef>
        <a:spcAft>
          <a:spcPct val="0"/>
        </a:spcAft>
        <a:defRPr kumimoji="1" b="1">
          <a:solidFill>
            <a:schemeClr val="tx2"/>
          </a:solidFill>
          <a:latin typeface="Arial" charset="0"/>
          <a:ea typeface="돋움" pitchFamily="50" charset="-127"/>
        </a:defRPr>
      </a:lvl6pPr>
      <a:lvl7pPr marL="914400" algn="l" rtl="0" fontAlgn="base">
        <a:spcBef>
          <a:spcPct val="0"/>
        </a:spcBef>
        <a:spcAft>
          <a:spcPct val="0"/>
        </a:spcAft>
        <a:defRPr kumimoji="1" b="1">
          <a:solidFill>
            <a:schemeClr val="tx2"/>
          </a:solidFill>
          <a:latin typeface="Arial" charset="0"/>
          <a:ea typeface="돋움" pitchFamily="50" charset="-127"/>
        </a:defRPr>
      </a:lvl7pPr>
      <a:lvl8pPr marL="1371600" algn="l" rtl="0" fontAlgn="base">
        <a:spcBef>
          <a:spcPct val="0"/>
        </a:spcBef>
        <a:spcAft>
          <a:spcPct val="0"/>
        </a:spcAft>
        <a:defRPr kumimoji="1" b="1">
          <a:solidFill>
            <a:schemeClr val="tx2"/>
          </a:solidFill>
          <a:latin typeface="Arial" charset="0"/>
          <a:ea typeface="돋움" pitchFamily="50" charset="-127"/>
        </a:defRPr>
      </a:lvl8pPr>
      <a:lvl9pPr marL="1828800" algn="l" rtl="0" fontAlgn="base">
        <a:spcBef>
          <a:spcPct val="0"/>
        </a:spcBef>
        <a:spcAft>
          <a:spcPct val="0"/>
        </a:spcAft>
        <a:defRPr kumimoji="1" b="1">
          <a:solidFill>
            <a:schemeClr val="tx2"/>
          </a:solidFill>
          <a:latin typeface="Arial" charset="0"/>
          <a:ea typeface="돋움" pitchFamily="50" charset="-127"/>
        </a:defRPr>
      </a:lvl9pPr>
    </p:titleStyle>
    <p:body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5.png"/><Relationship Id="rId7" Type="http://schemas.openxmlformats.org/officeDocument/2006/relationships/image" Target="../media/image27.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25.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5.png"/><Relationship Id="rId7" Type="http://schemas.openxmlformats.org/officeDocument/2006/relationships/image" Target="../media/image27.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5.png"/><Relationship Id="rId7"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43.png"/><Relationship Id="rId5" Type="http://schemas.openxmlformats.org/officeDocument/2006/relationships/image" Target="../media/image19.png"/><Relationship Id="rId10" Type="http://schemas.openxmlformats.org/officeDocument/2006/relationships/image" Target="../media/image23.png"/><Relationship Id="rId4" Type="http://schemas.openxmlformats.org/officeDocument/2006/relationships/image" Target="../media/image18.png"/><Relationship Id="rId9"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5.png"/><Relationship Id="rId7"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3.png"/><Relationship Id="rId5" Type="http://schemas.openxmlformats.org/officeDocument/2006/relationships/image" Target="../media/image19.png"/><Relationship Id="rId10" Type="http://schemas.openxmlformats.org/officeDocument/2006/relationships/image" Target="../media/image43.png"/><Relationship Id="rId4" Type="http://schemas.openxmlformats.org/officeDocument/2006/relationships/image" Target="../media/image18.png"/><Relationship Id="rId9"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8.png"/><Relationship Id="rId9" Type="http://schemas.openxmlformats.org/officeDocument/2006/relationships/image" Target="../media/image47.png"/></Relationships>
</file>

<file path=ppt/slides/_rels/slide2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8.png"/><Relationship Id="rId9" Type="http://schemas.openxmlformats.org/officeDocument/2006/relationships/image" Target="../media/image4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49.png"/><Relationship Id="rId7" Type="http://schemas.openxmlformats.org/officeDocument/2006/relationships/image" Target="../media/image19.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51.png"/><Relationship Id="rId10" Type="http://schemas.openxmlformats.org/officeDocument/2006/relationships/image" Target="../media/image53.png"/><Relationship Id="rId4" Type="http://schemas.openxmlformats.org/officeDocument/2006/relationships/image" Target="../media/image50.png"/><Relationship Id="rId9" Type="http://schemas.openxmlformats.org/officeDocument/2006/relationships/image" Target="../media/image52.png"/></Relationships>
</file>

<file path=ppt/slides/_rels/slide27.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9.png"/><Relationship Id="rId7" Type="http://schemas.openxmlformats.org/officeDocument/2006/relationships/image" Target="../media/image18.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51.png"/><Relationship Id="rId10" Type="http://schemas.openxmlformats.org/officeDocument/2006/relationships/image" Target="../media/image53.png"/><Relationship Id="rId4" Type="http://schemas.openxmlformats.org/officeDocument/2006/relationships/image" Target="../media/image50.png"/><Relationship Id="rId9" Type="http://schemas.openxmlformats.org/officeDocument/2006/relationships/image" Target="../media/image19.png"/></Relationships>
</file>

<file path=ppt/slides/_rels/slide28.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9.png"/><Relationship Id="rId7" Type="http://schemas.openxmlformats.org/officeDocument/2006/relationships/image" Target="../media/image18.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51.png"/><Relationship Id="rId10" Type="http://schemas.openxmlformats.org/officeDocument/2006/relationships/image" Target="../media/image53.png"/><Relationship Id="rId4" Type="http://schemas.openxmlformats.org/officeDocument/2006/relationships/image" Target="../media/image50.png"/><Relationship Id="rId9" Type="http://schemas.openxmlformats.org/officeDocument/2006/relationships/image" Target="../media/image19.png"/></Relationships>
</file>

<file path=ppt/slides/_rels/slide2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55.png"/><Relationship Id="rId7" Type="http://schemas.openxmlformats.org/officeDocument/2006/relationships/image" Target="../media/image23.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55.png"/><Relationship Id="rId7" Type="http://schemas.openxmlformats.org/officeDocument/2006/relationships/image" Target="../media/image27.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55.png"/><Relationship Id="rId7" Type="http://schemas.openxmlformats.org/officeDocument/2006/relationships/image" Target="../media/image27.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56.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3.png"/><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3.png"/><Relationship Id="rId4" Type="http://schemas.openxmlformats.org/officeDocument/2006/relationships/image" Target="../media/image5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8.png"/><Relationship Id="rId9" Type="http://schemas.openxmlformats.org/officeDocument/2006/relationships/image" Target="../media/image23.png"/></Relationships>
</file>

<file path=ppt/slides/_rels/slide38.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62.png"/><Relationship Id="rId4" Type="http://schemas.openxmlformats.org/officeDocument/2006/relationships/image" Target="../media/image61.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4.jp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8.png"/><Relationship Id="rId9" Type="http://schemas.openxmlformats.org/officeDocument/2006/relationships/image" Target="../media/image66.png"/></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2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2687737" y="4159250"/>
            <a:ext cx="359886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l" fontAlgn="base" latinLnBrk="1">
              <a:spcBef>
                <a:spcPct val="0"/>
              </a:spcBef>
              <a:tabLst>
                <a:tab pos="1028700" algn="l"/>
              </a:tabLst>
              <a:defRPr kumimoji="1" sz="2400">
                <a:solidFill>
                  <a:schemeClr val="tx1"/>
                </a:solidFill>
                <a:latin typeface="Arial" pitchFamily="34" charset="0"/>
                <a:ea typeface="돋움" pitchFamily="50" charset="-127"/>
              </a:defRPr>
            </a:lvl1pPr>
            <a:lvl2pPr marL="292100" algn="l" fontAlgn="base" latinLnBrk="1">
              <a:spcBef>
                <a:spcPct val="0"/>
              </a:spcBef>
              <a:tabLst>
                <a:tab pos="1028700" algn="l"/>
              </a:tabLst>
              <a:defRPr kumimoji="1" sz="2400">
                <a:solidFill>
                  <a:schemeClr val="tx1"/>
                </a:solidFill>
                <a:latin typeface="Arial" pitchFamily="34" charset="0"/>
                <a:ea typeface="돋움" pitchFamily="50" charset="-127"/>
              </a:defRPr>
            </a:lvl2pPr>
            <a:lvl3pPr marL="520700" algn="l" fontAlgn="base" latinLnBrk="1">
              <a:spcBef>
                <a:spcPct val="0"/>
              </a:spcBef>
              <a:tabLst>
                <a:tab pos="1028700" algn="l"/>
              </a:tabLst>
              <a:defRPr kumimoji="1" sz="2400">
                <a:solidFill>
                  <a:schemeClr val="tx1"/>
                </a:solidFill>
                <a:latin typeface="Arial" pitchFamily="34" charset="0"/>
                <a:ea typeface="돋움" pitchFamily="50" charset="-127"/>
              </a:defRPr>
            </a:lvl3pPr>
            <a:lvl4pPr marL="863600" indent="-28575" algn="l" fontAlgn="base" latinLnBrk="1">
              <a:spcBef>
                <a:spcPct val="0"/>
              </a:spcBef>
              <a:tabLst>
                <a:tab pos="1028700" algn="l"/>
              </a:tabLst>
              <a:defRPr kumimoji="1" sz="2400">
                <a:solidFill>
                  <a:schemeClr val="tx1"/>
                </a:solidFill>
                <a:latin typeface="Arial" pitchFamily="34" charset="0"/>
                <a:ea typeface="돋움" pitchFamily="50" charset="-127"/>
              </a:defRPr>
            </a:lvl4pPr>
            <a:lvl5pPr algn="l" fontAlgn="base" latinLnBrk="1">
              <a:spcBef>
                <a:spcPct val="0"/>
              </a:spcBef>
              <a:tabLst>
                <a:tab pos="1028700" algn="l"/>
              </a:tabLst>
              <a:defRPr kumimoji="1" sz="2400">
                <a:solidFill>
                  <a:schemeClr val="tx1"/>
                </a:solidFill>
                <a:latin typeface="Arial" pitchFamily="34" charset="0"/>
                <a:ea typeface="돋움" pitchFamily="50" charset="-127"/>
              </a:defRPr>
            </a:lvl5pPr>
            <a:lvl6pPr fontAlgn="base">
              <a:spcBef>
                <a:spcPct val="0"/>
              </a:spcBef>
              <a:spcAft>
                <a:spcPct val="0"/>
              </a:spcAft>
              <a:tabLst>
                <a:tab pos="1028700" algn="l"/>
              </a:tabLst>
              <a:defRPr kumimoji="1" sz="2400">
                <a:solidFill>
                  <a:schemeClr val="tx1"/>
                </a:solidFill>
                <a:latin typeface="Arial" pitchFamily="34" charset="0"/>
                <a:ea typeface="돋움" pitchFamily="50" charset="-127"/>
              </a:defRPr>
            </a:lvl6pPr>
            <a:lvl7pPr fontAlgn="base">
              <a:spcBef>
                <a:spcPct val="0"/>
              </a:spcBef>
              <a:spcAft>
                <a:spcPct val="0"/>
              </a:spcAft>
              <a:tabLst>
                <a:tab pos="1028700" algn="l"/>
              </a:tabLst>
              <a:defRPr kumimoji="1" sz="2400">
                <a:solidFill>
                  <a:schemeClr val="tx1"/>
                </a:solidFill>
                <a:latin typeface="Arial" pitchFamily="34" charset="0"/>
                <a:ea typeface="돋움" pitchFamily="50" charset="-127"/>
              </a:defRPr>
            </a:lvl7pPr>
            <a:lvl8pPr fontAlgn="base">
              <a:spcBef>
                <a:spcPct val="0"/>
              </a:spcBef>
              <a:spcAft>
                <a:spcPct val="0"/>
              </a:spcAft>
              <a:tabLst>
                <a:tab pos="1028700" algn="l"/>
              </a:tabLst>
              <a:defRPr kumimoji="1" sz="2400">
                <a:solidFill>
                  <a:schemeClr val="tx1"/>
                </a:solidFill>
                <a:latin typeface="Arial" pitchFamily="34" charset="0"/>
                <a:ea typeface="돋움" pitchFamily="50" charset="-127"/>
              </a:defRPr>
            </a:lvl8pPr>
            <a:lvl9pPr fontAlgn="base">
              <a:spcBef>
                <a:spcPct val="0"/>
              </a:spcBef>
              <a:spcAft>
                <a:spcPct val="0"/>
              </a:spcAft>
              <a:tabLst>
                <a:tab pos="1028700" algn="l"/>
              </a:tabLst>
              <a:defRPr kumimoji="1" sz="2400">
                <a:solidFill>
                  <a:schemeClr val="tx1"/>
                </a:solidFill>
                <a:latin typeface="Arial" pitchFamily="34" charset="0"/>
                <a:ea typeface="돋움" pitchFamily="50" charset="-127"/>
              </a:defRPr>
            </a:lvl9pPr>
          </a:lstStyle>
          <a:p>
            <a:pPr algn="ctr" eaLnBrk="0" fontAlgn="ctr" latinLnBrk="0" hangingPunct="0">
              <a:spcBef>
                <a:spcPct val="30000"/>
              </a:spcBef>
              <a:buSzPct val="75000"/>
              <a:buFont typeface="Wingdings" pitchFamily="2" charset="2"/>
              <a:buNone/>
            </a:pPr>
            <a:r>
              <a:rPr lang="en-US" altLang="ko-KR" sz="1200" b="1" dirty="0" smtClean="0">
                <a:latin typeface="+mj-ea"/>
                <a:ea typeface="+mj-ea"/>
              </a:rPr>
              <a:t>2014. 11. 07</a:t>
            </a:r>
            <a:endParaRPr lang="en-US" altLang="ko-KR" sz="1200" b="1" dirty="0">
              <a:latin typeface="+mj-ea"/>
              <a:ea typeface="+mj-ea"/>
            </a:endParaRPr>
          </a:p>
        </p:txBody>
      </p:sp>
      <p:sp>
        <p:nvSpPr>
          <p:cNvPr id="4" name="Rectangle 3"/>
          <p:cNvSpPr>
            <a:spLocks noGrp="1" noChangeArrowheads="1"/>
          </p:cNvSpPr>
          <p:nvPr>
            <p:ph type="ctrTitle"/>
          </p:nvPr>
        </p:nvSpPr>
        <p:spPr>
          <a:xfrm>
            <a:off x="1679354" y="2117889"/>
            <a:ext cx="5615640" cy="492443"/>
          </a:xfrm>
        </p:spPr>
        <p:txBody>
          <a:bodyPr anchor="ctr"/>
          <a:lstStyle/>
          <a:p>
            <a:r>
              <a:rPr lang="en-US" altLang="ko-KR" dirty="0" smtClean="0">
                <a:latin typeface="+mj-ea"/>
              </a:rPr>
              <a:t>The Mandarin UI UX </a:t>
            </a:r>
            <a:r>
              <a:rPr lang="ko-KR" altLang="en-US" dirty="0" smtClean="0">
                <a:latin typeface="+mj-ea"/>
              </a:rPr>
              <a:t>기획 보드</a:t>
            </a:r>
            <a:r>
              <a:rPr lang="en-US" altLang="ko-KR" dirty="0">
                <a:latin typeface="+mj-ea"/>
              </a:rPr>
              <a:t> </a:t>
            </a:r>
            <a:r>
              <a:rPr lang="en-US" altLang="ko-KR" dirty="0" smtClean="0">
                <a:latin typeface="+mj-ea"/>
              </a:rPr>
              <a:t>- HR</a:t>
            </a:r>
            <a:endParaRPr lang="ko-KR" altLang="en-US" dirty="0">
              <a:latin typeface="+mj-ea"/>
            </a:endParaRPr>
          </a:p>
        </p:txBody>
      </p:sp>
      <p:sp>
        <p:nvSpPr>
          <p:cNvPr id="5" name="Rectangle 4"/>
          <p:cNvSpPr>
            <a:spLocks noGrp="1" noChangeArrowheads="1"/>
          </p:cNvSpPr>
          <p:nvPr>
            <p:ph type="subTitle" idx="1"/>
          </p:nvPr>
        </p:nvSpPr>
        <p:spPr>
          <a:xfrm>
            <a:off x="2886945" y="2990225"/>
            <a:ext cx="3311805" cy="366767"/>
          </a:xfrm>
        </p:spPr>
        <p:txBody>
          <a:bodyPr/>
          <a:lstStyle/>
          <a:p>
            <a:r>
              <a:rPr lang="en-US" altLang="en-US" dirty="0" smtClean="0">
                <a:latin typeface="+mj-ea"/>
                <a:ea typeface="+mj-ea"/>
              </a:rPr>
              <a:t>-</a:t>
            </a:r>
            <a:r>
              <a:rPr lang="ko-KR" altLang="en-US" dirty="0" err="1" smtClean="0">
                <a:latin typeface="+mj-ea"/>
                <a:ea typeface="+mj-ea"/>
              </a:rPr>
              <a:t>잘만들고</a:t>
            </a:r>
            <a:r>
              <a:rPr lang="ko-KR" altLang="en-US" dirty="0" smtClean="0">
                <a:latin typeface="+mj-ea"/>
                <a:ea typeface="+mj-ea"/>
              </a:rPr>
              <a:t> </a:t>
            </a:r>
            <a:r>
              <a:rPr lang="ko-KR" altLang="en-US" dirty="0" err="1" smtClean="0">
                <a:latin typeface="+mj-ea"/>
                <a:ea typeface="+mj-ea"/>
              </a:rPr>
              <a:t>잘팔아서</a:t>
            </a:r>
            <a:r>
              <a:rPr lang="ko-KR" altLang="en-US" dirty="0" smtClean="0">
                <a:latin typeface="+mj-ea"/>
                <a:ea typeface="+mj-ea"/>
              </a:rPr>
              <a:t> </a:t>
            </a:r>
            <a:r>
              <a:rPr lang="ko-KR" altLang="en-US" dirty="0" err="1" smtClean="0">
                <a:latin typeface="+mj-ea"/>
                <a:ea typeface="+mj-ea"/>
              </a:rPr>
              <a:t>돈을벌자</a:t>
            </a:r>
            <a:r>
              <a:rPr lang="en-US" altLang="en-US" dirty="0" smtClean="0">
                <a:latin typeface="+mj-ea"/>
                <a:ea typeface="+mj-ea"/>
              </a:rPr>
              <a:t>-</a:t>
            </a:r>
            <a:endParaRPr lang="en-US" altLang="ko-KR" dirty="0">
              <a:latin typeface="+mj-ea"/>
              <a:ea typeface="+mj-ea"/>
            </a:endParaRPr>
          </a:p>
        </p:txBody>
      </p:sp>
    </p:spTree>
    <p:extLst>
      <p:ext uri="{BB962C8B-B14F-4D97-AF65-F5344CB8AC3E}">
        <p14:creationId xmlns:p14="http://schemas.microsoft.com/office/powerpoint/2010/main" val="2780134286"/>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606425" y="2852937"/>
            <a:ext cx="869231" cy="1008112"/>
          </a:xfrm>
          <a:prstGeom prst="rect">
            <a:avLst/>
          </a:prstGeom>
          <a:solidFill>
            <a:schemeClr val="bg1">
              <a:lumMod val="75000"/>
            </a:schemeClr>
          </a:solidFill>
          <a:ln>
            <a:solidFill>
              <a:schemeClr val="tx1"/>
            </a:solidFill>
          </a:ln>
        </p:spPr>
        <p:txBody>
          <a:bodyPr wrap="square" anchor="ctr">
            <a:normAutofit/>
          </a:bodyPr>
          <a:lstStyle/>
          <a:p>
            <a:pPr algn="just"/>
            <a:r>
              <a:rPr lang="en-US" altLang="ko-KR" sz="1200" b="1" kern="100" dirty="0" smtClean="0">
                <a:latin typeface="맑은 고딕"/>
                <a:ea typeface="맑은 고딕"/>
                <a:cs typeface="Times New Roman"/>
              </a:rPr>
              <a:t>2(4)④</a:t>
            </a:r>
            <a:r>
              <a:rPr lang="en-US" altLang="ko-KR" sz="1200" b="1" dirty="0" smtClean="0">
                <a:ea typeface="맑은 고딕"/>
                <a:cs typeface="Times New Roman"/>
              </a:rPr>
              <a:t> </a:t>
            </a:r>
            <a:r>
              <a:rPr lang="ko-KR" altLang="en-US" sz="1200" b="1" dirty="0" smtClean="0">
                <a:ea typeface="맑은 고딕"/>
                <a:cs typeface="Times New Roman"/>
              </a:rPr>
              <a:t>로그아웃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3227082"/>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a:solidFill>
                  <a:srgbClr val="000000"/>
                </a:solidFill>
                <a:latin typeface="돋움"/>
                <a:ea typeface="돋움"/>
              </a:rPr>
              <a:t>2(4</a:t>
            </a:r>
            <a:r>
              <a:rPr lang="en-US" altLang="ko-KR" dirty="0" smtClean="0">
                <a:solidFill>
                  <a:srgbClr val="000000"/>
                </a:solidFill>
                <a:latin typeface="돋움"/>
                <a:ea typeface="돋움"/>
              </a:rPr>
              <a:t>)④ </a:t>
            </a:r>
            <a:r>
              <a:rPr lang="ko-KR" altLang="en-US" dirty="0" smtClean="0">
                <a:solidFill>
                  <a:srgbClr val="000000"/>
                </a:solidFill>
                <a:latin typeface="돋움"/>
                <a:ea typeface="돋움"/>
              </a:rPr>
              <a:t>로그아</a:t>
            </a:r>
            <a:r>
              <a:rPr lang="ko-KR" altLang="en-US" dirty="0">
                <a:solidFill>
                  <a:srgbClr val="000000"/>
                </a:solidFill>
                <a:latin typeface="돋움"/>
                <a:ea typeface="돋움"/>
              </a:rPr>
              <a:t>웃</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1772816"/>
            <a:ext cx="3528392" cy="3668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직사각형 9"/>
          <p:cNvSpPr/>
          <p:nvPr/>
        </p:nvSpPr>
        <p:spPr bwMode="auto">
          <a:xfrm>
            <a:off x="7241250" y="1339366"/>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347972558"/>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12596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771718325"/>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586767"/>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2554017"/>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2581350"/>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상세정보</a:t>
            </a:r>
            <a:endParaRPr lang="ko-KR" altLang="en-US" sz="900" b="1" dirty="0">
              <a:solidFill>
                <a:schemeClr val="bg1"/>
              </a:solidFill>
            </a:endParaRPr>
          </a:p>
        </p:txBody>
      </p:sp>
      <p:sp>
        <p:nvSpPr>
          <p:cNvPr id="63" name="직사각형 62"/>
          <p:cNvSpPr/>
          <p:nvPr/>
        </p:nvSpPr>
        <p:spPr bwMode="auto">
          <a:xfrm>
            <a:off x="1341642" y="2799889"/>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2762707"/>
            <a:ext cx="5851869" cy="97533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ext uri="{D42A27DB-BD31-4B8C-83A1-F6EECF244321}">
                <p14:modId xmlns:p14="http://schemas.microsoft.com/office/powerpoint/2010/main" val="300383593"/>
              </p:ext>
            </p:extLst>
          </p:nvPr>
        </p:nvGraphicFramePr>
        <p:xfrm>
          <a:off x="1381550" y="3025420"/>
          <a:ext cx="3155810" cy="645660"/>
        </p:xfrm>
        <a:graphic>
          <a:graphicData uri="http://schemas.openxmlformats.org/drawingml/2006/table">
            <a:tbl>
              <a:tblPr firstRow="1" bandRow="1">
                <a:tableStyleId>{5C22544A-7EE6-4342-B048-85BDC9FD1C3A}</a:tableStyleId>
              </a:tblPr>
              <a:tblGrid>
                <a:gridCol w="892192"/>
                <a:gridCol w="1131809"/>
                <a:gridCol w="1131809"/>
              </a:tblGrid>
              <a:tr h="222629">
                <a:tc>
                  <a:txBody>
                    <a:bodyPr/>
                    <a:lstStyle/>
                    <a:p>
                      <a:pPr algn="ctr" latinLnBrk="1"/>
                      <a:r>
                        <a:rPr lang="ko-KR" altLang="en-US" sz="900" dirty="0" smtClean="0">
                          <a:solidFill>
                            <a:schemeClr val="tx1"/>
                          </a:solidFill>
                        </a:rPr>
                        <a:t>담당자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연락처</a:t>
                      </a:r>
                      <a:r>
                        <a:rPr lang="en-US" altLang="ko-KR" sz="900" dirty="0" smtClean="0">
                          <a:solidFill>
                            <a:schemeClr val="tx1"/>
                          </a:solidFill>
                        </a:rPr>
                        <a:t>/</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방명록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402">
                <a:tc>
                  <a:txBody>
                    <a:bodyPr/>
                    <a:lstStyle/>
                    <a:p>
                      <a:pPr algn="ctr" latinLnBrk="1"/>
                      <a:r>
                        <a:rPr lang="ko-KR" altLang="en-US" sz="900" dirty="0" smtClean="0">
                          <a:solidFill>
                            <a:schemeClr val="tx1"/>
                          </a:solidFill>
                        </a:rPr>
                        <a:t>박하나 강사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2629">
                <a:tc>
                  <a:txBody>
                    <a:bodyPr/>
                    <a:lstStyle/>
                    <a:p>
                      <a:pPr algn="ctr" latinLnBrk="1"/>
                      <a:r>
                        <a:rPr lang="ko-KR" altLang="en-US" sz="900" dirty="0" smtClean="0">
                          <a:solidFill>
                            <a:schemeClr val="tx1"/>
                          </a:solidFill>
                        </a:rPr>
                        <a:t>송진 컨설턴트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507" y="3281617"/>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그룹 2"/>
          <p:cNvGrpSpPr/>
          <p:nvPr/>
        </p:nvGrpSpPr>
        <p:grpSpPr>
          <a:xfrm>
            <a:off x="4589579" y="3025420"/>
            <a:ext cx="2480140" cy="654658"/>
            <a:chOff x="4589579" y="2960105"/>
            <a:chExt cx="2480140" cy="654658"/>
          </a:xfrm>
        </p:grpSpPr>
        <p:pic>
          <p:nvPicPr>
            <p:cNvPr id="82" name="그림 81"/>
            <p:cNvPicPr>
              <a:picLocks noChangeAspect="1"/>
            </p:cNvPicPr>
            <p:nvPr/>
          </p:nvPicPr>
          <p:blipFill>
            <a:blip r:embed="rId5"/>
            <a:stretch>
              <a:fillRect/>
            </a:stretch>
          </p:blipFill>
          <p:spPr>
            <a:xfrm>
              <a:off x="4589579" y="2960106"/>
              <a:ext cx="2480140" cy="654657"/>
            </a:xfrm>
            <a:prstGeom prst="rect">
              <a:avLst/>
            </a:prstGeom>
            <a:ln>
              <a:solidFill>
                <a:schemeClr val="bg1">
                  <a:lumMod val="50000"/>
                </a:schemeClr>
              </a:solidFill>
            </a:ln>
          </p:spPr>
        </p:pic>
        <p:sp>
          <p:nvSpPr>
            <p:cNvPr id="83" name="직사각형 82"/>
            <p:cNvSpPr/>
            <p:nvPr/>
          </p:nvSpPr>
          <p:spPr>
            <a:xfrm>
              <a:off x="4591273" y="2960105"/>
              <a:ext cx="2478439" cy="172697"/>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grpSp>
      <p:sp>
        <p:nvSpPr>
          <p:cNvPr id="84" name="직사각형 83"/>
          <p:cNvSpPr/>
          <p:nvPr/>
        </p:nvSpPr>
        <p:spPr bwMode="auto">
          <a:xfrm>
            <a:off x="1314062" y="3761856"/>
            <a:ext cx="5851869" cy="1229419"/>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85" name="표 84"/>
          <p:cNvGraphicFramePr>
            <a:graphicFrameLocks noGrp="1"/>
          </p:cNvGraphicFramePr>
          <p:nvPr>
            <p:extLst>
              <p:ext uri="{D42A27DB-BD31-4B8C-83A1-F6EECF244321}">
                <p14:modId xmlns:p14="http://schemas.microsoft.com/office/powerpoint/2010/main" val="3854779581"/>
              </p:ext>
            </p:extLst>
          </p:nvPr>
        </p:nvGraphicFramePr>
        <p:xfrm>
          <a:off x="1359779" y="4049889"/>
          <a:ext cx="5709932" cy="736665"/>
        </p:xfrm>
        <a:graphic>
          <a:graphicData uri="http://schemas.openxmlformats.org/drawingml/2006/table">
            <a:tbl>
              <a:tblPr firstRow="1" bandRow="1">
                <a:tableStyleId>{5C22544A-7EE6-4342-B048-85BDC9FD1C3A}</a:tableStyleId>
              </a:tblPr>
              <a:tblGrid>
                <a:gridCol w="1427483"/>
                <a:gridCol w="1427483"/>
                <a:gridCol w="1427483"/>
                <a:gridCol w="1427483"/>
              </a:tblGrid>
              <a:tr h="147333">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출석현황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특이사항</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6" name="직사각형 85"/>
          <p:cNvSpPr/>
          <p:nvPr/>
        </p:nvSpPr>
        <p:spPr bwMode="auto">
          <a:xfrm>
            <a:off x="1341642" y="3802093"/>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87" name="그림 86"/>
          <p:cNvPicPr>
            <a:picLocks noChangeAspect="1"/>
          </p:cNvPicPr>
          <p:nvPr/>
        </p:nvPicPr>
        <p:blipFill>
          <a:blip r:embed="rId6"/>
          <a:stretch>
            <a:fillRect/>
          </a:stretch>
        </p:blipFill>
        <p:spPr>
          <a:xfrm>
            <a:off x="5767067" y="4811707"/>
            <a:ext cx="1293034" cy="171313"/>
          </a:xfrm>
          <a:prstGeom prst="rect">
            <a:avLst/>
          </a:prstGeom>
        </p:spPr>
      </p:pic>
      <p:pic>
        <p:nvPicPr>
          <p:cNvPr id="88" name="그림 87"/>
          <p:cNvPicPr>
            <a:picLocks noChangeAspect="1"/>
          </p:cNvPicPr>
          <p:nvPr/>
        </p:nvPicPr>
        <p:blipFill>
          <a:blip r:embed="rId7"/>
          <a:stretch>
            <a:fillRect/>
          </a:stretch>
        </p:blipFill>
        <p:spPr>
          <a:xfrm>
            <a:off x="1370990" y="4821427"/>
            <a:ext cx="1521869" cy="149692"/>
          </a:xfrm>
          <a:prstGeom prst="rect">
            <a:avLst/>
          </a:prstGeom>
        </p:spPr>
      </p:pic>
      <p:sp>
        <p:nvSpPr>
          <p:cNvPr id="89" name="직사각형 88"/>
          <p:cNvSpPr/>
          <p:nvPr/>
        </p:nvSpPr>
        <p:spPr bwMode="auto">
          <a:xfrm>
            <a:off x="1314062" y="5318170"/>
            <a:ext cx="5851869" cy="15118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00" name="TextBox 99"/>
          <p:cNvSpPr txBox="1"/>
          <p:nvPr/>
        </p:nvSpPr>
        <p:spPr>
          <a:xfrm>
            <a:off x="1270801" y="1186300"/>
            <a:ext cx="5917757" cy="1357160"/>
          </a:xfrm>
          <a:prstGeom prst="rect">
            <a:avLst/>
          </a:prstGeom>
          <a:noFill/>
          <a:ln w="25400">
            <a:solidFill>
              <a:srgbClr val="FF0000"/>
            </a:solidFill>
            <a:prstDash val="dash"/>
          </a:ln>
        </p:spPr>
        <p:txBody>
          <a:bodyPr wrap="square" rtlCol="0">
            <a:normAutofit/>
          </a:bodyPr>
          <a:lstStyle/>
          <a:p>
            <a:endParaRPr lang="ko-KR" altLang="en-US" dirty="0"/>
          </a:p>
        </p:txBody>
      </p:sp>
      <p:sp>
        <p:nvSpPr>
          <p:cNvPr id="93" name="직사각형 92"/>
          <p:cNvSpPr/>
          <p:nvPr/>
        </p:nvSpPr>
        <p:spPr bwMode="auto">
          <a:xfrm>
            <a:off x="1341642" y="5369469"/>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9 </a:t>
            </a:r>
            <a:r>
              <a:rPr kumimoji="1" lang="ko-KR" altLang="en-US" sz="900" b="1" dirty="0" err="1" smtClean="0">
                <a:solidFill>
                  <a:schemeClr val="bg1"/>
                </a:solidFill>
                <a:latin typeface="Arial" charset="0"/>
                <a:ea typeface="돋움" pitchFamily="50" charset="-127"/>
              </a:rPr>
              <a:t>회차</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94" name="그림 93"/>
          <p:cNvPicPr>
            <a:picLocks noChangeAspect="1"/>
          </p:cNvPicPr>
          <p:nvPr/>
        </p:nvPicPr>
        <p:blipFill>
          <a:blip r:embed="rId6"/>
          <a:stretch>
            <a:fillRect/>
          </a:stretch>
        </p:blipFill>
        <p:spPr>
          <a:xfrm>
            <a:off x="5767067" y="6623575"/>
            <a:ext cx="1293034" cy="171313"/>
          </a:xfrm>
          <a:prstGeom prst="rect">
            <a:avLst/>
          </a:prstGeom>
        </p:spPr>
      </p:pic>
      <p:pic>
        <p:nvPicPr>
          <p:cNvPr id="95" name="그림 94"/>
          <p:cNvPicPr>
            <a:picLocks noChangeAspect="1"/>
          </p:cNvPicPr>
          <p:nvPr/>
        </p:nvPicPr>
        <p:blipFill>
          <a:blip r:embed="rId7"/>
          <a:stretch>
            <a:fillRect/>
          </a:stretch>
        </p:blipFill>
        <p:spPr>
          <a:xfrm>
            <a:off x="1370990" y="6633295"/>
            <a:ext cx="1521869" cy="149692"/>
          </a:xfrm>
          <a:prstGeom prst="rect">
            <a:avLst/>
          </a:prstGeom>
        </p:spPr>
      </p:pic>
      <p:graphicFrame>
        <p:nvGraphicFramePr>
          <p:cNvPr id="96" name="표 95"/>
          <p:cNvGraphicFramePr>
            <a:graphicFrameLocks noGrp="1"/>
          </p:cNvGraphicFramePr>
          <p:nvPr>
            <p:extLst>
              <p:ext uri="{D42A27DB-BD31-4B8C-83A1-F6EECF244321}">
                <p14:modId xmlns:p14="http://schemas.microsoft.com/office/powerpoint/2010/main" val="3437468048"/>
              </p:ext>
            </p:extLst>
          </p:nvPr>
        </p:nvGraphicFramePr>
        <p:xfrm>
          <a:off x="1370992" y="5612049"/>
          <a:ext cx="5689109" cy="975360"/>
        </p:xfrm>
        <a:graphic>
          <a:graphicData uri="http://schemas.openxmlformats.org/drawingml/2006/table">
            <a:tbl>
              <a:tblPr firstRow="1" bandRow="1">
                <a:tableStyleId>{5C22544A-7EE6-4342-B048-85BDC9FD1C3A}</a:tableStyleId>
              </a:tblPr>
              <a:tblGrid>
                <a:gridCol w="304100"/>
                <a:gridCol w="385771"/>
                <a:gridCol w="782945"/>
                <a:gridCol w="432048"/>
                <a:gridCol w="648072"/>
                <a:gridCol w="432048"/>
                <a:gridCol w="2704125"/>
              </a:tblGrid>
              <a:tr h="112080">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레벨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출석여부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993">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0" dirty="0" smtClean="0">
                          <a:solidFill>
                            <a:schemeClr val="tx1"/>
                          </a:solidFill>
                        </a:rPr>
                        <a:t>결석</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1" y="510470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8" name="TextBox 97"/>
          <p:cNvSpPr txBox="1"/>
          <p:nvPr/>
        </p:nvSpPr>
        <p:spPr>
          <a:xfrm>
            <a:off x="1348895" y="5132037"/>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정보</a:t>
            </a:r>
            <a:endParaRPr lang="ko-KR" altLang="en-US" sz="900" b="1" dirty="0">
              <a:solidFill>
                <a:schemeClr val="bg1"/>
              </a:solidFill>
            </a:endParaRPr>
          </a:p>
        </p:txBody>
      </p:sp>
      <p:sp>
        <p:nvSpPr>
          <p:cNvPr id="99" name="직사각형 98"/>
          <p:cNvSpPr/>
          <p:nvPr/>
        </p:nvSpPr>
        <p:spPr>
          <a:xfrm>
            <a:off x="7472970" y="863808"/>
            <a:ext cx="1587011" cy="2000012"/>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내 클래스 전체보기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초기 설정에서는 </a:t>
            </a:r>
            <a:r>
              <a:rPr lang="en-US" altLang="ko-KR" sz="1000" dirty="0" smtClean="0"/>
              <a:t>10</a:t>
            </a:r>
            <a:r>
              <a:rPr lang="ko-KR" altLang="en-US" sz="1000" dirty="0" smtClean="0"/>
              <a:t>개를 </a:t>
            </a:r>
            <a:r>
              <a:rPr lang="en-US" altLang="ko-KR" sz="1000" dirty="0" smtClean="0"/>
              <a:t>Maximum</a:t>
            </a:r>
            <a:r>
              <a:rPr lang="ko-KR" altLang="en-US" sz="1000" dirty="0" smtClean="0"/>
              <a:t>으로 전체 정보를 보여주기</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10 / 20 / 50 / 100 </a:t>
            </a:r>
            <a:r>
              <a:rPr lang="ko-KR" altLang="en-US" sz="1000" dirty="0" smtClean="0"/>
              <a:t>순으로 </a:t>
            </a:r>
            <a:r>
              <a:rPr lang="en-US" altLang="ko-KR" sz="1000" dirty="0" smtClean="0"/>
              <a:t>entries per page </a:t>
            </a:r>
            <a:r>
              <a:rPr lang="ko-KR" altLang="en-US" sz="1000" dirty="0" smtClean="0"/>
              <a:t>수정가능</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수강 시작 시간에 근거</a:t>
            </a:r>
            <a:r>
              <a:rPr lang="en-US" altLang="ko-KR" sz="1000" dirty="0" smtClean="0"/>
              <a:t>, </a:t>
            </a:r>
            <a:r>
              <a:rPr lang="ko-KR" altLang="en-US" sz="1000" dirty="0" smtClean="0"/>
              <a:t>최신 순으로 진행 중인 클래스부터 보여주기</a:t>
            </a:r>
            <a:endParaRPr lang="en-US" altLang="ko-KR" sz="1000" dirty="0" smtClean="0"/>
          </a:p>
        </p:txBody>
      </p:sp>
      <p:cxnSp>
        <p:nvCxnSpPr>
          <p:cNvPr id="13" name="꺾인 연결선 12"/>
          <p:cNvCxnSpPr>
            <a:stCxn id="100" idx="0"/>
            <a:endCxn id="99" idx="0"/>
          </p:cNvCxnSpPr>
          <p:nvPr/>
        </p:nvCxnSpPr>
        <p:spPr bwMode="auto">
          <a:xfrm rot="5400000" flipH="1" flipV="1">
            <a:off x="6086832" y="-993344"/>
            <a:ext cx="322492" cy="4036796"/>
          </a:xfrm>
          <a:prstGeom prst="bentConnector3">
            <a:avLst>
              <a:gd name="adj1" fmla="val 170885"/>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 name="TextBox 100"/>
          <p:cNvSpPr txBox="1"/>
          <p:nvPr/>
        </p:nvSpPr>
        <p:spPr>
          <a:xfrm>
            <a:off x="1275591" y="2617856"/>
            <a:ext cx="5917757" cy="2460351"/>
          </a:xfrm>
          <a:prstGeom prst="rect">
            <a:avLst/>
          </a:prstGeom>
          <a:noFill/>
          <a:ln w="25400">
            <a:solidFill>
              <a:srgbClr val="FF0000"/>
            </a:solidFill>
            <a:prstDash val="dash"/>
          </a:ln>
        </p:spPr>
        <p:txBody>
          <a:bodyPr wrap="square" rtlCol="0">
            <a:normAutofit/>
          </a:bodyPr>
          <a:lstStyle/>
          <a:p>
            <a:endParaRPr lang="ko-KR" altLang="en-US" dirty="0"/>
          </a:p>
        </p:txBody>
      </p:sp>
      <p:sp>
        <p:nvSpPr>
          <p:cNvPr id="102" name="직사각형 101"/>
          <p:cNvSpPr/>
          <p:nvPr/>
        </p:nvSpPr>
        <p:spPr>
          <a:xfrm>
            <a:off x="7472970" y="2971107"/>
            <a:ext cx="1587011" cy="185032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a:t>내 클래스 전체보기  첫 화면 기준 </a:t>
            </a:r>
            <a:endParaRPr lang="en-US" altLang="ko-KR" sz="1000" b="1" dirty="0"/>
          </a:p>
          <a:p>
            <a:pPr marL="271463" lvl="1" indent="-185738">
              <a:buFont typeface="Wingdings" panose="05000000000000000000" pitchFamily="2" charset="2"/>
              <a:buChar char="v"/>
            </a:pPr>
            <a:r>
              <a:rPr lang="ko-KR" altLang="en-US" sz="1000" b="1" dirty="0"/>
              <a:t>클래스 상세정보</a:t>
            </a:r>
            <a:endParaRPr lang="en-US" altLang="ko-KR" sz="1000" b="1" dirty="0"/>
          </a:p>
          <a:p>
            <a:pPr marL="271463" lvl="2" indent="-96838">
              <a:buFont typeface="Wingdings" panose="05000000000000000000" pitchFamily="2" charset="2"/>
              <a:buChar char="ü"/>
            </a:pPr>
            <a:r>
              <a:rPr lang="en-US" altLang="ko-KR" sz="1000" dirty="0"/>
              <a:t> </a:t>
            </a:r>
            <a:r>
              <a:rPr lang="ko-KR" altLang="en-US" sz="1000" dirty="0"/>
              <a:t>첫 화면에서는 클래스 상세정보에 대한 내용 空 화면으로 표시</a:t>
            </a:r>
            <a:endParaRPr lang="en-US" altLang="ko-KR" sz="1000" dirty="0"/>
          </a:p>
          <a:p>
            <a:pPr marL="271463" lvl="2" indent="-96838">
              <a:buFont typeface="Wingdings" panose="05000000000000000000" pitchFamily="2" charset="2"/>
              <a:buChar char="ü"/>
            </a:pPr>
            <a:r>
              <a:rPr lang="en-US" altLang="ko-KR" sz="1000" dirty="0"/>
              <a:t> </a:t>
            </a:r>
            <a:r>
              <a:rPr lang="ko-KR" altLang="en-US" sz="1000" dirty="0"/>
              <a:t>클래스 현황 내 해당 프로그램 클릭 시 클래스 상세정보 표시되도록 설계 </a:t>
            </a:r>
            <a:endParaRPr lang="en-US" altLang="ko-KR" sz="1000" dirty="0"/>
          </a:p>
        </p:txBody>
      </p:sp>
      <p:cxnSp>
        <p:nvCxnSpPr>
          <p:cNvPr id="20" name="꺾인 연결선 19"/>
          <p:cNvCxnSpPr>
            <a:stCxn id="101" idx="3"/>
            <a:endCxn id="102" idx="1"/>
          </p:cNvCxnSpPr>
          <p:nvPr/>
        </p:nvCxnSpPr>
        <p:spPr bwMode="auto">
          <a:xfrm>
            <a:off x="7193348" y="3848032"/>
            <a:ext cx="279622" cy="48235"/>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3" name="직사각형 102"/>
          <p:cNvSpPr/>
          <p:nvPr/>
        </p:nvSpPr>
        <p:spPr>
          <a:xfrm>
            <a:off x="7435217" y="4896273"/>
            <a:ext cx="1587011" cy="185032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a:t>내 클래스 전체보기  첫 화면 기준 </a:t>
            </a:r>
            <a:endParaRPr lang="en-US" altLang="ko-KR" sz="1000" b="1" dirty="0"/>
          </a:p>
          <a:p>
            <a:pPr marL="271463" lvl="1" indent="-185738">
              <a:buFont typeface="Wingdings" panose="05000000000000000000" pitchFamily="2" charset="2"/>
              <a:buChar char="v"/>
            </a:pPr>
            <a:r>
              <a:rPr lang="ko-KR" altLang="en-US" sz="1000" b="1" dirty="0"/>
              <a:t>클래스 상세정보</a:t>
            </a:r>
            <a:endParaRPr lang="en-US" altLang="ko-KR" sz="1000" b="1" dirty="0"/>
          </a:p>
          <a:p>
            <a:pPr marL="271463" lvl="2" indent="-96838">
              <a:buFont typeface="Wingdings" panose="05000000000000000000" pitchFamily="2" charset="2"/>
              <a:buChar char="ü"/>
            </a:pPr>
            <a:r>
              <a:rPr lang="en-US" altLang="ko-KR" sz="1000" dirty="0"/>
              <a:t> </a:t>
            </a:r>
            <a:r>
              <a:rPr lang="ko-KR" altLang="en-US" sz="1000" dirty="0"/>
              <a:t>첫 화면에서는 학습자 정보에 대한 내용 空 화면으로 표시</a:t>
            </a:r>
            <a:endParaRPr lang="en-US" altLang="ko-KR" sz="1000" dirty="0"/>
          </a:p>
          <a:p>
            <a:pPr marL="271463" lvl="2" indent="-96838">
              <a:buFont typeface="Wingdings" panose="05000000000000000000" pitchFamily="2" charset="2"/>
              <a:buChar char="ü"/>
            </a:pPr>
            <a:r>
              <a:rPr lang="en-US" altLang="ko-KR" sz="1000" dirty="0"/>
              <a:t> </a:t>
            </a:r>
            <a:r>
              <a:rPr lang="ko-KR" altLang="en-US" sz="1000" dirty="0"/>
              <a:t>클래스 상세정보 내 해당 </a:t>
            </a:r>
            <a:r>
              <a:rPr lang="ko-KR" altLang="en-US" sz="1000" dirty="0" err="1"/>
              <a:t>회차</a:t>
            </a:r>
            <a:r>
              <a:rPr lang="ko-KR" altLang="en-US" sz="1000" dirty="0"/>
              <a:t> 클릭 시 학습자 정보 표시</a:t>
            </a:r>
            <a:endParaRPr lang="en-US" altLang="ko-KR" sz="1000" dirty="0"/>
          </a:p>
        </p:txBody>
      </p:sp>
      <p:sp>
        <p:nvSpPr>
          <p:cNvPr id="104" name="TextBox 103"/>
          <p:cNvSpPr txBox="1"/>
          <p:nvPr/>
        </p:nvSpPr>
        <p:spPr>
          <a:xfrm>
            <a:off x="1270801" y="5089182"/>
            <a:ext cx="5917757" cy="1768818"/>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05" name="꺾인 연결선 104"/>
          <p:cNvCxnSpPr>
            <a:stCxn id="104" idx="3"/>
            <a:endCxn id="103" idx="1"/>
          </p:cNvCxnSpPr>
          <p:nvPr/>
        </p:nvCxnSpPr>
        <p:spPr bwMode="auto">
          <a:xfrm flipV="1">
            <a:off x="7188558" y="5821433"/>
            <a:ext cx="246659" cy="152158"/>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5" name="직사각형 114"/>
          <p:cNvSpPr/>
          <p:nvPr/>
        </p:nvSpPr>
        <p:spPr bwMode="auto">
          <a:xfrm>
            <a:off x="1303176" y="1448077"/>
            <a:ext cx="5851869" cy="107905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6"/>
          <a:stretch>
            <a:fillRect/>
          </a:stretch>
        </p:blipFill>
        <p:spPr>
          <a:xfrm>
            <a:off x="5790461" y="2294043"/>
            <a:ext cx="1293034" cy="197972"/>
          </a:xfrm>
          <a:prstGeom prst="rect">
            <a:avLst/>
          </a:prstGeom>
        </p:spPr>
      </p:pic>
      <p:pic>
        <p:nvPicPr>
          <p:cNvPr id="117" name="그림 116"/>
          <p:cNvPicPr>
            <a:picLocks noChangeAspect="1"/>
          </p:cNvPicPr>
          <p:nvPr/>
        </p:nvPicPr>
        <p:blipFill>
          <a:blip r:embed="rId8"/>
          <a:stretch>
            <a:fillRect/>
          </a:stretch>
        </p:blipFill>
        <p:spPr>
          <a:xfrm>
            <a:off x="6075785" y="1470337"/>
            <a:ext cx="1016495" cy="201125"/>
          </a:xfrm>
          <a:prstGeom prst="rect">
            <a:avLst/>
          </a:prstGeom>
        </p:spPr>
      </p:pic>
      <p:sp>
        <p:nvSpPr>
          <p:cNvPr id="118" name="TextBox 117"/>
          <p:cNvSpPr txBox="1"/>
          <p:nvPr/>
        </p:nvSpPr>
        <p:spPr>
          <a:xfrm>
            <a:off x="1796345" y="1484955"/>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119" name="TextBox 118"/>
          <p:cNvSpPr txBox="1"/>
          <p:nvPr/>
        </p:nvSpPr>
        <p:spPr>
          <a:xfrm>
            <a:off x="2329404" y="1491341"/>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120" name="그룹 119"/>
          <p:cNvGrpSpPr/>
          <p:nvPr/>
        </p:nvGrpSpPr>
        <p:grpSpPr>
          <a:xfrm>
            <a:off x="1677532" y="1870413"/>
            <a:ext cx="503620" cy="151844"/>
            <a:chOff x="1853004" y="4826628"/>
            <a:chExt cx="508292" cy="216024"/>
          </a:xfrm>
        </p:grpSpPr>
        <p:pic>
          <p:nvPicPr>
            <p:cNvPr id="121"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23" name="그룹 122"/>
          <p:cNvGrpSpPr/>
          <p:nvPr/>
        </p:nvGrpSpPr>
        <p:grpSpPr>
          <a:xfrm>
            <a:off x="1705318" y="2053711"/>
            <a:ext cx="458837" cy="141889"/>
            <a:chOff x="1853004" y="5154597"/>
            <a:chExt cx="546189" cy="204821"/>
          </a:xfrm>
        </p:grpSpPr>
        <p:pic>
          <p:nvPicPr>
            <p:cNvPr id="124"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5" name="직사각형 12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26" name="그림 125"/>
          <p:cNvPicPr>
            <a:picLocks noChangeAspect="1"/>
          </p:cNvPicPr>
          <p:nvPr/>
        </p:nvPicPr>
        <p:blipFill>
          <a:blip r:embed="rId7"/>
          <a:stretch>
            <a:fillRect/>
          </a:stretch>
        </p:blipFill>
        <p:spPr>
          <a:xfrm>
            <a:off x="1372612" y="2341306"/>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2758945288"/>
              </p:ext>
            </p:extLst>
          </p:nvPr>
        </p:nvGraphicFramePr>
        <p:xfrm>
          <a:off x="1375112" y="1685745"/>
          <a:ext cx="5708383" cy="608297"/>
        </p:xfrm>
        <a:graphic>
          <a:graphicData uri="http://schemas.openxmlformats.org/drawingml/2006/table">
            <a:tbl>
              <a:tblPr firstRow="1" bandRow="1">
                <a:tableStyleId>{5C22544A-7EE6-4342-B048-85BDC9FD1C3A}</a:tableStyleId>
              </a:tblPr>
              <a:tblGrid>
                <a:gridCol w="532592"/>
                <a:gridCol w="648072"/>
                <a:gridCol w="432048"/>
                <a:gridCol w="706236"/>
                <a:gridCol w="484781"/>
                <a:gridCol w="1473279"/>
                <a:gridCol w="432048"/>
                <a:gridCol w="432048"/>
                <a:gridCol w="567279"/>
              </a:tblGrid>
              <a:tr h="264557">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8" name="TextBox 127"/>
          <p:cNvSpPr txBox="1"/>
          <p:nvPr/>
        </p:nvSpPr>
        <p:spPr>
          <a:xfrm>
            <a:off x="1357944" y="1491340"/>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grpSp>
        <p:nvGrpSpPr>
          <p:cNvPr id="129" name="그룹 128"/>
          <p:cNvGrpSpPr/>
          <p:nvPr/>
        </p:nvGrpSpPr>
        <p:grpSpPr>
          <a:xfrm>
            <a:off x="1388071" y="1965007"/>
            <a:ext cx="523039" cy="289114"/>
            <a:chOff x="1388071" y="1965007"/>
            <a:chExt cx="533926" cy="289114"/>
          </a:xfrm>
        </p:grpSpPr>
        <p:sp>
          <p:nvSpPr>
            <p:cNvPr id="130" name="직사각형 129"/>
            <p:cNvSpPr/>
            <p:nvPr/>
          </p:nvSpPr>
          <p:spPr bwMode="auto">
            <a:xfrm>
              <a:off x="1388071" y="1965007"/>
              <a:ext cx="523039" cy="11560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1" name="직사각형 130"/>
            <p:cNvSpPr/>
            <p:nvPr/>
          </p:nvSpPr>
          <p:spPr bwMode="auto">
            <a:xfrm>
              <a:off x="1398957" y="2131352"/>
              <a:ext cx="523040"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pSp>
      <p:grpSp>
        <p:nvGrpSpPr>
          <p:cNvPr id="132" name="그룹 131"/>
          <p:cNvGrpSpPr/>
          <p:nvPr/>
        </p:nvGrpSpPr>
        <p:grpSpPr>
          <a:xfrm>
            <a:off x="6557257" y="1954121"/>
            <a:ext cx="473172" cy="296161"/>
            <a:chOff x="6191825" y="1954121"/>
            <a:chExt cx="653547" cy="296161"/>
          </a:xfrm>
        </p:grpSpPr>
        <p:pic>
          <p:nvPicPr>
            <p:cNvPr id="133"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91825" y="1954121"/>
              <a:ext cx="636447"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4" name="직사각형 133"/>
            <p:cNvSpPr/>
            <p:nvPr/>
          </p:nvSpPr>
          <p:spPr bwMode="auto">
            <a:xfrm>
              <a:off x="6191825" y="2124721"/>
              <a:ext cx="653547"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35" name="그림 134"/>
          <p:cNvPicPr>
            <a:picLocks noChangeAspect="1"/>
          </p:cNvPicPr>
          <p:nvPr/>
        </p:nvPicPr>
        <p:blipFill>
          <a:blip r:embed="rId8"/>
          <a:stretch>
            <a:fillRect/>
          </a:stretch>
        </p:blipFill>
        <p:spPr>
          <a:xfrm>
            <a:off x="6084168" y="5366343"/>
            <a:ext cx="1016495" cy="201125"/>
          </a:xfrm>
          <a:prstGeom prst="rect">
            <a:avLst/>
          </a:prstGeom>
        </p:spPr>
      </p:pic>
      <p:pic>
        <p:nvPicPr>
          <p:cNvPr id="136" name="그림 135"/>
          <p:cNvPicPr>
            <a:picLocks noChangeAspect="1"/>
          </p:cNvPicPr>
          <p:nvPr/>
        </p:nvPicPr>
        <p:blipFill>
          <a:blip r:embed="rId8"/>
          <a:stretch>
            <a:fillRect/>
          </a:stretch>
        </p:blipFill>
        <p:spPr>
          <a:xfrm>
            <a:off x="6075785" y="3789040"/>
            <a:ext cx="1016495" cy="201125"/>
          </a:xfrm>
          <a:prstGeom prst="rect">
            <a:avLst/>
          </a:prstGeom>
        </p:spPr>
      </p:pic>
      <p:sp>
        <p:nvSpPr>
          <p:cNvPr id="64" name="직사각형 1"/>
          <p:cNvSpPr/>
          <p:nvPr/>
        </p:nvSpPr>
        <p:spPr bwMode="auto">
          <a:xfrm>
            <a:off x="-1692696" y="2852283"/>
            <a:ext cx="2664296" cy="1691131"/>
          </a:xfrm>
          <a:prstGeom prst="rect">
            <a:avLst/>
          </a:prstGeom>
          <a:solidFill>
            <a:schemeClr val="accent6">
              <a:lumMod val="2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서한울 </a:t>
            </a:r>
            <a:r>
              <a:rPr kumimoji="1" lang="en-US" altLang="ko-KR" sz="1200" b="1" dirty="0" smtClean="0">
                <a:solidFill>
                  <a:schemeClr val="bg1"/>
                </a:solidFill>
                <a:latin typeface="Arial" charset="0"/>
                <a:ea typeface="돋움" pitchFamily="50" charset="-127"/>
              </a:rPr>
              <a:t>: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en-US" altLang="ko-KR" sz="1200" b="1" dirty="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solidFill>
                  <a:schemeClr val="bg1"/>
                </a:solidFill>
                <a:latin typeface="Arial" charset="0"/>
                <a:ea typeface="돋움" pitchFamily="50" charset="-127"/>
              </a:rPr>
              <a:t>*</a:t>
            </a:r>
            <a:r>
              <a:rPr kumimoji="1" lang="ko-KR" altLang="en-US" sz="1200" b="1" dirty="0" smtClean="0">
                <a:solidFill>
                  <a:schemeClr val="bg1"/>
                </a:solidFill>
                <a:latin typeface="Arial" charset="0"/>
                <a:ea typeface="돋움" pitchFamily="50" charset="-127"/>
              </a:rPr>
              <a:t>교육기간 </a:t>
            </a:r>
            <a:r>
              <a:rPr kumimoji="1" lang="en-US" altLang="ko-KR" sz="1200" b="1" dirty="0" smtClean="0">
                <a:solidFill>
                  <a:schemeClr val="bg1"/>
                </a:solidFill>
                <a:latin typeface="Arial" charset="0"/>
                <a:ea typeface="돋움" pitchFamily="50" charset="-127"/>
              </a:rPr>
              <a:t>-&gt; </a:t>
            </a:r>
            <a:r>
              <a:rPr kumimoji="1" lang="ko-KR" altLang="en-US" sz="1200" b="1" dirty="0" smtClean="0">
                <a:solidFill>
                  <a:schemeClr val="bg1"/>
                </a:solidFill>
                <a:latin typeface="Arial" charset="0"/>
                <a:ea typeface="돋움" pitchFamily="50" charset="-127"/>
              </a:rPr>
              <a:t>교육기간 </a:t>
            </a:r>
            <a:r>
              <a:rPr kumimoji="1" lang="ko-KR" altLang="en-US" sz="1200" b="1" dirty="0" smtClean="0">
                <a:solidFill>
                  <a:schemeClr val="bg1"/>
                </a:solidFill>
                <a:latin typeface="Arial" charset="0"/>
                <a:ea typeface="돋움" pitchFamily="50" charset="-127"/>
              </a:rPr>
              <a:t>변경</a:t>
            </a:r>
            <a:endParaRPr kumimoji="1" lang="en-US" altLang="ko-KR" sz="1200" b="1" dirty="0" smtClean="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en-US" altLang="ko-KR" sz="1200" b="1" dirty="0" smtClean="0">
                <a:solidFill>
                  <a:schemeClr val="bg1"/>
                </a:solidFill>
                <a:latin typeface="Arial" charset="0"/>
                <a:ea typeface="돋움" pitchFamily="50" charset="-127"/>
              </a:rPr>
              <a:t>*</a:t>
            </a:r>
            <a:r>
              <a:rPr kumimoji="1" lang="ko-KR" altLang="en-US" sz="1200" b="1" dirty="0" smtClean="0">
                <a:solidFill>
                  <a:schemeClr val="bg1"/>
                </a:solidFill>
                <a:latin typeface="Arial" charset="0"/>
                <a:ea typeface="돋움" pitchFamily="50" charset="-127"/>
              </a:rPr>
              <a:t>레벨 </a:t>
            </a:r>
            <a:r>
              <a:rPr kumimoji="1" lang="en-US" altLang="ko-KR" sz="1200" b="1" dirty="0">
                <a:solidFill>
                  <a:schemeClr val="bg1"/>
                </a:solidFill>
                <a:latin typeface="Arial" charset="0"/>
                <a:ea typeface="돋움" pitchFamily="50" charset="-127"/>
              </a:rPr>
              <a:t> </a:t>
            </a:r>
            <a:r>
              <a:rPr kumimoji="1" lang="ko-KR" altLang="en-US" sz="1200" b="1" dirty="0" smtClean="0">
                <a:solidFill>
                  <a:schemeClr val="bg1"/>
                </a:solidFill>
                <a:latin typeface="Arial" charset="0"/>
                <a:ea typeface="돋움" pitchFamily="50" charset="-127"/>
              </a:rPr>
              <a:t>內 </a:t>
            </a:r>
            <a:r>
              <a:rPr kumimoji="1" lang="en-US" altLang="ko-KR" sz="1200" b="1" dirty="0" smtClean="0">
                <a:solidFill>
                  <a:schemeClr val="bg1"/>
                </a:solidFill>
                <a:latin typeface="Arial" charset="0"/>
                <a:ea typeface="돋움" pitchFamily="50" charset="-127"/>
              </a:rPr>
              <a:t>“</a:t>
            </a:r>
            <a:r>
              <a:rPr kumimoji="1" lang="ko-KR" altLang="en-US" sz="1200" b="1" dirty="0" smtClean="0">
                <a:solidFill>
                  <a:schemeClr val="bg1"/>
                </a:solidFill>
                <a:latin typeface="Arial" charset="0"/>
                <a:ea typeface="돋움" pitchFamily="50" charset="-127"/>
              </a:rPr>
              <a:t>결석</a:t>
            </a:r>
            <a:r>
              <a:rPr kumimoji="1" lang="en-US" altLang="ko-KR" sz="1200" b="1" dirty="0" smtClean="0">
                <a:solidFill>
                  <a:schemeClr val="bg1"/>
                </a:solidFill>
                <a:latin typeface="Arial" charset="0"/>
                <a:ea typeface="돋움" pitchFamily="50" charset="-127"/>
              </a:rPr>
              <a:t>/ </a:t>
            </a:r>
            <a:r>
              <a:rPr kumimoji="1" lang="ko-KR" altLang="en-US" sz="1200" b="1" dirty="0" smtClean="0">
                <a:solidFill>
                  <a:schemeClr val="bg1"/>
                </a:solidFill>
                <a:latin typeface="Arial" charset="0"/>
                <a:ea typeface="돋움" pitchFamily="50" charset="-127"/>
              </a:rPr>
              <a:t>출석</a:t>
            </a:r>
            <a:r>
              <a:rPr kumimoji="1" lang="en-US" altLang="ko-KR" sz="1200" b="1" dirty="0" smtClean="0">
                <a:solidFill>
                  <a:schemeClr val="bg1"/>
                </a:solidFill>
                <a:latin typeface="Arial" charset="0"/>
                <a:ea typeface="돋움" pitchFamily="50" charset="-127"/>
              </a:rPr>
              <a:t>” </a:t>
            </a:r>
            <a:r>
              <a:rPr kumimoji="1" lang="ko-KR" altLang="en-US" sz="1200" b="1" dirty="0" smtClean="0">
                <a:solidFill>
                  <a:schemeClr val="bg1"/>
                </a:solidFill>
                <a:latin typeface="Arial" charset="0"/>
                <a:ea typeface="돋움" pitchFamily="50" charset="-127"/>
              </a:rPr>
              <a:t>부분</a:t>
            </a:r>
            <a:endParaRPr kumimoji="1" lang="en-US" altLang="ko-KR" sz="1200" b="1" dirty="0" smtClean="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en-US" altLang="ko-KR" sz="1200" b="1" dirty="0" smtClean="0">
                <a:solidFill>
                  <a:schemeClr val="bg1"/>
                </a:solidFill>
                <a:latin typeface="Arial" charset="0"/>
                <a:ea typeface="돋움" pitchFamily="50" charset="-127"/>
              </a:rPr>
              <a:t>* </a:t>
            </a:r>
            <a:r>
              <a:rPr kumimoji="1" lang="ko-KR" altLang="en-US" sz="1200" b="1" dirty="0" smtClean="0">
                <a:solidFill>
                  <a:schemeClr val="bg1"/>
                </a:solidFill>
                <a:latin typeface="Arial" charset="0"/>
                <a:ea typeface="돋움" pitchFamily="50" charset="-127"/>
              </a:rPr>
              <a:t>결석 및 출석을 글자로 표시할건지</a:t>
            </a:r>
            <a:r>
              <a:rPr kumimoji="1" lang="en-US" altLang="ko-KR" sz="1200" b="1" dirty="0" smtClean="0">
                <a:solidFill>
                  <a:schemeClr val="bg1"/>
                </a:solidFill>
                <a:latin typeface="Arial" charset="0"/>
                <a:ea typeface="돋움" pitchFamily="50" charset="-127"/>
              </a:rPr>
              <a:t/>
            </a:r>
            <a:br>
              <a:rPr kumimoji="1" lang="en-US" altLang="ko-KR" sz="1200" b="1" dirty="0" smtClean="0">
                <a:solidFill>
                  <a:schemeClr val="bg1"/>
                </a:solidFill>
                <a:latin typeface="Arial" charset="0"/>
                <a:ea typeface="돋움" pitchFamily="50" charset="-127"/>
              </a:rPr>
            </a:br>
            <a:r>
              <a:rPr kumimoji="1" lang="en-US" altLang="ko-KR" sz="1200" b="1" dirty="0" smtClean="0">
                <a:solidFill>
                  <a:schemeClr val="bg1"/>
                </a:solidFill>
                <a:latin typeface="Arial" charset="0"/>
                <a:ea typeface="돋움" pitchFamily="50" charset="-127"/>
              </a:rPr>
              <a:t>O / X / BIZ </a:t>
            </a:r>
            <a:r>
              <a:rPr kumimoji="1" lang="ko-KR" altLang="en-US" sz="1200" b="1" dirty="0" smtClean="0">
                <a:solidFill>
                  <a:schemeClr val="bg1"/>
                </a:solidFill>
                <a:latin typeface="Arial" charset="0"/>
                <a:ea typeface="돋움" pitchFamily="50" charset="-127"/>
              </a:rPr>
              <a:t>로 표시할건지 </a:t>
            </a:r>
            <a:r>
              <a:rPr kumimoji="1" lang="en-US" altLang="ko-KR" sz="1200" b="1" dirty="0" smtClean="0">
                <a:solidFill>
                  <a:schemeClr val="bg1"/>
                </a:solidFill>
                <a:latin typeface="Arial" charset="0"/>
                <a:ea typeface="돋움" pitchFamily="50" charset="-127"/>
              </a:rPr>
              <a:t>?</a:t>
            </a:r>
          </a:p>
        </p:txBody>
      </p:sp>
    </p:spTree>
    <p:extLst>
      <p:ext uri="{BB962C8B-B14F-4D97-AF65-F5344CB8AC3E}">
        <p14:creationId xmlns:p14="http://schemas.microsoft.com/office/powerpoint/2010/main" val="64641031"/>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세부기능 </a:t>
            </a:r>
            <a:r>
              <a:rPr lang="en-US" altLang="ko-KR" dirty="0" smtClean="0">
                <a:solidFill>
                  <a:srgbClr val="000000"/>
                </a:solidFill>
                <a:latin typeface="돋움"/>
                <a:ea typeface="돋움"/>
              </a:rPr>
              <a:t>1 </a:t>
            </a:r>
            <a:endParaRPr lang="ko-KR" altLang="en-US" dirty="0">
              <a:solidFill>
                <a:srgbClr val="000000"/>
              </a:solidFill>
              <a:latin typeface="돋움"/>
              <a:ea typeface="돋움"/>
            </a:endParaRPr>
          </a:p>
        </p:txBody>
      </p:sp>
      <p:sp>
        <p:nvSpPr>
          <p:cNvPr id="6" name="직사각형 5"/>
          <p:cNvSpPr/>
          <p:nvPr/>
        </p:nvSpPr>
        <p:spPr bwMode="auto">
          <a:xfrm>
            <a:off x="1314346" y="1586767"/>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259756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2624894"/>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상세정보</a:t>
            </a:r>
            <a:endParaRPr lang="ko-KR" altLang="en-US" sz="900" b="1" dirty="0">
              <a:solidFill>
                <a:schemeClr val="bg1"/>
              </a:solidFill>
            </a:endParaRPr>
          </a:p>
        </p:txBody>
      </p:sp>
      <p:sp>
        <p:nvSpPr>
          <p:cNvPr id="63" name="직사각형 62"/>
          <p:cNvSpPr/>
          <p:nvPr/>
        </p:nvSpPr>
        <p:spPr bwMode="auto">
          <a:xfrm>
            <a:off x="1341642" y="2843433"/>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2806251"/>
            <a:ext cx="5851869" cy="97533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ext uri="{D42A27DB-BD31-4B8C-83A1-F6EECF244321}">
                <p14:modId xmlns:p14="http://schemas.microsoft.com/office/powerpoint/2010/main" val="2468998292"/>
              </p:ext>
            </p:extLst>
          </p:nvPr>
        </p:nvGraphicFramePr>
        <p:xfrm>
          <a:off x="1381550" y="3068964"/>
          <a:ext cx="3155810" cy="645660"/>
        </p:xfrm>
        <a:graphic>
          <a:graphicData uri="http://schemas.openxmlformats.org/drawingml/2006/table">
            <a:tbl>
              <a:tblPr firstRow="1" bandRow="1">
                <a:tableStyleId>{5C22544A-7EE6-4342-B048-85BDC9FD1C3A}</a:tableStyleId>
              </a:tblPr>
              <a:tblGrid>
                <a:gridCol w="892192"/>
                <a:gridCol w="1131809"/>
                <a:gridCol w="1131809"/>
              </a:tblGrid>
              <a:tr h="222629">
                <a:tc>
                  <a:txBody>
                    <a:bodyPr/>
                    <a:lstStyle/>
                    <a:p>
                      <a:pPr algn="ctr" latinLnBrk="1"/>
                      <a:r>
                        <a:rPr lang="ko-KR" altLang="en-US" sz="900" dirty="0" smtClean="0">
                          <a:solidFill>
                            <a:schemeClr val="tx1"/>
                          </a:solidFill>
                        </a:rPr>
                        <a:t>담당자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연락처</a:t>
                      </a:r>
                      <a:r>
                        <a:rPr lang="en-US" altLang="ko-KR" sz="900" dirty="0" smtClean="0">
                          <a:solidFill>
                            <a:schemeClr val="tx1"/>
                          </a:solidFill>
                        </a:rPr>
                        <a:t>/</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방명록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402">
                <a:tc>
                  <a:txBody>
                    <a:bodyPr/>
                    <a:lstStyle/>
                    <a:p>
                      <a:pPr algn="ctr" latinLnBrk="1"/>
                      <a:r>
                        <a:rPr lang="ko-KR" altLang="en-US" sz="900" dirty="0" smtClean="0">
                          <a:solidFill>
                            <a:schemeClr val="tx1"/>
                          </a:solidFill>
                        </a:rPr>
                        <a:t>박하나 강사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2629">
                <a:tc>
                  <a:txBody>
                    <a:bodyPr/>
                    <a:lstStyle/>
                    <a:p>
                      <a:pPr algn="ctr" latinLnBrk="1"/>
                      <a:r>
                        <a:rPr lang="ko-KR" altLang="en-US" sz="900" dirty="0" smtClean="0">
                          <a:solidFill>
                            <a:schemeClr val="tx1"/>
                          </a:solidFill>
                        </a:rPr>
                        <a:t>송진 컨설턴트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507" y="3325161"/>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그룹 2"/>
          <p:cNvGrpSpPr/>
          <p:nvPr/>
        </p:nvGrpSpPr>
        <p:grpSpPr>
          <a:xfrm>
            <a:off x="4589579" y="3068964"/>
            <a:ext cx="2480140" cy="654658"/>
            <a:chOff x="4589579" y="2960105"/>
            <a:chExt cx="2480140" cy="654658"/>
          </a:xfrm>
        </p:grpSpPr>
        <p:pic>
          <p:nvPicPr>
            <p:cNvPr id="82" name="그림 81"/>
            <p:cNvPicPr>
              <a:picLocks noChangeAspect="1"/>
            </p:cNvPicPr>
            <p:nvPr/>
          </p:nvPicPr>
          <p:blipFill>
            <a:blip r:embed="rId5"/>
            <a:stretch>
              <a:fillRect/>
            </a:stretch>
          </p:blipFill>
          <p:spPr>
            <a:xfrm>
              <a:off x="4589579" y="2960106"/>
              <a:ext cx="2480140" cy="654657"/>
            </a:xfrm>
            <a:prstGeom prst="rect">
              <a:avLst/>
            </a:prstGeom>
            <a:ln>
              <a:solidFill>
                <a:schemeClr val="bg1">
                  <a:lumMod val="50000"/>
                </a:schemeClr>
              </a:solidFill>
            </a:ln>
          </p:spPr>
        </p:pic>
        <p:sp>
          <p:nvSpPr>
            <p:cNvPr id="83" name="직사각형 82"/>
            <p:cNvSpPr/>
            <p:nvPr/>
          </p:nvSpPr>
          <p:spPr>
            <a:xfrm>
              <a:off x="4591273" y="2960105"/>
              <a:ext cx="2478439" cy="172697"/>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grpSp>
      <p:sp>
        <p:nvSpPr>
          <p:cNvPr id="84" name="직사각형 83"/>
          <p:cNvSpPr/>
          <p:nvPr/>
        </p:nvSpPr>
        <p:spPr bwMode="auto">
          <a:xfrm>
            <a:off x="1314062" y="3805400"/>
            <a:ext cx="5851869" cy="1229419"/>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85" name="표 84"/>
          <p:cNvGraphicFramePr>
            <a:graphicFrameLocks noGrp="1"/>
          </p:cNvGraphicFramePr>
          <p:nvPr>
            <p:extLst>
              <p:ext uri="{D42A27DB-BD31-4B8C-83A1-F6EECF244321}">
                <p14:modId xmlns:p14="http://schemas.microsoft.com/office/powerpoint/2010/main" val="4274712097"/>
              </p:ext>
            </p:extLst>
          </p:nvPr>
        </p:nvGraphicFramePr>
        <p:xfrm>
          <a:off x="1359779" y="4093433"/>
          <a:ext cx="5709932" cy="736665"/>
        </p:xfrm>
        <a:graphic>
          <a:graphicData uri="http://schemas.openxmlformats.org/drawingml/2006/table">
            <a:tbl>
              <a:tblPr firstRow="1" bandRow="1">
                <a:tableStyleId>{5C22544A-7EE6-4342-B048-85BDC9FD1C3A}</a:tableStyleId>
              </a:tblPr>
              <a:tblGrid>
                <a:gridCol w="1427483"/>
                <a:gridCol w="1427483"/>
                <a:gridCol w="1427483"/>
                <a:gridCol w="1427483"/>
              </a:tblGrid>
              <a:tr h="147333">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출석현황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특이사항</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6" name="직사각형 85"/>
          <p:cNvSpPr/>
          <p:nvPr/>
        </p:nvSpPr>
        <p:spPr bwMode="auto">
          <a:xfrm>
            <a:off x="1341642" y="3845637"/>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87" name="그림 86"/>
          <p:cNvPicPr>
            <a:picLocks noChangeAspect="1"/>
          </p:cNvPicPr>
          <p:nvPr/>
        </p:nvPicPr>
        <p:blipFill>
          <a:blip r:embed="rId6"/>
          <a:stretch>
            <a:fillRect/>
          </a:stretch>
        </p:blipFill>
        <p:spPr>
          <a:xfrm>
            <a:off x="5767067" y="4855251"/>
            <a:ext cx="1293034" cy="171313"/>
          </a:xfrm>
          <a:prstGeom prst="rect">
            <a:avLst/>
          </a:prstGeom>
        </p:spPr>
      </p:pic>
      <p:pic>
        <p:nvPicPr>
          <p:cNvPr id="88" name="그림 87"/>
          <p:cNvPicPr>
            <a:picLocks noChangeAspect="1"/>
          </p:cNvPicPr>
          <p:nvPr/>
        </p:nvPicPr>
        <p:blipFill>
          <a:blip r:embed="rId7"/>
          <a:stretch>
            <a:fillRect/>
          </a:stretch>
        </p:blipFill>
        <p:spPr>
          <a:xfrm>
            <a:off x="1370990" y="4864971"/>
            <a:ext cx="1521869" cy="149692"/>
          </a:xfrm>
          <a:prstGeom prst="rect">
            <a:avLst/>
          </a:prstGeom>
        </p:spPr>
      </p:pic>
      <p:sp>
        <p:nvSpPr>
          <p:cNvPr id="89" name="직사각형 88"/>
          <p:cNvSpPr/>
          <p:nvPr/>
        </p:nvSpPr>
        <p:spPr bwMode="auto">
          <a:xfrm>
            <a:off x="1314062" y="5318170"/>
            <a:ext cx="5851869" cy="15118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3" name="직사각형 92"/>
          <p:cNvSpPr/>
          <p:nvPr/>
        </p:nvSpPr>
        <p:spPr bwMode="auto">
          <a:xfrm>
            <a:off x="1341642" y="5369469"/>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9 </a:t>
            </a:r>
            <a:r>
              <a:rPr kumimoji="1" lang="ko-KR" altLang="en-US" sz="900" b="1" dirty="0" err="1" smtClean="0">
                <a:solidFill>
                  <a:schemeClr val="bg1"/>
                </a:solidFill>
                <a:latin typeface="Arial" charset="0"/>
                <a:ea typeface="돋움" pitchFamily="50" charset="-127"/>
              </a:rPr>
              <a:t>회차</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94" name="그림 93"/>
          <p:cNvPicPr>
            <a:picLocks noChangeAspect="1"/>
          </p:cNvPicPr>
          <p:nvPr/>
        </p:nvPicPr>
        <p:blipFill>
          <a:blip r:embed="rId6"/>
          <a:stretch>
            <a:fillRect/>
          </a:stretch>
        </p:blipFill>
        <p:spPr>
          <a:xfrm>
            <a:off x="5767067" y="6623575"/>
            <a:ext cx="1293034" cy="171313"/>
          </a:xfrm>
          <a:prstGeom prst="rect">
            <a:avLst/>
          </a:prstGeom>
        </p:spPr>
      </p:pic>
      <p:pic>
        <p:nvPicPr>
          <p:cNvPr id="95" name="그림 94"/>
          <p:cNvPicPr>
            <a:picLocks noChangeAspect="1"/>
          </p:cNvPicPr>
          <p:nvPr/>
        </p:nvPicPr>
        <p:blipFill>
          <a:blip r:embed="rId7"/>
          <a:stretch>
            <a:fillRect/>
          </a:stretch>
        </p:blipFill>
        <p:spPr>
          <a:xfrm>
            <a:off x="1370990" y="6633295"/>
            <a:ext cx="1521869" cy="149692"/>
          </a:xfrm>
          <a:prstGeom prst="rect">
            <a:avLst/>
          </a:prstGeom>
        </p:spPr>
      </p:pic>
      <p:graphicFrame>
        <p:nvGraphicFramePr>
          <p:cNvPr id="96" name="표 95"/>
          <p:cNvGraphicFramePr>
            <a:graphicFrameLocks noGrp="1"/>
          </p:cNvGraphicFramePr>
          <p:nvPr>
            <p:extLst/>
          </p:nvPr>
        </p:nvGraphicFramePr>
        <p:xfrm>
          <a:off x="1370992" y="5612049"/>
          <a:ext cx="5689109" cy="975360"/>
        </p:xfrm>
        <a:graphic>
          <a:graphicData uri="http://schemas.openxmlformats.org/drawingml/2006/table">
            <a:tbl>
              <a:tblPr firstRow="1" bandRow="1">
                <a:tableStyleId>{5C22544A-7EE6-4342-B048-85BDC9FD1C3A}</a:tableStyleId>
              </a:tblPr>
              <a:tblGrid>
                <a:gridCol w="304100"/>
                <a:gridCol w="385771"/>
                <a:gridCol w="782945"/>
                <a:gridCol w="432048"/>
                <a:gridCol w="648072"/>
                <a:gridCol w="432048"/>
                <a:gridCol w="2704125"/>
              </a:tblGrid>
              <a:tr h="112080">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레벨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출석여부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993">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0" dirty="0" smtClean="0">
                          <a:solidFill>
                            <a:schemeClr val="tx1"/>
                          </a:solidFill>
                        </a:rPr>
                        <a:t>결석</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7" name="직사각형 46"/>
          <p:cNvSpPr/>
          <p:nvPr/>
        </p:nvSpPr>
        <p:spPr bwMode="auto">
          <a:xfrm>
            <a:off x="1303176" y="1448077"/>
            <a:ext cx="5851869" cy="107905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0" name="그림 49"/>
          <p:cNvPicPr>
            <a:picLocks noChangeAspect="1"/>
          </p:cNvPicPr>
          <p:nvPr/>
        </p:nvPicPr>
        <p:blipFill>
          <a:blip r:embed="rId6"/>
          <a:stretch>
            <a:fillRect/>
          </a:stretch>
        </p:blipFill>
        <p:spPr>
          <a:xfrm>
            <a:off x="5790461" y="2294043"/>
            <a:ext cx="1293034" cy="197972"/>
          </a:xfrm>
          <a:prstGeom prst="rect">
            <a:avLst/>
          </a:prstGeom>
        </p:spPr>
      </p:pic>
      <p:pic>
        <p:nvPicPr>
          <p:cNvPr id="52" name="그림 51"/>
          <p:cNvPicPr>
            <a:picLocks noChangeAspect="1"/>
          </p:cNvPicPr>
          <p:nvPr/>
        </p:nvPicPr>
        <p:blipFill>
          <a:blip r:embed="rId8"/>
          <a:stretch>
            <a:fillRect/>
          </a:stretch>
        </p:blipFill>
        <p:spPr>
          <a:xfrm>
            <a:off x="6075785" y="1470337"/>
            <a:ext cx="1016495" cy="201125"/>
          </a:xfrm>
          <a:prstGeom prst="rect">
            <a:avLst/>
          </a:prstGeom>
        </p:spPr>
      </p:pic>
      <p:sp>
        <p:nvSpPr>
          <p:cNvPr id="65" name="TextBox 64"/>
          <p:cNvSpPr txBox="1"/>
          <p:nvPr/>
        </p:nvSpPr>
        <p:spPr>
          <a:xfrm>
            <a:off x="1796345" y="1484955"/>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66" name="TextBox 65"/>
          <p:cNvSpPr txBox="1"/>
          <p:nvPr/>
        </p:nvSpPr>
        <p:spPr>
          <a:xfrm>
            <a:off x="2329404" y="1491341"/>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67" name="그룹 66"/>
          <p:cNvGrpSpPr/>
          <p:nvPr/>
        </p:nvGrpSpPr>
        <p:grpSpPr>
          <a:xfrm>
            <a:off x="1677532" y="1870413"/>
            <a:ext cx="503620" cy="151844"/>
            <a:chOff x="1853004" y="4826628"/>
            <a:chExt cx="508292" cy="216024"/>
          </a:xfrm>
        </p:grpSpPr>
        <p:pic>
          <p:nvPicPr>
            <p:cNvPr id="68"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 name="직사각형 70"/>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705318" y="2053711"/>
            <a:ext cx="458837" cy="141889"/>
            <a:chOff x="1853004" y="5154597"/>
            <a:chExt cx="546189" cy="204821"/>
          </a:xfrm>
        </p:grpSpPr>
        <p:pic>
          <p:nvPicPr>
            <p:cNvPr id="74"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76" name="그림 75"/>
          <p:cNvPicPr>
            <a:picLocks noChangeAspect="1"/>
          </p:cNvPicPr>
          <p:nvPr/>
        </p:nvPicPr>
        <p:blipFill>
          <a:blip r:embed="rId7"/>
          <a:stretch>
            <a:fillRect/>
          </a:stretch>
        </p:blipFill>
        <p:spPr>
          <a:xfrm>
            <a:off x="1372612" y="2341306"/>
            <a:ext cx="1521869" cy="149692"/>
          </a:xfrm>
          <a:prstGeom prst="rect">
            <a:avLst/>
          </a:prstGeom>
        </p:spPr>
      </p:pic>
      <p:graphicFrame>
        <p:nvGraphicFramePr>
          <p:cNvPr id="54" name="표 53"/>
          <p:cNvGraphicFramePr>
            <a:graphicFrameLocks noGrp="1"/>
          </p:cNvGraphicFramePr>
          <p:nvPr>
            <p:extLst>
              <p:ext uri="{D42A27DB-BD31-4B8C-83A1-F6EECF244321}">
                <p14:modId xmlns:p14="http://schemas.microsoft.com/office/powerpoint/2010/main" val="2480036060"/>
              </p:ext>
            </p:extLst>
          </p:nvPr>
        </p:nvGraphicFramePr>
        <p:xfrm>
          <a:off x="1375112" y="1685745"/>
          <a:ext cx="5708383" cy="608297"/>
        </p:xfrm>
        <a:graphic>
          <a:graphicData uri="http://schemas.openxmlformats.org/drawingml/2006/table">
            <a:tbl>
              <a:tblPr firstRow="1" bandRow="1">
                <a:tableStyleId>{5C22544A-7EE6-4342-B048-85BDC9FD1C3A}</a:tableStyleId>
              </a:tblPr>
              <a:tblGrid>
                <a:gridCol w="532592"/>
                <a:gridCol w="648072"/>
                <a:gridCol w="432048"/>
                <a:gridCol w="706236"/>
                <a:gridCol w="484781"/>
                <a:gridCol w="1473279"/>
                <a:gridCol w="432048"/>
                <a:gridCol w="432048"/>
                <a:gridCol w="567279"/>
              </a:tblGrid>
              <a:tr h="264557">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6" name="TextBox 55"/>
          <p:cNvSpPr txBox="1"/>
          <p:nvPr/>
        </p:nvSpPr>
        <p:spPr>
          <a:xfrm>
            <a:off x="1357944" y="1491340"/>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1" y="510470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8" name="TextBox 97"/>
          <p:cNvSpPr txBox="1"/>
          <p:nvPr/>
        </p:nvSpPr>
        <p:spPr>
          <a:xfrm>
            <a:off x="1348895" y="5132037"/>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정보</a:t>
            </a:r>
            <a:endParaRPr lang="ko-KR" altLang="en-US" sz="900" b="1" dirty="0">
              <a:solidFill>
                <a:schemeClr val="bg1"/>
              </a:solidFill>
            </a:endParaRPr>
          </a:p>
        </p:txBody>
      </p:sp>
      <p:grpSp>
        <p:nvGrpSpPr>
          <p:cNvPr id="2" name="그룹 1"/>
          <p:cNvGrpSpPr/>
          <p:nvPr/>
        </p:nvGrpSpPr>
        <p:grpSpPr>
          <a:xfrm>
            <a:off x="1388071" y="1965007"/>
            <a:ext cx="523039" cy="289114"/>
            <a:chOff x="1388071" y="1965007"/>
            <a:chExt cx="533926" cy="289114"/>
          </a:xfrm>
        </p:grpSpPr>
        <p:sp>
          <p:nvSpPr>
            <p:cNvPr id="112" name="직사각형 111"/>
            <p:cNvSpPr/>
            <p:nvPr/>
          </p:nvSpPr>
          <p:spPr bwMode="auto">
            <a:xfrm>
              <a:off x="1388071" y="1965007"/>
              <a:ext cx="523039" cy="11560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13" name="직사각형 112"/>
            <p:cNvSpPr/>
            <p:nvPr/>
          </p:nvSpPr>
          <p:spPr bwMode="auto">
            <a:xfrm>
              <a:off x="1398957" y="2131352"/>
              <a:ext cx="523040"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pSp>
      <p:grpSp>
        <p:nvGrpSpPr>
          <p:cNvPr id="7" name="그룹 6"/>
          <p:cNvGrpSpPr/>
          <p:nvPr/>
        </p:nvGrpSpPr>
        <p:grpSpPr>
          <a:xfrm>
            <a:off x="6557257" y="1954121"/>
            <a:ext cx="473172" cy="296161"/>
            <a:chOff x="6191825" y="1954121"/>
            <a:chExt cx="653547" cy="296161"/>
          </a:xfrm>
        </p:grpSpPr>
        <p:pic>
          <p:nvPicPr>
            <p:cNvPr id="57"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91825" y="1954121"/>
              <a:ext cx="636447"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0" name="직사각형 59"/>
            <p:cNvSpPr/>
            <p:nvPr/>
          </p:nvSpPr>
          <p:spPr bwMode="auto">
            <a:xfrm>
              <a:off x="6191825" y="2124721"/>
              <a:ext cx="653547"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100" name="TextBox 99"/>
          <p:cNvSpPr txBox="1"/>
          <p:nvPr/>
        </p:nvSpPr>
        <p:spPr>
          <a:xfrm>
            <a:off x="1933104" y="1900900"/>
            <a:ext cx="597954" cy="429520"/>
          </a:xfrm>
          <a:prstGeom prst="rect">
            <a:avLst/>
          </a:prstGeom>
          <a:noFill/>
          <a:ln w="25400">
            <a:solidFill>
              <a:srgbClr val="FF0000"/>
            </a:solidFill>
            <a:prstDash val="dash"/>
          </a:ln>
        </p:spPr>
        <p:txBody>
          <a:bodyPr wrap="square" rtlCol="0">
            <a:normAutofit/>
          </a:bodyPr>
          <a:lstStyle/>
          <a:p>
            <a:endParaRPr lang="ko-KR" altLang="en-US" dirty="0"/>
          </a:p>
        </p:txBody>
      </p:sp>
      <p:sp>
        <p:nvSpPr>
          <p:cNvPr id="61" name="직사각형 60"/>
          <p:cNvSpPr/>
          <p:nvPr/>
        </p:nvSpPr>
        <p:spPr>
          <a:xfrm>
            <a:off x="101759" y="1934596"/>
            <a:ext cx="1045669" cy="143828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프로그램 클릭 </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클래스 상세정보 표시</a:t>
            </a:r>
            <a:endParaRPr lang="en-US" altLang="ko-KR" sz="1000" b="1" kern="100" dirty="0" smtClean="0">
              <a:latin typeface="맑은 고딕"/>
              <a:ea typeface="맑은 고딕"/>
              <a:cs typeface="Times New Roman"/>
            </a:endParaRPr>
          </a:p>
        </p:txBody>
      </p:sp>
      <p:sp>
        <p:nvSpPr>
          <p:cNvPr id="64" name="Oval 14"/>
          <p:cNvSpPr>
            <a:spLocks noChangeArrowheads="1"/>
          </p:cNvSpPr>
          <p:nvPr/>
        </p:nvSpPr>
        <p:spPr bwMode="gray">
          <a:xfrm>
            <a:off x="132212" y="1845759"/>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cxnSp>
        <p:nvCxnSpPr>
          <p:cNvPr id="10" name="꺾인 연결선 9"/>
          <p:cNvCxnSpPr>
            <a:stCxn id="100" idx="0"/>
            <a:endCxn id="90" idx="1"/>
          </p:cNvCxnSpPr>
          <p:nvPr/>
        </p:nvCxnSpPr>
        <p:spPr bwMode="auto">
          <a:xfrm rot="16200000" flipH="1" flipV="1">
            <a:off x="792255" y="2377132"/>
            <a:ext cx="1916059" cy="963593"/>
          </a:xfrm>
          <a:prstGeom prst="bentConnector4">
            <a:avLst>
              <a:gd name="adj1" fmla="val -11931"/>
              <a:gd name="adj2" fmla="val 110168"/>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TextBox 72"/>
          <p:cNvSpPr txBox="1"/>
          <p:nvPr/>
        </p:nvSpPr>
        <p:spPr>
          <a:xfrm>
            <a:off x="1342810" y="4208785"/>
            <a:ext cx="1428989" cy="656186"/>
          </a:xfrm>
          <a:prstGeom prst="rect">
            <a:avLst/>
          </a:prstGeom>
          <a:noFill/>
          <a:ln w="25400">
            <a:solidFill>
              <a:srgbClr val="FF0000"/>
            </a:solidFill>
            <a:prstDash val="dash"/>
          </a:ln>
        </p:spPr>
        <p:txBody>
          <a:bodyPr wrap="square" rtlCol="0">
            <a:normAutofit/>
          </a:bodyPr>
          <a:lstStyle/>
          <a:p>
            <a:endParaRPr lang="ko-KR" altLang="en-US" dirty="0"/>
          </a:p>
        </p:txBody>
      </p:sp>
      <p:sp>
        <p:nvSpPr>
          <p:cNvPr id="78" name="직사각형 77"/>
          <p:cNvSpPr/>
          <p:nvPr/>
        </p:nvSpPr>
        <p:spPr>
          <a:xfrm>
            <a:off x="59767" y="4580402"/>
            <a:ext cx="983841"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err="1" smtClean="0">
                <a:latin typeface="맑은 고딕"/>
                <a:ea typeface="맑은 고딕"/>
                <a:cs typeface="Times New Roman"/>
              </a:rPr>
              <a:t>회차</a:t>
            </a:r>
            <a:r>
              <a:rPr lang="ko-KR" altLang="en-US" sz="1000" b="1" kern="100" dirty="0" smtClean="0">
                <a:latin typeface="맑은 고딕"/>
                <a:ea typeface="맑은 고딕"/>
                <a:cs typeface="Times New Roman"/>
              </a:rPr>
              <a:t> 클릭 </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해당 </a:t>
            </a:r>
            <a:r>
              <a:rPr lang="ko-KR" altLang="en-US" sz="1000" b="1" kern="100" dirty="0" err="1" smtClean="0">
                <a:latin typeface="맑은 고딕"/>
                <a:ea typeface="맑은 고딕"/>
                <a:cs typeface="Times New Roman"/>
                <a:sym typeface="Wingdings" panose="05000000000000000000" pitchFamily="2" charset="2"/>
              </a:rPr>
              <a:t>회차에</a:t>
            </a:r>
            <a:r>
              <a:rPr lang="ko-KR" altLang="en-US" sz="1000" b="1" kern="100" dirty="0" smtClean="0">
                <a:latin typeface="맑은 고딕"/>
                <a:ea typeface="맑은 고딕"/>
                <a:cs typeface="Times New Roman"/>
                <a:sym typeface="Wingdings" panose="05000000000000000000" pitchFamily="2" charset="2"/>
              </a:rPr>
              <a:t> 대한 학습자 정보 표시</a:t>
            </a:r>
            <a:endParaRPr lang="en-US" altLang="ko-KR" sz="1000" b="1" kern="100" dirty="0" smtClean="0">
              <a:latin typeface="맑은 고딕"/>
              <a:ea typeface="맑은 고딕"/>
              <a:cs typeface="Times New Roman"/>
            </a:endParaRPr>
          </a:p>
        </p:txBody>
      </p:sp>
      <p:sp>
        <p:nvSpPr>
          <p:cNvPr id="79" name="Oval 14"/>
          <p:cNvSpPr>
            <a:spLocks noChangeArrowheads="1"/>
          </p:cNvSpPr>
          <p:nvPr/>
        </p:nvSpPr>
        <p:spPr bwMode="gray">
          <a:xfrm>
            <a:off x="72874" y="4478277"/>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2</a:t>
            </a:r>
            <a:endParaRPr lang="en-US" altLang="ko-KR" sz="1200" dirty="0">
              <a:solidFill>
                <a:schemeClr val="bg1"/>
              </a:solidFill>
              <a:latin typeface="Arial" panose="020B0604020202020204" pitchFamily="34" charset="0"/>
              <a:ea typeface="돋움" panose="020B0600000101010101" pitchFamily="50" charset="-127"/>
            </a:endParaRPr>
          </a:p>
        </p:txBody>
      </p:sp>
      <p:cxnSp>
        <p:nvCxnSpPr>
          <p:cNvPr id="80" name="꺾인 연결선 79"/>
          <p:cNvCxnSpPr>
            <a:stCxn id="73" idx="1"/>
            <a:endCxn id="81" idx="1"/>
          </p:cNvCxnSpPr>
          <p:nvPr/>
        </p:nvCxnSpPr>
        <p:spPr bwMode="auto">
          <a:xfrm rot="10800000" flipV="1">
            <a:off x="1259632" y="4536877"/>
            <a:ext cx="83178" cy="1567363"/>
          </a:xfrm>
          <a:prstGeom prst="bentConnector3">
            <a:avLst>
              <a:gd name="adj1" fmla="val 28322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TextBox 80"/>
          <p:cNvSpPr txBox="1"/>
          <p:nvPr/>
        </p:nvSpPr>
        <p:spPr>
          <a:xfrm>
            <a:off x="1259632" y="5350482"/>
            <a:ext cx="5954892" cy="1507517"/>
          </a:xfrm>
          <a:prstGeom prst="rect">
            <a:avLst/>
          </a:prstGeom>
          <a:noFill/>
          <a:ln w="25400">
            <a:solidFill>
              <a:srgbClr val="FF0000"/>
            </a:solidFill>
            <a:prstDash val="dash"/>
          </a:ln>
        </p:spPr>
        <p:txBody>
          <a:bodyPr wrap="square" rtlCol="0">
            <a:normAutofit/>
          </a:bodyPr>
          <a:lstStyle/>
          <a:p>
            <a:endParaRPr lang="ko-KR" altLang="en-US" dirty="0"/>
          </a:p>
        </p:txBody>
      </p:sp>
      <p:sp>
        <p:nvSpPr>
          <p:cNvPr id="90" name="TextBox 89"/>
          <p:cNvSpPr txBox="1"/>
          <p:nvPr/>
        </p:nvSpPr>
        <p:spPr>
          <a:xfrm>
            <a:off x="1268488" y="2564372"/>
            <a:ext cx="5946035" cy="2505173"/>
          </a:xfrm>
          <a:prstGeom prst="rect">
            <a:avLst/>
          </a:prstGeom>
          <a:noFill/>
          <a:ln w="25400">
            <a:solidFill>
              <a:srgbClr val="FF0000"/>
            </a:solidFill>
            <a:prstDash val="dash"/>
          </a:ln>
        </p:spPr>
        <p:txBody>
          <a:bodyPr wrap="square" rtlCol="0">
            <a:normAutofit/>
          </a:bodyPr>
          <a:lstStyle/>
          <a:p>
            <a:endParaRPr lang="ko-KR" altLang="en-US" dirty="0"/>
          </a:p>
        </p:txBody>
      </p:sp>
      <p:sp>
        <p:nvSpPr>
          <p:cNvPr id="107" name="직사각형 106"/>
          <p:cNvSpPr/>
          <p:nvPr/>
        </p:nvSpPr>
        <p:spPr>
          <a:xfrm>
            <a:off x="7513390" y="4775380"/>
            <a:ext cx="1523105" cy="1929917"/>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 정보 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smtClean="0"/>
              <a:t>개별 코멘트의 경우 </a:t>
            </a:r>
            <a:r>
              <a:rPr lang="en-US" altLang="ko-KR" sz="1000" b="1" dirty="0" smtClean="0"/>
              <a:t>100</a:t>
            </a:r>
            <a:r>
              <a:rPr lang="ko-KR" altLang="en-US" sz="1000" b="1" dirty="0" smtClean="0"/>
              <a:t>자까지 입력 가능</a:t>
            </a:r>
            <a:r>
              <a:rPr lang="en-US" altLang="ko-KR" sz="1000" b="1" dirty="0" smtClean="0"/>
              <a:t>, </a:t>
            </a: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108" name="AutoShape 85"/>
          <p:cNvSpPr>
            <a:spLocks noChangeArrowheads="1"/>
          </p:cNvSpPr>
          <p:nvPr/>
        </p:nvSpPr>
        <p:spPr bwMode="auto">
          <a:xfrm rot="5400000">
            <a:off x="6556558" y="5967850"/>
            <a:ext cx="1614848" cy="22021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09" name="그림 108"/>
          <p:cNvPicPr>
            <a:picLocks noChangeAspect="1"/>
          </p:cNvPicPr>
          <p:nvPr/>
        </p:nvPicPr>
        <p:blipFill>
          <a:blip r:embed="rId8"/>
          <a:stretch>
            <a:fillRect/>
          </a:stretch>
        </p:blipFill>
        <p:spPr>
          <a:xfrm>
            <a:off x="6086671" y="5383923"/>
            <a:ext cx="1016495" cy="201125"/>
          </a:xfrm>
          <a:prstGeom prst="rect">
            <a:avLst/>
          </a:prstGeom>
        </p:spPr>
      </p:pic>
      <p:pic>
        <p:nvPicPr>
          <p:cNvPr id="110" name="그림 109"/>
          <p:cNvPicPr>
            <a:picLocks noChangeAspect="1"/>
          </p:cNvPicPr>
          <p:nvPr/>
        </p:nvPicPr>
        <p:blipFill>
          <a:blip r:embed="rId8"/>
          <a:stretch>
            <a:fillRect/>
          </a:stretch>
        </p:blipFill>
        <p:spPr>
          <a:xfrm>
            <a:off x="6089174" y="3839276"/>
            <a:ext cx="1016495" cy="201125"/>
          </a:xfrm>
          <a:prstGeom prst="rect">
            <a:avLst/>
          </a:prstGeom>
        </p:spPr>
      </p:pic>
    </p:spTree>
    <p:extLst>
      <p:ext uri="{BB962C8B-B14F-4D97-AF65-F5344CB8AC3E}">
        <p14:creationId xmlns:p14="http://schemas.microsoft.com/office/powerpoint/2010/main" val="1553740775"/>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세부기능 </a:t>
            </a:r>
            <a:r>
              <a:rPr lang="en-US" altLang="ko-KR" dirty="0">
                <a:solidFill>
                  <a:srgbClr val="000000"/>
                </a:solidFill>
                <a:latin typeface="돋움"/>
                <a:ea typeface="돋움"/>
              </a:rPr>
              <a:t>2</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586767"/>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259756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2624894"/>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상세정보</a:t>
            </a:r>
            <a:endParaRPr lang="ko-KR" altLang="en-US" sz="900" b="1" dirty="0">
              <a:solidFill>
                <a:schemeClr val="bg1"/>
              </a:solidFill>
            </a:endParaRPr>
          </a:p>
        </p:txBody>
      </p:sp>
      <p:sp>
        <p:nvSpPr>
          <p:cNvPr id="63" name="직사각형 62"/>
          <p:cNvSpPr/>
          <p:nvPr/>
        </p:nvSpPr>
        <p:spPr bwMode="auto">
          <a:xfrm>
            <a:off x="1341642" y="2843433"/>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2806251"/>
            <a:ext cx="5851869" cy="97533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nvPr>
        </p:nvGraphicFramePr>
        <p:xfrm>
          <a:off x="1381550" y="3068964"/>
          <a:ext cx="3155810" cy="645660"/>
        </p:xfrm>
        <a:graphic>
          <a:graphicData uri="http://schemas.openxmlformats.org/drawingml/2006/table">
            <a:tbl>
              <a:tblPr firstRow="1" bandRow="1">
                <a:tableStyleId>{5C22544A-7EE6-4342-B048-85BDC9FD1C3A}</a:tableStyleId>
              </a:tblPr>
              <a:tblGrid>
                <a:gridCol w="892192"/>
                <a:gridCol w="1131809"/>
                <a:gridCol w="1131809"/>
              </a:tblGrid>
              <a:tr h="222629">
                <a:tc>
                  <a:txBody>
                    <a:bodyPr/>
                    <a:lstStyle/>
                    <a:p>
                      <a:pPr algn="ctr" latinLnBrk="1"/>
                      <a:r>
                        <a:rPr lang="ko-KR" altLang="en-US" sz="900" dirty="0" smtClean="0">
                          <a:solidFill>
                            <a:schemeClr val="tx1"/>
                          </a:solidFill>
                        </a:rPr>
                        <a:t>담당자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연락처</a:t>
                      </a:r>
                      <a:r>
                        <a:rPr lang="en-US" altLang="ko-KR" sz="900" dirty="0" smtClean="0">
                          <a:solidFill>
                            <a:schemeClr val="tx1"/>
                          </a:solidFill>
                        </a:rPr>
                        <a:t>/</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방명록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402">
                <a:tc>
                  <a:txBody>
                    <a:bodyPr/>
                    <a:lstStyle/>
                    <a:p>
                      <a:pPr algn="ctr" latinLnBrk="1"/>
                      <a:r>
                        <a:rPr lang="ko-KR" altLang="en-US" sz="900" dirty="0" smtClean="0">
                          <a:solidFill>
                            <a:schemeClr val="tx1"/>
                          </a:solidFill>
                        </a:rPr>
                        <a:t>박하나 강사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2629">
                <a:tc>
                  <a:txBody>
                    <a:bodyPr/>
                    <a:lstStyle/>
                    <a:p>
                      <a:pPr algn="ctr" latinLnBrk="1"/>
                      <a:r>
                        <a:rPr lang="ko-KR" altLang="en-US" sz="900" dirty="0" smtClean="0">
                          <a:solidFill>
                            <a:schemeClr val="tx1"/>
                          </a:solidFill>
                        </a:rPr>
                        <a:t>송진 컨설턴트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507" y="3325161"/>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그룹 2"/>
          <p:cNvGrpSpPr/>
          <p:nvPr/>
        </p:nvGrpSpPr>
        <p:grpSpPr>
          <a:xfrm>
            <a:off x="4589579" y="3068964"/>
            <a:ext cx="2480140" cy="654658"/>
            <a:chOff x="4589579" y="2960105"/>
            <a:chExt cx="2480140" cy="654658"/>
          </a:xfrm>
        </p:grpSpPr>
        <p:pic>
          <p:nvPicPr>
            <p:cNvPr id="82" name="그림 81"/>
            <p:cNvPicPr>
              <a:picLocks noChangeAspect="1"/>
            </p:cNvPicPr>
            <p:nvPr/>
          </p:nvPicPr>
          <p:blipFill>
            <a:blip r:embed="rId5"/>
            <a:stretch>
              <a:fillRect/>
            </a:stretch>
          </p:blipFill>
          <p:spPr>
            <a:xfrm>
              <a:off x="4589579" y="2960106"/>
              <a:ext cx="2480140" cy="654657"/>
            </a:xfrm>
            <a:prstGeom prst="rect">
              <a:avLst/>
            </a:prstGeom>
            <a:ln>
              <a:solidFill>
                <a:schemeClr val="bg1">
                  <a:lumMod val="50000"/>
                </a:schemeClr>
              </a:solidFill>
            </a:ln>
          </p:spPr>
        </p:pic>
        <p:sp>
          <p:nvSpPr>
            <p:cNvPr id="83" name="직사각형 82"/>
            <p:cNvSpPr/>
            <p:nvPr/>
          </p:nvSpPr>
          <p:spPr>
            <a:xfrm>
              <a:off x="4591273" y="2960105"/>
              <a:ext cx="2478439" cy="172697"/>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grpSp>
      <p:sp>
        <p:nvSpPr>
          <p:cNvPr id="84" name="직사각형 83"/>
          <p:cNvSpPr/>
          <p:nvPr/>
        </p:nvSpPr>
        <p:spPr bwMode="auto">
          <a:xfrm>
            <a:off x="1314062" y="3805400"/>
            <a:ext cx="5851869" cy="1229419"/>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85" name="표 84"/>
          <p:cNvGraphicFramePr>
            <a:graphicFrameLocks noGrp="1"/>
          </p:cNvGraphicFramePr>
          <p:nvPr>
            <p:extLst/>
          </p:nvPr>
        </p:nvGraphicFramePr>
        <p:xfrm>
          <a:off x="1359779" y="4093433"/>
          <a:ext cx="5709932" cy="736665"/>
        </p:xfrm>
        <a:graphic>
          <a:graphicData uri="http://schemas.openxmlformats.org/drawingml/2006/table">
            <a:tbl>
              <a:tblPr firstRow="1" bandRow="1">
                <a:tableStyleId>{5C22544A-7EE6-4342-B048-85BDC9FD1C3A}</a:tableStyleId>
              </a:tblPr>
              <a:tblGrid>
                <a:gridCol w="1427483"/>
                <a:gridCol w="1427483"/>
                <a:gridCol w="1427483"/>
                <a:gridCol w="1427483"/>
              </a:tblGrid>
              <a:tr h="147333">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출석현황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특이사항</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6" name="직사각형 85"/>
          <p:cNvSpPr/>
          <p:nvPr/>
        </p:nvSpPr>
        <p:spPr bwMode="auto">
          <a:xfrm>
            <a:off x="1341642" y="3845637"/>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87" name="그림 86"/>
          <p:cNvPicPr>
            <a:picLocks noChangeAspect="1"/>
          </p:cNvPicPr>
          <p:nvPr/>
        </p:nvPicPr>
        <p:blipFill>
          <a:blip r:embed="rId6"/>
          <a:stretch>
            <a:fillRect/>
          </a:stretch>
        </p:blipFill>
        <p:spPr>
          <a:xfrm>
            <a:off x="5767067" y="4855251"/>
            <a:ext cx="1293034" cy="171313"/>
          </a:xfrm>
          <a:prstGeom prst="rect">
            <a:avLst/>
          </a:prstGeom>
        </p:spPr>
      </p:pic>
      <p:pic>
        <p:nvPicPr>
          <p:cNvPr id="88" name="그림 87"/>
          <p:cNvPicPr>
            <a:picLocks noChangeAspect="1"/>
          </p:cNvPicPr>
          <p:nvPr/>
        </p:nvPicPr>
        <p:blipFill>
          <a:blip r:embed="rId7"/>
          <a:stretch>
            <a:fillRect/>
          </a:stretch>
        </p:blipFill>
        <p:spPr>
          <a:xfrm>
            <a:off x="1370990" y="4864971"/>
            <a:ext cx="1521869" cy="149692"/>
          </a:xfrm>
          <a:prstGeom prst="rect">
            <a:avLst/>
          </a:prstGeom>
        </p:spPr>
      </p:pic>
      <p:sp>
        <p:nvSpPr>
          <p:cNvPr id="89" name="직사각형 88"/>
          <p:cNvSpPr/>
          <p:nvPr/>
        </p:nvSpPr>
        <p:spPr bwMode="auto">
          <a:xfrm>
            <a:off x="1314062" y="5318170"/>
            <a:ext cx="5851869" cy="15118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3" name="직사각형 92"/>
          <p:cNvSpPr/>
          <p:nvPr/>
        </p:nvSpPr>
        <p:spPr bwMode="auto">
          <a:xfrm>
            <a:off x="1341642" y="5369469"/>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9 </a:t>
            </a:r>
            <a:r>
              <a:rPr kumimoji="1" lang="ko-KR" altLang="en-US" sz="900" b="1" dirty="0" err="1" smtClean="0">
                <a:solidFill>
                  <a:schemeClr val="bg1"/>
                </a:solidFill>
                <a:latin typeface="Arial" charset="0"/>
                <a:ea typeface="돋움" pitchFamily="50" charset="-127"/>
              </a:rPr>
              <a:t>회차</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94" name="그림 93"/>
          <p:cNvPicPr>
            <a:picLocks noChangeAspect="1"/>
          </p:cNvPicPr>
          <p:nvPr/>
        </p:nvPicPr>
        <p:blipFill>
          <a:blip r:embed="rId6"/>
          <a:stretch>
            <a:fillRect/>
          </a:stretch>
        </p:blipFill>
        <p:spPr>
          <a:xfrm>
            <a:off x="5767067" y="6623575"/>
            <a:ext cx="1293034" cy="171313"/>
          </a:xfrm>
          <a:prstGeom prst="rect">
            <a:avLst/>
          </a:prstGeom>
        </p:spPr>
      </p:pic>
      <p:pic>
        <p:nvPicPr>
          <p:cNvPr id="95" name="그림 94"/>
          <p:cNvPicPr>
            <a:picLocks noChangeAspect="1"/>
          </p:cNvPicPr>
          <p:nvPr/>
        </p:nvPicPr>
        <p:blipFill>
          <a:blip r:embed="rId7"/>
          <a:stretch>
            <a:fillRect/>
          </a:stretch>
        </p:blipFill>
        <p:spPr>
          <a:xfrm>
            <a:off x="1370990" y="6633295"/>
            <a:ext cx="1521869" cy="149692"/>
          </a:xfrm>
          <a:prstGeom prst="rect">
            <a:avLst/>
          </a:prstGeom>
        </p:spPr>
      </p:pic>
      <p:graphicFrame>
        <p:nvGraphicFramePr>
          <p:cNvPr id="96" name="표 95"/>
          <p:cNvGraphicFramePr>
            <a:graphicFrameLocks noGrp="1"/>
          </p:cNvGraphicFramePr>
          <p:nvPr>
            <p:extLst>
              <p:ext uri="{D42A27DB-BD31-4B8C-83A1-F6EECF244321}">
                <p14:modId xmlns:p14="http://schemas.microsoft.com/office/powerpoint/2010/main" val="672875335"/>
              </p:ext>
            </p:extLst>
          </p:nvPr>
        </p:nvGraphicFramePr>
        <p:xfrm>
          <a:off x="1370992" y="5612049"/>
          <a:ext cx="5689109" cy="975360"/>
        </p:xfrm>
        <a:graphic>
          <a:graphicData uri="http://schemas.openxmlformats.org/drawingml/2006/table">
            <a:tbl>
              <a:tblPr firstRow="1" bandRow="1">
                <a:tableStyleId>{5C22544A-7EE6-4342-B048-85BDC9FD1C3A}</a:tableStyleId>
              </a:tblPr>
              <a:tblGrid>
                <a:gridCol w="304100"/>
                <a:gridCol w="385771"/>
                <a:gridCol w="782945"/>
                <a:gridCol w="432048"/>
                <a:gridCol w="648072"/>
                <a:gridCol w="432048"/>
                <a:gridCol w="2704125"/>
              </a:tblGrid>
              <a:tr h="112080">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레벨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출석여부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993">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0" dirty="0" smtClean="0">
                          <a:solidFill>
                            <a:schemeClr val="tx1"/>
                          </a:solidFill>
                        </a:rPr>
                        <a:t>결석</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000" b="0" i="0" u="none" strike="noStrike" kern="1200" cap="none" spc="0" normalizeH="0" baseline="0" noProof="0" dirty="0" smtClean="0">
                          <a:ln>
                            <a:noFill/>
                          </a:ln>
                          <a:solidFill>
                            <a:srgbClr val="000000"/>
                          </a:solidFill>
                          <a:effectLst/>
                          <a:uLnTx/>
                          <a:uFillTx/>
                          <a:latin typeface="+mn-lt"/>
                          <a:ea typeface="+mn-ea"/>
                          <a:cs typeface="+mn-cs"/>
                        </a:rPr>
                        <a:t>A</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1000" kern="1200" dirty="0" smtClean="0">
                          <a:solidFill>
                            <a:schemeClr val="tx1"/>
                          </a:solidFill>
                          <a:latin typeface="+mn-lt"/>
                          <a:ea typeface="+mn-ea"/>
                          <a:cs typeface="+mn-cs"/>
                        </a:rPr>
                        <a:t>A</a:t>
                      </a:r>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1000" kern="1200" dirty="0" smtClean="0">
                          <a:solidFill>
                            <a:schemeClr val="tx1"/>
                          </a:solidFill>
                          <a:latin typeface="+mn-lt"/>
                          <a:ea typeface="+mn-ea"/>
                          <a:cs typeface="+mn-cs"/>
                        </a:rPr>
                        <a:t>B</a:t>
                      </a:r>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7" name="직사각형 46"/>
          <p:cNvSpPr/>
          <p:nvPr/>
        </p:nvSpPr>
        <p:spPr bwMode="auto">
          <a:xfrm>
            <a:off x="1303176" y="1448077"/>
            <a:ext cx="5851869" cy="107905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0" name="그림 49"/>
          <p:cNvPicPr>
            <a:picLocks noChangeAspect="1"/>
          </p:cNvPicPr>
          <p:nvPr/>
        </p:nvPicPr>
        <p:blipFill>
          <a:blip r:embed="rId6"/>
          <a:stretch>
            <a:fillRect/>
          </a:stretch>
        </p:blipFill>
        <p:spPr>
          <a:xfrm>
            <a:off x="5790461" y="2294043"/>
            <a:ext cx="1293034" cy="197972"/>
          </a:xfrm>
          <a:prstGeom prst="rect">
            <a:avLst/>
          </a:prstGeom>
        </p:spPr>
      </p:pic>
      <p:pic>
        <p:nvPicPr>
          <p:cNvPr id="52" name="그림 51"/>
          <p:cNvPicPr>
            <a:picLocks noChangeAspect="1"/>
          </p:cNvPicPr>
          <p:nvPr/>
        </p:nvPicPr>
        <p:blipFill>
          <a:blip r:embed="rId8"/>
          <a:stretch>
            <a:fillRect/>
          </a:stretch>
        </p:blipFill>
        <p:spPr>
          <a:xfrm>
            <a:off x="6075785" y="1470337"/>
            <a:ext cx="1016495" cy="201125"/>
          </a:xfrm>
          <a:prstGeom prst="rect">
            <a:avLst/>
          </a:prstGeom>
        </p:spPr>
      </p:pic>
      <p:sp>
        <p:nvSpPr>
          <p:cNvPr id="65" name="TextBox 64"/>
          <p:cNvSpPr txBox="1"/>
          <p:nvPr/>
        </p:nvSpPr>
        <p:spPr>
          <a:xfrm>
            <a:off x="1796345" y="1484955"/>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66" name="TextBox 65"/>
          <p:cNvSpPr txBox="1"/>
          <p:nvPr/>
        </p:nvSpPr>
        <p:spPr>
          <a:xfrm>
            <a:off x="2329404" y="1491341"/>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67" name="그룹 66"/>
          <p:cNvGrpSpPr/>
          <p:nvPr/>
        </p:nvGrpSpPr>
        <p:grpSpPr>
          <a:xfrm>
            <a:off x="1677532" y="1870413"/>
            <a:ext cx="503620" cy="151844"/>
            <a:chOff x="1853004" y="4826628"/>
            <a:chExt cx="508292" cy="216024"/>
          </a:xfrm>
        </p:grpSpPr>
        <p:pic>
          <p:nvPicPr>
            <p:cNvPr id="68"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 name="직사각형 70"/>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705318" y="2053711"/>
            <a:ext cx="458837" cy="141889"/>
            <a:chOff x="1853004" y="5154597"/>
            <a:chExt cx="546189" cy="204821"/>
          </a:xfrm>
        </p:grpSpPr>
        <p:pic>
          <p:nvPicPr>
            <p:cNvPr id="74"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76" name="그림 75"/>
          <p:cNvPicPr>
            <a:picLocks noChangeAspect="1"/>
          </p:cNvPicPr>
          <p:nvPr/>
        </p:nvPicPr>
        <p:blipFill>
          <a:blip r:embed="rId7"/>
          <a:stretch>
            <a:fillRect/>
          </a:stretch>
        </p:blipFill>
        <p:spPr>
          <a:xfrm>
            <a:off x="1372612" y="2341306"/>
            <a:ext cx="1521869" cy="149692"/>
          </a:xfrm>
          <a:prstGeom prst="rect">
            <a:avLst/>
          </a:prstGeom>
        </p:spPr>
      </p:pic>
      <p:graphicFrame>
        <p:nvGraphicFramePr>
          <p:cNvPr id="54" name="표 53"/>
          <p:cNvGraphicFramePr>
            <a:graphicFrameLocks noGrp="1"/>
          </p:cNvGraphicFramePr>
          <p:nvPr>
            <p:extLst>
              <p:ext uri="{D42A27DB-BD31-4B8C-83A1-F6EECF244321}">
                <p14:modId xmlns:p14="http://schemas.microsoft.com/office/powerpoint/2010/main" val="1266417593"/>
              </p:ext>
            </p:extLst>
          </p:nvPr>
        </p:nvGraphicFramePr>
        <p:xfrm>
          <a:off x="1375112" y="1685745"/>
          <a:ext cx="5708383" cy="608297"/>
        </p:xfrm>
        <a:graphic>
          <a:graphicData uri="http://schemas.openxmlformats.org/drawingml/2006/table">
            <a:tbl>
              <a:tblPr firstRow="1" bandRow="1">
                <a:tableStyleId>{5C22544A-7EE6-4342-B048-85BDC9FD1C3A}</a:tableStyleId>
              </a:tblPr>
              <a:tblGrid>
                <a:gridCol w="532592"/>
                <a:gridCol w="648072"/>
                <a:gridCol w="432048"/>
                <a:gridCol w="706236"/>
                <a:gridCol w="484781"/>
                <a:gridCol w="1473279"/>
                <a:gridCol w="432048"/>
                <a:gridCol w="432048"/>
                <a:gridCol w="567279"/>
              </a:tblGrid>
              <a:tr h="264557">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6" name="TextBox 55"/>
          <p:cNvSpPr txBox="1"/>
          <p:nvPr/>
        </p:nvSpPr>
        <p:spPr>
          <a:xfrm>
            <a:off x="1357944" y="1491340"/>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1" y="510470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8" name="TextBox 97"/>
          <p:cNvSpPr txBox="1"/>
          <p:nvPr/>
        </p:nvSpPr>
        <p:spPr>
          <a:xfrm>
            <a:off x="1348895" y="5132037"/>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정보</a:t>
            </a:r>
            <a:endParaRPr lang="ko-KR" altLang="en-US" sz="900" b="1" dirty="0">
              <a:solidFill>
                <a:schemeClr val="bg1"/>
              </a:solidFill>
            </a:endParaRPr>
          </a:p>
        </p:txBody>
      </p:sp>
      <p:grpSp>
        <p:nvGrpSpPr>
          <p:cNvPr id="2" name="그룹 1"/>
          <p:cNvGrpSpPr/>
          <p:nvPr/>
        </p:nvGrpSpPr>
        <p:grpSpPr>
          <a:xfrm>
            <a:off x="1388071" y="1965007"/>
            <a:ext cx="523039" cy="289114"/>
            <a:chOff x="1388071" y="1965007"/>
            <a:chExt cx="533926" cy="289114"/>
          </a:xfrm>
        </p:grpSpPr>
        <p:sp>
          <p:nvSpPr>
            <p:cNvPr id="112" name="직사각형 111"/>
            <p:cNvSpPr/>
            <p:nvPr/>
          </p:nvSpPr>
          <p:spPr bwMode="auto">
            <a:xfrm>
              <a:off x="1388071" y="1965007"/>
              <a:ext cx="523039" cy="11560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13" name="직사각형 112"/>
            <p:cNvSpPr/>
            <p:nvPr/>
          </p:nvSpPr>
          <p:spPr bwMode="auto">
            <a:xfrm>
              <a:off x="1398957" y="2131352"/>
              <a:ext cx="523040"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pSp>
      <p:grpSp>
        <p:nvGrpSpPr>
          <p:cNvPr id="7" name="그룹 6"/>
          <p:cNvGrpSpPr/>
          <p:nvPr/>
        </p:nvGrpSpPr>
        <p:grpSpPr>
          <a:xfrm>
            <a:off x="6557257" y="1954121"/>
            <a:ext cx="473172" cy="296161"/>
            <a:chOff x="6191825" y="1954121"/>
            <a:chExt cx="653547" cy="296161"/>
          </a:xfrm>
        </p:grpSpPr>
        <p:pic>
          <p:nvPicPr>
            <p:cNvPr id="57"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91825" y="1954121"/>
              <a:ext cx="636447"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0" name="직사각형 59"/>
            <p:cNvSpPr/>
            <p:nvPr/>
          </p:nvSpPr>
          <p:spPr bwMode="auto">
            <a:xfrm>
              <a:off x="6191825" y="2124721"/>
              <a:ext cx="653547"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81" name="TextBox 80"/>
          <p:cNvSpPr txBox="1"/>
          <p:nvPr/>
        </p:nvSpPr>
        <p:spPr>
          <a:xfrm>
            <a:off x="1641444" y="5781196"/>
            <a:ext cx="443840" cy="852099"/>
          </a:xfrm>
          <a:prstGeom prst="rect">
            <a:avLst/>
          </a:prstGeom>
          <a:noFill/>
          <a:ln w="25400">
            <a:solidFill>
              <a:srgbClr val="FF0000"/>
            </a:solidFill>
            <a:prstDash val="dash"/>
          </a:ln>
        </p:spPr>
        <p:txBody>
          <a:bodyPr wrap="square" rtlCol="0">
            <a:normAutofit/>
          </a:bodyPr>
          <a:lstStyle/>
          <a:p>
            <a:endParaRPr lang="ko-KR" altLang="en-US" dirty="0"/>
          </a:p>
        </p:txBody>
      </p:sp>
      <p:sp>
        <p:nvSpPr>
          <p:cNvPr id="90" name="TextBox 89"/>
          <p:cNvSpPr txBox="1"/>
          <p:nvPr/>
        </p:nvSpPr>
        <p:spPr>
          <a:xfrm>
            <a:off x="1349220" y="3256751"/>
            <a:ext cx="969298" cy="501589"/>
          </a:xfrm>
          <a:prstGeom prst="rect">
            <a:avLst/>
          </a:prstGeom>
          <a:noFill/>
          <a:ln w="25400">
            <a:solidFill>
              <a:srgbClr val="FF0000"/>
            </a:solidFill>
            <a:prstDash val="dash"/>
          </a:ln>
        </p:spPr>
        <p:txBody>
          <a:bodyPr wrap="square" rtlCol="0">
            <a:normAutofit/>
          </a:bodyPr>
          <a:lstStyle/>
          <a:p>
            <a:endParaRPr lang="ko-KR" altLang="en-US" dirty="0"/>
          </a:p>
        </p:txBody>
      </p:sp>
      <p:pic>
        <p:nvPicPr>
          <p:cNvPr id="109" name="그림 108"/>
          <p:cNvPicPr>
            <a:picLocks noChangeAspect="1"/>
          </p:cNvPicPr>
          <p:nvPr/>
        </p:nvPicPr>
        <p:blipFill>
          <a:blip r:embed="rId8"/>
          <a:stretch>
            <a:fillRect/>
          </a:stretch>
        </p:blipFill>
        <p:spPr>
          <a:xfrm>
            <a:off x="6086671" y="5383923"/>
            <a:ext cx="1016495" cy="201125"/>
          </a:xfrm>
          <a:prstGeom prst="rect">
            <a:avLst/>
          </a:prstGeom>
        </p:spPr>
      </p:pic>
      <p:pic>
        <p:nvPicPr>
          <p:cNvPr id="110" name="그림 109"/>
          <p:cNvPicPr>
            <a:picLocks noChangeAspect="1"/>
          </p:cNvPicPr>
          <p:nvPr/>
        </p:nvPicPr>
        <p:blipFill>
          <a:blip r:embed="rId8"/>
          <a:stretch>
            <a:fillRect/>
          </a:stretch>
        </p:blipFill>
        <p:spPr>
          <a:xfrm>
            <a:off x="6089174" y="3839276"/>
            <a:ext cx="1016495" cy="201125"/>
          </a:xfrm>
          <a:prstGeom prst="rect">
            <a:avLst/>
          </a:prstGeom>
        </p:spPr>
      </p:pic>
      <p:sp>
        <p:nvSpPr>
          <p:cNvPr id="69" name="TextBox 68"/>
          <p:cNvSpPr txBox="1"/>
          <p:nvPr/>
        </p:nvSpPr>
        <p:spPr>
          <a:xfrm>
            <a:off x="3428654" y="3247096"/>
            <a:ext cx="1083642" cy="501589"/>
          </a:xfrm>
          <a:prstGeom prst="rect">
            <a:avLst/>
          </a:prstGeom>
          <a:noFill/>
          <a:ln w="25400">
            <a:solidFill>
              <a:srgbClr val="FF0000"/>
            </a:solidFill>
            <a:prstDash val="dash"/>
          </a:ln>
        </p:spPr>
        <p:txBody>
          <a:bodyPr wrap="square" rtlCol="0">
            <a:normAutofit/>
          </a:bodyPr>
          <a:lstStyle/>
          <a:p>
            <a:endParaRPr lang="ko-KR" altLang="en-US" dirty="0"/>
          </a:p>
        </p:txBody>
      </p:sp>
      <p:pic>
        <p:nvPicPr>
          <p:cNvPr id="7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0647" y="3524927"/>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직사각형 91"/>
          <p:cNvSpPr/>
          <p:nvPr/>
        </p:nvSpPr>
        <p:spPr>
          <a:xfrm>
            <a:off x="113167" y="3396293"/>
            <a:ext cx="1054746"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담당자 클릭 시 </a:t>
            </a:r>
            <a:r>
              <a:rPr lang="ko-KR" altLang="en-US" sz="1000" b="1" kern="100" smtClean="0">
                <a:latin typeface="맑은 고딕"/>
                <a:ea typeface="맑은 고딕"/>
                <a:cs typeface="Times New Roman"/>
              </a:rPr>
              <a:t>해당인원 프로필 화면으로 </a:t>
            </a:r>
            <a:r>
              <a:rPr lang="ko-KR" altLang="en-US" sz="1000" b="1" kern="100" dirty="0" smtClean="0">
                <a:latin typeface="맑은 고딕"/>
                <a:ea typeface="맑은 고딕"/>
                <a:cs typeface="Times New Roman"/>
              </a:rPr>
              <a:t>이동</a:t>
            </a:r>
            <a:endParaRPr lang="en-US" altLang="ko-KR" sz="10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000" b="1" kern="100" dirty="0" smtClean="0">
                <a:latin typeface="맑은 고딕"/>
                <a:ea typeface="맑은 고딕"/>
                <a:cs typeface="Times New Roman"/>
              </a:rPr>
              <a:t>방명록 아이콘 클릭 시 해당 인원의 방명록 화면으로 이동</a:t>
            </a:r>
            <a:endParaRPr lang="en-US" altLang="ko-KR" sz="1000" b="1" kern="100" dirty="0" smtClean="0">
              <a:latin typeface="맑은 고딕"/>
              <a:ea typeface="맑은 고딕"/>
              <a:cs typeface="Times New Roman"/>
            </a:endParaRPr>
          </a:p>
        </p:txBody>
      </p:sp>
      <p:cxnSp>
        <p:nvCxnSpPr>
          <p:cNvPr id="11" name="꺾인 연결선 10"/>
          <p:cNvCxnSpPr>
            <a:stCxn id="90" idx="0"/>
            <a:endCxn id="92" idx="0"/>
          </p:cNvCxnSpPr>
          <p:nvPr/>
        </p:nvCxnSpPr>
        <p:spPr bwMode="auto">
          <a:xfrm rot="16200000" flipH="1" flipV="1">
            <a:off x="1167434" y="2729857"/>
            <a:ext cx="139542" cy="1193329"/>
          </a:xfrm>
          <a:prstGeom prst="bentConnector3">
            <a:avLst>
              <a:gd name="adj1" fmla="val -16382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꺾인 연결선 12"/>
          <p:cNvCxnSpPr>
            <a:stCxn id="69" idx="0"/>
            <a:endCxn id="92" idx="0"/>
          </p:cNvCxnSpPr>
          <p:nvPr/>
        </p:nvCxnSpPr>
        <p:spPr bwMode="auto">
          <a:xfrm rot="16200000" flipH="1" flipV="1">
            <a:off x="2230909" y="1656726"/>
            <a:ext cx="149197" cy="3329935"/>
          </a:xfrm>
          <a:prstGeom prst="bentConnector3">
            <a:avLst>
              <a:gd name="adj1" fmla="val -153220"/>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직사각형 98"/>
          <p:cNvSpPr/>
          <p:nvPr/>
        </p:nvSpPr>
        <p:spPr>
          <a:xfrm>
            <a:off x="79052" y="5377382"/>
            <a:ext cx="1054746"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학생 클릭 시 해당 인원 프로필 화면으로 이동</a:t>
            </a:r>
            <a:endParaRPr lang="en-US" altLang="ko-KR" sz="10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000" b="1" i="1" kern="100" dirty="0" smtClean="0">
                <a:solidFill>
                  <a:srgbClr val="FF0000"/>
                </a:solidFill>
                <a:latin typeface="맑은 고딕"/>
                <a:ea typeface="맑은 고딕"/>
                <a:cs typeface="Times New Roman"/>
              </a:rPr>
              <a:t>방명록 아이콘 클릭 시 해당 인원의 방명록 화면으로 이동</a:t>
            </a:r>
            <a:endParaRPr lang="en-US" altLang="ko-KR" sz="1000" b="1" i="1" kern="100" dirty="0" smtClean="0">
              <a:solidFill>
                <a:srgbClr val="FF0000"/>
              </a:solidFill>
              <a:latin typeface="맑은 고딕"/>
              <a:ea typeface="맑은 고딕"/>
              <a:cs typeface="Times New Roman"/>
            </a:endParaRPr>
          </a:p>
        </p:txBody>
      </p:sp>
      <p:cxnSp>
        <p:nvCxnSpPr>
          <p:cNvPr id="20" name="꺾인 연결선 19"/>
          <p:cNvCxnSpPr>
            <a:stCxn id="81" idx="1"/>
            <a:endCxn id="99" idx="0"/>
          </p:cNvCxnSpPr>
          <p:nvPr/>
        </p:nvCxnSpPr>
        <p:spPr bwMode="auto">
          <a:xfrm rot="10800000">
            <a:off x="606426" y="5377382"/>
            <a:ext cx="1035019" cy="829864"/>
          </a:xfrm>
          <a:prstGeom prst="bentConnector4">
            <a:avLst>
              <a:gd name="adj1" fmla="val 24524"/>
              <a:gd name="adj2" fmla="val 127547"/>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직사각형 7"/>
          <p:cNvSpPr/>
          <p:nvPr/>
        </p:nvSpPr>
        <p:spPr bwMode="auto">
          <a:xfrm>
            <a:off x="7218744" y="23991"/>
            <a:ext cx="1847936" cy="1661754"/>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이희</a:t>
            </a:r>
            <a:r>
              <a:rPr kumimoji="1" lang="ko-KR" altLang="en-US" sz="1200" b="1" dirty="0">
                <a:solidFill>
                  <a:schemeClr val="bg1"/>
                </a:solidFill>
                <a:latin typeface="Arial" charset="0"/>
                <a:ea typeface="돋움" pitchFamily="50" charset="-127"/>
              </a:rPr>
              <a:t>승</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기타 </a:t>
            </a:r>
            <a:r>
              <a:rPr kumimoji="1" lang="en-US" altLang="ko-KR" sz="1200" b="1" i="0" u="none" strike="noStrike" cap="none" normalizeH="0" baseline="0" dirty="0" smtClean="0">
                <a:ln>
                  <a:noFill/>
                </a:ln>
                <a:solidFill>
                  <a:schemeClr val="bg1"/>
                </a:solidFill>
                <a:effectLst/>
                <a:latin typeface="Arial" charset="0"/>
                <a:ea typeface="돋움" pitchFamily="50" charset="-127"/>
              </a:rPr>
              <a:t>Role</a:t>
            </a:r>
            <a:r>
              <a:rPr kumimoji="1" lang="ko-KR" altLang="en-US" sz="1200" b="1" i="0" u="none" strike="noStrike" cap="none" normalizeH="0" baseline="0" dirty="0" smtClean="0">
                <a:ln>
                  <a:noFill/>
                </a:ln>
                <a:solidFill>
                  <a:schemeClr val="bg1"/>
                </a:solidFill>
                <a:effectLst/>
                <a:latin typeface="Arial" charset="0"/>
                <a:ea typeface="돋움" pitchFamily="50" charset="-127"/>
              </a:rPr>
              <a:t>이 </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방명록 조회 시</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열람 권한</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solidFill>
                  <a:schemeClr val="bg1"/>
                </a:solidFill>
                <a:latin typeface="Arial" charset="0"/>
                <a:ea typeface="돋움" pitchFamily="50" charset="-127"/>
              </a:rPr>
              <a:t>(</a:t>
            </a:r>
            <a:r>
              <a:rPr kumimoji="1" lang="ko-KR" altLang="en-US" sz="1200" b="1" dirty="0" err="1" smtClean="0">
                <a:solidFill>
                  <a:schemeClr val="bg1"/>
                </a:solidFill>
                <a:latin typeface="Arial" charset="0"/>
                <a:ea typeface="돋움" pitchFamily="50" charset="-127"/>
              </a:rPr>
              <a:t>어디까지</a:t>
            </a:r>
            <a:r>
              <a:rPr kumimoji="1" lang="ko-KR" altLang="en-US" sz="1200" b="1" i="0" u="none" strike="noStrike" cap="none" normalizeH="0" baseline="0" dirty="0" err="1" smtClean="0">
                <a:ln>
                  <a:noFill/>
                </a:ln>
                <a:solidFill>
                  <a:schemeClr val="bg1"/>
                </a:solidFill>
                <a:effectLst/>
                <a:latin typeface="Arial" charset="0"/>
                <a:ea typeface="돋움" pitchFamily="50" charset="-127"/>
              </a:rPr>
              <a:t>열람</a:t>
            </a:r>
            <a:r>
              <a:rPr kumimoji="1" lang="ko-KR" altLang="en-US" sz="1200" b="1" i="0" u="none" strike="noStrike" cap="none" normalizeH="0" baseline="0" dirty="0" smtClean="0">
                <a:ln>
                  <a:noFill/>
                </a:ln>
                <a:solidFill>
                  <a:schemeClr val="bg1"/>
                </a:solidFill>
                <a:effectLst/>
                <a:latin typeface="Arial" charset="0"/>
                <a:ea typeface="돋움" pitchFamily="50" charset="-127"/>
              </a:rPr>
              <a:t> 가능</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p>
        </p:txBody>
      </p:sp>
      <p:sp>
        <p:nvSpPr>
          <p:cNvPr id="64" name="직사각형 1"/>
          <p:cNvSpPr/>
          <p:nvPr/>
        </p:nvSpPr>
        <p:spPr bwMode="auto">
          <a:xfrm>
            <a:off x="7272300" y="5046466"/>
            <a:ext cx="2664296" cy="1691131"/>
          </a:xfrm>
          <a:prstGeom prst="rect">
            <a:avLst/>
          </a:prstGeom>
          <a:solidFill>
            <a:schemeClr val="accent6">
              <a:lumMod val="2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서한울 </a:t>
            </a:r>
            <a:r>
              <a:rPr kumimoji="1" lang="en-US" altLang="ko-KR" sz="1200" b="1" dirty="0" smtClean="0">
                <a:solidFill>
                  <a:schemeClr val="bg1"/>
                </a:solidFill>
                <a:latin typeface="Arial" charset="0"/>
                <a:ea typeface="돋움" pitchFamily="50" charset="-127"/>
              </a:rPr>
              <a:t>: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en-US" altLang="ko-KR" sz="1200" b="1" dirty="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solidFill>
                  <a:schemeClr val="bg1"/>
                </a:solidFill>
                <a:latin typeface="Arial" charset="0"/>
                <a:ea typeface="돋움" pitchFamily="50" charset="-127"/>
              </a:rPr>
              <a:t>*</a:t>
            </a:r>
            <a:r>
              <a:rPr kumimoji="1" lang="ko-KR" altLang="en-US" sz="1200" b="1" dirty="0" smtClean="0">
                <a:solidFill>
                  <a:schemeClr val="bg1"/>
                </a:solidFill>
                <a:latin typeface="Arial" charset="0"/>
                <a:ea typeface="돋움" pitchFamily="50" charset="-127"/>
              </a:rPr>
              <a:t>학습자 정보  </a:t>
            </a:r>
            <a:r>
              <a:rPr kumimoji="1" lang="ko-KR" altLang="en-US" sz="1200" b="1" dirty="0" smtClean="0">
                <a:solidFill>
                  <a:schemeClr val="bg1"/>
                </a:solidFill>
                <a:latin typeface="Arial" charset="0"/>
                <a:ea typeface="돋움" pitchFamily="50" charset="-127"/>
              </a:rPr>
              <a:t>內 별도아이콘을</a:t>
            </a:r>
            <a:r>
              <a:rPr kumimoji="1" lang="en-US" altLang="ko-KR" sz="1200" b="1" dirty="0" smtClean="0">
                <a:solidFill>
                  <a:schemeClr val="bg1"/>
                </a:solidFill>
                <a:latin typeface="Arial" charset="0"/>
                <a:ea typeface="돋움" pitchFamily="50" charset="-127"/>
              </a:rPr>
              <a:t/>
            </a:r>
            <a:br>
              <a:rPr kumimoji="1" lang="en-US" altLang="ko-KR" sz="1200" b="1" dirty="0" smtClean="0">
                <a:solidFill>
                  <a:schemeClr val="bg1"/>
                </a:solidFill>
                <a:latin typeface="Arial" charset="0"/>
                <a:ea typeface="돋움" pitchFamily="50" charset="-127"/>
              </a:rPr>
            </a:br>
            <a:r>
              <a:rPr kumimoji="1" lang="ko-KR" altLang="en-US" sz="1200" b="1" dirty="0" smtClean="0">
                <a:solidFill>
                  <a:schemeClr val="bg1"/>
                </a:solidFill>
                <a:latin typeface="Arial" charset="0"/>
                <a:ea typeface="돋움" pitchFamily="50" charset="-127"/>
              </a:rPr>
              <a:t>둘 예정인가요</a:t>
            </a:r>
            <a:r>
              <a:rPr kumimoji="1" lang="en-US" altLang="ko-KR" sz="1200" b="1" dirty="0" smtClean="0">
                <a:solidFill>
                  <a:schemeClr val="bg1"/>
                </a:solidFill>
                <a:latin typeface="Arial" charset="0"/>
                <a:ea typeface="돋움" pitchFamily="50" charset="-127"/>
              </a:rPr>
              <a:t>? (</a:t>
            </a:r>
            <a:r>
              <a:rPr kumimoji="1" lang="ko-KR" altLang="en-US" sz="1200" b="1" dirty="0" smtClean="0">
                <a:solidFill>
                  <a:schemeClr val="bg1"/>
                </a:solidFill>
                <a:latin typeface="Arial" charset="0"/>
                <a:ea typeface="돋움" pitchFamily="50" charset="-127"/>
              </a:rPr>
              <a:t>빨간부분</a:t>
            </a:r>
            <a:r>
              <a:rPr kumimoji="1" lang="en-US" altLang="ko-KR" sz="1200" b="1" dirty="0" smtClean="0">
                <a:solidFill>
                  <a:schemeClr val="bg1"/>
                </a:solidFill>
                <a:latin typeface="Arial" charset="0"/>
                <a:ea typeface="돋움" pitchFamily="50" charset="-127"/>
              </a:rPr>
              <a:t>)</a:t>
            </a:r>
          </a:p>
        </p:txBody>
      </p:sp>
    </p:spTree>
    <p:extLst>
      <p:ext uri="{BB962C8B-B14F-4D97-AF65-F5344CB8AC3E}">
        <p14:creationId xmlns:p14="http://schemas.microsoft.com/office/powerpoint/2010/main" val="2680032536"/>
      </p:ext>
    </p:extLst>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1(1). </a:t>
            </a:r>
            <a:r>
              <a:rPr lang="ko-KR" altLang="en-US" dirty="0" smtClean="0">
                <a:solidFill>
                  <a:srgbClr val="000000"/>
                </a:solidFill>
                <a:latin typeface="돋움"/>
                <a:ea typeface="돋움"/>
              </a:rPr>
              <a:t>신규클래스 </a:t>
            </a:r>
            <a:r>
              <a:rPr lang="ko-KR" altLang="en-US" dirty="0" smtClean="0">
                <a:solidFill>
                  <a:srgbClr val="000000"/>
                </a:solidFill>
                <a:latin typeface="돋움"/>
                <a:ea typeface="돋움"/>
              </a:rPr>
              <a:t>개설 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92574" y="1327721"/>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81404" y="1241916"/>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기본정보</a:t>
              </a:r>
              <a:endParaRPr lang="ko-KR" altLang="en-US" sz="900" b="1" dirty="0">
                <a:solidFill>
                  <a:schemeClr val="bg1"/>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2601924"/>
            <a:ext cx="5851869" cy="202146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ext uri="{D42A27DB-BD31-4B8C-83A1-F6EECF244321}">
                <p14:modId xmlns:p14="http://schemas.microsoft.com/office/powerpoint/2010/main" val="1980308724"/>
              </p:ext>
            </p:extLst>
          </p:nvPr>
        </p:nvGraphicFramePr>
        <p:xfrm>
          <a:off x="1370988" y="2647365"/>
          <a:ext cx="5689113" cy="1917404"/>
        </p:xfrm>
        <a:graphic>
          <a:graphicData uri="http://schemas.openxmlformats.org/drawingml/2006/table">
            <a:tbl>
              <a:tblPr firstRow="1" bandRow="1">
                <a:tableStyleId>{5C22544A-7EE6-4342-B048-85BDC9FD1C3A}</a:tableStyleId>
              </a:tblPr>
              <a:tblGrid>
                <a:gridCol w="774782"/>
                <a:gridCol w="1418118"/>
                <a:gridCol w="792088"/>
                <a:gridCol w="576064"/>
                <a:gridCol w="162328"/>
                <a:gridCol w="773776"/>
                <a:gridCol w="209090"/>
                <a:gridCol w="982867"/>
              </a:tblGrid>
              <a:tr h="391294">
                <a:tc>
                  <a:txBody>
                    <a:bodyPr/>
                    <a:lstStyle/>
                    <a:p>
                      <a:pPr algn="ctr" latinLnBrk="1"/>
                      <a:r>
                        <a:rPr lang="ko-KR" altLang="en-US" sz="900" b="1" dirty="0" err="1" smtClean="0">
                          <a:solidFill>
                            <a:schemeClr val="tx1"/>
                          </a:solidFill>
                        </a:rPr>
                        <a:t>희망과정서택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수강생 수 </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en-US" altLang="ko-KR" sz="900" dirty="0" smtClean="0">
                          <a:solidFill>
                            <a:schemeClr val="tx1"/>
                          </a:solidFill>
                        </a:rPr>
                        <a:t>  8~10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dirty="0" err="1" smtClean="0">
                          <a:solidFill>
                            <a:schemeClr val="tx1"/>
                          </a:solidFill>
                        </a:rPr>
                        <a:t>니즈조사여부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dirty="0" smtClean="0">
                          <a:solidFill>
                            <a:schemeClr val="tx1"/>
                          </a:solidFill>
                        </a:rPr>
                        <a:t>???</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2228">
                <a:tc>
                  <a:txBody>
                    <a:bodyPr/>
                    <a:lstStyle/>
                    <a:p>
                      <a:pPr algn="ctr" latinLnBrk="1"/>
                      <a:r>
                        <a:rPr lang="ko-KR" altLang="en-US" sz="900" b="1" dirty="0" smtClean="0">
                          <a:solidFill>
                            <a:schemeClr val="tx1"/>
                          </a:solidFill>
                        </a:rPr>
                        <a:t>희망강사</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   한국인</a:t>
                      </a:r>
                      <a:r>
                        <a:rPr lang="en-US" altLang="ko-KR" sz="900" dirty="0" smtClean="0">
                          <a:solidFill>
                            <a:schemeClr val="tx1"/>
                          </a:solidFill>
                        </a:rPr>
                        <a:t>(</a:t>
                      </a:r>
                      <a:r>
                        <a:rPr lang="ko-KR" altLang="en-US" sz="900" dirty="0" err="1" smtClean="0">
                          <a:solidFill>
                            <a:schemeClr val="tx1"/>
                          </a:solidFill>
                        </a:rPr>
                        <a:t>네이티브급</a:t>
                      </a:r>
                      <a:r>
                        <a:rPr lang="en-US" altLang="ko-KR" sz="900" dirty="0" smtClean="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강사성별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ko-KR" altLang="en-US" sz="900" b="1" dirty="0" smtClean="0">
                          <a:solidFill>
                            <a:schemeClr val="tx1"/>
                          </a:solidFill>
                        </a:rPr>
                        <a:t>   여</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b="1" dirty="0" smtClean="0">
                          <a:solidFill>
                            <a:schemeClr val="tx1"/>
                          </a:solidFill>
                        </a:rPr>
                        <a:t>희망강사경력</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b="1" dirty="0" smtClean="0">
                          <a:solidFill>
                            <a:schemeClr val="tx1"/>
                          </a:solidFill>
                        </a:rPr>
                        <a:t>5</a:t>
                      </a:r>
                      <a:r>
                        <a:rPr lang="ko-KR" altLang="en-US" sz="900" b="1" dirty="0" err="1" smtClean="0">
                          <a:solidFill>
                            <a:schemeClr val="tx1"/>
                          </a:solidFill>
                        </a:rPr>
                        <a:t>년이상</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희망시작일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기간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l"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희망수강요일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선호시간대</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391294">
                <a:tc>
                  <a:txBody>
                    <a:bodyPr/>
                    <a:lstStyle/>
                    <a:p>
                      <a:pPr algn="ctr" latinLnBrk="1"/>
                      <a:r>
                        <a:rPr lang="ko-KR" altLang="en-US" sz="900" b="1" dirty="0" smtClean="0">
                          <a:solidFill>
                            <a:schemeClr val="tx1"/>
                          </a:solidFill>
                        </a:rPr>
                        <a:t>클래스형태</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그룹클래스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레벨테스트</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900" b="1" i="0" u="none" strike="noStrike" kern="1200" cap="none" spc="0" normalizeH="0" baseline="0" noProof="0" dirty="0" smtClean="0">
                          <a:ln>
                            <a:noFill/>
                          </a:ln>
                          <a:solidFill>
                            <a:srgbClr val="000000"/>
                          </a:solidFill>
                          <a:effectLst/>
                          <a:uLnTx/>
                          <a:uFillTx/>
                          <a:latin typeface="+mn-lt"/>
                          <a:ea typeface="+mn-ea"/>
                          <a:cs typeface="+mn-cs"/>
                        </a:rPr>
                        <a:t>미팅희망날짜</a:t>
                      </a:r>
                      <a:endParaRPr lang="ko-KR" alt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latinLnBrk="1"/>
                      <a:endParaRPr lang="ko-KR" alt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r>
            </a:tbl>
          </a:graphicData>
        </a:graphic>
      </p:graphicFrame>
      <p:sp>
        <p:nvSpPr>
          <p:cNvPr id="84" name="직사각형 83"/>
          <p:cNvSpPr/>
          <p:nvPr/>
        </p:nvSpPr>
        <p:spPr bwMode="auto">
          <a:xfrm>
            <a:off x="1314062" y="4890654"/>
            <a:ext cx="5851869" cy="65638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92006" y="1471538"/>
            <a:ext cx="5851869" cy="84330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27" name="표 126"/>
          <p:cNvGraphicFramePr>
            <a:graphicFrameLocks noGrp="1"/>
          </p:cNvGraphicFramePr>
          <p:nvPr>
            <p:extLst>
              <p:ext uri="{D42A27DB-BD31-4B8C-83A1-F6EECF244321}">
                <p14:modId xmlns:p14="http://schemas.microsoft.com/office/powerpoint/2010/main" val="1470828159"/>
              </p:ext>
            </p:extLst>
          </p:nvPr>
        </p:nvGraphicFramePr>
        <p:xfrm>
          <a:off x="1329830" y="1519942"/>
          <a:ext cx="5762450" cy="681475"/>
        </p:xfrm>
        <a:graphic>
          <a:graphicData uri="http://schemas.openxmlformats.org/drawingml/2006/table">
            <a:tbl>
              <a:tblPr firstRow="1" bandRow="1">
                <a:tableStyleId>{5C22544A-7EE6-4342-B048-85BDC9FD1C3A}</a:tableStyleId>
              </a:tblPr>
              <a:tblGrid>
                <a:gridCol w="717566"/>
                <a:gridCol w="724404"/>
                <a:gridCol w="730851"/>
                <a:gridCol w="951517"/>
                <a:gridCol w="1053936"/>
                <a:gridCol w="1584176"/>
              </a:tblGrid>
              <a:tr h="413102">
                <a:tc>
                  <a:txBody>
                    <a:bodyPr/>
                    <a:lstStyle/>
                    <a:p>
                      <a:pPr algn="ctr" latinLnBrk="1"/>
                      <a:r>
                        <a:rPr lang="ko-KR" altLang="en-US" sz="900" dirty="0" smtClean="0">
                          <a:solidFill>
                            <a:schemeClr val="tx1"/>
                          </a:solidFill>
                        </a:rPr>
                        <a:t>회사명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SK</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r>
                        <a:rPr lang="en-US" altLang="ko-KR" sz="900" baseline="0" dirty="0" smtClean="0">
                          <a:solidFill>
                            <a:schemeClr val="tx1"/>
                          </a:solidFill>
                        </a:rPr>
                        <a:t> </a:t>
                      </a:r>
                      <a:r>
                        <a:rPr lang="ko-KR" altLang="en-US" sz="900" baseline="0" dirty="0" smtClean="0">
                          <a:solidFill>
                            <a:schemeClr val="tx1"/>
                          </a:solidFill>
                        </a:rPr>
                        <a:t>담당자</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ko-KR" altLang="en-US" sz="900" b="0" dirty="0" smtClean="0">
                          <a:solidFill>
                            <a:schemeClr val="tx1"/>
                          </a:solidFill>
                        </a:rPr>
                        <a:t>시간</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 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73">
                <a:tc>
                  <a:txBody>
                    <a:bodyPr/>
                    <a:lstStyle/>
                    <a:p>
                      <a:pPr algn="ctr" latinLnBrk="1"/>
                      <a:r>
                        <a:rPr lang="ko-KR" altLang="en-US" sz="900" b="1" dirty="0" smtClean="0">
                          <a:solidFill>
                            <a:schemeClr val="tx1"/>
                          </a:solidFill>
                        </a:rPr>
                        <a:t>총 클래스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30</a:t>
                      </a:r>
                      <a:r>
                        <a:rPr lang="ko-KR" altLang="en-US" sz="900" b="0" dirty="0" smtClean="0">
                          <a:solidFill>
                            <a:schemeClr val="tx1"/>
                          </a:solidFill>
                        </a:rPr>
                        <a:t>개</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총 학생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69</a:t>
                      </a:r>
                      <a:r>
                        <a:rPr lang="ko-KR" altLang="en-US" sz="900" b="0" dirty="0" smtClean="0">
                          <a:solidFill>
                            <a:schemeClr val="tx1"/>
                          </a:solidFill>
                        </a:rPr>
                        <a:t>명</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latinLnBrk="1"/>
                      <a:r>
                        <a:rPr lang="en-US" altLang="ko-KR" sz="900" dirty="0" smtClean="0">
                          <a:solidFill>
                            <a:schemeClr val="tx1"/>
                          </a:solidFill>
                        </a:rPr>
                        <a:t>* 2014</a:t>
                      </a:r>
                      <a:r>
                        <a:rPr lang="ko-KR" altLang="en-US" sz="900" dirty="0" smtClean="0">
                          <a:solidFill>
                            <a:schemeClr val="tx1"/>
                          </a:solidFill>
                        </a:rPr>
                        <a:t>년 </a:t>
                      </a:r>
                      <a:r>
                        <a:rPr lang="en-US" altLang="ko-KR" sz="900" dirty="0" smtClean="0">
                          <a:solidFill>
                            <a:schemeClr val="tx1"/>
                          </a:solidFill>
                        </a:rPr>
                        <a:t>11</a:t>
                      </a:r>
                      <a:r>
                        <a:rPr lang="ko-KR" altLang="en-US" sz="900" dirty="0" smtClean="0">
                          <a:solidFill>
                            <a:schemeClr val="tx1"/>
                          </a:solidFill>
                        </a:rPr>
                        <a:t>월 </a:t>
                      </a:r>
                      <a:r>
                        <a:rPr lang="en-US" altLang="ko-KR" sz="900" dirty="0" smtClean="0">
                          <a:solidFill>
                            <a:schemeClr val="tx1"/>
                          </a:solidFill>
                        </a:rPr>
                        <a:t>04</a:t>
                      </a:r>
                      <a:r>
                        <a:rPr lang="ko-KR" altLang="en-US" sz="900" dirty="0" smtClean="0">
                          <a:solidFill>
                            <a:schemeClr val="tx1"/>
                          </a:solidFill>
                        </a:rPr>
                        <a:t>일 기준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64" name="그룹 63"/>
          <p:cNvGrpSpPr/>
          <p:nvPr/>
        </p:nvGrpSpPr>
        <p:grpSpPr>
          <a:xfrm>
            <a:off x="1281404" y="2362684"/>
            <a:ext cx="5862754" cy="191402"/>
            <a:chOff x="1314346" y="1719201"/>
            <a:chExt cx="5862754" cy="191402"/>
          </a:xfrm>
        </p:grpSpPr>
        <p:pic>
          <p:nvPicPr>
            <p:cNvPr id="6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TextBox 65"/>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희망 수강 과정 </a:t>
              </a:r>
              <a:endParaRPr lang="ko-KR" altLang="en-US" sz="900" b="1" dirty="0">
                <a:solidFill>
                  <a:schemeClr val="bg1"/>
                </a:solidFill>
              </a:endParaRPr>
            </a:p>
          </p:txBody>
        </p:sp>
      </p:grpSp>
      <p:pic>
        <p:nvPicPr>
          <p:cNvPr id="67" name="그림 66"/>
          <p:cNvPicPr>
            <a:picLocks noChangeAspect="1"/>
          </p:cNvPicPr>
          <p:nvPr/>
        </p:nvPicPr>
        <p:blipFill>
          <a:blip r:embed="rId4"/>
          <a:stretch>
            <a:fillRect/>
          </a:stretch>
        </p:blipFill>
        <p:spPr>
          <a:xfrm>
            <a:off x="2180660" y="3450373"/>
            <a:ext cx="1080120" cy="273236"/>
          </a:xfrm>
          <a:prstGeom prst="rect">
            <a:avLst/>
          </a:prstGeom>
        </p:spPr>
      </p:pic>
      <p:pic>
        <p:nvPicPr>
          <p:cNvPr id="68" name="그림 67"/>
          <p:cNvPicPr>
            <a:picLocks noChangeAspect="1"/>
          </p:cNvPicPr>
          <p:nvPr/>
        </p:nvPicPr>
        <p:blipFill>
          <a:blip r:embed="rId4"/>
          <a:stretch>
            <a:fillRect/>
          </a:stretch>
        </p:blipFill>
        <p:spPr>
          <a:xfrm>
            <a:off x="5906182" y="4235690"/>
            <a:ext cx="1080120" cy="273236"/>
          </a:xfrm>
          <a:prstGeom prst="rect">
            <a:avLst/>
          </a:prstGeom>
        </p:spPr>
      </p:pic>
      <p:grpSp>
        <p:nvGrpSpPr>
          <p:cNvPr id="10" name="그룹 9"/>
          <p:cNvGrpSpPr/>
          <p:nvPr/>
        </p:nvGrpSpPr>
        <p:grpSpPr>
          <a:xfrm>
            <a:off x="4483672" y="3457814"/>
            <a:ext cx="2459588" cy="282741"/>
            <a:chOff x="4200644" y="3457814"/>
            <a:chExt cx="2752737" cy="282741"/>
          </a:xfrm>
        </p:grpSpPr>
        <p:pic>
          <p:nvPicPr>
            <p:cNvPr id="71" name="그림 70"/>
            <p:cNvPicPr>
              <a:picLocks noChangeAspect="1"/>
            </p:cNvPicPr>
            <p:nvPr/>
          </p:nvPicPr>
          <p:blipFill>
            <a:blip r:embed="rId4"/>
            <a:stretch>
              <a:fillRect/>
            </a:stretch>
          </p:blipFill>
          <p:spPr>
            <a:xfrm>
              <a:off x="4200644" y="3457814"/>
              <a:ext cx="1080120" cy="273236"/>
            </a:xfrm>
            <a:prstGeom prst="rect">
              <a:avLst/>
            </a:prstGeom>
          </p:spPr>
        </p:pic>
        <p:sp>
          <p:nvSpPr>
            <p:cNvPr id="8" name="TextBox 7"/>
            <p:cNvSpPr txBox="1"/>
            <p:nvPr/>
          </p:nvSpPr>
          <p:spPr>
            <a:xfrm>
              <a:off x="5291155" y="3504800"/>
              <a:ext cx="293149" cy="184315"/>
            </a:xfrm>
            <a:prstGeom prst="rect">
              <a:avLst/>
            </a:prstGeom>
            <a:noFill/>
          </p:spPr>
          <p:txBody>
            <a:bodyPr wrap="square" lIns="0" tIns="0" rIns="0" bIns="0" rtlCol="0" anchor="ctr">
              <a:normAutofit/>
            </a:bodyPr>
            <a:lstStyle/>
            <a:p>
              <a:r>
                <a:rPr lang="ko-KR" altLang="en-US" sz="900" dirty="0" err="1" smtClean="0"/>
                <a:t>부터</a:t>
              </a:r>
              <a:endParaRPr lang="ko-KR" altLang="en-US" sz="900" dirty="0"/>
            </a:p>
          </p:txBody>
        </p:sp>
        <p:pic>
          <p:nvPicPr>
            <p:cNvPr id="73" name="그림 72"/>
            <p:cNvPicPr>
              <a:picLocks noChangeAspect="1"/>
            </p:cNvPicPr>
            <p:nvPr/>
          </p:nvPicPr>
          <p:blipFill>
            <a:blip r:embed="rId4"/>
            <a:stretch>
              <a:fillRect/>
            </a:stretch>
          </p:blipFill>
          <p:spPr>
            <a:xfrm>
              <a:off x="5547450" y="3467319"/>
              <a:ext cx="1080120" cy="273236"/>
            </a:xfrm>
            <a:prstGeom prst="rect">
              <a:avLst/>
            </a:prstGeom>
          </p:spPr>
        </p:pic>
        <p:sp>
          <p:nvSpPr>
            <p:cNvPr id="74" name="TextBox 73"/>
            <p:cNvSpPr txBox="1"/>
            <p:nvPr/>
          </p:nvSpPr>
          <p:spPr>
            <a:xfrm>
              <a:off x="6660232" y="3504800"/>
              <a:ext cx="293149" cy="184315"/>
            </a:xfrm>
            <a:prstGeom prst="rect">
              <a:avLst/>
            </a:prstGeom>
            <a:noFill/>
          </p:spPr>
          <p:txBody>
            <a:bodyPr wrap="square" lIns="0" tIns="0" rIns="0" bIns="0" rtlCol="0" anchor="ctr">
              <a:normAutofit/>
            </a:bodyPr>
            <a:lstStyle/>
            <a:p>
              <a:r>
                <a:rPr lang="ko-KR" altLang="en-US" sz="900" dirty="0" smtClean="0"/>
                <a:t>까지</a:t>
              </a:r>
              <a:endParaRPr lang="ko-KR" altLang="en-US" sz="900" dirty="0"/>
            </a:p>
          </p:txBody>
        </p:sp>
      </p:grpSp>
      <p:pic>
        <p:nvPicPr>
          <p:cNvPr id="11" name="그림 10"/>
          <p:cNvPicPr>
            <a:picLocks noChangeAspect="1"/>
          </p:cNvPicPr>
          <p:nvPr/>
        </p:nvPicPr>
        <p:blipFill>
          <a:blip r:embed="rId5"/>
          <a:stretch>
            <a:fillRect/>
          </a:stretch>
        </p:blipFill>
        <p:spPr>
          <a:xfrm>
            <a:off x="2198923" y="3891792"/>
            <a:ext cx="1271186" cy="201324"/>
          </a:xfrm>
          <a:prstGeom prst="rect">
            <a:avLst/>
          </a:prstGeom>
        </p:spPr>
      </p:pic>
      <p:pic>
        <p:nvPicPr>
          <p:cNvPr id="12" name="그림 11"/>
          <p:cNvPicPr>
            <a:picLocks noChangeAspect="1"/>
          </p:cNvPicPr>
          <p:nvPr/>
        </p:nvPicPr>
        <p:blipFill>
          <a:blip r:embed="rId6"/>
          <a:stretch>
            <a:fillRect/>
          </a:stretch>
        </p:blipFill>
        <p:spPr>
          <a:xfrm>
            <a:off x="4701661" y="3872632"/>
            <a:ext cx="1584614" cy="231667"/>
          </a:xfrm>
          <a:prstGeom prst="rect">
            <a:avLst/>
          </a:prstGeom>
        </p:spPr>
      </p:pic>
      <p:pic>
        <p:nvPicPr>
          <p:cNvPr id="79" name="그림 78"/>
          <p:cNvPicPr>
            <a:picLocks noChangeAspect="1"/>
          </p:cNvPicPr>
          <p:nvPr/>
        </p:nvPicPr>
        <p:blipFill>
          <a:blip r:embed="rId7"/>
          <a:stretch>
            <a:fillRect/>
          </a:stretch>
        </p:blipFill>
        <p:spPr>
          <a:xfrm>
            <a:off x="3324371" y="3115482"/>
            <a:ext cx="190500" cy="190500"/>
          </a:xfrm>
          <a:prstGeom prst="rect">
            <a:avLst/>
          </a:prstGeom>
        </p:spPr>
      </p:pic>
      <p:pic>
        <p:nvPicPr>
          <p:cNvPr id="80" name="그림 79"/>
          <p:cNvPicPr>
            <a:picLocks noChangeAspect="1"/>
          </p:cNvPicPr>
          <p:nvPr/>
        </p:nvPicPr>
        <p:blipFill>
          <a:blip r:embed="rId7"/>
          <a:stretch>
            <a:fillRect/>
          </a:stretch>
        </p:blipFill>
        <p:spPr>
          <a:xfrm>
            <a:off x="4870969" y="3125732"/>
            <a:ext cx="190500" cy="190500"/>
          </a:xfrm>
          <a:prstGeom prst="rect">
            <a:avLst/>
          </a:prstGeom>
        </p:spPr>
      </p:pic>
      <p:pic>
        <p:nvPicPr>
          <p:cNvPr id="81" name="그림 80"/>
          <p:cNvPicPr>
            <a:picLocks noChangeAspect="1"/>
          </p:cNvPicPr>
          <p:nvPr/>
        </p:nvPicPr>
        <p:blipFill>
          <a:blip r:embed="rId7"/>
          <a:stretch>
            <a:fillRect/>
          </a:stretch>
        </p:blipFill>
        <p:spPr>
          <a:xfrm>
            <a:off x="4870969" y="2721719"/>
            <a:ext cx="190500" cy="190500"/>
          </a:xfrm>
          <a:prstGeom prst="rect">
            <a:avLst/>
          </a:prstGeom>
        </p:spPr>
      </p:pic>
      <p:pic>
        <p:nvPicPr>
          <p:cNvPr id="90" name="그림 89"/>
          <p:cNvPicPr>
            <a:picLocks noChangeAspect="1"/>
          </p:cNvPicPr>
          <p:nvPr/>
        </p:nvPicPr>
        <p:blipFill>
          <a:blip r:embed="rId7"/>
          <a:stretch>
            <a:fillRect/>
          </a:stretch>
        </p:blipFill>
        <p:spPr>
          <a:xfrm>
            <a:off x="6812295" y="2742152"/>
            <a:ext cx="190500" cy="190500"/>
          </a:xfrm>
          <a:prstGeom prst="rect">
            <a:avLst/>
          </a:prstGeom>
        </p:spPr>
      </p:pic>
      <p:pic>
        <p:nvPicPr>
          <p:cNvPr id="92" name="그림 91"/>
          <p:cNvPicPr>
            <a:picLocks noChangeAspect="1"/>
          </p:cNvPicPr>
          <p:nvPr/>
        </p:nvPicPr>
        <p:blipFill>
          <a:blip r:embed="rId7"/>
          <a:stretch>
            <a:fillRect/>
          </a:stretch>
        </p:blipFill>
        <p:spPr>
          <a:xfrm>
            <a:off x="6812295" y="3133057"/>
            <a:ext cx="190500" cy="190500"/>
          </a:xfrm>
          <a:prstGeom prst="rect">
            <a:avLst/>
          </a:prstGeom>
        </p:spPr>
      </p:pic>
      <p:pic>
        <p:nvPicPr>
          <p:cNvPr id="106" name="그림 105"/>
          <p:cNvPicPr>
            <a:picLocks noChangeAspect="1"/>
          </p:cNvPicPr>
          <p:nvPr/>
        </p:nvPicPr>
        <p:blipFill>
          <a:blip r:embed="rId7"/>
          <a:stretch>
            <a:fillRect/>
          </a:stretch>
        </p:blipFill>
        <p:spPr>
          <a:xfrm>
            <a:off x="4718549" y="4287262"/>
            <a:ext cx="190500" cy="190500"/>
          </a:xfrm>
          <a:prstGeom prst="rect">
            <a:avLst/>
          </a:prstGeom>
        </p:spPr>
      </p:pic>
      <p:pic>
        <p:nvPicPr>
          <p:cNvPr id="107" name="그림 106"/>
          <p:cNvPicPr>
            <a:picLocks noChangeAspect="1"/>
          </p:cNvPicPr>
          <p:nvPr/>
        </p:nvPicPr>
        <p:blipFill>
          <a:blip r:embed="rId7"/>
          <a:stretch>
            <a:fillRect/>
          </a:stretch>
        </p:blipFill>
        <p:spPr>
          <a:xfrm>
            <a:off x="3324371" y="4275753"/>
            <a:ext cx="190500" cy="190500"/>
          </a:xfrm>
          <a:prstGeom prst="rect">
            <a:avLst/>
          </a:prstGeom>
        </p:spPr>
      </p:pic>
      <p:grpSp>
        <p:nvGrpSpPr>
          <p:cNvPr id="108" name="그룹 107"/>
          <p:cNvGrpSpPr/>
          <p:nvPr/>
        </p:nvGrpSpPr>
        <p:grpSpPr>
          <a:xfrm>
            <a:off x="1292290" y="4648247"/>
            <a:ext cx="5862754" cy="191402"/>
            <a:chOff x="1314346" y="1719201"/>
            <a:chExt cx="5862754" cy="191402"/>
          </a:xfrm>
        </p:grpSpPr>
        <p:pic>
          <p:nvPicPr>
            <p:cNvPr id="10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TextBox 109"/>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기타 요구사항 </a:t>
              </a:r>
              <a:endParaRPr lang="ko-KR" altLang="en-US" sz="900" b="1" dirty="0">
                <a:solidFill>
                  <a:schemeClr val="bg1"/>
                </a:solidFill>
              </a:endParaRPr>
            </a:p>
          </p:txBody>
        </p:sp>
      </p:grpSp>
      <p:sp>
        <p:nvSpPr>
          <p:cNvPr id="111" name="직사각형 110"/>
          <p:cNvSpPr/>
          <p:nvPr/>
        </p:nvSpPr>
        <p:spPr bwMode="auto">
          <a:xfrm>
            <a:off x="1322188" y="5824231"/>
            <a:ext cx="5851869" cy="47605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2" name="그룹 111"/>
          <p:cNvGrpSpPr/>
          <p:nvPr/>
        </p:nvGrpSpPr>
        <p:grpSpPr>
          <a:xfrm>
            <a:off x="1300416" y="5581824"/>
            <a:ext cx="5862754" cy="191402"/>
            <a:chOff x="1314346" y="1719201"/>
            <a:chExt cx="5862754" cy="191402"/>
          </a:xfrm>
        </p:grpSpPr>
        <p:pic>
          <p:nvPicPr>
            <p:cNvPr id="1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4" name="TextBox 113"/>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참고사항 </a:t>
              </a:r>
              <a:endParaRPr lang="ko-KR" altLang="en-US" sz="900" b="1" dirty="0">
                <a:solidFill>
                  <a:schemeClr val="bg1"/>
                </a:solidFill>
              </a:endParaRPr>
            </a:p>
          </p:txBody>
        </p:sp>
      </p:grpSp>
      <p:sp>
        <p:nvSpPr>
          <p:cNvPr id="137" name="직사각형 136"/>
          <p:cNvSpPr/>
          <p:nvPr/>
        </p:nvSpPr>
        <p:spPr bwMode="auto">
          <a:xfrm>
            <a:off x="3405359" y="6355137"/>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전송하기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138" name="직사각형 137"/>
          <p:cNvSpPr/>
          <p:nvPr/>
        </p:nvSpPr>
        <p:spPr bwMode="auto">
          <a:xfrm>
            <a:off x="4325755" y="6355137"/>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다시작성</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2" name="그림 1"/>
          <p:cNvPicPr>
            <a:picLocks noChangeAspect="1"/>
          </p:cNvPicPr>
          <p:nvPr/>
        </p:nvPicPr>
        <p:blipFill>
          <a:blip r:embed="rId8"/>
          <a:stretch>
            <a:fillRect/>
          </a:stretch>
        </p:blipFill>
        <p:spPr>
          <a:xfrm>
            <a:off x="1612860" y="5832198"/>
            <a:ext cx="5076825" cy="457200"/>
          </a:xfrm>
          <a:prstGeom prst="rect">
            <a:avLst/>
          </a:prstGeom>
        </p:spPr>
      </p:pic>
      <p:sp>
        <p:nvSpPr>
          <p:cNvPr id="46" name="직사각형 45"/>
          <p:cNvSpPr/>
          <p:nvPr/>
        </p:nvSpPr>
        <p:spPr>
          <a:xfrm>
            <a:off x="7275548" y="1537402"/>
            <a:ext cx="1523105" cy="1929917"/>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맨 위 항목 담당 코디네이터 정보는 필요한가</a:t>
            </a:r>
            <a:r>
              <a:rPr lang="en-US" altLang="ko-KR" sz="1000" b="1" dirty="0" smtClean="0"/>
              <a:t>????</a:t>
            </a:r>
            <a:br>
              <a:rPr lang="en-US" altLang="ko-KR" sz="1000" b="1" dirty="0" smtClean="0"/>
            </a:br>
            <a:r>
              <a:rPr lang="en-US" altLang="ko-KR" sz="1000" b="1" dirty="0" smtClean="0"/>
              <a:t/>
            </a:r>
            <a:br>
              <a:rPr lang="en-US" altLang="ko-KR" sz="1000" b="1" dirty="0" smtClean="0"/>
            </a:br>
            <a:r>
              <a:rPr lang="en-US" altLang="ko-KR" sz="1000" b="1" dirty="0" smtClean="0">
                <a:solidFill>
                  <a:srgbClr val="FF0000"/>
                </a:solidFill>
              </a:rPr>
              <a:t> (</a:t>
            </a:r>
            <a:r>
              <a:rPr lang="ko-KR" altLang="en-US" sz="1000" b="1" dirty="0" smtClean="0">
                <a:solidFill>
                  <a:srgbClr val="FF0000"/>
                </a:solidFill>
              </a:rPr>
              <a:t>네</a:t>
            </a:r>
            <a:r>
              <a:rPr lang="en-US" altLang="ko-KR" sz="1000" b="1" dirty="0" smtClean="0">
                <a:solidFill>
                  <a:srgbClr val="FF0000"/>
                </a:solidFill>
              </a:rPr>
              <a:t>, </a:t>
            </a:r>
            <a:r>
              <a:rPr lang="ko-KR" altLang="en-US" sz="1000" b="1" dirty="0" smtClean="0">
                <a:solidFill>
                  <a:srgbClr val="FF0000"/>
                </a:solidFill>
              </a:rPr>
              <a:t>필요합니다</a:t>
            </a:r>
            <a:r>
              <a:rPr lang="en-US" altLang="ko-KR" sz="1000" b="1" dirty="0" smtClean="0">
                <a:solidFill>
                  <a:srgbClr val="FF0000"/>
                </a:solidFill>
              </a:rPr>
              <a:t>^^</a:t>
            </a:r>
            <a:br>
              <a:rPr lang="en-US" altLang="ko-KR" sz="1000" b="1" dirty="0" smtClean="0">
                <a:solidFill>
                  <a:srgbClr val="FF0000"/>
                </a:solidFill>
              </a:rPr>
            </a:br>
            <a:r>
              <a:rPr lang="en-US" altLang="ko-KR" sz="1000" b="1" dirty="0" smtClean="0">
                <a:solidFill>
                  <a:srgbClr val="FF0000"/>
                </a:solidFill>
              </a:rPr>
              <a:t>-</a:t>
            </a:r>
            <a:r>
              <a:rPr lang="ko-KR" altLang="en-US" sz="1000" b="1" dirty="0" smtClean="0">
                <a:solidFill>
                  <a:srgbClr val="FF0000"/>
                </a:solidFill>
              </a:rPr>
              <a:t>한울 </a:t>
            </a:r>
            <a:r>
              <a:rPr lang="en-US" altLang="ko-KR" sz="1000" b="1" dirty="0" smtClean="0">
                <a:solidFill>
                  <a:srgbClr val="FF0000"/>
                </a:solidFill>
              </a:rPr>
              <a:t>/ 20141108)</a:t>
            </a:r>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err="1" smtClean="0"/>
              <a:t>니즈조사</a:t>
            </a:r>
            <a:r>
              <a:rPr lang="ko-KR" altLang="en-US" sz="1000" b="1" dirty="0" smtClean="0"/>
              <a:t> 여부는 무엇</a:t>
            </a:r>
            <a:r>
              <a:rPr lang="en-US" altLang="ko-KR" sz="1000" b="1" dirty="0" smtClean="0"/>
              <a:t>??</a:t>
            </a:r>
          </a:p>
        </p:txBody>
      </p:sp>
      <p:sp>
        <p:nvSpPr>
          <p:cNvPr id="7" name="직사각형 6"/>
          <p:cNvSpPr/>
          <p:nvPr/>
        </p:nvSpPr>
        <p:spPr bwMode="auto">
          <a:xfrm>
            <a:off x="2169774" y="2726548"/>
            <a:ext cx="1010364" cy="223256"/>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3213654" y="2726548"/>
            <a:ext cx="301217" cy="22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solidFill>
                  <a:schemeClr val="bg1"/>
                </a:solidFill>
                <a:latin typeface="Arial" charset="0"/>
                <a:ea typeface="돋움" pitchFamily="50" charset="-127"/>
              </a:rPr>
              <a:t>검색</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47" name="직사각형 1"/>
          <p:cNvSpPr/>
          <p:nvPr/>
        </p:nvSpPr>
        <p:spPr bwMode="auto">
          <a:xfrm>
            <a:off x="7292539" y="3612657"/>
            <a:ext cx="3465640" cy="2831584"/>
          </a:xfrm>
          <a:prstGeom prst="rect">
            <a:avLst/>
          </a:prstGeom>
          <a:solidFill>
            <a:schemeClr val="accent6">
              <a:lumMod val="2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서한울 </a:t>
            </a:r>
            <a:r>
              <a:rPr kumimoji="1" lang="en-US" altLang="ko-KR" sz="1050" b="1" dirty="0" smtClean="0">
                <a:solidFill>
                  <a:schemeClr val="bg1"/>
                </a:solidFill>
                <a:latin typeface="Arial" charset="0"/>
                <a:ea typeface="돋움" pitchFamily="50" charset="-127"/>
              </a:rPr>
              <a:t>: </a:t>
            </a:r>
            <a:endParaRPr kumimoji="1" lang="en-US" altLang="ko-KR" sz="105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en-US" altLang="ko-KR" sz="105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en-US" altLang="ko-KR" sz="1050" b="1" dirty="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r>
              <a:rPr kumimoji="1" lang="ko-KR" altLang="en-US" sz="1050" b="1" dirty="0" smtClean="0">
                <a:solidFill>
                  <a:schemeClr val="bg1"/>
                </a:solidFill>
                <a:latin typeface="Arial" charset="0"/>
                <a:ea typeface="돋움" pitchFamily="50" charset="-127"/>
              </a:rPr>
              <a:t>클래스개설</a:t>
            </a:r>
            <a:r>
              <a:rPr kumimoji="1" lang="en-US" altLang="ko-KR" sz="1050" b="1" dirty="0" smtClean="0">
                <a:solidFill>
                  <a:schemeClr val="bg1"/>
                </a:solidFill>
                <a:latin typeface="Arial" charset="0"/>
                <a:ea typeface="돋움" pitchFamily="50" charset="-127"/>
              </a:rPr>
              <a:t>(</a:t>
            </a:r>
            <a:r>
              <a:rPr kumimoji="1" lang="ko-KR" altLang="en-US" sz="1050" b="1" dirty="0" smtClean="0">
                <a:solidFill>
                  <a:schemeClr val="bg1"/>
                </a:solidFill>
                <a:latin typeface="Arial" charset="0"/>
                <a:ea typeface="돋움" pitchFamily="50" charset="-127"/>
              </a:rPr>
              <a:t>메뉴 제목</a:t>
            </a:r>
            <a:r>
              <a:rPr kumimoji="1" lang="en-US" altLang="ko-KR" sz="1050" b="1" dirty="0" smtClean="0">
                <a:solidFill>
                  <a:schemeClr val="bg1"/>
                </a:solidFill>
                <a:latin typeface="Arial" charset="0"/>
                <a:ea typeface="돋움" pitchFamily="50" charset="-127"/>
              </a:rPr>
              <a:t>)–&gt; </a:t>
            </a:r>
            <a:r>
              <a:rPr kumimoji="1" lang="ko-KR" altLang="en-US" sz="1050" b="1" dirty="0" smtClean="0">
                <a:solidFill>
                  <a:schemeClr val="bg1"/>
                </a:solidFill>
                <a:latin typeface="Arial" charset="0"/>
                <a:ea typeface="돋움" pitchFamily="50" charset="-127"/>
              </a:rPr>
              <a:t>신규클래스 개설요청</a:t>
            </a:r>
            <a:endParaRPr kumimoji="1" lang="en-US" altLang="ko-KR" sz="105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r>
              <a:rPr kumimoji="1" lang="ko-KR" altLang="en-US" sz="1050" b="1" dirty="0" smtClean="0">
                <a:solidFill>
                  <a:schemeClr val="bg1"/>
                </a:solidFill>
                <a:latin typeface="Arial" charset="0"/>
                <a:ea typeface="돋움" pitchFamily="50" charset="-127"/>
              </a:rPr>
              <a:t>희망강사종류 </a:t>
            </a:r>
            <a:r>
              <a:rPr kumimoji="1" lang="en-US" altLang="ko-KR" sz="1050" b="1" dirty="0" smtClean="0">
                <a:solidFill>
                  <a:schemeClr val="bg1"/>
                </a:solidFill>
                <a:latin typeface="Arial" charset="0"/>
                <a:ea typeface="돋움" pitchFamily="50" charset="-127"/>
              </a:rPr>
              <a:t>-&gt; </a:t>
            </a:r>
            <a:r>
              <a:rPr kumimoji="1" lang="ko-KR" altLang="en-US" sz="1050" b="1" dirty="0" smtClean="0">
                <a:solidFill>
                  <a:schemeClr val="bg1"/>
                </a:solidFill>
                <a:latin typeface="Arial" charset="0"/>
                <a:ea typeface="돋움" pitchFamily="50" charset="-127"/>
              </a:rPr>
              <a:t>희망강사 </a:t>
            </a:r>
            <a:r>
              <a:rPr kumimoji="1" lang="ko-KR" altLang="en-US" sz="1050" b="1" dirty="0" smtClean="0">
                <a:solidFill>
                  <a:schemeClr val="bg1"/>
                </a:solidFill>
                <a:latin typeface="Arial" charset="0"/>
                <a:ea typeface="돋움" pitchFamily="50" charset="-127"/>
              </a:rPr>
              <a:t>변경</a:t>
            </a:r>
            <a:endParaRPr kumimoji="1" lang="en-US" altLang="ko-KR" sz="1050" b="1" dirty="0" smtClean="0">
              <a:solidFill>
                <a:schemeClr val="bg1"/>
              </a:solidFill>
              <a:latin typeface="Arial" charset="0"/>
              <a:ea typeface="돋움" pitchFamily="50" charset="-127"/>
            </a:endParaRPr>
          </a:p>
          <a:p>
            <a:pPr marL="171450" indent="-171450" algn="ctr" fontAlgn="ctr" latinLnBrk="0">
              <a:spcBef>
                <a:spcPct val="20000"/>
              </a:spcBef>
              <a:spcAft>
                <a:spcPct val="0"/>
              </a:spcAft>
              <a:buFont typeface="Arial" charset="0"/>
              <a:buChar char="•"/>
              <a:tabLst>
                <a:tab pos="1028700" algn="l"/>
              </a:tabLst>
            </a:pPr>
            <a:r>
              <a:rPr kumimoji="1" lang="ko-KR" altLang="en-US" sz="1050" b="1" dirty="0">
                <a:solidFill>
                  <a:schemeClr val="bg1"/>
                </a:solidFill>
                <a:latin typeface="Arial" charset="0"/>
                <a:ea typeface="돋움" pitchFamily="50" charset="-127"/>
              </a:rPr>
              <a:t>담당코디네이터 </a:t>
            </a:r>
            <a:r>
              <a:rPr kumimoji="1" lang="en-US" altLang="ko-KR" sz="1050" b="1" dirty="0">
                <a:solidFill>
                  <a:schemeClr val="bg1"/>
                </a:solidFill>
                <a:latin typeface="Arial" charset="0"/>
                <a:ea typeface="돋움" pitchFamily="50" charset="-127"/>
              </a:rPr>
              <a:t>-&gt; </a:t>
            </a:r>
            <a:r>
              <a:rPr kumimoji="1" lang="ko-KR" altLang="en-US" sz="1050" b="1" dirty="0">
                <a:solidFill>
                  <a:schemeClr val="bg1"/>
                </a:solidFill>
                <a:latin typeface="Arial" charset="0"/>
                <a:ea typeface="돋움" pitchFamily="50" charset="-127"/>
              </a:rPr>
              <a:t>담당 컨설턴트  </a:t>
            </a:r>
            <a:r>
              <a:rPr kumimoji="1" lang="ko-KR" altLang="en-US" sz="1050" b="1" dirty="0" smtClean="0">
                <a:solidFill>
                  <a:schemeClr val="bg1"/>
                </a:solidFill>
                <a:latin typeface="Arial" charset="0"/>
                <a:ea typeface="돋움" pitchFamily="50" charset="-127"/>
              </a:rPr>
              <a:t>변경</a:t>
            </a:r>
            <a:endParaRPr kumimoji="1" lang="en-US" altLang="ko-KR" sz="1050" b="1" dirty="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r>
              <a:rPr kumimoji="1" lang="ko-KR" altLang="en-US" sz="1050" b="1" dirty="0" smtClean="0">
                <a:solidFill>
                  <a:schemeClr val="bg1"/>
                </a:solidFill>
                <a:latin typeface="Arial" charset="0"/>
                <a:ea typeface="돋움" pitchFamily="50" charset="-127"/>
              </a:rPr>
              <a:t>수강생수 드랍다운 </a:t>
            </a:r>
            <a:r>
              <a:rPr kumimoji="1" lang="en-US" altLang="ko-KR" sz="1050" b="1" dirty="0" smtClean="0">
                <a:solidFill>
                  <a:schemeClr val="bg1"/>
                </a:solidFill>
                <a:latin typeface="Arial" charset="0"/>
                <a:ea typeface="돋움" pitchFamily="50" charset="-127"/>
              </a:rPr>
              <a:t>Range – 10</a:t>
            </a:r>
            <a:r>
              <a:rPr kumimoji="1" lang="ko-KR" altLang="en-US" sz="1050" b="1" dirty="0" smtClean="0">
                <a:solidFill>
                  <a:schemeClr val="bg1"/>
                </a:solidFill>
                <a:latin typeface="Arial" charset="0"/>
                <a:ea typeface="돋움" pitchFamily="50" charset="-127"/>
              </a:rPr>
              <a:t>명단위로</a:t>
            </a:r>
            <a:endParaRPr kumimoji="1" lang="en-US" altLang="ko-KR" sz="105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r>
              <a:rPr kumimoji="1" lang="ko-KR" altLang="en-US" sz="1050" b="1" dirty="0" smtClean="0">
                <a:solidFill>
                  <a:schemeClr val="bg1"/>
                </a:solidFill>
                <a:latin typeface="Arial" charset="0"/>
                <a:ea typeface="돋움" pitchFamily="50" charset="-127"/>
              </a:rPr>
              <a:t>수강생수 드랍다운 내 직접입력 추가요망</a:t>
            </a:r>
            <a:endParaRPr kumimoji="1" lang="en-US" altLang="ko-KR" sz="105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r>
              <a:rPr kumimoji="1" lang="ko-KR" altLang="en-US" sz="1050" b="1" dirty="0" smtClean="0">
                <a:solidFill>
                  <a:schemeClr val="bg1"/>
                </a:solidFill>
                <a:latin typeface="Arial" charset="0"/>
                <a:ea typeface="돋움" pitchFamily="50" charset="-127"/>
              </a:rPr>
              <a:t>니즈조사여부 </a:t>
            </a:r>
            <a:r>
              <a:rPr kumimoji="1" lang="en-US" altLang="ko-KR" sz="1050" b="1" dirty="0" smtClean="0">
                <a:solidFill>
                  <a:schemeClr val="bg1"/>
                </a:solidFill>
                <a:latin typeface="Arial" charset="0"/>
                <a:ea typeface="돋움" pitchFamily="50" charset="-127"/>
              </a:rPr>
              <a:t> </a:t>
            </a:r>
            <a:r>
              <a:rPr kumimoji="1" lang="ko-KR" altLang="en-US" sz="1050" b="1" dirty="0" smtClean="0">
                <a:solidFill>
                  <a:schemeClr val="bg1"/>
                </a:solidFill>
                <a:latin typeface="Arial" charset="0"/>
                <a:ea typeface="돋움" pitchFamily="50" charset="-127"/>
              </a:rPr>
              <a:t>빼주세요 </a:t>
            </a:r>
            <a:r>
              <a:rPr kumimoji="1" lang="en-US" altLang="ko-KR" sz="1050" b="1" dirty="0" smtClean="0">
                <a:solidFill>
                  <a:schemeClr val="bg1"/>
                </a:solidFill>
                <a:latin typeface="Arial" charset="0"/>
                <a:ea typeface="돋움" pitchFamily="50" charset="-127"/>
              </a:rPr>
              <a:t>^^</a:t>
            </a: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r>
              <a:rPr kumimoji="1" lang="ko-KR" altLang="en-US" sz="1050" b="1" dirty="0" smtClean="0">
                <a:solidFill>
                  <a:schemeClr val="bg1"/>
                </a:solidFill>
                <a:latin typeface="Arial" charset="0"/>
                <a:ea typeface="돋움" pitchFamily="50" charset="-127"/>
              </a:rPr>
              <a:t>클래스형태 드랍다운내용 </a:t>
            </a:r>
            <a:r>
              <a:rPr kumimoji="1" lang="en-US" altLang="ko-KR" sz="1050" b="1" dirty="0" smtClean="0">
                <a:solidFill>
                  <a:schemeClr val="bg1"/>
                </a:solidFill>
                <a:latin typeface="Arial" charset="0"/>
                <a:ea typeface="돋움" pitchFamily="50" charset="-127"/>
              </a:rPr>
              <a:t>– 1:1 / 1:N</a:t>
            </a: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r>
              <a:rPr kumimoji="1" lang="ko-KR" altLang="en-US" sz="1050" b="1" dirty="0" smtClean="0">
                <a:solidFill>
                  <a:schemeClr val="bg1"/>
                </a:solidFill>
                <a:latin typeface="Arial" charset="0"/>
                <a:ea typeface="돋움" pitchFamily="50" charset="-127"/>
              </a:rPr>
              <a:t>선호시간대 </a:t>
            </a:r>
            <a:r>
              <a:rPr kumimoji="1" lang="en-US" altLang="ko-KR" sz="1050" b="1" dirty="0" smtClean="0">
                <a:solidFill>
                  <a:schemeClr val="bg1"/>
                </a:solidFill>
                <a:latin typeface="Arial" charset="0"/>
                <a:ea typeface="돋움" pitchFamily="50" charset="-127"/>
              </a:rPr>
              <a:t>-&gt; </a:t>
            </a:r>
            <a:r>
              <a:rPr kumimoji="1" lang="ko-KR" altLang="en-US" sz="1050" b="1" dirty="0" smtClean="0">
                <a:solidFill>
                  <a:schemeClr val="bg1"/>
                </a:solidFill>
                <a:latin typeface="Arial" charset="0"/>
                <a:ea typeface="돋움" pitchFamily="50" charset="-127"/>
              </a:rPr>
              <a:t>교육희망 시간대</a:t>
            </a:r>
            <a:endParaRPr kumimoji="1" lang="en-US" altLang="ko-KR" sz="1050" b="1" dirty="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r>
              <a:rPr kumimoji="1" lang="ko-KR" altLang="en-US" sz="1050" b="1" dirty="0" smtClean="0">
                <a:solidFill>
                  <a:schemeClr val="bg1"/>
                </a:solidFill>
                <a:latin typeface="Arial" charset="0"/>
                <a:ea typeface="돋움" pitchFamily="50" charset="-127"/>
              </a:rPr>
              <a:t>교육장소추가 요망 </a:t>
            </a:r>
            <a:r>
              <a:rPr kumimoji="1" lang="en-US" altLang="ko-KR" sz="1050" b="1" dirty="0" smtClean="0">
                <a:solidFill>
                  <a:schemeClr val="bg1"/>
                </a:solidFill>
                <a:latin typeface="Arial" charset="0"/>
                <a:ea typeface="돋움" pitchFamily="50" charset="-127"/>
              </a:rPr>
              <a:t>– </a:t>
            </a:r>
            <a:r>
              <a:rPr kumimoji="1" lang="ko-KR" altLang="en-US" sz="1050" b="1" dirty="0" smtClean="0">
                <a:solidFill>
                  <a:schemeClr val="bg1"/>
                </a:solidFill>
                <a:latin typeface="Arial" charset="0"/>
                <a:ea typeface="돋움" pitchFamily="50" charset="-127"/>
              </a:rPr>
              <a:t>직접입력 형식으로</a:t>
            </a:r>
            <a:endParaRPr kumimoji="1" lang="en-US" altLang="ko-KR" sz="1050" b="1" dirty="0" smtClean="0">
              <a:solidFill>
                <a:schemeClr val="bg1"/>
              </a:solidFill>
              <a:latin typeface="Arial" charset="0"/>
              <a:ea typeface="돋움" pitchFamily="50" charset="-127"/>
            </a:endParaRPr>
          </a:p>
          <a:p>
            <a:pPr marR="0" algn="ctr" defTabSz="914400" rtl="0" eaLnBrk="1" fontAlgn="ctr" latinLnBrk="0" hangingPunct="1">
              <a:lnSpc>
                <a:spcPct val="100000"/>
              </a:lnSpc>
              <a:spcBef>
                <a:spcPct val="20000"/>
              </a:spcBef>
              <a:spcAft>
                <a:spcPct val="0"/>
              </a:spcAft>
              <a:buClrTx/>
              <a:buSzTx/>
              <a:tabLst>
                <a:tab pos="1028700" algn="l"/>
              </a:tabLst>
            </a:pPr>
            <a:r>
              <a:rPr kumimoji="1" lang="en-US" altLang="ko-KR" sz="1050" b="1" i="1" dirty="0" smtClean="0">
                <a:solidFill>
                  <a:schemeClr val="bg1"/>
                </a:solidFill>
                <a:latin typeface="Arial" charset="0"/>
                <a:ea typeface="돋움" pitchFamily="50" charset="-127"/>
              </a:rPr>
              <a:t>(</a:t>
            </a:r>
            <a:r>
              <a:rPr kumimoji="1" lang="ko-KR" altLang="en-US" sz="1050" b="1" i="1" dirty="0" smtClean="0">
                <a:solidFill>
                  <a:schemeClr val="bg1"/>
                </a:solidFill>
                <a:latin typeface="Arial" charset="0"/>
                <a:ea typeface="돋움" pitchFamily="50" charset="-127"/>
              </a:rPr>
              <a:t>이유 </a:t>
            </a:r>
            <a:r>
              <a:rPr kumimoji="1" lang="en-US" altLang="ko-KR" sz="1050" b="1" i="1" dirty="0" smtClean="0">
                <a:solidFill>
                  <a:schemeClr val="bg1"/>
                </a:solidFill>
                <a:latin typeface="Arial" charset="0"/>
                <a:ea typeface="돋움" pitchFamily="50" charset="-127"/>
              </a:rPr>
              <a:t>: </a:t>
            </a:r>
            <a:r>
              <a:rPr kumimoji="1" lang="ko-KR" altLang="en-US" sz="1050" b="1" i="1" dirty="0" smtClean="0">
                <a:solidFill>
                  <a:schemeClr val="bg1"/>
                </a:solidFill>
                <a:latin typeface="Arial" charset="0"/>
                <a:ea typeface="돋움" pitchFamily="50" charset="-127"/>
              </a:rPr>
              <a:t>사업장 분산기업 및 어디사옥 </a:t>
            </a:r>
            <a:r>
              <a:rPr kumimoji="1" lang="en-US" altLang="ko-KR" sz="1050" b="1" i="1" dirty="0" smtClean="0">
                <a:solidFill>
                  <a:schemeClr val="bg1"/>
                </a:solidFill>
                <a:latin typeface="Arial" charset="0"/>
                <a:ea typeface="돋움" pitchFamily="50" charset="-127"/>
              </a:rPr>
              <a:t>1:1 </a:t>
            </a:r>
            <a:r>
              <a:rPr kumimoji="1" lang="ko-KR" altLang="en-US" sz="1050" b="1" i="1" dirty="0" smtClean="0">
                <a:solidFill>
                  <a:schemeClr val="bg1"/>
                </a:solidFill>
                <a:latin typeface="Arial" charset="0"/>
                <a:ea typeface="돋움" pitchFamily="50" charset="-127"/>
              </a:rPr>
              <a:t>집무실파악</a:t>
            </a:r>
            <a:r>
              <a:rPr kumimoji="1" lang="en-US" altLang="ko-KR" sz="1050" b="1" i="1" dirty="0" smtClean="0">
                <a:solidFill>
                  <a:schemeClr val="bg1"/>
                </a:solidFill>
                <a:latin typeface="Arial" charset="0"/>
                <a:ea typeface="돋움" pitchFamily="50" charset="-127"/>
              </a:rPr>
              <a:t>)</a:t>
            </a: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endParaRPr kumimoji="1" lang="en-US" altLang="ko-KR" sz="1050" b="1" dirty="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endParaRPr kumimoji="1" lang="en-US" altLang="ko-KR" sz="1050" b="1" dirty="0" smtClean="0">
              <a:solidFill>
                <a:schemeClr val="bg1"/>
              </a:solidFill>
              <a:latin typeface="Arial" charset="0"/>
              <a:ea typeface="돋움" pitchFamily="50" charset="-127"/>
            </a:endParaRPr>
          </a:p>
        </p:txBody>
      </p:sp>
    </p:spTree>
    <p:extLst>
      <p:ext uri="{BB962C8B-B14F-4D97-AF65-F5344CB8AC3E}">
        <p14:creationId xmlns:p14="http://schemas.microsoft.com/office/powerpoint/2010/main" val="1778866222"/>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AutoShape 85"/>
          <p:cNvSpPr>
            <a:spLocks noChangeArrowheads="1"/>
          </p:cNvSpPr>
          <p:nvPr/>
        </p:nvSpPr>
        <p:spPr bwMode="auto">
          <a:xfrm rot="5400000">
            <a:off x="4422103" y="5514138"/>
            <a:ext cx="1778613"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1(1). </a:t>
            </a:r>
            <a:r>
              <a:rPr lang="ko-KR" altLang="en-US" dirty="0" smtClean="0">
                <a:solidFill>
                  <a:srgbClr val="000000"/>
                </a:solidFill>
                <a:latin typeface="돋움"/>
                <a:ea typeface="돋움"/>
              </a:rPr>
              <a:t>클래스 개설 세부기능 </a:t>
            </a:r>
            <a:r>
              <a:rPr lang="en-US" altLang="ko-KR" dirty="0" smtClean="0">
                <a:solidFill>
                  <a:srgbClr val="000000"/>
                </a:solidFill>
                <a:latin typeface="돋움"/>
                <a:ea typeface="돋움"/>
              </a:rPr>
              <a:t>- 1 </a:t>
            </a:r>
            <a:endParaRPr lang="ko-KR" altLang="en-US" dirty="0">
              <a:solidFill>
                <a:srgbClr val="000000"/>
              </a:solidFill>
              <a:latin typeface="돋움"/>
              <a:ea typeface="돋움"/>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pic>
        <p:nvPicPr>
          <p:cNvPr id="15" name="그림 14"/>
          <p:cNvPicPr>
            <a:picLocks noChangeAspect="1"/>
          </p:cNvPicPr>
          <p:nvPr/>
        </p:nvPicPr>
        <p:blipFill>
          <a:blip r:embed="rId2"/>
          <a:stretch>
            <a:fillRect/>
          </a:stretch>
        </p:blipFill>
        <p:spPr>
          <a:xfrm>
            <a:off x="48884" y="886948"/>
            <a:ext cx="5243196" cy="3549281"/>
          </a:xfrm>
          <a:prstGeom prst="rect">
            <a:avLst/>
          </a:prstGeom>
        </p:spPr>
      </p:pic>
      <p:sp>
        <p:nvSpPr>
          <p:cNvPr id="53" name="TextBox 52"/>
          <p:cNvSpPr txBox="1"/>
          <p:nvPr/>
        </p:nvSpPr>
        <p:spPr>
          <a:xfrm>
            <a:off x="2338906" y="2633638"/>
            <a:ext cx="288032" cy="224023"/>
          </a:xfrm>
          <a:prstGeom prst="rect">
            <a:avLst/>
          </a:prstGeom>
          <a:noFill/>
          <a:ln w="25400">
            <a:solidFill>
              <a:srgbClr val="FF0000"/>
            </a:solidFill>
            <a:prstDash val="dash"/>
          </a:ln>
        </p:spPr>
        <p:txBody>
          <a:bodyPr wrap="square" rtlCol="0">
            <a:normAutofit fontScale="55000" lnSpcReduction="20000"/>
          </a:bodyPr>
          <a:lstStyle/>
          <a:p>
            <a:endParaRPr lang="ko-KR" altLang="en-US" dirty="0"/>
          </a:p>
        </p:txBody>
      </p:sp>
      <p:cxnSp>
        <p:nvCxnSpPr>
          <p:cNvPr id="19" name="꺾인 연결선 18"/>
          <p:cNvCxnSpPr>
            <a:stCxn id="53" idx="0"/>
            <a:endCxn id="16" idx="0"/>
          </p:cNvCxnSpPr>
          <p:nvPr/>
        </p:nvCxnSpPr>
        <p:spPr bwMode="auto">
          <a:xfrm rot="5400000" flipH="1" flipV="1">
            <a:off x="3978957" y="-611851"/>
            <a:ext cx="1749455" cy="4741524"/>
          </a:xfrm>
          <a:prstGeom prst="bentConnector3">
            <a:avLst>
              <a:gd name="adj1" fmla="val 113067"/>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2" name="그룹 41"/>
          <p:cNvGrpSpPr/>
          <p:nvPr/>
        </p:nvGrpSpPr>
        <p:grpSpPr>
          <a:xfrm>
            <a:off x="5385857" y="884183"/>
            <a:ext cx="3677177" cy="3840961"/>
            <a:chOff x="5385857" y="884183"/>
            <a:chExt cx="3677177" cy="3840961"/>
          </a:xfrm>
        </p:grpSpPr>
        <p:grpSp>
          <p:nvGrpSpPr>
            <p:cNvPr id="17" name="그룹 16"/>
            <p:cNvGrpSpPr/>
            <p:nvPr/>
          </p:nvGrpSpPr>
          <p:grpSpPr>
            <a:xfrm>
              <a:off x="5385857" y="884183"/>
              <a:ext cx="3677177" cy="3840961"/>
              <a:chOff x="5364088" y="840639"/>
              <a:chExt cx="3666295" cy="3452457"/>
            </a:xfrm>
          </p:grpSpPr>
          <p:pic>
            <p:nvPicPr>
              <p:cNvPr id="13" name="그림 12"/>
              <p:cNvPicPr>
                <a:picLocks noChangeAspect="1"/>
              </p:cNvPicPr>
              <p:nvPr/>
            </p:nvPicPr>
            <p:blipFill>
              <a:blip r:embed="rId3"/>
              <a:stretch>
                <a:fillRect/>
              </a:stretch>
            </p:blipFill>
            <p:spPr>
              <a:xfrm>
                <a:off x="5396747" y="905952"/>
                <a:ext cx="3600400" cy="3359295"/>
              </a:xfrm>
              <a:prstGeom prst="rect">
                <a:avLst/>
              </a:prstGeom>
            </p:spPr>
          </p:pic>
          <p:sp>
            <p:nvSpPr>
              <p:cNvPr id="16" name="직사각형 15"/>
              <p:cNvSpPr/>
              <p:nvPr/>
            </p:nvSpPr>
            <p:spPr bwMode="auto">
              <a:xfrm>
                <a:off x="5364088" y="840639"/>
                <a:ext cx="3666295" cy="3452457"/>
              </a:xfrm>
              <a:prstGeom prst="rect">
                <a:avLst/>
              </a:prstGeom>
              <a:noFill/>
              <a:ln w="19050" cap="flat" cmpd="sng" algn="ctr">
                <a:solidFill>
                  <a:schemeClr val="tx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7" name="직사각형 56"/>
            <p:cNvSpPr/>
            <p:nvPr/>
          </p:nvSpPr>
          <p:spPr bwMode="auto">
            <a:xfrm>
              <a:off x="6587285" y="4367939"/>
              <a:ext cx="716402" cy="272508"/>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확인</a:t>
              </a:r>
              <a:endParaRPr kumimoji="1" lang="ko-KR" altLang="en-US" sz="900" b="1" i="0" u="none" strike="noStrike" cap="none" normalizeH="0" baseline="0" dirty="0" smtClean="0">
                <a:ln>
                  <a:noFill/>
                </a:ln>
                <a:effectLst/>
                <a:latin typeface="Arial" charset="0"/>
                <a:ea typeface="돋움" pitchFamily="50" charset="-127"/>
              </a:endParaRPr>
            </a:p>
          </p:txBody>
        </p:sp>
        <p:sp>
          <p:nvSpPr>
            <p:cNvPr id="60" name="직사각형 59"/>
            <p:cNvSpPr/>
            <p:nvPr/>
          </p:nvSpPr>
          <p:spPr bwMode="auto">
            <a:xfrm>
              <a:off x="7341413" y="4367939"/>
              <a:ext cx="716402" cy="272508"/>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취소</a:t>
              </a:r>
              <a:endParaRPr kumimoji="1" lang="ko-KR" altLang="en-US" sz="900" b="1" i="0" u="none" strike="noStrike" cap="none" normalizeH="0" baseline="0" dirty="0" smtClean="0">
                <a:ln>
                  <a:noFill/>
                </a:ln>
                <a:effectLst/>
                <a:latin typeface="Arial" charset="0"/>
                <a:ea typeface="돋움" pitchFamily="50" charset="-127"/>
              </a:endParaRPr>
            </a:p>
          </p:txBody>
        </p:sp>
        <p:sp>
          <p:nvSpPr>
            <p:cNvPr id="61" name="직사각형 60"/>
            <p:cNvSpPr/>
            <p:nvPr/>
          </p:nvSpPr>
          <p:spPr bwMode="auto">
            <a:xfrm>
              <a:off x="8164316" y="1003174"/>
              <a:ext cx="716402" cy="272508"/>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프로그램보기</a:t>
              </a:r>
              <a:endParaRPr kumimoji="1" lang="ko-KR" altLang="en-US" sz="900" b="1" i="0" u="none" strike="noStrike" cap="none" normalizeH="0" baseline="0" dirty="0" smtClean="0">
                <a:ln>
                  <a:noFill/>
                </a:ln>
                <a:effectLst/>
                <a:latin typeface="Arial" charset="0"/>
                <a:ea typeface="돋움" pitchFamily="50" charset="-127"/>
              </a:endParaRPr>
            </a:p>
          </p:txBody>
        </p:sp>
      </p:grpSp>
      <p:pic>
        <p:nvPicPr>
          <p:cNvPr id="23" name="그림 22"/>
          <p:cNvPicPr>
            <a:picLocks noChangeAspect="1"/>
          </p:cNvPicPr>
          <p:nvPr/>
        </p:nvPicPr>
        <p:blipFill>
          <a:blip r:embed="rId4"/>
          <a:stretch>
            <a:fillRect/>
          </a:stretch>
        </p:blipFill>
        <p:spPr>
          <a:xfrm>
            <a:off x="48884" y="4436229"/>
            <a:ext cx="933450" cy="1143000"/>
          </a:xfrm>
          <a:prstGeom prst="rect">
            <a:avLst/>
          </a:prstGeom>
        </p:spPr>
      </p:pic>
      <p:pic>
        <p:nvPicPr>
          <p:cNvPr id="24" name="그림 23"/>
          <p:cNvPicPr>
            <a:picLocks noChangeAspect="1"/>
          </p:cNvPicPr>
          <p:nvPr/>
        </p:nvPicPr>
        <p:blipFill>
          <a:blip r:embed="rId5"/>
          <a:stretch>
            <a:fillRect/>
          </a:stretch>
        </p:blipFill>
        <p:spPr>
          <a:xfrm>
            <a:off x="1280954" y="3272812"/>
            <a:ext cx="1362075" cy="733425"/>
          </a:xfrm>
          <a:prstGeom prst="rect">
            <a:avLst/>
          </a:prstGeom>
        </p:spPr>
      </p:pic>
      <p:pic>
        <p:nvPicPr>
          <p:cNvPr id="25" name="그림 24"/>
          <p:cNvPicPr>
            <a:picLocks noChangeAspect="1"/>
          </p:cNvPicPr>
          <p:nvPr/>
        </p:nvPicPr>
        <p:blipFill>
          <a:blip r:embed="rId6"/>
          <a:stretch>
            <a:fillRect/>
          </a:stretch>
        </p:blipFill>
        <p:spPr>
          <a:xfrm>
            <a:off x="2822036" y="3272812"/>
            <a:ext cx="942975" cy="609600"/>
          </a:xfrm>
          <a:prstGeom prst="rect">
            <a:avLst/>
          </a:prstGeom>
        </p:spPr>
      </p:pic>
      <p:pic>
        <p:nvPicPr>
          <p:cNvPr id="26" name="그림 25"/>
          <p:cNvPicPr>
            <a:picLocks noChangeAspect="1"/>
          </p:cNvPicPr>
          <p:nvPr/>
        </p:nvPicPr>
        <p:blipFill>
          <a:blip r:embed="rId7"/>
          <a:stretch>
            <a:fillRect/>
          </a:stretch>
        </p:blipFill>
        <p:spPr>
          <a:xfrm>
            <a:off x="4139952" y="3271414"/>
            <a:ext cx="1080800" cy="885825"/>
          </a:xfrm>
          <a:prstGeom prst="rect">
            <a:avLst/>
          </a:prstGeom>
        </p:spPr>
      </p:pic>
      <p:sp>
        <p:nvSpPr>
          <p:cNvPr id="69" name="TextBox 68"/>
          <p:cNvSpPr txBox="1"/>
          <p:nvPr/>
        </p:nvSpPr>
        <p:spPr>
          <a:xfrm>
            <a:off x="3527461" y="2606983"/>
            <a:ext cx="288032" cy="224023"/>
          </a:xfrm>
          <a:prstGeom prst="rect">
            <a:avLst/>
          </a:prstGeom>
          <a:noFill/>
          <a:ln w="25400">
            <a:solidFill>
              <a:srgbClr val="FF0000"/>
            </a:solidFill>
            <a:prstDash val="dash"/>
          </a:ln>
        </p:spPr>
        <p:txBody>
          <a:bodyPr wrap="square" rtlCol="0">
            <a:normAutofit fontScale="55000" lnSpcReduction="20000"/>
          </a:bodyPr>
          <a:lstStyle/>
          <a:p>
            <a:endParaRPr lang="ko-KR" altLang="en-US" dirty="0"/>
          </a:p>
        </p:txBody>
      </p:sp>
      <p:cxnSp>
        <p:nvCxnSpPr>
          <p:cNvPr id="70" name="꺾인 연결선 69"/>
          <p:cNvCxnSpPr>
            <a:stCxn id="69" idx="0"/>
            <a:endCxn id="23" idx="1"/>
          </p:cNvCxnSpPr>
          <p:nvPr/>
        </p:nvCxnSpPr>
        <p:spPr bwMode="auto">
          <a:xfrm rot="16200000" flipH="1" flipV="1">
            <a:off x="659808" y="1996059"/>
            <a:ext cx="2400746" cy="3622593"/>
          </a:xfrm>
          <a:prstGeom prst="bentConnector4">
            <a:avLst>
              <a:gd name="adj1" fmla="val -9522"/>
              <a:gd name="adj2" fmla="val 10631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3" name="그룹 42"/>
          <p:cNvGrpSpPr/>
          <p:nvPr/>
        </p:nvGrpSpPr>
        <p:grpSpPr>
          <a:xfrm>
            <a:off x="1454282" y="4520961"/>
            <a:ext cx="3647396" cy="2161435"/>
            <a:chOff x="1454282" y="4520961"/>
            <a:chExt cx="3647396" cy="2161435"/>
          </a:xfrm>
        </p:grpSpPr>
        <p:grpSp>
          <p:nvGrpSpPr>
            <p:cNvPr id="38" name="그룹 37"/>
            <p:cNvGrpSpPr/>
            <p:nvPr/>
          </p:nvGrpSpPr>
          <p:grpSpPr>
            <a:xfrm>
              <a:off x="1464770" y="4551420"/>
              <a:ext cx="3636908" cy="2130976"/>
              <a:chOff x="1464770" y="4682400"/>
              <a:chExt cx="3636908" cy="2130976"/>
            </a:xfrm>
          </p:grpSpPr>
          <p:pic>
            <p:nvPicPr>
              <p:cNvPr id="35" name="그림 34"/>
              <p:cNvPicPr>
                <a:picLocks noChangeAspect="1"/>
              </p:cNvPicPr>
              <p:nvPr/>
            </p:nvPicPr>
            <p:blipFill>
              <a:blip r:embed="rId8"/>
              <a:stretch>
                <a:fillRect/>
              </a:stretch>
            </p:blipFill>
            <p:spPr>
              <a:xfrm>
                <a:off x="1464770" y="4961390"/>
                <a:ext cx="3636908" cy="1851986"/>
              </a:xfrm>
              <a:prstGeom prst="rect">
                <a:avLst/>
              </a:prstGeom>
            </p:spPr>
          </p:pic>
          <p:grpSp>
            <p:nvGrpSpPr>
              <p:cNvPr id="37" name="그룹 36"/>
              <p:cNvGrpSpPr/>
              <p:nvPr/>
            </p:nvGrpSpPr>
            <p:grpSpPr>
              <a:xfrm>
                <a:off x="1716204" y="4682400"/>
                <a:ext cx="3106977" cy="286098"/>
                <a:chOff x="1209675" y="3128962"/>
                <a:chExt cx="6724650" cy="600075"/>
              </a:xfrm>
            </p:grpSpPr>
            <p:pic>
              <p:nvPicPr>
                <p:cNvPr id="34" name="그림 33"/>
                <p:cNvPicPr>
                  <a:picLocks noChangeAspect="1"/>
                </p:cNvPicPr>
                <p:nvPr/>
              </p:nvPicPr>
              <p:blipFill>
                <a:blip r:embed="rId9"/>
                <a:stretch>
                  <a:fillRect/>
                </a:stretch>
              </p:blipFill>
              <p:spPr>
                <a:xfrm>
                  <a:off x="1209675" y="3128962"/>
                  <a:ext cx="6724650" cy="600075"/>
                </a:xfrm>
                <a:prstGeom prst="rect">
                  <a:avLst/>
                </a:prstGeom>
              </p:spPr>
            </p:pic>
            <p:pic>
              <p:nvPicPr>
                <p:cNvPr id="36" name="그림 35"/>
                <p:cNvPicPr>
                  <a:picLocks noChangeAspect="1"/>
                </p:cNvPicPr>
                <p:nvPr/>
              </p:nvPicPr>
              <p:blipFill>
                <a:blip r:embed="rId10"/>
                <a:stretch>
                  <a:fillRect/>
                </a:stretch>
              </p:blipFill>
              <p:spPr>
                <a:xfrm>
                  <a:off x="6804248" y="3271414"/>
                  <a:ext cx="1110361" cy="361950"/>
                </a:xfrm>
                <a:prstGeom prst="rect">
                  <a:avLst/>
                </a:prstGeom>
              </p:spPr>
            </p:pic>
          </p:grpSp>
        </p:grpSp>
        <p:sp>
          <p:nvSpPr>
            <p:cNvPr id="86" name="직사각형 85"/>
            <p:cNvSpPr/>
            <p:nvPr/>
          </p:nvSpPr>
          <p:spPr bwMode="auto">
            <a:xfrm>
              <a:off x="1454282" y="4520961"/>
              <a:ext cx="3647395" cy="2161435"/>
            </a:xfrm>
            <a:prstGeom prst="rect">
              <a:avLst/>
            </a:prstGeom>
            <a:noFill/>
            <a:ln w="19050" cap="flat" cmpd="sng" algn="ctr">
              <a:solidFill>
                <a:schemeClr val="tx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93" name="TextBox 92"/>
          <p:cNvSpPr txBox="1"/>
          <p:nvPr/>
        </p:nvSpPr>
        <p:spPr>
          <a:xfrm>
            <a:off x="8109885" y="980021"/>
            <a:ext cx="810179" cy="317434"/>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cxnSp>
        <p:nvCxnSpPr>
          <p:cNvPr id="94" name="꺾인 연결선 93"/>
          <p:cNvCxnSpPr>
            <a:stCxn id="93" idx="3"/>
            <a:endCxn id="95" idx="2"/>
          </p:cNvCxnSpPr>
          <p:nvPr/>
        </p:nvCxnSpPr>
        <p:spPr bwMode="auto">
          <a:xfrm flipH="1">
            <a:off x="3280567" y="1138738"/>
            <a:ext cx="5639497" cy="5589025"/>
          </a:xfrm>
          <a:prstGeom prst="bentConnector4">
            <a:avLst>
              <a:gd name="adj1" fmla="val -4054"/>
              <a:gd name="adj2" fmla="val 10409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 name="TextBox 94"/>
          <p:cNvSpPr txBox="1"/>
          <p:nvPr/>
        </p:nvSpPr>
        <p:spPr>
          <a:xfrm>
            <a:off x="1383926" y="4493723"/>
            <a:ext cx="3793282" cy="2234040"/>
          </a:xfrm>
          <a:prstGeom prst="rect">
            <a:avLst/>
          </a:prstGeom>
          <a:noFill/>
          <a:ln w="25400">
            <a:solidFill>
              <a:srgbClr val="FF0000"/>
            </a:solidFill>
            <a:prstDash val="dash"/>
          </a:ln>
        </p:spPr>
        <p:txBody>
          <a:bodyPr wrap="square" rtlCol="0">
            <a:normAutofit/>
          </a:bodyPr>
          <a:lstStyle/>
          <a:p>
            <a:endParaRPr lang="ko-KR" altLang="en-US" dirty="0"/>
          </a:p>
        </p:txBody>
      </p:sp>
      <p:sp>
        <p:nvSpPr>
          <p:cNvPr id="98" name="직사각형 97"/>
          <p:cNvSpPr/>
          <p:nvPr/>
        </p:nvSpPr>
        <p:spPr>
          <a:xfrm>
            <a:off x="5462057" y="5145417"/>
            <a:ext cx="1322958" cy="1160580"/>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전체 프로그램 낸 각 개별 프로그램에 대한 대략적인 설명</a:t>
            </a:r>
            <a:endParaRPr lang="en-US" altLang="ko-KR" sz="1000" b="1" dirty="0" smtClean="0"/>
          </a:p>
        </p:txBody>
      </p:sp>
      <p:sp>
        <p:nvSpPr>
          <p:cNvPr id="100" name="직사각형 99"/>
          <p:cNvSpPr/>
          <p:nvPr/>
        </p:nvSpPr>
        <p:spPr>
          <a:xfrm>
            <a:off x="6832230" y="4998939"/>
            <a:ext cx="2230803" cy="1556906"/>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확인 </a:t>
            </a:r>
            <a:r>
              <a:rPr lang="en-US" altLang="ko-KR" sz="1000" b="1" dirty="0" smtClean="0"/>
              <a:t>: </a:t>
            </a:r>
            <a:r>
              <a:rPr lang="ko-KR" altLang="en-US" sz="1000" b="1" dirty="0" smtClean="0"/>
              <a:t>해당 프로그램 선택 후 확인 버튼 클릭 시 팝업 창이 닫히면서 </a:t>
            </a:r>
            <a:r>
              <a:rPr lang="ko-KR" altLang="en-US" sz="1000" b="1" dirty="0" err="1" smtClean="0">
                <a:solidFill>
                  <a:schemeClr val="accent2">
                    <a:lumMod val="50000"/>
                  </a:schemeClr>
                </a:solidFill>
              </a:rPr>
              <a:t>회망과정선택</a:t>
            </a:r>
            <a:r>
              <a:rPr lang="ko-KR" altLang="en-US" sz="1000" b="1" dirty="0" smtClean="0"/>
              <a:t> 칸 옆에 표시됨</a:t>
            </a:r>
            <a:endParaRPr lang="en-US" altLang="ko-KR" sz="1000" b="1" dirty="0" smtClean="0"/>
          </a:p>
          <a:p>
            <a:pPr marL="88900" indent="-88900">
              <a:buFont typeface="Arial" panose="020B0604020202020204" pitchFamily="34" charset="0"/>
              <a:buChar char="•"/>
            </a:pPr>
            <a:r>
              <a:rPr lang="ko-KR" altLang="en-US" sz="1000" b="1" dirty="0" smtClean="0"/>
              <a:t>취소 </a:t>
            </a:r>
            <a:r>
              <a:rPr lang="en-US" altLang="ko-KR" sz="1000" b="1" dirty="0" smtClean="0"/>
              <a:t>: </a:t>
            </a:r>
            <a:r>
              <a:rPr lang="ko-KR" altLang="en-US" sz="1000" b="1" dirty="0" smtClean="0"/>
              <a:t>취소 클릭 시 팝업 창 닫기</a:t>
            </a:r>
            <a:endParaRPr lang="en-US" altLang="ko-KR" sz="1000" b="1" dirty="0" smtClean="0"/>
          </a:p>
        </p:txBody>
      </p:sp>
      <p:sp>
        <p:nvSpPr>
          <p:cNvPr id="103" name="TextBox 102"/>
          <p:cNvSpPr txBox="1"/>
          <p:nvPr/>
        </p:nvSpPr>
        <p:spPr>
          <a:xfrm>
            <a:off x="6530870" y="4344329"/>
            <a:ext cx="1579015" cy="317434"/>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cxnSp>
        <p:nvCxnSpPr>
          <p:cNvPr id="104" name="꺾인 연결선 103"/>
          <p:cNvCxnSpPr>
            <a:stCxn id="103" idx="2"/>
            <a:endCxn id="100" idx="0"/>
          </p:cNvCxnSpPr>
          <p:nvPr/>
        </p:nvCxnSpPr>
        <p:spPr bwMode="auto">
          <a:xfrm rot="16200000" flipH="1">
            <a:off x="7465417" y="4516724"/>
            <a:ext cx="337176" cy="627254"/>
          </a:xfrm>
          <a:prstGeom prst="bentConnector3">
            <a:avLst>
              <a:gd name="adj1" fmla="val 5000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직사각형 1"/>
          <p:cNvSpPr/>
          <p:nvPr/>
        </p:nvSpPr>
        <p:spPr bwMode="auto">
          <a:xfrm>
            <a:off x="5564059" y="2031472"/>
            <a:ext cx="3465640" cy="1683074"/>
          </a:xfrm>
          <a:prstGeom prst="rect">
            <a:avLst/>
          </a:prstGeom>
          <a:solidFill>
            <a:schemeClr val="accent6">
              <a:lumMod val="2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서한울 </a:t>
            </a:r>
            <a:r>
              <a:rPr kumimoji="1" lang="en-US" altLang="ko-KR" sz="1050" b="1" dirty="0" smtClean="0">
                <a:solidFill>
                  <a:schemeClr val="bg1"/>
                </a:solidFill>
                <a:latin typeface="Arial" charset="0"/>
                <a:ea typeface="돋움" pitchFamily="50" charset="-127"/>
              </a:rPr>
              <a:t>: </a:t>
            </a:r>
            <a:endParaRPr kumimoji="1" lang="en-US" altLang="ko-KR" sz="105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en-US" altLang="ko-KR" sz="105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en-US" altLang="ko-KR" sz="1050" b="1" dirty="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r>
              <a:rPr kumimoji="1" lang="ko-KR" altLang="en-US" sz="1050" b="1" dirty="0" smtClean="0">
                <a:solidFill>
                  <a:schemeClr val="bg1"/>
                </a:solidFill>
                <a:latin typeface="Arial" charset="0"/>
                <a:ea typeface="돋움" pitchFamily="50" charset="-127"/>
              </a:rPr>
              <a:t>희망강사</a:t>
            </a:r>
            <a:r>
              <a:rPr kumimoji="1" lang="en-US" altLang="ko-KR" sz="1050" b="1" dirty="0" smtClean="0">
                <a:solidFill>
                  <a:schemeClr val="bg1"/>
                </a:solidFill>
                <a:latin typeface="Arial" charset="0"/>
                <a:ea typeface="돋움" pitchFamily="50" charset="-127"/>
              </a:rPr>
              <a:t>-&gt; </a:t>
            </a:r>
            <a:r>
              <a:rPr kumimoji="1" lang="ko-KR" altLang="en-US" sz="1050" b="1" dirty="0" smtClean="0">
                <a:solidFill>
                  <a:schemeClr val="bg1"/>
                </a:solidFill>
                <a:latin typeface="Arial" charset="0"/>
                <a:ea typeface="돋움" pitchFamily="50" charset="-127"/>
              </a:rPr>
              <a:t>한국인 </a:t>
            </a:r>
            <a:r>
              <a:rPr kumimoji="1" lang="en-US" altLang="ko-KR" sz="1050" b="1" dirty="0" smtClean="0">
                <a:solidFill>
                  <a:schemeClr val="bg1"/>
                </a:solidFill>
                <a:latin typeface="Arial" charset="0"/>
                <a:ea typeface="돋움" pitchFamily="50" charset="-127"/>
              </a:rPr>
              <a:t> / </a:t>
            </a:r>
            <a:r>
              <a:rPr kumimoji="1" lang="ko-KR" altLang="en-US" sz="1050" b="1" dirty="0" smtClean="0">
                <a:solidFill>
                  <a:schemeClr val="bg1"/>
                </a:solidFill>
                <a:latin typeface="Arial" charset="0"/>
                <a:ea typeface="돋움" pitchFamily="50" charset="-127"/>
              </a:rPr>
              <a:t>원어민</a:t>
            </a:r>
            <a:r>
              <a:rPr kumimoji="1" lang="en-US" altLang="ko-KR" sz="1050" b="1" dirty="0" smtClean="0">
                <a:solidFill>
                  <a:schemeClr val="bg1"/>
                </a:solidFill>
                <a:latin typeface="Arial" charset="0"/>
                <a:ea typeface="돋움" pitchFamily="50" charset="-127"/>
              </a:rPr>
              <a:t>(F5 / F6)</a:t>
            </a:r>
          </a:p>
          <a:p>
            <a:pPr marR="0" algn="ctr" defTabSz="914400" rtl="0" eaLnBrk="1" fontAlgn="ctr" latinLnBrk="0" hangingPunct="1">
              <a:lnSpc>
                <a:spcPct val="100000"/>
              </a:lnSpc>
              <a:spcBef>
                <a:spcPct val="20000"/>
              </a:spcBef>
              <a:spcAft>
                <a:spcPct val="0"/>
              </a:spcAft>
              <a:buClrTx/>
              <a:buSzTx/>
              <a:tabLst>
                <a:tab pos="1028700" algn="l"/>
              </a:tabLst>
            </a:pPr>
            <a:r>
              <a:rPr kumimoji="1" lang="en-US" altLang="ko-KR" sz="1050" b="1" dirty="0" smtClean="0">
                <a:solidFill>
                  <a:schemeClr val="bg1"/>
                </a:solidFill>
                <a:latin typeface="Arial" charset="0"/>
                <a:ea typeface="돋움" pitchFamily="50" charset="-127"/>
              </a:rPr>
              <a:t>   </a:t>
            </a:r>
            <a:r>
              <a:rPr kumimoji="1" lang="en-US" altLang="ko-KR" sz="1050" b="1" i="1" dirty="0" smtClean="0">
                <a:solidFill>
                  <a:schemeClr val="bg1"/>
                </a:solidFill>
                <a:latin typeface="Arial" charset="0"/>
                <a:ea typeface="돋움" pitchFamily="50" charset="-127"/>
              </a:rPr>
              <a:t>(F4</a:t>
            </a:r>
            <a:r>
              <a:rPr kumimoji="1" lang="ko-KR" altLang="en-US" sz="1050" b="1" i="1" dirty="0" smtClean="0">
                <a:solidFill>
                  <a:schemeClr val="bg1"/>
                </a:solidFill>
                <a:latin typeface="Arial" charset="0"/>
                <a:ea typeface="돋움" pitchFamily="50" charset="-127"/>
              </a:rPr>
              <a:t>비자를 소유한 조선족 가급적 </a:t>
            </a:r>
            <a:r>
              <a:rPr kumimoji="1" lang="en-US" altLang="ko-KR" sz="1050" b="1" i="1" dirty="0" smtClean="0">
                <a:solidFill>
                  <a:schemeClr val="bg1"/>
                </a:solidFill>
                <a:latin typeface="Arial" charset="0"/>
                <a:ea typeface="돋움" pitchFamily="50" charset="-127"/>
              </a:rPr>
              <a:t>x)</a:t>
            </a:r>
          </a:p>
          <a:p>
            <a:pPr algn="ctr" fontAlgn="ctr" latinLnBrk="0">
              <a:spcBef>
                <a:spcPct val="20000"/>
              </a:spcBef>
              <a:spcAft>
                <a:spcPct val="0"/>
              </a:spcAft>
              <a:tabLst>
                <a:tab pos="1028700" algn="l"/>
              </a:tabLst>
            </a:pPr>
            <a:r>
              <a:rPr kumimoji="1" lang="en-US" altLang="ko-KR" sz="1050" b="1" dirty="0">
                <a:solidFill>
                  <a:schemeClr val="bg1"/>
                </a:solidFill>
                <a:latin typeface="Arial" charset="0"/>
                <a:ea typeface="돋움" pitchFamily="50" charset="-127"/>
              </a:rPr>
              <a:t> </a:t>
            </a:r>
            <a:r>
              <a:rPr kumimoji="1" lang="en-US" altLang="ko-KR" sz="1050" b="1" i="1" dirty="0" smtClean="0">
                <a:solidFill>
                  <a:schemeClr val="bg1"/>
                </a:solidFill>
                <a:latin typeface="Arial" charset="0"/>
                <a:ea typeface="돋움" pitchFamily="50" charset="-127"/>
              </a:rPr>
              <a:t>(F2</a:t>
            </a:r>
            <a:r>
              <a:rPr kumimoji="1" lang="ko-KR" altLang="en-US" sz="1050" b="1" i="1" dirty="0" smtClean="0">
                <a:solidFill>
                  <a:schemeClr val="bg1"/>
                </a:solidFill>
                <a:latin typeface="Arial" charset="0"/>
                <a:ea typeface="돋움" pitchFamily="50" charset="-127"/>
              </a:rPr>
              <a:t>비자 통합됨 </a:t>
            </a:r>
            <a:r>
              <a:rPr kumimoji="1" lang="en-US" altLang="ko-KR" sz="1050" b="1" i="1" dirty="0">
                <a:solidFill>
                  <a:schemeClr val="bg1"/>
                </a:solidFill>
                <a:latin typeface="Arial" charset="0"/>
                <a:ea typeface="돋움" pitchFamily="50" charset="-127"/>
              </a:rPr>
              <a:t>)</a:t>
            </a:r>
            <a:endParaRPr kumimoji="1" lang="en-US" altLang="ko-KR" sz="1050" b="1" i="1" dirty="0" smtClean="0">
              <a:solidFill>
                <a:schemeClr val="bg1"/>
              </a:solidFill>
              <a:latin typeface="Arial" charset="0"/>
              <a:ea typeface="돋움" pitchFamily="50" charset="-127"/>
            </a:endParaRPr>
          </a:p>
          <a:p>
            <a:pPr marR="0" algn="ctr" defTabSz="914400" rtl="0" eaLnBrk="1" fontAlgn="ctr" latinLnBrk="0" hangingPunct="1">
              <a:lnSpc>
                <a:spcPct val="100000"/>
              </a:lnSpc>
              <a:spcBef>
                <a:spcPct val="20000"/>
              </a:spcBef>
              <a:spcAft>
                <a:spcPct val="0"/>
              </a:spcAft>
              <a:buClrTx/>
              <a:buSzTx/>
              <a:tabLst>
                <a:tab pos="1028700" algn="l"/>
              </a:tabLst>
            </a:pPr>
            <a:endParaRPr kumimoji="1" lang="en-US" altLang="ko-KR" sz="1050" b="1" i="1" dirty="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endParaRPr kumimoji="1" lang="en-US" altLang="ko-KR" sz="1050" b="1" dirty="0" smtClean="0">
              <a:solidFill>
                <a:schemeClr val="bg1"/>
              </a:solidFill>
              <a:latin typeface="Arial" charset="0"/>
              <a:ea typeface="돋움" pitchFamily="50" charset="-127"/>
            </a:endParaRPr>
          </a:p>
        </p:txBody>
      </p:sp>
    </p:spTree>
    <p:extLst>
      <p:ext uri="{BB962C8B-B14F-4D97-AF65-F5344CB8AC3E}">
        <p14:creationId xmlns:p14="http://schemas.microsoft.com/office/powerpoint/2010/main" val="661731815"/>
      </p:ext>
    </p:ext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1(1). </a:t>
            </a:r>
            <a:r>
              <a:rPr lang="ko-KR" altLang="en-US" dirty="0" smtClean="0">
                <a:solidFill>
                  <a:srgbClr val="000000"/>
                </a:solidFill>
                <a:latin typeface="돋움"/>
                <a:ea typeface="돋움"/>
              </a:rPr>
              <a:t>클래스 개설 세부기능 </a:t>
            </a:r>
            <a:r>
              <a:rPr lang="en-US" altLang="ko-KR" dirty="0" smtClean="0">
                <a:solidFill>
                  <a:srgbClr val="000000"/>
                </a:solidFill>
                <a:latin typeface="돋움"/>
                <a:ea typeface="돋움"/>
              </a:rPr>
              <a:t>- 2 </a:t>
            </a:r>
            <a:endParaRPr lang="ko-KR" altLang="en-US" dirty="0">
              <a:solidFill>
                <a:srgbClr val="000000"/>
              </a:solidFill>
              <a:latin typeface="돋움"/>
              <a:ea typeface="돋움"/>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pic>
        <p:nvPicPr>
          <p:cNvPr id="15" name="그림 14"/>
          <p:cNvPicPr>
            <a:picLocks noChangeAspect="1"/>
          </p:cNvPicPr>
          <p:nvPr/>
        </p:nvPicPr>
        <p:blipFill>
          <a:blip r:embed="rId2"/>
          <a:stretch>
            <a:fillRect/>
          </a:stretch>
        </p:blipFill>
        <p:spPr>
          <a:xfrm>
            <a:off x="48884" y="886948"/>
            <a:ext cx="5882746" cy="3982212"/>
          </a:xfrm>
          <a:prstGeom prst="rect">
            <a:avLst/>
          </a:prstGeom>
        </p:spPr>
      </p:pic>
      <p:pic>
        <p:nvPicPr>
          <p:cNvPr id="40" name="그림 39"/>
          <p:cNvPicPr>
            <a:picLocks noChangeAspect="1"/>
          </p:cNvPicPr>
          <p:nvPr/>
        </p:nvPicPr>
        <p:blipFill>
          <a:blip r:embed="rId3"/>
          <a:stretch>
            <a:fillRect/>
          </a:stretch>
        </p:blipFill>
        <p:spPr>
          <a:xfrm>
            <a:off x="6516216" y="2132856"/>
            <a:ext cx="2088232" cy="1819239"/>
          </a:xfrm>
          <a:prstGeom prst="rect">
            <a:avLst/>
          </a:prstGeom>
        </p:spPr>
      </p:pic>
      <p:sp>
        <p:nvSpPr>
          <p:cNvPr id="41" name="TextBox 40"/>
          <p:cNvSpPr txBox="1"/>
          <p:nvPr/>
        </p:nvSpPr>
        <p:spPr>
          <a:xfrm>
            <a:off x="3668554" y="3584460"/>
            <a:ext cx="2088232" cy="345863"/>
          </a:xfrm>
          <a:prstGeom prst="rect">
            <a:avLst/>
          </a:prstGeom>
          <a:noFill/>
          <a:ln w="25400">
            <a:solidFill>
              <a:srgbClr val="FF0000"/>
            </a:solidFill>
            <a:prstDash val="dash"/>
          </a:ln>
        </p:spPr>
        <p:txBody>
          <a:bodyPr wrap="square" rtlCol="0">
            <a:normAutofit lnSpcReduction="10000"/>
          </a:bodyPr>
          <a:lstStyle/>
          <a:p>
            <a:endParaRPr lang="ko-KR" altLang="en-US" dirty="0"/>
          </a:p>
        </p:txBody>
      </p:sp>
      <p:cxnSp>
        <p:nvCxnSpPr>
          <p:cNvPr id="3" name="꺾인 연결선 2"/>
          <p:cNvCxnSpPr>
            <a:stCxn id="41" idx="3"/>
            <a:endCxn id="40" idx="0"/>
          </p:cNvCxnSpPr>
          <p:nvPr/>
        </p:nvCxnSpPr>
        <p:spPr bwMode="auto">
          <a:xfrm flipV="1">
            <a:off x="5756786" y="2132856"/>
            <a:ext cx="1803546" cy="1624536"/>
          </a:xfrm>
          <a:prstGeom prst="bentConnector4">
            <a:avLst>
              <a:gd name="adj1" fmla="val 21054"/>
              <a:gd name="adj2" fmla="val 11407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TextBox 45"/>
          <p:cNvSpPr txBox="1"/>
          <p:nvPr/>
        </p:nvSpPr>
        <p:spPr>
          <a:xfrm>
            <a:off x="1812554" y="3595346"/>
            <a:ext cx="1020368" cy="324091"/>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cxnSp>
        <p:nvCxnSpPr>
          <p:cNvPr id="49" name="꺾인 연결선 48"/>
          <p:cNvCxnSpPr>
            <a:stCxn id="46" idx="0"/>
            <a:endCxn id="40" idx="0"/>
          </p:cNvCxnSpPr>
          <p:nvPr/>
        </p:nvCxnSpPr>
        <p:spPr bwMode="auto">
          <a:xfrm rot="5400000" flipH="1" flipV="1">
            <a:off x="4210290" y="245304"/>
            <a:ext cx="1462490" cy="5237594"/>
          </a:xfrm>
          <a:prstGeom prst="bentConnector3">
            <a:avLst>
              <a:gd name="adj1" fmla="val 115631"/>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직사각형 53"/>
          <p:cNvSpPr/>
          <p:nvPr/>
        </p:nvSpPr>
        <p:spPr>
          <a:xfrm>
            <a:off x="7236296" y="4044786"/>
            <a:ext cx="1215347" cy="1648747"/>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해당 시</a:t>
            </a:r>
            <a:r>
              <a:rPr lang="en-US" altLang="ko-KR" sz="1000" b="1" dirty="0" smtClean="0"/>
              <a:t>/ </a:t>
            </a:r>
            <a:r>
              <a:rPr lang="ko-KR" altLang="en-US" sz="1000" b="1" dirty="0" smtClean="0"/>
              <a:t>분 옆 화살 표 클릭 시 옆 화면과 같은 시</a:t>
            </a:r>
            <a:r>
              <a:rPr lang="en-US" altLang="ko-KR" sz="1000" b="1" dirty="0" smtClean="0"/>
              <a:t>/</a:t>
            </a:r>
            <a:r>
              <a:rPr lang="ko-KR" altLang="en-US" sz="1000" b="1" dirty="0" smtClean="0"/>
              <a:t>분 선택 창 팝업으로 표시</a:t>
            </a:r>
            <a:endParaRPr lang="en-US" altLang="ko-KR" sz="1000" b="1" dirty="0" smtClean="0"/>
          </a:p>
        </p:txBody>
      </p:sp>
      <p:pic>
        <p:nvPicPr>
          <p:cNvPr id="21" name="그림 20"/>
          <p:cNvPicPr>
            <a:picLocks noChangeAspect="1"/>
          </p:cNvPicPr>
          <p:nvPr/>
        </p:nvPicPr>
        <p:blipFill>
          <a:blip r:embed="rId4"/>
          <a:stretch>
            <a:fillRect/>
          </a:stretch>
        </p:blipFill>
        <p:spPr>
          <a:xfrm>
            <a:off x="6078139" y="4265435"/>
            <a:ext cx="419223" cy="2304256"/>
          </a:xfrm>
          <a:prstGeom prst="rect">
            <a:avLst/>
          </a:prstGeom>
        </p:spPr>
      </p:pic>
      <p:pic>
        <p:nvPicPr>
          <p:cNvPr id="22" name="그림 21"/>
          <p:cNvPicPr>
            <a:picLocks noChangeAspect="1"/>
          </p:cNvPicPr>
          <p:nvPr/>
        </p:nvPicPr>
        <p:blipFill>
          <a:blip r:embed="rId5"/>
          <a:stretch>
            <a:fillRect/>
          </a:stretch>
        </p:blipFill>
        <p:spPr>
          <a:xfrm>
            <a:off x="6533012" y="4265435"/>
            <a:ext cx="353628" cy="1402893"/>
          </a:xfrm>
          <a:prstGeom prst="rect">
            <a:avLst/>
          </a:prstGeom>
        </p:spPr>
      </p:pic>
      <p:sp>
        <p:nvSpPr>
          <p:cNvPr id="58" name="TextBox 57"/>
          <p:cNvSpPr txBox="1"/>
          <p:nvPr/>
        </p:nvSpPr>
        <p:spPr>
          <a:xfrm>
            <a:off x="3755641" y="4038746"/>
            <a:ext cx="1551518" cy="255558"/>
          </a:xfrm>
          <a:prstGeom prst="rect">
            <a:avLst/>
          </a:prstGeom>
          <a:noFill/>
          <a:ln w="25400">
            <a:solidFill>
              <a:srgbClr val="FF0000"/>
            </a:solidFill>
            <a:prstDash val="dash"/>
          </a:ln>
        </p:spPr>
        <p:txBody>
          <a:bodyPr wrap="square" rtlCol="0">
            <a:normAutofit fontScale="70000" lnSpcReduction="20000"/>
          </a:bodyPr>
          <a:lstStyle/>
          <a:p>
            <a:endParaRPr lang="ko-KR" altLang="en-US" dirty="0"/>
          </a:p>
        </p:txBody>
      </p:sp>
      <p:sp>
        <p:nvSpPr>
          <p:cNvPr id="59" name="TextBox 58"/>
          <p:cNvSpPr txBox="1"/>
          <p:nvPr/>
        </p:nvSpPr>
        <p:spPr>
          <a:xfrm>
            <a:off x="6008814" y="4219762"/>
            <a:ext cx="939450" cy="2416939"/>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2" name="꺾인 연결선 61"/>
          <p:cNvCxnSpPr>
            <a:stCxn id="58" idx="3"/>
            <a:endCxn id="59" idx="3"/>
          </p:cNvCxnSpPr>
          <p:nvPr/>
        </p:nvCxnSpPr>
        <p:spPr bwMode="auto">
          <a:xfrm>
            <a:off x="5307159" y="4166525"/>
            <a:ext cx="1641105" cy="1261707"/>
          </a:xfrm>
          <a:prstGeom prst="bentConnector3">
            <a:avLst>
              <a:gd name="adj1" fmla="val 113930"/>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0" name="그림 29"/>
          <p:cNvPicPr>
            <a:picLocks noChangeAspect="1"/>
          </p:cNvPicPr>
          <p:nvPr/>
        </p:nvPicPr>
        <p:blipFill>
          <a:blip r:embed="rId6"/>
          <a:stretch>
            <a:fillRect/>
          </a:stretch>
        </p:blipFill>
        <p:spPr>
          <a:xfrm>
            <a:off x="1825063" y="4686361"/>
            <a:ext cx="1165194" cy="742950"/>
          </a:xfrm>
          <a:prstGeom prst="rect">
            <a:avLst/>
          </a:prstGeom>
        </p:spPr>
      </p:pic>
      <p:sp>
        <p:nvSpPr>
          <p:cNvPr id="32" name="직사각형 31"/>
          <p:cNvSpPr/>
          <p:nvPr/>
        </p:nvSpPr>
        <p:spPr bwMode="auto">
          <a:xfrm>
            <a:off x="6658559" y="259014"/>
            <a:ext cx="1853035" cy="1330746"/>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조성훈</a:t>
            </a:r>
            <a:r>
              <a:rPr kumimoji="1" lang="en-US" altLang="ko-KR" sz="1200" b="1" dirty="0" smtClean="0">
                <a:solidFill>
                  <a:schemeClr val="bg1"/>
                </a:solidFill>
                <a:latin typeface="Arial" charset="0"/>
                <a:ea typeface="돋움" pitchFamily="50" charset="-127"/>
              </a:rPr>
              <a:t> :</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레벨테스</a:t>
            </a:r>
            <a:r>
              <a:rPr kumimoji="1" lang="ko-KR" altLang="en-US" sz="1200" b="1" dirty="0" smtClean="0">
                <a:solidFill>
                  <a:schemeClr val="bg1"/>
                </a:solidFill>
                <a:latin typeface="Arial" charset="0"/>
                <a:ea typeface="돋움" pitchFamily="50" charset="-127"/>
              </a:rPr>
              <a:t>트 필수일 경우</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클래스 개설에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추가해야 하는가</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72" name="TextBox 71"/>
          <p:cNvSpPr txBox="1"/>
          <p:nvPr/>
        </p:nvSpPr>
        <p:spPr>
          <a:xfrm>
            <a:off x="4756297" y="4411794"/>
            <a:ext cx="1020368" cy="324091"/>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cxnSp>
        <p:nvCxnSpPr>
          <p:cNvPr id="52" name="꺾인 연결선 51"/>
          <p:cNvCxnSpPr>
            <a:stCxn id="72" idx="3"/>
            <a:endCxn id="40" idx="1"/>
          </p:cNvCxnSpPr>
          <p:nvPr/>
        </p:nvCxnSpPr>
        <p:spPr bwMode="auto">
          <a:xfrm flipV="1">
            <a:off x="5776665" y="3042476"/>
            <a:ext cx="739551" cy="1531364"/>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5" name="그림 74"/>
          <p:cNvPicPr>
            <a:picLocks noChangeAspect="1"/>
          </p:cNvPicPr>
          <p:nvPr/>
        </p:nvPicPr>
        <p:blipFill>
          <a:blip r:embed="rId7"/>
          <a:stretch>
            <a:fillRect/>
          </a:stretch>
        </p:blipFill>
        <p:spPr>
          <a:xfrm>
            <a:off x="1812554" y="5723486"/>
            <a:ext cx="2996876" cy="474630"/>
          </a:xfrm>
          <a:prstGeom prst="rect">
            <a:avLst/>
          </a:prstGeom>
        </p:spPr>
      </p:pic>
      <p:sp>
        <p:nvSpPr>
          <p:cNvPr id="77" name="TextBox 76"/>
          <p:cNvSpPr txBox="1"/>
          <p:nvPr/>
        </p:nvSpPr>
        <p:spPr>
          <a:xfrm>
            <a:off x="1736352" y="4008343"/>
            <a:ext cx="1177703" cy="324091"/>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78" name="TextBox 77"/>
          <p:cNvSpPr txBox="1"/>
          <p:nvPr/>
        </p:nvSpPr>
        <p:spPr>
          <a:xfrm>
            <a:off x="1812554" y="5776357"/>
            <a:ext cx="2996876" cy="348229"/>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cxnSp>
        <p:nvCxnSpPr>
          <p:cNvPr id="63" name="꺾인 연결선 62"/>
          <p:cNvCxnSpPr>
            <a:stCxn id="77" idx="2"/>
            <a:endCxn id="75" idx="1"/>
          </p:cNvCxnSpPr>
          <p:nvPr/>
        </p:nvCxnSpPr>
        <p:spPr bwMode="auto">
          <a:xfrm rot="5400000">
            <a:off x="1254696" y="4890292"/>
            <a:ext cx="1628367" cy="512650"/>
          </a:xfrm>
          <a:prstGeom prst="bentConnector4">
            <a:avLst>
              <a:gd name="adj1" fmla="val 42713"/>
              <a:gd name="adj2" fmla="val 14459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직사각형 80"/>
          <p:cNvSpPr/>
          <p:nvPr/>
        </p:nvSpPr>
        <p:spPr>
          <a:xfrm>
            <a:off x="323046" y="5007960"/>
            <a:ext cx="1215347" cy="1648747"/>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희망 요일을 선택 가능한 칸 표시</a:t>
            </a:r>
            <a:endParaRPr lang="en-US" altLang="ko-KR" sz="1000" b="1" dirty="0" smtClean="0"/>
          </a:p>
          <a:p>
            <a:pPr marL="88900" indent="-88900">
              <a:buFont typeface="Arial" panose="020B0604020202020204" pitchFamily="34" charset="0"/>
              <a:buChar char="•"/>
            </a:pPr>
            <a:r>
              <a:rPr lang="ko-KR" altLang="en-US" sz="1000" b="1" dirty="0" smtClean="0"/>
              <a:t>해당 요일 클릭 시 체크 표시 되도록</a:t>
            </a:r>
            <a:endParaRPr lang="en-US" altLang="ko-KR" sz="1000" b="1" dirty="0" smtClean="0"/>
          </a:p>
        </p:txBody>
      </p:sp>
      <p:sp>
        <p:nvSpPr>
          <p:cNvPr id="25" name="직사각형 1"/>
          <p:cNvSpPr/>
          <p:nvPr/>
        </p:nvSpPr>
        <p:spPr bwMode="auto">
          <a:xfrm>
            <a:off x="8527665" y="1656741"/>
            <a:ext cx="2894486" cy="2576766"/>
          </a:xfrm>
          <a:prstGeom prst="rect">
            <a:avLst/>
          </a:prstGeom>
          <a:solidFill>
            <a:schemeClr val="accent6">
              <a:lumMod val="2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서한울 </a:t>
            </a:r>
            <a:r>
              <a:rPr kumimoji="1" lang="en-US" altLang="ko-KR" sz="1050" b="1" dirty="0" smtClean="0">
                <a:solidFill>
                  <a:schemeClr val="bg1"/>
                </a:solidFill>
                <a:latin typeface="Arial" charset="0"/>
                <a:ea typeface="돋움" pitchFamily="50" charset="-127"/>
              </a:rPr>
              <a:t>: </a:t>
            </a:r>
            <a:endParaRPr kumimoji="1" lang="en-US" altLang="ko-KR" sz="105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en-US" altLang="ko-KR" sz="1050" b="1" dirty="0" smtClean="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ko-KR" altLang="en-US" sz="1050" b="1" dirty="0" smtClean="0">
                <a:solidFill>
                  <a:schemeClr val="bg1"/>
                </a:solidFill>
                <a:latin typeface="Arial" charset="0"/>
                <a:ea typeface="돋움" pitchFamily="50" charset="-127"/>
              </a:rPr>
              <a:t>조성훈</a:t>
            </a:r>
            <a:r>
              <a:rPr kumimoji="1" lang="en-US" altLang="ko-KR" sz="1050" b="1" dirty="0" smtClean="0">
                <a:solidFill>
                  <a:schemeClr val="bg1"/>
                </a:solidFill>
                <a:latin typeface="Arial" charset="0"/>
                <a:ea typeface="돋움" pitchFamily="50" charset="-127"/>
              </a:rPr>
              <a:t> </a:t>
            </a:r>
            <a:r>
              <a:rPr kumimoji="1" lang="en-US" altLang="ko-KR" sz="1050" b="1" dirty="0">
                <a:solidFill>
                  <a:schemeClr val="bg1"/>
                </a:solidFill>
                <a:latin typeface="Arial" charset="0"/>
                <a:ea typeface="돋움" pitchFamily="50" charset="-127"/>
              </a:rPr>
              <a:t>:</a:t>
            </a:r>
          </a:p>
          <a:p>
            <a:pPr algn="ctr" fontAlgn="ctr" latinLnBrk="0">
              <a:spcBef>
                <a:spcPct val="20000"/>
              </a:spcBef>
              <a:spcAft>
                <a:spcPct val="0"/>
              </a:spcAft>
              <a:tabLst>
                <a:tab pos="1028700" algn="l"/>
              </a:tabLst>
            </a:pPr>
            <a:r>
              <a:rPr kumimoji="1" lang="ko-KR" altLang="en-US" sz="1050" b="1" dirty="0">
                <a:solidFill>
                  <a:schemeClr val="bg1"/>
                </a:solidFill>
                <a:latin typeface="Arial" charset="0"/>
                <a:ea typeface="돋움" pitchFamily="50" charset="-127"/>
              </a:rPr>
              <a:t>레벨테스트 필수일 경우</a:t>
            </a:r>
            <a:endParaRPr kumimoji="1" lang="en-US" altLang="ko-KR" sz="1050" b="1" dirty="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ko-KR" altLang="en-US" sz="1050" b="1" dirty="0">
                <a:solidFill>
                  <a:schemeClr val="bg1"/>
                </a:solidFill>
                <a:latin typeface="Arial" charset="0"/>
                <a:ea typeface="돋움" pitchFamily="50" charset="-127"/>
              </a:rPr>
              <a:t>클래스 개설에 </a:t>
            </a:r>
            <a:endParaRPr kumimoji="1" lang="en-US" altLang="ko-KR" sz="1050" b="1" dirty="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ko-KR" altLang="en-US" sz="1050" b="1" dirty="0">
                <a:solidFill>
                  <a:schemeClr val="bg1"/>
                </a:solidFill>
                <a:latin typeface="Arial" charset="0"/>
                <a:ea typeface="돋움" pitchFamily="50" charset="-127"/>
              </a:rPr>
              <a:t>추가해야 하는가</a:t>
            </a:r>
            <a:r>
              <a:rPr kumimoji="1" lang="en-US" altLang="ko-KR" sz="1050" b="1" dirty="0" smtClean="0">
                <a:solidFill>
                  <a:schemeClr val="bg1"/>
                </a:solidFill>
                <a:latin typeface="Arial" charset="0"/>
                <a:ea typeface="돋움" pitchFamily="50" charset="-127"/>
              </a:rPr>
              <a:t>?</a:t>
            </a:r>
          </a:p>
          <a:p>
            <a:pPr algn="ctr" fontAlgn="ctr" latinLnBrk="0">
              <a:spcBef>
                <a:spcPct val="20000"/>
              </a:spcBef>
              <a:spcAft>
                <a:spcPct val="0"/>
              </a:spcAft>
              <a:tabLst>
                <a:tab pos="1028700" algn="l"/>
              </a:tabLst>
            </a:pPr>
            <a:endParaRPr kumimoji="1" lang="en-US" altLang="ko-KR" sz="1050" b="1" dirty="0">
              <a:solidFill>
                <a:schemeClr val="bg1"/>
              </a:solidFill>
              <a:latin typeface="Arial" charset="0"/>
              <a:ea typeface="돋움" pitchFamily="50" charset="-127"/>
            </a:endParaRPr>
          </a:p>
          <a:p>
            <a:pPr algn="ctr" fontAlgn="ctr" latinLnBrk="0">
              <a:spcBef>
                <a:spcPct val="20000"/>
              </a:spcBef>
              <a:spcAft>
                <a:spcPct val="0"/>
              </a:spcAft>
              <a:tabLst>
                <a:tab pos="1028700" algn="l"/>
              </a:tabLst>
            </a:pPr>
            <a:endParaRPr kumimoji="1" lang="en-US" altLang="ko-KR" sz="1050" b="1" dirty="0" smtClean="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ko-KR" altLang="en-US" sz="1050" b="1" dirty="0" smtClean="0">
                <a:solidFill>
                  <a:schemeClr val="bg1"/>
                </a:solidFill>
                <a:latin typeface="Arial" charset="0"/>
                <a:ea typeface="돋움" pitchFamily="50" charset="-127"/>
              </a:rPr>
              <a:t>답변 </a:t>
            </a:r>
            <a:r>
              <a:rPr kumimoji="1" lang="en-US" altLang="ko-KR" sz="1050" b="1" dirty="0" smtClean="0">
                <a:solidFill>
                  <a:schemeClr val="bg1"/>
                </a:solidFill>
                <a:latin typeface="Arial" charset="0"/>
                <a:ea typeface="돋움" pitchFamily="50" charset="-127"/>
              </a:rPr>
              <a:t>: </a:t>
            </a:r>
            <a:r>
              <a:rPr kumimoji="1" lang="ko-KR" altLang="en-US" sz="1050" b="1" dirty="0" smtClean="0">
                <a:solidFill>
                  <a:schemeClr val="bg1"/>
                </a:solidFill>
                <a:latin typeface="Arial" charset="0"/>
                <a:ea typeface="돋움" pitchFamily="50" charset="-127"/>
              </a:rPr>
              <a:t>임원진교육시 레벨테스트 진행이</a:t>
            </a:r>
            <a:endParaRPr kumimoji="1" lang="en-US" altLang="ko-KR" sz="1050" b="1" dirty="0" smtClean="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ko-KR" altLang="en-US" sz="1050" b="1" dirty="0" smtClean="0">
                <a:solidFill>
                  <a:schemeClr val="bg1"/>
                </a:solidFill>
                <a:latin typeface="Arial" charset="0"/>
                <a:ea typeface="돋움" pitchFamily="50" charset="-127"/>
              </a:rPr>
              <a:t>비교적 힘든부분이 있어</a:t>
            </a:r>
            <a:r>
              <a:rPr kumimoji="1" lang="en-US" altLang="ko-KR" sz="1050" b="1" dirty="0" smtClean="0">
                <a:solidFill>
                  <a:schemeClr val="bg1"/>
                </a:solidFill>
                <a:latin typeface="Arial" charset="0"/>
                <a:ea typeface="돋움" pitchFamily="50" charset="-127"/>
              </a:rPr>
              <a:t>, </a:t>
            </a:r>
            <a:r>
              <a:rPr kumimoji="1" lang="ko-KR" altLang="en-US" sz="1050" b="1" dirty="0" smtClean="0">
                <a:solidFill>
                  <a:schemeClr val="bg1"/>
                </a:solidFill>
                <a:latin typeface="Arial" charset="0"/>
                <a:ea typeface="돋움" pitchFamily="50" charset="-127"/>
              </a:rPr>
              <a:t>선택필요합니다 </a:t>
            </a:r>
            <a:r>
              <a:rPr kumimoji="1" lang="en-US" altLang="ko-KR" sz="1050" b="1" dirty="0" smtClean="0">
                <a:solidFill>
                  <a:schemeClr val="bg1"/>
                </a:solidFill>
                <a:latin typeface="Arial" charset="0"/>
                <a:ea typeface="돋움" pitchFamily="50" charset="-127"/>
              </a:rPr>
              <a:t>^^</a:t>
            </a:r>
          </a:p>
          <a:p>
            <a:pPr algn="ctr" fontAlgn="ctr" latinLnBrk="0">
              <a:spcBef>
                <a:spcPct val="20000"/>
              </a:spcBef>
              <a:spcAft>
                <a:spcPct val="0"/>
              </a:spcAft>
              <a:tabLst>
                <a:tab pos="1028700" algn="l"/>
              </a:tabLst>
            </a:pPr>
            <a:r>
              <a:rPr kumimoji="1" lang="ko-KR" altLang="en-US" sz="1050" b="1" dirty="0" smtClean="0">
                <a:solidFill>
                  <a:schemeClr val="bg1"/>
                </a:solidFill>
                <a:latin typeface="Arial" charset="0"/>
                <a:ea typeface="돋움" pitchFamily="50" charset="-127"/>
              </a:rPr>
              <a:t>어떤임원진은 원하고</a:t>
            </a:r>
            <a:r>
              <a:rPr kumimoji="1" lang="en-US" altLang="ko-KR" sz="1050" b="1" dirty="0" smtClean="0">
                <a:solidFill>
                  <a:schemeClr val="bg1"/>
                </a:solidFill>
                <a:latin typeface="Arial" charset="0"/>
                <a:ea typeface="돋움" pitchFamily="50" charset="-127"/>
              </a:rPr>
              <a:t>, </a:t>
            </a:r>
            <a:r>
              <a:rPr kumimoji="1" lang="ko-KR" altLang="en-US" sz="1050" b="1" dirty="0" smtClean="0">
                <a:solidFill>
                  <a:schemeClr val="bg1"/>
                </a:solidFill>
                <a:latin typeface="Arial" charset="0"/>
                <a:ea typeface="돋움" pitchFamily="50" charset="-127"/>
              </a:rPr>
              <a:t>어떤 임원진은 안원하고</a:t>
            </a:r>
            <a:endParaRPr kumimoji="1" lang="ko-KR" altLang="en-US" sz="1050" b="1" dirty="0">
              <a:solidFill>
                <a:schemeClr val="bg1"/>
              </a:solidFill>
              <a:latin typeface="Arial" charset="0"/>
              <a:ea typeface="돋움" pitchFamily="50" charset="-127"/>
            </a:endParaRPr>
          </a:p>
          <a:p>
            <a:pPr marR="0" algn="ctr" defTabSz="914400" rtl="0" eaLnBrk="1" fontAlgn="ctr" latinLnBrk="0" hangingPunct="1">
              <a:lnSpc>
                <a:spcPct val="100000"/>
              </a:lnSpc>
              <a:spcBef>
                <a:spcPct val="20000"/>
              </a:spcBef>
              <a:spcAft>
                <a:spcPct val="0"/>
              </a:spcAft>
              <a:buClrTx/>
              <a:buSzTx/>
              <a:tabLst>
                <a:tab pos="1028700" algn="l"/>
              </a:tabLst>
            </a:pPr>
            <a:endParaRPr kumimoji="1" lang="en-US" altLang="ko-KR" sz="1050" b="1" i="1" dirty="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endParaRPr kumimoji="1" lang="en-US" altLang="ko-KR" sz="1050" b="1" dirty="0" smtClean="0">
              <a:solidFill>
                <a:schemeClr val="bg1"/>
              </a:solidFill>
              <a:latin typeface="Arial" charset="0"/>
              <a:ea typeface="돋움" pitchFamily="50" charset="-127"/>
            </a:endParaRPr>
          </a:p>
        </p:txBody>
      </p:sp>
    </p:spTree>
    <p:extLst>
      <p:ext uri="{BB962C8B-B14F-4D97-AF65-F5344CB8AC3E}">
        <p14:creationId xmlns:p14="http://schemas.microsoft.com/office/powerpoint/2010/main" val="2271227628"/>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6" name="직사각형 5"/>
          <p:cNvSpPr/>
          <p:nvPr/>
        </p:nvSpPr>
        <p:spPr bwMode="auto">
          <a:xfrm>
            <a:off x="1292574" y="1327721"/>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81404" y="1241916"/>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기본정보</a:t>
              </a:r>
              <a:endParaRPr lang="ko-KR" altLang="en-US" sz="900" b="1" dirty="0">
                <a:solidFill>
                  <a:schemeClr val="bg1"/>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2601924"/>
            <a:ext cx="5851869" cy="202146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nvPr>
        </p:nvGraphicFramePr>
        <p:xfrm>
          <a:off x="1370988" y="2647365"/>
          <a:ext cx="5689113" cy="1917404"/>
        </p:xfrm>
        <a:graphic>
          <a:graphicData uri="http://schemas.openxmlformats.org/drawingml/2006/table">
            <a:tbl>
              <a:tblPr firstRow="1" bandRow="1">
                <a:tableStyleId>{5C22544A-7EE6-4342-B048-85BDC9FD1C3A}</a:tableStyleId>
              </a:tblPr>
              <a:tblGrid>
                <a:gridCol w="774782"/>
                <a:gridCol w="1418118"/>
                <a:gridCol w="792088"/>
                <a:gridCol w="576064"/>
                <a:gridCol w="162328"/>
                <a:gridCol w="773776"/>
                <a:gridCol w="209090"/>
                <a:gridCol w="982867"/>
              </a:tblGrid>
              <a:tr h="391294">
                <a:tc>
                  <a:txBody>
                    <a:bodyPr/>
                    <a:lstStyle/>
                    <a:p>
                      <a:pPr algn="ctr" latinLnBrk="1"/>
                      <a:r>
                        <a:rPr lang="ko-KR" altLang="en-US" sz="900" b="1" dirty="0" err="1" smtClean="0">
                          <a:solidFill>
                            <a:schemeClr val="tx1"/>
                          </a:solidFill>
                        </a:rPr>
                        <a:t>희망과정서택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수강생 수 </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en-US" altLang="ko-KR" sz="900" dirty="0" smtClean="0">
                          <a:solidFill>
                            <a:schemeClr val="tx1"/>
                          </a:solidFill>
                        </a:rPr>
                        <a:t>  8~10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dirty="0" err="1" smtClean="0">
                          <a:solidFill>
                            <a:schemeClr val="tx1"/>
                          </a:solidFill>
                        </a:rPr>
                        <a:t>니즈조사여부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dirty="0" smtClean="0">
                          <a:solidFill>
                            <a:schemeClr val="tx1"/>
                          </a:solidFill>
                        </a:rPr>
                        <a:t>???</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2228">
                <a:tc>
                  <a:txBody>
                    <a:bodyPr/>
                    <a:lstStyle/>
                    <a:p>
                      <a:pPr algn="ctr" latinLnBrk="1"/>
                      <a:r>
                        <a:rPr lang="ko-KR" altLang="en-US" sz="900" b="1" dirty="0" smtClean="0">
                          <a:solidFill>
                            <a:schemeClr val="tx1"/>
                          </a:solidFill>
                        </a:rPr>
                        <a:t>희망강사종류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   한국인</a:t>
                      </a:r>
                      <a:r>
                        <a:rPr lang="en-US" altLang="ko-KR" sz="900" dirty="0" smtClean="0">
                          <a:solidFill>
                            <a:schemeClr val="tx1"/>
                          </a:solidFill>
                        </a:rPr>
                        <a:t>(</a:t>
                      </a:r>
                      <a:r>
                        <a:rPr lang="ko-KR" altLang="en-US" sz="900" dirty="0" err="1" smtClean="0">
                          <a:solidFill>
                            <a:schemeClr val="tx1"/>
                          </a:solidFill>
                        </a:rPr>
                        <a:t>네이티브급</a:t>
                      </a:r>
                      <a:r>
                        <a:rPr lang="en-US" altLang="ko-KR" sz="900" dirty="0" smtClean="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강사성별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ko-KR" altLang="en-US" sz="900" b="1" dirty="0" smtClean="0">
                          <a:solidFill>
                            <a:schemeClr val="tx1"/>
                          </a:solidFill>
                        </a:rPr>
                        <a:t>   여</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b="1" dirty="0" smtClean="0">
                          <a:solidFill>
                            <a:schemeClr val="tx1"/>
                          </a:solidFill>
                        </a:rPr>
                        <a:t>희망강사경력</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b="1" dirty="0" smtClean="0">
                          <a:solidFill>
                            <a:schemeClr val="tx1"/>
                          </a:solidFill>
                        </a:rPr>
                        <a:t>5</a:t>
                      </a:r>
                      <a:r>
                        <a:rPr lang="ko-KR" altLang="en-US" sz="900" b="1" dirty="0" err="1" smtClean="0">
                          <a:solidFill>
                            <a:schemeClr val="tx1"/>
                          </a:solidFill>
                        </a:rPr>
                        <a:t>년이상</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희망시작일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기간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l"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희망수강요일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선호시간대</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391294">
                <a:tc>
                  <a:txBody>
                    <a:bodyPr/>
                    <a:lstStyle/>
                    <a:p>
                      <a:pPr algn="ctr" latinLnBrk="1"/>
                      <a:r>
                        <a:rPr lang="ko-KR" altLang="en-US" sz="900" b="1" dirty="0" smtClean="0">
                          <a:solidFill>
                            <a:schemeClr val="tx1"/>
                          </a:solidFill>
                        </a:rPr>
                        <a:t>클래스형태</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그룹클래스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레벨테스트</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900" b="1" i="0" u="none" strike="noStrike" kern="1200" cap="none" spc="0" normalizeH="0" baseline="0" noProof="0" dirty="0" smtClean="0">
                          <a:ln>
                            <a:noFill/>
                          </a:ln>
                          <a:solidFill>
                            <a:srgbClr val="000000"/>
                          </a:solidFill>
                          <a:effectLst/>
                          <a:uLnTx/>
                          <a:uFillTx/>
                          <a:latin typeface="+mn-lt"/>
                          <a:ea typeface="+mn-ea"/>
                          <a:cs typeface="+mn-cs"/>
                        </a:rPr>
                        <a:t>미팅희망날짜</a:t>
                      </a:r>
                      <a:endParaRPr lang="ko-KR" alt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latinLnBrk="1"/>
                      <a:endParaRPr lang="ko-KR" alt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r>
            </a:tbl>
          </a:graphicData>
        </a:graphic>
      </p:graphicFrame>
      <p:sp>
        <p:nvSpPr>
          <p:cNvPr id="84" name="직사각형 83"/>
          <p:cNvSpPr/>
          <p:nvPr/>
        </p:nvSpPr>
        <p:spPr bwMode="auto">
          <a:xfrm>
            <a:off x="1314062" y="4901540"/>
            <a:ext cx="5851869" cy="65638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92006" y="1471538"/>
            <a:ext cx="5851869" cy="84330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27" name="표 126"/>
          <p:cNvGraphicFramePr>
            <a:graphicFrameLocks noGrp="1"/>
          </p:cNvGraphicFramePr>
          <p:nvPr>
            <p:extLst/>
          </p:nvPr>
        </p:nvGraphicFramePr>
        <p:xfrm>
          <a:off x="1329830" y="1519942"/>
          <a:ext cx="5762450" cy="681475"/>
        </p:xfrm>
        <a:graphic>
          <a:graphicData uri="http://schemas.openxmlformats.org/drawingml/2006/table">
            <a:tbl>
              <a:tblPr firstRow="1" bandRow="1">
                <a:tableStyleId>{5C22544A-7EE6-4342-B048-85BDC9FD1C3A}</a:tableStyleId>
              </a:tblPr>
              <a:tblGrid>
                <a:gridCol w="717566"/>
                <a:gridCol w="724404"/>
                <a:gridCol w="730851"/>
                <a:gridCol w="951517"/>
                <a:gridCol w="1053936"/>
                <a:gridCol w="1584176"/>
              </a:tblGrid>
              <a:tr h="413102">
                <a:tc>
                  <a:txBody>
                    <a:bodyPr/>
                    <a:lstStyle/>
                    <a:p>
                      <a:pPr algn="ctr" latinLnBrk="1"/>
                      <a:r>
                        <a:rPr lang="ko-KR" altLang="en-US" sz="900" dirty="0" smtClean="0">
                          <a:solidFill>
                            <a:schemeClr val="tx1"/>
                          </a:solidFill>
                        </a:rPr>
                        <a:t>회사명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SK</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r>
                        <a:rPr lang="en-US" altLang="ko-KR" sz="900" baseline="0" dirty="0" smtClean="0">
                          <a:solidFill>
                            <a:schemeClr val="tx1"/>
                          </a:solidFill>
                        </a:rPr>
                        <a:t> </a:t>
                      </a:r>
                      <a:r>
                        <a:rPr lang="ko-KR" altLang="en-US" sz="900" baseline="0" dirty="0" smtClean="0">
                          <a:solidFill>
                            <a:schemeClr val="tx1"/>
                          </a:solidFill>
                        </a:rPr>
                        <a:t>담당자</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ko-KR" altLang="en-US" sz="900" b="0" dirty="0" smtClean="0">
                          <a:solidFill>
                            <a:schemeClr val="tx1"/>
                          </a:solidFill>
                        </a:rPr>
                        <a:t>시간</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담당코디네이터</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73">
                <a:tc>
                  <a:txBody>
                    <a:bodyPr/>
                    <a:lstStyle/>
                    <a:p>
                      <a:pPr algn="ctr" latinLnBrk="1"/>
                      <a:r>
                        <a:rPr lang="ko-KR" altLang="en-US" sz="900" b="1" dirty="0" smtClean="0">
                          <a:solidFill>
                            <a:schemeClr val="tx1"/>
                          </a:solidFill>
                        </a:rPr>
                        <a:t>총 클래스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30</a:t>
                      </a:r>
                      <a:r>
                        <a:rPr lang="ko-KR" altLang="en-US" sz="900" b="0" dirty="0" smtClean="0">
                          <a:solidFill>
                            <a:schemeClr val="tx1"/>
                          </a:solidFill>
                        </a:rPr>
                        <a:t>개</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총 학생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69</a:t>
                      </a:r>
                      <a:r>
                        <a:rPr lang="ko-KR" altLang="en-US" sz="900" b="0" dirty="0" smtClean="0">
                          <a:solidFill>
                            <a:schemeClr val="tx1"/>
                          </a:solidFill>
                        </a:rPr>
                        <a:t>명</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latinLnBrk="1"/>
                      <a:r>
                        <a:rPr lang="en-US" altLang="ko-KR" sz="900" dirty="0" smtClean="0">
                          <a:solidFill>
                            <a:schemeClr val="tx1"/>
                          </a:solidFill>
                        </a:rPr>
                        <a:t>* 2014</a:t>
                      </a:r>
                      <a:r>
                        <a:rPr lang="ko-KR" altLang="en-US" sz="900" dirty="0" smtClean="0">
                          <a:solidFill>
                            <a:schemeClr val="tx1"/>
                          </a:solidFill>
                        </a:rPr>
                        <a:t>년 </a:t>
                      </a:r>
                      <a:r>
                        <a:rPr lang="en-US" altLang="ko-KR" sz="900" dirty="0" smtClean="0">
                          <a:solidFill>
                            <a:schemeClr val="tx1"/>
                          </a:solidFill>
                        </a:rPr>
                        <a:t>11</a:t>
                      </a:r>
                      <a:r>
                        <a:rPr lang="ko-KR" altLang="en-US" sz="900" dirty="0" smtClean="0">
                          <a:solidFill>
                            <a:schemeClr val="tx1"/>
                          </a:solidFill>
                        </a:rPr>
                        <a:t>월 </a:t>
                      </a:r>
                      <a:r>
                        <a:rPr lang="en-US" altLang="ko-KR" sz="900" dirty="0" smtClean="0">
                          <a:solidFill>
                            <a:schemeClr val="tx1"/>
                          </a:solidFill>
                        </a:rPr>
                        <a:t>04</a:t>
                      </a:r>
                      <a:r>
                        <a:rPr lang="ko-KR" altLang="en-US" sz="900" dirty="0" smtClean="0">
                          <a:solidFill>
                            <a:schemeClr val="tx1"/>
                          </a:solidFill>
                        </a:rPr>
                        <a:t>일 기준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64" name="그룹 63"/>
          <p:cNvGrpSpPr/>
          <p:nvPr/>
        </p:nvGrpSpPr>
        <p:grpSpPr>
          <a:xfrm>
            <a:off x="1281404" y="2362684"/>
            <a:ext cx="5862754" cy="191402"/>
            <a:chOff x="1314346" y="1719201"/>
            <a:chExt cx="5862754" cy="191402"/>
          </a:xfrm>
        </p:grpSpPr>
        <p:pic>
          <p:nvPicPr>
            <p:cNvPr id="6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TextBox 65"/>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희망 수강 과정 </a:t>
              </a:r>
              <a:endParaRPr lang="ko-KR" altLang="en-US" sz="900" b="1" dirty="0">
                <a:solidFill>
                  <a:schemeClr val="bg1"/>
                </a:solidFill>
              </a:endParaRPr>
            </a:p>
          </p:txBody>
        </p:sp>
      </p:grpSp>
      <p:pic>
        <p:nvPicPr>
          <p:cNvPr id="67" name="그림 66"/>
          <p:cNvPicPr>
            <a:picLocks noChangeAspect="1"/>
          </p:cNvPicPr>
          <p:nvPr/>
        </p:nvPicPr>
        <p:blipFill>
          <a:blip r:embed="rId4"/>
          <a:stretch>
            <a:fillRect/>
          </a:stretch>
        </p:blipFill>
        <p:spPr>
          <a:xfrm>
            <a:off x="2180660" y="3450373"/>
            <a:ext cx="1080120" cy="273236"/>
          </a:xfrm>
          <a:prstGeom prst="rect">
            <a:avLst/>
          </a:prstGeom>
        </p:spPr>
      </p:pic>
      <p:pic>
        <p:nvPicPr>
          <p:cNvPr id="68" name="그림 67"/>
          <p:cNvPicPr>
            <a:picLocks noChangeAspect="1"/>
          </p:cNvPicPr>
          <p:nvPr/>
        </p:nvPicPr>
        <p:blipFill>
          <a:blip r:embed="rId4"/>
          <a:stretch>
            <a:fillRect/>
          </a:stretch>
        </p:blipFill>
        <p:spPr>
          <a:xfrm>
            <a:off x="5906182" y="4235690"/>
            <a:ext cx="1080120" cy="273236"/>
          </a:xfrm>
          <a:prstGeom prst="rect">
            <a:avLst/>
          </a:prstGeom>
        </p:spPr>
      </p:pic>
      <p:grpSp>
        <p:nvGrpSpPr>
          <p:cNvPr id="10" name="그룹 9"/>
          <p:cNvGrpSpPr/>
          <p:nvPr/>
        </p:nvGrpSpPr>
        <p:grpSpPr>
          <a:xfrm>
            <a:off x="4483672" y="3457814"/>
            <a:ext cx="2459588" cy="282741"/>
            <a:chOff x="4200644" y="3457814"/>
            <a:chExt cx="2752737" cy="282741"/>
          </a:xfrm>
        </p:grpSpPr>
        <p:pic>
          <p:nvPicPr>
            <p:cNvPr id="71" name="그림 70"/>
            <p:cNvPicPr>
              <a:picLocks noChangeAspect="1"/>
            </p:cNvPicPr>
            <p:nvPr/>
          </p:nvPicPr>
          <p:blipFill>
            <a:blip r:embed="rId4"/>
            <a:stretch>
              <a:fillRect/>
            </a:stretch>
          </p:blipFill>
          <p:spPr>
            <a:xfrm>
              <a:off x="4200644" y="3457814"/>
              <a:ext cx="1080120" cy="273236"/>
            </a:xfrm>
            <a:prstGeom prst="rect">
              <a:avLst/>
            </a:prstGeom>
          </p:spPr>
        </p:pic>
        <p:sp>
          <p:nvSpPr>
            <p:cNvPr id="8" name="TextBox 7"/>
            <p:cNvSpPr txBox="1"/>
            <p:nvPr/>
          </p:nvSpPr>
          <p:spPr>
            <a:xfrm>
              <a:off x="5291155" y="3504800"/>
              <a:ext cx="293149" cy="184315"/>
            </a:xfrm>
            <a:prstGeom prst="rect">
              <a:avLst/>
            </a:prstGeom>
            <a:noFill/>
          </p:spPr>
          <p:txBody>
            <a:bodyPr wrap="square" lIns="0" tIns="0" rIns="0" bIns="0" rtlCol="0" anchor="ctr">
              <a:normAutofit/>
            </a:bodyPr>
            <a:lstStyle/>
            <a:p>
              <a:r>
                <a:rPr lang="ko-KR" altLang="en-US" sz="900" dirty="0" err="1" smtClean="0"/>
                <a:t>부터</a:t>
              </a:r>
              <a:endParaRPr lang="ko-KR" altLang="en-US" sz="900" dirty="0"/>
            </a:p>
          </p:txBody>
        </p:sp>
        <p:pic>
          <p:nvPicPr>
            <p:cNvPr id="73" name="그림 72"/>
            <p:cNvPicPr>
              <a:picLocks noChangeAspect="1"/>
            </p:cNvPicPr>
            <p:nvPr/>
          </p:nvPicPr>
          <p:blipFill>
            <a:blip r:embed="rId4"/>
            <a:stretch>
              <a:fillRect/>
            </a:stretch>
          </p:blipFill>
          <p:spPr>
            <a:xfrm>
              <a:off x="5547450" y="3467319"/>
              <a:ext cx="1080120" cy="273236"/>
            </a:xfrm>
            <a:prstGeom prst="rect">
              <a:avLst/>
            </a:prstGeom>
          </p:spPr>
        </p:pic>
        <p:sp>
          <p:nvSpPr>
            <p:cNvPr id="74" name="TextBox 73"/>
            <p:cNvSpPr txBox="1"/>
            <p:nvPr/>
          </p:nvSpPr>
          <p:spPr>
            <a:xfrm>
              <a:off x="6660232" y="3504800"/>
              <a:ext cx="293149" cy="184315"/>
            </a:xfrm>
            <a:prstGeom prst="rect">
              <a:avLst/>
            </a:prstGeom>
            <a:noFill/>
          </p:spPr>
          <p:txBody>
            <a:bodyPr wrap="square" lIns="0" tIns="0" rIns="0" bIns="0" rtlCol="0" anchor="ctr">
              <a:normAutofit/>
            </a:bodyPr>
            <a:lstStyle/>
            <a:p>
              <a:r>
                <a:rPr lang="ko-KR" altLang="en-US" sz="900" dirty="0" smtClean="0"/>
                <a:t>까지</a:t>
              </a:r>
              <a:endParaRPr lang="ko-KR" altLang="en-US" sz="900" dirty="0"/>
            </a:p>
          </p:txBody>
        </p:sp>
      </p:grpSp>
      <p:pic>
        <p:nvPicPr>
          <p:cNvPr id="11" name="그림 10"/>
          <p:cNvPicPr>
            <a:picLocks noChangeAspect="1"/>
          </p:cNvPicPr>
          <p:nvPr/>
        </p:nvPicPr>
        <p:blipFill>
          <a:blip r:embed="rId5"/>
          <a:stretch>
            <a:fillRect/>
          </a:stretch>
        </p:blipFill>
        <p:spPr>
          <a:xfrm>
            <a:off x="2198923" y="3891792"/>
            <a:ext cx="1271186" cy="201324"/>
          </a:xfrm>
          <a:prstGeom prst="rect">
            <a:avLst/>
          </a:prstGeom>
        </p:spPr>
      </p:pic>
      <p:pic>
        <p:nvPicPr>
          <p:cNvPr id="12" name="그림 11"/>
          <p:cNvPicPr>
            <a:picLocks noChangeAspect="1"/>
          </p:cNvPicPr>
          <p:nvPr/>
        </p:nvPicPr>
        <p:blipFill>
          <a:blip r:embed="rId6"/>
          <a:stretch>
            <a:fillRect/>
          </a:stretch>
        </p:blipFill>
        <p:spPr>
          <a:xfrm>
            <a:off x="4701661" y="3872632"/>
            <a:ext cx="1584614" cy="231667"/>
          </a:xfrm>
          <a:prstGeom prst="rect">
            <a:avLst/>
          </a:prstGeom>
        </p:spPr>
      </p:pic>
      <p:pic>
        <p:nvPicPr>
          <p:cNvPr id="79" name="그림 78"/>
          <p:cNvPicPr>
            <a:picLocks noChangeAspect="1"/>
          </p:cNvPicPr>
          <p:nvPr/>
        </p:nvPicPr>
        <p:blipFill>
          <a:blip r:embed="rId7"/>
          <a:stretch>
            <a:fillRect/>
          </a:stretch>
        </p:blipFill>
        <p:spPr>
          <a:xfrm>
            <a:off x="3324371" y="3115482"/>
            <a:ext cx="190500" cy="190500"/>
          </a:xfrm>
          <a:prstGeom prst="rect">
            <a:avLst/>
          </a:prstGeom>
        </p:spPr>
      </p:pic>
      <p:pic>
        <p:nvPicPr>
          <p:cNvPr id="80" name="그림 79"/>
          <p:cNvPicPr>
            <a:picLocks noChangeAspect="1"/>
          </p:cNvPicPr>
          <p:nvPr/>
        </p:nvPicPr>
        <p:blipFill>
          <a:blip r:embed="rId7"/>
          <a:stretch>
            <a:fillRect/>
          </a:stretch>
        </p:blipFill>
        <p:spPr>
          <a:xfrm>
            <a:off x="4870969" y="3125732"/>
            <a:ext cx="190500" cy="190500"/>
          </a:xfrm>
          <a:prstGeom prst="rect">
            <a:avLst/>
          </a:prstGeom>
        </p:spPr>
      </p:pic>
      <p:pic>
        <p:nvPicPr>
          <p:cNvPr id="81" name="그림 80"/>
          <p:cNvPicPr>
            <a:picLocks noChangeAspect="1"/>
          </p:cNvPicPr>
          <p:nvPr/>
        </p:nvPicPr>
        <p:blipFill>
          <a:blip r:embed="rId7"/>
          <a:stretch>
            <a:fillRect/>
          </a:stretch>
        </p:blipFill>
        <p:spPr>
          <a:xfrm>
            <a:off x="4870969" y="2721719"/>
            <a:ext cx="190500" cy="190500"/>
          </a:xfrm>
          <a:prstGeom prst="rect">
            <a:avLst/>
          </a:prstGeom>
        </p:spPr>
      </p:pic>
      <p:pic>
        <p:nvPicPr>
          <p:cNvPr id="90" name="그림 89"/>
          <p:cNvPicPr>
            <a:picLocks noChangeAspect="1"/>
          </p:cNvPicPr>
          <p:nvPr/>
        </p:nvPicPr>
        <p:blipFill>
          <a:blip r:embed="rId7"/>
          <a:stretch>
            <a:fillRect/>
          </a:stretch>
        </p:blipFill>
        <p:spPr>
          <a:xfrm>
            <a:off x="6812295" y="2742152"/>
            <a:ext cx="190500" cy="190500"/>
          </a:xfrm>
          <a:prstGeom prst="rect">
            <a:avLst/>
          </a:prstGeom>
        </p:spPr>
      </p:pic>
      <p:pic>
        <p:nvPicPr>
          <p:cNvPr id="92" name="그림 91"/>
          <p:cNvPicPr>
            <a:picLocks noChangeAspect="1"/>
          </p:cNvPicPr>
          <p:nvPr/>
        </p:nvPicPr>
        <p:blipFill>
          <a:blip r:embed="rId7"/>
          <a:stretch>
            <a:fillRect/>
          </a:stretch>
        </p:blipFill>
        <p:spPr>
          <a:xfrm>
            <a:off x="6812295" y="3133057"/>
            <a:ext cx="190500" cy="190500"/>
          </a:xfrm>
          <a:prstGeom prst="rect">
            <a:avLst/>
          </a:prstGeom>
        </p:spPr>
      </p:pic>
      <p:pic>
        <p:nvPicPr>
          <p:cNvPr id="106" name="그림 105"/>
          <p:cNvPicPr>
            <a:picLocks noChangeAspect="1"/>
          </p:cNvPicPr>
          <p:nvPr/>
        </p:nvPicPr>
        <p:blipFill>
          <a:blip r:embed="rId7"/>
          <a:stretch>
            <a:fillRect/>
          </a:stretch>
        </p:blipFill>
        <p:spPr>
          <a:xfrm>
            <a:off x="4718549" y="4287262"/>
            <a:ext cx="190500" cy="190500"/>
          </a:xfrm>
          <a:prstGeom prst="rect">
            <a:avLst/>
          </a:prstGeom>
        </p:spPr>
      </p:pic>
      <p:pic>
        <p:nvPicPr>
          <p:cNvPr id="107" name="그림 106"/>
          <p:cNvPicPr>
            <a:picLocks noChangeAspect="1"/>
          </p:cNvPicPr>
          <p:nvPr/>
        </p:nvPicPr>
        <p:blipFill>
          <a:blip r:embed="rId7"/>
          <a:stretch>
            <a:fillRect/>
          </a:stretch>
        </p:blipFill>
        <p:spPr>
          <a:xfrm>
            <a:off x="3324371" y="4275753"/>
            <a:ext cx="190500" cy="190500"/>
          </a:xfrm>
          <a:prstGeom prst="rect">
            <a:avLst/>
          </a:prstGeom>
        </p:spPr>
      </p:pic>
      <p:grpSp>
        <p:nvGrpSpPr>
          <p:cNvPr id="108" name="그룹 107"/>
          <p:cNvGrpSpPr/>
          <p:nvPr/>
        </p:nvGrpSpPr>
        <p:grpSpPr>
          <a:xfrm>
            <a:off x="1292290" y="4648247"/>
            <a:ext cx="5862754" cy="191402"/>
            <a:chOff x="1314346" y="1719201"/>
            <a:chExt cx="5862754" cy="191402"/>
          </a:xfrm>
        </p:grpSpPr>
        <p:pic>
          <p:nvPicPr>
            <p:cNvPr id="10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TextBox 109"/>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기타 요구사항 </a:t>
              </a:r>
              <a:endParaRPr lang="ko-KR" altLang="en-US" sz="900" b="1" dirty="0">
                <a:solidFill>
                  <a:schemeClr val="bg1"/>
                </a:solidFill>
              </a:endParaRPr>
            </a:p>
          </p:txBody>
        </p:sp>
      </p:grpSp>
      <p:sp>
        <p:nvSpPr>
          <p:cNvPr id="111" name="직사각형 110"/>
          <p:cNvSpPr/>
          <p:nvPr/>
        </p:nvSpPr>
        <p:spPr bwMode="auto">
          <a:xfrm>
            <a:off x="1322188" y="5867775"/>
            <a:ext cx="5851869" cy="47605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2" name="그룹 111"/>
          <p:cNvGrpSpPr/>
          <p:nvPr/>
        </p:nvGrpSpPr>
        <p:grpSpPr>
          <a:xfrm>
            <a:off x="1300416" y="5625368"/>
            <a:ext cx="5862754" cy="191402"/>
            <a:chOff x="1314346" y="1719201"/>
            <a:chExt cx="5862754" cy="191402"/>
          </a:xfrm>
        </p:grpSpPr>
        <p:pic>
          <p:nvPicPr>
            <p:cNvPr id="1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4" name="TextBox 113"/>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참고사항 </a:t>
              </a:r>
              <a:endParaRPr lang="ko-KR" altLang="en-US" sz="900" b="1" dirty="0">
                <a:solidFill>
                  <a:schemeClr val="bg1"/>
                </a:solidFill>
              </a:endParaRPr>
            </a:p>
          </p:txBody>
        </p:sp>
      </p:grpSp>
      <p:sp>
        <p:nvSpPr>
          <p:cNvPr id="137" name="직사각형 136"/>
          <p:cNvSpPr/>
          <p:nvPr/>
        </p:nvSpPr>
        <p:spPr bwMode="auto">
          <a:xfrm>
            <a:off x="3405359" y="6398681"/>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전송하기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138" name="직사각형 137"/>
          <p:cNvSpPr/>
          <p:nvPr/>
        </p:nvSpPr>
        <p:spPr bwMode="auto">
          <a:xfrm>
            <a:off x="4325755" y="6398681"/>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다시작성</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2" name="그림 1"/>
          <p:cNvPicPr>
            <a:picLocks noChangeAspect="1"/>
          </p:cNvPicPr>
          <p:nvPr/>
        </p:nvPicPr>
        <p:blipFill>
          <a:blip r:embed="rId8"/>
          <a:stretch>
            <a:fillRect/>
          </a:stretch>
        </p:blipFill>
        <p:spPr>
          <a:xfrm>
            <a:off x="1612860" y="5875742"/>
            <a:ext cx="5076825" cy="457200"/>
          </a:xfrm>
          <a:prstGeom prst="rect">
            <a:avLst/>
          </a:prstGeom>
        </p:spPr>
      </p:pic>
      <p:sp>
        <p:nvSpPr>
          <p:cNvPr id="46" name="직사각형 45"/>
          <p:cNvSpPr/>
          <p:nvPr/>
        </p:nvSpPr>
        <p:spPr>
          <a:xfrm>
            <a:off x="7477341" y="3573016"/>
            <a:ext cx="1523105" cy="1577883"/>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첫 화면 박스 크기는 </a:t>
            </a:r>
            <a:r>
              <a:rPr lang="en-US" altLang="ko-KR" sz="1000" b="1" dirty="0" smtClean="0"/>
              <a:t>FIX </a:t>
            </a:r>
            <a:r>
              <a:rPr lang="ko-KR" altLang="en-US" sz="1000" b="1" dirty="0" smtClean="0"/>
              <a:t>하되 요구사항 내용 양에 따라 자동으로 박스 크기 커지도록 설정</a:t>
            </a:r>
            <a:endParaRPr lang="en-US" altLang="ko-KR" sz="1000" b="1" dirty="0" smtClean="0"/>
          </a:p>
        </p:txBody>
      </p:sp>
      <p:sp>
        <p:nvSpPr>
          <p:cNvPr id="7" name="직사각형 6"/>
          <p:cNvSpPr/>
          <p:nvPr/>
        </p:nvSpPr>
        <p:spPr bwMode="auto">
          <a:xfrm>
            <a:off x="2169774" y="2726548"/>
            <a:ext cx="1010364" cy="223256"/>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3213654" y="2726548"/>
            <a:ext cx="301217" cy="22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solidFill>
                  <a:schemeClr val="bg1"/>
                </a:solidFill>
                <a:latin typeface="Arial" charset="0"/>
                <a:ea typeface="돋움" pitchFamily="50" charset="-127"/>
              </a:rPr>
              <a:t>검색</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47"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1(1). </a:t>
            </a:r>
            <a:r>
              <a:rPr lang="ko-KR" altLang="en-US" dirty="0" smtClean="0">
                <a:solidFill>
                  <a:srgbClr val="000000"/>
                </a:solidFill>
                <a:latin typeface="돋움"/>
                <a:ea typeface="돋움"/>
              </a:rPr>
              <a:t>클래스 개설 세부기능 </a:t>
            </a:r>
            <a:r>
              <a:rPr lang="en-US" altLang="ko-KR" dirty="0" smtClean="0">
                <a:solidFill>
                  <a:srgbClr val="000000"/>
                </a:solidFill>
                <a:latin typeface="돋움"/>
                <a:ea typeface="돋움"/>
              </a:rPr>
              <a:t>- 3 </a:t>
            </a:r>
            <a:endParaRPr lang="ko-KR" altLang="en-US" dirty="0">
              <a:solidFill>
                <a:srgbClr val="000000"/>
              </a:solidFill>
              <a:latin typeface="돋움"/>
              <a:ea typeface="돋움"/>
            </a:endParaRPr>
          </a:p>
        </p:txBody>
      </p:sp>
      <p:sp>
        <p:nvSpPr>
          <p:cNvPr id="48" name="TextBox 47"/>
          <p:cNvSpPr txBox="1"/>
          <p:nvPr/>
        </p:nvSpPr>
        <p:spPr>
          <a:xfrm>
            <a:off x="1270095" y="4864966"/>
            <a:ext cx="5917607" cy="73623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3" name="꺾인 연결선 12"/>
          <p:cNvCxnSpPr>
            <a:stCxn id="48" idx="3"/>
            <a:endCxn id="46" idx="1"/>
          </p:cNvCxnSpPr>
          <p:nvPr/>
        </p:nvCxnSpPr>
        <p:spPr bwMode="auto">
          <a:xfrm flipV="1">
            <a:off x="7187702" y="4361958"/>
            <a:ext cx="289639" cy="871123"/>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직사각형 14"/>
          <p:cNvSpPr/>
          <p:nvPr/>
        </p:nvSpPr>
        <p:spPr bwMode="auto">
          <a:xfrm>
            <a:off x="7335033" y="773266"/>
            <a:ext cx="1808967" cy="1428151"/>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조성훈</a:t>
            </a:r>
            <a:r>
              <a:rPr kumimoji="1" lang="en-US" altLang="ko-KR" sz="1200" b="1" dirty="0" smtClean="0">
                <a:solidFill>
                  <a:schemeClr val="bg1"/>
                </a:solidFill>
                <a:latin typeface="Arial" charset="0"/>
                <a:ea typeface="돋움" pitchFamily="50" charset="-127"/>
              </a:rPr>
              <a:t> :</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전송하기 버튼 클릭  시</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다음 화면은  </a:t>
            </a:r>
            <a:r>
              <a:rPr kumimoji="1" lang="ko-KR" altLang="en-US" sz="1200" b="1" dirty="0" err="1" smtClean="0">
                <a:solidFill>
                  <a:schemeClr val="bg1"/>
                </a:solidFill>
                <a:latin typeface="Arial" charset="0"/>
                <a:ea typeface="돋움" pitchFamily="50" charset="-127"/>
              </a:rPr>
              <a:t>어떤화면</a:t>
            </a:r>
            <a:r>
              <a:rPr kumimoji="1" lang="en-US" altLang="ko-KR" sz="1200" b="1" dirty="0" smtClean="0">
                <a:solidFill>
                  <a:schemeClr val="bg1"/>
                </a:solidFill>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52" name="직사각형 1"/>
          <p:cNvSpPr/>
          <p:nvPr/>
        </p:nvSpPr>
        <p:spPr bwMode="auto">
          <a:xfrm>
            <a:off x="8100392" y="2201417"/>
            <a:ext cx="3384376" cy="2576766"/>
          </a:xfrm>
          <a:prstGeom prst="rect">
            <a:avLst/>
          </a:prstGeom>
          <a:solidFill>
            <a:schemeClr val="accent6">
              <a:lumMod val="2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서한울 </a:t>
            </a:r>
            <a:r>
              <a:rPr kumimoji="1" lang="en-US" altLang="ko-KR" sz="1050" b="1" dirty="0" smtClean="0">
                <a:solidFill>
                  <a:schemeClr val="bg1"/>
                </a:solidFill>
                <a:latin typeface="Arial" charset="0"/>
                <a:ea typeface="돋움" pitchFamily="50" charset="-127"/>
              </a:rPr>
              <a:t>: </a:t>
            </a:r>
            <a:endParaRPr kumimoji="1" lang="en-US" altLang="ko-KR" sz="105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en-US" altLang="ko-KR" sz="1050" b="1" dirty="0" smtClean="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ko-KR" altLang="en-US" sz="1050" b="1" dirty="0">
                <a:solidFill>
                  <a:schemeClr val="bg1"/>
                </a:solidFill>
                <a:latin typeface="Arial" charset="0"/>
                <a:ea typeface="돋움" pitchFamily="50" charset="-127"/>
              </a:rPr>
              <a:t>조성훈</a:t>
            </a:r>
            <a:r>
              <a:rPr kumimoji="1" lang="en-US" altLang="ko-KR" sz="1050" b="1" dirty="0">
                <a:solidFill>
                  <a:schemeClr val="bg1"/>
                </a:solidFill>
                <a:latin typeface="Arial" charset="0"/>
                <a:ea typeface="돋움" pitchFamily="50" charset="-127"/>
              </a:rPr>
              <a:t> :</a:t>
            </a:r>
          </a:p>
          <a:p>
            <a:pPr algn="ctr" fontAlgn="ctr" latinLnBrk="0">
              <a:spcBef>
                <a:spcPct val="20000"/>
              </a:spcBef>
              <a:spcAft>
                <a:spcPct val="0"/>
              </a:spcAft>
              <a:tabLst>
                <a:tab pos="1028700" algn="l"/>
              </a:tabLst>
            </a:pPr>
            <a:r>
              <a:rPr kumimoji="1" lang="ko-KR" altLang="en-US" sz="1050" b="1" dirty="0">
                <a:solidFill>
                  <a:schemeClr val="bg1"/>
                </a:solidFill>
                <a:latin typeface="Arial" charset="0"/>
                <a:ea typeface="돋움" pitchFamily="50" charset="-127"/>
              </a:rPr>
              <a:t>전송하기 버튼 클릭  시</a:t>
            </a:r>
            <a:endParaRPr kumimoji="1" lang="en-US" altLang="ko-KR" sz="1050" b="1" dirty="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ko-KR" altLang="en-US" sz="1050" b="1" dirty="0">
                <a:solidFill>
                  <a:schemeClr val="bg1"/>
                </a:solidFill>
                <a:latin typeface="Arial" charset="0"/>
                <a:ea typeface="돋움" pitchFamily="50" charset="-127"/>
              </a:rPr>
              <a:t>다음 화면은  어떤화면</a:t>
            </a:r>
            <a:r>
              <a:rPr kumimoji="1" lang="en-US" altLang="ko-KR" sz="1050" b="1" dirty="0">
                <a:solidFill>
                  <a:schemeClr val="bg1"/>
                </a:solidFill>
                <a:latin typeface="Arial" charset="0"/>
                <a:ea typeface="돋움" pitchFamily="50" charset="-127"/>
              </a:rPr>
              <a:t>?</a:t>
            </a:r>
            <a:endParaRPr kumimoji="1" lang="ko-KR" altLang="en-US" sz="1050" b="1" dirty="0">
              <a:solidFill>
                <a:schemeClr val="bg1"/>
              </a:solidFill>
              <a:latin typeface="Arial" charset="0"/>
              <a:ea typeface="돋움" pitchFamily="50" charset="-127"/>
            </a:endParaRPr>
          </a:p>
          <a:p>
            <a:pPr algn="ctr" fontAlgn="ctr" latinLnBrk="0">
              <a:spcBef>
                <a:spcPct val="20000"/>
              </a:spcBef>
              <a:spcAft>
                <a:spcPct val="0"/>
              </a:spcAft>
              <a:tabLst>
                <a:tab pos="1028700" algn="l"/>
              </a:tabLst>
            </a:pPr>
            <a:endParaRPr kumimoji="1" lang="en-US" altLang="ko-KR" sz="1050" b="1" dirty="0" smtClean="0">
              <a:solidFill>
                <a:schemeClr val="bg1"/>
              </a:solidFill>
              <a:latin typeface="Arial" charset="0"/>
              <a:ea typeface="돋움" pitchFamily="50" charset="-127"/>
            </a:endParaRPr>
          </a:p>
          <a:p>
            <a:pPr algn="ctr" fontAlgn="ctr" latinLnBrk="0">
              <a:spcBef>
                <a:spcPct val="20000"/>
              </a:spcBef>
              <a:spcAft>
                <a:spcPct val="0"/>
              </a:spcAft>
              <a:tabLst>
                <a:tab pos="1028700" algn="l"/>
              </a:tabLst>
            </a:pPr>
            <a:endParaRPr kumimoji="1" lang="en-US" altLang="ko-KR" sz="1050" b="1" dirty="0" smtClean="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ko-KR" altLang="en-US" sz="1050" b="1" dirty="0" smtClean="0">
                <a:solidFill>
                  <a:schemeClr val="bg1"/>
                </a:solidFill>
                <a:latin typeface="Arial" charset="0"/>
                <a:ea typeface="돋움" pitchFamily="50" charset="-127"/>
              </a:rPr>
              <a:t>답변 </a:t>
            </a:r>
            <a:r>
              <a:rPr kumimoji="1" lang="en-US" altLang="ko-KR" sz="1050" b="1" dirty="0" smtClean="0">
                <a:solidFill>
                  <a:schemeClr val="bg1"/>
                </a:solidFill>
                <a:latin typeface="Arial" charset="0"/>
                <a:ea typeface="돋움" pitchFamily="50" charset="-127"/>
              </a:rPr>
              <a:t>: </a:t>
            </a:r>
            <a:r>
              <a:rPr kumimoji="1" lang="ko-KR" altLang="en-US" sz="1050" b="1" dirty="0" smtClean="0">
                <a:solidFill>
                  <a:schemeClr val="bg1"/>
                </a:solidFill>
                <a:latin typeface="Arial" charset="0"/>
                <a:ea typeface="돋움" pitchFamily="50" charset="-127"/>
              </a:rPr>
              <a:t>팝업메세지창</a:t>
            </a:r>
            <a:r>
              <a:rPr kumimoji="1" lang="en-US" altLang="ko-KR" sz="1050" b="1" dirty="0" smtClean="0">
                <a:solidFill>
                  <a:schemeClr val="bg1"/>
                </a:solidFill>
                <a:latin typeface="Arial" charset="0"/>
                <a:ea typeface="돋움" pitchFamily="50" charset="-127"/>
              </a:rPr>
              <a:t/>
            </a:r>
            <a:br>
              <a:rPr kumimoji="1" lang="en-US" altLang="ko-KR" sz="1050" b="1" dirty="0" smtClean="0">
                <a:solidFill>
                  <a:schemeClr val="bg1"/>
                </a:solidFill>
                <a:latin typeface="Arial" charset="0"/>
                <a:ea typeface="돋움" pitchFamily="50" charset="-127"/>
              </a:rPr>
            </a:br>
            <a:r>
              <a:rPr kumimoji="1" lang="en-US" altLang="ko-KR" sz="1050" b="1" dirty="0" smtClean="0">
                <a:solidFill>
                  <a:schemeClr val="bg1"/>
                </a:solidFill>
                <a:latin typeface="Arial" charset="0"/>
                <a:ea typeface="돋움" pitchFamily="50" charset="-127"/>
              </a:rPr>
              <a:t/>
            </a:r>
            <a:br>
              <a:rPr kumimoji="1" lang="en-US" altLang="ko-KR" sz="1050" b="1" dirty="0" smtClean="0">
                <a:solidFill>
                  <a:schemeClr val="bg1"/>
                </a:solidFill>
                <a:latin typeface="Arial" charset="0"/>
                <a:ea typeface="돋움" pitchFamily="50" charset="-127"/>
              </a:rPr>
            </a:br>
            <a:r>
              <a:rPr kumimoji="1" lang="ko-KR" altLang="en-US" sz="1050" b="1" dirty="0" smtClean="0">
                <a:solidFill>
                  <a:schemeClr val="bg1"/>
                </a:solidFill>
                <a:latin typeface="Arial" charset="0"/>
                <a:ea typeface="돋움" pitchFamily="50" charset="-127"/>
              </a:rPr>
              <a:t>예 </a:t>
            </a:r>
            <a:r>
              <a:rPr kumimoji="1" lang="en-US" altLang="ko-KR" sz="1050" b="1" dirty="0" smtClean="0">
                <a:solidFill>
                  <a:schemeClr val="bg1"/>
                </a:solidFill>
                <a:latin typeface="Arial" charset="0"/>
                <a:ea typeface="돋움" pitchFamily="50" charset="-127"/>
              </a:rPr>
              <a:t>: </a:t>
            </a:r>
            <a:r>
              <a:rPr kumimoji="1" lang="ko-KR" altLang="en-US" sz="1050" b="1" dirty="0" smtClean="0">
                <a:solidFill>
                  <a:schemeClr val="bg1"/>
                </a:solidFill>
                <a:latin typeface="Arial" charset="0"/>
                <a:ea typeface="돋움" pitchFamily="50" charset="-127"/>
              </a:rPr>
              <a:t>신규클래스개설요청이 성공적으로 전달되었습니다</a:t>
            </a:r>
            <a:r>
              <a:rPr kumimoji="1" lang="en-US" altLang="ko-KR" sz="1050" b="1" dirty="0" smtClean="0">
                <a:solidFill>
                  <a:schemeClr val="bg1"/>
                </a:solidFill>
                <a:latin typeface="Arial" charset="0"/>
                <a:ea typeface="돋움" pitchFamily="50" charset="-127"/>
              </a:rPr>
              <a:t>.</a:t>
            </a:r>
            <a:br>
              <a:rPr kumimoji="1" lang="en-US" altLang="ko-KR" sz="1050" b="1" dirty="0" smtClean="0">
                <a:solidFill>
                  <a:schemeClr val="bg1"/>
                </a:solidFill>
                <a:latin typeface="Arial" charset="0"/>
                <a:ea typeface="돋움" pitchFamily="50" charset="-127"/>
              </a:rPr>
            </a:br>
            <a:r>
              <a:rPr kumimoji="1" lang="ko-KR" altLang="en-US" sz="1050" b="1" dirty="0" smtClean="0">
                <a:solidFill>
                  <a:schemeClr val="bg1"/>
                </a:solidFill>
                <a:latin typeface="Arial" charset="0"/>
                <a:ea typeface="돋움" pitchFamily="50" charset="-127"/>
              </a:rPr>
              <a:t>담당컨설턴트가 </a:t>
            </a:r>
            <a:r>
              <a:rPr kumimoji="1" lang="en-US" altLang="ko-KR" sz="1050" b="1" dirty="0" smtClean="0">
                <a:solidFill>
                  <a:schemeClr val="bg1"/>
                </a:solidFill>
                <a:latin typeface="Arial" charset="0"/>
                <a:ea typeface="돋움" pitchFamily="50" charset="-127"/>
              </a:rPr>
              <a:t>24</a:t>
            </a:r>
            <a:r>
              <a:rPr kumimoji="1" lang="ko-KR" altLang="en-US" sz="1050" b="1" dirty="0" smtClean="0">
                <a:solidFill>
                  <a:schemeClr val="bg1"/>
                </a:solidFill>
                <a:latin typeface="Arial" charset="0"/>
                <a:ea typeface="돋움" pitchFamily="50" charset="-127"/>
              </a:rPr>
              <a:t>시간내로 연락드리겠습니다</a:t>
            </a:r>
            <a:r>
              <a:rPr kumimoji="1" lang="en-US" altLang="ko-KR" sz="1050" b="1" dirty="0" smtClean="0">
                <a:solidFill>
                  <a:schemeClr val="bg1"/>
                </a:solidFill>
                <a:latin typeface="Arial" charset="0"/>
                <a:ea typeface="돋움" pitchFamily="50" charset="-127"/>
              </a:rPr>
              <a:t>”</a:t>
            </a:r>
            <a:endParaRPr kumimoji="1" lang="en-US" altLang="ko-KR" sz="1050" b="1" i="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endParaRPr kumimoji="1" lang="en-US" altLang="ko-KR" sz="1050" b="1" dirty="0" smtClean="0">
              <a:solidFill>
                <a:schemeClr val="bg1"/>
              </a:solidFill>
              <a:latin typeface="Arial" charset="0"/>
              <a:ea typeface="돋움" pitchFamily="50" charset="-127"/>
            </a:endParaRPr>
          </a:p>
        </p:txBody>
      </p:sp>
    </p:spTree>
    <p:extLst>
      <p:ext uri="{BB962C8B-B14F-4D97-AF65-F5344CB8AC3E}">
        <p14:creationId xmlns:p14="http://schemas.microsoft.com/office/powerpoint/2010/main" val="1537004468"/>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57741"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1(2). </a:t>
            </a:r>
            <a:r>
              <a:rPr lang="ko-KR" altLang="en-US" dirty="0" smtClean="0">
                <a:solidFill>
                  <a:srgbClr val="000000"/>
                </a:solidFill>
                <a:latin typeface="돋움"/>
                <a:ea typeface="돋움"/>
              </a:rPr>
              <a:t>출결관리 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55986" y="1368425"/>
            <a:ext cx="595231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218054"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 name="직사각형 8"/>
          <p:cNvSpPr/>
          <p:nvPr/>
        </p:nvSpPr>
        <p:spPr bwMode="auto">
          <a:xfrm>
            <a:off x="1412320" y="1218524"/>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0" name="그룹 9"/>
          <p:cNvGrpSpPr/>
          <p:nvPr/>
        </p:nvGrpSpPr>
        <p:grpSpPr>
          <a:xfrm>
            <a:off x="1390548" y="1251908"/>
            <a:ext cx="5862754" cy="191402"/>
            <a:chOff x="1314346" y="1719201"/>
            <a:chExt cx="5862754" cy="191402"/>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err="1" smtClean="0">
                  <a:solidFill>
                    <a:schemeClr val="bg1"/>
                  </a:solidFill>
                </a:rPr>
                <a:t>공결처리</a:t>
              </a:r>
              <a:endParaRPr lang="ko-KR" altLang="en-US" sz="900" b="1" dirty="0">
                <a:solidFill>
                  <a:schemeClr val="bg1"/>
                </a:solidFill>
              </a:endParaRPr>
            </a:p>
          </p:txBody>
        </p:sp>
      </p:gr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5554" y="3196195"/>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1446868" y="3223367"/>
            <a:ext cx="2275269"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Advanced Cancel / </a:t>
            </a:r>
            <a:r>
              <a:rPr lang="en-US" altLang="ko-KR" sz="900" b="1" dirty="0" err="1" smtClean="0">
                <a:solidFill>
                  <a:schemeClr val="bg1"/>
                </a:solidFill>
              </a:rPr>
              <a:t>Sameday</a:t>
            </a:r>
            <a:r>
              <a:rPr lang="en-US" altLang="ko-KR" sz="900" b="1" dirty="0" smtClean="0">
                <a:solidFill>
                  <a:schemeClr val="bg1"/>
                </a:solidFill>
              </a:rPr>
              <a:t> Cancel</a:t>
            </a:r>
            <a:endParaRPr lang="ko-KR" altLang="en-US" sz="900" b="1" dirty="0">
              <a:solidFill>
                <a:schemeClr val="bg1"/>
              </a:solidFill>
            </a:endParaRPr>
          </a:p>
        </p:txBody>
      </p:sp>
      <p:sp>
        <p:nvSpPr>
          <p:cNvPr id="16" name="직사각형 15"/>
          <p:cNvSpPr/>
          <p:nvPr/>
        </p:nvSpPr>
        <p:spPr bwMode="auto">
          <a:xfrm>
            <a:off x="6218054"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3" name="직사각형 22"/>
          <p:cNvSpPr/>
          <p:nvPr/>
        </p:nvSpPr>
        <p:spPr bwMode="auto">
          <a:xfrm>
            <a:off x="1412036" y="4905595"/>
            <a:ext cx="5851869" cy="194516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24" name="표 23"/>
          <p:cNvGraphicFramePr>
            <a:graphicFrameLocks noGrp="1"/>
          </p:cNvGraphicFramePr>
          <p:nvPr>
            <p:extLst>
              <p:ext uri="{D42A27DB-BD31-4B8C-83A1-F6EECF244321}">
                <p14:modId xmlns:p14="http://schemas.microsoft.com/office/powerpoint/2010/main" val="893437536"/>
              </p:ext>
            </p:extLst>
          </p:nvPr>
        </p:nvGraphicFramePr>
        <p:xfrm>
          <a:off x="1457753" y="5193628"/>
          <a:ext cx="5709930" cy="1418910"/>
        </p:xfrm>
        <a:graphic>
          <a:graphicData uri="http://schemas.openxmlformats.org/drawingml/2006/table">
            <a:tbl>
              <a:tblPr firstRow="1" bandRow="1">
                <a:tableStyleId>{5C22544A-7EE6-4342-B048-85BDC9FD1C3A}</a:tableStyleId>
              </a:tblPr>
              <a:tblGrid>
                <a:gridCol w="835957"/>
                <a:gridCol w="936104"/>
                <a:gridCol w="1224136"/>
                <a:gridCol w="1571747"/>
                <a:gridCol w="1141986"/>
              </a:tblGrid>
              <a:tr h="283782">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처리여부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ㅇㅇ</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5" name="직사각형 24"/>
          <p:cNvSpPr/>
          <p:nvPr/>
        </p:nvSpPr>
        <p:spPr bwMode="auto">
          <a:xfrm>
            <a:off x="1439616" y="4945832"/>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26" name="그림 25"/>
          <p:cNvPicPr>
            <a:picLocks noChangeAspect="1"/>
          </p:cNvPicPr>
          <p:nvPr/>
        </p:nvPicPr>
        <p:blipFill>
          <a:blip r:embed="rId4"/>
          <a:stretch>
            <a:fillRect/>
          </a:stretch>
        </p:blipFill>
        <p:spPr>
          <a:xfrm>
            <a:off x="5865041" y="6646787"/>
            <a:ext cx="1293034" cy="171313"/>
          </a:xfrm>
          <a:prstGeom prst="rect">
            <a:avLst/>
          </a:prstGeom>
        </p:spPr>
      </p:pic>
      <p:pic>
        <p:nvPicPr>
          <p:cNvPr id="27" name="그림 26"/>
          <p:cNvPicPr>
            <a:picLocks noChangeAspect="1"/>
          </p:cNvPicPr>
          <p:nvPr/>
        </p:nvPicPr>
        <p:blipFill>
          <a:blip r:embed="rId5"/>
          <a:stretch>
            <a:fillRect/>
          </a:stretch>
        </p:blipFill>
        <p:spPr>
          <a:xfrm>
            <a:off x="1468964" y="6667393"/>
            <a:ext cx="1521869" cy="149692"/>
          </a:xfrm>
          <a:prstGeom prst="rect">
            <a:avLst/>
          </a:prstGeom>
        </p:spPr>
      </p:pic>
      <p:sp>
        <p:nvSpPr>
          <p:cNvPr id="38" name="직사각형 37"/>
          <p:cNvSpPr/>
          <p:nvPr/>
        </p:nvSpPr>
        <p:spPr bwMode="auto">
          <a:xfrm>
            <a:off x="1401150" y="1514187"/>
            <a:ext cx="5851869" cy="157418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0" name="그림 39"/>
          <p:cNvPicPr>
            <a:picLocks noChangeAspect="1"/>
          </p:cNvPicPr>
          <p:nvPr/>
        </p:nvPicPr>
        <p:blipFill>
          <a:blip r:embed="rId4"/>
          <a:stretch>
            <a:fillRect/>
          </a:stretch>
        </p:blipFill>
        <p:spPr>
          <a:xfrm>
            <a:off x="5888435" y="2838283"/>
            <a:ext cx="1293034" cy="197972"/>
          </a:xfrm>
          <a:prstGeom prst="rect">
            <a:avLst/>
          </a:prstGeom>
        </p:spPr>
      </p:pic>
      <p:pic>
        <p:nvPicPr>
          <p:cNvPr id="41" name="그림 40"/>
          <p:cNvPicPr>
            <a:picLocks noChangeAspect="1"/>
          </p:cNvPicPr>
          <p:nvPr/>
        </p:nvPicPr>
        <p:blipFill>
          <a:blip r:embed="rId6"/>
          <a:stretch>
            <a:fillRect/>
          </a:stretch>
        </p:blipFill>
        <p:spPr>
          <a:xfrm>
            <a:off x="6173759" y="1536448"/>
            <a:ext cx="1016495" cy="201125"/>
          </a:xfrm>
          <a:prstGeom prst="rect">
            <a:avLst/>
          </a:prstGeom>
        </p:spPr>
      </p:pic>
      <p:sp>
        <p:nvSpPr>
          <p:cNvPr id="42" name="TextBox 41"/>
          <p:cNvSpPr txBox="1"/>
          <p:nvPr/>
        </p:nvSpPr>
        <p:spPr>
          <a:xfrm>
            <a:off x="1894319" y="155106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처리완료</a:t>
            </a:r>
            <a:endParaRPr lang="ko-KR" altLang="en-US" sz="900" b="1" dirty="0"/>
          </a:p>
        </p:txBody>
      </p:sp>
      <p:sp>
        <p:nvSpPr>
          <p:cNvPr id="43" name="TextBox 42"/>
          <p:cNvSpPr txBox="1"/>
          <p:nvPr/>
        </p:nvSpPr>
        <p:spPr>
          <a:xfrm>
            <a:off x="2427378" y="155745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44" name="그룹 43"/>
          <p:cNvGrpSpPr/>
          <p:nvPr/>
        </p:nvGrpSpPr>
        <p:grpSpPr>
          <a:xfrm>
            <a:off x="1775506" y="1936524"/>
            <a:ext cx="503620" cy="151844"/>
            <a:chOff x="1853004" y="4826628"/>
            <a:chExt cx="508292" cy="216024"/>
          </a:xfrm>
        </p:grpSpPr>
        <p:pic>
          <p:nvPicPr>
            <p:cNvPr id="4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47" name="그룹 46"/>
          <p:cNvGrpSpPr/>
          <p:nvPr/>
        </p:nvGrpSpPr>
        <p:grpSpPr>
          <a:xfrm>
            <a:off x="1803292" y="2119822"/>
            <a:ext cx="458837" cy="141889"/>
            <a:chOff x="1853004" y="5154597"/>
            <a:chExt cx="546189" cy="204821"/>
          </a:xfrm>
        </p:grpSpPr>
        <p:pic>
          <p:nvPicPr>
            <p:cNvPr id="4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직사각형 48"/>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50" name="그림 49"/>
          <p:cNvPicPr>
            <a:picLocks noChangeAspect="1"/>
          </p:cNvPicPr>
          <p:nvPr/>
        </p:nvPicPr>
        <p:blipFill>
          <a:blip r:embed="rId5"/>
          <a:stretch>
            <a:fillRect/>
          </a:stretch>
        </p:blipFill>
        <p:spPr>
          <a:xfrm>
            <a:off x="1470586" y="2885546"/>
            <a:ext cx="1521869" cy="149692"/>
          </a:xfrm>
          <a:prstGeom prst="rect">
            <a:avLst/>
          </a:prstGeom>
        </p:spPr>
      </p:pic>
      <p:graphicFrame>
        <p:nvGraphicFramePr>
          <p:cNvPr id="52" name="표 51"/>
          <p:cNvGraphicFramePr>
            <a:graphicFrameLocks noGrp="1"/>
          </p:cNvGraphicFramePr>
          <p:nvPr>
            <p:extLst>
              <p:ext uri="{D42A27DB-BD31-4B8C-83A1-F6EECF244321}">
                <p14:modId xmlns:p14="http://schemas.microsoft.com/office/powerpoint/2010/main" val="1259795042"/>
              </p:ext>
            </p:extLst>
          </p:nvPr>
        </p:nvGraphicFramePr>
        <p:xfrm>
          <a:off x="1473086" y="1751856"/>
          <a:ext cx="5684988" cy="1065033"/>
        </p:xfrm>
        <a:graphic>
          <a:graphicData uri="http://schemas.openxmlformats.org/drawingml/2006/table">
            <a:tbl>
              <a:tblPr firstRow="1" bandRow="1">
                <a:tableStyleId>{5C22544A-7EE6-4342-B048-85BDC9FD1C3A}</a:tableStyleId>
              </a:tblPr>
              <a:tblGrid>
                <a:gridCol w="676608"/>
                <a:gridCol w="504056"/>
                <a:gridCol w="921162"/>
                <a:gridCol w="807030"/>
                <a:gridCol w="864096"/>
                <a:gridCol w="504056"/>
                <a:gridCol w="1080120"/>
                <a:gridCol w="327860"/>
              </a:tblGrid>
              <a:tr h="217405">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수업시간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신청시간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공결종류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확인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722">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조성훈</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전략기획팀 </a:t>
                      </a:r>
                      <a:r>
                        <a:rPr lang="en-US" altLang="ko-KR" sz="900" kern="1200" dirty="0" smtClean="0">
                          <a:solidFill>
                            <a:schemeClr val="tx1"/>
                          </a:solidFill>
                          <a:latin typeface="+mj-lt"/>
                          <a:ea typeface="+mn-ea"/>
                          <a:cs typeface="+mn-cs"/>
                        </a:rPr>
                        <a:t>/ </a:t>
                      </a:r>
                      <a:r>
                        <a:rPr lang="ko-KR" altLang="en-US" sz="900" kern="1200" dirty="0" smtClean="0">
                          <a:solidFill>
                            <a:schemeClr val="tx1"/>
                          </a:solidFill>
                          <a:latin typeface="+mj-lt"/>
                          <a:ea typeface="+mn-ea"/>
                          <a:cs typeface="+mn-cs"/>
                        </a:rPr>
                        <a:t>대리</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kern="1200" dirty="0" smtClean="0">
                          <a:solidFill>
                            <a:schemeClr val="tx1"/>
                          </a:solidFill>
                          <a:latin typeface="+mj-lt"/>
                          <a:ea typeface="+mn-ea"/>
                          <a:cs typeface="+mn-cs"/>
                        </a:rPr>
                        <a:t>19</a:t>
                      </a:r>
                      <a:r>
                        <a:rPr lang="ko-KR" altLang="en-US" sz="900" kern="1200" dirty="0" smtClean="0">
                          <a:solidFill>
                            <a:schemeClr val="tx1"/>
                          </a:solidFill>
                          <a:latin typeface="+mj-lt"/>
                          <a:ea typeface="+mn-ea"/>
                          <a:cs typeface="+mn-cs"/>
                        </a:rPr>
                        <a:t>시</a:t>
                      </a:r>
                      <a:r>
                        <a:rPr lang="en-US" altLang="ko-KR" sz="900" kern="1200" dirty="0" smtClean="0">
                          <a:solidFill>
                            <a:schemeClr val="tx1"/>
                          </a:solidFill>
                          <a:latin typeface="+mj-lt"/>
                          <a:ea typeface="+mn-ea"/>
                          <a:cs typeface="+mn-cs"/>
                        </a:rPr>
                        <a:t>17</a:t>
                      </a:r>
                      <a:r>
                        <a:rPr lang="ko-KR" altLang="en-US" sz="900" kern="1200" dirty="0" smtClean="0">
                          <a:solidFill>
                            <a:schemeClr val="tx1"/>
                          </a:solidFill>
                          <a:latin typeface="+mj-lt"/>
                          <a:ea typeface="+mn-ea"/>
                          <a:cs typeface="+mn-cs"/>
                        </a:rPr>
                        <a:t>분</a:t>
                      </a:r>
                      <a:r>
                        <a:rPr lang="en-US" altLang="ko-KR" sz="900" kern="1200" dirty="0" smtClean="0">
                          <a:solidFill>
                            <a:schemeClr val="tx1"/>
                          </a:solidFill>
                          <a:latin typeface="+mj-lt"/>
                          <a:ea typeface="+mn-ea"/>
                          <a:cs typeface="+mn-cs"/>
                        </a:rPr>
                        <a:t>12</a:t>
                      </a:r>
                      <a:r>
                        <a:rPr lang="ko-KR" altLang="en-US" sz="900" kern="1200" dirty="0" smtClean="0">
                          <a:solidFill>
                            <a:schemeClr val="tx1"/>
                          </a:solidFill>
                          <a:latin typeface="+mj-lt"/>
                          <a:ea typeface="+mn-ea"/>
                          <a:cs typeface="+mn-cs"/>
                        </a:rPr>
                        <a:t>초</a:t>
                      </a:r>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회의</a:t>
                      </a:r>
                      <a:endParaRPr lang="en-US" altLang="ko-KR" sz="900" kern="1200" dirty="0" smtClean="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긴급회의</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32">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송진</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부산출장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5874">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이희승</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3" name="TextBox 52"/>
          <p:cNvSpPr txBox="1"/>
          <p:nvPr/>
        </p:nvSpPr>
        <p:spPr>
          <a:xfrm>
            <a:off x="1455918" y="155745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미처리</a:t>
            </a:r>
            <a:endParaRPr lang="ko-KR" altLang="en-US" sz="900" b="1" dirty="0"/>
          </a:p>
        </p:txBody>
      </p:sp>
      <p:sp>
        <p:nvSpPr>
          <p:cNvPr id="55" name="직사각형 54"/>
          <p:cNvSpPr/>
          <p:nvPr/>
        </p:nvSpPr>
        <p:spPr bwMode="auto">
          <a:xfrm>
            <a:off x="1552720" y="2052890"/>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미처리</a:t>
            </a:r>
            <a:endParaRPr kumimoji="1" lang="ko-KR" altLang="en-US" sz="900" b="1" dirty="0">
              <a:solidFill>
                <a:schemeClr val="bg1"/>
              </a:solidFill>
              <a:latin typeface="Arial" charset="0"/>
              <a:ea typeface="돋움" pitchFamily="50" charset="-127"/>
            </a:endParaRPr>
          </a:p>
        </p:txBody>
      </p:sp>
      <p:sp>
        <p:nvSpPr>
          <p:cNvPr id="56" name="직사각형 55"/>
          <p:cNvSpPr/>
          <p:nvPr/>
        </p:nvSpPr>
        <p:spPr bwMode="auto">
          <a:xfrm>
            <a:off x="1555786" y="2394276"/>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pic>
        <p:nvPicPr>
          <p:cNvPr id="61" name="그림 60"/>
          <p:cNvPicPr>
            <a:picLocks noChangeAspect="1"/>
          </p:cNvPicPr>
          <p:nvPr/>
        </p:nvPicPr>
        <p:blipFill>
          <a:blip r:embed="rId6"/>
          <a:stretch>
            <a:fillRect/>
          </a:stretch>
        </p:blipFill>
        <p:spPr>
          <a:xfrm>
            <a:off x="6173759" y="4932779"/>
            <a:ext cx="1016495" cy="201125"/>
          </a:xfrm>
          <a:prstGeom prst="rect">
            <a:avLst/>
          </a:prstGeom>
        </p:spPr>
      </p:pic>
      <p:pic>
        <p:nvPicPr>
          <p:cNvPr id="2" name="그림 1"/>
          <p:cNvPicPr>
            <a:picLocks noChangeAspect="1"/>
          </p:cNvPicPr>
          <p:nvPr/>
        </p:nvPicPr>
        <p:blipFill>
          <a:blip r:embed="rId9"/>
          <a:stretch>
            <a:fillRect/>
          </a:stretch>
        </p:blipFill>
        <p:spPr>
          <a:xfrm>
            <a:off x="3577490" y="2029653"/>
            <a:ext cx="800268" cy="280886"/>
          </a:xfrm>
          <a:prstGeom prst="rect">
            <a:avLst/>
          </a:prstGeom>
        </p:spPr>
      </p:pic>
      <p:pic>
        <p:nvPicPr>
          <p:cNvPr id="63" name="그림 62"/>
          <p:cNvPicPr>
            <a:picLocks noChangeAspect="1"/>
          </p:cNvPicPr>
          <p:nvPr/>
        </p:nvPicPr>
        <p:blipFill>
          <a:blip r:embed="rId9"/>
          <a:stretch>
            <a:fillRect/>
          </a:stretch>
        </p:blipFill>
        <p:spPr>
          <a:xfrm>
            <a:off x="4395848" y="2001045"/>
            <a:ext cx="844695" cy="204962"/>
          </a:xfrm>
          <a:prstGeom prst="rect">
            <a:avLst/>
          </a:prstGeom>
        </p:spPr>
      </p:pic>
      <p:sp>
        <p:nvSpPr>
          <p:cNvPr id="54" name="직사각형 53"/>
          <p:cNvSpPr/>
          <p:nvPr/>
        </p:nvSpPr>
        <p:spPr bwMode="auto">
          <a:xfrm>
            <a:off x="6862709" y="2059143"/>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57" name="직사각형 56"/>
          <p:cNvSpPr/>
          <p:nvPr/>
        </p:nvSpPr>
        <p:spPr bwMode="auto">
          <a:xfrm>
            <a:off x="6862709" y="2387882"/>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58" name="직사각형 57"/>
          <p:cNvSpPr/>
          <p:nvPr/>
        </p:nvSpPr>
        <p:spPr bwMode="auto">
          <a:xfrm>
            <a:off x="1402210" y="3416145"/>
            <a:ext cx="5851869" cy="145544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9" name="그림 58"/>
          <p:cNvPicPr>
            <a:picLocks noChangeAspect="1"/>
          </p:cNvPicPr>
          <p:nvPr/>
        </p:nvPicPr>
        <p:blipFill>
          <a:blip r:embed="rId4"/>
          <a:stretch>
            <a:fillRect/>
          </a:stretch>
        </p:blipFill>
        <p:spPr>
          <a:xfrm>
            <a:off x="5889495" y="4630099"/>
            <a:ext cx="1293034" cy="197972"/>
          </a:xfrm>
          <a:prstGeom prst="rect">
            <a:avLst/>
          </a:prstGeom>
        </p:spPr>
      </p:pic>
      <p:pic>
        <p:nvPicPr>
          <p:cNvPr id="60" name="그림 59"/>
          <p:cNvPicPr>
            <a:picLocks noChangeAspect="1"/>
          </p:cNvPicPr>
          <p:nvPr/>
        </p:nvPicPr>
        <p:blipFill>
          <a:blip r:embed="rId6"/>
          <a:stretch>
            <a:fillRect/>
          </a:stretch>
        </p:blipFill>
        <p:spPr>
          <a:xfrm>
            <a:off x="6174819" y="3438405"/>
            <a:ext cx="1016495" cy="201125"/>
          </a:xfrm>
          <a:prstGeom prst="rect">
            <a:avLst/>
          </a:prstGeom>
        </p:spPr>
      </p:pic>
      <p:pic>
        <p:nvPicPr>
          <p:cNvPr id="64" name="그림 63"/>
          <p:cNvPicPr>
            <a:picLocks noChangeAspect="1"/>
          </p:cNvPicPr>
          <p:nvPr/>
        </p:nvPicPr>
        <p:blipFill>
          <a:blip r:embed="rId5"/>
          <a:stretch>
            <a:fillRect/>
          </a:stretch>
        </p:blipFill>
        <p:spPr>
          <a:xfrm>
            <a:off x="1471646" y="4677362"/>
            <a:ext cx="1521869" cy="149692"/>
          </a:xfrm>
          <a:prstGeom prst="rect">
            <a:avLst/>
          </a:prstGeom>
        </p:spPr>
      </p:pic>
      <p:graphicFrame>
        <p:nvGraphicFramePr>
          <p:cNvPr id="65" name="표 64"/>
          <p:cNvGraphicFramePr>
            <a:graphicFrameLocks noGrp="1"/>
          </p:cNvGraphicFramePr>
          <p:nvPr>
            <p:extLst>
              <p:ext uri="{D42A27DB-BD31-4B8C-83A1-F6EECF244321}">
                <p14:modId xmlns:p14="http://schemas.microsoft.com/office/powerpoint/2010/main" val="3937694952"/>
              </p:ext>
            </p:extLst>
          </p:nvPr>
        </p:nvGraphicFramePr>
        <p:xfrm>
          <a:off x="1474146" y="3653813"/>
          <a:ext cx="5708383" cy="952037"/>
        </p:xfrm>
        <a:graphic>
          <a:graphicData uri="http://schemas.openxmlformats.org/drawingml/2006/table">
            <a:tbl>
              <a:tblPr firstRow="1" bandRow="1">
                <a:tableStyleId>{5C22544A-7EE6-4342-B048-85BDC9FD1C3A}</a:tableStyleId>
              </a:tblPr>
              <a:tblGrid>
                <a:gridCol w="532592"/>
                <a:gridCol w="575004"/>
                <a:gridCol w="505116"/>
                <a:gridCol w="706236"/>
                <a:gridCol w="484781"/>
                <a:gridCol w="1473279"/>
                <a:gridCol w="432048"/>
                <a:gridCol w="432048"/>
                <a:gridCol w="567279"/>
              </a:tblGrid>
              <a:tr h="264557">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6" name="그림 65"/>
          <p:cNvPicPr>
            <a:picLocks noChangeAspect="1"/>
          </p:cNvPicPr>
          <p:nvPr/>
        </p:nvPicPr>
        <p:blipFill>
          <a:blip r:embed="rId9"/>
          <a:stretch>
            <a:fillRect/>
          </a:stretch>
        </p:blipFill>
        <p:spPr>
          <a:xfrm>
            <a:off x="3322002" y="5498828"/>
            <a:ext cx="1055755" cy="249507"/>
          </a:xfrm>
          <a:prstGeom prst="rect">
            <a:avLst/>
          </a:prstGeom>
        </p:spPr>
      </p:pic>
      <p:sp>
        <p:nvSpPr>
          <p:cNvPr id="67" name="직사각형 66"/>
          <p:cNvSpPr/>
          <p:nvPr/>
        </p:nvSpPr>
        <p:spPr bwMode="auto">
          <a:xfrm>
            <a:off x="1598457" y="5521355"/>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sp>
        <p:nvSpPr>
          <p:cNvPr id="68" name="직사각형 67"/>
          <p:cNvSpPr/>
          <p:nvPr/>
        </p:nvSpPr>
        <p:spPr bwMode="auto">
          <a:xfrm>
            <a:off x="1598457" y="5808560"/>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sp>
        <p:nvSpPr>
          <p:cNvPr id="69" name="직사각형 68"/>
          <p:cNvSpPr/>
          <p:nvPr/>
        </p:nvSpPr>
        <p:spPr bwMode="auto">
          <a:xfrm>
            <a:off x="1598457" y="6098802"/>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sp>
        <p:nvSpPr>
          <p:cNvPr id="70" name="직사각형 69"/>
          <p:cNvSpPr/>
          <p:nvPr/>
        </p:nvSpPr>
        <p:spPr bwMode="auto">
          <a:xfrm>
            <a:off x="1598457" y="6364674"/>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pic>
        <p:nvPicPr>
          <p:cNvPr id="71" name="그림 70"/>
          <p:cNvPicPr>
            <a:picLocks noChangeAspect="1"/>
          </p:cNvPicPr>
          <p:nvPr/>
        </p:nvPicPr>
        <p:blipFill>
          <a:blip r:embed="rId9"/>
          <a:stretch>
            <a:fillRect/>
          </a:stretch>
        </p:blipFill>
        <p:spPr>
          <a:xfrm>
            <a:off x="3322002" y="5796475"/>
            <a:ext cx="1055755" cy="249507"/>
          </a:xfrm>
          <a:prstGeom prst="rect">
            <a:avLst/>
          </a:prstGeom>
        </p:spPr>
      </p:pic>
      <p:pic>
        <p:nvPicPr>
          <p:cNvPr id="72" name="그림 71"/>
          <p:cNvPicPr>
            <a:picLocks noChangeAspect="1"/>
          </p:cNvPicPr>
          <p:nvPr/>
        </p:nvPicPr>
        <p:blipFill>
          <a:blip r:embed="rId9"/>
          <a:stretch>
            <a:fillRect/>
          </a:stretch>
        </p:blipFill>
        <p:spPr>
          <a:xfrm>
            <a:off x="3322002" y="6059895"/>
            <a:ext cx="1055755" cy="249507"/>
          </a:xfrm>
          <a:prstGeom prst="rect">
            <a:avLst/>
          </a:prstGeom>
        </p:spPr>
      </p:pic>
      <p:pic>
        <p:nvPicPr>
          <p:cNvPr id="73" name="그림 72"/>
          <p:cNvPicPr>
            <a:picLocks noChangeAspect="1"/>
          </p:cNvPicPr>
          <p:nvPr/>
        </p:nvPicPr>
        <p:blipFill>
          <a:blip r:embed="rId9"/>
          <a:stretch>
            <a:fillRect/>
          </a:stretch>
        </p:blipFill>
        <p:spPr>
          <a:xfrm>
            <a:off x="3322002" y="6349413"/>
            <a:ext cx="1055755" cy="249507"/>
          </a:xfrm>
          <a:prstGeom prst="rect">
            <a:avLst/>
          </a:prstGeom>
        </p:spPr>
      </p:pic>
      <p:sp>
        <p:nvSpPr>
          <p:cNvPr id="74" name="직사각형 73"/>
          <p:cNvSpPr/>
          <p:nvPr/>
        </p:nvSpPr>
        <p:spPr>
          <a:xfrm>
            <a:off x="7428951" y="635210"/>
            <a:ext cx="1587011" cy="2358254"/>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출결관리 전체보기  첫 화면 기준 </a:t>
            </a:r>
            <a:endParaRPr lang="en-US" altLang="ko-KR" sz="1000" b="1" dirty="0" smtClean="0"/>
          </a:p>
          <a:p>
            <a:pPr marL="271463" lvl="1" indent="-185738">
              <a:buFont typeface="Wingdings" panose="05000000000000000000" pitchFamily="2" charset="2"/>
              <a:buChar char="v"/>
            </a:pPr>
            <a:r>
              <a:rPr lang="ko-KR" altLang="en-US" sz="1000" b="1" dirty="0" err="1" smtClean="0"/>
              <a:t>공결</a:t>
            </a:r>
            <a:r>
              <a:rPr lang="ko-KR" altLang="en-US" sz="1000" b="1" dirty="0" smtClean="0"/>
              <a:t> 처리</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초기 설정에서는 </a:t>
            </a:r>
            <a:r>
              <a:rPr lang="en-US" altLang="ko-KR" sz="1000" dirty="0" smtClean="0"/>
              <a:t>10</a:t>
            </a:r>
            <a:r>
              <a:rPr lang="ko-KR" altLang="en-US" sz="1000" dirty="0" smtClean="0"/>
              <a:t>개를 </a:t>
            </a:r>
            <a:r>
              <a:rPr lang="en-US" altLang="ko-KR" sz="1000" dirty="0" smtClean="0"/>
              <a:t>Maximum</a:t>
            </a:r>
            <a:r>
              <a:rPr lang="ko-KR" altLang="en-US" sz="1000" dirty="0" smtClean="0"/>
              <a:t>으로 전체 정보를 보여주기</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10 / 20 / 50 / 100 </a:t>
            </a:r>
            <a:r>
              <a:rPr lang="ko-KR" altLang="en-US" sz="1000" dirty="0" smtClean="0"/>
              <a:t>순으로 </a:t>
            </a:r>
            <a:r>
              <a:rPr lang="en-US" altLang="ko-KR" sz="1000" dirty="0" smtClean="0"/>
              <a:t>entries per page </a:t>
            </a:r>
            <a:r>
              <a:rPr lang="ko-KR" altLang="en-US" sz="1000" dirty="0" smtClean="0"/>
              <a:t>수정가능</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해당 탭 클릭 시 해당 사항만 보여주기</a:t>
            </a:r>
            <a:endParaRPr lang="en-US" altLang="ko-KR" sz="1000" dirty="0" smtClean="0"/>
          </a:p>
        </p:txBody>
      </p:sp>
      <p:sp>
        <p:nvSpPr>
          <p:cNvPr id="76" name="직사각형 75"/>
          <p:cNvSpPr/>
          <p:nvPr/>
        </p:nvSpPr>
        <p:spPr>
          <a:xfrm>
            <a:off x="7547456" y="3197896"/>
            <a:ext cx="1587011" cy="215083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출결관리 </a:t>
            </a:r>
            <a:r>
              <a:rPr lang="ko-KR" altLang="en-US" sz="1000" b="1" dirty="0"/>
              <a:t>전체보기  첫 화면 기준 </a:t>
            </a:r>
            <a:endParaRPr lang="en-US" altLang="ko-KR" sz="1000" b="1" dirty="0"/>
          </a:p>
          <a:p>
            <a:pPr marL="271463" lvl="1" indent="-185738">
              <a:buFont typeface="Wingdings" panose="05000000000000000000" pitchFamily="2" charset="2"/>
              <a:buChar char="v"/>
            </a:pPr>
            <a:r>
              <a:rPr lang="en-US" altLang="ko-KR" sz="1000" b="1" dirty="0" smtClean="0"/>
              <a:t>AC/SC</a:t>
            </a:r>
            <a:endParaRPr lang="en-US" altLang="ko-KR" sz="1000" dirty="0" smtClean="0"/>
          </a:p>
          <a:p>
            <a:pPr marL="271463" lvl="2" indent="-96838">
              <a:buFont typeface="Wingdings" panose="05000000000000000000" pitchFamily="2" charset="2"/>
              <a:buChar char="ü"/>
            </a:pPr>
            <a:r>
              <a:rPr lang="ko-KR" altLang="en-US" sz="1000" dirty="0"/>
              <a:t>초기 설정에서는 </a:t>
            </a:r>
            <a:r>
              <a:rPr lang="en-US" altLang="ko-KR" sz="1000" dirty="0"/>
              <a:t>10</a:t>
            </a:r>
            <a:r>
              <a:rPr lang="ko-KR" altLang="en-US" sz="1000" dirty="0"/>
              <a:t>개를 </a:t>
            </a:r>
            <a:r>
              <a:rPr lang="en-US" altLang="ko-KR" sz="1000" dirty="0"/>
              <a:t>Maximum</a:t>
            </a:r>
            <a:r>
              <a:rPr lang="ko-KR" altLang="en-US" sz="1000" dirty="0" smtClean="0"/>
              <a:t>으로 현재 수강 중 과목만 </a:t>
            </a:r>
            <a:r>
              <a:rPr lang="ko-KR" altLang="en-US" sz="1000" dirty="0"/>
              <a:t>전체 정보를 보여주기</a:t>
            </a:r>
            <a:endParaRPr lang="en-US" altLang="ko-KR" sz="1000" dirty="0"/>
          </a:p>
          <a:p>
            <a:pPr marL="271463" lvl="2" indent="-96838">
              <a:buFont typeface="Wingdings" panose="05000000000000000000" pitchFamily="2" charset="2"/>
              <a:buChar char="ü"/>
            </a:pPr>
            <a:r>
              <a:rPr lang="en-US" altLang="ko-KR" sz="1000" dirty="0"/>
              <a:t> 10 / 20 / 50 / 100 </a:t>
            </a:r>
            <a:r>
              <a:rPr lang="ko-KR" altLang="en-US" sz="1000" dirty="0"/>
              <a:t>순으로 </a:t>
            </a:r>
            <a:r>
              <a:rPr lang="en-US" altLang="ko-KR" sz="1000" dirty="0"/>
              <a:t>entries per page </a:t>
            </a:r>
            <a:r>
              <a:rPr lang="ko-KR" altLang="en-US" sz="1000" dirty="0" smtClean="0"/>
              <a:t>수정가능</a:t>
            </a:r>
            <a:endParaRPr lang="en-US" altLang="ko-KR" sz="1000" dirty="0" smtClean="0"/>
          </a:p>
          <a:p>
            <a:pPr marL="271463" lvl="2" indent="-96838">
              <a:buFont typeface="Wingdings" panose="05000000000000000000" pitchFamily="2" charset="2"/>
              <a:buChar char="ü"/>
            </a:pPr>
            <a:r>
              <a:rPr lang="en-US" altLang="ko-KR" sz="1000" dirty="0" smtClean="0"/>
              <a:t> </a:t>
            </a:r>
            <a:r>
              <a:rPr lang="ko-KR" altLang="en-US" sz="1000" dirty="0" smtClean="0"/>
              <a:t>클래스 상세정보 내 해당 </a:t>
            </a:r>
            <a:r>
              <a:rPr lang="ko-KR" altLang="en-US" sz="1000" dirty="0" err="1" smtClean="0"/>
              <a:t>회차</a:t>
            </a:r>
            <a:r>
              <a:rPr lang="ko-KR" altLang="en-US" sz="1000" dirty="0" smtClean="0"/>
              <a:t> 클릭 시 학습자 정보 표시</a:t>
            </a:r>
            <a:endParaRPr lang="en-US" altLang="ko-KR" sz="1000" dirty="0"/>
          </a:p>
        </p:txBody>
      </p:sp>
      <p:sp>
        <p:nvSpPr>
          <p:cNvPr id="77" name="TextBox 76"/>
          <p:cNvSpPr txBox="1"/>
          <p:nvPr/>
        </p:nvSpPr>
        <p:spPr>
          <a:xfrm>
            <a:off x="1378805" y="1477316"/>
            <a:ext cx="5914819" cy="165766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8" name="꺾인 연결선 7"/>
          <p:cNvCxnSpPr>
            <a:stCxn id="77" idx="0"/>
            <a:endCxn id="74" idx="0"/>
          </p:cNvCxnSpPr>
          <p:nvPr/>
        </p:nvCxnSpPr>
        <p:spPr bwMode="auto">
          <a:xfrm rot="5400000" flipH="1" flipV="1">
            <a:off x="5858283" y="-886858"/>
            <a:ext cx="842106" cy="3886242"/>
          </a:xfrm>
          <a:prstGeom prst="bentConnector3">
            <a:avLst>
              <a:gd name="adj1" fmla="val 127146"/>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77"/>
          <p:cNvSpPr txBox="1"/>
          <p:nvPr/>
        </p:nvSpPr>
        <p:spPr>
          <a:xfrm>
            <a:off x="1386070" y="5163762"/>
            <a:ext cx="5907554" cy="1721001"/>
          </a:xfrm>
          <a:prstGeom prst="rect">
            <a:avLst/>
          </a:prstGeom>
          <a:noFill/>
          <a:ln w="25400">
            <a:solidFill>
              <a:srgbClr val="FF0000"/>
            </a:solidFill>
            <a:prstDash val="dash"/>
          </a:ln>
        </p:spPr>
        <p:txBody>
          <a:bodyPr wrap="square" rtlCol="0">
            <a:normAutofit/>
          </a:bodyPr>
          <a:lstStyle/>
          <a:p>
            <a:endParaRPr lang="ko-KR" altLang="en-US" dirty="0"/>
          </a:p>
        </p:txBody>
      </p:sp>
      <p:sp>
        <p:nvSpPr>
          <p:cNvPr id="79" name="직사각형 78"/>
          <p:cNvSpPr/>
          <p:nvPr/>
        </p:nvSpPr>
        <p:spPr>
          <a:xfrm>
            <a:off x="15324" y="2088368"/>
            <a:ext cx="1313904" cy="3036639"/>
          </a:xfrm>
          <a:prstGeom prst="rect">
            <a:avLst/>
          </a:prstGeom>
          <a:solidFill>
            <a:schemeClr val="bg1">
              <a:lumMod val="95000"/>
            </a:schemeClr>
          </a:solidFill>
          <a:ln w="25400">
            <a:solidFill>
              <a:schemeClr val="tx1"/>
            </a:solidFill>
          </a:ln>
        </p:spPr>
        <p:txBody>
          <a:bodyPr wrap="square" tIns="0" rIns="0" bIns="0" anchor="ctr">
            <a:normAutofit fontScale="92500"/>
          </a:bodyPr>
          <a:lstStyle/>
          <a:p>
            <a:pPr marL="87313" indent="-87313">
              <a:buFont typeface="Arial" panose="020B0604020202020204" pitchFamily="34" charset="0"/>
              <a:buChar char="•"/>
            </a:pPr>
            <a:r>
              <a:rPr lang="ko-KR" altLang="en-US" sz="1000" b="1" dirty="0" smtClean="0"/>
              <a:t>출결관리 </a:t>
            </a:r>
            <a:r>
              <a:rPr lang="ko-KR" altLang="en-US" sz="1000" b="1" dirty="0"/>
              <a:t>전체보기  첫 화면 기준 </a:t>
            </a:r>
            <a:endParaRPr lang="en-US" altLang="ko-KR" sz="1000" b="1" dirty="0"/>
          </a:p>
          <a:p>
            <a:pPr marL="271463" lvl="1" indent="-185738">
              <a:buFont typeface="Wingdings" panose="05000000000000000000" pitchFamily="2" charset="2"/>
              <a:buChar char="v"/>
            </a:pPr>
            <a:r>
              <a:rPr lang="en-US" altLang="ko-KR" sz="1000" b="1" dirty="0" smtClean="0"/>
              <a:t>AC/SC</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36</a:t>
            </a:r>
            <a:r>
              <a:rPr lang="ko-KR" altLang="en-US" sz="1000" dirty="0" smtClean="0"/>
              <a:t>회가 전체 클래스 횟수라고 했을 경우 현재 </a:t>
            </a:r>
            <a:r>
              <a:rPr lang="en-US" altLang="ko-KR" sz="1000" dirty="0" smtClean="0"/>
              <a:t>7</a:t>
            </a:r>
            <a:r>
              <a:rPr lang="ko-KR" altLang="en-US" sz="1000" dirty="0" smtClean="0"/>
              <a:t>회까지 진행이 완료되었기 때문에 </a:t>
            </a:r>
            <a:r>
              <a:rPr lang="en-US" altLang="ko-KR" sz="1000" dirty="0" smtClean="0"/>
              <a:t>8</a:t>
            </a:r>
            <a:r>
              <a:rPr lang="ko-KR" altLang="en-US" sz="1000" dirty="0" smtClean="0"/>
              <a:t>회부터 </a:t>
            </a:r>
            <a:r>
              <a:rPr lang="en-US" altLang="ko-KR" sz="1000" dirty="0" smtClean="0"/>
              <a:t>AC/SC</a:t>
            </a:r>
            <a:r>
              <a:rPr lang="ko-KR" altLang="en-US" sz="1000" dirty="0" smtClean="0"/>
              <a:t>를 할 수 있도록 설계</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이미 완료된 클래스는 표시되지 않도록 설계</a:t>
            </a:r>
            <a:endParaRPr lang="en-US" altLang="ko-KR" sz="1000" dirty="0" smtClean="0"/>
          </a:p>
          <a:p>
            <a:pPr marL="271463" lvl="2" indent="-96838">
              <a:buFont typeface="Wingdings" panose="05000000000000000000" pitchFamily="2" charset="2"/>
              <a:buChar char="ü"/>
            </a:pPr>
            <a:r>
              <a:rPr lang="ko-KR" altLang="en-US" sz="1000" dirty="0" smtClean="0"/>
              <a:t> 초기 </a:t>
            </a:r>
            <a:r>
              <a:rPr lang="ko-KR" altLang="en-US" sz="1000" dirty="0"/>
              <a:t>설정에서는 </a:t>
            </a:r>
            <a:r>
              <a:rPr lang="en-US" altLang="ko-KR" sz="1000" dirty="0"/>
              <a:t>10</a:t>
            </a:r>
            <a:r>
              <a:rPr lang="ko-KR" altLang="en-US" sz="1000" dirty="0"/>
              <a:t>개를 </a:t>
            </a:r>
            <a:r>
              <a:rPr lang="en-US" altLang="ko-KR" sz="1000" dirty="0"/>
              <a:t>Maximum</a:t>
            </a:r>
            <a:r>
              <a:rPr lang="ko-KR" altLang="en-US" sz="1000" dirty="0" smtClean="0"/>
              <a:t>으로 보여주기</a:t>
            </a:r>
            <a:endParaRPr lang="en-US" altLang="ko-KR" sz="1000" dirty="0" smtClean="0"/>
          </a:p>
          <a:p>
            <a:pPr marL="271463" lvl="2" indent="-96838">
              <a:buFont typeface="Wingdings" panose="05000000000000000000" pitchFamily="2" charset="2"/>
              <a:buChar char="ü"/>
            </a:pPr>
            <a:r>
              <a:rPr lang="en-US" altLang="ko-KR" sz="1000" dirty="0" smtClean="0"/>
              <a:t> 10 / 20 / 50 / 100 </a:t>
            </a:r>
            <a:r>
              <a:rPr lang="ko-KR" altLang="en-US" sz="1000" dirty="0" smtClean="0"/>
              <a:t>순으로 </a:t>
            </a:r>
            <a:r>
              <a:rPr lang="en-US" altLang="ko-KR" sz="1000" dirty="0" smtClean="0"/>
              <a:t>entries per page </a:t>
            </a:r>
            <a:r>
              <a:rPr lang="ko-KR" altLang="en-US" sz="1000" dirty="0" smtClean="0"/>
              <a:t>수정가능</a:t>
            </a:r>
            <a:endParaRPr lang="en-US" altLang="ko-KR" sz="1000" dirty="0" smtClean="0"/>
          </a:p>
          <a:p>
            <a:pPr marL="271463" lvl="2" indent="-96838">
              <a:buFont typeface="Wingdings" panose="05000000000000000000" pitchFamily="2" charset="2"/>
              <a:buChar char="ü"/>
            </a:pPr>
            <a:r>
              <a:rPr lang="en-US" altLang="ko-KR" sz="1000" dirty="0" smtClean="0"/>
              <a:t> </a:t>
            </a:r>
            <a:endParaRPr lang="en-US" altLang="ko-KR" sz="1000" dirty="0"/>
          </a:p>
        </p:txBody>
      </p:sp>
      <p:sp>
        <p:nvSpPr>
          <p:cNvPr id="80" name="AutoShape 85"/>
          <p:cNvSpPr>
            <a:spLocks noChangeArrowheads="1"/>
          </p:cNvSpPr>
          <p:nvPr/>
        </p:nvSpPr>
        <p:spPr bwMode="auto">
          <a:xfrm rot="5400000">
            <a:off x="6439493" y="4184249"/>
            <a:ext cx="1968500" cy="21806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cxnSp>
        <p:nvCxnSpPr>
          <p:cNvPr id="22" name="꺾인 연결선 21"/>
          <p:cNvCxnSpPr>
            <a:stCxn id="78" idx="1"/>
            <a:endCxn id="79" idx="2"/>
          </p:cNvCxnSpPr>
          <p:nvPr/>
        </p:nvCxnSpPr>
        <p:spPr bwMode="auto">
          <a:xfrm rot="10800000">
            <a:off x="672276" y="5125007"/>
            <a:ext cx="713794" cy="899256"/>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2"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47572" y="3950634"/>
            <a:ext cx="460791" cy="116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6647572" y="4126862"/>
            <a:ext cx="473172" cy="105667"/>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4" name="그림 83"/>
          <p:cNvPicPr>
            <a:picLocks noChangeAspect="1"/>
          </p:cNvPicPr>
          <p:nvPr/>
        </p:nvPicPr>
        <p:blipFill>
          <a:blip r:embed="rId11"/>
          <a:stretch>
            <a:fillRect/>
          </a:stretch>
        </p:blipFill>
        <p:spPr>
          <a:xfrm>
            <a:off x="5107206" y="5521355"/>
            <a:ext cx="238356" cy="214343"/>
          </a:xfrm>
          <a:prstGeom prst="rect">
            <a:avLst/>
          </a:prstGeom>
        </p:spPr>
      </p:pic>
      <p:pic>
        <p:nvPicPr>
          <p:cNvPr id="85" name="그림 84"/>
          <p:cNvPicPr>
            <a:picLocks noChangeAspect="1"/>
          </p:cNvPicPr>
          <p:nvPr/>
        </p:nvPicPr>
        <p:blipFill>
          <a:blip r:embed="rId11"/>
          <a:stretch>
            <a:fillRect/>
          </a:stretch>
        </p:blipFill>
        <p:spPr>
          <a:xfrm>
            <a:off x="5107206" y="5798935"/>
            <a:ext cx="238356" cy="214343"/>
          </a:xfrm>
          <a:prstGeom prst="rect">
            <a:avLst/>
          </a:prstGeom>
        </p:spPr>
      </p:pic>
      <p:pic>
        <p:nvPicPr>
          <p:cNvPr id="86" name="그림 85"/>
          <p:cNvPicPr>
            <a:picLocks noChangeAspect="1"/>
          </p:cNvPicPr>
          <p:nvPr/>
        </p:nvPicPr>
        <p:blipFill>
          <a:blip r:embed="rId11"/>
          <a:stretch>
            <a:fillRect/>
          </a:stretch>
        </p:blipFill>
        <p:spPr>
          <a:xfrm>
            <a:off x="5107206" y="6074455"/>
            <a:ext cx="238356" cy="214343"/>
          </a:xfrm>
          <a:prstGeom prst="rect">
            <a:avLst/>
          </a:prstGeom>
        </p:spPr>
      </p:pic>
      <p:pic>
        <p:nvPicPr>
          <p:cNvPr id="87" name="그림 86"/>
          <p:cNvPicPr>
            <a:picLocks noChangeAspect="1"/>
          </p:cNvPicPr>
          <p:nvPr/>
        </p:nvPicPr>
        <p:blipFill>
          <a:blip r:embed="rId11"/>
          <a:stretch>
            <a:fillRect/>
          </a:stretch>
        </p:blipFill>
        <p:spPr>
          <a:xfrm>
            <a:off x="5107206" y="6361650"/>
            <a:ext cx="238356" cy="214343"/>
          </a:xfrm>
          <a:prstGeom prst="rect">
            <a:avLst/>
          </a:prstGeom>
        </p:spPr>
      </p:pic>
      <p:sp>
        <p:nvSpPr>
          <p:cNvPr id="7" name="직사각형 6"/>
          <p:cNvSpPr/>
          <p:nvPr/>
        </p:nvSpPr>
        <p:spPr bwMode="auto">
          <a:xfrm>
            <a:off x="-2455677" y="853432"/>
            <a:ext cx="3777852" cy="1002356"/>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송진 </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꼭 </a:t>
            </a:r>
            <a:r>
              <a:rPr kumimoji="1" lang="ko-KR" altLang="en-US" sz="1200" b="1" dirty="0" err="1" smtClean="0">
                <a:solidFill>
                  <a:schemeClr val="bg1"/>
                </a:solidFill>
                <a:latin typeface="Arial" charset="0"/>
                <a:ea typeface="돋움" pitchFamily="50" charset="-127"/>
              </a:rPr>
              <a:t>영어이여야만</a:t>
            </a:r>
            <a:r>
              <a:rPr kumimoji="1" lang="ko-KR" altLang="en-US" sz="1200" b="1" dirty="0" smtClean="0">
                <a:solidFill>
                  <a:schemeClr val="bg1"/>
                </a:solidFill>
                <a:latin typeface="Arial" charset="0"/>
                <a:ea typeface="돋움" pitchFamily="50" charset="-127"/>
              </a:rPr>
              <a:t> 하나</a:t>
            </a:r>
            <a:r>
              <a:rPr kumimoji="1" lang="en-US" altLang="ko-KR" sz="1200" b="1" dirty="0" smtClean="0">
                <a:solidFill>
                  <a:schemeClr val="bg1"/>
                </a:solidFill>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75" name="직사각형 1"/>
          <p:cNvSpPr/>
          <p:nvPr/>
        </p:nvSpPr>
        <p:spPr bwMode="auto">
          <a:xfrm>
            <a:off x="-2455677" y="1864319"/>
            <a:ext cx="3384376" cy="1687165"/>
          </a:xfrm>
          <a:prstGeom prst="rect">
            <a:avLst/>
          </a:prstGeom>
          <a:solidFill>
            <a:schemeClr val="accent6">
              <a:lumMod val="2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서한울 </a:t>
            </a:r>
            <a:r>
              <a:rPr kumimoji="1" lang="en-US" altLang="ko-KR" sz="1050" b="1" dirty="0" smtClean="0">
                <a:solidFill>
                  <a:schemeClr val="bg1"/>
                </a:solidFill>
                <a:latin typeface="Arial" charset="0"/>
                <a:ea typeface="돋움" pitchFamily="50" charset="-127"/>
              </a:rPr>
              <a:t>: </a:t>
            </a:r>
            <a:endParaRPr kumimoji="1" lang="en-US" altLang="ko-KR" sz="105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en-US" altLang="ko-KR" sz="1050" b="1" dirty="0" smtClean="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ko-KR" altLang="en-US" sz="1050" b="1" dirty="0">
                <a:solidFill>
                  <a:schemeClr val="bg1"/>
                </a:solidFill>
                <a:latin typeface="Arial" charset="0"/>
                <a:ea typeface="돋움" pitchFamily="50" charset="-127"/>
              </a:rPr>
              <a:t>송진 </a:t>
            </a:r>
            <a:r>
              <a:rPr kumimoji="1" lang="en-US" altLang="ko-KR" sz="1050" b="1" dirty="0">
                <a:solidFill>
                  <a:schemeClr val="bg1"/>
                </a:solidFill>
                <a:latin typeface="Arial" charset="0"/>
                <a:ea typeface="돋움" pitchFamily="50" charset="-127"/>
              </a:rPr>
              <a:t>:</a:t>
            </a:r>
          </a:p>
          <a:p>
            <a:pPr algn="ctr" fontAlgn="ctr" latinLnBrk="0">
              <a:spcBef>
                <a:spcPct val="20000"/>
              </a:spcBef>
              <a:spcAft>
                <a:spcPct val="0"/>
              </a:spcAft>
              <a:tabLst>
                <a:tab pos="1028700" algn="l"/>
              </a:tabLst>
            </a:pPr>
            <a:r>
              <a:rPr kumimoji="1" lang="ko-KR" altLang="en-US" sz="1050" b="1" dirty="0">
                <a:solidFill>
                  <a:schemeClr val="bg1"/>
                </a:solidFill>
                <a:latin typeface="Arial" charset="0"/>
                <a:ea typeface="돋움" pitchFamily="50" charset="-127"/>
              </a:rPr>
              <a:t>꼭 영어이여야만 하나</a:t>
            </a:r>
            <a:r>
              <a:rPr kumimoji="1" lang="en-US" altLang="ko-KR" sz="1050" b="1" dirty="0">
                <a:solidFill>
                  <a:schemeClr val="bg1"/>
                </a:solidFill>
                <a:latin typeface="Arial" charset="0"/>
                <a:ea typeface="돋움" pitchFamily="50" charset="-127"/>
              </a:rPr>
              <a:t>?</a:t>
            </a:r>
            <a:endParaRPr kumimoji="1" lang="ko-KR" altLang="en-US" sz="1050" b="1" dirty="0">
              <a:solidFill>
                <a:schemeClr val="bg1"/>
              </a:solidFill>
              <a:latin typeface="Arial" charset="0"/>
              <a:ea typeface="돋움" pitchFamily="50" charset="-127"/>
            </a:endParaRPr>
          </a:p>
          <a:p>
            <a:pPr algn="ctr" fontAlgn="ctr" latinLnBrk="0">
              <a:spcBef>
                <a:spcPct val="20000"/>
              </a:spcBef>
              <a:spcAft>
                <a:spcPct val="0"/>
              </a:spcAft>
              <a:tabLst>
                <a:tab pos="1028700" algn="l"/>
              </a:tabLst>
            </a:pPr>
            <a:endParaRPr kumimoji="1" lang="en-US" altLang="ko-KR" sz="1050" b="1" dirty="0" smtClean="0">
              <a:solidFill>
                <a:schemeClr val="bg1"/>
              </a:solidFill>
              <a:latin typeface="Arial" charset="0"/>
              <a:ea typeface="돋움" pitchFamily="50" charset="-127"/>
            </a:endParaRPr>
          </a:p>
          <a:p>
            <a:pPr algn="ctr" fontAlgn="ctr" latinLnBrk="0">
              <a:spcBef>
                <a:spcPct val="20000"/>
              </a:spcBef>
              <a:spcAft>
                <a:spcPct val="0"/>
              </a:spcAft>
              <a:tabLst>
                <a:tab pos="1028700" algn="l"/>
              </a:tabLst>
            </a:pPr>
            <a:endParaRPr kumimoji="1" lang="en-US" altLang="ko-KR" sz="1050" b="1" dirty="0" smtClean="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ko-KR" altLang="en-US" sz="1050" b="1" dirty="0" smtClean="0">
                <a:solidFill>
                  <a:schemeClr val="bg1"/>
                </a:solidFill>
                <a:latin typeface="Arial" charset="0"/>
                <a:ea typeface="돋움" pitchFamily="50" charset="-127"/>
              </a:rPr>
              <a:t>답변 </a:t>
            </a:r>
            <a:r>
              <a:rPr kumimoji="1" lang="en-US" altLang="ko-KR" sz="1050" b="1" dirty="0" smtClean="0">
                <a:solidFill>
                  <a:schemeClr val="bg1"/>
                </a:solidFill>
                <a:latin typeface="Arial" charset="0"/>
                <a:ea typeface="돋움" pitchFamily="50" charset="-127"/>
              </a:rPr>
              <a:t>: </a:t>
            </a:r>
            <a:r>
              <a:rPr kumimoji="1" lang="ko-KR" altLang="en-US" sz="1050" b="1" dirty="0" smtClean="0">
                <a:solidFill>
                  <a:schemeClr val="bg1"/>
                </a:solidFill>
                <a:latin typeface="Arial" charset="0"/>
                <a:ea typeface="돋움" pitchFamily="50" charset="-127"/>
              </a:rPr>
              <a:t>꼭 그럴필요는 없을것 같네요</a:t>
            </a:r>
            <a:r>
              <a:rPr kumimoji="1" lang="en-US" altLang="ko-KR" sz="1050" b="1" dirty="0" smtClean="0">
                <a:solidFill>
                  <a:schemeClr val="bg1"/>
                </a:solidFill>
                <a:latin typeface="Arial" charset="0"/>
                <a:ea typeface="돋움" pitchFamily="50" charset="-127"/>
              </a:rPr>
              <a:t>!</a:t>
            </a:r>
          </a:p>
        </p:txBody>
      </p:sp>
    </p:spTree>
    <p:extLst>
      <p:ext uri="{BB962C8B-B14F-4D97-AF65-F5344CB8AC3E}">
        <p14:creationId xmlns:p14="http://schemas.microsoft.com/office/powerpoint/2010/main" val="3351177524"/>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1567425"/>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62895909"/>
      </p:ext>
    </p:extLst>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1(2). </a:t>
            </a:r>
            <a:r>
              <a:rPr lang="ko-KR" altLang="en-US" dirty="0" smtClean="0">
                <a:solidFill>
                  <a:srgbClr val="000000"/>
                </a:solidFill>
                <a:latin typeface="돋움"/>
                <a:ea typeface="돋움"/>
              </a:rPr>
              <a:t>출결관리 세부기능 </a:t>
            </a:r>
            <a:r>
              <a:rPr lang="en-US" altLang="ko-KR" dirty="0" smtClean="0">
                <a:solidFill>
                  <a:srgbClr val="000000"/>
                </a:solidFill>
                <a:latin typeface="돋움"/>
                <a:ea typeface="돋움"/>
              </a:rPr>
              <a:t>- 1 </a:t>
            </a:r>
            <a:endParaRPr lang="ko-KR" altLang="en-US" dirty="0">
              <a:solidFill>
                <a:srgbClr val="000000"/>
              </a:solidFill>
              <a:latin typeface="돋움"/>
              <a:ea typeface="돋움"/>
            </a:endParaRPr>
          </a:p>
        </p:txBody>
      </p:sp>
      <p:sp>
        <p:nvSpPr>
          <p:cNvPr id="6" name="직사각형 5"/>
          <p:cNvSpPr/>
          <p:nvPr/>
        </p:nvSpPr>
        <p:spPr bwMode="auto">
          <a:xfrm>
            <a:off x="1355986" y="1368425"/>
            <a:ext cx="595231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 name="직사각형 8"/>
          <p:cNvSpPr/>
          <p:nvPr/>
        </p:nvSpPr>
        <p:spPr bwMode="auto">
          <a:xfrm>
            <a:off x="1314346" y="1218524"/>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0" name="그룹 9"/>
          <p:cNvGrpSpPr/>
          <p:nvPr/>
        </p:nvGrpSpPr>
        <p:grpSpPr>
          <a:xfrm>
            <a:off x="1292574" y="1251908"/>
            <a:ext cx="5862754" cy="191402"/>
            <a:chOff x="1314346" y="1719201"/>
            <a:chExt cx="5862754" cy="191402"/>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err="1" smtClean="0">
                  <a:solidFill>
                    <a:schemeClr val="bg1"/>
                  </a:solidFill>
                </a:rPr>
                <a:t>공결처리</a:t>
              </a:r>
              <a:endParaRPr lang="ko-KR" altLang="en-US" sz="900" b="1" dirty="0">
                <a:solidFill>
                  <a:schemeClr val="bg1"/>
                </a:solidFill>
              </a:endParaRPr>
            </a:p>
          </p:txBody>
        </p:sp>
      </p:gr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087336"/>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1348894" y="3106566"/>
            <a:ext cx="969624"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AC / SC</a:t>
            </a:r>
            <a:endParaRPr lang="ko-KR" altLang="en-US" sz="900" b="1" dirty="0">
              <a:solidFill>
                <a:schemeClr val="bg1"/>
              </a:solidFill>
            </a:endParaRPr>
          </a:p>
        </p:txBody>
      </p:sp>
      <p:sp>
        <p:nvSpPr>
          <p:cNvPr id="16" name="직사각형 15"/>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3" name="직사각형 22"/>
          <p:cNvSpPr/>
          <p:nvPr/>
        </p:nvSpPr>
        <p:spPr bwMode="auto">
          <a:xfrm>
            <a:off x="1314062" y="4796735"/>
            <a:ext cx="5851869" cy="203949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24" name="표 23"/>
          <p:cNvGraphicFramePr>
            <a:graphicFrameLocks noGrp="1"/>
          </p:cNvGraphicFramePr>
          <p:nvPr>
            <p:extLst>
              <p:ext uri="{D42A27DB-BD31-4B8C-83A1-F6EECF244321}">
                <p14:modId xmlns:p14="http://schemas.microsoft.com/office/powerpoint/2010/main" val="1297657505"/>
              </p:ext>
            </p:extLst>
          </p:nvPr>
        </p:nvGraphicFramePr>
        <p:xfrm>
          <a:off x="1359779" y="5106540"/>
          <a:ext cx="5709930" cy="1418910"/>
        </p:xfrm>
        <a:graphic>
          <a:graphicData uri="http://schemas.openxmlformats.org/drawingml/2006/table">
            <a:tbl>
              <a:tblPr firstRow="1" bandRow="1">
                <a:tableStyleId>{5C22544A-7EE6-4342-B048-85BDC9FD1C3A}</a:tableStyleId>
              </a:tblPr>
              <a:tblGrid>
                <a:gridCol w="835957"/>
                <a:gridCol w="936104"/>
                <a:gridCol w="1224136"/>
                <a:gridCol w="1571747"/>
                <a:gridCol w="1141986"/>
              </a:tblGrid>
              <a:tr h="283782">
                <a:tc>
                  <a:txBody>
                    <a:bodyPr/>
                    <a:lstStyle/>
                    <a:p>
                      <a:pPr algn="ctr" latinLnBrk="1"/>
                      <a:r>
                        <a:rPr lang="ko-KR" altLang="en-US" sz="900" dirty="0" smtClean="0">
                          <a:solidFill>
                            <a:schemeClr val="tx1"/>
                          </a:solidFill>
                        </a:rPr>
                        <a:t>신청여부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처리결과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5" name="직사각형 24"/>
          <p:cNvSpPr/>
          <p:nvPr/>
        </p:nvSpPr>
        <p:spPr bwMode="auto">
          <a:xfrm>
            <a:off x="1341642" y="4858744"/>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26" name="그림 25"/>
          <p:cNvPicPr>
            <a:picLocks noChangeAspect="1"/>
          </p:cNvPicPr>
          <p:nvPr/>
        </p:nvPicPr>
        <p:blipFill>
          <a:blip r:embed="rId4"/>
          <a:stretch>
            <a:fillRect/>
          </a:stretch>
        </p:blipFill>
        <p:spPr>
          <a:xfrm>
            <a:off x="5767067" y="6592357"/>
            <a:ext cx="1293034" cy="171313"/>
          </a:xfrm>
          <a:prstGeom prst="rect">
            <a:avLst/>
          </a:prstGeom>
        </p:spPr>
      </p:pic>
      <p:pic>
        <p:nvPicPr>
          <p:cNvPr id="27" name="그림 26"/>
          <p:cNvPicPr>
            <a:picLocks noChangeAspect="1"/>
          </p:cNvPicPr>
          <p:nvPr/>
        </p:nvPicPr>
        <p:blipFill>
          <a:blip r:embed="rId5"/>
          <a:stretch>
            <a:fillRect/>
          </a:stretch>
        </p:blipFill>
        <p:spPr>
          <a:xfrm>
            <a:off x="1370990" y="6602077"/>
            <a:ext cx="1521869" cy="149692"/>
          </a:xfrm>
          <a:prstGeom prst="rect">
            <a:avLst/>
          </a:prstGeom>
        </p:spPr>
      </p:pic>
      <p:sp>
        <p:nvSpPr>
          <p:cNvPr id="38" name="직사각형 37"/>
          <p:cNvSpPr/>
          <p:nvPr/>
        </p:nvSpPr>
        <p:spPr bwMode="auto">
          <a:xfrm>
            <a:off x="1303176" y="1481529"/>
            <a:ext cx="5851869" cy="157418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0" name="그림 39"/>
          <p:cNvPicPr>
            <a:picLocks noChangeAspect="1"/>
          </p:cNvPicPr>
          <p:nvPr/>
        </p:nvPicPr>
        <p:blipFill>
          <a:blip r:embed="rId4"/>
          <a:stretch>
            <a:fillRect/>
          </a:stretch>
        </p:blipFill>
        <p:spPr>
          <a:xfrm>
            <a:off x="5790461" y="2805625"/>
            <a:ext cx="1293034" cy="197972"/>
          </a:xfrm>
          <a:prstGeom prst="rect">
            <a:avLst/>
          </a:prstGeom>
        </p:spPr>
      </p:pic>
      <p:pic>
        <p:nvPicPr>
          <p:cNvPr id="41" name="그림 40"/>
          <p:cNvPicPr>
            <a:picLocks noChangeAspect="1"/>
          </p:cNvPicPr>
          <p:nvPr/>
        </p:nvPicPr>
        <p:blipFill>
          <a:blip r:embed="rId6"/>
          <a:stretch>
            <a:fillRect/>
          </a:stretch>
        </p:blipFill>
        <p:spPr>
          <a:xfrm>
            <a:off x="6075785" y="1503790"/>
            <a:ext cx="1016495" cy="201125"/>
          </a:xfrm>
          <a:prstGeom prst="rect">
            <a:avLst/>
          </a:prstGeom>
        </p:spPr>
      </p:pic>
      <p:sp>
        <p:nvSpPr>
          <p:cNvPr id="42" name="TextBox 41"/>
          <p:cNvSpPr txBox="1"/>
          <p:nvPr/>
        </p:nvSpPr>
        <p:spPr>
          <a:xfrm>
            <a:off x="1796345" y="1518408"/>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처리완료</a:t>
            </a:r>
            <a:endParaRPr lang="ko-KR" altLang="en-US" sz="900" b="1" dirty="0"/>
          </a:p>
        </p:txBody>
      </p:sp>
      <p:sp>
        <p:nvSpPr>
          <p:cNvPr id="43" name="TextBox 42"/>
          <p:cNvSpPr txBox="1"/>
          <p:nvPr/>
        </p:nvSpPr>
        <p:spPr>
          <a:xfrm>
            <a:off x="2329404" y="1524794"/>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44" name="그룹 43"/>
          <p:cNvGrpSpPr/>
          <p:nvPr/>
        </p:nvGrpSpPr>
        <p:grpSpPr>
          <a:xfrm>
            <a:off x="1677532" y="1903866"/>
            <a:ext cx="503620" cy="151844"/>
            <a:chOff x="1853004" y="4826628"/>
            <a:chExt cx="508292" cy="216024"/>
          </a:xfrm>
        </p:grpSpPr>
        <p:pic>
          <p:nvPicPr>
            <p:cNvPr id="4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47" name="그룹 46"/>
          <p:cNvGrpSpPr/>
          <p:nvPr/>
        </p:nvGrpSpPr>
        <p:grpSpPr>
          <a:xfrm>
            <a:off x="1705318" y="2087164"/>
            <a:ext cx="458837" cy="141889"/>
            <a:chOff x="1853004" y="5154597"/>
            <a:chExt cx="546189" cy="204821"/>
          </a:xfrm>
        </p:grpSpPr>
        <p:pic>
          <p:nvPicPr>
            <p:cNvPr id="4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직사각형 48"/>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50" name="그림 49"/>
          <p:cNvPicPr>
            <a:picLocks noChangeAspect="1"/>
          </p:cNvPicPr>
          <p:nvPr/>
        </p:nvPicPr>
        <p:blipFill>
          <a:blip r:embed="rId5"/>
          <a:stretch>
            <a:fillRect/>
          </a:stretch>
        </p:blipFill>
        <p:spPr>
          <a:xfrm>
            <a:off x="1372612" y="2852888"/>
            <a:ext cx="1521869" cy="149692"/>
          </a:xfrm>
          <a:prstGeom prst="rect">
            <a:avLst/>
          </a:prstGeom>
        </p:spPr>
      </p:pic>
      <p:graphicFrame>
        <p:nvGraphicFramePr>
          <p:cNvPr id="52" name="표 51"/>
          <p:cNvGraphicFramePr>
            <a:graphicFrameLocks noGrp="1"/>
          </p:cNvGraphicFramePr>
          <p:nvPr>
            <p:extLst/>
          </p:nvPr>
        </p:nvGraphicFramePr>
        <p:xfrm>
          <a:off x="1375112" y="1719198"/>
          <a:ext cx="5684988" cy="1065033"/>
        </p:xfrm>
        <a:graphic>
          <a:graphicData uri="http://schemas.openxmlformats.org/drawingml/2006/table">
            <a:tbl>
              <a:tblPr firstRow="1" bandRow="1">
                <a:tableStyleId>{5C22544A-7EE6-4342-B048-85BDC9FD1C3A}</a:tableStyleId>
              </a:tblPr>
              <a:tblGrid>
                <a:gridCol w="676608"/>
                <a:gridCol w="504056"/>
                <a:gridCol w="921162"/>
                <a:gridCol w="807030"/>
                <a:gridCol w="864096"/>
                <a:gridCol w="504056"/>
                <a:gridCol w="1080120"/>
                <a:gridCol w="327860"/>
              </a:tblGrid>
              <a:tr h="217405">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수업시간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신청시간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공결종류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확인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722">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조성훈</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전략기획팀 </a:t>
                      </a:r>
                      <a:r>
                        <a:rPr lang="en-US" altLang="ko-KR" sz="900" kern="1200" dirty="0" smtClean="0">
                          <a:solidFill>
                            <a:schemeClr val="tx1"/>
                          </a:solidFill>
                          <a:latin typeface="+mj-lt"/>
                          <a:ea typeface="+mn-ea"/>
                          <a:cs typeface="+mn-cs"/>
                        </a:rPr>
                        <a:t>/ </a:t>
                      </a:r>
                      <a:r>
                        <a:rPr lang="ko-KR" altLang="en-US" sz="900" kern="1200" dirty="0" smtClean="0">
                          <a:solidFill>
                            <a:schemeClr val="tx1"/>
                          </a:solidFill>
                          <a:latin typeface="+mj-lt"/>
                          <a:ea typeface="+mn-ea"/>
                          <a:cs typeface="+mn-cs"/>
                        </a:rPr>
                        <a:t>대리</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kern="1200" dirty="0" smtClean="0">
                          <a:solidFill>
                            <a:schemeClr val="tx1"/>
                          </a:solidFill>
                          <a:latin typeface="+mj-lt"/>
                          <a:ea typeface="+mn-ea"/>
                          <a:cs typeface="+mn-cs"/>
                        </a:rPr>
                        <a:t>19</a:t>
                      </a:r>
                      <a:r>
                        <a:rPr lang="ko-KR" altLang="en-US" sz="900" kern="1200" dirty="0" smtClean="0">
                          <a:solidFill>
                            <a:schemeClr val="tx1"/>
                          </a:solidFill>
                          <a:latin typeface="+mj-lt"/>
                          <a:ea typeface="+mn-ea"/>
                          <a:cs typeface="+mn-cs"/>
                        </a:rPr>
                        <a:t>시</a:t>
                      </a:r>
                      <a:r>
                        <a:rPr lang="en-US" altLang="ko-KR" sz="900" kern="1200" dirty="0" smtClean="0">
                          <a:solidFill>
                            <a:schemeClr val="tx1"/>
                          </a:solidFill>
                          <a:latin typeface="+mj-lt"/>
                          <a:ea typeface="+mn-ea"/>
                          <a:cs typeface="+mn-cs"/>
                        </a:rPr>
                        <a:t>17</a:t>
                      </a:r>
                      <a:r>
                        <a:rPr lang="ko-KR" altLang="en-US" sz="900" kern="1200" dirty="0" smtClean="0">
                          <a:solidFill>
                            <a:schemeClr val="tx1"/>
                          </a:solidFill>
                          <a:latin typeface="+mj-lt"/>
                          <a:ea typeface="+mn-ea"/>
                          <a:cs typeface="+mn-cs"/>
                        </a:rPr>
                        <a:t>분</a:t>
                      </a:r>
                      <a:r>
                        <a:rPr lang="en-US" altLang="ko-KR" sz="900" kern="1200" dirty="0" smtClean="0">
                          <a:solidFill>
                            <a:schemeClr val="tx1"/>
                          </a:solidFill>
                          <a:latin typeface="+mj-lt"/>
                          <a:ea typeface="+mn-ea"/>
                          <a:cs typeface="+mn-cs"/>
                        </a:rPr>
                        <a:t>12</a:t>
                      </a:r>
                      <a:r>
                        <a:rPr lang="ko-KR" altLang="en-US" sz="900" kern="1200" dirty="0" smtClean="0">
                          <a:solidFill>
                            <a:schemeClr val="tx1"/>
                          </a:solidFill>
                          <a:latin typeface="+mj-lt"/>
                          <a:ea typeface="+mn-ea"/>
                          <a:cs typeface="+mn-cs"/>
                        </a:rPr>
                        <a:t>초</a:t>
                      </a:r>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회의</a:t>
                      </a:r>
                      <a:endParaRPr lang="en-US" altLang="ko-KR" sz="900" kern="1200" dirty="0" smtClean="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긴급회의</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32">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송진</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부산출장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5874">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이희승</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3" name="TextBox 52"/>
          <p:cNvSpPr txBox="1"/>
          <p:nvPr/>
        </p:nvSpPr>
        <p:spPr>
          <a:xfrm>
            <a:off x="1357944" y="1524793"/>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미처리</a:t>
            </a:r>
            <a:endParaRPr lang="ko-KR" altLang="en-US" sz="900" b="1" dirty="0"/>
          </a:p>
        </p:txBody>
      </p:sp>
      <p:sp>
        <p:nvSpPr>
          <p:cNvPr id="55" name="직사각형 54"/>
          <p:cNvSpPr/>
          <p:nvPr/>
        </p:nvSpPr>
        <p:spPr bwMode="auto">
          <a:xfrm>
            <a:off x="1454746" y="2366458"/>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sp>
        <p:nvSpPr>
          <p:cNvPr id="56" name="직사각형 55"/>
          <p:cNvSpPr/>
          <p:nvPr/>
        </p:nvSpPr>
        <p:spPr bwMode="auto">
          <a:xfrm>
            <a:off x="1457812" y="2035047"/>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미처리</a:t>
            </a:r>
            <a:endParaRPr kumimoji="1" lang="ko-KR" altLang="en-US" sz="900" b="1" dirty="0">
              <a:solidFill>
                <a:schemeClr val="bg1"/>
              </a:solidFill>
              <a:latin typeface="Arial" charset="0"/>
              <a:ea typeface="돋움" pitchFamily="50" charset="-127"/>
            </a:endParaRPr>
          </a:p>
        </p:txBody>
      </p:sp>
      <p:pic>
        <p:nvPicPr>
          <p:cNvPr id="61" name="그림 60"/>
          <p:cNvPicPr>
            <a:picLocks noChangeAspect="1"/>
          </p:cNvPicPr>
          <p:nvPr/>
        </p:nvPicPr>
        <p:blipFill>
          <a:blip r:embed="rId6"/>
          <a:stretch>
            <a:fillRect/>
          </a:stretch>
        </p:blipFill>
        <p:spPr>
          <a:xfrm>
            <a:off x="6075785" y="4845691"/>
            <a:ext cx="1016495" cy="201125"/>
          </a:xfrm>
          <a:prstGeom prst="rect">
            <a:avLst/>
          </a:prstGeom>
        </p:spPr>
      </p:pic>
      <p:pic>
        <p:nvPicPr>
          <p:cNvPr id="2" name="그림 1"/>
          <p:cNvPicPr>
            <a:picLocks noChangeAspect="1"/>
          </p:cNvPicPr>
          <p:nvPr/>
        </p:nvPicPr>
        <p:blipFill>
          <a:blip r:embed="rId9"/>
          <a:stretch>
            <a:fillRect/>
          </a:stretch>
        </p:blipFill>
        <p:spPr>
          <a:xfrm>
            <a:off x="3479516" y="1996995"/>
            <a:ext cx="800268" cy="280886"/>
          </a:xfrm>
          <a:prstGeom prst="rect">
            <a:avLst/>
          </a:prstGeom>
        </p:spPr>
      </p:pic>
      <p:sp>
        <p:nvSpPr>
          <p:cNvPr id="94" name="TextBox 93"/>
          <p:cNvSpPr txBox="1"/>
          <p:nvPr/>
        </p:nvSpPr>
        <p:spPr>
          <a:xfrm>
            <a:off x="1278877" y="4736450"/>
            <a:ext cx="5920568" cy="2120976"/>
          </a:xfrm>
          <a:prstGeom prst="rect">
            <a:avLst/>
          </a:prstGeom>
          <a:noFill/>
          <a:ln w="25400">
            <a:solidFill>
              <a:srgbClr val="FF0000"/>
            </a:solidFill>
            <a:prstDash val="dash"/>
          </a:ln>
        </p:spPr>
        <p:txBody>
          <a:bodyPr wrap="square" rtlCol="0">
            <a:normAutofit/>
          </a:bodyPr>
          <a:lstStyle/>
          <a:p>
            <a:endParaRPr lang="ko-KR" altLang="en-US" dirty="0"/>
          </a:p>
        </p:txBody>
      </p:sp>
      <p:pic>
        <p:nvPicPr>
          <p:cNvPr id="63" name="그림 62"/>
          <p:cNvPicPr>
            <a:picLocks noChangeAspect="1"/>
          </p:cNvPicPr>
          <p:nvPr/>
        </p:nvPicPr>
        <p:blipFill>
          <a:blip r:embed="rId9"/>
          <a:stretch>
            <a:fillRect/>
          </a:stretch>
        </p:blipFill>
        <p:spPr>
          <a:xfrm>
            <a:off x="4297874" y="1968387"/>
            <a:ext cx="844695" cy="204962"/>
          </a:xfrm>
          <a:prstGeom prst="rect">
            <a:avLst/>
          </a:prstGeom>
        </p:spPr>
      </p:pic>
      <p:sp>
        <p:nvSpPr>
          <p:cNvPr id="54" name="직사각형 53"/>
          <p:cNvSpPr/>
          <p:nvPr/>
        </p:nvSpPr>
        <p:spPr bwMode="auto">
          <a:xfrm>
            <a:off x="6764735" y="2026485"/>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57" name="직사각형 56"/>
          <p:cNvSpPr/>
          <p:nvPr/>
        </p:nvSpPr>
        <p:spPr bwMode="auto">
          <a:xfrm>
            <a:off x="6764735" y="2355224"/>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58" name="직사각형 57"/>
          <p:cNvSpPr/>
          <p:nvPr/>
        </p:nvSpPr>
        <p:spPr bwMode="auto">
          <a:xfrm>
            <a:off x="1304236" y="3307286"/>
            <a:ext cx="5851869" cy="145544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9" name="그림 58"/>
          <p:cNvPicPr>
            <a:picLocks noChangeAspect="1"/>
          </p:cNvPicPr>
          <p:nvPr/>
        </p:nvPicPr>
        <p:blipFill>
          <a:blip r:embed="rId4"/>
          <a:stretch>
            <a:fillRect/>
          </a:stretch>
        </p:blipFill>
        <p:spPr>
          <a:xfrm>
            <a:off x="5791521" y="4521240"/>
            <a:ext cx="1293034" cy="197972"/>
          </a:xfrm>
          <a:prstGeom prst="rect">
            <a:avLst/>
          </a:prstGeom>
        </p:spPr>
      </p:pic>
      <p:pic>
        <p:nvPicPr>
          <p:cNvPr id="60" name="그림 59"/>
          <p:cNvPicPr>
            <a:picLocks noChangeAspect="1"/>
          </p:cNvPicPr>
          <p:nvPr/>
        </p:nvPicPr>
        <p:blipFill>
          <a:blip r:embed="rId6"/>
          <a:stretch>
            <a:fillRect/>
          </a:stretch>
        </p:blipFill>
        <p:spPr>
          <a:xfrm>
            <a:off x="6076845" y="3329546"/>
            <a:ext cx="1016495" cy="201125"/>
          </a:xfrm>
          <a:prstGeom prst="rect">
            <a:avLst/>
          </a:prstGeom>
        </p:spPr>
      </p:pic>
      <p:pic>
        <p:nvPicPr>
          <p:cNvPr id="64" name="그림 63"/>
          <p:cNvPicPr>
            <a:picLocks noChangeAspect="1"/>
          </p:cNvPicPr>
          <p:nvPr/>
        </p:nvPicPr>
        <p:blipFill>
          <a:blip r:embed="rId5"/>
          <a:stretch>
            <a:fillRect/>
          </a:stretch>
        </p:blipFill>
        <p:spPr>
          <a:xfrm>
            <a:off x="1373672" y="4568503"/>
            <a:ext cx="1521869" cy="149692"/>
          </a:xfrm>
          <a:prstGeom prst="rect">
            <a:avLst/>
          </a:prstGeom>
        </p:spPr>
      </p:pic>
      <p:graphicFrame>
        <p:nvGraphicFramePr>
          <p:cNvPr id="65" name="표 64"/>
          <p:cNvGraphicFramePr>
            <a:graphicFrameLocks noGrp="1"/>
          </p:cNvGraphicFramePr>
          <p:nvPr>
            <p:extLst>
              <p:ext uri="{D42A27DB-BD31-4B8C-83A1-F6EECF244321}">
                <p14:modId xmlns:p14="http://schemas.microsoft.com/office/powerpoint/2010/main" val="2753438776"/>
              </p:ext>
            </p:extLst>
          </p:nvPr>
        </p:nvGraphicFramePr>
        <p:xfrm>
          <a:off x="1376172" y="3544954"/>
          <a:ext cx="5708383" cy="952037"/>
        </p:xfrm>
        <a:graphic>
          <a:graphicData uri="http://schemas.openxmlformats.org/drawingml/2006/table">
            <a:tbl>
              <a:tblPr firstRow="1" bandRow="1">
                <a:tableStyleId>{5C22544A-7EE6-4342-B048-85BDC9FD1C3A}</a:tableStyleId>
              </a:tblPr>
              <a:tblGrid>
                <a:gridCol w="532592"/>
                <a:gridCol w="575004"/>
                <a:gridCol w="505116"/>
                <a:gridCol w="706236"/>
                <a:gridCol w="484781"/>
                <a:gridCol w="1473279"/>
                <a:gridCol w="432048"/>
                <a:gridCol w="432048"/>
                <a:gridCol w="567279"/>
              </a:tblGrid>
              <a:tr h="264557">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 name="그림 2"/>
          <p:cNvPicPr>
            <a:picLocks noChangeAspect="1"/>
          </p:cNvPicPr>
          <p:nvPr/>
        </p:nvPicPr>
        <p:blipFill>
          <a:blip r:embed="rId10"/>
          <a:stretch>
            <a:fillRect/>
          </a:stretch>
        </p:blipFill>
        <p:spPr>
          <a:xfrm>
            <a:off x="5052777" y="5411740"/>
            <a:ext cx="238356" cy="238356"/>
          </a:xfrm>
          <a:prstGeom prst="rect">
            <a:avLst/>
          </a:prstGeom>
        </p:spPr>
      </p:pic>
      <p:pic>
        <p:nvPicPr>
          <p:cNvPr id="66" name="그림 65"/>
          <p:cNvPicPr>
            <a:picLocks noChangeAspect="1"/>
          </p:cNvPicPr>
          <p:nvPr/>
        </p:nvPicPr>
        <p:blipFill>
          <a:blip r:embed="rId9"/>
          <a:stretch>
            <a:fillRect/>
          </a:stretch>
        </p:blipFill>
        <p:spPr>
          <a:xfrm>
            <a:off x="3224028" y="5411740"/>
            <a:ext cx="1055755" cy="249507"/>
          </a:xfrm>
          <a:prstGeom prst="rect">
            <a:avLst/>
          </a:prstGeom>
        </p:spPr>
      </p:pic>
      <p:pic>
        <p:nvPicPr>
          <p:cNvPr id="71" name="그림 70"/>
          <p:cNvPicPr>
            <a:picLocks noChangeAspect="1"/>
          </p:cNvPicPr>
          <p:nvPr/>
        </p:nvPicPr>
        <p:blipFill>
          <a:blip r:embed="rId9"/>
          <a:stretch>
            <a:fillRect/>
          </a:stretch>
        </p:blipFill>
        <p:spPr>
          <a:xfrm>
            <a:off x="3224028" y="5709387"/>
            <a:ext cx="1055755" cy="249507"/>
          </a:xfrm>
          <a:prstGeom prst="rect">
            <a:avLst/>
          </a:prstGeom>
        </p:spPr>
      </p:pic>
      <p:pic>
        <p:nvPicPr>
          <p:cNvPr id="72" name="그림 71"/>
          <p:cNvPicPr>
            <a:picLocks noChangeAspect="1"/>
          </p:cNvPicPr>
          <p:nvPr/>
        </p:nvPicPr>
        <p:blipFill>
          <a:blip r:embed="rId9"/>
          <a:stretch>
            <a:fillRect/>
          </a:stretch>
        </p:blipFill>
        <p:spPr>
          <a:xfrm>
            <a:off x="3224028" y="5972807"/>
            <a:ext cx="1055755" cy="249507"/>
          </a:xfrm>
          <a:prstGeom prst="rect">
            <a:avLst/>
          </a:prstGeom>
        </p:spPr>
      </p:pic>
      <p:pic>
        <p:nvPicPr>
          <p:cNvPr id="73" name="그림 72"/>
          <p:cNvPicPr>
            <a:picLocks noChangeAspect="1"/>
          </p:cNvPicPr>
          <p:nvPr/>
        </p:nvPicPr>
        <p:blipFill>
          <a:blip r:embed="rId9"/>
          <a:stretch>
            <a:fillRect/>
          </a:stretch>
        </p:blipFill>
        <p:spPr>
          <a:xfrm>
            <a:off x="3224028" y="6262325"/>
            <a:ext cx="1055755" cy="249507"/>
          </a:xfrm>
          <a:prstGeom prst="rect">
            <a:avLst/>
          </a:prstGeom>
        </p:spPr>
      </p:pic>
      <p:sp>
        <p:nvSpPr>
          <p:cNvPr id="74" name="직사각형 73"/>
          <p:cNvSpPr/>
          <p:nvPr/>
        </p:nvSpPr>
        <p:spPr>
          <a:xfrm>
            <a:off x="7740352" y="1392275"/>
            <a:ext cx="1263899" cy="1738455"/>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확인 버튼 클릭 시 </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진행 상황 내 미처리 버튼 처리완료로 전환</a:t>
            </a:r>
            <a:endParaRPr lang="en-US" altLang="ko-KR" sz="1000" b="1" kern="100" dirty="0" smtClean="0">
              <a:latin typeface="맑은 고딕"/>
              <a:ea typeface="맑은 고딕"/>
              <a:cs typeface="Times New Roman"/>
            </a:endParaRPr>
          </a:p>
        </p:txBody>
      </p:sp>
      <p:sp>
        <p:nvSpPr>
          <p:cNvPr id="75" name="Oval 14"/>
          <p:cNvSpPr>
            <a:spLocks noChangeArrowheads="1"/>
          </p:cNvSpPr>
          <p:nvPr/>
        </p:nvSpPr>
        <p:spPr bwMode="gray">
          <a:xfrm>
            <a:off x="6968232" y="1899426"/>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sp>
        <p:nvSpPr>
          <p:cNvPr id="76" name="직사각형 75"/>
          <p:cNvSpPr/>
          <p:nvPr/>
        </p:nvSpPr>
        <p:spPr>
          <a:xfrm>
            <a:off x="88512" y="3769524"/>
            <a:ext cx="1065873"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해당 프로그램 클릭 시</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해당 프로그램에 대한 </a:t>
            </a:r>
            <a:r>
              <a:rPr lang="ko-KR" altLang="en-US" sz="1000" b="1" kern="100" dirty="0" err="1" smtClean="0">
                <a:latin typeface="맑은 고딕"/>
                <a:ea typeface="맑은 고딕"/>
                <a:cs typeface="Times New Roman"/>
                <a:sym typeface="Wingdings" panose="05000000000000000000" pitchFamily="2" charset="2"/>
              </a:rPr>
              <a:t>회차</a:t>
            </a:r>
            <a:r>
              <a:rPr lang="ko-KR" altLang="en-US" sz="1000" b="1" kern="100" dirty="0" smtClean="0">
                <a:latin typeface="맑은 고딕"/>
                <a:ea typeface="맑은 고딕"/>
                <a:cs typeface="Times New Roman"/>
                <a:sym typeface="Wingdings" panose="05000000000000000000" pitchFamily="2" charset="2"/>
              </a:rPr>
              <a:t> 정보 보여주기</a:t>
            </a:r>
            <a:endParaRPr lang="en-US" altLang="ko-KR" sz="1000" b="1" kern="100" dirty="0" smtClean="0">
              <a:latin typeface="맑은 고딕"/>
              <a:ea typeface="맑은 고딕"/>
              <a:cs typeface="Times New Roman"/>
            </a:endParaRPr>
          </a:p>
        </p:txBody>
      </p:sp>
      <p:sp>
        <p:nvSpPr>
          <p:cNvPr id="78" name="TextBox 77"/>
          <p:cNvSpPr txBox="1"/>
          <p:nvPr/>
        </p:nvSpPr>
        <p:spPr>
          <a:xfrm>
            <a:off x="6698792" y="1970674"/>
            <a:ext cx="385764" cy="672281"/>
          </a:xfrm>
          <a:prstGeom prst="rect">
            <a:avLst/>
          </a:prstGeom>
          <a:noFill/>
          <a:ln w="25400">
            <a:solidFill>
              <a:srgbClr val="FF0000"/>
            </a:solidFill>
            <a:prstDash val="dash"/>
          </a:ln>
        </p:spPr>
        <p:txBody>
          <a:bodyPr wrap="square" rtlCol="0">
            <a:normAutofit/>
          </a:bodyPr>
          <a:lstStyle/>
          <a:p>
            <a:endParaRPr lang="ko-KR" altLang="en-US" dirty="0"/>
          </a:p>
        </p:txBody>
      </p:sp>
      <p:sp>
        <p:nvSpPr>
          <p:cNvPr id="79" name="TextBox 78"/>
          <p:cNvSpPr txBox="1"/>
          <p:nvPr/>
        </p:nvSpPr>
        <p:spPr>
          <a:xfrm>
            <a:off x="1399530" y="1991503"/>
            <a:ext cx="624214" cy="659458"/>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8" name="꺾인 연결선 7"/>
          <p:cNvCxnSpPr>
            <a:stCxn id="78" idx="3"/>
            <a:endCxn id="74" idx="2"/>
          </p:cNvCxnSpPr>
          <p:nvPr/>
        </p:nvCxnSpPr>
        <p:spPr bwMode="auto">
          <a:xfrm>
            <a:off x="7084556" y="2306815"/>
            <a:ext cx="1287746" cy="823915"/>
          </a:xfrm>
          <a:prstGeom prst="bentConnector4">
            <a:avLst>
              <a:gd name="adj1" fmla="val 25463"/>
              <a:gd name="adj2" fmla="val 127746"/>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꺾인 연결선 17"/>
          <p:cNvCxnSpPr>
            <a:stCxn id="74" idx="0"/>
            <a:endCxn id="79" idx="1"/>
          </p:cNvCxnSpPr>
          <p:nvPr/>
        </p:nvCxnSpPr>
        <p:spPr bwMode="auto">
          <a:xfrm rot="16200000" flipH="1" flipV="1">
            <a:off x="4421437" y="-1629633"/>
            <a:ext cx="928957" cy="6972772"/>
          </a:xfrm>
          <a:prstGeom prst="bentConnector4">
            <a:avLst>
              <a:gd name="adj1" fmla="val -24608"/>
              <a:gd name="adj2" fmla="val 103278"/>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Oval 14"/>
          <p:cNvSpPr>
            <a:spLocks noChangeArrowheads="1"/>
          </p:cNvSpPr>
          <p:nvPr/>
        </p:nvSpPr>
        <p:spPr bwMode="gray">
          <a:xfrm>
            <a:off x="1227051" y="1907899"/>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2</a:t>
            </a:r>
            <a:endParaRPr lang="en-US" altLang="ko-KR" sz="1200" dirty="0">
              <a:solidFill>
                <a:schemeClr val="bg1"/>
              </a:solidFill>
              <a:latin typeface="Arial" panose="020B0604020202020204" pitchFamily="34" charset="0"/>
              <a:ea typeface="돋움" panose="020B0600000101010101" pitchFamily="50" charset="-127"/>
            </a:endParaRPr>
          </a:p>
        </p:txBody>
      </p:sp>
      <p:sp>
        <p:nvSpPr>
          <p:cNvPr id="81" name="직사각형 80"/>
          <p:cNvSpPr/>
          <p:nvPr/>
        </p:nvSpPr>
        <p:spPr>
          <a:xfrm>
            <a:off x="3624163" y="57179"/>
            <a:ext cx="1846511" cy="870333"/>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신청 시간은 </a:t>
            </a:r>
            <a:r>
              <a:rPr lang="ko-KR" altLang="en-US" sz="1000" b="1" kern="100" smtClean="0">
                <a:latin typeface="맑은 고딕"/>
                <a:ea typeface="맑은 고딕"/>
                <a:cs typeface="Times New Roman"/>
              </a:rPr>
              <a:t>학습자가 </a:t>
            </a:r>
            <a:r>
              <a:rPr lang="ko-KR" altLang="en-US" sz="1000" b="1" kern="100" dirty="0" err="1" smtClean="0">
                <a:latin typeface="맑은 고딕"/>
                <a:ea typeface="맑은 고딕"/>
                <a:cs typeface="Times New Roman"/>
              </a:rPr>
              <a:t>공결처리를</a:t>
            </a:r>
            <a:r>
              <a:rPr lang="ko-KR" altLang="en-US" sz="1000" b="1" kern="100" dirty="0">
                <a:latin typeface="맑은 고딕"/>
                <a:ea typeface="맑은 고딕"/>
                <a:cs typeface="Times New Roman"/>
              </a:rPr>
              <a:t> </a:t>
            </a:r>
            <a:r>
              <a:rPr lang="ko-KR" altLang="en-US" sz="1000" b="1" kern="100" dirty="0" smtClean="0">
                <a:latin typeface="맑은 고딕"/>
                <a:ea typeface="맑은 고딕"/>
                <a:cs typeface="Times New Roman"/>
              </a:rPr>
              <a:t>신청한 시간</a:t>
            </a:r>
            <a:endParaRPr lang="en-US" altLang="ko-KR" sz="1000" b="1" kern="100" dirty="0" smtClean="0">
              <a:latin typeface="맑은 고딕"/>
              <a:ea typeface="맑은 고딕"/>
              <a:cs typeface="Times New Roman"/>
            </a:endParaRPr>
          </a:p>
        </p:txBody>
      </p:sp>
      <p:sp>
        <p:nvSpPr>
          <p:cNvPr id="82" name="TextBox 81"/>
          <p:cNvSpPr txBox="1"/>
          <p:nvPr/>
        </p:nvSpPr>
        <p:spPr>
          <a:xfrm>
            <a:off x="4260729" y="1905608"/>
            <a:ext cx="903612" cy="464791"/>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22" name="꺾인 연결선 21"/>
          <p:cNvCxnSpPr>
            <a:stCxn id="82" idx="0"/>
            <a:endCxn id="81" idx="2"/>
          </p:cNvCxnSpPr>
          <p:nvPr/>
        </p:nvCxnSpPr>
        <p:spPr bwMode="auto">
          <a:xfrm rot="16200000" flipV="1">
            <a:off x="4140929" y="1334002"/>
            <a:ext cx="978096" cy="165116"/>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3"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44680" y="3843470"/>
            <a:ext cx="460791" cy="116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4" name="직사각형 83"/>
          <p:cNvSpPr/>
          <p:nvPr/>
        </p:nvSpPr>
        <p:spPr bwMode="auto">
          <a:xfrm>
            <a:off x="6544680" y="4019698"/>
            <a:ext cx="473172" cy="105667"/>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5" name="직사각형 84"/>
          <p:cNvSpPr/>
          <p:nvPr/>
        </p:nvSpPr>
        <p:spPr bwMode="auto">
          <a:xfrm>
            <a:off x="1500483" y="6004661"/>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미신청</a:t>
            </a:r>
            <a:endParaRPr kumimoji="1" lang="ko-KR" altLang="en-US" sz="900" b="1" dirty="0">
              <a:solidFill>
                <a:schemeClr val="bg1"/>
              </a:solidFill>
              <a:latin typeface="Arial" charset="0"/>
              <a:ea typeface="돋움" pitchFamily="50" charset="-127"/>
            </a:endParaRPr>
          </a:p>
        </p:txBody>
      </p:sp>
      <p:sp>
        <p:nvSpPr>
          <p:cNvPr id="86" name="직사각형 85"/>
          <p:cNvSpPr/>
          <p:nvPr/>
        </p:nvSpPr>
        <p:spPr bwMode="auto">
          <a:xfrm>
            <a:off x="1500483" y="6281807"/>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미신청</a:t>
            </a:r>
            <a:endParaRPr kumimoji="1" lang="ko-KR" altLang="en-US" sz="900" b="1" dirty="0">
              <a:solidFill>
                <a:schemeClr val="bg1"/>
              </a:solidFill>
              <a:latin typeface="Arial" charset="0"/>
              <a:ea typeface="돋움" pitchFamily="50" charset="-127"/>
            </a:endParaRPr>
          </a:p>
        </p:txBody>
      </p:sp>
      <p:sp>
        <p:nvSpPr>
          <p:cNvPr id="87" name="직사각형 86"/>
          <p:cNvSpPr/>
          <p:nvPr/>
        </p:nvSpPr>
        <p:spPr bwMode="auto">
          <a:xfrm>
            <a:off x="1497655" y="5446431"/>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신청완료</a:t>
            </a:r>
            <a:endParaRPr kumimoji="1" lang="ko-KR" altLang="en-US" sz="900" b="1" dirty="0">
              <a:solidFill>
                <a:schemeClr val="bg1"/>
              </a:solidFill>
              <a:latin typeface="Arial" charset="0"/>
              <a:ea typeface="돋움" pitchFamily="50" charset="-127"/>
            </a:endParaRPr>
          </a:p>
        </p:txBody>
      </p:sp>
      <p:sp>
        <p:nvSpPr>
          <p:cNvPr id="89" name="TextBox 88"/>
          <p:cNvSpPr txBox="1"/>
          <p:nvPr/>
        </p:nvSpPr>
        <p:spPr>
          <a:xfrm>
            <a:off x="6285868" y="5443343"/>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a:t>S</a:t>
            </a:r>
            <a:r>
              <a:rPr lang="en-US" altLang="ko-KR" sz="900" b="1" dirty="0" smtClean="0"/>
              <a:t>C</a:t>
            </a:r>
            <a:endParaRPr lang="ko-KR" altLang="en-US" sz="900" b="1" dirty="0"/>
          </a:p>
        </p:txBody>
      </p:sp>
      <p:sp>
        <p:nvSpPr>
          <p:cNvPr id="90" name="Oval 14"/>
          <p:cNvSpPr>
            <a:spLocks noChangeArrowheads="1"/>
          </p:cNvSpPr>
          <p:nvPr/>
        </p:nvSpPr>
        <p:spPr bwMode="gray">
          <a:xfrm>
            <a:off x="915863" y="3395242"/>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sp>
        <p:nvSpPr>
          <p:cNvPr id="91" name="TextBox 90"/>
          <p:cNvSpPr txBox="1"/>
          <p:nvPr/>
        </p:nvSpPr>
        <p:spPr>
          <a:xfrm>
            <a:off x="1334142" y="3779570"/>
            <a:ext cx="624214" cy="755284"/>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36" name="꺾인 연결선 35"/>
          <p:cNvCxnSpPr>
            <a:stCxn id="91" idx="0"/>
            <a:endCxn id="76" idx="0"/>
          </p:cNvCxnSpPr>
          <p:nvPr/>
        </p:nvCxnSpPr>
        <p:spPr bwMode="auto">
          <a:xfrm rot="16200000" flipV="1">
            <a:off x="1128826" y="3262147"/>
            <a:ext cx="10046" cy="1024800"/>
          </a:xfrm>
          <a:prstGeom prst="bentConnector3">
            <a:avLst>
              <a:gd name="adj1" fmla="val 237553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 name="직사각형 91"/>
          <p:cNvSpPr/>
          <p:nvPr/>
        </p:nvSpPr>
        <p:spPr bwMode="auto">
          <a:xfrm>
            <a:off x="1497655" y="5729018"/>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신청완료</a:t>
            </a:r>
            <a:endParaRPr kumimoji="1" lang="ko-KR" altLang="en-US" sz="900" b="1" dirty="0">
              <a:solidFill>
                <a:schemeClr val="bg1"/>
              </a:solidFill>
              <a:latin typeface="Arial" charset="0"/>
              <a:ea typeface="돋움" pitchFamily="50" charset="-127"/>
            </a:endParaRPr>
          </a:p>
        </p:txBody>
      </p:sp>
      <p:sp>
        <p:nvSpPr>
          <p:cNvPr id="93" name="TextBox 92"/>
          <p:cNvSpPr txBox="1"/>
          <p:nvPr/>
        </p:nvSpPr>
        <p:spPr>
          <a:xfrm>
            <a:off x="6285868" y="572622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smtClean="0"/>
              <a:t>AC</a:t>
            </a:r>
            <a:endParaRPr lang="ko-KR" altLang="en-US" sz="900" b="1" dirty="0"/>
          </a:p>
        </p:txBody>
      </p:sp>
      <p:cxnSp>
        <p:nvCxnSpPr>
          <p:cNvPr id="95" name="꺾인 연결선 94"/>
          <p:cNvCxnSpPr>
            <a:stCxn id="76" idx="2"/>
            <a:endCxn id="94" idx="1"/>
          </p:cNvCxnSpPr>
          <p:nvPr/>
        </p:nvCxnSpPr>
        <p:spPr bwMode="auto">
          <a:xfrm rot="16200000" flipH="1">
            <a:off x="645209" y="5163270"/>
            <a:ext cx="609908" cy="657428"/>
          </a:xfrm>
          <a:prstGeom prst="bentConnector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98" name="그림 97"/>
          <p:cNvPicPr>
            <a:picLocks noChangeAspect="1"/>
          </p:cNvPicPr>
          <p:nvPr/>
        </p:nvPicPr>
        <p:blipFill>
          <a:blip r:embed="rId10"/>
          <a:stretch>
            <a:fillRect/>
          </a:stretch>
        </p:blipFill>
        <p:spPr>
          <a:xfrm>
            <a:off x="5052777" y="5684101"/>
            <a:ext cx="238356" cy="238356"/>
          </a:xfrm>
          <a:prstGeom prst="rect">
            <a:avLst/>
          </a:prstGeom>
        </p:spPr>
      </p:pic>
      <p:pic>
        <p:nvPicPr>
          <p:cNvPr id="99" name="그림 98"/>
          <p:cNvPicPr>
            <a:picLocks noChangeAspect="1"/>
          </p:cNvPicPr>
          <p:nvPr/>
        </p:nvPicPr>
        <p:blipFill>
          <a:blip r:embed="rId10"/>
          <a:stretch>
            <a:fillRect/>
          </a:stretch>
        </p:blipFill>
        <p:spPr>
          <a:xfrm>
            <a:off x="5052777" y="5978382"/>
            <a:ext cx="238356" cy="238356"/>
          </a:xfrm>
          <a:prstGeom prst="rect">
            <a:avLst/>
          </a:prstGeom>
        </p:spPr>
      </p:pic>
      <p:pic>
        <p:nvPicPr>
          <p:cNvPr id="100" name="그림 99"/>
          <p:cNvPicPr>
            <a:picLocks noChangeAspect="1"/>
          </p:cNvPicPr>
          <p:nvPr/>
        </p:nvPicPr>
        <p:blipFill>
          <a:blip r:embed="rId10"/>
          <a:stretch>
            <a:fillRect/>
          </a:stretch>
        </p:blipFill>
        <p:spPr>
          <a:xfrm>
            <a:off x="5052777" y="6261437"/>
            <a:ext cx="238356" cy="238356"/>
          </a:xfrm>
          <a:prstGeom prst="rect">
            <a:avLst/>
          </a:prstGeom>
        </p:spPr>
      </p:pic>
    </p:spTree>
    <p:extLst>
      <p:ext uri="{BB962C8B-B14F-4D97-AF65-F5344CB8AC3E}">
        <p14:creationId xmlns:p14="http://schemas.microsoft.com/office/powerpoint/2010/main" val="2540252605"/>
      </p:ext>
    </p:extLst>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1(2). </a:t>
            </a:r>
            <a:r>
              <a:rPr lang="ko-KR" altLang="en-US" dirty="0" smtClean="0">
                <a:solidFill>
                  <a:srgbClr val="000000"/>
                </a:solidFill>
                <a:latin typeface="돋움"/>
                <a:ea typeface="돋움"/>
              </a:rPr>
              <a:t>출결관리 세부기능 </a:t>
            </a:r>
            <a:r>
              <a:rPr lang="en-US" altLang="ko-KR" dirty="0" smtClean="0">
                <a:solidFill>
                  <a:srgbClr val="000000"/>
                </a:solidFill>
                <a:latin typeface="돋움"/>
                <a:ea typeface="돋움"/>
              </a:rPr>
              <a:t>- 2 </a:t>
            </a:r>
            <a:endParaRPr lang="ko-KR" altLang="en-US" dirty="0">
              <a:solidFill>
                <a:srgbClr val="000000"/>
              </a:solidFill>
              <a:latin typeface="돋움"/>
              <a:ea typeface="돋움"/>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pic>
        <p:nvPicPr>
          <p:cNvPr id="15" name="그림 14"/>
          <p:cNvPicPr>
            <a:picLocks noChangeAspect="1"/>
          </p:cNvPicPr>
          <p:nvPr/>
        </p:nvPicPr>
        <p:blipFill>
          <a:blip r:embed="rId2"/>
          <a:stretch>
            <a:fillRect/>
          </a:stretch>
        </p:blipFill>
        <p:spPr>
          <a:xfrm>
            <a:off x="179512" y="1019959"/>
            <a:ext cx="4248472" cy="3570525"/>
          </a:xfrm>
          <a:prstGeom prst="rect">
            <a:avLst/>
          </a:prstGeom>
        </p:spPr>
      </p:pic>
      <p:sp>
        <p:nvSpPr>
          <p:cNvPr id="77" name="TextBox 76"/>
          <p:cNvSpPr txBox="1"/>
          <p:nvPr/>
        </p:nvSpPr>
        <p:spPr>
          <a:xfrm>
            <a:off x="2894044" y="3691067"/>
            <a:ext cx="648072" cy="746046"/>
          </a:xfrm>
          <a:prstGeom prst="rect">
            <a:avLst/>
          </a:prstGeom>
          <a:noFill/>
          <a:ln w="25400">
            <a:solidFill>
              <a:srgbClr val="FF0000"/>
            </a:solidFill>
            <a:prstDash val="dash"/>
          </a:ln>
        </p:spPr>
        <p:txBody>
          <a:bodyPr wrap="square" rtlCol="0">
            <a:normAutofit/>
          </a:bodyPr>
          <a:lstStyle/>
          <a:p>
            <a:endParaRPr lang="ko-KR" altLang="en-US" dirty="0"/>
          </a:p>
        </p:txBody>
      </p:sp>
      <p:grpSp>
        <p:nvGrpSpPr>
          <p:cNvPr id="29" name="그룹 28"/>
          <p:cNvGrpSpPr/>
          <p:nvPr/>
        </p:nvGrpSpPr>
        <p:grpSpPr>
          <a:xfrm>
            <a:off x="4605436" y="4346712"/>
            <a:ext cx="4287044" cy="2304256"/>
            <a:chOff x="4605436" y="3933056"/>
            <a:chExt cx="4287044" cy="2304256"/>
          </a:xfrm>
        </p:grpSpPr>
        <p:pic>
          <p:nvPicPr>
            <p:cNvPr id="17" name="그림 16"/>
            <p:cNvPicPr>
              <a:picLocks noChangeAspect="1"/>
            </p:cNvPicPr>
            <p:nvPr/>
          </p:nvPicPr>
          <p:blipFill>
            <a:blip r:embed="rId3"/>
            <a:stretch>
              <a:fillRect/>
            </a:stretch>
          </p:blipFill>
          <p:spPr>
            <a:xfrm>
              <a:off x="4605436" y="4006374"/>
              <a:ext cx="4150854" cy="2086922"/>
            </a:xfrm>
            <a:prstGeom prst="rect">
              <a:avLst/>
            </a:prstGeom>
          </p:spPr>
        </p:pic>
        <p:pic>
          <p:nvPicPr>
            <p:cNvPr id="19" name="그림 18"/>
            <p:cNvPicPr>
              <a:picLocks noChangeAspect="1"/>
            </p:cNvPicPr>
            <p:nvPr/>
          </p:nvPicPr>
          <p:blipFill>
            <a:blip r:embed="rId4"/>
            <a:stretch>
              <a:fillRect/>
            </a:stretch>
          </p:blipFill>
          <p:spPr>
            <a:xfrm>
              <a:off x="5577172" y="4440054"/>
              <a:ext cx="190500" cy="190500"/>
            </a:xfrm>
            <a:prstGeom prst="rect">
              <a:avLst/>
            </a:prstGeom>
          </p:spPr>
        </p:pic>
        <p:pic>
          <p:nvPicPr>
            <p:cNvPr id="96" name="그림 95"/>
            <p:cNvPicPr>
              <a:picLocks noChangeAspect="1"/>
            </p:cNvPicPr>
            <p:nvPr/>
          </p:nvPicPr>
          <p:blipFill>
            <a:blip r:embed="rId4"/>
            <a:stretch>
              <a:fillRect/>
            </a:stretch>
          </p:blipFill>
          <p:spPr>
            <a:xfrm>
              <a:off x="7668344" y="4418282"/>
              <a:ext cx="190500" cy="190500"/>
            </a:xfrm>
            <a:prstGeom prst="rect">
              <a:avLst/>
            </a:prstGeom>
          </p:spPr>
        </p:pic>
        <p:sp>
          <p:nvSpPr>
            <p:cNvPr id="20" name="직사각형 19"/>
            <p:cNvSpPr/>
            <p:nvPr/>
          </p:nvSpPr>
          <p:spPr bwMode="auto">
            <a:xfrm>
              <a:off x="4605436" y="3933056"/>
              <a:ext cx="4287044" cy="2304256"/>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7" name="직사각형 96"/>
            <p:cNvSpPr/>
            <p:nvPr/>
          </p:nvSpPr>
          <p:spPr bwMode="auto">
            <a:xfrm>
              <a:off x="4635621" y="4006374"/>
              <a:ext cx="1132052" cy="28966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i="0" u="none" strike="noStrike" cap="none" normalizeH="0" baseline="0" dirty="0" smtClean="0">
                  <a:ln>
                    <a:noFill/>
                  </a:ln>
                  <a:solidFill>
                    <a:schemeClr val="bg1"/>
                  </a:solidFill>
                  <a:effectLst/>
                  <a:latin typeface="Arial" charset="0"/>
                  <a:ea typeface="돋움" pitchFamily="50" charset="-127"/>
                </a:rPr>
                <a:t>AC / SC </a:t>
              </a:r>
              <a:r>
                <a:rPr kumimoji="1" lang="ko-KR" altLang="en-US" sz="900" b="1" i="0" u="none" strike="noStrike" cap="none" normalizeH="0" baseline="0" dirty="0" smtClean="0">
                  <a:ln>
                    <a:noFill/>
                  </a:ln>
                  <a:solidFill>
                    <a:schemeClr val="bg1"/>
                  </a:solidFill>
                  <a:effectLst/>
                  <a:latin typeface="Arial" charset="0"/>
                  <a:ea typeface="돋움" pitchFamily="50" charset="-127"/>
                </a:rPr>
                <a:t>선택</a:t>
              </a:r>
            </a:p>
          </p:txBody>
        </p:sp>
        <p:sp>
          <p:nvSpPr>
            <p:cNvPr id="98" name="TextBox 97"/>
            <p:cNvSpPr txBox="1"/>
            <p:nvPr/>
          </p:nvSpPr>
          <p:spPr>
            <a:xfrm>
              <a:off x="4787633" y="4535086"/>
              <a:ext cx="529192" cy="203518"/>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smtClean="0"/>
                <a:t>AC</a:t>
              </a:r>
              <a:endParaRPr lang="ko-KR" altLang="en-US" sz="900" b="1" dirty="0"/>
            </a:p>
          </p:txBody>
        </p:sp>
        <p:sp>
          <p:nvSpPr>
            <p:cNvPr id="99" name="TextBox 98"/>
            <p:cNvSpPr txBox="1"/>
            <p:nvPr/>
          </p:nvSpPr>
          <p:spPr>
            <a:xfrm>
              <a:off x="6881989" y="4535088"/>
              <a:ext cx="524980" cy="196754"/>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a:t>S</a:t>
              </a:r>
              <a:r>
                <a:rPr lang="en-US" altLang="ko-KR" sz="900" b="1" dirty="0" smtClean="0"/>
                <a:t>C</a:t>
              </a:r>
              <a:endParaRPr lang="ko-KR" altLang="en-US" sz="900" b="1" dirty="0"/>
            </a:p>
          </p:txBody>
        </p:sp>
        <p:sp>
          <p:nvSpPr>
            <p:cNvPr id="28" name="직사각형 27"/>
            <p:cNvSpPr/>
            <p:nvPr/>
          </p:nvSpPr>
          <p:spPr bwMode="auto">
            <a:xfrm>
              <a:off x="4797839" y="5627576"/>
              <a:ext cx="486000" cy="277200"/>
            </a:xfrm>
            <a:prstGeom prst="rect">
              <a:avLst/>
            </a:prstGeom>
            <a:solidFill>
              <a:srgbClr val="3399FF"/>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i="0" u="none" strike="noStrike" cap="none" normalizeH="0" baseline="0" dirty="0" smtClean="0">
                  <a:ln>
                    <a:noFill/>
                  </a:ln>
                  <a:solidFill>
                    <a:schemeClr val="bg1"/>
                  </a:solidFill>
                  <a:effectLst/>
                  <a:latin typeface="Arial" charset="0"/>
                  <a:ea typeface="돋움" pitchFamily="50" charset="-127"/>
                </a:rPr>
                <a:t>확인</a:t>
              </a:r>
            </a:p>
          </p:txBody>
        </p:sp>
        <p:sp>
          <p:nvSpPr>
            <p:cNvPr id="101" name="직사각형 100"/>
            <p:cNvSpPr/>
            <p:nvPr/>
          </p:nvSpPr>
          <p:spPr bwMode="auto">
            <a:xfrm>
              <a:off x="5349006" y="5627576"/>
              <a:ext cx="486480" cy="277458"/>
            </a:xfrm>
            <a:prstGeom prst="rect">
              <a:avLst/>
            </a:prstGeom>
            <a:solidFill>
              <a:srgbClr val="006666"/>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i="0" u="none" strike="noStrike" cap="none" normalizeH="0" baseline="0" dirty="0" smtClean="0">
                  <a:ln>
                    <a:noFill/>
                  </a:ln>
                  <a:solidFill>
                    <a:schemeClr val="bg1"/>
                  </a:solidFill>
                  <a:effectLst/>
                  <a:latin typeface="Arial" charset="0"/>
                  <a:ea typeface="돋움" pitchFamily="50" charset="-127"/>
                </a:rPr>
                <a:t>취소</a:t>
              </a:r>
            </a:p>
          </p:txBody>
        </p:sp>
        <p:sp>
          <p:nvSpPr>
            <p:cNvPr id="102" name="직사각형 101"/>
            <p:cNvSpPr/>
            <p:nvPr/>
          </p:nvSpPr>
          <p:spPr bwMode="auto">
            <a:xfrm>
              <a:off x="7430548" y="5611012"/>
              <a:ext cx="486000" cy="277200"/>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latin typeface="Arial" charset="0"/>
                  <a:ea typeface="돋움" pitchFamily="50" charset="-127"/>
                </a:rPr>
                <a:t>취소</a:t>
              </a:r>
              <a:endParaRPr kumimoji="1" lang="ko-KR" altLang="en-US" sz="1000" b="1" i="0" u="none" strike="noStrike" cap="none" normalizeH="0" baseline="0" dirty="0" smtClean="0">
                <a:ln>
                  <a:noFill/>
                </a:ln>
                <a:effectLst/>
                <a:latin typeface="Arial" charset="0"/>
                <a:ea typeface="돋움" pitchFamily="50" charset="-127"/>
              </a:endParaRPr>
            </a:p>
          </p:txBody>
        </p:sp>
        <p:sp>
          <p:nvSpPr>
            <p:cNvPr id="103" name="직사각형 102"/>
            <p:cNvSpPr/>
            <p:nvPr/>
          </p:nvSpPr>
          <p:spPr bwMode="auto">
            <a:xfrm>
              <a:off x="6887142" y="5621844"/>
              <a:ext cx="486000" cy="277200"/>
            </a:xfrm>
            <a:prstGeom prst="rect">
              <a:avLst/>
            </a:prstGeom>
            <a:solidFill>
              <a:srgbClr val="00CC99"/>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i="0" u="none" strike="noStrike" cap="none" normalizeH="0" baseline="0" dirty="0" smtClean="0">
                  <a:ln>
                    <a:noFill/>
                  </a:ln>
                  <a:solidFill>
                    <a:schemeClr val="bg1"/>
                  </a:solidFill>
                  <a:effectLst/>
                  <a:latin typeface="Arial" charset="0"/>
                  <a:ea typeface="돋움" pitchFamily="50" charset="-127"/>
                </a:rPr>
                <a:t>확인</a:t>
              </a:r>
            </a:p>
          </p:txBody>
        </p:sp>
      </p:grpSp>
      <p:sp>
        <p:nvSpPr>
          <p:cNvPr id="104" name="TextBox 103"/>
          <p:cNvSpPr txBox="1"/>
          <p:nvPr/>
        </p:nvSpPr>
        <p:spPr>
          <a:xfrm>
            <a:off x="4744958" y="5202503"/>
            <a:ext cx="3870375" cy="800393"/>
          </a:xfrm>
          <a:prstGeom prst="rect">
            <a:avLst/>
          </a:prstGeom>
          <a:noFill/>
          <a:ln w="25400">
            <a:solidFill>
              <a:srgbClr val="FF0000"/>
            </a:solidFill>
            <a:prstDash val="dash"/>
          </a:ln>
        </p:spPr>
        <p:txBody>
          <a:bodyPr wrap="square" rtlCol="0">
            <a:normAutofit/>
          </a:bodyPr>
          <a:lstStyle/>
          <a:p>
            <a:endParaRPr lang="ko-KR" altLang="en-US" dirty="0"/>
          </a:p>
        </p:txBody>
      </p:sp>
      <p:sp>
        <p:nvSpPr>
          <p:cNvPr id="105" name="직사각형 104"/>
          <p:cNvSpPr/>
          <p:nvPr/>
        </p:nvSpPr>
        <p:spPr>
          <a:xfrm>
            <a:off x="2497978" y="4683667"/>
            <a:ext cx="1729873" cy="1941274"/>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체크 버튼 클릭 시 </a:t>
            </a:r>
            <a:r>
              <a:rPr lang="en-US" altLang="ko-KR" sz="1000" b="1" kern="100" dirty="0" smtClean="0">
                <a:latin typeface="맑은 고딕"/>
                <a:ea typeface="맑은 고딕"/>
                <a:cs typeface="Times New Roman"/>
              </a:rPr>
              <a:t>AC/SC </a:t>
            </a:r>
            <a:r>
              <a:rPr lang="ko-KR" altLang="en-US" sz="1000" b="1" kern="100" dirty="0" smtClean="0">
                <a:latin typeface="맑은 고딕"/>
                <a:ea typeface="맑은 고딕"/>
                <a:cs typeface="Times New Roman"/>
              </a:rPr>
              <a:t>선택 및 사유 작성 가능한 팝업 창 출현</a:t>
            </a:r>
            <a:endParaRPr lang="en-US" altLang="ko-KR" sz="1000" b="1" kern="100" dirty="0" smtClean="0">
              <a:latin typeface="맑은 고딕"/>
              <a:ea typeface="맑은 고딕"/>
              <a:cs typeface="Times New Roman"/>
            </a:endParaRPr>
          </a:p>
        </p:txBody>
      </p:sp>
      <p:cxnSp>
        <p:nvCxnSpPr>
          <p:cNvPr id="31" name="꺾인 연결선 30"/>
          <p:cNvCxnSpPr>
            <a:stCxn id="77" idx="1"/>
            <a:endCxn id="105" idx="1"/>
          </p:cNvCxnSpPr>
          <p:nvPr/>
        </p:nvCxnSpPr>
        <p:spPr bwMode="auto">
          <a:xfrm rot="10800000" flipV="1">
            <a:off x="2497978" y="4064090"/>
            <a:ext cx="396066" cy="1590214"/>
          </a:xfrm>
          <a:prstGeom prst="bentConnector3">
            <a:avLst>
              <a:gd name="adj1" fmla="val 15771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6" name="AutoShape 85"/>
          <p:cNvSpPr>
            <a:spLocks noChangeArrowheads="1"/>
          </p:cNvSpPr>
          <p:nvPr/>
        </p:nvSpPr>
        <p:spPr bwMode="auto">
          <a:xfrm rot="5400000">
            <a:off x="3239097" y="5601530"/>
            <a:ext cx="2298066"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07" name="직사각형 106"/>
          <p:cNvSpPr/>
          <p:nvPr/>
        </p:nvSpPr>
        <p:spPr>
          <a:xfrm>
            <a:off x="7107359" y="2977983"/>
            <a:ext cx="1729873" cy="1261982"/>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사유 </a:t>
            </a:r>
            <a:r>
              <a:rPr lang="en-US" altLang="ko-KR" sz="1000" b="1" kern="100" dirty="0" smtClean="0">
                <a:latin typeface="맑은 고딕"/>
                <a:ea typeface="맑은 고딕"/>
                <a:cs typeface="Times New Roman"/>
              </a:rPr>
              <a:t>50</a:t>
            </a:r>
            <a:r>
              <a:rPr lang="ko-KR" altLang="en-US" sz="1000" b="1" kern="100" dirty="0" smtClean="0">
                <a:latin typeface="맑은 고딕"/>
                <a:ea typeface="맑은 고딕"/>
                <a:cs typeface="Times New Roman"/>
              </a:rPr>
              <a:t>자 이상 작성 시 확인 버튼 활성화</a:t>
            </a:r>
            <a:endParaRPr lang="en-US" altLang="ko-KR" sz="10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000" b="1" kern="100" dirty="0" smtClean="0">
                <a:latin typeface="맑은 고딕"/>
                <a:ea typeface="맑은 고딕"/>
                <a:cs typeface="Times New Roman"/>
              </a:rPr>
              <a:t>취소 버튼 클릭 시 작성 내용 초기화</a:t>
            </a:r>
            <a:endParaRPr lang="en-US" altLang="ko-KR" sz="1000" b="1" kern="100" dirty="0" smtClean="0">
              <a:latin typeface="맑은 고딕"/>
              <a:ea typeface="맑은 고딕"/>
              <a:cs typeface="Times New Roman"/>
            </a:endParaRPr>
          </a:p>
        </p:txBody>
      </p:sp>
      <p:sp>
        <p:nvSpPr>
          <p:cNvPr id="108" name="TextBox 107"/>
          <p:cNvSpPr txBox="1"/>
          <p:nvPr/>
        </p:nvSpPr>
        <p:spPr>
          <a:xfrm>
            <a:off x="5566286" y="4853710"/>
            <a:ext cx="215843" cy="202251"/>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sp>
        <p:nvSpPr>
          <p:cNvPr id="109" name="직사각형 108"/>
          <p:cNvSpPr/>
          <p:nvPr/>
        </p:nvSpPr>
        <p:spPr>
          <a:xfrm>
            <a:off x="4701349" y="2657237"/>
            <a:ext cx="1729873" cy="1261982"/>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체크 박스 미 선택 시 사유란 비활성화</a:t>
            </a:r>
            <a:endParaRPr lang="en-US" altLang="ko-KR" sz="10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000" b="1" kern="100" dirty="0" smtClean="0">
                <a:latin typeface="맑은 고딕"/>
                <a:ea typeface="맑은 고딕"/>
                <a:cs typeface="Times New Roman"/>
              </a:rPr>
              <a:t>체크 박스 선택 후 사유란 활성화</a:t>
            </a:r>
            <a:endParaRPr lang="en-US" altLang="ko-KR" sz="1000" b="1" kern="100" dirty="0" smtClean="0">
              <a:latin typeface="맑은 고딕"/>
              <a:ea typeface="맑은 고딕"/>
              <a:cs typeface="Times New Roman"/>
            </a:endParaRPr>
          </a:p>
        </p:txBody>
      </p:sp>
      <p:cxnSp>
        <p:nvCxnSpPr>
          <p:cNvPr id="35" name="꺾인 연결선 34"/>
          <p:cNvCxnSpPr>
            <a:stCxn id="108" idx="3"/>
            <a:endCxn id="109" idx="1"/>
          </p:cNvCxnSpPr>
          <p:nvPr/>
        </p:nvCxnSpPr>
        <p:spPr bwMode="auto">
          <a:xfrm flipH="1" flipV="1">
            <a:off x="4701349" y="3288228"/>
            <a:ext cx="1080780" cy="1666608"/>
          </a:xfrm>
          <a:prstGeom prst="bentConnector5">
            <a:avLst>
              <a:gd name="adj1" fmla="val -21151"/>
              <a:gd name="adj2" fmla="val 34103"/>
              <a:gd name="adj3" fmla="val 121151"/>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 name="TextBox 109"/>
          <p:cNvSpPr txBox="1"/>
          <p:nvPr/>
        </p:nvSpPr>
        <p:spPr>
          <a:xfrm>
            <a:off x="4777712" y="5947148"/>
            <a:ext cx="1104504" cy="40704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7" name="꺾인 연결선 66"/>
          <p:cNvCxnSpPr>
            <a:stCxn id="110" idx="2"/>
            <a:endCxn id="107" idx="3"/>
          </p:cNvCxnSpPr>
          <p:nvPr/>
        </p:nvCxnSpPr>
        <p:spPr bwMode="auto">
          <a:xfrm rot="5400000" flipH="1" flipV="1">
            <a:off x="5710991" y="3227947"/>
            <a:ext cx="2745214" cy="3507268"/>
          </a:xfrm>
          <a:prstGeom prst="bentConnector4">
            <a:avLst>
              <a:gd name="adj1" fmla="val -8327"/>
              <a:gd name="adj2" fmla="val 106518"/>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1" name="Oval 14"/>
          <p:cNvSpPr>
            <a:spLocks noChangeArrowheads="1"/>
          </p:cNvSpPr>
          <p:nvPr/>
        </p:nvSpPr>
        <p:spPr bwMode="gray">
          <a:xfrm>
            <a:off x="7144479" y="2833374"/>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2</a:t>
            </a:r>
            <a:endParaRPr lang="en-US" altLang="ko-KR" sz="1200" dirty="0">
              <a:solidFill>
                <a:schemeClr val="bg1"/>
              </a:solidFill>
              <a:latin typeface="Arial" panose="020B0604020202020204" pitchFamily="34" charset="0"/>
              <a:ea typeface="돋움" panose="020B0600000101010101" pitchFamily="50" charset="-127"/>
            </a:endParaRPr>
          </a:p>
        </p:txBody>
      </p:sp>
      <p:sp>
        <p:nvSpPr>
          <p:cNvPr id="112" name="Oval 14"/>
          <p:cNvSpPr>
            <a:spLocks noChangeArrowheads="1"/>
          </p:cNvSpPr>
          <p:nvPr/>
        </p:nvSpPr>
        <p:spPr bwMode="gray">
          <a:xfrm>
            <a:off x="4761667" y="2527515"/>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sp>
        <p:nvSpPr>
          <p:cNvPr id="30" name="직사각형 1"/>
          <p:cNvSpPr/>
          <p:nvPr/>
        </p:nvSpPr>
        <p:spPr bwMode="auto">
          <a:xfrm>
            <a:off x="6280105" y="41243"/>
            <a:ext cx="4484581" cy="3399061"/>
          </a:xfrm>
          <a:prstGeom prst="rect">
            <a:avLst/>
          </a:prstGeom>
          <a:solidFill>
            <a:schemeClr val="accent6">
              <a:lumMod val="2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서한울 </a:t>
            </a:r>
            <a:r>
              <a:rPr kumimoji="1" lang="en-US" altLang="ko-KR" sz="1050" b="1" dirty="0" smtClean="0">
                <a:solidFill>
                  <a:schemeClr val="bg1"/>
                </a:solidFill>
                <a:latin typeface="Arial" charset="0"/>
                <a:ea typeface="돋움" pitchFamily="50" charset="-127"/>
              </a:rPr>
              <a:t>: </a:t>
            </a:r>
            <a:endParaRPr kumimoji="1" lang="en-US" altLang="ko-KR" sz="105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en-US" altLang="ko-KR" sz="1050" b="1" dirty="0" smtClean="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en-US" altLang="ko-KR" sz="1050" b="1" dirty="0" smtClean="0">
                <a:solidFill>
                  <a:schemeClr val="bg1"/>
                </a:solidFill>
                <a:latin typeface="Arial" charset="0"/>
                <a:ea typeface="돋움" pitchFamily="50" charset="-127"/>
              </a:rPr>
              <a:t>50</a:t>
            </a:r>
            <a:r>
              <a:rPr kumimoji="1" lang="ko-KR" altLang="en-US" sz="1050" b="1" dirty="0" smtClean="0">
                <a:solidFill>
                  <a:schemeClr val="bg1"/>
                </a:solidFill>
                <a:latin typeface="Arial" charset="0"/>
                <a:ea typeface="돋움" pitchFamily="50" charset="-127"/>
              </a:rPr>
              <a:t>자 조금 많은듯 </a:t>
            </a:r>
            <a:r>
              <a:rPr kumimoji="1" lang="en-US" altLang="ko-KR" sz="1050" b="1" dirty="0" smtClean="0">
                <a:solidFill>
                  <a:schemeClr val="bg1"/>
                </a:solidFill>
                <a:latin typeface="Arial" charset="0"/>
                <a:ea typeface="돋움" pitchFamily="50" charset="-127"/>
              </a:rPr>
              <a:t>– </a:t>
            </a:r>
            <a:br>
              <a:rPr kumimoji="1" lang="en-US" altLang="ko-KR" sz="1050" b="1" dirty="0" smtClean="0">
                <a:solidFill>
                  <a:schemeClr val="bg1"/>
                </a:solidFill>
                <a:latin typeface="Arial" charset="0"/>
                <a:ea typeface="돋움" pitchFamily="50" charset="-127"/>
              </a:rPr>
            </a:br>
            <a:r>
              <a:rPr kumimoji="1" lang="ko-KR" altLang="en-US" sz="1050" b="1" i="1" dirty="0" smtClean="0">
                <a:solidFill>
                  <a:schemeClr val="bg1"/>
                </a:solidFill>
                <a:latin typeface="Arial" charset="0"/>
                <a:ea typeface="돋움" pitchFamily="50" charset="-127"/>
              </a:rPr>
              <a:t>짧은 가을이 지나 어느새 차가운 바람이</a:t>
            </a:r>
            <a:r>
              <a:rPr kumimoji="1" lang="en-US" altLang="ko-KR" sz="1050" b="1" i="1" dirty="0" smtClean="0">
                <a:solidFill>
                  <a:schemeClr val="bg1"/>
                </a:solidFill>
                <a:latin typeface="Arial" charset="0"/>
                <a:ea typeface="돋움" pitchFamily="50" charset="-127"/>
              </a:rPr>
              <a:t/>
            </a:r>
            <a:br>
              <a:rPr kumimoji="1" lang="en-US" altLang="ko-KR" sz="1050" b="1" i="1" dirty="0" smtClean="0">
                <a:solidFill>
                  <a:schemeClr val="bg1"/>
                </a:solidFill>
                <a:latin typeface="Arial" charset="0"/>
                <a:ea typeface="돋움" pitchFamily="50" charset="-127"/>
              </a:rPr>
            </a:br>
            <a:r>
              <a:rPr kumimoji="1" lang="ko-KR" altLang="en-US" sz="1050" b="1" i="1" dirty="0" smtClean="0">
                <a:solidFill>
                  <a:schemeClr val="bg1"/>
                </a:solidFill>
                <a:latin typeface="Arial" charset="0"/>
                <a:ea typeface="돋움" pitchFamily="50" charset="-127"/>
              </a:rPr>
              <a:t>옷깃에 스며드는 겨울입니다</a:t>
            </a:r>
            <a:r>
              <a:rPr kumimoji="1" lang="en-US" altLang="ko-KR" sz="1050" b="1" i="1" dirty="0" smtClean="0">
                <a:solidFill>
                  <a:schemeClr val="bg1"/>
                </a:solidFill>
                <a:latin typeface="Arial" charset="0"/>
                <a:ea typeface="돋움" pitchFamily="50" charset="-127"/>
              </a:rPr>
              <a:t>.</a:t>
            </a:r>
            <a:br>
              <a:rPr kumimoji="1" lang="en-US" altLang="ko-KR" sz="1050" b="1" i="1" dirty="0" smtClean="0">
                <a:solidFill>
                  <a:schemeClr val="bg1"/>
                </a:solidFill>
                <a:latin typeface="Arial" charset="0"/>
                <a:ea typeface="돋움" pitchFamily="50" charset="-127"/>
              </a:rPr>
            </a:br>
            <a:r>
              <a:rPr kumimoji="1" lang="ko-KR" altLang="en-US" sz="1050" b="1" i="1" dirty="0" smtClean="0">
                <a:solidFill>
                  <a:schemeClr val="bg1"/>
                </a:solidFill>
                <a:latin typeface="Arial" charset="0"/>
                <a:ea typeface="돋움" pitchFamily="50" charset="-127"/>
              </a:rPr>
              <a:t>너무추워서 한번은 교육진행을 쉬어야 할듯 하네요</a:t>
            </a:r>
            <a:r>
              <a:rPr kumimoji="1" lang="en-US" altLang="ko-KR" sz="1050" b="1" i="1" dirty="0" smtClean="0">
                <a:solidFill>
                  <a:schemeClr val="bg1"/>
                </a:solidFill>
                <a:latin typeface="Arial" charset="0"/>
                <a:ea typeface="돋움" pitchFamily="50" charset="-127"/>
              </a:rPr>
              <a:t>.</a:t>
            </a:r>
          </a:p>
          <a:p>
            <a:pPr algn="ctr" fontAlgn="ctr" latinLnBrk="0">
              <a:spcBef>
                <a:spcPct val="20000"/>
              </a:spcBef>
              <a:spcAft>
                <a:spcPct val="0"/>
              </a:spcAft>
              <a:tabLst>
                <a:tab pos="1028700" algn="l"/>
              </a:tabLst>
            </a:pPr>
            <a:endParaRPr kumimoji="1" lang="en-US" altLang="ko-KR" sz="1050" b="1" dirty="0">
              <a:solidFill>
                <a:schemeClr val="bg1"/>
              </a:solidFill>
              <a:latin typeface="Arial" charset="0"/>
              <a:ea typeface="돋움" pitchFamily="50" charset="-127"/>
            </a:endParaRPr>
          </a:p>
          <a:p>
            <a:pPr marL="171450" indent="-171450" algn="ctr" fontAlgn="ctr" latinLnBrk="0">
              <a:spcBef>
                <a:spcPct val="20000"/>
              </a:spcBef>
              <a:spcAft>
                <a:spcPct val="0"/>
              </a:spcAft>
              <a:buFont typeface="Arial" charset="0"/>
              <a:buChar char="•"/>
              <a:tabLst>
                <a:tab pos="1028700" algn="l"/>
              </a:tabLst>
            </a:pPr>
            <a:r>
              <a:rPr kumimoji="1" lang="ko-KR" altLang="en-US" sz="1050" b="1" dirty="0" smtClean="0">
                <a:solidFill>
                  <a:schemeClr val="bg1"/>
                </a:solidFill>
                <a:latin typeface="Arial" charset="0"/>
                <a:ea typeface="돋움" pitchFamily="50" charset="-127"/>
              </a:rPr>
              <a:t>여기는 글자제한을 없애는게 나을것 같네요</a:t>
            </a:r>
            <a:r>
              <a:rPr kumimoji="1" lang="en-US" altLang="ko-KR" sz="1050" b="1" dirty="0" smtClean="0">
                <a:solidFill>
                  <a:schemeClr val="bg1"/>
                </a:solidFill>
                <a:latin typeface="Arial" charset="0"/>
                <a:ea typeface="돋움" pitchFamily="50" charset="-127"/>
              </a:rPr>
              <a:t>! ^^</a:t>
            </a:r>
          </a:p>
          <a:p>
            <a:pPr marL="171450" indent="-171450" algn="ctr" fontAlgn="ctr" latinLnBrk="0">
              <a:spcBef>
                <a:spcPct val="20000"/>
              </a:spcBef>
              <a:spcAft>
                <a:spcPct val="0"/>
              </a:spcAft>
              <a:buFont typeface="Arial" charset="0"/>
              <a:buChar char="•"/>
              <a:tabLst>
                <a:tab pos="1028700" algn="l"/>
              </a:tabLst>
            </a:pPr>
            <a:endParaRPr kumimoji="1" lang="en-US" altLang="ko-KR" sz="1050" b="1" dirty="0">
              <a:solidFill>
                <a:schemeClr val="bg1"/>
              </a:solidFill>
              <a:latin typeface="Arial" charset="0"/>
              <a:ea typeface="돋움" pitchFamily="50" charset="-127"/>
            </a:endParaRPr>
          </a:p>
          <a:p>
            <a:pPr marL="171450" indent="-171450" algn="ctr" fontAlgn="ctr" latinLnBrk="0">
              <a:spcBef>
                <a:spcPct val="20000"/>
              </a:spcBef>
              <a:spcAft>
                <a:spcPct val="0"/>
              </a:spcAft>
              <a:buFont typeface="Arial" charset="0"/>
              <a:buChar char="•"/>
              <a:tabLst>
                <a:tab pos="1028700" algn="l"/>
              </a:tabLst>
            </a:pPr>
            <a:r>
              <a:rPr kumimoji="1" lang="en-US" altLang="ko-KR" sz="1050" b="1" dirty="0" smtClean="0">
                <a:solidFill>
                  <a:schemeClr val="bg1"/>
                </a:solidFill>
                <a:latin typeface="Arial" charset="0"/>
                <a:ea typeface="돋움" pitchFamily="50" charset="-127"/>
              </a:rPr>
              <a:t>AC / SC </a:t>
            </a:r>
            <a:r>
              <a:rPr kumimoji="1" lang="ko-KR" altLang="en-US" sz="1050" b="1" dirty="0" smtClean="0">
                <a:solidFill>
                  <a:schemeClr val="bg1"/>
                </a:solidFill>
                <a:latin typeface="Arial" charset="0"/>
                <a:ea typeface="돋움" pitchFamily="50" charset="-127"/>
              </a:rPr>
              <a:t>선택 및 사유입력 후 확인버튼 누르면 </a:t>
            </a:r>
            <a:endParaRPr kumimoji="1" lang="en-US" altLang="ko-KR" sz="1050" b="1" dirty="0" smtClean="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ko-KR" altLang="en-US" sz="1050" b="1" dirty="0" smtClean="0">
                <a:solidFill>
                  <a:schemeClr val="bg1"/>
                </a:solidFill>
                <a:latin typeface="Arial" charset="0"/>
                <a:ea typeface="돋움" pitchFamily="50" charset="-127"/>
              </a:rPr>
              <a:t>팝업창이 닫힐텐데요</a:t>
            </a:r>
            <a:r>
              <a:rPr kumimoji="1" lang="en-US" altLang="ko-KR" sz="1050" b="1" dirty="0" smtClean="0">
                <a:solidFill>
                  <a:schemeClr val="bg1"/>
                </a:solidFill>
                <a:latin typeface="Arial" charset="0"/>
                <a:ea typeface="돋움" pitchFamily="50" charset="-127"/>
              </a:rPr>
              <a:t>,  </a:t>
            </a:r>
            <a:r>
              <a:rPr kumimoji="1" lang="ko-KR" altLang="en-US" sz="1050" b="1" dirty="0" smtClean="0">
                <a:solidFill>
                  <a:schemeClr val="bg1"/>
                </a:solidFill>
                <a:latin typeface="Arial" charset="0"/>
                <a:ea typeface="돋움" pitchFamily="50" charset="-127"/>
              </a:rPr>
              <a:t> </a:t>
            </a:r>
            <a:endParaRPr kumimoji="1" lang="en-US" altLang="ko-KR" sz="1050" b="1" dirty="0" smtClean="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ko-KR" altLang="en-US" sz="1050" b="1" dirty="0" smtClean="0">
                <a:solidFill>
                  <a:schemeClr val="bg1"/>
                </a:solidFill>
                <a:latin typeface="Arial" charset="0"/>
                <a:ea typeface="돋움" pitchFamily="50" charset="-127"/>
              </a:rPr>
              <a:t>신청이 된건지</a:t>
            </a:r>
            <a:r>
              <a:rPr kumimoji="1" lang="en-US" altLang="ko-KR" sz="1050" b="1" dirty="0" smtClean="0">
                <a:solidFill>
                  <a:schemeClr val="bg1"/>
                </a:solidFill>
                <a:latin typeface="Arial" charset="0"/>
                <a:ea typeface="돋움" pitchFamily="50" charset="-127"/>
              </a:rPr>
              <a:t>, </a:t>
            </a:r>
            <a:r>
              <a:rPr kumimoji="1" lang="ko-KR" altLang="en-US" sz="1050" b="1" dirty="0" smtClean="0">
                <a:solidFill>
                  <a:schemeClr val="bg1"/>
                </a:solidFill>
                <a:latin typeface="Arial" charset="0"/>
                <a:ea typeface="돋움" pitchFamily="50" charset="-127"/>
              </a:rPr>
              <a:t>안된거지에 대한 메세지창이 있어야 될듯 합니다</a:t>
            </a:r>
            <a:r>
              <a:rPr kumimoji="1" lang="en-US" altLang="ko-KR" sz="1050" b="1" dirty="0" smtClean="0">
                <a:solidFill>
                  <a:schemeClr val="bg1"/>
                </a:solidFill>
                <a:latin typeface="Arial" charset="0"/>
                <a:ea typeface="돋움" pitchFamily="50" charset="-127"/>
              </a:rPr>
              <a:t>.</a:t>
            </a:r>
          </a:p>
          <a:p>
            <a:pPr algn="ctr" fontAlgn="ctr" latinLnBrk="0">
              <a:spcBef>
                <a:spcPct val="20000"/>
              </a:spcBef>
              <a:spcAft>
                <a:spcPct val="0"/>
              </a:spcAft>
              <a:tabLst>
                <a:tab pos="1028700" algn="l"/>
              </a:tabLst>
            </a:pPr>
            <a:endParaRPr kumimoji="1" lang="en-US" altLang="ko-KR" sz="1050" b="1" dirty="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ko-KR" altLang="en-US" sz="1050" b="1" dirty="0" smtClean="0">
                <a:solidFill>
                  <a:schemeClr val="bg1"/>
                </a:solidFill>
                <a:latin typeface="Arial" charset="0"/>
                <a:ea typeface="돋움" pitchFamily="50" charset="-127"/>
              </a:rPr>
              <a:t>예 </a:t>
            </a:r>
            <a:r>
              <a:rPr kumimoji="1" lang="en-US" altLang="ko-KR" sz="1050" b="1" dirty="0" smtClean="0">
                <a:solidFill>
                  <a:schemeClr val="bg1"/>
                </a:solidFill>
                <a:latin typeface="Arial" charset="0"/>
                <a:ea typeface="돋움" pitchFamily="50" charset="-127"/>
              </a:rPr>
              <a:t>: </a:t>
            </a:r>
            <a:r>
              <a:rPr kumimoji="1" lang="ko-KR" altLang="en-US" sz="1050" b="1" dirty="0" smtClean="0">
                <a:solidFill>
                  <a:schemeClr val="bg1"/>
                </a:solidFill>
                <a:latin typeface="Arial" charset="0"/>
                <a:ea typeface="돋움" pitchFamily="50" charset="-127"/>
              </a:rPr>
              <a:t>사전캔슬신청이 완료되었습니다</a:t>
            </a:r>
            <a:r>
              <a:rPr kumimoji="1" lang="en-US" altLang="ko-KR" sz="1050" b="1" dirty="0" smtClean="0">
                <a:solidFill>
                  <a:schemeClr val="bg1"/>
                </a:solidFill>
                <a:latin typeface="Arial" charset="0"/>
                <a:ea typeface="돋움" pitchFamily="50" charset="-127"/>
              </a:rPr>
              <a:t>.</a:t>
            </a:r>
            <a:br>
              <a:rPr kumimoji="1" lang="en-US" altLang="ko-KR" sz="1050" b="1" dirty="0" smtClean="0">
                <a:solidFill>
                  <a:schemeClr val="bg1"/>
                </a:solidFill>
                <a:latin typeface="Arial" charset="0"/>
                <a:ea typeface="돋움" pitchFamily="50" charset="-127"/>
              </a:rPr>
            </a:br>
            <a:r>
              <a:rPr kumimoji="1" lang="en-US" altLang="ko-KR" sz="1050" b="1" dirty="0" smtClean="0">
                <a:solidFill>
                  <a:schemeClr val="bg1"/>
                </a:solidFill>
                <a:latin typeface="Arial" charset="0"/>
                <a:ea typeface="돋움" pitchFamily="50" charset="-127"/>
              </a:rPr>
              <a:t>[</a:t>
            </a:r>
            <a:r>
              <a:rPr kumimoji="1" lang="ko-KR" altLang="en-US" sz="1050" b="1" dirty="0" smtClean="0">
                <a:solidFill>
                  <a:schemeClr val="bg1"/>
                </a:solidFill>
                <a:latin typeface="Arial" charset="0"/>
                <a:ea typeface="돋움" pitchFamily="50" charset="-127"/>
              </a:rPr>
              <a:t>확인</a:t>
            </a:r>
            <a:r>
              <a:rPr kumimoji="1" lang="en-US" altLang="ko-KR" sz="1050" b="1" dirty="0" smtClean="0">
                <a:solidFill>
                  <a:schemeClr val="bg1"/>
                </a:solidFill>
                <a:latin typeface="Arial" charset="0"/>
                <a:ea typeface="돋움" pitchFamily="50" charset="-127"/>
              </a:rPr>
              <a:t>]</a:t>
            </a:r>
          </a:p>
        </p:txBody>
      </p:sp>
    </p:spTree>
    <p:extLst>
      <p:ext uri="{BB962C8B-B14F-4D97-AF65-F5344CB8AC3E}">
        <p14:creationId xmlns:p14="http://schemas.microsoft.com/office/powerpoint/2010/main" val="229314121"/>
      </p:ext>
    </p:extLst>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71291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4165998057"/>
      </p:ext>
    </p:extLst>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a:t>
            </a:r>
            <a:r>
              <a:rPr lang="ko-KR" altLang="en-US" dirty="0" smtClean="0">
                <a:solidFill>
                  <a:srgbClr val="000000"/>
                </a:solidFill>
                <a:latin typeface="돋움"/>
                <a:ea typeface="돋움"/>
              </a:rPr>
              <a:t>비용관리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07580" y="1468073"/>
            <a:ext cx="613797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3" y="1739261"/>
              <a:ext cx="1294427" cy="138499"/>
            </a:xfrm>
            <a:prstGeom prst="rect">
              <a:avLst/>
            </a:prstGeom>
            <a:solidFill>
              <a:schemeClr val="tx1"/>
            </a:solidFill>
          </p:spPr>
          <p:txBody>
            <a:bodyPr wrap="square" lIns="0" tIns="0" rIns="0" bIns="0" rtlCol="0" anchor="ctr">
              <a:spAutoFit/>
            </a:bodyPr>
            <a:lstStyle/>
            <a:p>
              <a:pPr algn="ctr"/>
              <a:r>
                <a:rPr lang="ko-KR" altLang="en-US" sz="900" b="1" smtClean="0">
                  <a:solidFill>
                    <a:schemeClr val="bg1"/>
                  </a:solidFill>
                </a:rPr>
                <a:t>당월 비용검색</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983292"/>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4010625"/>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전체비용 검색</a:t>
            </a:r>
            <a:endParaRPr lang="ko-KR" altLang="en-US" sz="900" b="1" dirty="0">
              <a:solidFill>
                <a:schemeClr val="bg1"/>
              </a:solidFill>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03176" y="1448076"/>
            <a:ext cx="5851869" cy="2484980"/>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27" name="표 126"/>
          <p:cNvGraphicFramePr>
            <a:graphicFrameLocks noGrp="1"/>
          </p:cNvGraphicFramePr>
          <p:nvPr>
            <p:extLst>
              <p:ext uri="{D42A27DB-BD31-4B8C-83A1-F6EECF244321}">
                <p14:modId xmlns:p14="http://schemas.microsoft.com/office/powerpoint/2010/main" val="1020673485"/>
              </p:ext>
            </p:extLst>
          </p:nvPr>
        </p:nvGraphicFramePr>
        <p:xfrm>
          <a:off x="1395022" y="1517084"/>
          <a:ext cx="5684989" cy="1260692"/>
        </p:xfrm>
        <a:graphic>
          <a:graphicData uri="http://schemas.openxmlformats.org/drawingml/2006/table">
            <a:tbl>
              <a:tblPr firstRow="1" bandRow="1">
                <a:tableStyleId>{5C22544A-7EE6-4342-B048-85BDC9FD1C3A}</a:tableStyleId>
              </a:tblPr>
              <a:tblGrid>
                <a:gridCol w="588936"/>
                <a:gridCol w="716632"/>
                <a:gridCol w="477755"/>
                <a:gridCol w="837502"/>
                <a:gridCol w="576064"/>
                <a:gridCol w="576064"/>
                <a:gridCol w="936104"/>
                <a:gridCol w="975932"/>
              </a:tblGrid>
              <a:tr h="350328">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강사명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교육진행일수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회당시간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총교육</a:t>
                      </a:r>
                      <a:r>
                        <a:rPr lang="ko-KR" altLang="en-US" sz="900" dirty="0" smtClean="0">
                          <a:solidFill>
                            <a:schemeClr val="tx1"/>
                          </a:solidFill>
                        </a:rPr>
                        <a:t> 진행시간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합계</a:t>
                      </a:r>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 </a:t>
                      </a:r>
                      <a:r>
                        <a:rPr lang="ko-KR" altLang="en-US" sz="900" dirty="0" smtClean="0">
                          <a:solidFill>
                            <a:schemeClr val="tx1"/>
                          </a:solidFill>
                        </a:rPr>
                        <a:t>원</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1700000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정희정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화목토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8" name="그룹 7"/>
          <p:cNvGrpSpPr/>
          <p:nvPr/>
        </p:nvGrpSpPr>
        <p:grpSpPr>
          <a:xfrm>
            <a:off x="1750307" y="3544782"/>
            <a:ext cx="4805442" cy="195697"/>
            <a:chOff x="1854790" y="1509830"/>
            <a:chExt cx="4805442" cy="195697"/>
          </a:xfrm>
        </p:grpSpPr>
        <p:sp>
          <p:nvSpPr>
            <p:cNvPr id="128" name="TextBox 127"/>
            <p:cNvSpPr txBox="1"/>
            <p:nvPr/>
          </p:nvSpPr>
          <p:spPr>
            <a:xfrm>
              <a:off x="185479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2013</a:t>
              </a:r>
              <a:endParaRPr lang="ko-KR" altLang="en-US" sz="1000" b="1" dirty="0"/>
            </a:p>
          </p:txBody>
        </p:sp>
        <p:sp>
          <p:nvSpPr>
            <p:cNvPr id="61" name="TextBox 60"/>
            <p:cNvSpPr txBox="1"/>
            <p:nvPr/>
          </p:nvSpPr>
          <p:spPr>
            <a:xfrm>
              <a:off x="617527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2015</a:t>
              </a:r>
              <a:endParaRPr lang="ko-KR" altLang="en-US" sz="1000" b="1" dirty="0"/>
            </a:p>
          </p:txBody>
        </p:sp>
        <p:sp>
          <p:nvSpPr>
            <p:cNvPr id="7" name="이등변 삼각형 6"/>
            <p:cNvSpPr/>
            <p:nvPr/>
          </p:nvSpPr>
          <p:spPr bwMode="auto">
            <a:xfrm rot="5400000">
              <a:off x="5879325" y="1570218"/>
              <a:ext cx="144016" cy="117831"/>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4" name="이등변 삼각형 63"/>
            <p:cNvSpPr/>
            <p:nvPr/>
          </p:nvSpPr>
          <p:spPr bwMode="auto">
            <a:xfrm rot="16200000">
              <a:off x="2450485" y="1559310"/>
              <a:ext cx="158720" cy="129862"/>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5" name="TextBox 64"/>
            <p:cNvSpPr txBox="1"/>
            <p:nvPr/>
          </p:nvSpPr>
          <p:spPr>
            <a:xfrm>
              <a:off x="266835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a:t>1</a:t>
              </a:r>
              <a:endParaRPr lang="ko-KR" altLang="en-US" sz="1000" b="1" dirty="0"/>
            </a:p>
          </p:txBody>
        </p:sp>
        <p:sp>
          <p:nvSpPr>
            <p:cNvPr id="66" name="TextBox 65"/>
            <p:cNvSpPr txBox="1"/>
            <p:nvPr/>
          </p:nvSpPr>
          <p:spPr>
            <a:xfrm>
              <a:off x="2934734"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2</a:t>
              </a:r>
              <a:endParaRPr lang="ko-KR" altLang="en-US" sz="1000" b="1" dirty="0"/>
            </a:p>
          </p:txBody>
        </p:sp>
        <p:sp>
          <p:nvSpPr>
            <p:cNvPr id="67" name="TextBox 66"/>
            <p:cNvSpPr txBox="1"/>
            <p:nvPr/>
          </p:nvSpPr>
          <p:spPr>
            <a:xfrm>
              <a:off x="3201117"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3</a:t>
              </a:r>
              <a:endParaRPr lang="ko-KR" altLang="en-US" sz="1000" b="1" dirty="0"/>
            </a:p>
          </p:txBody>
        </p:sp>
        <p:sp>
          <p:nvSpPr>
            <p:cNvPr id="68" name="TextBox 67"/>
            <p:cNvSpPr txBox="1"/>
            <p:nvPr/>
          </p:nvSpPr>
          <p:spPr>
            <a:xfrm>
              <a:off x="346750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4</a:t>
              </a:r>
              <a:endParaRPr lang="ko-KR" altLang="en-US" sz="1000" b="1" dirty="0"/>
            </a:p>
          </p:txBody>
        </p:sp>
        <p:sp>
          <p:nvSpPr>
            <p:cNvPr id="69" name="TextBox 68"/>
            <p:cNvSpPr txBox="1"/>
            <p:nvPr/>
          </p:nvSpPr>
          <p:spPr>
            <a:xfrm>
              <a:off x="3733883"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5</a:t>
              </a:r>
              <a:endParaRPr lang="ko-KR" altLang="en-US" sz="1000" b="1" dirty="0"/>
            </a:p>
          </p:txBody>
        </p:sp>
        <p:sp>
          <p:nvSpPr>
            <p:cNvPr id="70" name="TextBox 69"/>
            <p:cNvSpPr txBox="1"/>
            <p:nvPr/>
          </p:nvSpPr>
          <p:spPr>
            <a:xfrm>
              <a:off x="4000266"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6</a:t>
              </a:r>
              <a:endParaRPr lang="ko-KR" altLang="en-US" sz="1000" b="1" dirty="0"/>
            </a:p>
          </p:txBody>
        </p:sp>
        <p:sp>
          <p:nvSpPr>
            <p:cNvPr id="71" name="TextBox 70"/>
            <p:cNvSpPr txBox="1"/>
            <p:nvPr/>
          </p:nvSpPr>
          <p:spPr>
            <a:xfrm>
              <a:off x="4266649"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7</a:t>
              </a:r>
              <a:endParaRPr lang="ko-KR" altLang="en-US" sz="1000" b="1" dirty="0"/>
            </a:p>
          </p:txBody>
        </p:sp>
        <p:sp>
          <p:nvSpPr>
            <p:cNvPr id="72" name="TextBox 71"/>
            <p:cNvSpPr txBox="1"/>
            <p:nvPr/>
          </p:nvSpPr>
          <p:spPr>
            <a:xfrm>
              <a:off x="4533032"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8</a:t>
              </a:r>
              <a:endParaRPr lang="ko-KR" altLang="en-US" sz="1000" b="1" dirty="0"/>
            </a:p>
          </p:txBody>
        </p:sp>
        <p:sp>
          <p:nvSpPr>
            <p:cNvPr id="76" name="TextBox 75"/>
            <p:cNvSpPr txBox="1"/>
            <p:nvPr/>
          </p:nvSpPr>
          <p:spPr>
            <a:xfrm>
              <a:off x="4799415"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9</a:t>
              </a:r>
              <a:endParaRPr lang="ko-KR" altLang="en-US" sz="1000" b="1" dirty="0"/>
            </a:p>
          </p:txBody>
        </p:sp>
        <p:sp>
          <p:nvSpPr>
            <p:cNvPr id="78" name="TextBox 77"/>
            <p:cNvSpPr txBox="1"/>
            <p:nvPr/>
          </p:nvSpPr>
          <p:spPr>
            <a:xfrm>
              <a:off x="5065798"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10</a:t>
              </a:r>
              <a:endParaRPr lang="ko-KR" altLang="en-US" sz="1000" b="1" dirty="0"/>
            </a:p>
          </p:txBody>
        </p:sp>
        <p:sp>
          <p:nvSpPr>
            <p:cNvPr id="79" name="TextBox 78"/>
            <p:cNvSpPr txBox="1"/>
            <p:nvPr/>
          </p:nvSpPr>
          <p:spPr>
            <a:xfrm>
              <a:off x="533218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11</a:t>
              </a:r>
              <a:endParaRPr lang="ko-KR" altLang="en-US" sz="1000" b="1" dirty="0"/>
            </a:p>
          </p:txBody>
        </p:sp>
        <p:sp>
          <p:nvSpPr>
            <p:cNvPr id="80" name="TextBox 79"/>
            <p:cNvSpPr txBox="1"/>
            <p:nvPr/>
          </p:nvSpPr>
          <p:spPr>
            <a:xfrm>
              <a:off x="559856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12</a:t>
              </a:r>
              <a:endParaRPr lang="ko-KR" altLang="en-US" sz="1000" b="1" dirty="0"/>
            </a:p>
          </p:txBody>
        </p:sp>
      </p:grpSp>
      <p:sp>
        <p:nvSpPr>
          <p:cNvPr id="81" name="직사각형 80"/>
          <p:cNvSpPr/>
          <p:nvPr/>
        </p:nvSpPr>
        <p:spPr bwMode="auto">
          <a:xfrm>
            <a:off x="1314062" y="4213515"/>
            <a:ext cx="5851869" cy="207350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0" name="그림 89"/>
          <p:cNvPicPr>
            <a:picLocks noChangeAspect="1"/>
          </p:cNvPicPr>
          <p:nvPr/>
        </p:nvPicPr>
        <p:blipFill>
          <a:blip r:embed="rId4"/>
          <a:stretch>
            <a:fillRect/>
          </a:stretch>
        </p:blipFill>
        <p:spPr>
          <a:xfrm>
            <a:off x="5801347" y="5963141"/>
            <a:ext cx="1293034" cy="197972"/>
          </a:xfrm>
          <a:prstGeom prst="rect">
            <a:avLst/>
          </a:prstGeom>
        </p:spPr>
      </p:pic>
      <p:pic>
        <p:nvPicPr>
          <p:cNvPr id="92" name="그림 91"/>
          <p:cNvPicPr>
            <a:picLocks noChangeAspect="1"/>
          </p:cNvPicPr>
          <p:nvPr/>
        </p:nvPicPr>
        <p:blipFill>
          <a:blip r:embed="rId5"/>
          <a:stretch>
            <a:fillRect/>
          </a:stretch>
        </p:blipFill>
        <p:spPr>
          <a:xfrm>
            <a:off x="6086671" y="4257546"/>
            <a:ext cx="1016495" cy="201125"/>
          </a:xfrm>
          <a:prstGeom prst="rect">
            <a:avLst/>
          </a:prstGeom>
        </p:spPr>
      </p:pic>
      <p:sp>
        <p:nvSpPr>
          <p:cNvPr id="106" name="TextBox 105"/>
          <p:cNvSpPr txBox="1"/>
          <p:nvPr/>
        </p:nvSpPr>
        <p:spPr>
          <a:xfrm>
            <a:off x="1807231" y="4272164"/>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107" name="TextBox 106"/>
          <p:cNvSpPr txBox="1"/>
          <p:nvPr/>
        </p:nvSpPr>
        <p:spPr>
          <a:xfrm>
            <a:off x="2340290" y="4278550"/>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108" name="그룹 107"/>
          <p:cNvGrpSpPr/>
          <p:nvPr/>
        </p:nvGrpSpPr>
        <p:grpSpPr>
          <a:xfrm>
            <a:off x="1688418" y="4668508"/>
            <a:ext cx="503620" cy="151844"/>
            <a:chOff x="1853004" y="4826628"/>
            <a:chExt cx="508292" cy="216024"/>
          </a:xfrm>
        </p:grpSpPr>
        <p:pic>
          <p:nvPicPr>
            <p:cNvPr id="10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직사각형 109"/>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11" name="그룹 110"/>
          <p:cNvGrpSpPr/>
          <p:nvPr/>
        </p:nvGrpSpPr>
        <p:grpSpPr>
          <a:xfrm>
            <a:off x="1716204" y="4797377"/>
            <a:ext cx="458837" cy="141889"/>
            <a:chOff x="1853004" y="5154597"/>
            <a:chExt cx="546189" cy="204821"/>
          </a:xfrm>
        </p:grpSpPr>
        <p:pic>
          <p:nvPicPr>
            <p:cNvPr id="11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3" name="직사각형 112"/>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14" name="그림 113"/>
          <p:cNvPicPr>
            <a:picLocks noChangeAspect="1"/>
          </p:cNvPicPr>
          <p:nvPr/>
        </p:nvPicPr>
        <p:blipFill>
          <a:blip r:embed="rId8"/>
          <a:stretch>
            <a:fillRect/>
          </a:stretch>
        </p:blipFill>
        <p:spPr>
          <a:xfrm>
            <a:off x="1383498" y="6010404"/>
            <a:ext cx="1521869" cy="149692"/>
          </a:xfrm>
          <a:prstGeom prst="rect">
            <a:avLst/>
          </a:prstGeom>
        </p:spPr>
      </p:pic>
      <p:graphicFrame>
        <p:nvGraphicFramePr>
          <p:cNvPr id="137" name="표 136"/>
          <p:cNvGraphicFramePr>
            <a:graphicFrameLocks noGrp="1"/>
          </p:cNvGraphicFramePr>
          <p:nvPr>
            <p:extLst>
              <p:ext uri="{D42A27DB-BD31-4B8C-83A1-F6EECF244321}">
                <p14:modId xmlns:p14="http://schemas.microsoft.com/office/powerpoint/2010/main" val="1302671372"/>
              </p:ext>
            </p:extLst>
          </p:nvPr>
        </p:nvGraphicFramePr>
        <p:xfrm>
          <a:off x="1385998" y="4516499"/>
          <a:ext cx="5717169" cy="1373272"/>
        </p:xfrm>
        <a:graphic>
          <a:graphicData uri="http://schemas.openxmlformats.org/drawingml/2006/table">
            <a:tbl>
              <a:tblPr firstRow="1" bandRow="1">
                <a:tableStyleId>{5C22544A-7EE6-4342-B048-85BDC9FD1C3A}</a:tableStyleId>
              </a:tblPr>
              <a:tblGrid>
                <a:gridCol w="494627"/>
                <a:gridCol w="601876"/>
                <a:gridCol w="334376"/>
                <a:gridCol w="535001"/>
                <a:gridCol w="942976"/>
                <a:gridCol w="576064"/>
                <a:gridCol w="651723"/>
                <a:gridCol w="526842"/>
                <a:gridCol w="526842"/>
                <a:gridCol w="526842"/>
              </a:tblGrid>
              <a:tr h="320781">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교육진행 일수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회당시간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총교육</a:t>
                      </a:r>
                      <a:r>
                        <a:rPr lang="ko-KR" altLang="en-US" sz="900" dirty="0" smtClean="0">
                          <a:solidFill>
                            <a:schemeClr val="tx1"/>
                          </a:solidFill>
                        </a:rPr>
                        <a:t> 진행시간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합계    </a:t>
                      </a:r>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a:t>
                      </a:r>
                      <a:r>
                        <a:rPr lang="ko-KR" altLang="en-US" sz="900" dirty="0" smtClean="0">
                          <a:solidFill>
                            <a:schemeClr val="tx1"/>
                          </a:solidFill>
                        </a:rPr>
                        <a:t>원</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19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a:t>
                      </a:r>
                    </a:p>
                    <a:p>
                      <a:pPr algn="ctr" latinLnBrk="1"/>
                      <a:r>
                        <a:rPr lang="en-US" altLang="ko-KR" sz="900" dirty="0" smtClean="0">
                          <a:solidFill>
                            <a:schemeClr val="tx1"/>
                          </a:solidFill>
                        </a:rPr>
                        <a:t>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60</a:t>
                      </a:r>
                      <a:r>
                        <a:rPr lang="ko-KR" altLang="en-US" sz="900" dirty="0" smtClean="0">
                          <a:solidFill>
                            <a:schemeClr val="tx1"/>
                          </a:solidFill>
                        </a:rPr>
                        <a:t>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531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846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52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8" name="TextBox 137"/>
          <p:cNvSpPr txBox="1"/>
          <p:nvPr/>
        </p:nvSpPr>
        <p:spPr>
          <a:xfrm>
            <a:off x="1368830" y="4278549"/>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140" name="직사각형 139"/>
          <p:cNvSpPr/>
          <p:nvPr/>
        </p:nvSpPr>
        <p:spPr bwMode="auto">
          <a:xfrm>
            <a:off x="1419821" y="4878593"/>
            <a:ext cx="410223" cy="170040"/>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aphicFrame>
        <p:nvGraphicFramePr>
          <p:cNvPr id="146" name="표 145"/>
          <p:cNvGraphicFramePr>
            <a:graphicFrameLocks noGrp="1"/>
          </p:cNvGraphicFramePr>
          <p:nvPr>
            <p:extLst>
              <p:ext uri="{D42A27DB-BD31-4B8C-83A1-F6EECF244321}">
                <p14:modId xmlns:p14="http://schemas.microsoft.com/office/powerpoint/2010/main" val="3599505744"/>
              </p:ext>
            </p:extLst>
          </p:nvPr>
        </p:nvGraphicFramePr>
        <p:xfrm>
          <a:off x="3851920" y="2833927"/>
          <a:ext cx="3240360" cy="618516"/>
        </p:xfrm>
        <a:graphic>
          <a:graphicData uri="http://schemas.openxmlformats.org/drawingml/2006/table">
            <a:tbl>
              <a:tblPr firstRow="1" bandRow="1">
                <a:tableStyleId>{5C22544A-7EE6-4342-B048-85BDC9FD1C3A}</a:tableStyleId>
              </a:tblPr>
              <a:tblGrid>
                <a:gridCol w="1296144"/>
                <a:gridCol w="1944216"/>
              </a:tblGrid>
              <a:tr h="213204">
                <a:tc>
                  <a:txBody>
                    <a:bodyPr/>
                    <a:lstStyle/>
                    <a:p>
                      <a:pPr algn="ctr" latinLnBrk="1"/>
                      <a:r>
                        <a:rPr lang="ko-KR" altLang="en-US" sz="900" b="0" dirty="0" smtClean="0">
                          <a:solidFill>
                            <a:schemeClr val="tx1"/>
                          </a:solidFill>
                        </a:rPr>
                        <a:t>공급가액</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5100000</a:t>
                      </a:r>
                      <a:r>
                        <a:rPr lang="ko-KR" altLang="en-US" sz="900" b="0" dirty="0" smtClean="0">
                          <a:solidFill>
                            <a:schemeClr val="tx1"/>
                          </a:solidFill>
                        </a:rPr>
                        <a:t>원</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ko-KR" altLang="en-US" sz="900" dirty="0" smtClean="0">
                          <a:solidFill>
                            <a:schemeClr val="tx1"/>
                          </a:solidFill>
                        </a:rPr>
                        <a:t>부가세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510000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en-US" altLang="ko-KR" sz="900" b="1" dirty="0" smtClean="0">
                          <a:solidFill>
                            <a:schemeClr val="tx1"/>
                          </a:solidFill>
                        </a:rPr>
                        <a:t>TOTAL</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정희정</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1" name="그림 10"/>
          <p:cNvPicPr>
            <a:picLocks noChangeAspect="1"/>
          </p:cNvPicPr>
          <p:nvPr/>
        </p:nvPicPr>
        <p:blipFill>
          <a:blip r:embed="rId9"/>
          <a:stretch>
            <a:fillRect/>
          </a:stretch>
        </p:blipFill>
        <p:spPr>
          <a:xfrm>
            <a:off x="3921622" y="3760162"/>
            <a:ext cx="157292" cy="157292"/>
          </a:xfrm>
          <a:prstGeom prst="rect">
            <a:avLst/>
          </a:prstGeom>
        </p:spPr>
      </p:pic>
      <p:sp>
        <p:nvSpPr>
          <p:cNvPr id="148" name="직사각형 147"/>
          <p:cNvSpPr/>
          <p:nvPr/>
        </p:nvSpPr>
        <p:spPr bwMode="auto">
          <a:xfrm>
            <a:off x="1419821" y="5186653"/>
            <a:ext cx="410223" cy="170040"/>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49" name="직사각형 148"/>
          <p:cNvSpPr/>
          <p:nvPr/>
        </p:nvSpPr>
        <p:spPr bwMode="auto">
          <a:xfrm>
            <a:off x="1419875" y="5451169"/>
            <a:ext cx="434915" cy="17375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50" name="직사각형 149"/>
          <p:cNvSpPr/>
          <p:nvPr/>
        </p:nvSpPr>
        <p:spPr bwMode="auto">
          <a:xfrm>
            <a:off x="1421117" y="5692893"/>
            <a:ext cx="434915" cy="17375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2" name="직사각형 1"/>
          <p:cNvSpPr/>
          <p:nvPr/>
        </p:nvSpPr>
        <p:spPr bwMode="auto">
          <a:xfrm>
            <a:off x="7308304" y="1217356"/>
            <a:ext cx="4641552" cy="903100"/>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송진 </a:t>
            </a:r>
            <a:r>
              <a:rPr kumimoji="1" lang="en-US" altLang="ko-KR" sz="1200" b="1" i="0" u="none" strike="noStrike" cap="none" normalizeH="0" baseline="0" dirty="0" smtClean="0">
                <a:ln>
                  <a:noFill/>
                </a:ln>
                <a:solidFill>
                  <a:schemeClr val="bg1"/>
                </a:solidFill>
                <a:effectLst/>
                <a:latin typeface="Arial" charset="0"/>
                <a:ea typeface="돋움" pitchFamily="50" charset="-127"/>
              </a:rPr>
              <a:t>: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월 </a:t>
            </a:r>
            <a:r>
              <a:rPr kumimoji="1" lang="ko-KR" altLang="en-US" sz="1200" b="1" i="0" u="none" strike="noStrike" cap="none" normalizeH="0" baseline="0" dirty="0" smtClean="0">
                <a:ln>
                  <a:noFill/>
                </a:ln>
                <a:solidFill>
                  <a:schemeClr val="bg1"/>
                </a:solidFill>
                <a:effectLst/>
                <a:latin typeface="Arial" charset="0"/>
                <a:ea typeface="돋움" pitchFamily="50" charset="-127"/>
              </a:rPr>
              <a:t>선택이 </a:t>
            </a:r>
            <a:r>
              <a:rPr kumimoji="1" lang="ko-KR" altLang="en-US" sz="1200" b="1" i="0" u="none" strike="noStrike" cap="none" normalizeH="0" baseline="0" dirty="0" smtClean="0">
                <a:ln>
                  <a:noFill/>
                </a:ln>
                <a:solidFill>
                  <a:schemeClr val="bg1"/>
                </a:solidFill>
                <a:effectLst/>
                <a:latin typeface="Arial" charset="0"/>
                <a:ea typeface="돋움" pitchFamily="50" charset="-127"/>
              </a:rPr>
              <a:t>하단에 위치 하는 것이 좋지 않을까</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solidFill>
                  <a:schemeClr val="bg1"/>
                </a:solidFill>
                <a:latin typeface="Arial" charset="0"/>
                <a:ea typeface="돋움" pitchFamily="50" charset="-127"/>
              </a:rPr>
              <a:t>PDF </a:t>
            </a:r>
            <a:r>
              <a:rPr kumimoji="1" lang="ko-KR" altLang="en-US" sz="1200" b="1" dirty="0" smtClean="0">
                <a:solidFill>
                  <a:schemeClr val="bg1"/>
                </a:solidFill>
                <a:latin typeface="Arial" charset="0"/>
                <a:ea typeface="돋움" pitchFamily="50" charset="-127"/>
              </a:rPr>
              <a:t>파일을  추가</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pic>
        <p:nvPicPr>
          <p:cNvPr id="51" name="그림 50"/>
          <p:cNvPicPr>
            <a:picLocks noChangeAspect="1"/>
          </p:cNvPicPr>
          <p:nvPr/>
        </p:nvPicPr>
        <p:blipFill>
          <a:blip r:embed="rId9"/>
          <a:stretch>
            <a:fillRect/>
          </a:stretch>
        </p:blipFill>
        <p:spPr>
          <a:xfrm>
            <a:off x="3649368" y="3749228"/>
            <a:ext cx="157292" cy="157292"/>
          </a:xfrm>
          <a:prstGeom prst="rect">
            <a:avLst/>
          </a:prstGeom>
        </p:spPr>
      </p:pic>
      <p:pic>
        <p:nvPicPr>
          <p:cNvPr id="52" name="그림 51"/>
          <p:cNvPicPr>
            <a:picLocks noChangeAspect="1"/>
          </p:cNvPicPr>
          <p:nvPr/>
        </p:nvPicPr>
        <p:blipFill>
          <a:blip r:embed="rId9"/>
          <a:stretch>
            <a:fillRect/>
          </a:stretch>
        </p:blipFill>
        <p:spPr>
          <a:xfrm>
            <a:off x="3382985" y="3749886"/>
            <a:ext cx="157292" cy="157292"/>
          </a:xfrm>
          <a:prstGeom prst="rect">
            <a:avLst/>
          </a:prstGeom>
        </p:spPr>
      </p:pic>
      <p:pic>
        <p:nvPicPr>
          <p:cNvPr id="53" name="그림 52"/>
          <p:cNvPicPr>
            <a:picLocks noChangeAspect="1"/>
          </p:cNvPicPr>
          <p:nvPr/>
        </p:nvPicPr>
        <p:blipFill>
          <a:blip r:embed="rId9"/>
          <a:stretch>
            <a:fillRect/>
          </a:stretch>
        </p:blipFill>
        <p:spPr>
          <a:xfrm>
            <a:off x="3116602" y="3755270"/>
            <a:ext cx="157292" cy="157292"/>
          </a:xfrm>
          <a:prstGeom prst="rect">
            <a:avLst/>
          </a:prstGeom>
        </p:spPr>
      </p:pic>
      <p:pic>
        <p:nvPicPr>
          <p:cNvPr id="54" name="그림 53"/>
          <p:cNvPicPr>
            <a:picLocks noChangeAspect="1"/>
          </p:cNvPicPr>
          <p:nvPr/>
        </p:nvPicPr>
        <p:blipFill>
          <a:blip r:embed="rId9"/>
          <a:stretch>
            <a:fillRect/>
          </a:stretch>
        </p:blipFill>
        <p:spPr>
          <a:xfrm>
            <a:off x="2850219" y="3751536"/>
            <a:ext cx="157292" cy="157292"/>
          </a:xfrm>
          <a:prstGeom prst="rect">
            <a:avLst/>
          </a:prstGeom>
        </p:spPr>
      </p:pic>
      <p:pic>
        <p:nvPicPr>
          <p:cNvPr id="55" name="그림 54"/>
          <p:cNvPicPr>
            <a:picLocks noChangeAspect="1"/>
          </p:cNvPicPr>
          <p:nvPr/>
        </p:nvPicPr>
        <p:blipFill>
          <a:blip r:embed="rId9"/>
          <a:stretch>
            <a:fillRect/>
          </a:stretch>
        </p:blipFill>
        <p:spPr>
          <a:xfrm>
            <a:off x="2583836" y="3753159"/>
            <a:ext cx="157292" cy="157292"/>
          </a:xfrm>
          <a:prstGeom prst="rect">
            <a:avLst/>
          </a:prstGeom>
        </p:spPr>
      </p:pic>
    </p:spTree>
    <p:extLst>
      <p:ext uri="{BB962C8B-B14F-4D97-AF65-F5344CB8AC3E}">
        <p14:creationId xmlns:p14="http://schemas.microsoft.com/office/powerpoint/2010/main" val="303137442"/>
      </p:ext>
    </p:extLst>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a:t>
            </a:r>
            <a:r>
              <a:rPr lang="ko-KR" altLang="en-US" dirty="0" smtClean="0">
                <a:solidFill>
                  <a:srgbClr val="000000"/>
                </a:solidFill>
                <a:latin typeface="돋움"/>
                <a:ea typeface="돋움"/>
              </a:rPr>
              <a:t>비용관리 세부기능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434548"/>
            <a:ext cx="613797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3" y="1739261"/>
              <a:ext cx="1294427" cy="138499"/>
            </a:xfrm>
            <a:prstGeom prst="rect">
              <a:avLst/>
            </a:prstGeom>
            <a:solidFill>
              <a:schemeClr val="tx1"/>
            </a:solidFill>
          </p:spPr>
          <p:txBody>
            <a:bodyPr wrap="square" lIns="0" tIns="0" rIns="0" bIns="0" rtlCol="0" anchor="ctr">
              <a:spAutoFit/>
            </a:bodyPr>
            <a:lstStyle/>
            <a:p>
              <a:pPr algn="ctr"/>
              <a:r>
                <a:rPr lang="ko-KR" altLang="en-US" sz="900" b="1" smtClean="0">
                  <a:solidFill>
                    <a:schemeClr val="bg1"/>
                  </a:solidFill>
                </a:rPr>
                <a:t>당월 비용검색</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983292"/>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4010625"/>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전체비용 검색</a:t>
            </a:r>
            <a:endParaRPr lang="ko-KR" altLang="en-US" sz="900" b="1" dirty="0">
              <a:solidFill>
                <a:schemeClr val="bg1"/>
              </a:solidFill>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03176" y="1448076"/>
            <a:ext cx="5851869" cy="2484980"/>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27" name="표 126"/>
          <p:cNvGraphicFramePr>
            <a:graphicFrameLocks noGrp="1"/>
          </p:cNvGraphicFramePr>
          <p:nvPr>
            <p:extLst/>
          </p:nvPr>
        </p:nvGraphicFramePr>
        <p:xfrm>
          <a:off x="1375111" y="1772816"/>
          <a:ext cx="5684989" cy="1260692"/>
        </p:xfrm>
        <a:graphic>
          <a:graphicData uri="http://schemas.openxmlformats.org/drawingml/2006/table">
            <a:tbl>
              <a:tblPr firstRow="1" bandRow="1">
                <a:tableStyleId>{5C22544A-7EE6-4342-B048-85BDC9FD1C3A}</a:tableStyleId>
              </a:tblPr>
              <a:tblGrid>
                <a:gridCol w="588936"/>
                <a:gridCol w="716632"/>
                <a:gridCol w="477755"/>
                <a:gridCol w="837502"/>
                <a:gridCol w="576064"/>
                <a:gridCol w="576064"/>
                <a:gridCol w="936104"/>
                <a:gridCol w="975932"/>
              </a:tblGrid>
              <a:tr h="350328">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강사명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교육진행일수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회당시간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총교육</a:t>
                      </a:r>
                      <a:r>
                        <a:rPr lang="ko-KR" altLang="en-US" sz="900" dirty="0" smtClean="0">
                          <a:solidFill>
                            <a:schemeClr val="tx1"/>
                          </a:solidFill>
                        </a:rPr>
                        <a:t> 진행시간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합계</a:t>
                      </a:r>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 </a:t>
                      </a:r>
                      <a:r>
                        <a:rPr lang="ko-KR" altLang="en-US" sz="900" dirty="0" smtClean="0">
                          <a:solidFill>
                            <a:schemeClr val="tx1"/>
                          </a:solidFill>
                        </a:rPr>
                        <a:t>원</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1700000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정희정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화목토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8" name="그룹 7"/>
          <p:cNvGrpSpPr/>
          <p:nvPr/>
        </p:nvGrpSpPr>
        <p:grpSpPr>
          <a:xfrm>
            <a:off x="1854790" y="1509830"/>
            <a:ext cx="4805442" cy="195697"/>
            <a:chOff x="1854790" y="1509830"/>
            <a:chExt cx="4805442" cy="195697"/>
          </a:xfrm>
        </p:grpSpPr>
        <p:sp>
          <p:nvSpPr>
            <p:cNvPr id="128" name="TextBox 127"/>
            <p:cNvSpPr txBox="1"/>
            <p:nvPr/>
          </p:nvSpPr>
          <p:spPr>
            <a:xfrm>
              <a:off x="185479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2013</a:t>
              </a:r>
              <a:endParaRPr lang="ko-KR" altLang="en-US" sz="1000" b="1" dirty="0"/>
            </a:p>
          </p:txBody>
        </p:sp>
        <p:sp>
          <p:nvSpPr>
            <p:cNvPr id="61" name="TextBox 60"/>
            <p:cNvSpPr txBox="1"/>
            <p:nvPr/>
          </p:nvSpPr>
          <p:spPr>
            <a:xfrm>
              <a:off x="617527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2015</a:t>
              </a:r>
              <a:endParaRPr lang="ko-KR" altLang="en-US" sz="1000" b="1" dirty="0"/>
            </a:p>
          </p:txBody>
        </p:sp>
        <p:sp>
          <p:nvSpPr>
            <p:cNvPr id="7" name="이등변 삼각형 6"/>
            <p:cNvSpPr/>
            <p:nvPr/>
          </p:nvSpPr>
          <p:spPr bwMode="auto">
            <a:xfrm rot="5400000">
              <a:off x="5879325" y="1570218"/>
              <a:ext cx="144016" cy="117831"/>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4" name="이등변 삼각형 63"/>
            <p:cNvSpPr/>
            <p:nvPr/>
          </p:nvSpPr>
          <p:spPr bwMode="auto">
            <a:xfrm rot="16200000">
              <a:off x="2450485" y="1559310"/>
              <a:ext cx="158720" cy="129862"/>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5" name="TextBox 64"/>
            <p:cNvSpPr txBox="1"/>
            <p:nvPr/>
          </p:nvSpPr>
          <p:spPr>
            <a:xfrm>
              <a:off x="266835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a:t>1</a:t>
              </a:r>
              <a:endParaRPr lang="ko-KR" altLang="en-US" sz="1000" b="1" dirty="0"/>
            </a:p>
          </p:txBody>
        </p:sp>
        <p:sp>
          <p:nvSpPr>
            <p:cNvPr id="66" name="TextBox 65"/>
            <p:cNvSpPr txBox="1"/>
            <p:nvPr/>
          </p:nvSpPr>
          <p:spPr>
            <a:xfrm>
              <a:off x="2934734"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2</a:t>
              </a:r>
              <a:endParaRPr lang="ko-KR" altLang="en-US" sz="1000" b="1" dirty="0"/>
            </a:p>
          </p:txBody>
        </p:sp>
        <p:sp>
          <p:nvSpPr>
            <p:cNvPr id="67" name="TextBox 66"/>
            <p:cNvSpPr txBox="1"/>
            <p:nvPr/>
          </p:nvSpPr>
          <p:spPr>
            <a:xfrm>
              <a:off x="3201117"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3</a:t>
              </a:r>
              <a:endParaRPr lang="ko-KR" altLang="en-US" sz="1000" b="1" dirty="0"/>
            </a:p>
          </p:txBody>
        </p:sp>
        <p:sp>
          <p:nvSpPr>
            <p:cNvPr id="68" name="TextBox 67"/>
            <p:cNvSpPr txBox="1"/>
            <p:nvPr/>
          </p:nvSpPr>
          <p:spPr>
            <a:xfrm>
              <a:off x="346750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4</a:t>
              </a:r>
              <a:endParaRPr lang="ko-KR" altLang="en-US" sz="1000" b="1" dirty="0"/>
            </a:p>
          </p:txBody>
        </p:sp>
        <p:sp>
          <p:nvSpPr>
            <p:cNvPr id="69" name="TextBox 68"/>
            <p:cNvSpPr txBox="1"/>
            <p:nvPr/>
          </p:nvSpPr>
          <p:spPr>
            <a:xfrm>
              <a:off x="3733883"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5</a:t>
              </a:r>
              <a:endParaRPr lang="ko-KR" altLang="en-US" sz="1000" b="1" dirty="0"/>
            </a:p>
          </p:txBody>
        </p:sp>
        <p:sp>
          <p:nvSpPr>
            <p:cNvPr id="70" name="TextBox 69"/>
            <p:cNvSpPr txBox="1"/>
            <p:nvPr/>
          </p:nvSpPr>
          <p:spPr>
            <a:xfrm>
              <a:off x="4000266"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6</a:t>
              </a:r>
              <a:endParaRPr lang="ko-KR" altLang="en-US" sz="1000" b="1" dirty="0"/>
            </a:p>
          </p:txBody>
        </p:sp>
        <p:sp>
          <p:nvSpPr>
            <p:cNvPr id="71" name="TextBox 70"/>
            <p:cNvSpPr txBox="1"/>
            <p:nvPr/>
          </p:nvSpPr>
          <p:spPr>
            <a:xfrm>
              <a:off x="4266649"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7</a:t>
              </a:r>
              <a:endParaRPr lang="ko-KR" altLang="en-US" sz="1000" b="1" dirty="0"/>
            </a:p>
          </p:txBody>
        </p:sp>
        <p:sp>
          <p:nvSpPr>
            <p:cNvPr id="72" name="TextBox 71"/>
            <p:cNvSpPr txBox="1"/>
            <p:nvPr/>
          </p:nvSpPr>
          <p:spPr>
            <a:xfrm>
              <a:off x="4533032"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8</a:t>
              </a:r>
              <a:endParaRPr lang="ko-KR" altLang="en-US" sz="1000" b="1" dirty="0"/>
            </a:p>
          </p:txBody>
        </p:sp>
        <p:sp>
          <p:nvSpPr>
            <p:cNvPr id="76" name="TextBox 75"/>
            <p:cNvSpPr txBox="1"/>
            <p:nvPr/>
          </p:nvSpPr>
          <p:spPr>
            <a:xfrm>
              <a:off x="4799415"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9</a:t>
              </a:r>
              <a:endParaRPr lang="ko-KR" altLang="en-US" sz="1000" b="1" dirty="0"/>
            </a:p>
          </p:txBody>
        </p:sp>
        <p:sp>
          <p:nvSpPr>
            <p:cNvPr id="78" name="TextBox 77"/>
            <p:cNvSpPr txBox="1"/>
            <p:nvPr/>
          </p:nvSpPr>
          <p:spPr>
            <a:xfrm>
              <a:off x="5065798"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10</a:t>
              </a:r>
              <a:endParaRPr lang="ko-KR" altLang="en-US" sz="1000" b="1" dirty="0"/>
            </a:p>
          </p:txBody>
        </p:sp>
        <p:sp>
          <p:nvSpPr>
            <p:cNvPr id="79" name="TextBox 78"/>
            <p:cNvSpPr txBox="1"/>
            <p:nvPr/>
          </p:nvSpPr>
          <p:spPr>
            <a:xfrm>
              <a:off x="533218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11</a:t>
              </a:r>
              <a:endParaRPr lang="ko-KR" altLang="en-US" sz="1000" b="1" dirty="0"/>
            </a:p>
          </p:txBody>
        </p:sp>
        <p:sp>
          <p:nvSpPr>
            <p:cNvPr id="80" name="TextBox 79"/>
            <p:cNvSpPr txBox="1"/>
            <p:nvPr/>
          </p:nvSpPr>
          <p:spPr>
            <a:xfrm>
              <a:off x="559856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12</a:t>
              </a:r>
              <a:endParaRPr lang="ko-KR" altLang="en-US" sz="1000" b="1" dirty="0"/>
            </a:p>
          </p:txBody>
        </p:sp>
      </p:grpSp>
      <p:sp>
        <p:nvSpPr>
          <p:cNvPr id="81" name="직사각형 80"/>
          <p:cNvSpPr/>
          <p:nvPr/>
        </p:nvSpPr>
        <p:spPr bwMode="auto">
          <a:xfrm>
            <a:off x="1314062" y="4213515"/>
            <a:ext cx="5851869" cy="207350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0" name="그림 89"/>
          <p:cNvPicPr>
            <a:picLocks noChangeAspect="1"/>
          </p:cNvPicPr>
          <p:nvPr/>
        </p:nvPicPr>
        <p:blipFill>
          <a:blip r:embed="rId4"/>
          <a:stretch>
            <a:fillRect/>
          </a:stretch>
        </p:blipFill>
        <p:spPr>
          <a:xfrm>
            <a:off x="5801347" y="5963141"/>
            <a:ext cx="1293034" cy="197972"/>
          </a:xfrm>
          <a:prstGeom prst="rect">
            <a:avLst/>
          </a:prstGeom>
        </p:spPr>
      </p:pic>
      <p:pic>
        <p:nvPicPr>
          <p:cNvPr id="92" name="그림 91"/>
          <p:cNvPicPr>
            <a:picLocks noChangeAspect="1"/>
          </p:cNvPicPr>
          <p:nvPr/>
        </p:nvPicPr>
        <p:blipFill>
          <a:blip r:embed="rId5"/>
          <a:stretch>
            <a:fillRect/>
          </a:stretch>
        </p:blipFill>
        <p:spPr>
          <a:xfrm>
            <a:off x="6086671" y="4257546"/>
            <a:ext cx="1016495" cy="201125"/>
          </a:xfrm>
          <a:prstGeom prst="rect">
            <a:avLst/>
          </a:prstGeom>
        </p:spPr>
      </p:pic>
      <p:sp>
        <p:nvSpPr>
          <p:cNvPr id="106" name="TextBox 105"/>
          <p:cNvSpPr txBox="1"/>
          <p:nvPr/>
        </p:nvSpPr>
        <p:spPr>
          <a:xfrm>
            <a:off x="1807231" y="4272164"/>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107" name="TextBox 106"/>
          <p:cNvSpPr txBox="1"/>
          <p:nvPr/>
        </p:nvSpPr>
        <p:spPr>
          <a:xfrm>
            <a:off x="2340290" y="4278550"/>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108" name="그룹 107"/>
          <p:cNvGrpSpPr/>
          <p:nvPr/>
        </p:nvGrpSpPr>
        <p:grpSpPr>
          <a:xfrm>
            <a:off x="1688418" y="4668508"/>
            <a:ext cx="503620" cy="151844"/>
            <a:chOff x="1853004" y="4826628"/>
            <a:chExt cx="508292" cy="216024"/>
          </a:xfrm>
        </p:grpSpPr>
        <p:pic>
          <p:nvPicPr>
            <p:cNvPr id="10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직사각형 109"/>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11" name="그룹 110"/>
          <p:cNvGrpSpPr/>
          <p:nvPr/>
        </p:nvGrpSpPr>
        <p:grpSpPr>
          <a:xfrm>
            <a:off x="1716204" y="4797377"/>
            <a:ext cx="458837" cy="141889"/>
            <a:chOff x="1853004" y="5154597"/>
            <a:chExt cx="546189" cy="204821"/>
          </a:xfrm>
        </p:grpSpPr>
        <p:pic>
          <p:nvPicPr>
            <p:cNvPr id="11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3" name="직사각형 112"/>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14" name="그림 113"/>
          <p:cNvPicPr>
            <a:picLocks noChangeAspect="1"/>
          </p:cNvPicPr>
          <p:nvPr/>
        </p:nvPicPr>
        <p:blipFill>
          <a:blip r:embed="rId8"/>
          <a:stretch>
            <a:fillRect/>
          </a:stretch>
        </p:blipFill>
        <p:spPr>
          <a:xfrm>
            <a:off x="1383498" y="6010404"/>
            <a:ext cx="1521869" cy="149692"/>
          </a:xfrm>
          <a:prstGeom prst="rect">
            <a:avLst/>
          </a:prstGeom>
        </p:spPr>
      </p:pic>
      <p:graphicFrame>
        <p:nvGraphicFramePr>
          <p:cNvPr id="137" name="표 136"/>
          <p:cNvGraphicFramePr>
            <a:graphicFrameLocks noGrp="1"/>
          </p:cNvGraphicFramePr>
          <p:nvPr>
            <p:extLst/>
          </p:nvPr>
        </p:nvGraphicFramePr>
        <p:xfrm>
          <a:off x="1385998" y="4516499"/>
          <a:ext cx="5717169" cy="1373272"/>
        </p:xfrm>
        <a:graphic>
          <a:graphicData uri="http://schemas.openxmlformats.org/drawingml/2006/table">
            <a:tbl>
              <a:tblPr firstRow="1" bandRow="1">
                <a:tableStyleId>{5C22544A-7EE6-4342-B048-85BDC9FD1C3A}</a:tableStyleId>
              </a:tblPr>
              <a:tblGrid>
                <a:gridCol w="494627"/>
                <a:gridCol w="601876"/>
                <a:gridCol w="334376"/>
                <a:gridCol w="535001"/>
                <a:gridCol w="942976"/>
                <a:gridCol w="576064"/>
                <a:gridCol w="651723"/>
                <a:gridCol w="526842"/>
                <a:gridCol w="526842"/>
                <a:gridCol w="526842"/>
              </a:tblGrid>
              <a:tr h="320781">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교육진행 일수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회당시간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총교육</a:t>
                      </a:r>
                      <a:r>
                        <a:rPr lang="ko-KR" altLang="en-US" sz="900" dirty="0" smtClean="0">
                          <a:solidFill>
                            <a:schemeClr val="tx1"/>
                          </a:solidFill>
                        </a:rPr>
                        <a:t> 진행시간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합계    </a:t>
                      </a:r>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a:t>
                      </a:r>
                      <a:r>
                        <a:rPr lang="ko-KR" altLang="en-US" sz="900" dirty="0" smtClean="0">
                          <a:solidFill>
                            <a:schemeClr val="tx1"/>
                          </a:solidFill>
                        </a:rPr>
                        <a:t>원</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19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a:t>
                      </a:r>
                    </a:p>
                    <a:p>
                      <a:pPr algn="ctr" latinLnBrk="1"/>
                      <a:r>
                        <a:rPr lang="en-US" altLang="ko-KR" sz="900" dirty="0" smtClean="0">
                          <a:solidFill>
                            <a:schemeClr val="tx1"/>
                          </a:solidFill>
                        </a:rPr>
                        <a:t>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60</a:t>
                      </a:r>
                      <a:r>
                        <a:rPr lang="ko-KR" altLang="en-US" sz="900" dirty="0" smtClean="0">
                          <a:solidFill>
                            <a:schemeClr val="tx1"/>
                          </a:solidFill>
                        </a:rPr>
                        <a:t>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531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846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52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8" name="TextBox 137"/>
          <p:cNvSpPr txBox="1"/>
          <p:nvPr/>
        </p:nvSpPr>
        <p:spPr>
          <a:xfrm>
            <a:off x="1368830" y="4278549"/>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140" name="직사각형 139"/>
          <p:cNvSpPr/>
          <p:nvPr/>
        </p:nvSpPr>
        <p:spPr bwMode="auto">
          <a:xfrm>
            <a:off x="1419821" y="4878593"/>
            <a:ext cx="410223" cy="170040"/>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aphicFrame>
        <p:nvGraphicFramePr>
          <p:cNvPr id="146" name="표 145"/>
          <p:cNvGraphicFramePr>
            <a:graphicFrameLocks noGrp="1"/>
          </p:cNvGraphicFramePr>
          <p:nvPr>
            <p:extLst/>
          </p:nvPr>
        </p:nvGraphicFramePr>
        <p:xfrm>
          <a:off x="1377184" y="3143788"/>
          <a:ext cx="5672029" cy="618516"/>
        </p:xfrm>
        <a:graphic>
          <a:graphicData uri="http://schemas.openxmlformats.org/drawingml/2006/table">
            <a:tbl>
              <a:tblPr firstRow="1" bandRow="1">
                <a:tableStyleId>{5C22544A-7EE6-4342-B048-85BDC9FD1C3A}</a:tableStyleId>
              </a:tblPr>
              <a:tblGrid>
                <a:gridCol w="1873167"/>
                <a:gridCol w="2279317"/>
                <a:gridCol w="1519545"/>
              </a:tblGrid>
              <a:tr h="213204">
                <a:tc>
                  <a:txBody>
                    <a:bodyPr/>
                    <a:lstStyle/>
                    <a:p>
                      <a:pPr algn="ctr" latinLnBrk="1"/>
                      <a:r>
                        <a:rPr lang="ko-KR" altLang="en-US" sz="900" b="0" dirty="0" smtClean="0">
                          <a:solidFill>
                            <a:schemeClr val="tx1"/>
                          </a:solidFill>
                        </a:rPr>
                        <a:t>공급가액</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5100000</a:t>
                      </a:r>
                      <a:r>
                        <a:rPr lang="ko-KR" altLang="en-US" sz="900" b="0" dirty="0" smtClean="0">
                          <a:solidFill>
                            <a:schemeClr val="tx1"/>
                          </a:solidFill>
                        </a:rPr>
                        <a:t>원</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Invoice</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ko-KR" altLang="en-US" sz="900" dirty="0" smtClean="0">
                          <a:solidFill>
                            <a:schemeClr val="tx1"/>
                          </a:solidFill>
                        </a:rPr>
                        <a:t>부가세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510000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en-US" altLang="ko-KR" sz="900" b="1" dirty="0" smtClean="0">
                          <a:solidFill>
                            <a:schemeClr val="tx1"/>
                          </a:solidFill>
                        </a:rPr>
                        <a:t>TOTAL</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정희정</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1" name="그림 10"/>
          <p:cNvPicPr>
            <a:picLocks noChangeAspect="1"/>
          </p:cNvPicPr>
          <p:nvPr/>
        </p:nvPicPr>
        <p:blipFill>
          <a:blip r:embed="rId9"/>
          <a:stretch>
            <a:fillRect/>
          </a:stretch>
        </p:blipFill>
        <p:spPr>
          <a:xfrm>
            <a:off x="6239032" y="3461656"/>
            <a:ext cx="180975" cy="180975"/>
          </a:xfrm>
          <a:prstGeom prst="rect">
            <a:avLst/>
          </a:prstGeom>
        </p:spPr>
      </p:pic>
      <p:sp>
        <p:nvSpPr>
          <p:cNvPr id="148" name="직사각형 147"/>
          <p:cNvSpPr/>
          <p:nvPr/>
        </p:nvSpPr>
        <p:spPr bwMode="auto">
          <a:xfrm>
            <a:off x="1419821" y="5186653"/>
            <a:ext cx="410223" cy="170040"/>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49" name="직사각형 148"/>
          <p:cNvSpPr/>
          <p:nvPr/>
        </p:nvSpPr>
        <p:spPr bwMode="auto">
          <a:xfrm>
            <a:off x="1419875" y="5451169"/>
            <a:ext cx="434915" cy="17375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50" name="직사각형 149"/>
          <p:cNvSpPr/>
          <p:nvPr/>
        </p:nvSpPr>
        <p:spPr bwMode="auto">
          <a:xfrm>
            <a:off x="1421117" y="5692893"/>
            <a:ext cx="434915" cy="17375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50" name="직사각형 1"/>
          <p:cNvSpPr/>
          <p:nvPr/>
        </p:nvSpPr>
        <p:spPr bwMode="auto">
          <a:xfrm>
            <a:off x="7596336" y="1218455"/>
            <a:ext cx="3816424" cy="1562474"/>
          </a:xfrm>
          <a:prstGeom prst="rect">
            <a:avLst/>
          </a:prstGeom>
          <a:solidFill>
            <a:schemeClr val="accent6">
              <a:lumMod val="2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서한울 </a:t>
            </a:r>
            <a:r>
              <a:rPr kumimoji="1" lang="en-US" altLang="ko-KR" sz="1050" b="1" dirty="0" smtClean="0">
                <a:solidFill>
                  <a:schemeClr val="bg1"/>
                </a:solidFill>
                <a:latin typeface="Arial" charset="0"/>
                <a:ea typeface="돋움" pitchFamily="50" charset="-127"/>
              </a:rPr>
              <a:t>: </a:t>
            </a:r>
            <a:endParaRPr kumimoji="1" lang="en-US" altLang="ko-KR" sz="105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저는 개인적으로 인보이스 위치 좋은것 같습니다 </a:t>
            </a:r>
            <a:r>
              <a:rPr kumimoji="1" lang="en-US" altLang="ko-KR" sz="1050" b="1" dirty="0" smtClean="0">
                <a:solidFill>
                  <a:schemeClr val="bg1"/>
                </a:solidFill>
                <a:latin typeface="Arial" charset="0"/>
                <a:ea typeface="돋움" pitchFamily="50" charset="-127"/>
              </a:rPr>
              <a:t>^^</a:t>
            </a:r>
          </a:p>
        </p:txBody>
      </p:sp>
    </p:spTree>
    <p:extLst>
      <p:ext uri="{BB962C8B-B14F-4D97-AF65-F5344CB8AC3E}">
        <p14:creationId xmlns:p14="http://schemas.microsoft.com/office/powerpoint/2010/main" val="3439690462"/>
      </p:ext>
    </p:extLst>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288978"/>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2531235021"/>
      </p:ext>
    </p:extLst>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15172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88840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endParaRPr lang="ko-KR" altLang="en-US" dirty="0">
              <a:solidFill>
                <a:srgbClr val="000000"/>
              </a:solidFill>
              <a:latin typeface="돋움"/>
              <a:ea typeface="돋움"/>
            </a:endParaRPr>
          </a:p>
        </p:txBody>
      </p:sp>
      <p:sp>
        <p:nvSpPr>
          <p:cNvPr id="44" name="직사각형 43"/>
          <p:cNvSpPr/>
          <p:nvPr/>
        </p:nvSpPr>
        <p:spPr>
          <a:xfrm>
            <a:off x="2023006" y="116027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177948" y="1447306"/>
            <a:ext cx="2433192"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51567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직사각형 7"/>
          <p:cNvSpPr/>
          <p:nvPr/>
        </p:nvSpPr>
        <p:spPr bwMode="auto">
          <a:xfrm>
            <a:off x="2007647" y="1818862"/>
            <a:ext cx="6557200" cy="3864941"/>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 name="그림 8"/>
          <p:cNvPicPr>
            <a:picLocks noChangeAspect="1"/>
          </p:cNvPicPr>
          <p:nvPr/>
        </p:nvPicPr>
        <p:blipFill>
          <a:blip r:embed="rId6"/>
          <a:stretch>
            <a:fillRect/>
          </a:stretch>
        </p:blipFill>
        <p:spPr>
          <a:xfrm>
            <a:off x="7231042" y="1840634"/>
            <a:ext cx="1261797" cy="249660"/>
          </a:xfrm>
          <a:prstGeom prst="rect">
            <a:avLst/>
          </a:prstGeom>
        </p:spPr>
      </p:pic>
      <p:pic>
        <p:nvPicPr>
          <p:cNvPr id="13" name="그림 12"/>
          <p:cNvPicPr>
            <a:picLocks noChangeAspect="1"/>
          </p:cNvPicPr>
          <p:nvPr/>
        </p:nvPicPr>
        <p:blipFill>
          <a:blip r:embed="rId7"/>
          <a:stretch>
            <a:fillRect/>
          </a:stretch>
        </p:blipFill>
        <p:spPr>
          <a:xfrm>
            <a:off x="2101956" y="5366524"/>
            <a:ext cx="1831389" cy="171450"/>
          </a:xfrm>
          <a:prstGeom prst="rect">
            <a:avLst/>
          </a:prstGeom>
        </p:spPr>
      </p:pic>
      <p:pic>
        <p:nvPicPr>
          <p:cNvPr id="14" name="그림 13"/>
          <p:cNvPicPr>
            <a:picLocks noChangeAspect="1"/>
          </p:cNvPicPr>
          <p:nvPr/>
        </p:nvPicPr>
        <p:blipFill>
          <a:blip r:embed="rId8"/>
          <a:stretch>
            <a:fillRect/>
          </a:stretch>
        </p:blipFill>
        <p:spPr>
          <a:xfrm>
            <a:off x="6930435" y="5354380"/>
            <a:ext cx="1581066" cy="280906"/>
          </a:xfrm>
          <a:prstGeom prst="rect">
            <a:avLst/>
          </a:prstGeom>
        </p:spPr>
      </p:pic>
      <p:sp>
        <p:nvSpPr>
          <p:cNvPr id="99" name="직사각형 98"/>
          <p:cNvSpPr/>
          <p:nvPr/>
        </p:nvSpPr>
        <p:spPr>
          <a:xfrm>
            <a:off x="96716" y="5730147"/>
            <a:ext cx="8428250" cy="1018995"/>
          </a:xfrm>
          <a:prstGeom prst="rect">
            <a:avLst/>
          </a:prstGeom>
          <a:ln w="25400">
            <a:solidFill>
              <a:schemeClr val="tx1"/>
            </a:solidFill>
          </a:ln>
        </p:spPr>
        <p:txBody>
          <a:bodyPr wrap="square" lIns="0" tIns="0" rIns="0" bIns="0" anchor="ctr">
            <a:normAutofit/>
          </a:bodyPr>
          <a:lstStyle/>
          <a:p>
            <a:pPr marL="174625" indent="-87313">
              <a:buFont typeface="Arial" panose="020B0604020202020204" pitchFamily="34" charset="0"/>
              <a:buChar char="•"/>
            </a:pPr>
            <a:r>
              <a:rPr lang="ko-KR" altLang="en-US" sz="1000" b="1" dirty="0" smtClean="0"/>
              <a:t>학생관리 메뉴 클릭 시 첫 화면의 기준 </a:t>
            </a:r>
            <a:endParaRPr lang="en-US" altLang="ko-KR" sz="1000" b="1" dirty="0" smtClean="0"/>
          </a:p>
          <a:p>
            <a:pPr lvl="1"/>
            <a:r>
              <a:rPr lang="en-US" altLang="ko-KR" sz="1000" b="1" dirty="0" smtClean="0"/>
              <a:t>1. </a:t>
            </a:r>
            <a:r>
              <a:rPr lang="ko-KR" altLang="en-US" sz="1000" b="1" dirty="0" smtClean="0"/>
              <a:t>현재 수업 학습 중인 학습자 전체 표시 </a:t>
            </a:r>
            <a:endParaRPr lang="en-US" altLang="ko-KR" sz="1000" b="1" dirty="0" smtClean="0"/>
          </a:p>
          <a:p>
            <a:pPr lvl="1"/>
            <a:r>
              <a:rPr lang="en-US" altLang="ko-KR" sz="1000" b="1" dirty="0" smtClean="0"/>
              <a:t>2. </a:t>
            </a:r>
            <a:r>
              <a:rPr lang="ko-KR" altLang="en-US" sz="1000" b="1" dirty="0"/>
              <a:t>학생 전체보기 첫 화면은 현 재 학습 진행 중인 학생들만 </a:t>
            </a:r>
            <a:r>
              <a:rPr lang="ko-KR" altLang="en-US" sz="1000" b="1" dirty="0" smtClean="0"/>
              <a:t>보여주기</a:t>
            </a:r>
            <a:endParaRPr lang="en-US" altLang="ko-KR" sz="1000" b="1" dirty="0" smtClean="0"/>
          </a:p>
          <a:p>
            <a:pPr lvl="1"/>
            <a:r>
              <a:rPr lang="en-US" altLang="ko-KR" sz="1000" b="1" dirty="0" smtClean="0"/>
              <a:t>3. </a:t>
            </a:r>
            <a:r>
              <a:rPr lang="ko-KR" altLang="en-US" sz="1000" b="1" dirty="0" smtClean="0"/>
              <a:t>최초 </a:t>
            </a:r>
            <a:r>
              <a:rPr lang="en-US" altLang="ko-KR" sz="1000" b="1" dirty="0" smtClean="0"/>
              <a:t>20</a:t>
            </a:r>
            <a:r>
              <a:rPr lang="ko-KR" altLang="en-US" sz="1000" b="1" dirty="0" smtClean="0"/>
              <a:t>명 까지만 표시 </a:t>
            </a:r>
            <a:endParaRPr lang="en-US" altLang="ko-KR" sz="1000" b="1" dirty="0" smtClean="0"/>
          </a:p>
          <a:p>
            <a:pPr lvl="1"/>
            <a:r>
              <a:rPr lang="en-US" altLang="ko-KR" sz="1000" b="1" dirty="0" smtClean="0"/>
              <a:t>4. </a:t>
            </a:r>
            <a:r>
              <a:rPr lang="ko-KR" altLang="en-US" sz="1000" b="1" dirty="0" err="1" smtClean="0"/>
              <a:t>프로그램명은</a:t>
            </a:r>
            <a:r>
              <a:rPr lang="ko-KR" altLang="en-US" sz="1000" b="1" dirty="0" smtClean="0"/>
              <a:t> </a:t>
            </a:r>
            <a:r>
              <a:rPr lang="en-US" altLang="ko-KR" sz="1000" b="1" dirty="0" smtClean="0"/>
              <a:t>A B C, </a:t>
            </a:r>
            <a:r>
              <a:rPr lang="ko-KR" altLang="en-US" sz="1000" b="1" dirty="0" err="1" smtClean="0"/>
              <a:t>ㄱ</a:t>
            </a:r>
            <a:r>
              <a:rPr lang="ko-KR" altLang="en-US" sz="1000" b="1" dirty="0" smtClean="0"/>
              <a:t> ㄴ </a:t>
            </a:r>
            <a:r>
              <a:rPr lang="ko-KR" altLang="en-US" sz="1000" b="1" dirty="0" err="1" smtClean="0"/>
              <a:t>ㄷ</a:t>
            </a:r>
            <a:r>
              <a:rPr lang="ko-KR" altLang="en-US" sz="1000" b="1" dirty="0" smtClean="0"/>
              <a:t> 순으로 정렬</a:t>
            </a:r>
            <a:endParaRPr lang="en-US" altLang="ko-KR" sz="1000" b="1" dirty="0" smtClean="0"/>
          </a:p>
          <a:p>
            <a:pPr lvl="1"/>
            <a:r>
              <a:rPr lang="en-US" altLang="ko-KR" sz="1000" b="1" dirty="0" smtClean="0"/>
              <a:t>5. </a:t>
            </a:r>
            <a:r>
              <a:rPr lang="ko-KR" altLang="en-US" sz="1000" b="1" dirty="0" smtClean="0"/>
              <a:t>동일한 프로그램 수강 학습자 묶어서 순차적으로 보여주기</a:t>
            </a:r>
            <a:r>
              <a:rPr lang="en-US" altLang="ko-KR" sz="1000" b="1" dirty="0" smtClean="0"/>
              <a:t>(ex : </a:t>
            </a:r>
            <a:r>
              <a:rPr lang="ko-KR" altLang="en-US" sz="1000" b="1" dirty="0" smtClean="0"/>
              <a:t>직무중국어 수강자만 묶어서 순차적으로 보여주기</a:t>
            </a:r>
            <a:r>
              <a:rPr lang="en-US" altLang="ko-KR" sz="1000" b="1" dirty="0" smtClean="0"/>
              <a:t>)</a:t>
            </a:r>
            <a:r>
              <a:rPr lang="ko-KR" altLang="en-US" sz="1000" b="1" dirty="0" smtClean="0"/>
              <a:t> </a:t>
            </a:r>
            <a:endParaRPr lang="en-US" altLang="ko-KR" sz="1000" b="1" dirty="0" smtClean="0"/>
          </a:p>
        </p:txBody>
      </p:sp>
      <p:sp>
        <p:nvSpPr>
          <p:cNvPr id="23" name="TextBox 22"/>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24" name="직사각형 23"/>
          <p:cNvSpPr/>
          <p:nvPr/>
        </p:nvSpPr>
        <p:spPr bwMode="auto">
          <a:xfrm>
            <a:off x="7476384" y="94481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27" name="표 26"/>
          <p:cNvGraphicFramePr>
            <a:graphicFrameLocks noGrp="1"/>
          </p:cNvGraphicFramePr>
          <p:nvPr>
            <p:extLst>
              <p:ext uri="{D42A27DB-BD31-4B8C-83A1-F6EECF244321}">
                <p14:modId xmlns:p14="http://schemas.microsoft.com/office/powerpoint/2010/main" val="48850804"/>
              </p:ext>
            </p:extLst>
          </p:nvPr>
        </p:nvGraphicFramePr>
        <p:xfrm>
          <a:off x="2092617" y="2164701"/>
          <a:ext cx="6217366" cy="3136507"/>
        </p:xfrm>
        <a:graphic>
          <a:graphicData uri="http://schemas.openxmlformats.org/drawingml/2006/table">
            <a:tbl>
              <a:tblPr firstRow="1" bandRow="1">
                <a:tableStyleId>{5C22544A-7EE6-4342-B048-85BDC9FD1C3A}</a:tableStyleId>
              </a:tblPr>
              <a:tblGrid>
                <a:gridCol w="989442"/>
                <a:gridCol w="1426840"/>
                <a:gridCol w="1267028"/>
                <a:gridCol w="1267028"/>
                <a:gridCol w="1267028"/>
              </a:tblGrid>
              <a:tr h="285137">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이희승</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그림 5"/>
          <p:cNvPicPr>
            <a:picLocks noChangeAspect="1"/>
          </p:cNvPicPr>
          <p:nvPr/>
        </p:nvPicPr>
        <p:blipFill>
          <a:blip r:embed="rId9"/>
          <a:stretch>
            <a:fillRect/>
          </a:stretch>
        </p:blipFill>
        <p:spPr>
          <a:xfrm>
            <a:off x="1968842" y="1467483"/>
            <a:ext cx="4209106" cy="264782"/>
          </a:xfrm>
          <a:prstGeom prst="rect">
            <a:avLst/>
          </a:prstGeom>
        </p:spPr>
      </p:pic>
      <p:sp>
        <p:nvSpPr>
          <p:cNvPr id="36" name="직사각형 35"/>
          <p:cNvSpPr/>
          <p:nvPr/>
        </p:nvSpPr>
        <p:spPr bwMode="auto">
          <a:xfrm>
            <a:off x="2278629" y="249479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7" name="직사각형 36"/>
          <p:cNvSpPr/>
          <p:nvPr/>
        </p:nvSpPr>
        <p:spPr bwMode="auto">
          <a:xfrm>
            <a:off x="2278629" y="278092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8" name="직사각형 37"/>
          <p:cNvSpPr/>
          <p:nvPr/>
        </p:nvSpPr>
        <p:spPr bwMode="auto">
          <a:xfrm>
            <a:off x="2278629" y="305594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9" name="직사각형 38"/>
          <p:cNvSpPr/>
          <p:nvPr/>
        </p:nvSpPr>
        <p:spPr bwMode="auto">
          <a:xfrm>
            <a:off x="2278629" y="3346106"/>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40" name="직사각형 39"/>
          <p:cNvSpPr/>
          <p:nvPr/>
        </p:nvSpPr>
        <p:spPr bwMode="auto">
          <a:xfrm>
            <a:off x="2278629" y="363200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35" name="그림 34"/>
          <p:cNvPicPr>
            <a:picLocks noChangeAspect="1"/>
          </p:cNvPicPr>
          <p:nvPr/>
        </p:nvPicPr>
        <p:blipFill>
          <a:blip r:embed="rId10"/>
          <a:stretch>
            <a:fillRect/>
          </a:stretch>
        </p:blipFill>
        <p:spPr>
          <a:xfrm>
            <a:off x="2097850" y="1865102"/>
            <a:ext cx="427970" cy="256782"/>
          </a:xfrm>
          <a:prstGeom prst="rect">
            <a:avLst/>
          </a:prstGeom>
        </p:spPr>
      </p:pic>
      <p:sp>
        <p:nvSpPr>
          <p:cNvPr id="52" name="직사각형 51"/>
          <p:cNvSpPr/>
          <p:nvPr/>
        </p:nvSpPr>
        <p:spPr bwMode="auto">
          <a:xfrm>
            <a:off x="2273640" y="3917087"/>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2" name="직사각형 61"/>
          <p:cNvSpPr/>
          <p:nvPr/>
        </p:nvSpPr>
        <p:spPr bwMode="auto">
          <a:xfrm>
            <a:off x="2280535" y="419568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3" name="직사각형 62"/>
          <p:cNvSpPr/>
          <p:nvPr/>
        </p:nvSpPr>
        <p:spPr bwMode="auto">
          <a:xfrm>
            <a:off x="2280535" y="4485846"/>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4" name="직사각형 63"/>
          <p:cNvSpPr/>
          <p:nvPr/>
        </p:nvSpPr>
        <p:spPr bwMode="auto">
          <a:xfrm>
            <a:off x="2280535" y="477174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5" name="직사각형 64"/>
          <p:cNvSpPr/>
          <p:nvPr/>
        </p:nvSpPr>
        <p:spPr bwMode="auto">
          <a:xfrm>
            <a:off x="2275546" y="5056827"/>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pSp>
        <p:nvGrpSpPr>
          <p:cNvPr id="66" name="그룹 65"/>
          <p:cNvGrpSpPr/>
          <p:nvPr/>
        </p:nvGrpSpPr>
        <p:grpSpPr>
          <a:xfrm>
            <a:off x="2603852" y="1844824"/>
            <a:ext cx="1546986" cy="264108"/>
            <a:chOff x="2160918" y="1772816"/>
            <a:chExt cx="1258954" cy="166142"/>
          </a:xfrm>
        </p:grpSpPr>
        <p:sp>
          <p:nvSpPr>
            <p:cNvPr id="67" name="TextBox 66"/>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68" name="TextBox 67"/>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69" name="TextBox 68"/>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Tree>
    <p:extLst>
      <p:ext uri="{BB962C8B-B14F-4D97-AF65-F5344CB8AC3E}">
        <p14:creationId xmlns:p14="http://schemas.microsoft.com/office/powerpoint/2010/main" val="4212525937"/>
      </p:ext>
    </p:extLst>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11560"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진행완료 탭 클릭 시</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ext uri="{D42A27DB-BD31-4B8C-83A1-F6EECF244321}">
                <p14:modId xmlns:p14="http://schemas.microsoft.com/office/powerpoint/2010/main" val="387985869"/>
              </p:ext>
            </p:extLst>
          </p:nvPr>
        </p:nvGraphicFramePr>
        <p:xfrm>
          <a:off x="2018534" y="2150818"/>
          <a:ext cx="4438991" cy="630109"/>
        </p:xfrm>
        <a:graphic>
          <a:graphicData uri="http://schemas.openxmlformats.org/drawingml/2006/table">
            <a:tbl>
              <a:tblPr firstRow="1" bandRow="1">
                <a:tableStyleId>{5C22544A-7EE6-4342-B048-85BDC9FD1C3A}</a:tableStyleId>
              </a:tblPr>
              <a:tblGrid>
                <a:gridCol w="2322296"/>
                <a:gridCol w="2116695"/>
              </a:tblGrid>
              <a:tr h="229775">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부서</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직무중국어</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전략기획팀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일반회화</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마케팅팀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38163"/>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1889" y="1509828"/>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5" name="그림 34"/>
          <p:cNvPicPr>
            <a:picLocks noChangeAspect="1"/>
          </p:cNvPicPr>
          <p:nvPr/>
        </p:nvPicPr>
        <p:blipFill>
          <a:blip r:embed="rId6"/>
          <a:stretch>
            <a:fillRect/>
          </a:stretch>
        </p:blipFill>
        <p:spPr>
          <a:xfrm>
            <a:off x="7224879" y="2950909"/>
            <a:ext cx="1261797" cy="249660"/>
          </a:xfrm>
          <a:prstGeom prst="rect">
            <a:avLst/>
          </a:prstGeom>
        </p:spPr>
      </p:pic>
      <p:pic>
        <p:nvPicPr>
          <p:cNvPr id="39" name="그림 38"/>
          <p:cNvPicPr>
            <a:picLocks noChangeAspect="1"/>
          </p:cNvPicPr>
          <p:nvPr/>
        </p:nvPicPr>
        <p:blipFill>
          <a:blip r:embed="rId7"/>
          <a:stretch>
            <a:fillRect/>
          </a:stretch>
        </p:blipFill>
        <p:spPr>
          <a:xfrm>
            <a:off x="6924272" y="6399339"/>
            <a:ext cx="1581066" cy="280906"/>
          </a:xfrm>
          <a:prstGeom prst="rect">
            <a:avLst/>
          </a:prstGeom>
        </p:spPr>
      </p:pic>
      <p:sp>
        <p:nvSpPr>
          <p:cNvPr id="41" name="직사각형 40"/>
          <p:cNvSpPr/>
          <p:nvPr/>
        </p:nvSpPr>
        <p:spPr>
          <a:xfrm>
            <a:off x="707283" y="3501008"/>
            <a:ext cx="984397" cy="151216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sp>
        <p:nvSpPr>
          <p:cNvPr id="47" name="TextBox 46"/>
          <p:cNvSpPr txBox="1"/>
          <p:nvPr/>
        </p:nvSpPr>
        <p:spPr>
          <a:xfrm>
            <a:off x="7214534" y="2886142"/>
            <a:ext cx="1381460" cy="351335"/>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8" name="직사각형 47"/>
          <p:cNvSpPr/>
          <p:nvPr/>
        </p:nvSpPr>
        <p:spPr>
          <a:xfrm>
            <a:off x="5535262" y="188173"/>
            <a:ext cx="1844525" cy="62613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페이지당 표시개수 </a:t>
            </a:r>
            <a:endParaRPr lang="en-US" altLang="ko-KR" sz="1200" b="1" dirty="0" smtClean="0"/>
          </a:p>
          <a:p>
            <a:pPr marL="346075" lvl="1" indent="-171450">
              <a:buFont typeface="Wingdings" panose="05000000000000000000" pitchFamily="2" charset="2"/>
              <a:buChar char="v"/>
            </a:pPr>
            <a:r>
              <a:rPr lang="en-US" altLang="ko-KR" sz="1200" b="1" dirty="0" smtClean="0"/>
              <a:t>20 / 50 / 100 </a:t>
            </a:r>
            <a:r>
              <a:rPr lang="ko-KR" altLang="en-US" sz="1200" b="1" dirty="0" smtClean="0"/>
              <a:t>명</a:t>
            </a:r>
            <a:endParaRPr lang="en-US" altLang="ko-KR" sz="1200" b="1" dirty="0" smtClean="0"/>
          </a:p>
        </p:txBody>
      </p:sp>
      <p:cxnSp>
        <p:nvCxnSpPr>
          <p:cNvPr id="15" name="꺾인 연결선 14"/>
          <p:cNvCxnSpPr>
            <a:stCxn id="47" idx="3"/>
            <a:endCxn id="48" idx="3"/>
          </p:cNvCxnSpPr>
          <p:nvPr/>
        </p:nvCxnSpPr>
        <p:spPr bwMode="auto">
          <a:xfrm flipH="1" flipV="1">
            <a:off x="7379787" y="501241"/>
            <a:ext cx="1216207" cy="2560569"/>
          </a:xfrm>
          <a:prstGeom prst="bentConnector3">
            <a:avLst>
              <a:gd name="adj1" fmla="val -18796"/>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43" name="직사각형 42"/>
          <p:cNvSpPr/>
          <p:nvPr/>
        </p:nvSpPr>
        <p:spPr bwMode="auto">
          <a:xfrm>
            <a:off x="7476384"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5" name="그림 44"/>
          <p:cNvPicPr>
            <a:picLocks noChangeAspect="1"/>
          </p:cNvPicPr>
          <p:nvPr/>
        </p:nvPicPr>
        <p:blipFill>
          <a:blip r:embed="rId8"/>
          <a:stretch>
            <a:fillRect/>
          </a:stretch>
        </p:blipFill>
        <p:spPr>
          <a:xfrm>
            <a:off x="1979712" y="1569156"/>
            <a:ext cx="4493882" cy="264782"/>
          </a:xfrm>
          <a:prstGeom prst="rect">
            <a:avLst/>
          </a:prstGeom>
        </p:spPr>
      </p:pic>
      <p:graphicFrame>
        <p:nvGraphicFramePr>
          <p:cNvPr id="51" name="표 50"/>
          <p:cNvGraphicFramePr>
            <a:graphicFrameLocks noGrp="1"/>
          </p:cNvGraphicFramePr>
          <p:nvPr>
            <p:extLst/>
          </p:nvPr>
        </p:nvGraphicFramePr>
        <p:xfrm>
          <a:off x="2092619" y="3284984"/>
          <a:ext cx="6324858" cy="3136507"/>
        </p:xfrm>
        <a:graphic>
          <a:graphicData uri="http://schemas.openxmlformats.org/drawingml/2006/table">
            <a:tbl>
              <a:tblPr firstRow="1" bandRow="1">
                <a:tableStyleId>{5C22544A-7EE6-4342-B048-85BDC9FD1C3A}</a:tableStyleId>
              </a:tblPr>
              <a:tblGrid>
                <a:gridCol w="823197"/>
                <a:gridCol w="1152128"/>
                <a:gridCol w="1187104"/>
                <a:gridCol w="1054143"/>
                <a:gridCol w="1054143"/>
                <a:gridCol w="1054143"/>
              </a:tblGrid>
              <a:tr h="285137">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그림 37"/>
          <p:cNvPicPr>
            <a:picLocks noChangeAspect="1"/>
          </p:cNvPicPr>
          <p:nvPr/>
        </p:nvPicPr>
        <p:blipFill>
          <a:blip r:embed="rId9"/>
          <a:stretch>
            <a:fillRect/>
          </a:stretch>
        </p:blipFill>
        <p:spPr>
          <a:xfrm>
            <a:off x="2067736" y="6457530"/>
            <a:ext cx="1743075" cy="171450"/>
          </a:xfrm>
          <a:prstGeom prst="rect">
            <a:avLst/>
          </a:prstGeom>
        </p:spPr>
      </p:pic>
      <p:sp>
        <p:nvSpPr>
          <p:cNvPr id="40" name="TextBox 39"/>
          <p:cNvSpPr txBox="1"/>
          <p:nvPr/>
        </p:nvSpPr>
        <p:spPr>
          <a:xfrm>
            <a:off x="5079747" y="3227424"/>
            <a:ext cx="1386233" cy="3230106"/>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 name="꺾인 연결선 5"/>
          <p:cNvCxnSpPr>
            <a:stCxn id="40" idx="1"/>
            <a:endCxn id="41" idx="3"/>
          </p:cNvCxnSpPr>
          <p:nvPr/>
        </p:nvCxnSpPr>
        <p:spPr bwMode="auto">
          <a:xfrm rot="10800000">
            <a:off x="1691681" y="4257093"/>
            <a:ext cx="3388067" cy="585385"/>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직사각형 59"/>
          <p:cNvSpPr/>
          <p:nvPr/>
        </p:nvSpPr>
        <p:spPr bwMode="auto">
          <a:xfrm>
            <a:off x="2224200" y="3605674"/>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1" name="직사각형 60"/>
          <p:cNvSpPr/>
          <p:nvPr/>
        </p:nvSpPr>
        <p:spPr bwMode="auto">
          <a:xfrm>
            <a:off x="2224200" y="389370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2" name="직사각형 61"/>
          <p:cNvSpPr/>
          <p:nvPr/>
        </p:nvSpPr>
        <p:spPr bwMode="auto">
          <a:xfrm>
            <a:off x="2224200" y="4170852"/>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3" name="직사각형 62"/>
          <p:cNvSpPr/>
          <p:nvPr/>
        </p:nvSpPr>
        <p:spPr bwMode="auto">
          <a:xfrm>
            <a:off x="2224200" y="446644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4" name="직사각형 63"/>
          <p:cNvSpPr/>
          <p:nvPr/>
        </p:nvSpPr>
        <p:spPr bwMode="auto">
          <a:xfrm>
            <a:off x="2224200" y="474778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5" name="직사각형 64"/>
          <p:cNvSpPr/>
          <p:nvPr/>
        </p:nvSpPr>
        <p:spPr bwMode="auto">
          <a:xfrm>
            <a:off x="2224200" y="503162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6" name="직사각형 65"/>
          <p:cNvSpPr/>
          <p:nvPr/>
        </p:nvSpPr>
        <p:spPr bwMode="auto">
          <a:xfrm>
            <a:off x="2224200" y="531296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7" name="직사각형 66"/>
          <p:cNvSpPr/>
          <p:nvPr/>
        </p:nvSpPr>
        <p:spPr bwMode="auto">
          <a:xfrm>
            <a:off x="2224200" y="5596804"/>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8" name="직사각형 67"/>
          <p:cNvSpPr/>
          <p:nvPr/>
        </p:nvSpPr>
        <p:spPr bwMode="auto">
          <a:xfrm>
            <a:off x="2224200" y="588064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9" name="직사각형 68"/>
          <p:cNvSpPr/>
          <p:nvPr/>
        </p:nvSpPr>
        <p:spPr bwMode="auto">
          <a:xfrm>
            <a:off x="2224200" y="6168677"/>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0" name="직사각형 69"/>
          <p:cNvSpPr/>
          <p:nvPr/>
        </p:nvSpPr>
        <p:spPr>
          <a:xfrm>
            <a:off x="126355" y="5501784"/>
            <a:ext cx="1685350" cy="12002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진행 현황 탭 클릭을 통해서 학습자 검색</a:t>
            </a:r>
            <a:endParaRPr lang="en-US" altLang="ko-KR" sz="1200" b="1" dirty="0" smtClean="0"/>
          </a:p>
        </p:txBody>
      </p:sp>
      <p:sp>
        <p:nvSpPr>
          <p:cNvPr id="71" name="TextBox 70"/>
          <p:cNvSpPr txBox="1"/>
          <p:nvPr/>
        </p:nvSpPr>
        <p:spPr>
          <a:xfrm>
            <a:off x="2570856" y="2903172"/>
            <a:ext cx="1641105" cy="389831"/>
          </a:xfrm>
          <a:prstGeom prst="rect">
            <a:avLst/>
          </a:prstGeom>
          <a:noFill/>
          <a:ln w="25400">
            <a:solidFill>
              <a:srgbClr val="FF0000"/>
            </a:solidFill>
            <a:prstDash val="dash"/>
          </a:ln>
        </p:spPr>
        <p:txBody>
          <a:bodyPr wrap="square" rtlCol="0">
            <a:normAutofit/>
          </a:bodyPr>
          <a:lstStyle/>
          <a:p>
            <a:endParaRPr lang="ko-KR" altLang="en-US" dirty="0"/>
          </a:p>
        </p:txBody>
      </p:sp>
      <p:pic>
        <p:nvPicPr>
          <p:cNvPr id="52" name="그림 51"/>
          <p:cNvPicPr>
            <a:picLocks noChangeAspect="1"/>
          </p:cNvPicPr>
          <p:nvPr/>
        </p:nvPicPr>
        <p:blipFill>
          <a:blip r:embed="rId10"/>
          <a:stretch>
            <a:fillRect/>
          </a:stretch>
        </p:blipFill>
        <p:spPr>
          <a:xfrm>
            <a:off x="2119622" y="2968488"/>
            <a:ext cx="427970" cy="256782"/>
          </a:xfrm>
          <a:prstGeom prst="rect">
            <a:avLst/>
          </a:prstGeom>
        </p:spPr>
      </p:pic>
      <p:cxnSp>
        <p:nvCxnSpPr>
          <p:cNvPr id="11" name="꺾인 연결선 10"/>
          <p:cNvCxnSpPr>
            <a:stCxn id="71" idx="1"/>
            <a:endCxn id="70" idx="1"/>
          </p:cNvCxnSpPr>
          <p:nvPr/>
        </p:nvCxnSpPr>
        <p:spPr bwMode="auto">
          <a:xfrm rot="10800000" flipV="1">
            <a:off x="126356" y="3098087"/>
            <a:ext cx="2444501" cy="3003813"/>
          </a:xfrm>
          <a:prstGeom prst="bentConnector3">
            <a:avLst>
              <a:gd name="adj1" fmla="val 10935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8" name="그룹 57"/>
          <p:cNvGrpSpPr/>
          <p:nvPr/>
        </p:nvGrpSpPr>
        <p:grpSpPr>
          <a:xfrm>
            <a:off x="2610545" y="2977333"/>
            <a:ext cx="1546986" cy="264108"/>
            <a:chOff x="2160918" y="1772816"/>
            <a:chExt cx="1258954" cy="166142"/>
          </a:xfrm>
        </p:grpSpPr>
        <p:sp>
          <p:nvSpPr>
            <p:cNvPr id="59" name="TextBox 58"/>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72" name="TextBox 71"/>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73" name="TextBox 72"/>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Tree>
    <p:extLst>
      <p:ext uri="{BB962C8B-B14F-4D97-AF65-F5344CB8AC3E}">
        <p14:creationId xmlns:p14="http://schemas.microsoft.com/office/powerpoint/2010/main" val="1732878513"/>
      </p:ext>
    </p:extLst>
  </p:cSld>
  <p:clrMapOvr>
    <a:masterClrMapping/>
  </p:clrMapOvr>
  <p:transition advClick="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11560"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전체 탭 클릭 시</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nvPr>
        </p:nvGraphicFramePr>
        <p:xfrm>
          <a:off x="2018534" y="2150818"/>
          <a:ext cx="4438991" cy="630109"/>
        </p:xfrm>
        <a:graphic>
          <a:graphicData uri="http://schemas.openxmlformats.org/drawingml/2006/table">
            <a:tbl>
              <a:tblPr firstRow="1" bandRow="1">
                <a:tableStyleId>{5C22544A-7EE6-4342-B048-85BDC9FD1C3A}</a:tableStyleId>
              </a:tblPr>
              <a:tblGrid>
                <a:gridCol w="2322296"/>
                <a:gridCol w="2116695"/>
              </a:tblGrid>
              <a:tr h="229775">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부서</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직무중국어</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전략기획팀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일반회화</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마케팅팀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38163"/>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1889" y="1509828"/>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5" name="그림 34"/>
          <p:cNvPicPr>
            <a:picLocks noChangeAspect="1"/>
          </p:cNvPicPr>
          <p:nvPr/>
        </p:nvPicPr>
        <p:blipFill>
          <a:blip r:embed="rId6"/>
          <a:stretch>
            <a:fillRect/>
          </a:stretch>
        </p:blipFill>
        <p:spPr>
          <a:xfrm>
            <a:off x="7224879" y="2950909"/>
            <a:ext cx="1261797" cy="249660"/>
          </a:xfrm>
          <a:prstGeom prst="rect">
            <a:avLst/>
          </a:prstGeom>
        </p:spPr>
      </p:pic>
      <p:sp>
        <p:nvSpPr>
          <p:cNvPr id="71" name="TextBox 70"/>
          <p:cNvSpPr txBox="1"/>
          <p:nvPr/>
        </p:nvSpPr>
        <p:spPr>
          <a:xfrm>
            <a:off x="2599070" y="2869181"/>
            <a:ext cx="1732123" cy="389831"/>
          </a:xfrm>
          <a:prstGeom prst="rect">
            <a:avLst/>
          </a:prstGeom>
          <a:noFill/>
          <a:ln w="25400">
            <a:solidFill>
              <a:srgbClr val="FF0000"/>
            </a:solidFill>
            <a:prstDash val="dash"/>
          </a:ln>
        </p:spPr>
        <p:txBody>
          <a:bodyPr wrap="square" rtlCol="0">
            <a:normAutofit/>
          </a:bodyPr>
          <a:lstStyle/>
          <a:p>
            <a:endParaRPr lang="ko-KR" altLang="en-US" dirty="0"/>
          </a:p>
        </p:txBody>
      </p:sp>
      <p:pic>
        <p:nvPicPr>
          <p:cNvPr id="39" name="그림 38"/>
          <p:cNvPicPr>
            <a:picLocks noChangeAspect="1"/>
          </p:cNvPicPr>
          <p:nvPr/>
        </p:nvPicPr>
        <p:blipFill>
          <a:blip r:embed="rId7"/>
          <a:stretch>
            <a:fillRect/>
          </a:stretch>
        </p:blipFill>
        <p:spPr>
          <a:xfrm>
            <a:off x="6924272" y="6399339"/>
            <a:ext cx="1581066" cy="280906"/>
          </a:xfrm>
          <a:prstGeom prst="rect">
            <a:avLst/>
          </a:prstGeom>
        </p:spPr>
      </p:pic>
      <p:sp>
        <p:nvSpPr>
          <p:cNvPr id="41" name="직사각형 40"/>
          <p:cNvSpPr/>
          <p:nvPr/>
        </p:nvSpPr>
        <p:spPr>
          <a:xfrm>
            <a:off x="707283" y="3501008"/>
            <a:ext cx="984397" cy="151216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sp>
        <p:nvSpPr>
          <p:cNvPr id="47" name="TextBox 46"/>
          <p:cNvSpPr txBox="1"/>
          <p:nvPr/>
        </p:nvSpPr>
        <p:spPr>
          <a:xfrm>
            <a:off x="7214534" y="2886142"/>
            <a:ext cx="1381460" cy="351335"/>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8" name="직사각형 47"/>
          <p:cNvSpPr/>
          <p:nvPr/>
        </p:nvSpPr>
        <p:spPr>
          <a:xfrm>
            <a:off x="5535262" y="188173"/>
            <a:ext cx="1844525" cy="62613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페이지당 표시개수 </a:t>
            </a:r>
            <a:endParaRPr lang="en-US" altLang="ko-KR" sz="1200" b="1" dirty="0" smtClean="0"/>
          </a:p>
          <a:p>
            <a:pPr marL="346075" lvl="1" indent="-171450">
              <a:buFont typeface="Wingdings" panose="05000000000000000000" pitchFamily="2" charset="2"/>
              <a:buChar char="v"/>
            </a:pPr>
            <a:r>
              <a:rPr lang="en-US" altLang="ko-KR" sz="1200" b="1" dirty="0" smtClean="0"/>
              <a:t>20 / 50 / 100 </a:t>
            </a:r>
            <a:r>
              <a:rPr lang="ko-KR" altLang="en-US" sz="1200" b="1" dirty="0" smtClean="0"/>
              <a:t>명</a:t>
            </a:r>
            <a:endParaRPr lang="en-US" altLang="ko-KR" sz="1200" b="1" dirty="0" smtClean="0"/>
          </a:p>
        </p:txBody>
      </p:sp>
      <p:cxnSp>
        <p:nvCxnSpPr>
          <p:cNvPr id="15" name="꺾인 연결선 14"/>
          <p:cNvCxnSpPr>
            <a:stCxn id="47" idx="3"/>
            <a:endCxn id="48" idx="3"/>
          </p:cNvCxnSpPr>
          <p:nvPr/>
        </p:nvCxnSpPr>
        <p:spPr bwMode="auto">
          <a:xfrm flipH="1" flipV="1">
            <a:off x="7379787" y="501241"/>
            <a:ext cx="1216207" cy="2560569"/>
          </a:xfrm>
          <a:prstGeom prst="bentConnector3">
            <a:avLst>
              <a:gd name="adj1" fmla="val -18796"/>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43" name="직사각형 42"/>
          <p:cNvSpPr/>
          <p:nvPr/>
        </p:nvSpPr>
        <p:spPr bwMode="auto">
          <a:xfrm>
            <a:off x="7476384"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5" name="그림 44"/>
          <p:cNvPicPr>
            <a:picLocks noChangeAspect="1"/>
          </p:cNvPicPr>
          <p:nvPr/>
        </p:nvPicPr>
        <p:blipFill>
          <a:blip r:embed="rId8"/>
          <a:stretch>
            <a:fillRect/>
          </a:stretch>
        </p:blipFill>
        <p:spPr>
          <a:xfrm>
            <a:off x="1979712" y="1569156"/>
            <a:ext cx="4493882" cy="264782"/>
          </a:xfrm>
          <a:prstGeom prst="rect">
            <a:avLst/>
          </a:prstGeom>
        </p:spPr>
      </p:pic>
      <p:graphicFrame>
        <p:nvGraphicFramePr>
          <p:cNvPr id="51" name="표 50"/>
          <p:cNvGraphicFramePr>
            <a:graphicFrameLocks noGrp="1"/>
          </p:cNvGraphicFramePr>
          <p:nvPr>
            <p:extLst/>
          </p:nvPr>
        </p:nvGraphicFramePr>
        <p:xfrm>
          <a:off x="2092619" y="3284984"/>
          <a:ext cx="6324858" cy="3136507"/>
        </p:xfrm>
        <a:graphic>
          <a:graphicData uri="http://schemas.openxmlformats.org/drawingml/2006/table">
            <a:tbl>
              <a:tblPr firstRow="1" bandRow="1">
                <a:tableStyleId>{5C22544A-7EE6-4342-B048-85BDC9FD1C3A}</a:tableStyleId>
              </a:tblPr>
              <a:tblGrid>
                <a:gridCol w="823197"/>
                <a:gridCol w="1152128"/>
                <a:gridCol w="1187104"/>
                <a:gridCol w="1054143"/>
                <a:gridCol w="1054143"/>
                <a:gridCol w="1054143"/>
              </a:tblGrid>
              <a:tr h="285137">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그림 37"/>
          <p:cNvPicPr>
            <a:picLocks noChangeAspect="1"/>
          </p:cNvPicPr>
          <p:nvPr/>
        </p:nvPicPr>
        <p:blipFill>
          <a:blip r:embed="rId9"/>
          <a:stretch>
            <a:fillRect/>
          </a:stretch>
        </p:blipFill>
        <p:spPr>
          <a:xfrm>
            <a:off x="2067736" y="6457530"/>
            <a:ext cx="1743075" cy="171450"/>
          </a:xfrm>
          <a:prstGeom prst="rect">
            <a:avLst/>
          </a:prstGeom>
        </p:spPr>
      </p:pic>
      <p:sp>
        <p:nvSpPr>
          <p:cNvPr id="40" name="TextBox 39"/>
          <p:cNvSpPr txBox="1"/>
          <p:nvPr/>
        </p:nvSpPr>
        <p:spPr>
          <a:xfrm>
            <a:off x="5079747" y="3227424"/>
            <a:ext cx="1386233" cy="3230106"/>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 name="꺾인 연결선 5"/>
          <p:cNvCxnSpPr>
            <a:stCxn id="40" idx="1"/>
            <a:endCxn id="41" idx="3"/>
          </p:cNvCxnSpPr>
          <p:nvPr/>
        </p:nvCxnSpPr>
        <p:spPr bwMode="auto">
          <a:xfrm rot="10800000">
            <a:off x="1691681" y="4257093"/>
            <a:ext cx="3388067" cy="585385"/>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 name="직사각형 69"/>
          <p:cNvSpPr/>
          <p:nvPr/>
        </p:nvSpPr>
        <p:spPr>
          <a:xfrm>
            <a:off x="126355" y="5501784"/>
            <a:ext cx="1685350" cy="12002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진행 현황 탭 클릭을 통해서 학습자 검색</a:t>
            </a:r>
            <a:endParaRPr lang="en-US" altLang="ko-KR" sz="1200" b="1" dirty="0" smtClean="0"/>
          </a:p>
        </p:txBody>
      </p:sp>
      <p:pic>
        <p:nvPicPr>
          <p:cNvPr id="52" name="그림 51"/>
          <p:cNvPicPr>
            <a:picLocks noChangeAspect="1"/>
          </p:cNvPicPr>
          <p:nvPr/>
        </p:nvPicPr>
        <p:blipFill>
          <a:blip r:embed="rId10"/>
          <a:stretch>
            <a:fillRect/>
          </a:stretch>
        </p:blipFill>
        <p:spPr>
          <a:xfrm>
            <a:off x="2119622" y="2968488"/>
            <a:ext cx="427970" cy="256782"/>
          </a:xfrm>
          <a:prstGeom prst="rect">
            <a:avLst/>
          </a:prstGeom>
        </p:spPr>
      </p:pic>
      <p:cxnSp>
        <p:nvCxnSpPr>
          <p:cNvPr id="11" name="꺾인 연결선 10"/>
          <p:cNvCxnSpPr>
            <a:stCxn id="71" idx="1"/>
            <a:endCxn id="70" idx="1"/>
          </p:cNvCxnSpPr>
          <p:nvPr/>
        </p:nvCxnSpPr>
        <p:spPr bwMode="auto">
          <a:xfrm rot="10800000" flipV="1">
            <a:off x="126356" y="3064097"/>
            <a:ext cx="2472715" cy="3037804"/>
          </a:xfrm>
          <a:prstGeom prst="bentConnector3">
            <a:avLst>
              <a:gd name="adj1" fmla="val 109245"/>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직사각형 57"/>
          <p:cNvSpPr/>
          <p:nvPr/>
        </p:nvSpPr>
        <p:spPr bwMode="auto">
          <a:xfrm>
            <a:off x="2224200" y="359705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59" name="직사각형 58"/>
          <p:cNvSpPr/>
          <p:nvPr/>
        </p:nvSpPr>
        <p:spPr bwMode="auto">
          <a:xfrm>
            <a:off x="2224200" y="388318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2" name="직사각형 71"/>
          <p:cNvSpPr/>
          <p:nvPr/>
        </p:nvSpPr>
        <p:spPr bwMode="auto">
          <a:xfrm>
            <a:off x="2224200" y="415820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3" name="직사각형 72"/>
          <p:cNvSpPr/>
          <p:nvPr/>
        </p:nvSpPr>
        <p:spPr bwMode="auto">
          <a:xfrm>
            <a:off x="2224200" y="4448366"/>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4" name="직사각형 73"/>
          <p:cNvSpPr/>
          <p:nvPr/>
        </p:nvSpPr>
        <p:spPr bwMode="auto">
          <a:xfrm>
            <a:off x="2224200" y="473426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5" name="직사각형 74"/>
          <p:cNvSpPr/>
          <p:nvPr/>
        </p:nvSpPr>
        <p:spPr bwMode="auto">
          <a:xfrm>
            <a:off x="2224200" y="502862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6" name="직사각형 75"/>
          <p:cNvSpPr/>
          <p:nvPr/>
        </p:nvSpPr>
        <p:spPr bwMode="auto">
          <a:xfrm>
            <a:off x="2191543" y="531296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7" name="직사각형 76"/>
          <p:cNvSpPr/>
          <p:nvPr/>
        </p:nvSpPr>
        <p:spPr bwMode="auto">
          <a:xfrm>
            <a:off x="2191543" y="5596804"/>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8" name="직사각형 77"/>
          <p:cNvSpPr/>
          <p:nvPr/>
        </p:nvSpPr>
        <p:spPr bwMode="auto">
          <a:xfrm>
            <a:off x="2191543" y="588064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9" name="직사각형 78"/>
          <p:cNvSpPr/>
          <p:nvPr/>
        </p:nvSpPr>
        <p:spPr bwMode="auto">
          <a:xfrm>
            <a:off x="2191543" y="6168677"/>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pSp>
        <p:nvGrpSpPr>
          <p:cNvPr id="80" name="그룹 79"/>
          <p:cNvGrpSpPr/>
          <p:nvPr/>
        </p:nvGrpSpPr>
        <p:grpSpPr>
          <a:xfrm>
            <a:off x="2704324" y="2959754"/>
            <a:ext cx="1546986" cy="264108"/>
            <a:chOff x="2160918" y="1772816"/>
            <a:chExt cx="1258954" cy="166142"/>
          </a:xfrm>
        </p:grpSpPr>
        <p:sp>
          <p:nvSpPr>
            <p:cNvPr id="81" name="TextBox 80"/>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82" name="TextBox 81"/>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83" name="TextBox 82"/>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Tree>
    <p:extLst>
      <p:ext uri="{BB962C8B-B14F-4D97-AF65-F5344CB8AC3E}">
        <p14:creationId xmlns:p14="http://schemas.microsoft.com/office/powerpoint/2010/main" val="1231146007"/>
      </p:ext>
    </p:extLst>
  </p:cSld>
  <p:clrMapOvr>
    <a:masterClrMapping/>
  </p:clrMapOvr>
  <p:transition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1905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37184"/>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367542"/>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nvPr>
        </p:nvGraphicFramePr>
        <p:xfrm>
          <a:off x="2728572" y="2357080"/>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교육기간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4" name="TextBox 43"/>
          <p:cNvSpPr txBox="1"/>
          <p:nvPr/>
        </p:nvSpPr>
        <p:spPr>
          <a:xfrm>
            <a:off x="2672199" y="2039992"/>
            <a:ext cx="4752710" cy="983403"/>
          </a:xfrm>
          <a:prstGeom prst="rect">
            <a:avLst/>
          </a:prstGeom>
          <a:noFill/>
          <a:ln w="25400">
            <a:solidFill>
              <a:srgbClr val="FF0000"/>
            </a:solidFill>
            <a:prstDash val="dash"/>
          </a:ln>
        </p:spPr>
        <p:txBody>
          <a:bodyPr wrap="square" rtlCol="0">
            <a:normAutofit/>
          </a:bodyPr>
          <a:lstStyle/>
          <a:p>
            <a:endParaRPr lang="ko-KR" altLang="en-US" dirty="0"/>
          </a:p>
        </p:txBody>
      </p:sp>
      <p:grpSp>
        <p:nvGrpSpPr>
          <p:cNvPr id="2" name="그룹 1"/>
          <p:cNvGrpSpPr/>
          <p:nvPr/>
        </p:nvGrpSpPr>
        <p:grpSpPr>
          <a:xfrm>
            <a:off x="2725632" y="2059155"/>
            <a:ext cx="4622397" cy="269461"/>
            <a:chOff x="2725632" y="2059155"/>
            <a:chExt cx="4622397" cy="269461"/>
          </a:xfrm>
        </p:grpSpPr>
        <p:pic>
          <p:nvPicPr>
            <p:cNvPr id="1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22" name="그룹 21"/>
          <p:cNvGrpSpPr/>
          <p:nvPr/>
        </p:nvGrpSpPr>
        <p:grpSpPr>
          <a:xfrm>
            <a:off x="2910123" y="2553975"/>
            <a:ext cx="348565" cy="186604"/>
            <a:chOff x="1853004" y="4826628"/>
            <a:chExt cx="508292" cy="216024"/>
          </a:xfrm>
        </p:grpSpPr>
        <p:pic>
          <p:nvPicPr>
            <p:cNvPr id="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70120"/>
            <a:ext cx="348354" cy="184242"/>
            <a:chOff x="1853004" y="5154597"/>
            <a:chExt cx="546189" cy="204821"/>
          </a:xfrm>
        </p:grpSpPr>
        <p:pic>
          <p:nvPicPr>
            <p:cNvPr id="2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2168" y="2589014"/>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80745"/>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2990078"/>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2339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sp>
        <p:nvSpPr>
          <p:cNvPr id="52" name="TextBox 51"/>
          <p:cNvSpPr txBox="1"/>
          <p:nvPr/>
        </p:nvSpPr>
        <p:spPr>
          <a:xfrm>
            <a:off x="2679305" y="5702182"/>
            <a:ext cx="4752710" cy="1147031"/>
          </a:xfrm>
          <a:prstGeom prst="rect">
            <a:avLst/>
          </a:prstGeom>
          <a:noFill/>
          <a:ln w="25400">
            <a:solidFill>
              <a:srgbClr val="FF0000"/>
            </a:solidFill>
            <a:prstDash val="dash"/>
          </a:ln>
        </p:spPr>
        <p:txBody>
          <a:bodyPr wrap="square" rtlCol="0">
            <a:normAutofit/>
          </a:bodyPr>
          <a:lstStyle/>
          <a:p>
            <a:endParaRPr lang="ko-KR" altLang="en-US" dirty="0"/>
          </a:p>
        </p:txBody>
      </p:sp>
      <p:graphicFrame>
        <p:nvGraphicFramePr>
          <p:cNvPr id="54" name="표 53"/>
          <p:cNvGraphicFramePr>
            <a:graphicFrameLocks noGrp="1"/>
          </p:cNvGraphicFramePr>
          <p:nvPr>
            <p:extLst/>
          </p:nvPr>
        </p:nvGraphicFramePr>
        <p:xfrm>
          <a:off x="2785365" y="331531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8"/>
          <a:stretch>
            <a:fillRect/>
          </a:stretch>
        </p:blipFill>
        <p:spPr>
          <a:xfrm>
            <a:off x="5129168" y="4162504"/>
            <a:ext cx="90904" cy="108860"/>
          </a:xfrm>
          <a:prstGeom prst="rect">
            <a:avLst/>
          </a:prstGeom>
        </p:spPr>
      </p:pic>
      <p:sp>
        <p:nvSpPr>
          <p:cNvPr id="56" name="직사각형 55"/>
          <p:cNvSpPr/>
          <p:nvPr/>
        </p:nvSpPr>
        <p:spPr bwMode="auto">
          <a:xfrm>
            <a:off x="2785365" y="431965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nvPr>
        </p:nvGraphicFramePr>
        <p:xfrm>
          <a:off x="2785365" y="461157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8"/>
          <a:stretch>
            <a:fillRect/>
          </a:stretch>
        </p:blipFill>
        <p:spPr>
          <a:xfrm>
            <a:off x="5129168" y="5458764"/>
            <a:ext cx="90904" cy="108860"/>
          </a:xfrm>
          <a:prstGeom prst="rect">
            <a:avLst/>
          </a:prstGeom>
        </p:spPr>
      </p:pic>
      <p:sp>
        <p:nvSpPr>
          <p:cNvPr id="61" name="직사각형 60"/>
          <p:cNvSpPr/>
          <p:nvPr/>
        </p:nvSpPr>
        <p:spPr>
          <a:xfrm>
            <a:off x="2694233" y="1396373"/>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48885"/>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14728"/>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smtClean="0">
                <a:solidFill>
                  <a:schemeClr val="accent2">
                    <a:lumMod val="50000"/>
                  </a:schemeClr>
                </a:solidFill>
                <a:latin typeface="Arial" charset="0"/>
                <a:ea typeface="돋움" pitchFamily="50" charset="-127"/>
              </a:rPr>
              <a:t>학습자 </a:t>
            </a:r>
            <a:r>
              <a:rPr kumimoji="1" lang="en-US" altLang="ko-KR" sz="1000" b="1" dirty="0" smtClean="0">
                <a:solidFill>
                  <a:schemeClr val="accent2">
                    <a:lumMod val="50000"/>
                  </a:schemeClr>
                </a:solidFill>
                <a:latin typeface="Arial" charset="0"/>
                <a:ea typeface="돋움" pitchFamily="50" charset="-127"/>
              </a:rPr>
              <a:t>UX </a:t>
            </a:r>
            <a:r>
              <a:rPr kumimoji="1" lang="ko-KR" altLang="en-US" sz="1000" b="1" dirty="0" smtClean="0">
                <a:solidFill>
                  <a:schemeClr val="accent2">
                    <a:lumMod val="50000"/>
                  </a:schemeClr>
                </a:solidFill>
                <a:latin typeface="Arial" charset="0"/>
                <a:ea typeface="돋움" pitchFamily="50" charset="-127"/>
              </a:rPr>
              <a:t>기획 </a:t>
            </a:r>
            <a:r>
              <a:rPr kumimoji="1" lang="en-US" altLang="ko-KR" sz="1000" b="1" dirty="0" smtClean="0">
                <a:solidFill>
                  <a:schemeClr val="accent2">
                    <a:lumMod val="50000"/>
                  </a:schemeClr>
                </a:solidFill>
                <a:latin typeface="Arial" charset="0"/>
                <a:ea typeface="돋움" pitchFamily="50" charset="-127"/>
              </a:rPr>
              <a:t>P17</a:t>
            </a:r>
            <a:r>
              <a:rPr kumimoji="1" lang="en-US" altLang="ko-KR" sz="1000" b="1" dirty="0" smtClean="0">
                <a:latin typeface="Arial" charset="0"/>
                <a:ea typeface="돋움" pitchFamily="50" charset="-127"/>
              </a:rPr>
              <a:t>)</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3(1)①. </a:t>
            </a:r>
            <a:r>
              <a:rPr lang="ko-KR" altLang="en-US" dirty="0" smtClean="0">
                <a:solidFill>
                  <a:srgbClr val="000000"/>
                </a:solidFill>
                <a:latin typeface="돋움"/>
                <a:ea typeface="돋움"/>
                <a:sym typeface="Wingdings" panose="05000000000000000000" pitchFamily="2" charset="2"/>
              </a:rPr>
              <a:t>학생관리 개별보기 전체화면</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45" name="AutoShape 85"/>
          <p:cNvSpPr>
            <a:spLocks noChangeArrowheads="1"/>
          </p:cNvSpPr>
          <p:nvPr/>
        </p:nvSpPr>
        <p:spPr bwMode="auto">
          <a:xfrm rot="5400000">
            <a:off x="7068814" y="2404533"/>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6" name="직사각형 45"/>
          <p:cNvSpPr/>
          <p:nvPr/>
        </p:nvSpPr>
        <p:spPr>
          <a:xfrm>
            <a:off x="179512" y="5260954"/>
            <a:ext cx="2233737"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첫 화면에서는 노출하지 않음</a:t>
            </a:r>
            <a:endParaRPr lang="en-US" altLang="ko-KR" sz="1000" dirty="0" smtClean="0"/>
          </a:p>
          <a:p>
            <a:pPr marL="258762" lvl="1" indent="-171450">
              <a:buFont typeface="Wingdings" panose="05000000000000000000" pitchFamily="2" charset="2"/>
              <a:buChar char="v"/>
            </a:pPr>
            <a:r>
              <a:rPr lang="ko-KR" altLang="en-US" sz="1000" dirty="0" smtClean="0"/>
              <a:t>수강 강의 현황 에서 해당 클래 클릭 시 </a:t>
            </a:r>
            <a:r>
              <a:rPr lang="ko-KR" altLang="en-US" sz="1000" b="1" dirty="0" smtClean="0">
                <a:solidFill>
                  <a:schemeClr val="accent2">
                    <a:lumMod val="50000"/>
                  </a:schemeClr>
                </a:solidFill>
              </a:rPr>
              <a:t>학습자 교육 종합 평가 </a:t>
            </a:r>
            <a:r>
              <a:rPr lang="ko-KR" altLang="en-US" sz="1000" dirty="0" smtClean="0"/>
              <a:t>정보 노출</a:t>
            </a:r>
            <a:endParaRPr lang="en-US" altLang="ko-KR" sz="1000" dirty="0" smtClean="0"/>
          </a:p>
        </p:txBody>
      </p:sp>
      <p:sp>
        <p:nvSpPr>
          <p:cNvPr id="48" name="직사각형 47"/>
          <p:cNvSpPr/>
          <p:nvPr/>
        </p:nvSpPr>
        <p:spPr>
          <a:xfrm>
            <a:off x="7708364" y="3344122"/>
            <a:ext cx="1369025" cy="246114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a:t>
            </a:r>
            <a:r>
              <a:rPr lang="en-US" altLang="ko-KR" sz="1000" dirty="0" smtClean="0"/>
              <a:t>&amp; </a:t>
            </a:r>
            <a:r>
              <a:rPr lang="ko-KR" altLang="en-US" sz="1000" dirty="0" smtClean="0"/>
              <a:t>진행 중 클래스 내에서도 최신 클래스 우선 표시</a:t>
            </a:r>
            <a:endParaRPr lang="en-US" altLang="ko-KR" sz="1000" dirty="0" smtClean="0"/>
          </a:p>
          <a:p>
            <a:pPr marL="258762" lvl="1" indent="-171450">
              <a:buFont typeface="Wingdings" panose="05000000000000000000" pitchFamily="2" charset="2"/>
              <a:buChar char="v"/>
            </a:pPr>
            <a:r>
              <a:rPr lang="ko-KR" altLang="en-US" sz="1000" b="1" dirty="0" smtClean="0">
                <a:solidFill>
                  <a:srgbClr val="FF0000"/>
                </a:solidFill>
              </a:rPr>
              <a:t>최신 회 차 우선적 표시</a:t>
            </a:r>
            <a:endParaRPr lang="en-US" altLang="ko-KR" sz="1000" b="1" dirty="0" smtClean="0">
              <a:solidFill>
                <a:srgbClr val="FF0000"/>
              </a:solidFill>
            </a:endParaRPr>
          </a:p>
          <a:p>
            <a:pPr marL="258762" lvl="1" indent="-171450">
              <a:buFont typeface="Wingdings" panose="05000000000000000000" pitchFamily="2" charset="2"/>
              <a:buChar char="v"/>
            </a:pPr>
            <a:r>
              <a:rPr lang="ko-KR" altLang="en-US" sz="1000" dirty="0" smtClean="0"/>
              <a:t>각 클래스 카테고리 별로 최대 </a:t>
            </a:r>
            <a:r>
              <a:rPr lang="en-US" altLang="ko-KR" sz="1000" dirty="0" smtClean="0"/>
              <a:t>5</a:t>
            </a:r>
            <a:r>
              <a:rPr lang="ko-KR" altLang="en-US" sz="1000" dirty="0" smtClean="0"/>
              <a:t>개 까지 노출</a:t>
            </a:r>
            <a:r>
              <a:rPr lang="en-US" altLang="ko-KR" sz="1000" dirty="0" smtClean="0"/>
              <a:t>, </a:t>
            </a:r>
            <a:r>
              <a:rPr lang="ko-KR" altLang="en-US" sz="1000" dirty="0" smtClean="0"/>
              <a:t>초과 시 </a:t>
            </a:r>
            <a:r>
              <a:rPr lang="ko-KR" altLang="en-US" sz="1000" dirty="0" err="1" smtClean="0"/>
              <a:t>드랍다운</a:t>
            </a:r>
            <a:r>
              <a:rPr lang="ko-KR" altLang="en-US" sz="1000" dirty="0" smtClean="0"/>
              <a:t> 버튼 활용 하여 전체보기 가능하도록 설계</a:t>
            </a:r>
            <a:endParaRPr lang="en-US" altLang="ko-KR" sz="1000" dirty="0" smtClean="0"/>
          </a:p>
        </p:txBody>
      </p:sp>
      <p:sp>
        <p:nvSpPr>
          <p:cNvPr id="50" name="TextBox 49"/>
          <p:cNvSpPr txBox="1"/>
          <p:nvPr/>
        </p:nvSpPr>
        <p:spPr>
          <a:xfrm>
            <a:off x="2679305" y="3041049"/>
            <a:ext cx="4752710" cy="2615015"/>
          </a:xfrm>
          <a:prstGeom prst="rect">
            <a:avLst/>
          </a:prstGeom>
          <a:noFill/>
          <a:ln w="25400">
            <a:solidFill>
              <a:srgbClr val="FF0000"/>
            </a:solidFill>
            <a:prstDash val="dash"/>
          </a:ln>
        </p:spPr>
        <p:txBody>
          <a:bodyPr wrap="square" rtlCol="0">
            <a:normAutofit/>
          </a:bodyPr>
          <a:lstStyle/>
          <a:p>
            <a:endParaRPr lang="ko-KR" altLang="en-US" dirty="0"/>
          </a:p>
        </p:txBody>
      </p:sp>
      <p:sp>
        <p:nvSpPr>
          <p:cNvPr id="51" name="AutoShape 85"/>
          <p:cNvSpPr>
            <a:spLocks noChangeArrowheads="1"/>
          </p:cNvSpPr>
          <p:nvPr/>
        </p:nvSpPr>
        <p:spPr bwMode="auto">
          <a:xfrm rot="5400000">
            <a:off x="6232200" y="4245667"/>
            <a:ext cx="2724648" cy="21347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3" name="AutoShape 85"/>
          <p:cNvSpPr>
            <a:spLocks noChangeArrowheads="1"/>
          </p:cNvSpPr>
          <p:nvPr/>
        </p:nvSpPr>
        <p:spPr bwMode="auto">
          <a:xfrm rot="16200000">
            <a:off x="2045965" y="6106258"/>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4" name="직사각형 63"/>
          <p:cNvSpPr/>
          <p:nvPr/>
        </p:nvSpPr>
        <p:spPr>
          <a:xfrm>
            <a:off x="7706821" y="1735676"/>
            <a:ext cx="1369025"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클래스 우선 표시</a:t>
            </a:r>
            <a:endParaRPr lang="en-US" altLang="ko-KR" sz="1000" dirty="0" smtClean="0"/>
          </a:p>
          <a:p>
            <a:pPr marL="258762" lvl="1" indent="-171450">
              <a:buFont typeface="Wingdings" panose="05000000000000000000" pitchFamily="2" charset="2"/>
              <a:buChar char="v"/>
            </a:pPr>
            <a:r>
              <a:rPr lang="ko-KR" altLang="en-US" sz="1000" dirty="0" smtClean="0"/>
              <a:t>진행 중 강의 내 최신 클래스 우선 표시</a:t>
            </a:r>
            <a:endParaRPr lang="en-US" altLang="ko-KR" sz="1000" dirty="0" smtClean="0"/>
          </a:p>
        </p:txBody>
      </p:sp>
      <p:sp>
        <p:nvSpPr>
          <p:cNvPr id="65" name="TextBox 64"/>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6" name="직사각형 65"/>
          <p:cNvSpPr/>
          <p:nvPr/>
        </p:nvSpPr>
        <p:spPr bwMode="auto">
          <a:xfrm>
            <a:off x="6432176"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698440586"/>
      </p:ext>
    </p:extLst>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t>HR </a:t>
            </a:r>
            <a:r>
              <a:rPr lang="en-US" altLang="ko-KR" dirty="0" smtClean="0">
                <a:solidFill>
                  <a:srgbClr val="000000"/>
                </a:solidFill>
                <a:latin typeface="돋움"/>
                <a:ea typeface="돋움"/>
              </a:rPr>
              <a:t>Main</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801" y="1628800"/>
            <a:ext cx="7715746" cy="3964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17058" y="1556792"/>
            <a:ext cx="1445295" cy="4176464"/>
          </a:xfrm>
          <a:prstGeom prst="rect">
            <a:avLst/>
          </a:prstGeom>
          <a:noFill/>
          <a:ln w="25400">
            <a:solidFill>
              <a:srgbClr val="FF0000"/>
            </a:solidFill>
            <a:prstDash val="dash"/>
          </a:ln>
        </p:spPr>
        <p:txBody>
          <a:bodyPr wrap="square" rtlCol="0">
            <a:normAutofit/>
          </a:bodyPr>
          <a:lstStyle/>
          <a:p>
            <a:endParaRPr lang="ko-KR" altLang="en-US" dirty="0"/>
          </a:p>
        </p:txBody>
      </p:sp>
      <p:sp>
        <p:nvSpPr>
          <p:cNvPr id="6" name="TextBox 5"/>
          <p:cNvSpPr txBox="1"/>
          <p:nvPr/>
        </p:nvSpPr>
        <p:spPr>
          <a:xfrm>
            <a:off x="6732240" y="1499522"/>
            <a:ext cx="1805335" cy="468052"/>
          </a:xfrm>
          <a:prstGeom prst="rect">
            <a:avLst/>
          </a:prstGeom>
          <a:noFill/>
          <a:ln w="25400">
            <a:solidFill>
              <a:srgbClr val="FF0000"/>
            </a:solidFill>
            <a:prstDash val="dash"/>
          </a:ln>
        </p:spPr>
        <p:txBody>
          <a:bodyPr wrap="square" rtlCol="0">
            <a:normAutofit/>
          </a:bodyPr>
          <a:lstStyle/>
          <a:p>
            <a:endParaRPr lang="ko-KR" altLang="en-US" dirty="0"/>
          </a:p>
        </p:txBody>
      </p:sp>
      <p:sp>
        <p:nvSpPr>
          <p:cNvPr id="7" name="Rectangle 11"/>
          <p:cNvSpPr>
            <a:spLocks noChangeArrowheads="1"/>
          </p:cNvSpPr>
          <p:nvPr/>
        </p:nvSpPr>
        <p:spPr bwMode="auto">
          <a:xfrm>
            <a:off x="508525" y="1384418"/>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1</a:t>
            </a:r>
          </a:p>
        </p:txBody>
      </p:sp>
      <p:sp>
        <p:nvSpPr>
          <p:cNvPr id="10" name="Rectangle 11"/>
          <p:cNvSpPr>
            <a:spLocks noChangeArrowheads="1"/>
          </p:cNvSpPr>
          <p:nvPr/>
        </p:nvSpPr>
        <p:spPr bwMode="auto">
          <a:xfrm>
            <a:off x="6635297" y="1424527"/>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smtClean="0">
                <a:solidFill>
                  <a:schemeClr val="bg1"/>
                </a:solidFill>
                <a:latin typeface="+mj-lt"/>
                <a:ea typeface="+mn-ea"/>
              </a:rPr>
              <a:t>2</a:t>
            </a:r>
            <a:endParaRPr lang="en-US" altLang="ko-KR" sz="1100" b="1" dirty="0">
              <a:solidFill>
                <a:schemeClr val="bg1"/>
              </a:solidFill>
              <a:latin typeface="+mj-lt"/>
              <a:ea typeface="+mn-ea"/>
            </a:endParaRPr>
          </a:p>
        </p:txBody>
      </p:sp>
      <p:sp>
        <p:nvSpPr>
          <p:cNvPr id="13" name="TextBox 12"/>
          <p:cNvSpPr txBox="1"/>
          <p:nvPr/>
        </p:nvSpPr>
        <p:spPr>
          <a:xfrm>
            <a:off x="2115519" y="1967574"/>
            <a:ext cx="6323028" cy="3765682"/>
          </a:xfrm>
          <a:prstGeom prst="rect">
            <a:avLst/>
          </a:prstGeom>
          <a:noFill/>
          <a:ln w="25400">
            <a:solidFill>
              <a:srgbClr val="FF0000"/>
            </a:solidFill>
            <a:prstDash val="dash"/>
          </a:ln>
        </p:spPr>
        <p:txBody>
          <a:bodyPr wrap="square" rtlCol="0">
            <a:normAutofit/>
          </a:bodyPr>
          <a:lstStyle/>
          <a:p>
            <a:endParaRPr lang="ko-KR" altLang="en-US" dirty="0"/>
          </a:p>
        </p:txBody>
      </p:sp>
      <p:sp>
        <p:nvSpPr>
          <p:cNvPr id="14" name="Rectangle 11"/>
          <p:cNvSpPr>
            <a:spLocks noChangeArrowheads="1"/>
          </p:cNvSpPr>
          <p:nvPr/>
        </p:nvSpPr>
        <p:spPr bwMode="auto">
          <a:xfrm>
            <a:off x="2483768" y="1765486"/>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3</a:t>
            </a:r>
          </a:p>
        </p:txBody>
      </p:sp>
      <p:sp>
        <p:nvSpPr>
          <p:cNvPr id="2" name="TextBox 1"/>
          <p:cNvSpPr txBox="1"/>
          <p:nvPr/>
        </p:nvSpPr>
        <p:spPr>
          <a:xfrm>
            <a:off x="575540" y="289167"/>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3" name="직사각형 2"/>
          <p:cNvSpPr/>
          <p:nvPr/>
        </p:nvSpPr>
        <p:spPr bwMode="auto">
          <a:xfrm>
            <a:off x="7308304" y="1628800"/>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 name="직사각형 3"/>
          <p:cNvSpPr/>
          <p:nvPr/>
        </p:nvSpPr>
        <p:spPr bwMode="auto">
          <a:xfrm>
            <a:off x="4535996" y="688408"/>
            <a:ext cx="2880320" cy="1676509"/>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교수진</a:t>
            </a:r>
            <a:r>
              <a:rPr kumimoji="1" lang="ko-KR" altLang="en-US" sz="1200" b="1" i="0" u="none" strike="noStrike" cap="none" normalizeH="0" dirty="0" smtClean="0">
                <a:ln>
                  <a:noFill/>
                </a:ln>
                <a:solidFill>
                  <a:schemeClr val="bg1"/>
                </a:solidFill>
                <a:effectLst/>
                <a:latin typeface="Arial" charset="0"/>
                <a:ea typeface="돋움" pitchFamily="50" charset="-127"/>
              </a:rPr>
              <a:t> → </a:t>
            </a:r>
            <a:r>
              <a:rPr kumimoji="1" lang="en-US" altLang="ko-KR" sz="1200" b="1" i="0" u="none" strike="noStrike" cap="none" normalizeH="0" dirty="0" smtClean="0">
                <a:ln>
                  <a:noFill/>
                </a:ln>
                <a:solidFill>
                  <a:schemeClr val="bg1"/>
                </a:solidFill>
                <a:effectLst/>
                <a:latin typeface="Arial" charset="0"/>
                <a:ea typeface="돋움" pitchFamily="50" charset="-127"/>
              </a:rPr>
              <a:t>HR </a:t>
            </a:r>
            <a:r>
              <a:rPr kumimoji="1" lang="ko-KR" altLang="en-US" sz="1200" b="1" i="0" u="none" strike="noStrike" cap="none" normalizeH="0" dirty="0" smtClean="0">
                <a:ln>
                  <a:noFill/>
                </a:ln>
                <a:solidFill>
                  <a:schemeClr val="bg1"/>
                </a:solidFill>
                <a:effectLst/>
                <a:latin typeface="Arial" charset="0"/>
                <a:ea typeface="돋움" pitchFamily="50" charset="-127"/>
              </a:rPr>
              <a:t>로 수정</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087416533"/>
      </p:ext>
    </p:extLst>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29939"/>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교육기간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3428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nvPr>
        </p:nvGraphicFramePr>
        <p:xfrm>
          <a:off x="2785365" y="332619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173390"/>
            <a:ext cx="90904" cy="108860"/>
          </a:xfrm>
          <a:prstGeom prst="rect">
            <a:avLst/>
          </a:prstGeom>
        </p:spPr>
      </p:pic>
      <p:sp>
        <p:nvSpPr>
          <p:cNvPr id="56" name="직사각형 55"/>
          <p:cNvSpPr/>
          <p:nvPr/>
        </p:nvSpPr>
        <p:spPr bwMode="auto">
          <a:xfrm>
            <a:off x="2785365" y="433054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nvPr>
        </p:nvGraphicFramePr>
        <p:xfrm>
          <a:off x="2785365" y="462245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7"/>
          <a:stretch>
            <a:fillRect/>
          </a:stretch>
        </p:blipFill>
        <p:spPr>
          <a:xfrm>
            <a:off x="5004048" y="5469650"/>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8" name="AutoShape 85"/>
          <p:cNvSpPr>
            <a:spLocks noChangeArrowheads="1"/>
          </p:cNvSpPr>
          <p:nvPr/>
        </p:nvSpPr>
        <p:spPr bwMode="auto">
          <a:xfrm rot="10800000">
            <a:off x="1341671" y="4653136"/>
            <a:ext cx="1397751" cy="2096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25614"/>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indent="-87313"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a:solidFill>
                  <a:schemeClr val="accent2">
                    <a:lumMod val="50000"/>
                  </a:schemeClr>
                </a:solidFill>
                <a:latin typeface="Arial" charset="0"/>
                <a:ea typeface="돋움" pitchFamily="50" charset="-127"/>
              </a:rPr>
              <a:t>학습자 </a:t>
            </a:r>
            <a:r>
              <a:rPr kumimoji="1" lang="en-US" altLang="ko-KR" sz="1000" b="1" dirty="0">
                <a:solidFill>
                  <a:schemeClr val="accent2">
                    <a:lumMod val="50000"/>
                  </a:schemeClr>
                </a:solidFill>
                <a:latin typeface="Arial" charset="0"/>
                <a:ea typeface="돋움" pitchFamily="50" charset="-127"/>
              </a:rPr>
              <a:t>UX </a:t>
            </a:r>
            <a:r>
              <a:rPr kumimoji="1" lang="ko-KR" altLang="en-US" sz="1000" b="1" dirty="0">
                <a:solidFill>
                  <a:schemeClr val="accent2">
                    <a:lumMod val="50000"/>
                  </a:schemeClr>
                </a:solidFill>
                <a:latin typeface="Arial" charset="0"/>
                <a:ea typeface="돋움" pitchFamily="50" charset="-127"/>
              </a:rPr>
              <a:t>기획 </a:t>
            </a:r>
            <a:r>
              <a:rPr kumimoji="1" lang="en-US" altLang="ko-KR" sz="1000" b="1" dirty="0">
                <a:solidFill>
                  <a:schemeClr val="accent2">
                    <a:lumMod val="50000"/>
                  </a:schemeClr>
                </a:solidFill>
                <a:latin typeface="Arial" charset="0"/>
                <a:ea typeface="돋움" pitchFamily="50" charset="-127"/>
              </a:rPr>
              <a:t>P17</a:t>
            </a:r>
            <a:r>
              <a:rPr kumimoji="1" lang="en-US" altLang="ko-KR" sz="1000" b="1" dirty="0" smtClean="0">
                <a:latin typeface="Arial" charset="0"/>
                <a:ea typeface="돋움" pitchFamily="50" charset="-127"/>
              </a:rPr>
              <a:t>)</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3(1). </a:t>
            </a:r>
            <a:r>
              <a:rPr lang="ko-KR" altLang="en-US" dirty="0">
                <a:solidFill>
                  <a:srgbClr val="000000"/>
                </a:solidFill>
                <a:latin typeface="돋움"/>
                <a:ea typeface="돋움"/>
              </a:rPr>
              <a:t>학생관리 전체보기 </a:t>
            </a:r>
            <a:r>
              <a:rPr lang="en-US" altLang="ko-KR" dirty="0">
                <a:solidFill>
                  <a:srgbClr val="000000"/>
                </a:solidFill>
                <a:latin typeface="돋움"/>
                <a:ea typeface="돋움"/>
                <a:sym typeface="Wingdings" panose="05000000000000000000" pitchFamily="2" charset="2"/>
              </a:rPr>
              <a:t> 3(1)①.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- 1</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4" name="TextBox 33"/>
          <p:cNvSpPr txBox="1"/>
          <p:nvPr/>
        </p:nvSpPr>
        <p:spPr>
          <a:xfrm>
            <a:off x="1336467" y="1380887"/>
            <a:ext cx="1368063" cy="3295342"/>
          </a:xfrm>
          <a:prstGeom prst="rect">
            <a:avLst/>
          </a:prstGeom>
          <a:noFill/>
          <a:ln w="25400">
            <a:solidFill>
              <a:srgbClr val="FF0000"/>
            </a:solidFill>
            <a:prstDash val="dash"/>
          </a:ln>
        </p:spPr>
        <p:txBody>
          <a:bodyPr wrap="square" rtlCol="0">
            <a:normAutofit/>
          </a:bodyPr>
          <a:lstStyle/>
          <a:p>
            <a:endParaRPr lang="ko-KR" altLang="en-US" dirty="0"/>
          </a:p>
        </p:txBody>
      </p:sp>
      <p:sp>
        <p:nvSpPr>
          <p:cNvPr id="36" name="직사각형 35"/>
          <p:cNvSpPr/>
          <p:nvPr/>
        </p:nvSpPr>
        <p:spPr>
          <a:xfrm>
            <a:off x="1336467" y="4886918"/>
            <a:ext cx="1341928" cy="882240"/>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학습자 사진</a:t>
            </a:r>
            <a:endParaRPr lang="en-US" altLang="ko-KR" sz="1000" b="1" dirty="0" smtClean="0"/>
          </a:p>
          <a:p>
            <a:pPr marL="87313" indent="-87313">
              <a:buFont typeface="Arial" panose="020B0604020202020204" pitchFamily="34" charset="0"/>
              <a:buChar char="•"/>
            </a:pPr>
            <a:r>
              <a:rPr lang="ko-KR" altLang="en-US" sz="1000" b="1" dirty="0" smtClean="0"/>
              <a:t>기본정보 </a:t>
            </a:r>
            <a:r>
              <a:rPr lang="en-US" altLang="ko-KR" sz="1000" b="1" dirty="0" smtClean="0"/>
              <a:t>: </a:t>
            </a:r>
            <a:r>
              <a:rPr lang="ko-KR" altLang="en-US" sz="1000" b="1" dirty="0">
                <a:ea typeface="맑은 고딕"/>
                <a:cs typeface="Times New Roman"/>
              </a:rPr>
              <a:t>이름</a:t>
            </a:r>
            <a:r>
              <a:rPr lang="en-US" altLang="ko-KR" sz="1000" b="1" dirty="0">
                <a:ea typeface="맑은 고딕"/>
                <a:cs typeface="Times New Roman"/>
              </a:rPr>
              <a:t>, </a:t>
            </a:r>
            <a:r>
              <a:rPr lang="ko-KR" altLang="en-US" sz="1000" b="1" dirty="0">
                <a:ea typeface="맑은 고딕"/>
                <a:cs typeface="Times New Roman"/>
              </a:rPr>
              <a:t>성별</a:t>
            </a:r>
            <a:r>
              <a:rPr lang="en-US" altLang="ko-KR" sz="1000" b="1" dirty="0">
                <a:ea typeface="맑은 고딕"/>
                <a:cs typeface="Times New Roman"/>
              </a:rPr>
              <a:t>, </a:t>
            </a:r>
            <a:r>
              <a:rPr lang="ko-KR" altLang="en-US" sz="1000" b="1" dirty="0">
                <a:ea typeface="맑은 고딕"/>
                <a:cs typeface="Times New Roman"/>
              </a:rPr>
              <a:t>회사</a:t>
            </a:r>
            <a:r>
              <a:rPr lang="en-US" altLang="ko-KR" sz="1000" b="1" dirty="0">
                <a:ea typeface="맑은 고딕"/>
                <a:cs typeface="Times New Roman"/>
              </a:rPr>
              <a:t>, </a:t>
            </a:r>
            <a:r>
              <a:rPr lang="ko-KR" altLang="en-US" sz="1000" b="1" dirty="0" err="1">
                <a:ea typeface="맑은 고딕"/>
                <a:cs typeface="Times New Roman"/>
              </a:rPr>
              <a:t>이메일</a:t>
            </a:r>
            <a:r>
              <a:rPr lang="en-US" altLang="ko-KR" sz="1000" b="1" dirty="0">
                <a:ea typeface="맑은 고딕"/>
                <a:cs typeface="Times New Roman"/>
              </a:rPr>
              <a:t>, </a:t>
            </a:r>
            <a:r>
              <a:rPr lang="ko-KR" altLang="en-US" sz="1000" b="1" dirty="0">
                <a:ea typeface="맑은 고딕"/>
                <a:cs typeface="Times New Roman"/>
              </a:rPr>
              <a:t>생년월일</a:t>
            </a:r>
            <a:r>
              <a:rPr lang="en-US" altLang="ko-KR" sz="1000" b="1" dirty="0">
                <a:ea typeface="맑은 고딕"/>
                <a:cs typeface="Times New Roman"/>
              </a:rPr>
              <a:t> </a:t>
            </a:r>
            <a:r>
              <a:rPr lang="ko-KR" altLang="en-US" sz="1000" b="1" dirty="0" smtClean="0">
                <a:ea typeface="맑은 고딕"/>
                <a:cs typeface="Times New Roman"/>
              </a:rPr>
              <a:t>전화번호</a:t>
            </a:r>
            <a:r>
              <a:rPr lang="en-US" altLang="ko-KR" sz="1000" b="1" dirty="0">
                <a:ea typeface="맑은 고딕"/>
                <a:cs typeface="Times New Roman"/>
              </a:rPr>
              <a:t>, </a:t>
            </a:r>
            <a:r>
              <a:rPr lang="ko-KR" altLang="en-US" sz="1000" b="1" dirty="0">
                <a:ea typeface="맑은 고딕"/>
                <a:cs typeface="Times New Roman"/>
              </a:rPr>
              <a:t>부서</a:t>
            </a:r>
            <a:r>
              <a:rPr lang="en-US" altLang="ko-KR" sz="1000" b="1" dirty="0">
                <a:ea typeface="맑은 고딕"/>
                <a:cs typeface="Times New Roman"/>
              </a:rPr>
              <a:t>, </a:t>
            </a:r>
            <a:r>
              <a:rPr lang="ko-KR" altLang="en-US" sz="1000" b="1" dirty="0" smtClean="0">
                <a:ea typeface="맑은 고딕"/>
                <a:cs typeface="Times New Roman"/>
              </a:rPr>
              <a:t>직급</a:t>
            </a:r>
            <a:endParaRPr lang="en-US" altLang="ko-KR" sz="1000" b="1" dirty="0" smtClean="0">
              <a:solidFill>
                <a:srgbClr val="FF0000"/>
              </a:solidFill>
            </a:endParaRPr>
          </a:p>
        </p:txBody>
      </p:sp>
      <p:sp>
        <p:nvSpPr>
          <p:cNvPr id="38" name="AutoShape 86"/>
          <p:cNvSpPr>
            <a:spLocks noChangeArrowheads="1"/>
          </p:cNvSpPr>
          <p:nvPr/>
        </p:nvSpPr>
        <p:spPr bwMode="auto">
          <a:xfrm rot="5400000" flipH="1">
            <a:off x="7087067" y="3541786"/>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7" name="TextBox 36"/>
          <p:cNvSpPr txBox="1"/>
          <p:nvPr/>
        </p:nvSpPr>
        <p:spPr>
          <a:xfrm>
            <a:off x="3523321" y="3282063"/>
            <a:ext cx="3871516"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0" name="직사각형 39"/>
          <p:cNvSpPr/>
          <p:nvPr/>
        </p:nvSpPr>
        <p:spPr>
          <a:xfrm>
            <a:off x="7513346" y="3147660"/>
            <a:ext cx="1564044" cy="890697"/>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solidFill>
                  <a:schemeClr val="accent2">
                    <a:lumMod val="50000"/>
                  </a:schemeClr>
                </a:solidFill>
              </a:rPr>
              <a:t>출결 </a:t>
            </a:r>
            <a:r>
              <a:rPr lang="en-US" altLang="ko-KR" sz="1000" b="1" dirty="0" smtClean="0">
                <a:solidFill>
                  <a:schemeClr val="accent2">
                    <a:lumMod val="50000"/>
                  </a:schemeClr>
                </a:solidFill>
              </a:rPr>
              <a:t>/ TP / </a:t>
            </a:r>
            <a:r>
              <a:rPr lang="ko-KR" altLang="en-US" sz="1000" b="1" dirty="0" smtClean="0">
                <a:solidFill>
                  <a:schemeClr val="accent2">
                    <a:lumMod val="50000"/>
                  </a:schemeClr>
                </a:solidFill>
              </a:rPr>
              <a:t>개별코멘트</a:t>
            </a:r>
            <a:r>
              <a:rPr lang="ko-KR" altLang="en-US" sz="1000" b="1" dirty="0" smtClean="0"/>
              <a:t>에 대한 결과는 교육보고 데이터를 토대로 보여지며 확인만 가능하며 수정은 불가함</a:t>
            </a:r>
            <a:endParaRPr lang="en-US" altLang="ko-KR" sz="1000" b="1" dirty="0" smtClean="0"/>
          </a:p>
        </p:txBody>
      </p:sp>
      <p:sp>
        <p:nvSpPr>
          <p:cNvPr id="41" name="직사각형 40"/>
          <p:cNvSpPr/>
          <p:nvPr/>
        </p:nvSpPr>
        <p:spPr>
          <a:xfrm>
            <a:off x="7524328" y="4314907"/>
            <a:ext cx="1553062" cy="130212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42" name="TextBox 41"/>
          <p:cNvSpPr txBox="1"/>
          <p:nvPr/>
        </p:nvSpPr>
        <p:spPr>
          <a:xfrm>
            <a:off x="4644008" y="4575459"/>
            <a:ext cx="2713542"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3" name="AutoShape 86"/>
          <p:cNvSpPr>
            <a:spLocks noChangeArrowheads="1"/>
          </p:cNvSpPr>
          <p:nvPr/>
        </p:nvSpPr>
        <p:spPr bwMode="auto">
          <a:xfrm rot="5400000" flipH="1">
            <a:off x="7075611" y="4836390"/>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50" name="TextBox 4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51" name="직사각형 50"/>
          <p:cNvSpPr/>
          <p:nvPr/>
        </p:nvSpPr>
        <p:spPr bwMode="auto">
          <a:xfrm>
            <a:off x="6431994" y="100479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921795131"/>
      </p:ext>
    </p:extLst>
  </p:cSld>
  <p:clrMapOvr>
    <a:masterClrMapping/>
  </p:clrMapOvr>
  <p:transition advClick="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교육기간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141889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48432"/>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nvPr>
        </p:nvGraphicFramePr>
        <p:xfrm>
          <a:off x="2785365" y="3326197"/>
          <a:ext cx="4529638" cy="1037217"/>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62096">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030">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899">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216933"/>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4452610"/>
            <a:ext cx="4630074" cy="237273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3(1). </a:t>
            </a:r>
            <a:r>
              <a:rPr lang="ko-KR" altLang="en-US" dirty="0">
                <a:solidFill>
                  <a:srgbClr val="000000"/>
                </a:solidFill>
                <a:latin typeface="돋움"/>
                <a:ea typeface="돋움"/>
              </a:rPr>
              <a:t>학생관리 전체보기 </a:t>
            </a:r>
            <a:r>
              <a:rPr lang="en-US" altLang="ko-KR" dirty="0">
                <a:solidFill>
                  <a:srgbClr val="000000"/>
                </a:solidFill>
                <a:latin typeface="돋움"/>
                <a:ea typeface="돋움"/>
                <a:sym typeface="Wingdings" panose="05000000000000000000" pitchFamily="2" charset="2"/>
              </a:rPr>
              <a:t> 3(1)①.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7" name="TextBox 36"/>
          <p:cNvSpPr txBox="1"/>
          <p:nvPr/>
        </p:nvSpPr>
        <p:spPr>
          <a:xfrm>
            <a:off x="3458380" y="2334416"/>
            <a:ext cx="825588" cy="699865"/>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619072" y="2085968"/>
            <a:ext cx="1508180" cy="358646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전체 첫 화면에서 해당 클래스 클릭 시 기타 수강 강의를 제외한 해당 클래스 상세 내용 및 해당 클래스에 대한 교육종합 평가 보여주도록 설계</a:t>
            </a:r>
            <a:endParaRPr lang="en-US" altLang="ko-KR" sz="1200" b="1" dirty="0" smtClean="0"/>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pic>
        <p:nvPicPr>
          <p:cNvPr id="2" name="그림 1"/>
          <p:cNvPicPr>
            <a:picLocks noChangeAspect="1"/>
          </p:cNvPicPr>
          <p:nvPr/>
        </p:nvPicPr>
        <p:blipFill>
          <a:blip r:embed="rId9"/>
          <a:stretch>
            <a:fillRect/>
          </a:stretch>
        </p:blipFill>
        <p:spPr>
          <a:xfrm>
            <a:off x="4052412" y="4495808"/>
            <a:ext cx="2103046" cy="2284232"/>
          </a:xfrm>
          <a:prstGeom prst="rect">
            <a:avLst/>
          </a:prstGeom>
        </p:spPr>
      </p:pic>
      <p:cxnSp>
        <p:nvCxnSpPr>
          <p:cNvPr id="5" name="꺾인 연결선 4"/>
          <p:cNvCxnSpPr>
            <a:stCxn id="37" idx="0"/>
            <a:endCxn id="54" idx="3"/>
          </p:cNvCxnSpPr>
          <p:nvPr/>
        </p:nvCxnSpPr>
        <p:spPr bwMode="auto">
          <a:xfrm rot="16200000" flipH="1">
            <a:off x="4837893" y="1367696"/>
            <a:ext cx="1510389" cy="3443829"/>
          </a:xfrm>
          <a:prstGeom prst="bentConnector4">
            <a:avLst>
              <a:gd name="adj1" fmla="val -15135"/>
              <a:gd name="adj2" fmla="val 10663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꺾인 연결선 13"/>
          <p:cNvCxnSpPr>
            <a:stCxn id="37" idx="0"/>
            <a:endCxn id="63" idx="3"/>
          </p:cNvCxnSpPr>
          <p:nvPr/>
        </p:nvCxnSpPr>
        <p:spPr bwMode="auto">
          <a:xfrm rot="16200000" flipH="1">
            <a:off x="3957028" y="2248562"/>
            <a:ext cx="3304560" cy="3476269"/>
          </a:xfrm>
          <a:prstGeom prst="bentConnector4">
            <a:avLst>
              <a:gd name="adj1" fmla="val -6918"/>
              <a:gd name="adj2" fmla="val 10657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직사각형 50"/>
          <p:cNvSpPr/>
          <p:nvPr/>
        </p:nvSpPr>
        <p:spPr bwMode="auto">
          <a:xfrm>
            <a:off x="2785365" y="4508060"/>
            <a:ext cx="814179" cy="280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교육종합평가</a:t>
            </a:r>
            <a:endParaRPr kumimoji="1" lang="ko-KR" altLang="en-US" sz="900" b="1" dirty="0">
              <a:solidFill>
                <a:schemeClr val="bg1"/>
              </a:solidFill>
              <a:latin typeface="Arial" charset="0"/>
              <a:ea typeface="돋움" pitchFamily="50" charset="-127"/>
            </a:endParaRPr>
          </a:p>
        </p:txBody>
      </p:sp>
      <p:sp>
        <p:nvSpPr>
          <p:cNvPr id="42" name="TextBox 41"/>
          <p:cNvSpPr txBox="1"/>
          <p:nvPr/>
        </p:nvSpPr>
        <p:spPr>
          <a:xfrm>
            <a:off x="4644008" y="4476926"/>
            <a:ext cx="1527459" cy="311592"/>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2" name="직사각형 51"/>
          <p:cNvSpPr/>
          <p:nvPr/>
        </p:nvSpPr>
        <p:spPr>
          <a:xfrm>
            <a:off x="2860427" y="5229200"/>
            <a:ext cx="1090912" cy="142482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필터링</a:t>
            </a:r>
            <a:r>
              <a:rPr lang="ko-KR" altLang="en-US" sz="1000" b="1" dirty="0" smtClean="0"/>
              <a:t> 기능을 통해 해당 클래스에 대한 교육종합 평가 기간별 조회 가능하도록 설계</a:t>
            </a:r>
            <a:endParaRPr lang="en-US" altLang="ko-KR" sz="1000" b="1" dirty="0" smtClean="0"/>
          </a:p>
        </p:txBody>
      </p:sp>
      <p:cxnSp>
        <p:nvCxnSpPr>
          <p:cNvPr id="20" name="꺾인 연결선 19"/>
          <p:cNvCxnSpPr>
            <a:stCxn id="42" idx="1"/>
            <a:endCxn id="52" idx="0"/>
          </p:cNvCxnSpPr>
          <p:nvPr/>
        </p:nvCxnSpPr>
        <p:spPr bwMode="auto">
          <a:xfrm rot="10800000" flipV="1">
            <a:off x="3405884" y="4632722"/>
            <a:ext cx="1238125" cy="596478"/>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43" name="직사각형 42"/>
          <p:cNvSpPr/>
          <p:nvPr/>
        </p:nvSpPr>
        <p:spPr bwMode="auto">
          <a:xfrm>
            <a:off x="6432176" y="101682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233379726"/>
      </p:ext>
    </p:extLst>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3(2). </a:t>
            </a:r>
            <a:r>
              <a:rPr lang="ko-KR" altLang="en-US" i="1" u="sng" dirty="0" smtClean="0">
                <a:solidFill>
                  <a:srgbClr val="FF0000"/>
                </a:solidFill>
                <a:latin typeface="돋움"/>
                <a:ea typeface="돋움"/>
              </a:rPr>
              <a:t>교수</a:t>
            </a:r>
            <a:r>
              <a:rPr lang="ko-KR" altLang="en-US" i="1" u="sng" dirty="0">
                <a:solidFill>
                  <a:srgbClr val="FF0000"/>
                </a:solidFill>
                <a:latin typeface="돋움"/>
                <a:ea typeface="돋움"/>
              </a:rPr>
              <a:t>진</a:t>
            </a:r>
            <a:r>
              <a:rPr lang="ko-KR" altLang="en-US" dirty="0" smtClean="0">
                <a:solidFill>
                  <a:srgbClr val="000000"/>
                </a:solidFill>
                <a:latin typeface="돋움"/>
                <a:ea typeface="돋움"/>
              </a:rPr>
              <a:t>관리 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92574" y="1327721"/>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81404" y="1241916"/>
            <a:ext cx="5862754" cy="295486"/>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77047"/>
              <a:ext cx="741040" cy="89713"/>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강사정보</a:t>
              </a:r>
              <a:endParaRPr lang="ko-KR" altLang="en-US" sz="900" b="1" dirty="0">
                <a:solidFill>
                  <a:schemeClr val="bg1"/>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92006" y="1568777"/>
            <a:ext cx="5907723" cy="5172591"/>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8" name="표 47"/>
          <p:cNvGraphicFramePr>
            <a:graphicFrameLocks noGrp="1"/>
          </p:cNvGraphicFramePr>
          <p:nvPr>
            <p:extLst>
              <p:ext uri="{D42A27DB-BD31-4B8C-83A1-F6EECF244321}">
                <p14:modId xmlns:p14="http://schemas.microsoft.com/office/powerpoint/2010/main" val="2726076480"/>
              </p:ext>
            </p:extLst>
          </p:nvPr>
        </p:nvGraphicFramePr>
        <p:xfrm>
          <a:off x="1370989" y="1988839"/>
          <a:ext cx="5793299" cy="4412024"/>
        </p:xfrm>
        <a:graphic>
          <a:graphicData uri="http://schemas.openxmlformats.org/drawingml/2006/table">
            <a:tbl>
              <a:tblPr firstRow="1" bandRow="1">
                <a:tableStyleId>{5C22544A-7EE6-4342-B048-85BDC9FD1C3A}</a:tableStyleId>
              </a:tblPr>
              <a:tblGrid>
                <a:gridCol w="392699"/>
                <a:gridCol w="720080"/>
                <a:gridCol w="576064"/>
                <a:gridCol w="479348"/>
                <a:gridCol w="580269"/>
                <a:gridCol w="448102"/>
                <a:gridCol w="818159"/>
                <a:gridCol w="482434"/>
                <a:gridCol w="776508"/>
                <a:gridCol w="519636"/>
              </a:tblGrid>
              <a:tr h="711936">
                <a:tc>
                  <a:txBody>
                    <a:bodyPr/>
                    <a:lstStyle/>
                    <a:p>
                      <a:pPr algn="ctr" latinLnBrk="1"/>
                      <a:r>
                        <a:rPr lang="ko-KR" altLang="en-US" sz="1000" dirty="0" smtClean="0">
                          <a:solidFill>
                            <a:schemeClr val="tx1"/>
                          </a:solidFill>
                        </a:rPr>
                        <a:t>강사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담당</a:t>
                      </a:r>
                      <a:endParaRPr lang="en-US" altLang="ko-KR" sz="1000" dirty="0" smtClean="0">
                        <a:solidFill>
                          <a:schemeClr val="tx1"/>
                        </a:solidFill>
                      </a:endParaRPr>
                    </a:p>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 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rowSpan="3">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2014.1.15</a:t>
                      </a:r>
                      <a:br>
                        <a:rPr lang="en-US" altLang="ko-KR" sz="900" dirty="0" smtClean="0">
                          <a:solidFill>
                            <a:schemeClr val="tx1"/>
                          </a:solidFill>
                        </a:rPr>
                      </a:br>
                      <a:r>
                        <a:rPr lang="en-US" altLang="ko-KR" sz="900" dirty="0" smtClean="0">
                          <a:solidFill>
                            <a:schemeClr val="tx1"/>
                          </a:solidFill>
                        </a:rPr>
                        <a:t>~</a:t>
                      </a:r>
                    </a:p>
                    <a:p>
                      <a:pPr algn="ctr" latinLnBrk="1"/>
                      <a:r>
                        <a:rPr lang="en-US" altLang="ko-KR" sz="900" dirty="0" smtClean="0">
                          <a:solidFill>
                            <a:schemeClr val="tx1"/>
                          </a:solidFill>
                        </a:rPr>
                        <a:t>2014.12.14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12:00~</a:t>
                      </a:r>
                    </a:p>
                    <a:p>
                      <a:pPr algn="ctr" latinLnBrk="1"/>
                      <a:r>
                        <a:rPr lang="en-US" altLang="ko-KR" sz="900" dirty="0" smtClean="0">
                          <a:solidFill>
                            <a:schemeClr val="tx1"/>
                          </a:solidFill>
                        </a:rPr>
                        <a:t>13:00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2014.5.15</a:t>
                      </a:r>
                      <a:br>
                        <a:rPr lang="en-US" altLang="ko-KR" sz="900" dirty="0" smtClean="0">
                          <a:solidFill>
                            <a:schemeClr val="tx1"/>
                          </a:solidFill>
                        </a:rPr>
                      </a:br>
                      <a:r>
                        <a:rPr lang="en-US" altLang="ko-KR" sz="900" dirty="0" smtClean="0">
                          <a:solidFill>
                            <a:schemeClr val="tx1"/>
                          </a:solidFill>
                        </a:rPr>
                        <a:t>~</a:t>
                      </a:r>
                    </a:p>
                    <a:p>
                      <a:pPr algn="ctr" latinLnBrk="1"/>
                      <a:r>
                        <a:rPr lang="en-US" altLang="ko-KR" sz="900" dirty="0" smtClean="0">
                          <a:solidFill>
                            <a:schemeClr val="tx1"/>
                          </a:solidFill>
                        </a:rPr>
                        <a:t>2014.12.14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2014.5.22</a:t>
                      </a:r>
                      <a:br>
                        <a:rPr lang="en-US" altLang="ko-KR" sz="900" dirty="0" smtClean="0">
                          <a:solidFill>
                            <a:schemeClr val="tx1"/>
                          </a:solidFill>
                        </a:rPr>
                      </a:br>
                      <a:r>
                        <a:rPr lang="en-US" altLang="ko-KR" sz="900" dirty="0" smtClean="0">
                          <a:solidFill>
                            <a:schemeClr val="tx1"/>
                          </a:solidFill>
                        </a:rPr>
                        <a:t>~</a:t>
                      </a:r>
                    </a:p>
                    <a:p>
                      <a:pPr algn="ctr" latinLnBrk="1"/>
                      <a:r>
                        <a:rPr lang="en-US" altLang="ko-KR" sz="900" dirty="0" smtClean="0">
                          <a:solidFill>
                            <a:schemeClr val="tx1"/>
                          </a:solidFill>
                        </a:rPr>
                        <a:t>2014.10.14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rowSpan="3">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rowSpan="2">
                  <a:txBody>
                    <a:bodyPr/>
                    <a:lstStyle/>
                    <a:p>
                      <a:pPr algn="ctr" latinLnBrk="1"/>
                      <a:r>
                        <a:rPr lang="ko-KR" altLang="en-US" sz="900" dirty="0" smtClean="0">
                          <a:solidFill>
                            <a:schemeClr val="tx1"/>
                          </a:solidFill>
                        </a:rPr>
                        <a:t>박하나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err="1" smtClean="0">
                          <a:solidFill>
                            <a:schemeClr val="tx1"/>
                          </a:solidFill>
                        </a:rPr>
                        <a:t>월수금</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4" name="그림 53"/>
          <p:cNvPicPr>
            <a:picLocks noChangeAspect="1"/>
          </p:cNvPicPr>
          <p:nvPr/>
        </p:nvPicPr>
        <p:blipFill>
          <a:blip r:embed="rId4"/>
          <a:stretch>
            <a:fillRect/>
          </a:stretch>
        </p:blipFill>
        <p:spPr>
          <a:xfrm>
            <a:off x="1353412" y="1639721"/>
            <a:ext cx="427970" cy="256782"/>
          </a:xfrm>
          <a:prstGeom prst="rect">
            <a:avLst/>
          </a:prstGeom>
        </p:spPr>
      </p:pic>
      <p:sp>
        <p:nvSpPr>
          <p:cNvPr id="59" name="직사각형 58"/>
          <p:cNvSpPr/>
          <p:nvPr/>
        </p:nvSpPr>
        <p:spPr bwMode="auto">
          <a:xfrm>
            <a:off x="2539524" y="2817441"/>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0" name="직사각형 59"/>
          <p:cNvSpPr/>
          <p:nvPr/>
        </p:nvSpPr>
        <p:spPr bwMode="auto">
          <a:xfrm>
            <a:off x="2539524" y="3272772"/>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1" name="직사각형 60"/>
          <p:cNvSpPr/>
          <p:nvPr/>
        </p:nvSpPr>
        <p:spPr bwMode="auto">
          <a:xfrm>
            <a:off x="2539524" y="3728103"/>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3" name="직사각형 62"/>
          <p:cNvSpPr/>
          <p:nvPr/>
        </p:nvSpPr>
        <p:spPr bwMode="auto">
          <a:xfrm>
            <a:off x="2539524" y="4187017"/>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9" name="직사각형 68"/>
          <p:cNvSpPr/>
          <p:nvPr/>
        </p:nvSpPr>
        <p:spPr bwMode="auto">
          <a:xfrm>
            <a:off x="2539524" y="4676538"/>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0" name="직사각형 69"/>
          <p:cNvSpPr/>
          <p:nvPr/>
        </p:nvSpPr>
        <p:spPr bwMode="auto">
          <a:xfrm>
            <a:off x="2539524" y="5120569"/>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2" name="직사각형 71"/>
          <p:cNvSpPr/>
          <p:nvPr/>
        </p:nvSpPr>
        <p:spPr bwMode="auto">
          <a:xfrm>
            <a:off x="2539524" y="5594485"/>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5" name="직사각형 74"/>
          <p:cNvSpPr/>
          <p:nvPr/>
        </p:nvSpPr>
        <p:spPr bwMode="auto">
          <a:xfrm>
            <a:off x="2539524" y="6049874"/>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7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6584" y="2849199"/>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6584" y="3316567"/>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6584" y="3779141"/>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6584" y="4224879"/>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a:xfrm>
            <a:off x="7329963" y="1593289"/>
            <a:ext cx="1587011" cy="424302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강사관리 전체보기  첫 화면 기준 </a:t>
            </a:r>
            <a:endParaRPr lang="en-US" altLang="ko-KR" sz="1000" b="1" dirty="0" smtClean="0"/>
          </a:p>
          <a:p>
            <a:pPr marL="271463" lvl="1" indent="-185738">
              <a:buFont typeface="Wingdings" panose="05000000000000000000" pitchFamily="2" charset="2"/>
              <a:buChar char="v"/>
            </a:pPr>
            <a:r>
              <a:rPr lang="ko-KR" altLang="en-US" sz="1000" dirty="0" smtClean="0"/>
              <a:t>한 페이지에 모든 강사들을 볼 수 있도록 설정</a:t>
            </a:r>
            <a:endParaRPr lang="en-US" altLang="ko-KR" sz="1000" dirty="0" smtClean="0"/>
          </a:p>
          <a:p>
            <a:pPr marL="271463" lvl="1" indent="-185738">
              <a:buFont typeface="Wingdings" panose="05000000000000000000" pitchFamily="2" charset="2"/>
              <a:buChar char="v"/>
            </a:pPr>
            <a:r>
              <a:rPr lang="ko-KR" altLang="en-US" sz="1000" dirty="0" smtClean="0"/>
              <a:t>해당 탭 클릭 시 해당 사항만 보여주기</a:t>
            </a:r>
            <a:endParaRPr lang="en-US" altLang="ko-KR" sz="1000" dirty="0" smtClean="0"/>
          </a:p>
          <a:p>
            <a:pPr marL="271463" lvl="1" indent="-185738">
              <a:buFont typeface="Wingdings" panose="05000000000000000000" pitchFamily="2" charset="2"/>
              <a:buChar char="v"/>
            </a:pPr>
            <a:r>
              <a:rPr lang="ko-KR" altLang="en-US" sz="1000" dirty="0" err="1" smtClean="0"/>
              <a:t>강사명은</a:t>
            </a:r>
            <a:r>
              <a:rPr lang="ko-KR" altLang="en-US" sz="1000" dirty="0" smtClean="0"/>
              <a:t> </a:t>
            </a:r>
            <a:r>
              <a:rPr lang="en-US" altLang="ko-KR" sz="1000" dirty="0"/>
              <a:t>A B C, </a:t>
            </a:r>
            <a:r>
              <a:rPr lang="ko-KR" altLang="en-US" sz="1000" dirty="0" err="1"/>
              <a:t>ㄱ</a:t>
            </a:r>
            <a:r>
              <a:rPr lang="ko-KR" altLang="en-US" sz="1000" dirty="0"/>
              <a:t> ㄴ </a:t>
            </a:r>
            <a:r>
              <a:rPr lang="ko-KR" altLang="en-US" sz="1000" dirty="0" err="1"/>
              <a:t>ㄷ</a:t>
            </a:r>
            <a:r>
              <a:rPr lang="ko-KR" altLang="en-US" sz="1000" dirty="0"/>
              <a:t> 순으로 </a:t>
            </a:r>
            <a:r>
              <a:rPr lang="ko-KR" altLang="en-US" sz="1000" dirty="0" smtClean="0"/>
              <a:t>정렬</a:t>
            </a:r>
            <a:endParaRPr lang="en-US" altLang="ko-KR" sz="1000" dirty="0"/>
          </a:p>
          <a:p>
            <a:pPr marL="271463" lvl="1" indent="-185738">
              <a:buFont typeface="Wingdings" panose="05000000000000000000" pitchFamily="2" charset="2"/>
              <a:buChar char="v"/>
            </a:pPr>
            <a:r>
              <a:rPr lang="ko-KR" altLang="en-US" sz="1000" dirty="0" smtClean="0"/>
              <a:t>강사가 수업 중인 프로그램은 수강시작 순서대로 배열</a:t>
            </a:r>
            <a:endParaRPr lang="en-US" altLang="ko-KR" sz="1000" dirty="0" smtClean="0"/>
          </a:p>
        </p:txBody>
      </p:sp>
      <p:pic>
        <p:nvPicPr>
          <p:cNvPr id="3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2860054"/>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3323171"/>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3779144"/>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4207520"/>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4714258"/>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5155124"/>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1" name="그룹 40"/>
          <p:cNvGrpSpPr/>
          <p:nvPr/>
        </p:nvGrpSpPr>
        <p:grpSpPr>
          <a:xfrm>
            <a:off x="1824810" y="1650572"/>
            <a:ext cx="1546986" cy="264108"/>
            <a:chOff x="2160918" y="1772816"/>
            <a:chExt cx="1258954" cy="166142"/>
          </a:xfrm>
        </p:grpSpPr>
        <p:sp>
          <p:nvSpPr>
            <p:cNvPr id="42" name="TextBox 41"/>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43" name="TextBox 42"/>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45" name="TextBox 44"/>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
        <p:nvSpPr>
          <p:cNvPr id="2" name="직사각형 1"/>
          <p:cNvSpPr/>
          <p:nvPr/>
        </p:nvSpPr>
        <p:spPr bwMode="auto">
          <a:xfrm>
            <a:off x="6372200" y="5013176"/>
            <a:ext cx="2376264" cy="1036698"/>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수강시작 </a:t>
            </a:r>
            <a:r>
              <a:rPr kumimoji="1" lang="en-US" altLang="ko-KR" sz="1200" b="1" i="0" u="none" strike="noStrike" cap="none" normalizeH="0" baseline="0" dirty="0" smtClean="0">
                <a:ln>
                  <a:noFill/>
                </a:ln>
                <a:solidFill>
                  <a:schemeClr val="bg1"/>
                </a:solidFill>
                <a:effectLst/>
                <a:latin typeface="Arial" charset="0"/>
                <a:ea typeface="돋움" pitchFamily="50" charset="-127"/>
              </a:rPr>
              <a:t>– </a:t>
            </a:r>
            <a:r>
              <a:rPr kumimoji="1" lang="ko-KR" altLang="en-US" sz="1200" b="1" i="0" u="none" strike="noStrike" cap="none" normalizeH="0" baseline="0" dirty="0" smtClean="0">
                <a:ln>
                  <a:noFill/>
                </a:ln>
                <a:solidFill>
                  <a:schemeClr val="bg1"/>
                </a:solidFill>
                <a:effectLst/>
                <a:latin typeface="Arial" charset="0"/>
                <a:ea typeface="돋움" pitchFamily="50" charset="-127"/>
              </a:rPr>
              <a:t>수강 시작 일</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수업 시작 일</a:t>
            </a:r>
            <a:r>
              <a:rPr kumimoji="1" lang="en-US" altLang="ko-KR" sz="1200" b="1" dirty="0" smtClean="0">
                <a:solidFill>
                  <a:schemeClr val="bg1"/>
                </a:solidFill>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수업시작시간</a:t>
            </a:r>
            <a:r>
              <a:rPr kumimoji="1" lang="en-US" altLang="ko-KR" sz="1200" b="1" dirty="0" smtClean="0">
                <a:solidFill>
                  <a:schemeClr val="bg1"/>
                </a:solidFill>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명확</a:t>
            </a:r>
            <a:r>
              <a:rPr kumimoji="1" lang="ko-KR" altLang="en-US" sz="1200" b="1" i="0" u="none" strike="noStrike" cap="none" normalizeH="0" baseline="0" dirty="0">
                <a:ln>
                  <a:noFill/>
                </a:ln>
                <a:solidFill>
                  <a:schemeClr val="bg1"/>
                </a:solidFill>
                <a:effectLst/>
                <a:latin typeface="Arial" charset="0"/>
                <a:ea typeface="돋움" pitchFamily="50" charset="-127"/>
              </a:rPr>
              <a:t>히</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46" name="직사각형 1"/>
          <p:cNvSpPr/>
          <p:nvPr/>
        </p:nvSpPr>
        <p:spPr bwMode="auto">
          <a:xfrm>
            <a:off x="7329963" y="138334"/>
            <a:ext cx="3816424" cy="1562474"/>
          </a:xfrm>
          <a:prstGeom prst="rect">
            <a:avLst/>
          </a:prstGeom>
          <a:solidFill>
            <a:schemeClr val="accent6">
              <a:lumMod val="2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서한울 </a:t>
            </a:r>
            <a:r>
              <a:rPr kumimoji="1" lang="en-US" altLang="ko-KR" sz="1050" b="1" dirty="0" smtClean="0">
                <a:solidFill>
                  <a:schemeClr val="bg1"/>
                </a:solidFill>
                <a:latin typeface="Arial" charset="0"/>
                <a:ea typeface="돋움" pitchFamily="50" charset="-127"/>
              </a:rPr>
              <a:t>: </a:t>
            </a:r>
            <a:endParaRPr kumimoji="1" lang="en-US" altLang="ko-KR" sz="105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ㅁ 강사 </a:t>
            </a:r>
            <a:r>
              <a:rPr kumimoji="1" lang="en-US" altLang="ko-KR" sz="1050" b="1" dirty="0" smtClean="0">
                <a:solidFill>
                  <a:schemeClr val="bg1"/>
                </a:solidFill>
                <a:latin typeface="Arial" charset="0"/>
                <a:ea typeface="돋움" pitchFamily="50" charset="-127"/>
              </a:rPr>
              <a:t>- &gt; </a:t>
            </a:r>
            <a:r>
              <a:rPr kumimoji="1" lang="ko-KR" altLang="en-US" sz="1050" b="1" dirty="0" smtClean="0">
                <a:solidFill>
                  <a:schemeClr val="bg1"/>
                </a:solidFill>
                <a:latin typeface="Arial" charset="0"/>
                <a:ea typeface="돋움" pitchFamily="50" charset="-127"/>
              </a:rPr>
              <a:t>교수진관리 </a:t>
            </a:r>
            <a:r>
              <a:rPr kumimoji="1" lang="en-US" altLang="ko-KR" sz="1050" b="1" dirty="0" smtClean="0">
                <a:solidFill>
                  <a:schemeClr val="bg1"/>
                </a:solidFill>
                <a:latin typeface="Arial" charset="0"/>
                <a:ea typeface="돋움" pitchFamily="50" charset="-127"/>
              </a:rPr>
              <a:t>(</a:t>
            </a:r>
            <a:r>
              <a:rPr kumimoji="1" lang="ko-KR" altLang="en-US" sz="1050" b="1" dirty="0" smtClean="0">
                <a:solidFill>
                  <a:schemeClr val="bg1"/>
                </a:solidFill>
                <a:latin typeface="Arial" charset="0"/>
                <a:ea typeface="돋움" pitchFamily="50" charset="-127"/>
              </a:rPr>
              <a:t>메뉴 </a:t>
            </a:r>
            <a:r>
              <a:rPr kumimoji="1" lang="ko-KR" altLang="en-US" sz="1050" b="1" dirty="0" err="1" smtClean="0">
                <a:solidFill>
                  <a:schemeClr val="bg1"/>
                </a:solidFill>
                <a:latin typeface="Arial" charset="0"/>
                <a:ea typeface="돋움" pitchFamily="50" charset="-127"/>
              </a:rPr>
              <a:t>빨간내용</a:t>
            </a:r>
            <a:r>
              <a:rPr kumimoji="1" lang="en-US" altLang="ko-KR" sz="1050" b="1" dirty="0" smtClean="0">
                <a:solidFill>
                  <a:schemeClr val="bg1"/>
                </a:solidFill>
                <a:latin typeface="Arial" charset="0"/>
                <a:ea typeface="돋움" pitchFamily="50" charset="-127"/>
              </a:rPr>
              <a:t>)</a:t>
            </a:r>
            <a:endParaRPr kumimoji="1" lang="en-US" altLang="ko-KR" sz="1050" b="1" dirty="0" smtClean="0">
              <a:solidFill>
                <a:schemeClr val="bg1"/>
              </a:solidFill>
              <a:latin typeface="Arial" charset="0"/>
              <a:ea typeface="돋움" pitchFamily="50" charset="-127"/>
            </a:endParaRPr>
          </a:p>
        </p:txBody>
      </p:sp>
    </p:spTree>
    <p:extLst>
      <p:ext uri="{BB962C8B-B14F-4D97-AF65-F5344CB8AC3E}">
        <p14:creationId xmlns:p14="http://schemas.microsoft.com/office/powerpoint/2010/main" val="1856518906"/>
      </p:ext>
    </p:extLst>
  </p:cSld>
  <p:clrMapOvr>
    <a:masterClrMapping/>
  </p:clrMapOvr>
  <p:transition advClick="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395536" y="944398"/>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3(2). </a:t>
            </a:r>
            <a:r>
              <a:rPr lang="ko-KR" altLang="en-US" dirty="0" smtClean="0">
                <a:solidFill>
                  <a:srgbClr val="000000"/>
                </a:solidFill>
                <a:latin typeface="돋움"/>
                <a:ea typeface="돋움"/>
              </a:rPr>
              <a:t>강사관리 </a:t>
            </a:r>
            <a:r>
              <a:rPr lang="ko-KR" altLang="en-US" dirty="0" smtClean="0">
                <a:solidFill>
                  <a:srgbClr val="000000"/>
                </a:solidFill>
                <a:latin typeface="돋움"/>
                <a:ea typeface="돋움"/>
                <a:sym typeface="Wingdings" panose="05000000000000000000" pitchFamily="2" charset="2"/>
              </a:rPr>
              <a:t>세부기능 </a:t>
            </a:r>
            <a:r>
              <a:rPr lang="ko-KR" altLang="en-US" dirty="0">
                <a:solidFill>
                  <a:srgbClr val="000000"/>
                </a:solidFill>
                <a:latin typeface="돋움"/>
                <a:ea typeface="돋움"/>
                <a:sym typeface="Wingdings" panose="05000000000000000000" pitchFamily="2" charset="2"/>
              </a:rPr>
              <a:t>설명 </a:t>
            </a:r>
            <a:r>
              <a:rPr lang="en-US" altLang="ko-KR" dirty="0" smtClean="0">
                <a:solidFill>
                  <a:srgbClr val="000000"/>
                </a:solidFill>
                <a:latin typeface="돋움"/>
                <a:ea typeface="돋움"/>
                <a:sym typeface="Wingdings" panose="05000000000000000000" pitchFamily="2" charset="2"/>
              </a:rPr>
              <a:t>– 1  </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628343" y="1399729"/>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617173" y="1313924"/>
            <a:ext cx="5862754" cy="295486"/>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77047"/>
              <a:ext cx="741040" cy="89713"/>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강사정보</a:t>
              </a:r>
              <a:endParaRPr lang="ko-KR" altLang="en-US" sz="900" b="1" dirty="0">
                <a:solidFill>
                  <a:schemeClr val="bg1"/>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455849" y="987420"/>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627775" y="1640785"/>
            <a:ext cx="5907723" cy="4956567"/>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8" name="표 47"/>
          <p:cNvGraphicFramePr>
            <a:graphicFrameLocks noGrp="1"/>
          </p:cNvGraphicFramePr>
          <p:nvPr>
            <p:extLst>
              <p:ext uri="{D42A27DB-BD31-4B8C-83A1-F6EECF244321}">
                <p14:modId xmlns:p14="http://schemas.microsoft.com/office/powerpoint/2010/main" val="1762804455"/>
              </p:ext>
            </p:extLst>
          </p:nvPr>
        </p:nvGraphicFramePr>
        <p:xfrm>
          <a:off x="1706758" y="2060847"/>
          <a:ext cx="5745562" cy="4412024"/>
        </p:xfrm>
        <a:graphic>
          <a:graphicData uri="http://schemas.openxmlformats.org/drawingml/2006/table">
            <a:tbl>
              <a:tblPr firstRow="1" bandRow="1">
                <a:tableStyleId>{5C22544A-7EE6-4342-B048-85BDC9FD1C3A}</a:tableStyleId>
              </a:tblPr>
              <a:tblGrid>
                <a:gridCol w="392699"/>
                <a:gridCol w="720080"/>
                <a:gridCol w="576064"/>
                <a:gridCol w="479348"/>
                <a:gridCol w="580269"/>
                <a:gridCol w="448102"/>
                <a:gridCol w="818159"/>
                <a:gridCol w="482434"/>
                <a:gridCol w="744351"/>
                <a:gridCol w="504056"/>
              </a:tblGrid>
              <a:tr h="711936">
                <a:tc>
                  <a:txBody>
                    <a:bodyPr/>
                    <a:lstStyle/>
                    <a:p>
                      <a:pPr algn="ctr" latinLnBrk="1"/>
                      <a:r>
                        <a:rPr lang="ko-KR" altLang="en-US" sz="1000" dirty="0" smtClean="0">
                          <a:solidFill>
                            <a:schemeClr val="tx1"/>
                          </a:solidFill>
                        </a:rPr>
                        <a:t>강사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담당</a:t>
                      </a:r>
                      <a:endParaRPr lang="en-US" altLang="ko-KR" sz="1000" dirty="0" smtClean="0">
                        <a:solidFill>
                          <a:schemeClr val="tx1"/>
                        </a:solidFill>
                      </a:endParaRPr>
                    </a:p>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 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rowSpan="3">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rowSpan="3">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rowSpan="2">
                  <a:txBody>
                    <a:bodyPr/>
                    <a:lstStyle/>
                    <a:p>
                      <a:pPr algn="ctr" latinLnBrk="1"/>
                      <a:r>
                        <a:rPr lang="ko-KR" altLang="en-US" sz="900" dirty="0" smtClean="0">
                          <a:solidFill>
                            <a:schemeClr val="tx1"/>
                          </a:solidFill>
                        </a:rPr>
                        <a:t>박하나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err="1" smtClean="0">
                          <a:solidFill>
                            <a:schemeClr val="tx1"/>
                          </a:solidFill>
                        </a:rPr>
                        <a:t>월수금</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4" name="그림 53"/>
          <p:cNvPicPr>
            <a:picLocks noChangeAspect="1"/>
          </p:cNvPicPr>
          <p:nvPr/>
        </p:nvPicPr>
        <p:blipFill>
          <a:blip r:embed="rId4"/>
          <a:stretch>
            <a:fillRect/>
          </a:stretch>
        </p:blipFill>
        <p:spPr>
          <a:xfrm>
            <a:off x="1689181" y="1711729"/>
            <a:ext cx="427970" cy="256782"/>
          </a:xfrm>
          <a:prstGeom prst="rect">
            <a:avLst/>
          </a:prstGeom>
        </p:spPr>
      </p:pic>
      <p:sp>
        <p:nvSpPr>
          <p:cNvPr id="59" name="직사각형 58"/>
          <p:cNvSpPr/>
          <p:nvPr/>
        </p:nvSpPr>
        <p:spPr bwMode="auto">
          <a:xfrm>
            <a:off x="2875293" y="2889449"/>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0" name="직사각형 59"/>
          <p:cNvSpPr/>
          <p:nvPr/>
        </p:nvSpPr>
        <p:spPr bwMode="auto">
          <a:xfrm>
            <a:off x="2875293" y="3344780"/>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1" name="직사각형 60"/>
          <p:cNvSpPr/>
          <p:nvPr/>
        </p:nvSpPr>
        <p:spPr bwMode="auto">
          <a:xfrm>
            <a:off x="2875293" y="3800111"/>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3" name="직사각형 62"/>
          <p:cNvSpPr/>
          <p:nvPr/>
        </p:nvSpPr>
        <p:spPr bwMode="auto">
          <a:xfrm>
            <a:off x="2875293" y="4259025"/>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9" name="직사각형 68"/>
          <p:cNvSpPr/>
          <p:nvPr/>
        </p:nvSpPr>
        <p:spPr bwMode="auto">
          <a:xfrm>
            <a:off x="2875293" y="4748546"/>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0" name="직사각형 69"/>
          <p:cNvSpPr/>
          <p:nvPr/>
        </p:nvSpPr>
        <p:spPr bwMode="auto">
          <a:xfrm>
            <a:off x="2875293" y="5192577"/>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2" name="직사각형 71"/>
          <p:cNvSpPr/>
          <p:nvPr/>
        </p:nvSpPr>
        <p:spPr bwMode="auto">
          <a:xfrm>
            <a:off x="2875293" y="5666493"/>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5" name="직사각형 74"/>
          <p:cNvSpPr/>
          <p:nvPr/>
        </p:nvSpPr>
        <p:spPr bwMode="auto">
          <a:xfrm>
            <a:off x="2875293" y="6121882"/>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7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2353" y="2921207"/>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2353" y="3388575"/>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2353" y="3851149"/>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2353" y="4296887"/>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TextBox 28"/>
          <p:cNvSpPr txBox="1"/>
          <p:nvPr/>
        </p:nvSpPr>
        <p:spPr>
          <a:xfrm>
            <a:off x="1668844" y="2748410"/>
            <a:ext cx="470080" cy="3746233"/>
          </a:xfrm>
          <a:prstGeom prst="rect">
            <a:avLst/>
          </a:prstGeom>
          <a:noFill/>
          <a:ln w="25400">
            <a:solidFill>
              <a:srgbClr val="FF0000"/>
            </a:solidFill>
            <a:prstDash val="dash"/>
          </a:ln>
        </p:spPr>
        <p:txBody>
          <a:bodyPr wrap="square" rtlCol="0">
            <a:normAutofit/>
          </a:bodyPr>
          <a:lstStyle/>
          <a:p>
            <a:endParaRPr lang="ko-KR" altLang="en-US" dirty="0"/>
          </a:p>
        </p:txBody>
      </p:sp>
      <p:sp>
        <p:nvSpPr>
          <p:cNvPr id="30" name="직사각형 29"/>
          <p:cNvSpPr/>
          <p:nvPr/>
        </p:nvSpPr>
        <p:spPr>
          <a:xfrm>
            <a:off x="35496" y="3851149"/>
            <a:ext cx="1448307" cy="227950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t>강사명</a:t>
            </a:r>
            <a:r>
              <a:rPr lang="ko-KR" altLang="en-US" sz="1000" b="1" dirty="0"/>
              <a:t> </a:t>
            </a:r>
            <a:r>
              <a:rPr lang="ko-KR" altLang="en-US" sz="1000" b="1" dirty="0" smtClean="0"/>
              <a:t>클릭 시 강사 프로필 화면으로 이동 </a:t>
            </a:r>
            <a:endParaRPr lang="en-US" altLang="ko-KR" sz="1000" dirty="0" smtClean="0"/>
          </a:p>
        </p:txBody>
      </p:sp>
      <p:pic>
        <p:nvPicPr>
          <p:cNvPr id="3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6920" y="2892712"/>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6920" y="3397520"/>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6920" y="3860637"/>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6920" y="4316610"/>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6920" y="4744986"/>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6920" y="5251724"/>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6920" y="5692590"/>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7" name="TextBox 46"/>
          <p:cNvSpPr txBox="1"/>
          <p:nvPr/>
        </p:nvSpPr>
        <p:spPr>
          <a:xfrm>
            <a:off x="6966872" y="2748410"/>
            <a:ext cx="470080" cy="3746233"/>
          </a:xfrm>
          <a:prstGeom prst="rect">
            <a:avLst/>
          </a:prstGeom>
          <a:noFill/>
          <a:ln w="25400">
            <a:solidFill>
              <a:srgbClr val="FF0000"/>
            </a:solidFill>
            <a:prstDash val="dash"/>
          </a:ln>
        </p:spPr>
        <p:txBody>
          <a:bodyPr wrap="square" rtlCol="0">
            <a:normAutofit/>
          </a:bodyPr>
          <a:lstStyle/>
          <a:p>
            <a:endParaRPr lang="ko-KR" altLang="en-US" dirty="0"/>
          </a:p>
        </p:txBody>
      </p:sp>
      <p:sp>
        <p:nvSpPr>
          <p:cNvPr id="49" name="직사각형 48"/>
          <p:cNvSpPr/>
          <p:nvPr/>
        </p:nvSpPr>
        <p:spPr>
          <a:xfrm>
            <a:off x="7634376" y="1268760"/>
            <a:ext cx="1448307" cy="227950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t>강사명</a:t>
            </a:r>
            <a:r>
              <a:rPr lang="ko-KR" altLang="en-US" sz="1000" b="1" dirty="0"/>
              <a:t> </a:t>
            </a:r>
            <a:r>
              <a:rPr lang="ko-KR" altLang="en-US" sz="1000" b="1" dirty="0" smtClean="0"/>
              <a:t>클릭 시 강사 프로필 화면으로 이동 </a:t>
            </a:r>
            <a:endParaRPr lang="en-US" altLang="ko-KR" sz="1000" dirty="0" smtClean="0"/>
          </a:p>
        </p:txBody>
      </p:sp>
      <p:cxnSp>
        <p:nvCxnSpPr>
          <p:cNvPr id="3" name="꺾인 연결선 2"/>
          <p:cNvCxnSpPr>
            <a:stCxn id="47" idx="3"/>
            <a:endCxn id="49" idx="2"/>
          </p:cNvCxnSpPr>
          <p:nvPr/>
        </p:nvCxnSpPr>
        <p:spPr bwMode="auto">
          <a:xfrm flipV="1">
            <a:off x="7436952" y="3548265"/>
            <a:ext cx="921578" cy="1073262"/>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꺾인 연결선 54"/>
          <p:cNvCxnSpPr>
            <a:stCxn id="29" idx="1"/>
            <a:endCxn id="30" idx="0"/>
          </p:cNvCxnSpPr>
          <p:nvPr/>
        </p:nvCxnSpPr>
        <p:spPr bwMode="auto">
          <a:xfrm rot="10800000">
            <a:off x="759650" y="3851149"/>
            <a:ext cx="909194" cy="770378"/>
          </a:xfrm>
          <a:prstGeom prst="bentConnector4">
            <a:avLst>
              <a:gd name="adj1" fmla="val 10176"/>
              <a:gd name="adj2" fmla="val 129674"/>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 name="그룹 11"/>
          <p:cNvGrpSpPr/>
          <p:nvPr/>
        </p:nvGrpSpPr>
        <p:grpSpPr>
          <a:xfrm>
            <a:off x="2160918" y="1718393"/>
            <a:ext cx="1546986" cy="264108"/>
            <a:chOff x="2160918" y="1772816"/>
            <a:chExt cx="1258954" cy="166142"/>
          </a:xfrm>
        </p:grpSpPr>
        <p:sp>
          <p:nvSpPr>
            <p:cNvPr id="64" name="TextBox 63"/>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65" name="TextBox 64"/>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66" name="TextBox 65"/>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Tree>
    <p:extLst>
      <p:ext uri="{BB962C8B-B14F-4D97-AF65-F5344CB8AC3E}">
        <p14:creationId xmlns:p14="http://schemas.microsoft.com/office/powerpoint/2010/main" val="2720389845"/>
      </p:ext>
    </p:extLst>
  </p:cSld>
  <p:clrMapOvr>
    <a:masterClrMapping/>
  </p:clrMapOvr>
  <p:transition advClick="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850162"/>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r>
              <a:rPr lang="ko-KR" altLang="en-US" sz="1400" b="1" dirty="0" err="1" smtClean="0">
                <a:latin typeface="+mj-ea"/>
                <a:ea typeface="+mj-ea"/>
              </a:rPr>
              <a:t>ㅕ</a:t>
            </a:r>
            <a:endParaRPr lang="en-US" altLang="ko-KR" sz="1400" b="1" dirty="0">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2537919205"/>
      </p:ext>
    </p:extLst>
  </p:cSld>
  <p:clrMapOvr>
    <a:masterClrMapping/>
  </p:clrMapOvr>
  <p:transition advClick="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85"/>
          <p:cNvSpPr>
            <a:spLocks noChangeArrowheads="1"/>
          </p:cNvSpPr>
          <p:nvPr/>
        </p:nvSpPr>
        <p:spPr bwMode="auto">
          <a:xfrm rot="10800000">
            <a:off x="1115616" y="521456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커뮤니티 </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 전체보기 첫 화면</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grpSp>
        <p:nvGrpSpPr>
          <p:cNvPr id="2" name="그룹 1"/>
          <p:cNvGrpSpPr/>
          <p:nvPr/>
        </p:nvGrpSpPr>
        <p:grpSpPr>
          <a:xfrm>
            <a:off x="597251" y="982472"/>
            <a:ext cx="7724837" cy="4235957"/>
            <a:chOff x="251520" y="970200"/>
            <a:chExt cx="7848872" cy="4303973"/>
          </a:xfrm>
        </p:grpSpPr>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970200"/>
              <a:ext cx="6552728"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970200"/>
              <a:ext cx="1296144"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 name="직사각형 2"/>
          <p:cNvSpPr/>
          <p:nvPr/>
        </p:nvSpPr>
        <p:spPr bwMode="auto">
          <a:xfrm>
            <a:off x="510076" y="908859"/>
            <a:ext cx="7937447" cy="4412351"/>
          </a:xfrm>
          <a:prstGeom prst="rect">
            <a:avLst/>
          </a:prstGeom>
          <a:noFill/>
          <a:ln w="12700" cap="flat" cmpd="sng" algn="ctr">
            <a:solidFill>
              <a:schemeClr val="tx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2" name="TextBox 11"/>
          <p:cNvSpPr txBox="1"/>
          <p:nvPr/>
        </p:nvSpPr>
        <p:spPr>
          <a:xfrm>
            <a:off x="565139" y="5589240"/>
            <a:ext cx="7756949" cy="830997"/>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ko-KR" altLang="en-US" sz="1200" b="1" dirty="0" smtClean="0"/>
              <a:t>공지사항 </a:t>
            </a:r>
            <a:r>
              <a:rPr lang="en-US" altLang="ko-KR" sz="1200" b="1" dirty="0" smtClean="0"/>
              <a:t>, </a:t>
            </a:r>
            <a:r>
              <a:rPr lang="ko-KR" altLang="en-US" sz="1200" b="1" dirty="0" smtClean="0"/>
              <a:t>학습자료</a:t>
            </a:r>
            <a:r>
              <a:rPr lang="en-US" altLang="ko-KR" sz="1200" b="1" dirty="0" smtClean="0"/>
              <a:t>, </a:t>
            </a:r>
            <a:r>
              <a:rPr lang="ko-KR" altLang="en-US" sz="1200" b="1" dirty="0" smtClean="0"/>
              <a:t>과제</a:t>
            </a:r>
            <a:r>
              <a:rPr lang="en-US" altLang="ko-KR" sz="1200" b="1" dirty="0" smtClean="0"/>
              <a:t>, </a:t>
            </a:r>
            <a:r>
              <a:rPr lang="ko-KR" altLang="en-US" sz="1200" b="1" dirty="0" smtClean="0"/>
              <a:t>방명록 한 번에 간략하게 볼 수 있도록</a:t>
            </a:r>
            <a:endParaRPr lang="en-US" altLang="ko-KR" sz="1200" b="1" dirty="0" smtClean="0"/>
          </a:p>
          <a:p>
            <a:pPr marL="85725" indent="-85725">
              <a:buFont typeface="Arial" panose="020B0604020202020204" pitchFamily="34" charset="0"/>
              <a:buChar char="•"/>
            </a:pPr>
            <a:r>
              <a:rPr lang="ko-KR" altLang="en-US" sz="1200" b="1" dirty="0" smtClean="0"/>
              <a:t>첫 화면에서 한 번에 볼 수 있는 </a:t>
            </a:r>
            <a:r>
              <a:rPr lang="ko-KR" altLang="en-US" sz="1200" b="1" dirty="0" err="1" smtClean="0"/>
              <a:t>게시글</a:t>
            </a:r>
            <a:r>
              <a:rPr lang="ko-KR" altLang="en-US" sz="1200" b="1" dirty="0" smtClean="0"/>
              <a:t> 수 지정</a:t>
            </a:r>
            <a:r>
              <a:rPr lang="en-US" altLang="ko-KR" sz="1200" b="1" dirty="0" smtClean="0"/>
              <a:t>(ex : 4</a:t>
            </a:r>
            <a:r>
              <a:rPr lang="ko-KR" altLang="en-US" sz="1200" b="1" dirty="0" smtClean="0"/>
              <a:t>개</a:t>
            </a:r>
            <a:r>
              <a:rPr lang="en-US" altLang="ko-KR" sz="1200" b="1" dirty="0" smtClean="0"/>
              <a:t>) </a:t>
            </a:r>
          </a:p>
          <a:p>
            <a:pPr marL="352425" lvl="1" indent="-171450">
              <a:buFont typeface="Wingdings" panose="05000000000000000000" pitchFamily="2" charset="2"/>
              <a:buChar char="ü"/>
            </a:pPr>
            <a:r>
              <a:rPr lang="ko-KR" altLang="en-US" sz="1200" b="1" dirty="0" smtClean="0"/>
              <a:t>해당 카테고리 별 </a:t>
            </a:r>
            <a:r>
              <a:rPr lang="ko-KR" altLang="en-US" sz="1200" b="1" dirty="0" err="1" smtClean="0"/>
              <a:t>최신글</a:t>
            </a:r>
            <a:r>
              <a:rPr lang="ko-KR" altLang="en-US" sz="1200" b="1" dirty="0" smtClean="0"/>
              <a:t> 순서로 보이도록</a:t>
            </a:r>
            <a:r>
              <a:rPr lang="en-US" altLang="ko-KR" sz="1200" b="1" dirty="0" smtClean="0"/>
              <a:t>. </a:t>
            </a:r>
            <a:r>
              <a:rPr lang="ko-KR" altLang="en-US" sz="1200" b="1" dirty="0" err="1" smtClean="0"/>
              <a:t>최신글이</a:t>
            </a:r>
            <a:r>
              <a:rPr lang="ko-KR" altLang="en-US" sz="1200" b="1" dirty="0" smtClean="0"/>
              <a:t> 맨 위로 이동</a:t>
            </a:r>
            <a:endParaRPr lang="en-US" altLang="ko-KR" sz="1200" b="1" dirty="0" smtClean="0"/>
          </a:p>
          <a:p>
            <a:pPr marL="352425" lvl="1" indent="-171450">
              <a:buFont typeface="Wingdings" panose="05000000000000000000" pitchFamily="2" charset="2"/>
              <a:buChar char="ü"/>
            </a:pPr>
            <a:r>
              <a:rPr lang="ko-KR" altLang="en-US" sz="1200" b="1" dirty="0" smtClean="0"/>
              <a:t>공지사항</a:t>
            </a:r>
            <a:r>
              <a:rPr lang="en-US" altLang="ko-KR" sz="1200" b="1" dirty="0" smtClean="0"/>
              <a:t>, </a:t>
            </a:r>
            <a:r>
              <a:rPr lang="ko-KR" altLang="en-US" sz="1200" b="1" dirty="0" smtClean="0"/>
              <a:t>학습자료</a:t>
            </a:r>
            <a:r>
              <a:rPr lang="en-US" altLang="ko-KR" sz="1200" b="1" dirty="0" smtClean="0"/>
              <a:t>, </a:t>
            </a:r>
            <a:r>
              <a:rPr lang="ko-KR" altLang="en-US" sz="1200" b="1" dirty="0" smtClean="0"/>
              <a:t>과제 등과 같은 큰 카테고리는 모두 위치 고정</a:t>
            </a:r>
            <a:endParaRPr lang="en-US" altLang="ko-KR" sz="1200" b="1" dirty="0" smtClean="0"/>
          </a:p>
        </p:txBody>
      </p:sp>
      <p:sp>
        <p:nvSpPr>
          <p:cNvPr id="5" name="모서리가 둥근 직사각형 4"/>
          <p:cNvSpPr/>
          <p:nvPr/>
        </p:nvSpPr>
        <p:spPr bwMode="auto">
          <a:xfrm>
            <a:off x="1872912" y="1387547"/>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공지사항</a:t>
            </a:r>
            <a:endParaRPr lang="ko-KR" altLang="en-US" sz="900" b="1" dirty="0"/>
          </a:p>
        </p:txBody>
      </p:sp>
      <p:sp>
        <p:nvSpPr>
          <p:cNvPr id="16" name="모서리가 둥근 직사각형 15"/>
          <p:cNvSpPr/>
          <p:nvPr/>
        </p:nvSpPr>
        <p:spPr bwMode="auto">
          <a:xfrm>
            <a:off x="1872912" y="2420888"/>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학습자</a:t>
            </a:r>
            <a:r>
              <a:rPr lang="ko-KR" altLang="en-US" sz="900" b="1" dirty="0"/>
              <a:t>료</a:t>
            </a:r>
          </a:p>
        </p:txBody>
      </p:sp>
      <p:sp>
        <p:nvSpPr>
          <p:cNvPr id="17" name="모서리가 둥근 직사각형 16"/>
          <p:cNvSpPr/>
          <p:nvPr/>
        </p:nvSpPr>
        <p:spPr bwMode="auto">
          <a:xfrm>
            <a:off x="1885932" y="3983292"/>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방명</a:t>
            </a:r>
            <a:r>
              <a:rPr lang="ko-KR" altLang="en-US" sz="900" b="1" dirty="0"/>
              <a:t>록</a:t>
            </a:r>
          </a:p>
        </p:txBody>
      </p:sp>
      <p:sp>
        <p:nvSpPr>
          <p:cNvPr id="20" name="직사각형 19"/>
          <p:cNvSpPr/>
          <p:nvPr/>
        </p:nvSpPr>
        <p:spPr>
          <a:xfrm>
            <a:off x="5292080" y="1023244"/>
            <a:ext cx="1846572" cy="1512168"/>
          </a:xfrm>
          <a:prstGeom prst="rect">
            <a:avLst/>
          </a:prstGeom>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smtClean="0"/>
              <a:t>카테고리 </a:t>
            </a:r>
            <a:r>
              <a:rPr lang="ko-KR" altLang="en-US" sz="1200" b="1" dirty="0"/>
              <a:t>별 상단에 위치한 카테고리 버튼 클릭 시 해당 카테고리의 상세화면으로 이동 </a:t>
            </a:r>
            <a:endParaRPr lang="en-US" altLang="ko-KR" sz="1200" b="1" dirty="0"/>
          </a:p>
        </p:txBody>
      </p:sp>
      <p:cxnSp>
        <p:nvCxnSpPr>
          <p:cNvPr id="9" name="직선 화살표 연결선 8"/>
          <p:cNvCxnSpPr>
            <a:stCxn id="5" idx="3"/>
            <a:endCxn id="20" idx="1"/>
          </p:cNvCxnSpPr>
          <p:nvPr/>
        </p:nvCxnSpPr>
        <p:spPr bwMode="auto">
          <a:xfrm>
            <a:off x="2665000" y="1478942"/>
            <a:ext cx="2627080" cy="300386"/>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직선 화살표 연결선 14"/>
          <p:cNvCxnSpPr>
            <a:stCxn id="16" idx="3"/>
            <a:endCxn id="20" idx="1"/>
          </p:cNvCxnSpPr>
          <p:nvPr/>
        </p:nvCxnSpPr>
        <p:spPr bwMode="auto">
          <a:xfrm flipV="1">
            <a:off x="2665000" y="1779328"/>
            <a:ext cx="2627080" cy="732955"/>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p:cNvSpPr txBox="1"/>
          <p:nvPr/>
        </p:nvSpPr>
        <p:spPr>
          <a:xfrm>
            <a:off x="2859170" y="4602900"/>
            <a:ext cx="2090655" cy="210243"/>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sp>
        <p:nvSpPr>
          <p:cNvPr id="36" name="AutoShape 85"/>
          <p:cNvSpPr>
            <a:spLocks noChangeArrowheads="1"/>
          </p:cNvSpPr>
          <p:nvPr/>
        </p:nvSpPr>
        <p:spPr bwMode="auto">
          <a:xfrm rot="5400000">
            <a:off x="4759654" y="4618073"/>
            <a:ext cx="588839" cy="17459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44" name="직사각형 43"/>
          <p:cNvSpPr/>
          <p:nvPr/>
        </p:nvSpPr>
        <p:spPr>
          <a:xfrm>
            <a:off x="5158622" y="4531125"/>
            <a:ext cx="2930884" cy="633071"/>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err="1" smtClean="0"/>
              <a:t>카</a:t>
            </a:r>
            <a:r>
              <a:rPr lang="ko-KR" altLang="en-US" sz="1200" b="1" dirty="0" err="1"/>
              <a:t>첫</a:t>
            </a:r>
            <a:r>
              <a:rPr lang="ko-KR" altLang="en-US" sz="1200" b="1" dirty="0"/>
              <a:t> 화면에 나와있는 각 카테고리 별 </a:t>
            </a:r>
            <a:r>
              <a:rPr lang="en-US" altLang="ko-KR" sz="1200" b="1" dirty="0"/>
              <a:t>4</a:t>
            </a:r>
            <a:r>
              <a:rPr lang="ko-KR" altLang="en-US" sz="1200" b="1" dirty="0"/>
              <a:t>개의 </a:t>
            </a:r>
            <a:r>
              <a:rPr lang="ko-KR" altLang="en-US" sz="1200" b="1" dirty="0" err="1"/>
              <a:t>게시글</a:t>
            </a:r>
            <a:r>
              <a:rPr lang="ko-KR" altLang="en-US" sz="1200" b="1" dirty="0"/>
              <a:t> 중 하나를 선택할 경우 그 </a:t>
            </a:r>
            <a:r>
              <a:rPr lang="ko-KR" altLang="en-US" sz="1200" b="1" dirty="0" err="1"/>
              <a:t>게시글</a:t>
            </a:r>
            <a:r>
              <a:rPr lang="ko-KR" altLang="en-US" sz="1200" b="1" dirty="0"/>
              <a:t> 화면으로 바로 이동 </a:t>
            </a:r>
            <a:endParaRPr lang="en-US" altLang="ko-KR" sz="1200" b="1" dirty="0"/>
          </a:p>
        </p:txBody>
      </p:sp>
      <p:cxnSp>
        <p:nvCxnSpPr>
          <p:cNvPr id="23" name="직선 화살표 연결선 22"/>
          <p:cNvCxnSpPr>
            <a:stCxn id="17" idx="3"/>
            <a:endCxn id="20" idx="1"/>
          </p:cNvCxnSpPr>
          <p:nvPr/>
        </p:nvCxnSpPr>
        <p:spPr bwMode="auto">
          <a:xfrm flipV="1">
            <a:off x="2678020" y="1779328"/>
            <a:ext cx="2614060" cy="2295359"/>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TextBox 3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4" name="직사각형 3"/>
          <p:cNvSpPr/>
          <p:nvPr/>
        </p:nvSpPr>
        <p:spPr bwMode="auto">
          <a:xfrm>
            <a:off x="5722833" y="397117"/>
            <a:ext cx="1512168" cy="1761466"/>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카테고리</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dirty="0" smtClean="0">
                <a:solidFill>
                  <a:schemeClr val="bg1"/>
                </a:solidFill>
                <a:latin typeface="Arial" charset="0"/>
                <a:ea typeface="돋움" pitchFamily="50" charset="-127"/>
              </a:rPr>
              <a:t>전체보기</a:t>
            </a:r>
            <a:endParaRPr kumimoji="1" lang="en-US" altLang="ko-KR" sz="120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공지사항</a:t>
            </a:r>
            <a:endParaRPr kumimoji="1" lang="en-US" altLang="ko-KR" sz="1200" b="1" dirty="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dirty="0" smtClean="0">
                <a:solidFill>
                  <a:schemeClr val="bg1"/>
                </a:solidFill>
                <a:latin typeface="Arial" charset="0"/>
                <a:ea typeface="돋움" pitchFamily="50" charset="-127"/>
              </a:rPr>
              <a:t>방명록</a:t>
            </a:r>
            <a:endParaRPr kumimoji="1" lang="en-US" altLang="ko-KR" sz="120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학습자료</a:t>
            </a:r>
          </a:p>
        </p:txBody>
      </p:sp>
    </p:spTree>
    <p:extLst>
      <p:ext uri="{BB962C8B-B14F-4D97-AF65-F5344CB8AC3E}">
        <p14:creationId xmlns:p14="http://schemas.microsoft.com/office/powerpoint/2010/main" val="62335747"/>
      </p:ext>
    </p:extLst>
  </p:cSld>
  <p:clrMapOvr>
    <a:masterClrMapping/>
  </p:clrMapOvr>
  <p:transition advClick="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4(2). </a:t>
            </a:r>
            <a:r>
              <a:rPr lang="ko-KR" altLang="en-US" dirty="0" smtClean="0">
                <a:solidFill>
                  <a:srgbClr val="000000"/>
                </a:solidFill>
                <a:latin typeface="돋움"/>
                <a:ea typeface="돋움"/>
                <a:sym typeface="Wingdings" panose="05000000000000000000" pitchFamily="2" charset="2"/>
              </a:rPr>
              <a:t>학습자료</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3" name="직사각형 2"/>
          <p:cNvSpPr/>
          <p:nvPr/>
        </p:nvSpPr>
        <p:spPr bwMode="auto">
          <a:xfrm>
            <a:off x="546411"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ext uri="{D42A27DB-BD31-4B8C-83A1-F6EECF244321}">
                <p14:modId xmlns:p14="http://schemas.microsoft.com/office/powerpoint/2010/main" val="888442524"/>
              </p:ext>
            </p:extLst>
          </p:nvPr>
        </p:nvGraphicFramePr>
        <p:xfrm>
          <a:off x="580786" y="1768759"/>
          <a:ext cx="7519605" cy="1694216"/>
        </p:xfrm>
        <a:graphic>
          <a:graphicData uri="http://schemas.openxmlformats.org/drawingml/2006/table">
            <a:tbl>
              <a:tblPr firstRow="1" bandRow="1">
                <a:tableStyleId>{5C22544A-7EE6-4342-B048-85BDC9FD1C3A}</a:tableStyleId>
              </a:tblPr>
              <a:tblGrid>
                <a:gridCol w="1503921"/>
                <a:gridCol w="1503921"/>
                <a:gridCol w="1503921"/>
                <a:gridCol w="1503921"/>
                <a:gridCol w="1503921"/>
              </a:tblGrid>
              <a:tr h="423554">
                <a:tc>
                  <a:txBody>
                    <a:bodyPr/>
                    <a:lstStyle/>
                    <a:p>
                      <a:pPr algn="ctr" latinLnBrk="1"/>
                      <a:r>
                        <a:rPr lang="ko-KR" altLang="en-US" sz="1100" dirty="0" smtClean="0">
                          <a:solidFill>
                            <a:schemeClr val="tx1"/>
                          </a:solidFill>
                        </a:rPr>
                        <a:t>번호</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작성자</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작성일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TM</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310" y="2753119"/>
            <a:ext cx="4367680" cy="3844233"/>
          </a:xfrm>
          <a:prstGeom prst="rect">
            <a:avLst/>
          </a:prstGeom>
        </p:spPr>
      </p:pic>
      <p:sp>
        <p:nvSpPr>
          <p:cNvPr id="16" name="직사각형 15"/>
          <p:cNvSpPr/>
          <p:nvPr/>
        </p:nvSpPr>
        <p:spPr bwMode="auto">
          <a:xfrm>
            <a:off x="7020271" y="3859645"/>
            <a:ext cx="1584177" cy="1024305"/>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smtClean="0">
                <a:ln>
                  <a:noFill/>
                </a:ln>
                <a:solidFill>
                  <a:schemeClr val="bg1"/>
                </a:solidFill>
                <a:effectLst/>
                <a:latin typeface="Arial" charset="0"/>
                <a:ea typeface="돋움" pitchFamily="50" charset="-127"/>
              </a:rPr>
              <a:t>화면전환</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299357499"/>
      </p:ext>
    </p:extLst>
  </p:cSld>
  <p:clrMapOvr>
    <a:masterClrMapping/>
  </p:clrMapOvr>
  <p:transition advClick="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586767"/>
            <a:ext cx="6281990"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rgbClr val="FFFFFF"/>
                  </a:solidFill>
                </a:rPr>
                <a:t>클래스 현황</a:t>
              </a:r>
              <a:endParaRPr lang="ko-KR" altLang="en-US" sz="900" b="1" dirty="0">
                <a:solidFill>
                  <a:srgbClr val="FFFFFF"/>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03380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3061133"/>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rgbClr val="FFFFFF"/>
                </a:solidFill>
              </a:rPr>
              <a:t>클래스 상세정보</a:t>
            </a:r>
            <a:endParaRPr lang="ko-KR" altLang="en-US" sz="900" b="1" dirty="0">
              <a:solidFill>
                <a:srgbClr val="FFFFFF"/>
              </a:solidFill>
            </a:endParaRPr>
          </a:p>
        </p:txBody>
      </p:sp>
      <p:sp>
        <p:nvSpPr>
          <p:cNvPr id="63" name="직사각형 62"/>
          <p:cNvSpPr/>
          <p:nvPr/>
        </p:nvSpPr>
        <p:spPr bwMode="auto">
          <a:xfrm>
            <a:off x="1319870" y="4964434"/>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직무중국어 </a:t>
            </a:r>
            <a:r>
              <a:rPr kumimoji="1" lang="en-US" altLang="ko-KR" sz="900" b="1" dirty="0" smtClean="0">
                <a:solidFill>
                  <a:srgbClr val="FFFFFF"/>
                </a:solidFill>
              </a:rPr>
              <a:t>A</a:t>
            </a:r>
            <a:r>
              <a:rPr kumimoji="1" lang="ko-KR" altLang="en-US" sz="900" b="1" dirty="0" smtClean="0">
                <a:solidFill>
                  <a:srgbClr val="FFFFFF"/>
                </a:solidFill>
              </a:rPr>
              <a:t>반 </a:t>
            </a:r>
            <a:r>
              <a:rPr kumimoji="1" lang="en-US" altLang="ko-KR" sz="900" b="1" dirty="0" smtClean="0">
                <a:solidFill>
                  <a:srgbClr val="FFFFFF"/>
                </a:solidFill>
              </a:rPr>
              <a:t>(</a:t>
            </a:r>
            <a:r>
              <a:rPr kumimoji="1" lang="ko-KR" altLang="en-US" sz="900" b="1" dirty="0" err="1" smtClean="0">
                <a:solidFill>
                  <a:srgbClr val="FFFFFF"/>
                </a:solidFill>
              </a:rPr>
              <a:t>월수금</a:t>
            </a:r>
            <a:r>
              <a:rPr kumimoji="1" lang="ko-KR" altLang="en-US" sz="900" b="1" dirty="0" smtClean="0">
                <a:solidFill>
                  <a:srgbClr val="FFFFFF"/>
                </a:solidFill>
              </a:rPr>
              <a:t> </a:t>
            </a:r>
            <a:r>
              <a:rPr kumimoji="1" lang="en-US" altLang="ko-KR" sz="900" b="1" dirty="0" smtClean="0">
                <a:solidFill>
                  <a:srgbClr val="FFFFFF"/>
                </a:solidFill>
              </a:rPr>
              <a:t>07:00~08:00) </a:t>
            </a:r>
            <a:r>
              <a:rPr kumimoji="1" lang="ko-KR" altLang="en-US" sz="900" b="1" dirty="0">
                <a:solidFill>
                  <a:srgbClr val="FFFFFF"/>
                </a:solidFill>
              </a:rPr>
              <a:t> </a:t>
            </a:r>
            <a:r>
              <a:rPr kumimoji="1" lang="en-US" altLang="ko-KR" sz="900" b="1" dirty="0" smtClean="0">
                <a:solidFill>
                  <a:srgbClr val="FFFFFF"/>
                </a:solidFill>
              </a:rPr>
              <a:t>1</a:t>
            </a:r>
            <a:r>
              <a:rPr kumimoji="1" lang="ko-KR" altLang="en-US" sz="900" b="1" dirty="0" err="1" smtClean="0">
                <a:solidFill>
                  <a:srgbClr val="FFFFFF"/>
                </a:solidFill>
              </a:rPr>
              <a:t>회차</a:t>
            </a:r>
            <a:endParaRPr kumimoji="1" lang="ko-KR" altLang="en-US" sz="900" b="1" dirty="0" smtClean="0">
              <a:solidFill>
                <a:srgbClr val="FFFFFF"/>
              </a:solidFill>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77" name="직사각형 76"/>
          <p:cNvSpPr/>
          <p:nvPr/>
        </p:nvSpPr>
        <p:spPr bwMode="auto">
          <a:xfrm>
            <a:off x="1289722" y="4945304"/>
            <a:ext cx="5858839" cy="126994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115" name="직사각형 114"/>
          <p:cNvSpPr/>
          <p:nvPr/>
        </p:nvSpPr>
        <p:spPr bwMode="auto">
          <a:xfrm>
            <a:off x="1303176" y="1448077"/>
            <a:ext cx="5851869" cy="15488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200" b="1" smtClean="0">
                <a:solidFill>
                  <a:srgbClr val="FFFFFF"/>
                </a:solidFill>
              </a:rPr>
              <a:t>ㅗ</a:t>
            </a:r>
            <a:endParaRPr kumimoji="1" lang="ko-KR" altLang="en-US" sz="1200" b="1" dirty="0" smtClean="0">
              <a:solidFill>
                <a:srgbClr val="FFFFFF"/>
              </a:solidFill>
            </a:endParaRPr>
          </a:p>
        </p:txBody>
      </p:sp>
      <p:pic>
        <p:nvPicPr>
          <p:cNvPr id="116" name="그림 115"/>
          <p:cNvPicPr>
            <a:picLocks noChangeAspect="1"/>
          </p:cNvPicPr>
          <p:nvPr/>
        </p:nvPicPr>
        <p:blipFill>
          <a:blip r:embed="rId4"/>
          <a:stretch>
            <a:fillRect/>
          </a:stretch>
        </p:blipFill>
        <p:spPr>
          <a:xfrm>
            <a:off x="5790461" y="2736169"/>
            <a:ext cx="1293034" cy="197972"/>
          </a:xfrm>
          <a:prstGeom prst="rect">
            <a:avLst/>
          </a:prstGeom>
        </p:spPr>
      </p:pic>
      <p:pic>
        <p:nvPicPr>
          <p:cNvPr id="117" name="그림 116"/>
          <p:cNvPicPr>
            <a:picLocks noChangeAspect="1"/>
          </p:cNvPicPr>
          <p:nvPr/>
        </p:nvPicPr>
        <p:blipFill>
          <a:blip r:embed="rId5"/>
          <a:stretch>
            <a:fillRect/>
          </a:stretch>
        </p:blipFill>
        <p:spPr>
          <a:xfrm>
            <a:off x="6075785" y="1470337"/>
            <a:ext cx="1016495" cy="201125"/>
          </a:xfrm>
          <a:prstGeom prst="rect">
            <a:avLst/>
          </a:prstGeom>
        </p:spPr>
      </p:pic>
      <p:sp>
        <p:nvSpPr>
          <p:cNvPr id="118" name="TextBox 117"/>
          <p:cNvSpPr txBox="1"/>
          <p:nvPr/>
        </p:nvSpPr>
        <p:spPr>
          <a:xfrm>
            <a:off x="1796345" y="1484955"/>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119" name="TextBox 118"/>
          <p:cNvSpPr txBox="1"/>
          <p:nvPr/>
        </p:nvSpPr>
        <p:spPr>
          <a:xfrm>
            <a:off x="2329404" y="1491341"/>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grpSp>
        <p:nvGrpSpPr>
          <p:cNvPr id="120" name="그룹 119"/>
          <p:cNvGrpSpPr/>
          <p:nvPr/>
        </p:nvGrpSpPr>
        <p:grpSpPr>
          <a:xfrm>
            <a:off x="1677532" y="1870413"/>
            <a:ext cx="503620" cy="151844"/>
            <a:chOff x="1853004" y="4826628"/>
            <a:chExt cx="508292" cy="216024"/>
          </a:xfrm>
        </p:grpSpPr>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미완료</a:t>
              </a:r>
            </a:p>
          </p:txBody>
        </p:sp>
      </p:grpSp>
      <p:grpSp>
        <p:nvGrpSpPr>
          <p:cNvPr id="123" name="그룹 122"/>
          <p:cNvGrpSpPr/>
          <p:nvPr/>
        </p:nvGrpSpPr>
        <p:grpSpPr>
          <a:xfrm>
            <a:off x="1705318" y="2053711"/>
            <a:ext cx="458837" cy="141889"/>
            <a:chOff x="1853004" y="5154597"/>
            <a:chExt cx="546189" cy="204821"/>
          </a:xfrm>
        </p:grpSpPr>
        <p:pic>
          <p:nvPicPr>
            <p:cNvPr id="124"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5" name="직사각형 12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완</a:t>
              </a:r>
              <a:r>
                <a:rPr kumimoji="1" lang="ko-KR" altLang="en-US" sz="900" b="1" dirty="0">
                  <a:solidFill>
                    <a:srgbClr val="FFFFFF"/>
                  </a:solidFill>
                </a:rPr>
                <a:t>료</a:t>
              </a:r>
              <a:endParaRPr kumimoji="1" lang="ko-KR" altLang="en-US" sz="900" b="1" dirty="0" smtClean="0">
                <a:solidFill>
                  <a:srgbClr val="FFFFFF"/>
                </a:solidFill>
              </a:endParaRPr>
            </a:p>
          </p:txBody>
        </p:sp>
      </p:grpSp>
      <p:pic>
        <p:nvPicPr>
          <p:cNvPr id="126" name="그림 125"/>
          <p:cNvPicPr>
            <a:picLocks noChangeAspect="1"/>
          </p:cNvPicPr>
          <p:nvPr/>
        </p:nvPicPr>
        <p:blipFill>
          <a:blip r:embed="rId8"/>
          <a:stretch>
            <a:fillRect/>
          </a:stretch>
        </p:blipFill>
        <p:spPr>
          <a:xfrm>
            <a:off x="1372612" y="2741578"/>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1918082945"/>
              </p:ext>
            </p:extLst>
          </p:nvPr>
        </p:nvGraphicFramePr>
        <p:xfrm>
          <a:off x="1375112" y="1707517"/>
          <a:ext cx="5694598" cy="994344"/>
        </p:xfrm>
        <a:graphic>
          <a:graphicData uri="http://schemas.openxmlformats.org/drawingml/2006/table">
            <a:tbl>
              <a:tblPr firstRow="1" bandRow="1">
                <a:tableStyleId>{5C22544A-7EE6-4342-B048-85BDC9FD1C3A}</a:tableStyleId>
              </a:tblPr>
              <a:tblGrid>
                <a:gridCol w="651350"/>
                <a:gridCol w="792580"/>
                <a:gridCol w="528387"/>
                <a:gridCol w="863713"/>
                <a:gridCol w="1801794"/>
                <a:gridCol w="528387"/>
                <a:gridCol w="528387"/>
              </a:tblGrid>
              <a:tr h="337185">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진행도</a:t>
                      </a: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정희정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8" name="TextBox 127"/>
          <p:cNvSpPr txBox="1"/>
          <p:nvPr/>
        </p:nvSpPr>
        <p:spPr>
          <a:xfrm>
            <a:off x="1357944" y="1491340"/>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sp>
        <p:nvSpPr>
          <p:cNvPr id="130" name="직사각형 129"/>
          <p:cNvSpPr/>
          <p:nvPr/>
        </p:nvSpPr>
        <p:spPr bwMode="auto">
          <a:xfrm>
            <a:off x="1449131" y="2082249"/>
            <a:ext cx="512374" cy="150868"/>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rgbClr val="FFFFFF"/>
                </a:solidFill>
              </a:rPr>
              <a:t>진행중</a:t>
            </a:r>
            <a:endParaRPr kumimoji="1" lang="ko-KR" altLang="en-US" sz="900" b="1" dirty="0">
              <a:solidFill>
                <a:srgbClr val="FFFFFF"/>
              </a:solidFill>
            </a:endParaRPr>
          </a:p>
        </p:txBody>
      </p:sp>
      <p:pic>
        <p:nvPicPr>
          <p:cNvPr id="133"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27510" y="2090819"/>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4" name="직사각형 133"/>
          <p:cNvSpPr/>
          <p:nvPr/>
        </p:nvSpPr>
        <p:spPr bwMode="auto">
          <a:xfrm>
            <a:off x="6027510" y="2304963"/>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61" name="직사각형 60"/>
          <p:cNvSpPr/>
          <p:nvPr/>
        </p:nvSpPr>
        <p:spPr bwMode="auto">
          <a:xfrm>
            <a:off x="1449131" y="2299975"/>
            <a:ext cx="512374" cy="150868"/>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rgbClr val="FFFFFF"/>
                </a:solidFill>
              </a:rPr>
              <a:t>진행중</a:t>
            </a:r>
            <a:endParaRPr kumimoji="1" lang="ko-KR" altLang="en-US" sz="900" b="1" dirty="0">
              <a:solidFill>
                <a:srgbClr val="FFFFFF"/>
              </a:solidFill>
            </a:endParaRPr>
          </a:p>
        </p:txBody>
      </p:sp>
      <p:sp>
        <p:nvSpPr>
          <p:cNvPr id="68" name="직사각형 67"/>
          <p:cNvSpPr/>
          <p:nvPr/>
        </p:nvSpPr>
        <p:spPr bwMode="auto">
          <a:xfrm>
            <a:off x="1289723" y="3260710"/>
            <a:ext cx="5865322" cy="1642672"/>
          </a:xfrm>
          <a:prstGeom prst="rect">
            <a:avLst/>
          </a:prstGeom>
          <a:noFill/>
          <a:ln w="19050" cap="flat" cmpd="sng" algn="ctr">
            <a:solidFill>
              <a:schemeClr val="tx1">
                <a:lumMod val="85000"/>
                <a:lumOff val="1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70" name="표 69"/>
          <p:cNvGraphicFramePr>
            <a:graphicFrameLocks noGrp="1"/>
          </p:cNvGraphicFramePr>
          <p:nvPr>
            <p:extLst>
              <p:ext uri="{D42A27DB-BD31-4B8C-83A1-F6EECF244321}">
                <p14:modId xmlns:p14="http://schemas.microsoft.com/office/powerpoint/2010/main" val="1190885225"/>
              </p:ext>
            </p:extLst>
          </p:nvPr>
        </p:nvGraphicFramePr>
        <p:xfrm>
          <a:off x="1369966" y="3565285"/>
          <a:ext cx="5699743" cy="1058605"/>
        </p:xfrm>
        <a:graphic>
          <a:graphicData uri="http://schemas.openxmlformats.org/drawingml/2006/table">
            <a:tbl>
              <a:tblPr firstRow="1" bandRow="1">
                <a:tableStyleId>{5C22544A-7EE6-4342-B048-85BDC9FD1C3A}</a:tableStyleId>
              </a:tblPr>
              <a:tblGrid>
                <a:gridCol w="843445"/>
                <a:gridCol w="3222685"/>
                <a:gridCol w="720080"/>
                <a:gridCol w="913533"/>
              </a:tblGrid>
              <a:tr h="167299">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제목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등록일</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조회수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2110">
                <a:tc>
                  <a:txBody>
                    <a:bodyPr/>
                    <a:lstStyle/>
                    <a:p>
                      <a:pPr algn="ctr" latinLnBrk="1"/>
                      <a:r>
                        <a:rPr lang="en-US" altLang="ko-KR" sz="1000" dirty="0" smtClean="0">
                          <a:solidFill>
                            <a:schemeClr val="tx1"/>
                          </a:solidFill>
                        </a:rPr>
                        <a:t>9</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b="1" dirty="0" smtClean="0">
                          <a:solidFill>
                            <a:schemeClr val="tx1"/>
                          </a:solidFill>
                        </a:rPr>
                        <a:t>확인만</a:t>
                      </a:r>
                      <a:endParaRPr lang="ko-KR" altLang="en-US" sz="10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1000" b="1" kern="1200" dirty="0" smtClean="0">
                          <a:solidFill>
                            <a:schemeClr val="tx1"/>
                          </a:solidFill>
                          <a:latin typeface="+mn-lt"/>
                          <a:ea typeface="+mn-ea"/>
                          <a:cs typeface="+mn-cs"/>
                        </a:rPr>
                        <a:t>확인만</a:t>
                      </a:r>
                      <a:endParaRPr lang="ko-KR" altLang="en-US" sz="10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8</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7</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6</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5</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6" name="그림 75"/>
          <p:cNvPicPr>
            <a:picLocks noChangeAspect="1"/>
          </p:cNvPicPr>
          <p:nvPr/>
        </p:nvPicPr>
        <p:blipFill>
          <a:blip r:embed="rId4"/>
          <a:stretch>
            <a:fillRect/>
          </a:stretch>
        </p:blipFill>
        <p:spPr>
          <a:xfrm>
            <a:off x="5790461" y="4668558"/>
            <a:ext cx="1293034" cy="197972"/>
          </a:xfrm>
          <a:prstGeom prst="rect">
            <a:avLst/>
          </a:prstGeom>
        </p:spPr>
      </p:pic>
      <p:pic>
        <p:nvPicPr>
          <p:cNvPr id="78" name="그림 77"/>
          <p:cNvPicPr>
            <a:picLocks noChangeAspect="1"/>
          </p:cNvPicPr>
          <p:nvPr/>
        </p:nvPicPr>
        <p:blipFill>
          <a:blip r:embed="rId8"/>
          <a:stretch>
            <a:fillRect/>
          </a:stretch>
        </p:blipFill>
        <p:spPr>
          <a:xfrm>
            <a:off x="1372612" y="4673967"/>
            <a:ext cx="1521869" cy="149692"/>
          </a:xfrm>
          <a:prstGeom prst="rect">
            <a:avLst/>
          </a:prstGeom>
        </p:spPr>
      </p:pic>
      <p:sp>
        <p:nvSpPr>
          <p:cNvPr id="79" name="직사각형 78"/>
          <p:cNvSpPr/>
          <p:nvPr/>
        </p:nvSpPr>
        <p:spPr bwMode="auto">
          <a:xfrm>
            <a:off x="1348894" y="3301748"/>
            <a:ext cx="2434076" cy="21383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직무중국어 </a:t>
            </a:r>
            <a:r>
              <a:rPr kumimoji="1" lang="en-US" altLang="ko-KR" sz="900" b="1" dirty="0" smtClean="0">
                <a:solidFill>
                  <a:srgbClr val="FFFFFF"/>
                </a:solidFill>
              </a:rPr>
              <a:t>A</a:t>
            </a:r>
            <a:r>
              <a:rPr kumimoji="1" lang="ko-KR" altLang="en-US" sz="900" b="1" dirty="0" smtClean="0">
                <a:solidFill>
                  <a:srgbClr val="FFFFFF"/>
                </a:solidFill>
              </a:rPr>
              <a:t>반 </a:t>
            </a:r>
            <a:r>
              <a:rPr kumimoji="1" lang="en-US" altLang="ko-KR" sz="900" b="1" dirty="0" smtClean="0">
                <a:solidFill>
                  <a:srgbClr val="FFFFFF"/>
                </a:solidFill>
              </a:rPr>
              <a:t>(</a:t>
            </a:r>
            <a:r>
              <a:rPr kumimoji="1" lang="ko-KR" altLang="en-US" sz="900" b="1" dirty="0" err="1" smtClean="0">
                <a:solidFill>
                  <a:srgbClr val="FFFFFF"/>
                </a:solidFill>
              </a:rPr>
              <a:t>월수금</a:t>
            </a:r>
            <a:r>
              <a:rPr kumimoji="1" lang="ko-KR" altLang="en-US" sz="900" b="1" dirty="0" smtClean="0">
                <a:solidFill>
                  <a:srgbClr val="FFFFFF"/>
                </a:solidFill>
              </a:rPr>
              <a:t> </a:t>
            </a:r>
            <a:r>
              <a:rPr kumimoji="1" lang="en-US" altLang="ko-KR" sz="900" b="1" dirty="0" smtClean="0">
                <a:solidFill>
                  <a:srgbClr val="FFFFFF"/>
                </a:solidFill>
              </a:rPr>
              <a:t>07:00~08:00) </a:t>
            </a:r>
            <a:endParaRPr kumimoji="1" lang="ko-KR" altLang="en-US" sz="900" b="1" dirty="0" smtClean="0">
              <a:solidFill>
                <a:srgbClr val="FFFFFF"/>
              </a:solidFill>
            </a:endParaRPr>
          </a:p>
        </p:txBody>
      </p:sp>
      <p:sp>
        <p:nvSpPr>
          <p:cNvPr id="80" name="TextBox 79"/>
          <p:cNvSpPr txBox="1"/>
          <p:nvPr/>
        </p:nvSpPr>
        <p:spPr>
          <a:xfrm>
            <a:off x="2233003" y="5215127"/>
            <a:ext cx="4611509" cy="553998"/>
          </a:xfrm>
          <a:prstGeom prst="rect">
            <a:avLst/>
          </a:prstGeom>
          <a:noFill/>
          <a:ln w="12700">
            <a:solidFill>
              <a:schemeClr val="tx1">
                <a:lumMod val="50000"/>
                <a:lumOff val="50000"/>
              </a:schemeClr>
            </a:solidFill>
          </a:ln>
        </p:spPr>
        <p:txBody>
          <a:bodyPr wrap="square" rtlCol="0">
            <a:spAutoFit/>
          </a:bodyPr>
          <a:lstStyle/>
          <a:p>
            <a:r>
              <a:rPr lang="ko-KR" altLang="en-US" sz="1000" b="1" dirty="0" err="1" smtClean="0">
                <a:ln w="12700">
                  <a:noFill/>
                </a:ln>
              </a:rPr>
              <a:t>얄라얄라얄리성얄라얄라얄리성얄라얄라얄리성얄라얄라얄리성얄라얄라얄리성얄라얄라얄리성</a:t>
            </a:r>
            <a:endParaRPr lang="ko-KR" altLang="en-US" sz="1000" b="1" dirty="0">
              <a:ln w="12700">
                <a:noFill/>
              </a:ln>
            </a:endParaRPr>
          </a:p>
          <a:p>
            <a:endParaRPr lang="ko-KR" altLang="en-US" sz="1000" dirty="0">
              <a:ln w="12700">
                <a:noFill/>
              </a:ln>
            </a:endParaRPr>
          </a:p>
        </p:txBody>
      </p:sp>
      <p:sp>
        <p:nvSpPr>
          <p:cNvPr id="81" name="직사각형 80"/>
          <p:cNvSpPr/>
          <p:nvPr/>
        </p:nvSpPr>
        <p:spPr bwMode="auto">
          <a:xfrm>
            <a:off x="1350133" y="5215127"/>
            <a:ext cx="838102" cy="553998"/>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수업내용</a:t>
            </a:r>
            <a:endParaRPr kumimoji="1" lang="ko-KR" altLang="en-US" sz="1200" b="1" i="0" u="none" strike="noStrike" cap="none" normalizeH="0" baseline="0" dirty="0" smtClean="0">
              <a:ln>
                <a:noFill/>
              </a:ln>
              <a:effectLst/>
              <a:latin typeface="Arial" charset="0"/>
              <a:ea typeface="돋움" pitchFamily="50" charset="-127"/>
            </a:endParaRPr>
          </a:p>
        </p:txBody>
      </p:sp>
      <p:sp>
        <p:nvSpPr>
          <p:cNvPr id="90" name="직사각형 89"/>
          <p:cNvSpPr/>
          <p:nvPr/>
        </p:nvSpPr>
        <p:spPr bwMode="auto">
          <a:xfrm>
            <a:off x="1349218" y="5840534"/>
            <a:ext cx="838102" cy="246221"/>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파</a:t>
            </a:r>
            <a:r>
              <a:rPr kumimoji="1" lang="ko-KR" altLang="en-US" sz="1200" b="1" dirty="0">
                <a:latin typeface="Arial" charset="0"/>
                <a:ea typeface="돋움" pitchFamily="50" charset="-127"/>
              </a:rPr>
              <a:t>일</a:t>
            </a:r>
            <a:endParaRPr kumimoji="1" lang="ko-KR" altLang="en-US" sz="1200" b="1" i="0" u="none" strike="noStrike" cap="none" normalizeH="0" baseline="0" dirty="0" smtClean="0">
              <a:ln>
                <a:noFill/>
              </a:ln>
              <a:effectLst/>
              <a:latin typeface="Arial" charset="0"/>
              <a:ea typeface="돋움" pitchFamily="50" charset="-127"/>
            </a:endParaRPr>
          </a:p>
        </p:txBody>
      </p:sp>
      <p:sp>
        <p:nvSpPr>
          <p:cNvPr id="92" name="TextBox 91"/>
          <p:cNvSpPr txBox="1"/>
          <p:nvPr/>
        </p:nvSpPr>
        <p:spPr>
          <a:xfrm>
            <a:off x="2234145" y="5830811"/>
            <a:ext cx="4611509" cy="246221"/>
          </a:xfrm>
          <a:prstGeom prst="rect">
            <a:avLst/>
          </a:prstGeom>
          <a:noFill/>
          <a:ln w="12700">
            <a:solidFill>
              <a:schemeClr val="tx1">
                <a:lumMod val="50000"/>
                <a:lumOff val="50000"/>
              </a:schemeClr>
            </a:solidFill>
          </a:ln>
        </p:spPr>
        <p:txBody>
          <a:bodyPr wrap="square" rtlCol="0">
            <a:spAutoFit/>
          </a:bodyPr>
          <a:lstStyle/>
          <a:p>
            <a:r>
              <a:rPr lang="en-US" altLang="ko-KR" sz="1000" dirty="0" smtClean="0">
                <a:ln w="12700">
                  <a:noFill/>
                </a:ln>
              </a:rPr>
              <a:t>Song.mp3 (2.1mb)  </a:t>
            </a:r>
            <a:endParaRPr lang="ko-KR" altLang="en-US" sz="1000" dirty="0">
              <a:ln w="12700">
                <a:noFill/>
              </a:ln>
            </a:endParaRPr>
          </a:p>
        </p:txBody>
      </p:sp>
    </p:spTree>
    <p:extLst>
      <p:ext uri="{BB962C8B-B14F-4D97-AF65-F5344CB8AC3E}">
        <p14:creationId xmlns:p14="http://schemas.microsoft.com/office/powerpoint/2010/main" val="482716901"/>
      </p:ext>
    </p:extLst>
  </p:cSld>
  <p:clrMapOvr>
    <a:masterClrMapping/>
  </p:clrMapOvr>
  <p:transition advClick="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4(4). </a:t>
            </a:r>
            <a:r>
              <a:rPr lang="ko-KR" altLang="en-US" dirty="0" smtClean="0">
                <a:solidFill>
                  <a:srgbClr val="000000"/>
                </a:solidFill>
                <a:latin typeface="돋움"/>
                <a:ea typeface="돋움"/>
                <a:sym typeface="Wingdings" panose="05000000000000000000" pitchFamily="2" charset="2"/>
              </a:rPr>
              <a:t>과제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23528" y="1447378"/>
            <a:ext cx="8280920" cy="3528392"/>
          </a:xfrm>
          <a:prstGeom prst="rect">
            <a:avLst/>
          </a:prstGeom>
        </p:spPr>
      </p:pic>
      <p:sp>
        <p:nvSpPr>
          <p:cNvPr id="3" name="직사각형 2"/>
          <p:cNvSpPr/>
          <p:nvPr/>
        </p:nvSpPr>
        <p:spPr bwMode="auto">
          <a:xfrm>
            <a:off x="569900"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ext uri="{D42A27DB-BD31-4B8C-83A1-F6EECF244321}">
                <p14:modId xmlns:p14="http://schemas.microsoft.com/office/powerpoint/2010/main" val="4260500347"/>
              </p:ext>
            </p:extLst>
          </p:nvPr>
        </p:nvGraphicFramePr>
        <p:xfrm>
          <a:off x="1516889" y="3007838"/>
          <a:ext cx="7519607" cy="2630256"/>
        </p:xfrm>
        <a:graphic>
          <a:graphicData uri="http://schemas.openxmlformats.org/drawingml/2006/table">
            <a:tbl>
              <a:tblPr firstRow="1" bandRow="1">
                <a:tableStyleId>{5C22544A-7EE6-4342-B048-85BDC9FD1C3A}</a:tableStyleId>
              </a:tblPr>
              <a:tblGrid>
                <a:gridCol w="867102"/>
                <a:gridCol w="3178987"/>
                <a:gridCol w="1736759"/>
                <a:gridCol w="1736759"/>
              </a:tblGrid>
              <a:tr h="328782">
                <a:tc>
                  <a:txBody>
                    <a:bodyPr/>
                    <a:lstStyle/>
                    <a:p>
                      <a:pPr algn="ctr" latinLnBrk="1"/>
                      <a:r>
                        <a:rPr lang="en-US" altLang="ko-KR" sz="1100" dirty="0" smtClean="0">
                          <a:solidFill>
                            <a:schemeClr val="tx1"/>
                          </a:solidFill>
                        </a:rPr>
                        <a:t>#</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등록일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graphicFrame>
        <p:nvGraphicFramePr>
          <p:cNvPr id="10" name="표 9"/>
          <p:cNvGraphicFramePr>
            <a:graphicFrameLocks noGrp="1"/>
          </p:cNvGraphicFramePr>
          <p:nvPr>
            <p:extLst/>
          </p:nvPr>
        </p:nvGraphicFramePr>
        <p:xfrm>
          <a:off x="1545232" y="1906893"/>
          <a:ext cx="7491262" cy="946044"/>
        </p:xfrm>
        <a:graphic>
          <a:graphicData uri="http://schemas.openxmlformats.org/drawingml/2006/table">
            <a:tbl>
              <a:tblPr firstRow="1" bandRow="1">
                <a:tableStyleId>{5C22544A-7EE6-4342-B048-85BDC9FD1C3A}</a:tableStyleId>
              </a:tblPr>
              <a:tblGrid>
                <a:gridCol w="619425"/>
                <a:gridCol w="3203412"/>
                <a:gridCol w="3668425"/>
              </a:tblGrid>
              <a:tr h="236511">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고객사</a:t>
                      </a:r>
                      <a:r>
                        <a:rPr lang="ko-KR" altLang="en-US" sz="1000" dirty="0" smtClean="0">
                          <a:solidFill>
                            <a:schemeClr val="tx1"/>
                          </a:solidFill>
                        </a:rPr>
                        <a:t> </a:t>
                      </a:r>
                      <a:r>
                        <a:rPr lang="en-US" altLang="ko-KR" sz="1000" dirty="0" smtClean="0">
                          <a:solidFill>
                            <a:schemeClr val="tx1"/>
                          </a:solidFill>
                        </a:rPr>
                        <a:t>/ </a:t>
                      </a:r>
                      <a:r>
                        <a:rPr lang="ko-KR" altLang="en-US" sz="1000" dirty="0" smtClean="0">
                          <a:solidFill>
                            <a:schemeClr val="tx1"/>
                          </a:solidFill>
                        </a:rPr>
                        <a:t>프로그램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수강시간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 </a:t>
                      </a:r>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월</a:t>
                      </a:r>
                      <a:r>
                        <a:rPr lang="en-US" altLang="ko-KR" sz="1000" dirty="0" smtClean="0">
                          <a:solidFill>
                            <a:schemeClr val="tx1"/>
                          </a:solidFill>
                        </a:rPr>
                        <a:t>, </a:t>
                      </a:r>
                      <a:r>
                        <a:rPr lang="ko-KR" altLang="en-US" sz="1000" dirty="0" smtClean="0">
                          <a:solidFill>
                            <a:schemeClr val="tx1"/>
                          </a:solidFill>
                        </a:rPr>
                        <a:t>화 수  </a:t>
                      </a:r>
                      <a:r>
                        <a:rPr lang="en-US" altLang="ko-KR" sz="1000" dirty="0" smtClean="0">
                          <a:solidFill>
                            <a:schemeClr val="tx1"/>
                          </a:solidFill>
                        </a:rPr>
                        <a:t>/  07:00~08:00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a:t>
                      </a:r>
                      <a:r>
                        <a:rPr lang="en-US" altLang="ko-KR" sz="1000" baseline="0" dirty="0" smtClean="0">
                          <a:solidFill>
                            <a:schemeClr val="tx1"/>
                          </a:solidFill>
                        </a:rPr>
                        <a:t> 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화</a:t>
                      </a:r>
                      <a:r>
                        <a:rPr lang="en-US" altLang="ko-KR" sz="1000" dirty="0" smtClean="0">
                          <a:solidFill>
                            <a:schemeClr val="tx1"/>
                          </a:solidFill>
                        </a:rPr>
                        <a:t>, </a:t>
                      </a:r>
                      <a:r>
                        <a:rPr lang="ko-KR" altLang="en-US" sz="1000" dirty="0" smtClean="0">
                          <a:solidFill>
                            <a:schemeClr val="tx1"/>
                          </a:solidFill>
                        </a:rPr>
                        <a:t>목 </a:t>
                      </a:r>
                      <a:r>
                        <a:rPr lang="en-US" altLang="ko-KR" sz="1000" dirty="0" smtClean="0">
                          <a:solidFill>
                            <a:schemeClr val="tx1"/>
                          </a:solidFill>
                        </a:rPr>
                        <a:t>/ 18:00~19:00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SK / BIZ</a:t>
                      </a:r>
                      <a:endParaRPr lang="ko-KR" altLang="en-US" sz="10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TextBox 10"/>
          <p:cNvSpPr txBox="1"/>
          <p:nvPr/>
        </p:nvSpPr>
        <p:spPr>
          <a:xfrm>
            <a:off x="2133583" y="1816559"/>
            <a:ext cx="3302511" cy="1104192"/>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5" name="꺾인 연결선 4"/>
          <p:cNvCxnSpPr>
            <a:stCxn id="11" idx="1"/>
            <a:endCxn id="4" idx="1"/>
          </p:cNvCxnSpPr>
          <p:nvPr/>
        </p:nvCxnSpPr>
        <p:spPr bwMode="auto">
          <a:xfrm rot="10800000" flipV="1">
            <a:off x="1516889" y="2368654"/>
            <a:ext cx="616694" cy="1954311"/>
          </a:xfrm>
          <a:prstGeom prst="bentConnector3">
            <a:avLst>
              <a:gd name="adj1" fmla="val 137069"/>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직사각형 13"/>
          <p:cNvSpPr/>
          <p:nvPr/>
        </p:nvSpPr>
        <p:spPr>
          <a:xfrm>
            <a:off x="240634" y="2219866"/>
            <a:ext cx="946246" cy="2217246"/>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000" b="1" dirty="0" smtClean="0"/>
              <a:t>해당 </a:t>
            </a:r>
            <a:r>
              <a:rPr lang="ko-KR" altLang="en-US" sz="1000" b="1" dirty="0" err="1" smtClean="0">
                <a:solidFill>
                  <a:schemeClr val="accent2">
                    <a:lumMod val="50000"/>
                  </a:schemeClr>
                </a:solidFill>
              </a:rPr>
              <a:t>고객사</a:t>
            </a:r>
            <a:r>
              <a:rPr lang="ko-KR" altLang="en-US" sz="1000" b="1" dirty="0" smtClean="0">
                <a:solidFill>
                  <a:schemeClr val="accent2">
                    <a:lumMod val="50000"/>
                  </a:schemeClr>
                </a:solidFill>
              </a:rPr>
              <a:t> </a:t>
            </a:r>
            <a:r>
              <a:rPr lang="en-US" altLang="ko-KR" sz="1000" b="1" dirty="0" smtClean="0">
                <a:solidFill>
                  <a:schemeClr val="accent2">
                    <a:lumMod val="50000"/>
                  </a:schemeClr>
                </a:solidFill>
              </a:rPr>
              <a:t>/ </a:t>
            </a:r>
            <a:r>
              <a:rPr lang="ko-KR" altLang="en-US" sz="1000" b="1" dirty="0" smtClean="0">
                <a:solidFill>
                  <a:schemeClr val="accent2">
                    <a:lumMod val="50000"/>
                  </a:schemeClr>
                </a:solidFill>
              </a:rPr>
              <a:t>프로그램 </a:t>
            </a:r>
            <a:r>
              <a:rPr lang="ko-KR" altLang="en-US" sz="1000" b="1" dirty="0" smtClean="0"/>
              <a:t>클릭 시 아래 학습자료 게시판은 해당 </a:t>
            </a:r>
            <a:r>
              <a:rPr lang="ko-KR" altLang="en-US" sz="1000" b="1" dirty="0"/>
              <a:t> </a:t>
            </a:r>
            <a:r>
              <a:rPr lang="ko-KR" altLang="en-US" sz="1000" b="1" dirty="0" smtClean="0"/>
              <a:t>고객 </a:t>
            </a:r>
            <a:r>
              <a:rPr lang="en-US" altLang="ko-KR" sz="1000" b="1" dirty="0" smtClean="0"/>
              <a:t>/ </a:t>
            </a:r>
            <a:r>
              <a:rPr lang="ko-KR" altLang="en-US" sz="1000" b="1" dirty="0" smtClean="0"/>
              <a:t>프로그램에 대한 게시판으로 자동 전환</a:t>
            </a:r>
            <a:endParaRPr lang="en-US" altLang="ko-KR" sz="1000" b="1" dirty="0"/>
          </a:p>
        </p:txBody>
      </p:sp>
      <p:sp>
        <p:nvSpPr>
          <p:cNvPr id="2" name="직사각형 1"/>
          <p:cNvSpPr/>
          <p:nvPr/>
        </p:nvSpPr>
        <p:spPr bwMode="auto">
          <a:xfrm>
            <a:off x="6406124" y="91811"/>
            <a:ext cx="2469102" cy="1796007"/>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과제의 경우 일단</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오프라인</a:t>
            </a:r>
            <a:r>
              <a:rPr kumimoji="1" lang="ko-KR" altLang="en-US" sz="1200" b="1" i="0" u="none" strike="noStrike" cap="none" normalizeH="0" dirty="0" smtClean="0">
                <a:ln>
                  <a:noFill/>
                </a:ln>
                <a:solidFill>
                  <a:schemeClr val="bg1"/>
                </a:solidFill>
                <a:effectLst/>
                <a:latin typeface="Arial" charset="0"/>
                <a:ea typeface="돋움" pitchFamily="50" charset="-127"/>
              </a:rPr>
              <a:t> 유인물 </a:t>
            </a:r>
            <a:r>
              <a:rPr kumimoji="1" lang="ko-KR" altLang="en-US" sz="1200" b="1" i="0" u="none" strike="noStrike" cap="none" normalizeH="0" dirty="0" err="1" smtClean="0">
                <a:ln>
                  <a:noFill/>
                </a:ln>
                <a:solidFill>
                  <a:schemeClr val="bg1"/>
                </a:solidFill>
                <a:effectLst/>
                <a:latin typeface="Arial" charset="0"/>
                <a:ea typeface="돋움" pitchFamily="50" charset="-127"/>
              </a:rPr>
              <a:t>배포식</a:t>
            </a:r>
            <a:r>
              <a:rPr kumimoji="1" lang="ko-KR" altLang="en-US" sz="1200" b="1" i="0" u="none" strike="noStrike" cap="none" normalizeH="0" dirty="0" smtClean="0">
                <a:ln>
                  <a:noFill/>
                </a:ln>
                <a:solidFill>
                  <a:schemeClr val="bg1"/>
                </a:solidFill>
                <a:effectLst/>
                <a:latin typeface="Arial" charset="0"/>
                <a:ea typeface="돋움" pitchFamily="50" charset="-127"/>
              </a:rPr>
              <a:t> </a:t>
            </a:r>
            <a:r>
              <a:rPr kumimoji="1" lang="ko-KR" altLang="en-US" sz="1200" b="1" i="0" u="none" strike="noStrike" cap="none" normalizeH="0" dirty="0" err="1" smtClean="0">
                <a:ln>
                  <a:noFill/>
                </a:ln>
                <a:solidFill>
                  <a:schemeClr val="bg1"/>
                </a:solidFill>
                <a:effectLst/>
                <a:latin typeface="Arial" charset="0"/>
                <a:ea typeface="돋움" pitchFamily="50" charset="-127"/>
              </a:rPr>
              <a:t>으로</a:t>
            </a:r>
            <a:endParaRPr kumimoji="1" lang="en-US" altLang="ko-KR" sz="1200" b="1" i="0" u="none" strike="noStrike" cap="none" normalizeH="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진행하는 것이 어떤지</a:t>
            </a:r>
            <a:r>
              <a:rPr kumimoji="1" lang="en-US" altLang="ko-KR" sz="1200" b="1" dirty="0" smtClean="0">
                <a:solidFill>
                  <a:schemeClr val="bg1"/>
                </a:solidFill>
                <a:latin typeface="Arial" charset="0"/>
                <a:ea typeface="돋움" pitchFamily="50" charset="-127"/>
              </a:rPr>
              <a:t>?</a:t>
            </a:r>
            <a:endParaRPr kumimoji="1" lang="en-US" altLang="ko-KR" sz="1200" b="1" i="0" u="none" strike="noStrike" cap="none" normalizeH="0" dirty="0" smtClean="0">
              <a:ln>
                <a:noFill/>
              </a:ln>
              <a:solidFill>
                <a:schemeClr val="bg1"/>
              </a:solidFill>
              <a:effectLst/>
              <a:latin typeface="Arial" charset="0"/>
              <a:ea typeface="돋움" pitchFamily="50" charset="-127"/>
            </a:endParaRPr>
          </a:p>
        </p:txBody>
      </p:sp>
      <p:sp>
        <p:nvSpPr>
          <p:cNvPr id="12" name="직사각형 1"/>
          <p:cNvSpPr/>
          <p:nvPr/>
        </p:nvSpPr>
        <p:spPr bwMode="auto">
          <a:xfrm>
            <a:off x="6444208" y="3933056"/>
            <a:ext cx="4464496" cy="1562474"/>
          </a:xfrm>
          <a:prstGeom prst="rect">
            <a:avLst/>
          </a:prstGeom>
          <a:solidFill>
            <a:schemeClr val="accent6">
              <a:lumMod val="2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서한울 </a:t>
            </a:r>
            <a:r>
              <a:rPr kumimoji="1" lang="en-US" altLang="ko-KR" sz="1050" b="1" dirty="0" smtClean="0">
                <a:solidFill>
                  <a:schemeClr val="bg1"/>
                </a:solidFill>
                <a:latin typeface="Arial" charset="0"/>
                <a:ea typeface="돋움" pitchFamily="50" charset="-127"/>
              </a:rPr>
              <a:t>: </a:t>
            </a:r>
            <a:endParaRPr kumimoji="1" lang="en-US" altLang="ko-KR" sz="105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ㅁ 가급적 오프라인 유인물 지양 </a:t>
            </a:r>
            <a:r>
              <a:rPr kumimoji="1" lang="en-US" altLang="ko-KR" sz="1050" b="1" dirty="0" smtClean="0">
                <a:solidFill>
                  <a:schemeClr val="bg1"/>
                </a:solidFill>
                <a:latin typeface="Arial" charset="0"/>
                <a:ea typeface="돋움" pitchFamily="50" charset="-127"/>
              </a:rPr>
              <a:t>(</a:t>
            </a:r>
            <a:r>
              <a:rPr kumimoji="1" lang="ko-KR" altLang="en-US" sz="1050" b="1" dirty="0" smtClean="0">
                <a:solidFill>
                  <a:schemeClr val="bg1"/>
                </a:solidFill>
                <a:latin typeface="Arial" charset="0"/>
                <a:ea typeface="돋움" pitchFamily="50" charset="-127"/>
              </a:rPr>
              <a:t>향후 시스템상 내에서 처리</a:t>
            </a:r>
            <a:r>
              <a:rPr kumimoji="1" lang="en-US" altLang="ko-KR" sz="1050" b="1" dirty="0" smtClean="0">
                <a:solidFill>
                  <a:schemeClr val="bg1"/>
                </a:solidFill>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ㅁ 요거 그때 </a:t>
            </a:r>
            <a:r>
              <a:rPr kumimoji="1" lang="en-US" altLang="ko-KR" sz="1050" b="1" dirty="0" smtClean="0">
                <a:solidFill>
                  <a:schemeClr val="bg1"/>
                </a:solidFill>
                <a:latin typeface="Arial" charset="0"/>
                <a:ea typeface="돋움" pitchFamily="50" charset="-127"/>
              </a:rPr>
              <a:t>To-Do</a:t>
            </a:r>
            <a:r>
              <a:rPr kumimoji="1" lang="ko-KR" altLang="en-US" sz="1050" b="1" dirty="0" smtClean="0">
                <a:solidFill>
                  <a:schemeClr val="bg1"/>
                </a:solidFill>
                <a:latin typeface="Arial" charset="0"/>
                <a:ea typeface="돋움" pitchFamily="50" charset="-127"/>
              </a:rPr>
              <a:t>로 빼기로 했었죠</a:t>
            </a:r>
            <a:r>
              <a:rPr kumimoji="1" lang="en-US" altLang="ko-KR" sz="1050" b="1" dirty="0" smtClean="0">
                <a:solidFill>
                  <a:schemeClr val="bg1"/>
                </a:solidFill>
                <a:latin typeface="Arial" charset="0"/>
                <a:ea typeface="돋움" pitchFamily="50" charset="-127"/>
              </a:rPr>
              <a:t>?</a:t>
            </a:r>
          </a:p>
        </p:txBody>
      </p:sp>
    </p:spTree>
    <p:extLst>
      <p:ext uri="{BB962C8B-B14F-4D97-AF65-F5344CB8AC3E}">
        <p14:creationId xmlns:p14="http://schemas.microsoft.com/office/powerpoint/2010/main" val="3896975377"/>
      </p:ext>
    </p:extLst>
  </p:cSld>
  <p:clrMapOvr>
    <a:masterClrMapping/>
  </p:clrMapOvr>
  <p:transition advClick="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(3). </a:t>
            </a:r>
            <a:r>
              <a:rPr lang="ko-KR" altLang="en-US" dirty="0" smtClean="0">
                <a:solidFill>
                  <a:srgbClr val="000000"/>
                </a:solidFill>
                <a:latin typeface="돋움"/>
                <a:ea typeface="돋움"/>
                <a:sym typeface="Wingdings" panose="05000000000000000000" pitchFamily="2" charset="2"/>
              </a:rPr>
              <a:t>방명</a:t>
            </a:r>
            <a:r>
              <a:rPr lang="ko-KR" altLang="en-US" dirty="0">
                <a:solidFill>
                  <a:srgbClr val="000000"/>
                </a:solidFill>
                <a:latin typeface="돋움"/>
                <a:ea typeface="돋움"/>
                <a:sym typeface="Wingdings" panose="05000000000000000000" pitchFamily="2" charset="2"/>
              </a:rPr>
              <a:t>록</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19" y="943876"/>
            <a:ext cx="693110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AutoShape 91"/>
          <p:cNvSpPr>
            <a:spLocks noChangeArrowheads="1"/>
          </p:cNvSpPr>
          <p:nvPr/>
        </p:nvSpPr>
        <p:spPr bwMode="auto">
          <a:xfrm rot="5400000">
            <a:off x="3609745" y="4476382"/>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grpSp>
        <p:nvGrpSpPr>
          <p:cNvPr id="2" name="그룹 1"/>
          <p:cNvGrpSpPr/>
          <p:nvPr/>
        </p:nvGrpSpPr>
        <p:grpSpPr>
          <a:xfrm>
            <a:off x="1453884" y="1438021"/>
            <a:ext cx="5728744" cy="4445943"/>
            <a:chOff x="1291528" y="1438021"/>
            <a:chExt cx="5728744" cy="4445943"/>
          </a:xfrm>
        </p:grpSpPr>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528" y="3518586"/>
              <a:ext cx="5728743" cy="2365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1529" y="1438021"/>
              <a:ext cx="5728743" cy="3221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6" name="직사각형 15"/>
          <p:cNvSpPr/>
          <p:nvPr/>
        </p:nvSpPr>
        <p:spPr>
          <a:xfrm>
            <a:off x="7534421" y="1237800"/>
            <a:ext cx="1400783" cy="45917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a:t>프로필 방명록과 동일</a:t>
            </a:r>
            <a:r>
              <a:rPr lang="en-US" altLang="ko-KR" sz="1200" b="1" dirty="0"/>
              <a:t>(</a:t>
            </a:r>
            <a:r>
              <a:rPr lang="ko-KR" altLang="en-US" sz="1200" b="1" dirty="0"/>
              <a:t>연동</a:t>
            </a:r>
            <a:r>
              <a:rPr lang="en-US" altLang="ko-KR" sz="1200" b="1" dirty="0"/>
              <a:t>)</a:t>
            </a:r>
            <a:endParaRPr lang="en-US" altLang="ko-KR" sz="1200" b="1" dirty="0">
              <a:sym typeface="Wingdings" panose="05000000000000000000" pitchFamily="2" charset="2"/>
            </a:endParaRPr>
          </a:p>
          <a:p>
            <a:pPr marL="88900" indent="-88900">
              <a:buFont typeface="Arial" panose="020B0604020202020204" pitchFamily="34" charset="0"/>
              <a:buChar char="•"/>
            </a:pPr>
            <a:r>
              <a:rPr lang="ko-KR" altLang="en-US" sz="1200" b="1" dirty="0"/>
              <a:t>등록 글 최신 순으로 보여주기 </a:t>
            </a:r>
            <a:endParaRPr lang="en-US" altLang="ko-KR" sz="1200" b="1" dirty="0"/>
          </a:p>
          <a:p>
            <a:pPr marL="88900" indent="-88900">
              <a:buFont typeface="Arial" panose="020B0604020202020204" pitchFamily="34" charset="0"/>
              <a:buChar char="•"/>
            </a:pPr>
            <a:r>
              <a:rPr lang="ko-KR" altLang="en-US" sz="1200" b="1" dirty="0" err="1"/>
              <a:t>최신글</a:t>
            </a:r>
            <a:r>
              <a:rPr lang="ko-KR" altLang="en-US" sz="1200" b="1" dirty="0"/>
              <a:t> 등록 시 </a:t>
            </a:r>
            <a:r>
              <a:rPr lang="ko-KR" altLang="en-US" sz="1200" b="1" dirty="0" err="1"/>
              <a:t>푸쉬알림</a:t>
            </a:r>
            <a:r>
              <a:rPr lang="ko-KR" altLang="en-US" sz="1200" b="1" dirty="0"/>
              <a:t> 기능 활성화</a:t>
            </a:r>
            <a:endParaRPr lang="en-US" altLang="ko-KR" sz="1200" b="1" dirty="0"/>
          </a:p>
        </p:txBody>
      </p:sp>
      <p:sp>
        <p:nvSpPr>
          <p:cNvPr id="17" name="AutoShape 85"/>
          <p:cNvSpPr>
            <a:spLocks noChangeArrowheads="1"/>
          </p:cNvSpPr>
          <p:nvPr/>
        </p:nvSpPr>
        <p:spPr bwMode="auto">
          <a:xfrm rot="5400000">
            <a:off x="5029942" y="3314595"/>
            <a:ext cx="4615205" cy="30983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3" name="TextBox 2"/>
          <p:cNvSpPr txBox="1"/>
          <p:nvPr/>
        </p:nvSpPr>
        <p:spPr>
          <a:xfrm>
            <a:off x="2826386" y="5604292"/>
            <a:ext cx="637028" cy="153888"/>
          </a:xfrm>
          <a:prstGeom prst="rect">
            <a:avLst/>
          </a:prstGeom>
          <a:solidFill>
            <a:schemeClr val="accent2">
              <a:lumMod val="75000"/>
            </a:schemeClr>
          </a:solidFill>
        </p:spPr>
        <p:txBody>
          <a:bodyPr wrap="square" lIns="0" tIns="0" rIns="0" bIns="0" rtlCol="0" anchor="ctr">
            <a:spAutoFit/>
          </a:bodyPr>
          <a:lstStyle/>
          <a:p>
            <a:pPr algn="ctr"/>
            <a:r>
              <a:rPr lang="en-US" altLang="ko-KR" sz="1000" b="1" dirty="0" smtClean="0"/>
              <a:t>Submit</a:t>
            </a:r>
            <a:endParaRPr lang="ko-KR" altLang="en-US" sz="1000" b="1" dirty="0"/>
          </a:p>
        </p:txBody>
      </p:sp>
      <p:sp>
        <p:nvSpPr>
          <p:cNvPr id="21" name="TextBox 20"/>
          <p:cNvSpPr txBox="1"/>
          <p:nvPr/>
        </p:nvSpPr>
        <p:spPr>
          <a:xfrm>
            <a:off x="3718846" y="5584497"/>
            <a:ext cx="827191" cy="182718"/>
          </a:xfrm>
          <a:prstGeom prst="rect">
            <a:avLst/>
          </a:prstGeom>
          <a:solidFill>
            <a:schemeClr val="accent2">
              <a:lumMod val="75000"/>
            </a:schemeClr>
          </a:solidFill>
        </p:spPr>
        <p:txBody>
          <a:bodyPr wrap="square" lIns="0" tIns="0" rIns="0" bIns="0" rtlCol="0" anchor="ctr">
            <a:normAutofit/>
          </a:bodyPr>
          <a:lstStyle/>
          <a:p>
            <a:pPr algn="ctr"/>
            <a:r>
              <a:rPr lang="ko-KR" altLang="en-US" sz="1000" b="1" dirty="0" smtClean="0"/>
              <a:t>비밀로 하기</a:t>
            </a:r>
            <a:endParaRPr lang="ko-KR" altLang="en-US" sz="1000" b="1" dirty="0"/>
          </a:p>
        </p:txBody>
      </p:sp>
      <p:pic>
        <p:nvPicPr>
          <p:cNvPr id="22" name="그림 21"/>
          <p:cNvPicPr>
            <a:picLocks noChangeAspect="1"/>
          </p:cNvPicPr>
          <p:nvPr/>
        </p:nvPicPr>
        <p:blipFill>
          <a:blip r:embed="rId5"/>
          <a:stretch>
            <a:fillRect/>
          </a:stretch>
        </p:blipFill>
        <p:spPr>
          <a:xfrm>
            <a:off x="3564426" y="5600279"/>
            <a:ext cx="161925" cy="161925"/>
          </a:xfrm>
          <a:prstGeom prst="rect">
            <a:avLst/>
          </a:prstGeom>
        </p:spPr>
      </p:pic>
      <p:grpSp>
        <p:nvGrpSpPr>
          <p:cNvPr id="30" name="그룹 29"/>
          <p:cNvGrpSpPr/>
          <p:nvPr/>
        </p:nvGrpSpPr>
        <p:grpSpPr>
          <a:xfrm>
            <a:off x="1460454" y="1185866"/>
            <a:ext cx="5722174" cy="213338"/>
            <a:chOff x="2725632" y="2059155"/>
            <a:chExt cx="4622397" cy="269461"/>
          </a:xfrm>
        </p:grpSpPr>
        <p:pic>
          <p:nvPicPr>
            <p:cNvPr id="3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직사각형 32"/>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방명록</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19" name="직사각형 18"/>
          <p:cNvSpPr/>
          <p:nvPr/>
        </p:nvSpPr>
        <p:spPr bwMode="auto">
          <a:xfrm>
            <a:off x="6192272" y="944815"/>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606738999"/>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좌측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010" y="1338492"/>
            <a:ext cx="1589336" cy="4898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AutoShape 85"/>
          <p:cNvSpPr>
            <a:spLocks noChangeArrowheads="1"/>
          </p:cNvSpPr>
          <p:nvPr/>
        </p:nvSpPr>
        <p:spPr bwMode="auto">
          <a:xfrm rot="5400000">
            <a:off x="-53660" y="3671506"/>
            <a:ext cx="4826811"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8" name="Rectangle 3"/>
          <p:cNvSpPr txBox="1">
            <a:spLocks noChangeArrowheads="1"/>
          </p:cNvSpPr>
          <p:nvPr/>
        </p:nvSpPr>
        <p:spPr bwMode="auto">
          <a:xfrm>
            <a:off x="2512147" y="1124744"/>
            <a:ext cx="2779934" cy="483243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latinLnBrk="0"/>
            <a:r>
              <a:rPr lang="ko-KR" altLang="en-US" b="1" kern="0" dirty="0" smtClean="0"/>
              <a:t>클래스 관리</a:t>
            </a:r>
            <a:endParaRPr lang="en-US" altLang="ko-KR" b="1" kern="0" dirty="0" smtClean="0"/>
          </a:p>
          <a:p>
            <a:pPr lvl="1" latinLnBrk="0"/>
            <a:r>
              <a:rPr lang="en-US" altLang="ko-KR" b="1" kern="0" dirty="0" smtClean="0"/>
              <a:t> </a:t>
            </a:r>
            <a:r>
              <a:rPr lang="en-US" altLang="ko-KR" b="1" kern="0" dirty="0" err="1"/>
              <a:t>전체보기</a:t>
            </a:r>
            <a:r>
              <a:rPr lang="en-US" altLang="ko-KR" b="1" kern="0" dirty="0"/>
              <a:t>(</a:t>
            </a:r>
            <a:r>
              <a:rPr lang="ko-KR" altLang="en-US" b="1" kern="0" dirty="0">
                <a:solidFill>
                  <a:srgbClr val="FF0000"/>
                </a:solidFill>
              </a:rPr>
              <a:t>하위 메뉴로 설정하지 않기</a:t>
            </a:r>
            <a:r>
              <a:rPr lang="en-US" altLang="ko-KR" b="1" kern="0" dirty="0" smtClean="0"/>
              <a:t>)</a:t>
            </a:r>
          </a:p>
          <a:p>
            <a:pPr lvl="1" latinLnBrk="0"/>
            <a:r>
              <a:rPr lang="ko-KR" altLang="en-US" b="1" kern="0" dirty="0" smtClean="0"/>
              <a:t> 출결관리 </a:t>
            </a:r>
            <a:endParaRPr lang="en-US" altLang="ko-KR" b="1" kern="0" dirty="0" smtClean="0"/>
          </a:p>
          <a:p>
            <a:pPr lvl="1" latinLnBrk="0"/>
            <a:r>
              <a:rPr lang="en-US" altLang="ko-KR" b="1" kern="0" dirty="0"/>
              <a:t> </a:t>
            </a:r>
            <a:r>
              <a:rPr lang="ko-KR" altLang="en-US" b="1" kern="0" dirty="0" smtClean="0"/>
              <a:t>클래스 개설</a:t>
            </a:r>
            <a:endParaRPr lang="en-US" altLang="ko-KR" b="1" kern="0" dirty="0">
              <a:solidFill>
                <a:schemeClr val="accent2">
                  <a:lumMod val="50000"/>
                </a:schemeClr>
              </a:solidFill>
            </a:endParaRPr>
          </a:p>
          <a:p>
            <a:pPr latinLnBrk="0"/>
            <a:r>
              <a:rPr lang="ko-KR" altLang="en-US" b="1" kern="0" dirty="0" smtClean="0"/>
              <a:t>비용관리</a:t>
            </a:r>
            <a:endParaRPr lang="en-US" altLang="ko-KR" b="1" u="sng" kern="0" dirty="0" smtClean="0">
              <a:solidFill>
                <a:srgbClr val="FF0000"/>
              </a:solidFill>
            </a:endParaRPr>
          </a:p>
          <a:p>
            <a:pPr latinLnBrk="0"/>
            <a:r>
              <a:rPr lang="ko-KR" altLang="en-US" b="1" kern="0" dirty="0" smtClean="0"/>
              <a:t>학습자</a:t>
            </a:r>
            <a:r>
              <a:rPr lang="en-US" altLang="ko-KR" b="1" kern="0" dirty="0" smtClean="0"/>
              <a:t> </a:t>
            </a:r>
            <a:r>
              <a:rPr lang="en-US" altLang="ko-KR" b="1" kern="0" dirty="0" smtClean="0"/>
              <a:t>+ </a:t>
            </a:r>
            <a:r>
              <a:rPr lang="ko-KR" altLang="en-US" b="1" kern="0" dirty="0" smtClean="0"/>
              <a:t>교수진 관리</a:t>
            </a:r>
            <a:endParaRPr lang="en-US" altLang="ko-KR" b="1" kern="0" dirty="0" smtClean="0"/>
          </a:p>
          <a:p>
            <a:pPr lvl="1" latinLnBrk="0"/>
            <a:r>
              <a:rPr lang="en-US" altLang="ko-KR" b="1" kern="0" dirty="0"/>
              <a:t> </a:t>
            </a:r>
            <a:r>
              <a:rPr lang="ko-KR" altLang="en-US" b="1" kern="0" dirty="0" smtClean="0"/>
              <a:t>학생보기</a:t>
            </a:r>
            <a:endParaRPr lang="en-US" altLang="ko-KR" b="1" kern="0" dirty="0" smtClean="0"/>
          </a:p>
          <a:p>
            <a:pPr lvl="1" latinLnBrk="0"/>
            <a:r>
              <a:rPr lang="en-US" altLang="ko-KR" b="1" kern="0" dirty="0" smtClean="0"/>
              <a:t> </a:t>
            </a:r>
            <a:r>
              <a:rPr lang="ko-KR" altLang="en-US" b="1" kern="0" dirty="0" smtClean="0"/>
              <a:t>교수보기</a:t>
            </a:r>
            <a:endParaRPr lang="en-US" altLang="ko-KR" b="1" kern="0" dirty="0" smtClean="0"/>
          </a:p>
          <a:p>
            <a:pPr latinLnBrk="0"/>
            <a:r>
              <a:rPr lang="ko-KR" altLang="en-US" b="1" kern="0" dirty="0" smtClean="0"/>
              <a:t>커뮤니티</a:t>
            </a:r>
            <a:endParaRPr lang="en-US" altLang="ko-KR" b="1" kern="0" dirty="0"/>
          </a:p>
          <a:p>
            <a:pPr lvl="1" latinLnBrk="0"/>
            <a:r>
              <a:rPr lang="en-US" altLang="ko-KR" b="1" kern="0" dirty="0"/>
              <a:t> </a:t>
            </a:r>
            <a:r>
              <a:rPr lang="ko-KR" altLang="en-US" b="1" kern="0" dirty="0" smtClean="0"/>
              <a:t>전체보기</a:t>
            </a:r>
            <a:endParaRPr lang="en-US" altLang="ko-KR" b="1" kern="0" dirty="0" smtClean="0"/>
          </a:p>
          <a:p>
            <a:pPr lvl="1" latinLnBrk="0"/>
            <a:r>
              <a:rPr lang="ko-KR" altLang="en-US" b="1" kern="0" dirty="0" smtClean="0"/>
              <a:t> 공지사항</a:t>
            </a:r>
            <a:endParaRPr lang="en-US" altLang="ko-KR" b="1" kern="0" dirty="0" smtClean="0"/>
          </a:p>
          <a:p>
            <a:pPr lvl="1" latinLnBrk="0"/>
            <a:r>
              <a:rPr lang="en-US" altLang="ko-KR" b="1" kern="0" dirty="0"/>
              <a:t> </a:t>
            </a:r>
            <a:r>
              <a:rPr lang="ko-KR" altLang="en-US" b="1" kern="0" dirty="0" smtClean="0"/>
              <a:t>방명록</a:t>
            </a:r>
            <a:endParaRPr lang="en-US" altLang="ko-KR" b="1" kern="0" dirty="0" smtClean="0"/>
          </a:p>
          <a:p>
            <a:pPr lvl="1" latinLnBrk="0"/>
            <a:r>
              <a:rPr lang="en-US" altLang="ko-KR" b="1" kern="0" dirty="0"/>
              <a:t> </a:t>
            </a:r>
            <a:r>
              <a:rPr lang="ko-KR" altLang="en-US" b="1" kern="0" dirty="0" smtClean="0"/>
              <a:t>학습자료</a:t>
            </a:r>
            <a:endParaRPr lang="en-US" altLang="ko-KR" b="1" kern="0" dirty="0"/>
          </a:p>
          <a:p>
            <a:pPr latinLnBrk="0"/>
            <a:r>
              <a:rPr lang="en-US" altLang="ko-KR" b="1" kern="0" dirty="0"/>
              <a:t> </a:t>
            </a:r>
            <a:r>
              <a:rPr lang="ko-KR" altLang="en-US" b="1" kern="0" dirty="0" smtClean="0"/>
              <a:t>스케줄 보기</a:t>
            </a:r>
            <a:r>
              <a:rPr lang="en-US" altLang="ko-KR" b="1" kern="0" dirty="0" smtClean="0"/>
              <a:t>	</a:t>
            </a:r>
          </a:p>
          <a:p>
            <a:pPr latinLnBrk="0"/>
            <a:r>
              <a:rPr lang="en-US" altLang="ko-KR" b="1" kern="0" dirty="0"/>
              <a:t> </a:t>
            </a:r>
            <a:r>
              <a:rPr lang="en-US" altLang="ko-KR" b="1" kern="0" dirty="0" smtClean="0"/>
              <a:t>The Mandarin</a:t>
            </a:r>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2" name="직사각형 1"/>
          <p:cNvSpPr/>
          <p:nvPr/>
        </p:nvSpPr>
        <p:spPr bwMode="auto">
          <a:xfrm>
            <a:off x="6948264" y="2348880"/>
            <a:ext cx="2664296" cy="1439021"/>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비용관리 하위메뉴 삭제</a:t>
            </a:r>
          </a:p>
        </p:txBody>
      </p:sp>
      <p:sp>
        <p:nvSpPr>
          <p:cNvPr id="12" name="직사각형 1"/>
          <p:cNvSpPr/>
          <p:nvPr/>
        </p:nvSpPr>
        <p:spPr bwMode="auto">
          <a:xfrm>
            <a:off x="6948264" y="4149080"/>
            <a:ext cx="2664296" cy="1439021"/>
          </a:xfrm>
          <a:prstGeom prst="rect">
            <a:avLst/>
          </a:prstGeom>
          <a:solidFill>
            <a:schemeClr val="accent6">
              <a:lumMod val="2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서한울 </a:t>
            </a:r>
            <a:r>
              <a:rPr kumimoji="1" lang="en-US" altLang="ko-KR" sz="1200" b="1" dirty="0" smtClean="0">
                <a:solidFill>
                  <a:schemeClr val="bg1"/>
                </a:solidFill>
                <a:latin typeface="Arial" charset="0"/>
                <a:ea typeface="돋움" pitchFamily="50" charset="-127"/>
              </a:rPr>
              <a:t>: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en-US" altLang="ko-KR" sz="1200" b="1" dirty="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solidFill>
                  <a:schemeClr val="bg1"/>
                </a:solidFill>
                <a:latin typeface="Arial" charset="0"/>
                <a:ea typeface="돋움" pitchFamily="50" charset="-127"/>
              </a:rPr>
              <a:t>*</a:t>
            </a:r>
            <a:r>
              <a:rPr kumimoji="1" lang="ko-KR" altLang="en-US" sz="1200" b="1" dirty="0" smtClean="0">
                <a:solidFill>
                  <a:schemeClr val="bg1"/>
                </a:solidFill>
                <a:latin typeface="Arial" charset="0"/>
                <a:ea typeface="돋움" pitchFamily="50" charset="-127"/>
              </a:rPr>
              <a:t>학생 </a:t>
            </a:r>
            <a:r>
              <a:rPr kumimoji="1" lang="en-US" altLang="ko-KR" sz="1200" b="1" dirty="0" smtClean="0">
                <a:solidFill>
                  <a:schemeClr val="bg1"/>
                </a:solidFill>
                <a:latin typeface="Arial" charset="0"/>
                <a:ea typeface="돋움" pitchFamily="50" charset="-127"/>
              </a:rPr>
              <a:t>-&gt; </a:t>
            </a:r>
            <a:r>
              <a:rPr kumimoji="1" lang="ko-KR" altLang="en-US" sz="1200" b="1" dirty="0" smtClean="0">
                <a:solidFill>
                  <a:schemeClr val="bg1"/>
                </a:solidFill>
                <a:latin typeface="Arial" charset="0"/>
                <a:ea typeface="돋움" pitchFamily="50" charset="-127"/>
              </a:rPr>
              <a:t>학습자 </a:t>
            </a:r>
            <a:r>
              <a:rPr kumimoji="1" lang="ko-KR" altLang="en-US" sz="1200" b="1" dirty="0" smtClean="0">
                <a:solidFill>
                  <a:schemeClr val="bg1"/>
                </a:solidFill>
                <a:latin typeface="Arial" charset="0"/>
                <a:ea typeface="돋움" pitchFamily="50" charset="-127"/>
              </a:rPr>
              <a:t>변경</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1" u="sng" dirty="0" smtClean="0">
                <a:solidFill>
                  <a:schemeClr val="bg1"/>
                </a:solidFill>
                <a:latin typeface="Arial" charset="0"/>
                <a:ea typeface="돋움" pitchFamily="50" charset="-127"/>
              </a:rPr>
              <a:t>*</a:t>
            </a:r>
            <a:r>
              <a:rPr kumimoji="1" lang="ko-KR" altLang="en-US" sz="1200" b="1" i="1" u="sng" dirty="0" smtClean="0">
                <a:solidFill>
                  <a:schemeClr val="bg1"/>
                </a:solidFill>
                <a:latin typeface="Arial" charset="0"/>
                <a:ea typeface="돋움" pitchFamily="50" charset="-127"/>
              </a:rPr>
              <a:t>학습자 </a:t>
            </a:r>
            <a:r>
              <a:rPr kumimoji="1" lang="en-US" altLang="ko-KR" sz="1200" b="1" i="1" u="sng" dirty="0" smtClean="0">
                <a:solidFill>
                  <a:schemeClr val="bg1"/>
                </a:solidFill>
                <a:latin typeface="Arial" charset="0"/>
                <a:ea typeface="돋움" pitchFamily="50" charset="-127"/>
              </a:rPr>
              <a:t>/ HR / </a:t>
            </a:r>
            <a:r>
              <a:rPr kumimoji="1" lang="ko-KR" altLang="en-US" sz="1200" b="1" i="1" u="sng" dirty="0" smtClean="0">
                <a:solidFill>
                  <a:schemeClr val="bg1"/>
                </a:solidFill>
                <a:latin typeface="Arial" charset="0"/>
                <a:ea typeface="돋움" pitchFamily="50" charset="-127"/>
              </a:rPr>
              <a:t>교수진 </a:t>
            </a:r>
            <a:r>
              <a:rPr kumimoji="1" lang="en-US" altLang="ko-KR" sz="1200" b="1" i="1" u="sng" dirty="0" smtClean="0">
                <a:solidFill>
                  <a:schemeClr val="bg1"/>
                </a:solidFill>
                <a:latin typeface="Arial" charset="0"/>
                <a:ea typeface="돋움" pitchFamily="50" charset="-127"/>
              </a:rPr>
              <a:t>/ </a:t>
            </a:r>
            <a:r>
              <a:rPr kumimoji="1" lang="ko-KR" altLang="en-US" sz="1200" b="1" i="1" u="sng" dirty="0" smtClean="0">
                <a:solidFill>
                  <a:schemeClr val="bg1"/>
                </a:solidFill>
                <a:latin typeface="Arial" charset="0"/>
                <a:ea typeface="돋움" pitchFamily="50" charset="-127"/>
              </a:rPr>
              <a:t>더만다린</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297034660"/>
      </p:ext>
    </p:extLst>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4483155"/>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095161440"/>
      </p:ext>
    </p:extLst>
  </p:cSld>
  <p:clrMapOvr>
    <a:masterClrMapping/>
  </p:clrMapOvr>
  <p:transition advClick="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846" y="1052736"/>
            <a:ext cx="6902538"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1169528" y="5165034"/>
            <a:ext cx="6815173" cy="830997"/>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en-US" altLang="ko-KR" sz="1200" b="1" dirty="0" smtClean="0"/>
              <a:t>Boots Box </a:t>
            </a:r>
            <a:r>
              <a:rPr lang="ko-KR" altLang="en-US" sz="1200" b="1" dirty="0" smtClean="0"/>
              <a:t>기능 및 템플릿 활용</a:t>
            </a:r>
            <a:endParaRPr lang="en-US" altLang="ko-KR" sz="1200" b="1" dirty="0" smtClean="0"/>
          </a:p>
          <a:p>
            <a:pPr marL="85725" indent="-85725">
              <a:buFont typeface="Arial" panose="020B0604020202020204" pitchFamily="34" charset="0"/>
              <a:buChar char="•"/>
            </a:pPr>
            <a:r>
              <a:rPr lang="ko-KR" altLang="en-US" sz="1200" b="1" dirty="0" smtClean="0"/>
              <a:t>개인 일정추가 </a:t>
            </a:r>
            <a:r>
              <a:rPr lang="en-US" altLang="ko-KR" sz="1200" b="1" dirty="0" smtClean="0"/>
              <a:t>, </a:t>
            </a:r>
            <a:r>
              <a:rPr lang="ko-KR" altLang="en-US" sz="1200" b="1" dirty="0" smtClean="0"/>
              <a:t>삭제</a:t>
            </a:r>
            <a:r>
              <a:rPr lang="en-US" altLang="ko-KR" sz="1200" b="1" dirty="0" smtClean="0"/>
              <a:t>, </a:t>
            </a:r>
            <a:r>
              <a:rPr lang="ko-KR" altLang="en-US" sz="1200" b="1" dirty="0" smtClean="0"/>
              <a:t>수정</a:t>
            </a:r>
            <a:endParaRPr lang="en-US" altLang="ko-KR" sz="1200" b="1" dirty="0" smtClean="0"/>
          </a:p>
          <a:p>
            <a:pPr marL="85725" indent="-85725">
              <a:buFont typeface="Arial" panose="020B0604020202020204" pitchFamily="34" charset="0"/>
              <a:buChar char="•"/>
            </a:pPr>
            <a:r>
              <a:rPr lang="ko-KR" altLang="en-US" sz="1200" b="1" dirty="0" smtClean="0"/>
              <a:t>수업일정은 </a:t>
            </a:r>
            <a:r>
              <a:rPr lang="en-US" altLang="ko-KR" sz="1200" b="1" dirty="0" smtClean="0"/>
              <a:t>Fix</a:t>
            </a:r>
            <a:r>
              <a:rPr lang="ko-KR" altLang="en-US" sz="1200" b="1" dirty="0" smtClean="0"/>
              <a:t>되어서 자동노출 및 수정불가</a:t>
            </a:r>
            <a:r>
              <a:rPr lang="en-US" altLang="ko-KR" sz="1200" b="1" dirty="0" smtClean="0"/>
              <a:t>(</a:t>
            </a:r>
            <a:r>
              <a:rPr lang="ko-KR" altLang="en-US" sz="1200" b="1" dirty="0" smtClean="0"/>
              <a:t>더 </a:t>
            </a:r>
            <a:r>
              <a:rPr lang="ko-KR" altLang="en-US" sz="1200" b="1" dirty="0" err="1" smtClean="0"/>
              <a:t>만다린에서</a:t>
            </a:r>
            <a:r>
              <a:rPr lang="ko-KR" altLang="en-US" sz="1200" b="1" dirty="0" smtClean="0"/>
              <a:t> 등록한 해당 일정은 수정 </a:t>
            </a:r>
            <a:r>
              <a:rPr lang="ko-KR" altLang="en-US" sz="1200" b="1" dirty="0" err="1" smtClean="0"/>
              <a:t>및삭제</a:t>
            </a:r>
            <a:r>
              <a:rPr lang="ko-KR" altLang="en-US" sz="1200" b="1" dirty="0" smtClean="0"/>
              <a:t> 불가</a:t>
            </a:r>
            <a:r>
              <a:rPr lang="en-US" altLang="ko-KR" sz="1200" b="1" dirty="0" smtClean="0"/>
              <a:t>)</a:t>
            </a:r>
          </a:p>
          <a:p>
            <a:pPr marL="85725" indent="-85725">
              <a:buFont typeface="Arial" panose="020B0604020202020204" pitchFamily="34" charset="0"/>
              <a:buChar char="•"/>
            </a:pPr>
            <a:r>
              <a:rPr lang="ko-KR" altLang="en-US" sz="1200" b="1" dirty="0" smtClean="0"/>
              <a:t>모든 일정에 대한 알림 기능 지원</a:t>
            </a:r>
            <a:r>
              <a:rPr lang="en-US" altLang="ko-KR" sz="1200" b="1" dirty="0" smtClean="0"/>
              <a:t>. </a:t>
            </a:r>
            <a:r>
              <a:rPr lang="ko-KR" altLang="en-US" sz="1200" b="1" dirty="0" smtClean="0"/>
              <a:t> 해당  날짜 </a:t>
            </a:r>
            <a:r>
              <a:rPr lang="en-US" altLang="ko-KR" sz="1200" b="1" dirty="0" smtClean="0"/>
              <a:t>/</a:t>
            </a:r>
            <a:r>
              <a:rPr lang="ko-KR" altLang="en-US" sz="1200" b="1" dirty="0" smtClean="0"/>
              <a:t>시간에 알림</a:t>
            </a:r>
            <a:r>
              <a:rPr lang="en-US" altLang="ko-KR" sz="1200" b="1" dirty="0"/>
              <a:t> </a:t>
            </a:r>
            <a:r>
              <a:rPr lang="ko-KR" altLang="en-US" sz="1200" b="1" dirty="0" smtClean="0"/>
              <a:t>기능 활성화</a:t>
            </a:r>
            <a:r>
              <a:rPr lang="en-US" altLang="ko-KR" sz="1200" b="1" dirty="0" smtClean="0"/>
              <a:t>(ex – </a:t>
            </a:r>
            <a:r>
              <a:rPr lang="ko-KR" altLang="en-US" sz="1200" b="1" dirty="0" err="1" smtClean="0"/>
              <a:t>푸쉬</a:t>
            </a:r>
            <a:r>
              <a:rPr lang="en-US" altLang="ko-KR" sz="1200" b="1" dirty="0" smtClean="0"/>
              <a:t>)</a:t>
            </a:r>
          </a:p>
        </p:txBody>
      </p:sp>
      <p:sp>
        <p:nvSpPr>
          <p:cNvPr id="19" name="AutoShape 85"/>
          <p:cNvSpPr>
            <a:spLocks noChangeArrowheads="1"/>
          </p:cNvSpPr>
          <p:nvPr/>
        </p:nvSpPr>
        <p:spPr bwMode="auto">
          <a:xfrm rot="10800000">
            <a:off x="1259632" y="469748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8" name="직사각형 7"/>
          <p:cNvSpPr/>
          <p:nvPr/>
        </p:nvSpPr>
        <p:spPr bwMode="auto">
          <a:xfrm>
            <a:off x="7092098" y="1052918"/>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36618377"/>
      </p:ext>
    </p:extLst>
  </p:cSld>
  <p:clrMapOvr>
    <a:masterClrMapping/>
  </p:clrMapOvr>
  <p:transition advClick="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069503"/>
            <a:ext cx="5832648" cy="2981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2014917"/>
            <a:ext cx="648072"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sp>
        <p:nvSpPr>
          <p:cNvPr id="8" name="직사각형 7"/>
          <p:cNvSpPr/>
          <p:nvPr/>
        </p:nvSpPr>
        <p:spPr>
          <a:xfrm>
            <a:off x="6300192" y="798059"/>
            <a:ext cx="2380163" cy="101391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일정 </a:t>
            </a:r>
            <a:r>
              <a:rPr lang="en-US" altLang="ko-KR" sz="1200" b="1" dirty="0" smtClean="0"/>
              <a:t>Bar </a:t>
            </a:r>
            <a:r>
              <a:rPr lang="ko-KR" altLang="en-US" sz="1200" b="1" dirty="0" smtClean="0"/>
              <a:t>클릭 시 수정화면 팝업</a:t>
            </a:r>
            <a:endParaRPr lang="en-US" altLang="ko-KR" sz="1200" b="1" dirty="0" smtClean="0"/>
          </a:p>
          <a:p>
            <a:pPr marL="88900" indent="-88900">
              <a:buFont typeface="Arial" panose="020B0604020202020204" pitchFamily="34" charset="0"/>
              <a:buChar char="•"/>
            </a:pPr>
            <a:r>
              <a:rPr lang="ko-KR" altLang="en-US" sz="1200" b="1" dirty="0" smtClean="0"/>
              <a:t>수정 버튼 클릭 시 일정수정 화면 전환</a:t>
            </a:r>
            <a:r>
              <a:rPr lang="en-US" altLang="ko-KR" sz="1200" b="1" dirty="0" smtClean="0"/>
              <a:t>(</a:t>
            </a:r>
            <a:r>
              <a:rPr lang="ko-KR" altLang="en-US" sz="1200" b="1" dirty="0" smtClean="0"/>
              <a:t>일정수정 화면은 일정등록 화면과 동일</a:t>
            </a:r>
            <a:r>
              <a:rPr lang="en-US" altLang="ko-KR" sz="1200" b="1" dirty="0" smtClean="0"/>
              <a:t>)</a:t>
            </a:r>
            <a:endParaRPr lang="en-US" altLang="ko-KR" sz="1200" b="1" dirty="0"/>
          </a:p>
        </p:txBody>
      </p:sp>
      <p:sp>
        <p:nvSpPr>
          <p:cNvPr id="9" name="TextBox 8"/>
          <p:cNvSpPr txBox="1"/>
          <p:nvPr/>
        </p:nvSpPr>
        <p:spPr>
          <a:xfrm>
            <a:off x="1197480" y="2533068"/>
            <a:ext cx="998255" cy="74943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TextBox 9"/>
          <p:cNvSpPr txBox="1"/>
          <p:nvPr/>
        </p:nvSpPr>
        <p:spPr>
          <a:xfrm>
            <a:off x="3455875" y="3261787"/>
            <a:ext cx="468053"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cxnSp>
        <p:nvCxnSpPr>
          <p:cNvPr id="3" name="꺾인 연결선 2"/>
          <p:cNvCxnSpPr>
            <a:stCxn id="7" idx="3"/>
            <a:endCxn id="8" idx="1"/>
          </p:cNvCxnSpPr>
          <p:nvPr/>
        </p:nvCxnSpPr>
        <p:spPr bwMode="auto">
          <a:xfrm flipV="1">
            <a:off x="4932041" y="1305014"/>
            <a:ext cx="1368151" cy="876885"/>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그림 12"/>
          <p:cNvPicPr/>
          <p:nvPr/>
        </p:nvPicPr>
        <p:blipFill>
          <a:blip r:embed="rId3">
            <a:extLst>
              <a:ext uri="{28A0092B-C50C-407E-A947-70E740481C1C}">
                <a14:useLocalDpi xmlns:a14="http://schemas.microsoft.com/office/drawing/2010/main" val="0"/>
              </a:ext>
            </a:extLst>
          </a:blip>
          <a:stretch>
            <a:fillRect/>
          </a:stretch>
        </p:blipFill>
        <p:spPr>
          <a:xfrm>
            <a:off x="6300192" y="1941577"/>
            <a:ext cx="2406375" cy="1415415"/>
          </a:xfrm>
          <a:prstGeom prst="rect">
            <a:avLst/>
          </a:prstGeom>
        </p:spPr>
      </p:pic>
      <p:sp>
        <p:nvSpPr>
          <p:cNvPr id="16" name="AutoShape 85"/>
          <p:cNvSpPr>
            <a:spLocks noChangeArrowheads="1"/>
          </p:cNvSpPr>
          <p:nvPr/>
        </p:nvSpPr>
        <p:spPr bwMode="auto">
          <a:xfrm rot="10800000">
            <a:off x="6506023" y="1843606"/>
            <a:ext cx="1968500" cy="17832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1" name="직사각형 20"/>
          <p:cNvSpPr/>
          <p:nvPr/>
        </p:nvSpPr>
        <p:spPr>
          <a:xfrm>
            <a:off x="2195735" y="4138491"/>
            <a:ext cx="1507167" cy="209882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날짜 클릭 시 일정등록 화면 팝업</a:t>
            </a:r>
            <a:endParaRPr lang="en-US" altLang="ko-KR" sz="1200" b="1" dirty="0"/>
          </a:p>
          <a:p>
            <a:pPr marL="88900" indent="-88900">
              <a:buFont typeface="Arial" panose="020B0604020202020204" pitchFamily="34" charset="0"/>
              <a:buChar char="•"/>
            </a:pPr>
            <a:r>
              <a:rPr lang="ko-KR" altLang="en-US" sz="1200" b="1" dirty="0" smtClean="0"/>
              <a:t>일정등록 </a:t>
            </a:r>
            <a:r>
              <a:rPr lang="en-US" altLang="ko-KR" sz="1200" b="1" dirty="0" smtClean="0"/>
              <a:t>= </a:t>
            </a:r>
            <a:r>
              <a:rPr lang="ko-KR" altLang="en-US" sz="1200" b="1" dirty="0" smtClean="0"/>
              <a:t>일정수정 화면 동일</a:t>
            </a:r>
            <a:endParaRPr lang="en-US" altLang="ko-KR" sz="1200" b="1" dirty="0" smtClean="0"/>
          </a:p>
        </p:txBody>
      </p:sp>
      <p:cxnSp>
        <p:nvCxnSpPr>
          <p:cNvPr id="12" name="꺾인 연결선 11"/>
          <p:cNvCxnSpPr>
            <a:stCxn id="10" idx="2"/>
            <a:endCxn id="21" idx="0"/>
          </p:cNvCxnSpPr>
          <p:nvPr/>
        </p:nvCxnSpPr>
        <p:spPr bwMode="auto">
          <a:xfrm rot="5400000">
            <a:off x="3048241" y="3496830"/>
            <a:ext cx="542740" cy="740583"/>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AutoShape 85"/>
          <p:cNvSpPr>
            <a:spLocks noChangeArrowheads="1"/>
          </p:cNvSpPr>
          <p:nvPr/>
        </p:nvSpPr>
        <p:spPr bwMode="auto">
          <a:xfrm rot="5400000">
            <a:off x="2867245" y="5075119"/>
            <a:ext cx="1968500" cy="27887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26" name="그림 25"/>
          <p:cNvPicPr/>
          <p:nvPr/>
        </p:nvPicPr>
        <p:blipFill>
          <a:blip r:embed="rId4">
            <a:extLst>
              <a:ext uri="{28A0092B-C50C-407E-A947-70E740481C1C}">
                <a14:useLocalDpi xmlns:a14="http://schemas.microsoft.com/office/drawing/2010/main" val="0"/>
              </a:ext>
            </a:extLst>
          </a:blip>
          <a:stretch>
            <a:fillRect/>
          </a:stretch>
        </p:blipFill>
        <p:spPr>
          <a:xfrm>
            <a:off x="4036097" y="3410399"/>
            <a:ext cx="2866087" cy="3362907"/>
          </a:xfrm>
          <a:prstGeom prst="rect">
            <a:avLst/>
          </a:prstGeom>
        </p:spPr>
      </p:pic>
      <p:sp>
        <p:nvSpPr>
          <p:cNvPr id="30" name="직사각형 29"/>
          <p:cNvSpPr/>
          <p:nvPr/>
        </p:nvSpPr>
        <p:spPr>
          <a:xfrm>
            <a:off x="164569" y="4223178"/>
            <a:ext cx="1815143" cy="201413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자주 사용하는 일정 개인이 수정 및 등록하도록 </a:t>
            </a:r>
            <a:endParaRPr lang="en-US" altLang="ko-KR" sz="1000" b="1" dirty="0" smtClean="0"/>
          </a:p>
          <a:p>
            <a:pPr marL="88900" indent="-88900">
              <a:buFont typeface="Arial" panose="020B0604020202020204" pitchFamily="34" charset="0"/>
              <a:buChar char="•"/>
            </a:pPr>
            <a:r>
              <a:rPr lang="ko-KR" altLang="en-US" sz="1000" b="1" dirty="0" smtClean="0"/>
              <a:t>등록 후 해당 일정을 드래그하여 캘린더 상에 </a:t>
            </a:r>
            <a:r>
              <a:rPr lang="en-US" altLang="ko-KR" sz="1000" b="1" dirty="0" smtClean="0"/>
              <a:t>Bar </a:t>
            </a:r>
            <a:r>
              <a:rPr lang="ko-KR" altLang="en-US" sz="1000" b="1" dirty="0" smtClean="0"/>
              <a:t>형태로 위치시킬 수 있도록 </a:t>
            </a:r>
            <a:r>
              <a:rPr lang="en-US" altLang="ko-KR" sz="1000" b="1" dirty="0" smtClean="0"/>
              <a:t>(</a:t>
            </a:r>
            <a:r>
              <a:rPr lang="ko-KR" altLang="en-US" sz="1000" b="1" dirty="0" smtClean="0"/>
              <a:t>기존 </a:t>
            </a:r>
            <a:r>
              <a:rPr lang="en-US" altLang="ko-KR" sz="1000" b="1" dirty="0" smtClean="0"/>
              <a:t>Boost Box </a:t>
            </a:r>
            <a:r>
              <a:rPr lang="ko-KR" altLang="en-US" sz="1000" b="1" dirty="0" smtClean="0"/>
              <a:t>형식과 동일</a:t>
            </a:r>
            <a:r>
              <a:rPr lang="en-US" altLang="ko-KR" sz="1000" b="1" dirty="0" smtClean="0"/>
              <a:t>)</a:t>
            </a:r>
            <a:r>
              <a:rPr lang="ko-KR" altLang="en-US" sz="1000" b="1" dirty="0" smtClean="0"/>
              <a:t>   </a:t>
            </a:r>
            <a:endParaRPr lang="en-US" altLang="ko-KR" sz="1000" b="1" dirty="0" smtClean="0"/>
          </a:p>
        </p:txBody>
      </p:sp>
      <p:cxnSp>
        <p:nvCxnSpPr>
          <p:cNvPr id="28" name="꺾인 연결선 27"/>
          <p:cNvCxnSpPr>
            <a:stCxn id="9" idx="2"/>
            <a:endCxn id="30" idx="0"/>
          </p:cNvCxnSpPr>
          <p:nvPr/>
        </p:nvCxnSpPr>
        <p:spPr bwMode="auto">
          <a:xfrm rot="5400000">
            <a:off x="914036" y="3440605"/>
            <a:ext cx="940679" cy="624467"/>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세부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19" name="직사각형 18"/>
          <p:cNvSpPr/>
          <p:nvPr/>
        </p:nvSpPr>
        <p:spPr bwMode="auto">
          <a:xfrm>
            <a:off x="5220072" y="106458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60110280"/>
      </p:ext>
    </p:extLst>
  </p:cSld>
  <p:clrMapOvr>
    <a:masterClrMapping/>
  </p:clrMapOvr>
  <p:transition advClick="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559323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51034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전체보기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테스트 진행 및 결과보기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교육 종합평가</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수업관</a:t>
            </a:r>
            <a:r>
              <a:rPr lang="ko-KR" altLang="en-US" sz="1800" b="1" dirty="0">
                <a:solidFill>
                  <a:srgbClr val="000000"/>
                </a:solidFill>
                <a:latin typeface="+mj-ea"/>
                <a:ea typeface="+mj-ea"/>
              </a:rPr>
              <a:t>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To Do List</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172602745"/>
      </p:ext>
    </p:extLst>
  </p:cSld>
  <p:clrMapOvr>
    <a:masterClrMapping/>
  </p:clrMapOvr>
  <p:transition advClick="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(Student) </a:t>
            </a:r>
            <a:endParaRPr lang="ko-KR" altLang="en-US" dirty="0">
              <a:solidFill>
                <a:srgbClr val="000000"/>
              </a:solidFill>
              <a:latin typeface="돋움"/>
              <a:ea typeface="돋움"/>
            </a:endParaRPr>
          </a:p>
        </p:txBody>
      </p:sp>
      <p:sp>
        <p:nvSpPr>
          <p:cNvPr id="6" name="직사각형 5"/>
          <p:cNvSpPr/>
          <p:nvPr/>
        </p:nvSpPr>
        <p:spPr bwMode="auto">
          <a:xfrm>
            <a:off x="1314346" y="1586767"/>
            <a:ext cx="649801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572724"/>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60817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3635507"/>
            <a:ext cx="969624"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Survey </a:t>
            </a:r>
            <a:r>
              <a:rPr lang="ko-KR" altLang="en-US" sz="900" b="1" dirty="0" smtClean="0">
                <a:solidFill>
                  <a:schemeClr val="bg1"/>
                </a:solidFill>
              </a:rPr>
              <a:t>내용</a:t>
            </a:r>
            <a:endParaRPr lang="ko-KR" altLang="en-US" sz="900" b="1" dirty="0">
              <a:solidFill>
                <a:schemeClr val="bg1"/>
              </a:solidFill>
            </a:endParaRPr>
          </a:p>
        </p:txBody>
      </p:sp>
      <p:sp>
        <p:nvSpPr>
          <p:cNvPr id="63" name="직사각형 62"/>
          <p:cNvSpPr/>
          <p:nvPr/>
        </p:nvSpPr>
        <p:spPr bwMode="auto">
          <a:xfrm>
            <a:off x="1341642" y="3869764"/>
            <a:ext cx="2162284" cy="39435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i="0" u="none" strike="noStrike" cap="none" normalizeH="0" baseline="0" dirty="0" smtClean="0">
                <a:ln>
                  <a:noFill/>
                </a:ln>
                <a:solidFill>
                  <a:schemeClr val="bg1"/>
                </a:solidFill>
                <a:effectLst/>
                <a:latin typeface="Arial" charset="0"/>
                <a:ea typeface="돋움" pitchFamily="50" charset="-127"/>
              </a:rPr>
              <a:t>[</a:t>
            </a:r>
            <a:r>
              <a:rPr kumimoji="1" lang="ko-KR" altLang="en-US" sz="900" b="1" i="0" u="none" strike="noStrike" cap="none" normalizeH="0" baseline="0" dirty="0" smtClean="0">
                <a:ln>
                  <a:noFill/>
                </a:ln>
                <a:solidFill>
                  <a:schemeClr val="bg1"/>
                </a:solidFill>
                <a:effectLst/>
                <a:latin typeface="Arial" charset="0"/>
                <a:ea typeface="돋움" pitchFamily="50" charset="-127"/>
              </a:rPr>
              <a:t>강사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조성훈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담당 컨설턴트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송진</a:t>
            </a:r>
            <a:r>
              <a:rPr kumimoji="1" lang="en-US" altLang="ko-KR" sz="900" b="1" i="0" u="none" strike="noStrike" cap="none" normalizeH="0" baseline="0" dirty="0" smtClean="0">
                <a:ln>
                  <a:noFill/>
                </a:ln>
                <a:solidFill>
                  <a:schemeClr val="bg1"/>
                </a:solidFill>
                <a:effectLst/>
                <a:latin typeface="Arial" charset="0"/>
                <a:ea typeface="돋움" pitchFamily="50" charset="-127"/>
              </a:rPr>
              <a:t>]</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3832582"/>
            <a:ext cx="5851869" cy="302541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03176" y="1802346"/>
            <a:ext cx="5851869" cy="176573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4"/>
          <a:stretch>
            <a:fillRect/>
          </a:stretch>
        </p:blipFill>
        <p:spPr>
          <a:xfrm>
            <a:off x="5790461" y="3303036"/>
            <a:ext cx="1293034" cy="197972"/>
          </a:xfrm>
          <a:prstGeom prst="rect">
            <a:avLst/>
          </a:prstGeom>
        </p:spPr>
      </p:pic>
      <p:pic>
        <p:nvPicPr>
          <p:cNvPr id="117" name="그림 116"/>
          <p:cNvPicPr>
            <a:picLocks noChangeAspect="1"/>
          </p:cNvPicPr>
          <p:nvPr/>
        </p:nvPicPr>
        <p:blipFill>
          <a:blip r:embed="rId5"/>
          <a:stretch>
            <a:fillRect/>
          </a:stretch>
        </p:blipFill>
        <p:spPr>
          <a:xfrm>
            <a:off x="6075785" y="1824606"/>
            <a:ext cx="1016495" cy="201125"/>
          </a:xfrm>
          <a:prstGeom prst="rect">
            <a:avLst/>
          </a:prstGeom>
        </p:spPr>
      </p:pic>
      <p:sp>
        <p:nvSpPr>
          <p:cNvPr id="118" name="TextBox 117"/>
          <p:cNvSpPr txBox="1"/>
          <p:nvPr/>
        </p:nvSpPr>
        <p:spPr>
          <a:xfrm>
            <a:off x="1796345" y="1839224"/>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119" name="TextBox 118"/>
          <p:cNvSpPr txBox="1"/>
          <p:nvPr/>
        </p:nvSpPr>
        <p:spPr>
          <a:xfrm>
            <a:off x="2329404" y="1845610"/>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120" name="그룹 119"/>
          <p:cNvGrpSpPr/>
          <p:nvPr/>
        </p:nvGrpSpPr>
        <p:grpSpPr>
          <a:xfrm>
            <a:off x="1677532" y="2268226"/>
            <a:ext cx="503620" cy="151844"/>
            <a:chOff x="1853004" y="4826628"/>
            <a:chExt cx="508292" cy="216024"/>
          </a:xfrm>
        </p:grpSpPr>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23" name="그룹 122"/>
          <p:cNvGrpSpPr/>
          <p:nvPr/>
        </p:nvGrpSpPr>
        <p:grpSpPr>
          <a:xfrm>
            <a:off x="1705318" y="2451524"/>
            <a:ext cx="458837" cy="141889"/>
            <a:chOff x="1853004" y="5154597"/>
            <a:chExt cx="546189" cy="204821"/>
          </a:xfrm>
        </p:grpSpPr>
        <p:pic>
          <p:nvPicPr>
            <p:cNvPr id="124"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5" name="직사각형 12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26" name="그림 125"/>
          <p:cNvPicPr>
            <a:picLocks noChangeAspect="1"/>
          </p:cNvPicPr>
          <p:nvPr/>
        </p:nvPicPr>
        <p:blipFill>
          <a:blip r:embed="rId8"/>
          <a:stretch>
            <a:fillRect/>
          </a:stretch>
        </p:blipFill>
        <p:spPr>
          <a:xfrm>
            <a:off x="1372612" y="3350299"/>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226705002"/>
              </p:ext>
            </p:extLst>
          </p:nvPr>
        </p:nvGraphicFramePr>
        <p:xfrm>
          <a:off x="1375111" y="2083558"/>
          <a:ext cx="5684992" cy="1228513"/>
        </p:xfrm>
        <a:graphic>
          <a:graphicData uri="http://schemas.openxmlformats.org/drawingml/2006/table">
            <a:tbl>
              <a:tblPr firstRow="1" bandRow="1">
                <a:tableStyleId>{5C22544A-7EE6-4342-B048-85BDC9FD1C3A}</a:tableStyleId>
              </a:tblPr>
              <a:tblGrid>
                <a:gridCol w="694027"/>
                <a:gridCol w="633207"/>
                <a:gridCol w="485684"/>
                <a:gridCol w="793910"/>
                <a:gridCol w="1310141"/>
                <a:gridCol w="504056"/>
                <a:gridCol w="1263967"/>
              </a:tblGrid>
              <a:tr h="416593">
                <a:tc>
                  <a:txBody>
                    <a:bodyPr/>
                    <a:lstStyle/>
                    <a:p>
                      <a:pPr algn="ctr" latinLnBrk="1"/>
                      <a:r>
                        <a:rPr lang="ko-KR" altLang="en-US" sz="900" dirty="0" smtClean="0">
                          <a:solidFill>
                            <a:schemeClr val="tx1"/>
                          </a:solidFill>
                        </a:rPr>
                        <a:t>설문조사</a:t>
                      </a:r>
                      <a:endParaRPr lang="en-US" altLang="ko-KR" sz="900" dirty="0" smtClean="0">
                        <a:solidFill>
                          <a:schemeClr val="tx1"/>
                        </a:solidFill>
                      </a:endParaRPr>
                    </a:p>
                    <a:p>
                      <a:pPr algn="ctr" latinLnBrk="1"/>
                      <a:r>
                        <a:rPr lang="ko-KR" altLang="en-US" sz="900" dirty="0" smtClean="0">
                          <a:solidFill>
                            <a:schemeClr val="tx1"/>
                          </a:solidFill>
                        </a:rPr>
                        <a:t>현황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설문조사 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2014.09.21~2014.09.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8" name="TextBox 127"/>
          <p:cNvSpPr txBox="1"/>
          <p:nvPr/>
        </p:nvSpPr>
        <p:spPr>
          <a:xfrm>
            <a:off x="1357944" y="1845609"/>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130" name="직사각형 129"/>
          <p:cNvSpPr/>
          <p:nvPr/>
        </p:nvSpPr>
        <p:spPr bwMode="auto">
          <a:xfrm>
            <a:off x="1477649" y="2550597"/>
            <a:ext cx="512374" cy="178331"/>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1" name="직사각형 130"/>
          <p:cNvSpPr/>
          <p:nvPr/>
        </p:nvSpPr>
        <p:spPr bwMode="auto">
          <a:xfrm>
            <a:off x="1488737" y="3105021"/>
            <a:ext cx="512375"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2795337398"/>
              </p:ext>
            </p:extLst>
          </p:nvPr>
        </p:nvGraphicFramePr>
        <p:xfrm>
          <a:off x="1314346" y="1269722"/>
          <a:ext cx="2189580" cy="259080"/>
        </p:xfrm>
        <a:graphic>
          <a:graphicData uri="http://schemas.openxmlformats.org/drawingml/2006/table">
            <a:tbl>
              <a:tblPr firstRow="1" bandRow="1">
                <a:tableStyleId>{5C22544A-7EE6-4342-B048-85BDC9FD1C3A}</a:tableStyleId>
              </a:tblPr>
              <a:tblGrid>
                <a:gridCol w="1094790"/>
                <a:gridCol w="1094790"/>
              </a:tblGrid>
              <a:tr h="249686">
                <a:tc>
                  <a:txBody>
                    <a:bodyPr/>
                    <a:lstStyle/>
                    <a:p>
                      <a:pPr algn="ctr" latinLnBrk="1"/>
                      <a:r>
                        <a:rPr lang="en-US" altLang="ko-KR" sz="1100" dirty="0" smtClean="0"/>
                        <a:t>Student</a:t>
                      </a:r>
                      <a:endParaRPr lang="ko-KR" alt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0033"/>
                    </a:solidFill>
                  </a:tcPr>
                </a:tc>
                <a:tc>
                  <a:txBody>
                    <a:bodyPr/>
                    <a:lstStyle/>
                    <a:p>
                      <a:pPr algn="ctr" latinLnBrk="1"/>
                      <a:r>
                        <a:rPr lang="en-US" altLang="ko-KR" sz="1100" dirty="0" smtClean="0">
                          <a:solidFill>
                            <a:schemeClr val="tx1"/>
                          </a:solidFill>
                        </a:rPr>
                        <a:t>The</a:t>
                      </a:r>
                      <a:r>
                        <a:rPr lang="en-US" altLang="ko-KR" sz="1100" baseline="0" dirty="0" smtClean="0">
                          <a:solidFill>
                            <a:schemeClr val="tx1"/>
                          </a:solidFill>
                        </a:rPr>
                        <a:t> Mandarin</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5" name="직사각형 64"/>
          <p:cNvSpPr/>
          <p:nvPr/>
        </p:nvSpPr>
        <p:spPr bwMode="auto">
          <a:xfrm>
            <a:off x="1477649" y="2811024"/>
            <a:ext cx="512374" cy="178331"/>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pic>
        <p:nvPicPr>
          <p:cNvPr id="66" name="그림 65"/>
          <p:cNvPicPr/>
          <p:nvPr/>
        </p:nvPicPr>
        <p:blipFill>
          <a:blip r:embed="rId9">
            <a:extLst>
              <a:ext uri="{28A0092B-C50C-407E-A947-70E740481C1C}">
                <a14:useLocalDpi xmlns:a14="http://schemas.microsoft.com/office/drawing/2010/main" val="0"/>
              </a:ext>
            </a:extLst>
          </a:blip>
          <a:srcRect/>
          <a:stretch>
            <a:fillRect/>
          </a:stretch>
        </p:blipFill>
        <p:spPr bwMode="auto">
          <a:xfrm>
            <a:off x="2925006" y="4318896"/>
            <a:ext cx="2872224" cy="2434324"/>
          </a:xfrm>
          <a:prstGeom prst="rect">
            <a:avLst/>
          </a:prstGeom>
          <a:noFill/>
          <a:ln>
            <a:noFill/>
          </a:ln>
        </p:spPr>
      </p:pic>
      <p:sp>
        <p:nvSpPr>
          <p:cNvPr id="3" name="직사각형 2"/>
          <p:cNvSpPr/>
          <p:nvPr/>
        </p:nvSpPr>
        <p:spPr bwMode="auto">
          <a:xfrm>
            <a:off x="6804248" y="311216"/>
            <a:ext cx="4104456" cy="1614272"/>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송진 </a:t>
            </a:r>
            <a:r>
              <a:rPr kumimoji="1" lang="en-US" altLang="ko-KR" sz="1200" b="1" dirty="0" smtClean="0">
                <a:solidFill>
                  <a:schemeClr val="bg1"/>
                </a:solidFill>
                <a:latin typeface="Arial" charset="0"/>
                <a:ea typeface="돋움" pitchFamily="50" charset="-127"/>
              </a:rPr>
              <a:t>: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학생</a:t>
            </a:r>
            <a:r>
              <a:rPr kumimoji="1" lang="en-US" altLang="ko-KR" sz="1200" b="1" dirty="0" smtClean="0">
                <a:solidFill>
                  <a:schemeClr val="bg1"/>
                </a:solidFill>
                <a:latin typeface="Arial" charset="0"/>
                <a:ea typeface="돋움" pitchFamily="50" charset="-127"/>
              </a:rPr>
              <a:t>? </a:t>
            </a:r>
            <a:r>
              <a:rPr kumimoji="1" lang="ko-KR" altLang="en-US" sz="1200" b="1" dirty="0" err="1" smtClean="0">
                <a:solidFill>
                  <a:schemeClr val="bg1"/>
                </a:solidFill>
                <a:latin typeface="Arial" charset="0"/>
                <a:ea typeface="돋움" pitchFamily="50" charset="-127"/>
              </a:rPr>
              <a:t>더만다린</a:t>
            </a:r>
            <a:r>
              <a:rPr kumimoji="1" lang="en-US" altLang="ko-KR" sz="1200" b="1" dirty="0" smtClean="0">
                <a:solidFill>
                  <a:schemeClr val="bg1"/>
                </a:solidFill>
                <a:latin typeface="Arial" charset="0"/>
                <a:ea typeface="돋움" pitchFamily="50" charset="-127"/>
              </a:rPr>
              <a:t>?</a:t>
            </a:r>
          </a:p>
          <a:p>
            <a:pPr algn="ctr" fontAlgn="ctr" latinLnBrk="0">
              <a:spcBef>
                <a:spcPct val="20000"/>
              </a:spcBef>
              <a:spcAft>
                <a:spcPct val="0"/>
              </a:spcAft>
              <a:tabLst>
                <a:tab pos="1028700" algn="l"/>
              </a:tabLst>
            </a:pPr>
            <a:r>
              <a:rPr kumimoji="1" lang="ko-KR" altLang="en-US" sz="1200" b="1" dirty="0">
                <a:solidFill>
                  <a:schemeClr val="bg1"/>
                </a:solidFill>
                <a:latin typeface="Arial" charset="0"/>
                <a:ea typeface="돋움" pitchFamily="50" charset="-127"/>
              </a:rPr>
              <a:t>누가 활성화 됐는지 </a:t>
            </a:r>
            <a:r>
              <a:rPr kumimoji="1" lang="ko-KR" altLang="en-US" sz="1200" b="1" dirty="0" smtClean="0">
                <a:solidFill>
                  <a:schemeClr val="bg1"/>
                </a:solidFill>
                <a:latin typeface="Arial" charset="0"/>
                <a:ea typeface="돋움" pitchFamily="50" charset="-127"/>
              </a:rPr>
              <a:t>색깔로 명확하게 구분이 안 됨</a:t>
            </a:r>
            <a:endParaRPr kumimoji="1" lang="en-US" altLang="ko-KR" sz="1200" b="1" dirty="0">
              <a:solidFill>
                <a:schemeClr val="bg1"/>
              </a:solidFill>
              <a:latin typeface="Arial" charset="0"/>
              <a:ea typeface="돋움" pitchFamily="50" charset="-127"/>
            </a:endParaRPr>
          </a:p>
        </p:txBody>
      </p:sp>
    </p:spTree>
    <p:extLst>
      <p:ext uri="{BB962C8B-B14F-4D97-AF65-F5344CB8AC3E}">
        <p14:creationId xmlns:p14="http://schemas.microsoft.com/office/powerpoint/2010/main" val="461467599"/>
      </p:ext>
    </p:extLst>
  </p:cSld>
  <p:clrMapOvr>
    <a:masterClrMapping/>
  </p:clrMapOvr>
  <p:transition advClick="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(The Mandarin) </a:t>
            </a:r>
            <a:endParaRPr lang="ko-KR" altLang="en-US" dirty="0">
              <a:solidFill>
                <a:srgbClr val="000000"/>
              </a:solidFill>
              <a:latin typeface="돋움"/>
              <a:ea typeface="돋움"/>
            </a:endParaRPr>
          </a:p>
        </p:txBody>
      </p:sp>
      <p:sp>
        <p:nvSpPr>
          <p:cNvPr id="6" name="직사각형 5"/>
          <p:cNvSpPr/>
          <p:nvPr/>
        </p:nvSpPr>
        <p:spPr bwMode="auto">
          <a:xfrm>
            <a:off x="1314346" y="1586767"/>
            <a:ext cx="649801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550952"/>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4234203"/>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4261536"/>
            <a:ext cx="969624"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Survey </a:t>
            </a:r>
            <a:r>
              <a:rPr lang="ko-KR" altLang="en-US" sz="900" b="1" dirty="0" smtClean="0">
                <a:solidFill>
                  <a:schemeClr val="bg1"/>
                </a:solidFill>
              </a:rPr>
              <a:t>내용</a:t>
            </a:r>
            <a:endParaRPr lang="ko-KR" altLang="en-US" sz="900" b="1" dirty="0">
              <a:solidFill>
                <a:schemeClr val="bg1"/>
              </a:solidFill>
            </a:endParaRPr>
          </a:p>
        </p:txBody>
      </p:sp>
      <p:sp>
        <p:nvSpPr>
          <p:cNvPr id="63" name="직사각형 62"/>
          <p:cNvSpPr/>
          <p:nvPr/>
        </p:nvSpPr>
        <p:spPr bwMode="auto">
          <a:xfrm>
            <a:off x="1341642" y="4495793"/>
            <a:ext cx="2078230" cy="39435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a:solidFill>
                  <a:schemeClr val="bg1"/>
                </a:solidFill>
                <a:latin typeface="Arial" charset="0"/>
                <a:ea typeface="돋움" pitchFamily="50" charset="-127"/>
              </a:rPr>
              <a:t>[</a:t>
            </a:r>
            <a:r>
              <a:rPr kumimoji="1" lang="ko-KR" altLang="en-US" sz="900" b="1" dirty="0">
                <a:solidFill>
                  <a:schemeClr val="bg1"/>
                </a:solidFill>
                <a:latin typeface="Arial" charset="0"/>
                <a:ea typeface="돋움" pitchFamily="50" charset="-127"/>
              </a:rPr>
              <a:t>담당 컨설턴트 </a:t>
            </a:r>
            <a:r>
              <a:rPr kumimoji="1" lang="en-US" altLang="ko-KR" sz="900" b="1" dirty="0">
                <a:solidFill>
                  <a:schemeClr val="bg1"/>
                </a:solidFill>
                <a:latin typeface="Arial" charset="0"/>
                <a:ea typeface="돋움" pitchFamily="50" charset="-127"/>
              </a:rPr>
              <a:t>: </a:t>
            </a:r>
            <a:r>
              <a:rPr kumimoji="1" lang="ko-KR" altLang="en-US" sz="900" b="1" dirty="0">
                <a:solidFill>
                  <a:schemeClr val="bg1"/>
                </a:solidFill>
                <a:latin typeface="Arial" charset="0"/>
                <a:ea typeface="돋움" pitchFamily="50" charset="-127"/>
              </a:rPr>
              <a:t>송진</a:t>
            </a:r>
            <a:r>
              <a:rPr kumimoji="1" lang="en-US" altLang="ko-KR" sz="900" b="1" dirty="0" smtClean="0">
                <a:solidFill>
                  <a:schemeClr val="bg1"/>
                </a:solidFill>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4458611"/>
            <a:ext cx="5851869" cy="2388141"/>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03176" y="1780574"/>
            <a:ext cx="5851869" cy="241874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8" name="TextBox 117"/>
          <p:cNvSpPr txBox="1"/>
          <p:nvPr/>
        </p:nvSpPr>
        <p:spPr>
          <a:xfrm>
            <a:off x="1796345" y="1817452"/>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119" name="TextBox 118"/>
          <p:cNvSpPr txBox="1"/>
          <p:nvPr/>
        </p:nvSpPr>
        <p:spPr>
          <a:xfrm>
            <a:off x="2329404" y="1823838"/>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120" name="그룹 119"/>
          <p:cNvGrpSpPr/>
          <p:nvPr/>
        </p:nvGrpSpPr>
        <p:grpSpPr>
          <a:xfrm>
            <a:off x="1677532" y="2246454"/>
            <a:ext cx="503620" cy="151844"/>
            <a:chOff x="1853004" y="4826628"/>
            <a:chExt cx="508292" cy="216024"/>
          </a:xfrm>
        </p:grpSpPr>
        <p:pic>
          <p:nvPicPr>
            <p:cNvPr id="1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aphicFrame>
        <p:nvGraphicFramePr>
          <p:cNvPr id="127" name="표 126"/>
          <p:cNvGraphicFramePr>
            <a:graphicFrameLocks noGrp="1"/>
          </p:cNvGraphicFramePr>
          <p:nvPr>
            <p:extLst>
              <p:ext uri="{D42A27DB-BD31-4B8C-83A1-F6EECF244321}">
                <p14:modId xmlns:p14="http://schemas.microsoft.com/office/powerpoint/2010/main" val="3499338679"/>
              </p:ext>
            </p:extLst>
          </p:nvPr>
        </p:nvGraphicFramePr>
        <p:xfrm>
          <a:off x="1375111" y="2061786"/>
          <a:ext cx="5684992" cy="2044113"/>
        </p:xfrm>
        <a:graphic>
          <a:graphicData uri="http://schemas.openxmlformats.org/drawingml/2006/table">
            <a:tbl>
              <a:tblPr firstRow="1" bandRow="1">
                <a:tableStyleId>{5C22544A-7EE6-4342-B048-85BDC9FD1C3A}</a:tableStyleId>
              </a:tblPr>
              <a:tblGrid>
                <a:gridCol w="624472"/>
                <a:gridCol w="569747"/>
                <a:gridCol w="634518"/>
                <a:gridCol w="504056"/>
                <a:gridCol w="720080"/>
                <a:gridCol w="864096"/>
                <a:gridCol w="648072"/>
                <a:gridCol w="1119951"/>
              </a:tblGrid>
              <a:tr h="416593">
                <a:tc>
                  <a:txBody>
                    <a:bodyPr/>
                    <a:lstStyle/>
                    <a:p>
                      <a:pPr algn="ctr" latinLnBrk="1"/>
                      <a:r>
                        <a:rPr lang="ko-KR" altLang="en-US" sz="900" dirty="0" smtClean="0">
                          <a:solidFill>
                            <a:schemeClr val="tx1"/>
                          </a:solidFill>
                        </a:rPr>
                        <a:t>설문        조사현황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      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설문조사 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2014.09.21~    2014.09.28</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화목토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8" name="TextBox 127"/>
          <p:cNvSpPr txBox="1"/>
          <p:nvPr/>
        </p:nvSpPr>
        <p:spPr>
          <a:xfrm>
            <a:off x="1357944" y="1823837"/>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130" name="직사각형 129"/>
          <p:cNvSpPr/>
          <p:nvPr/>
        </p:nvSpPr>
        <p:spPr bwMode="auto">
          <a:xfrm>
            <a:off x="1427785" y="2539711"/>
            <a:ext cx="512374" cy="178331"/>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1" name="직사각형 130"/>
          <p:cNvSpPr/>
          <p:nvPr/>
        </p:nvSpPr>
        <p:spPr bwMode="auto">
          <a:xfrm>
            <a:off x="1438873" y="3094135"/>
            <a:ext cx="512375"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3725563716"/>
              </p:ext>
            </p:extLst>
          </p:nvPr>
        </p:nvGraphicFramePr>
        <p:xfrm>
          <a:off x="1314346" y="1247950"/>
          <a:ext cx="2189580" cy="259080"/>
        </p:xfrm>
        <a:graphic>
          <a:graphicData uri="http://schemas.openxmlformats.org/drawingml/2006/table">
            <a:tbl>
              <a:tblPr firstRow="1" bandRow="1">
                <a:tableStyleId>{5C22544A-7EE6-4342-B048-85BDC9FD1C3A}</a:tableStyleId>
              </a:tblPr>
              <a:tblGrid>
                <a:gridCol w="1094790"/>
                <a:gridCol w="1094790"/>
              </a:tblGrid>
              <a:tr h="249686">
                <a:tc>
                  <a:txBody>
                    <a:bodyPr/>
                    <a:lstStyle/>
                    <a:p>
                      <a:pPr algn="ctr" latinLnBrk="1"/>
                      <a:r>
                        <a:rPr lang="en-US" altLang="ko-KR" sz="1100" dirty="0" smtClean="0">
                          <a:solidFill>
                            <a:schemeClr val="tx1"/>
                          </a:solidFill>
                        </a:rPr>
                        <a:t>Student</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100" dirty="0" smtClean="0">
                          <a:solidFill>
                            <a:schemeClr val="bg1"/>
                          </a:solidFill>
                        </a:rPr>
                        <a:t>The</a:t>
                      </a:r>
                      <a:r>
                        <a:rPr lang="en-US" altLang="ko-KR" sz="1100" baseline="0" dirty="0" smtClean="0">
                          <a:solidFill>
                            <a:schemeClr val="bg1"/>
                          </a:solidFill>
                        </a:rPr>
                        <a:t> Mandarin</a:t>
                      </a:r>
                      <a:endParaRPr lang="ko-KR" altLang="en-US" sz="11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0033"/>
                    </a:solidFill>
                  </a:tcPr>
                </a:tc>
              </a:tr>
            </a:tbl>
          </a:graphicData>
        </a:graphic>
      </p:graphicFrame>
      <p:sp>
        <p:nvSpPr>
          <p:cNvPr id="65" name="직사각형 64"/>
          <p:cNvSpPr/>
          <p:nvPr/>
        </p:nvSpPr>
        <p:spPr bwMode="auto">
          <a:xfrm>
            <a:off x="1427785" y="2800138"/>
            <a:ext cx="512374" cy="178331"/>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pic>
        <p:nvPicPr>
          <p:cNvPr id="66" name="그림 65"/>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25006" y="4912266"/>
            <a:ext cx="2223058" cy="1901827"/>
          </a:xfrm>
          <a:prstGeom prst="rect">
            <a:avLst/>
          </a:prstGeom>
          <a:noFill/>
          <a:ln>
            <a:noFill/>
          </a:ln>
        </p:spPr>
      </p:pic>
      <p:sp>
        <p:nvSpPr>
          <p:cNvPr id="32" name="직사각형 31"/>
          <p:cNvSpPr/>
          <p:nvPr/>
        </p:nvSpPr>
        <p:spPr bwMode="auto">
          <a:xfrm>
            <a:off x="1438874" y="3346080"/>
            <a:ext cx="512374" cy="178331"/>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3" name="직사각형 32"/>
          <p:cNvSpPr/>
          <p:nvPr/>
        </p:nvSpPr>
        <p:spPr bwMode="auto">
          <a:xfrm>
            <a:off x="1438874" y="3606507"/>
            <a:ext cx="512374" cy="178331"/>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Tree>
    <p:extLst>
      <p:ext uri="{BB962C8B-B14F-4D97-AF65-F5344CB8AC3E}">
        <p14:creationId xmlns:p14="http://schemas.microsoft.com/office/powerpoint/2010/main" val="2791704130"/>
      </p:ext>
    </p:extLst>
  </p:cSld>
  <p:clrMapOvr>
    <a:masterClrMapping/>
  </p:clrMapOvr>
  <p:transition advClick="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latin typeface="+mj-ea"/>
                <a:ea typeface="+mj-ea"/>
              </a:rPr>
              <a:t>To Do</a:t>
            </a:r>
            <a:r>
              <a:rPr lang="ko-KR" altLang="en-US" sz="1800" dirty="0">
                <a:latin typeface="+mj-ea"/>
                <a:ea typeface="+mj-ea"/>
              </a:rPr>
              <a:t/>
            </a:r>
            <a:br>
              <a:rPr lang="ko-KR" altLang="en-US" sz="1800" dirty="0">
                <a:latin typeface="+mj-ea"/>
                <a:ea typeface="+mj-ea"/>
              </a:rPr>
            </a:br>
            <a:endParaRPr lang="ko-KR" altLang="en-US" sz="1800" dirty="0">
              <a:latin typeface="+mj-ea"/>
              <a:ea typeface="+mj-ea"/>
            </a:endParaRPr>
          </a:p>
        </p:txBody>
      </p:sp>
      <p:sp>
        <p:nvSpPr>
          <p:cNvPr id="5" name="TextBox 4"/>
          <p:cNvSpPr txBox="1"/>
          <p:nvPr/>
        </p:nvSpPr>
        <p:spPr>
          <a:xfrm>
            <a:off x="569900" y="292006"/>
            <a:ext cx="1625836" cy="184666"/>
          </a:xfrm>
          <a:prstGeom prst="rect">
            <a:avLst/>
          </a:prstGeom>
          <a:noFill/>
        </p:spPr>
        <p:txBody>
          <a:bodyPr wrap="square" lIns="0" tIns="0" rIns="0" bIns="0" rtlCol="0">
            <a:spAutoFit/>
          </a:bodyPr>
          <a:lstStyle/>
          <a:p>
            <a:r>
              <a:rPr lang="en-US" altLang="ko-KR" sz="1200" b="1" smtClean="0"/>
              <a:t>Appendix - </a:t>
            </a:r>
            <a:r>
              <a:rPr lang="ko-KR" altLang="en-US" sz="1200" b="1" dirty="0" smtClean="0"/>
              <a:t>학습자</a:t>
            </a:r>
            <a:endParaRPr lang="ko-KR" altLang="en-US" sz="1200" b="1" dirty="0"/>
          </a:p>
        </p:txBody>
      </p:sp>
      <p:sp>
        <p:nvSpPr>
          <p:cNvPr id="2" name="TextBox 1"/>
          <p:cNvSpPr txBox="1"/>
          <p:nvPr/>
        </p:nvSpPr>
        <p:spPr>
          <a:xfrm>
            <a:off x="569900" y="1772816"/>
            <a:ext cx="7962540" cy="2308324"/>
          </a:xfrm>
          <a:prstGeom prst="rect">
            <a:avLst/>
          </a:prstGeom>
          <a:noFill/>
        </p:spPr>
        <p:txBody>
          <a:bodyPr wrap="square" rtlCol="0">
            <a:spAutoFit/>
          </a:bodyPr>
          <a:lstStyle/>
          <a:p>
            <a:r>
              <a:rPr lang="en-US" altLang="ko-KR" dirty="0" smtClean="0"/>
              <a:t>1. Speaking Test </a:t>
            </a:r>
            <a:r>
              <a:rPr lang="ko-KR" altLang="en-US" dirty="0" smtClean="0"/>
              <a:t>피드백 시스템</a:t>
            </a:r>
            <a:r>
              <a:rPr lang="en-US" altLang="ko-KR" dirty="0"/>
              <a:t> </a:t>
            </a:r>
            <a:endParaRPr lang="ko-KR" altLang="ko-KR" dirty="0"/>
          </a:p>
          <a:p>
            <a:r>
              <a:rPr lang="en-US" altLang="ko-KR" dirty="0"/>
              <a:t>2. </a:t>
            </a:r>
            <a:r>
              <a:rPr lang="ko-KR" altLang="en-US" dirty="0" smtClean="0"/>
              <a:t>과제출제 및 확인 시스템 구축</a:t>
            </a:r>
            <a:endParaRPr lang="ko-KR" altLang="ko-KR" dirty="0"/>
          </a:p>
          <a:p>
            <a:r>
              <a:rPr lang="en-US" altLang="ko-KR" dirty="0"/>
              <a:t> </a:t>
            </a:r>
            <a:endParaRPr lang="ko-KR" altLang="ko-KR" dirty="0"/>
          </a:p>
          <a:p>
            <a:r>
              <a:rPr lang="en-US" altLang="ko-KR" dirty="0"/>
              <a:t>3. </a:t>
            </a:r>
            <a:r>
              <a:rPr lang="ko-KR" altLang="ko-KR" dirty="0"/>
              <a:t>학습자 레벨테스트 </a:t>
            </a:r>
            <a:r>
              <a:rPr lang="ko-KR" altLang="ko-KR" dirty="0" err="1"/>
              <a:t>진행시</a:t>
            </a:r>
            <a:r>
              <a:rPr lang="ko-KR" altLang="ko-KR" dirty="0"/>
              <a:t> </a:t>
            </a:r>
            <a:r>
              <a:rPr lang="ko-KR" altLang="ko-KR" dirty="0" err="1"/>
              <a:t>스피킹부분</a:t>
            </a:r>
            <a:r>
              <a:rPr lang="ko-KR" altLang="ko-KR" dirty="0"/>
              <a:t> </a:t>
            </a:r>
            <a:r>
              <a:rPr lang="ko-KR" altLang="ko-KR" dirty="0" err="1"/>
              <a:t>피드백주는거</a:t>
            </a:r>
            <a:r>
              <a:rPr lang="en-US" altLang="ko-KR" dirty="0"/>
              <a:t> - </a:t>
            </a:r>
            <a:r>
              <a:rPr lang="ko-KR" altLang="ko-KR" dirty="0"/>
              <a:t>다운은 버튼으로 자동다운</a:t>
            </a:r>
            <a:r>
              <a:rPr lang="en-US" altLang="ko-KR" dirty="0"/>
              <a:t> – </a:t>
            </a:r>
            <a:r>
              <a:rPr lang="ko-KR" altLang="ko-KR" dirty="0"/>
              <a:t>게시판 이동 안 하고</a:t>
            </a:r>
            <a:r>
              <a:rPr lang="en-US" altLang="ko-KR" dirty="0"/>
              <a:t> - (</a:t>
            </a:r>
            <a:r>
              <a:rPr lang="ko-KR" altLang="ko-KR" dirty="0" err="1"/>
              <a:t>스트리밍</a:t>
            </a:r>
            <a:r>
              <a:rPr lang="en-US" altLang="ko-KR" dirty="0"/>
              <a:t> / </a:t>
            </a:r>
            <a:r>
              <a:rPr lang="ko-KR" altLang="ko-KR" dirty="0"/>
              <a:t>다운로드</a:t>
            </a:r>
            <a:r>
              <a:rPr lang="en-US" altLang="ko-KR" dirty="0" smtClean="0"/>
              <a:t>)</a:t>
            </a:r>
          </a:p>
          <a:p>
            <a:endParaRPr lang="en-US" altLang="ko-KR" dirty="0"/>
          </a:p>
          <a:p>
            <a:r>
              <a:rPr lang="en-US" altLang="ko-KR" dirty="0" smtClean="0"/>
              <a:t>4. </a:t>
            </a:r>
            <a:endParaRPr lang="ko-KR" altLang="ko-KR" dirty="0"/>
          </a:p>
          <a:p>
            <a:r>
              <a:rPr lang="en-US" altLang="ko-KR" dirty="0"/>
              <a:t> </a:t>
            </a:r>
            <a:endParaRPr lang="ko-KR" altLang="ko-KR" dirty="0"/>
          </a:p>
        </p:txBody>
      </p:sp>
    </p:spTree>
    <p:extLst>
      <p:ext uri="{BB962C8B-B14F-4D97-AF65-F5344CB8AC3E}">
        <p14:creationId xmlns:p14="http://schemas.microsoft.com/office/powerpoint/2010/main" val="1324316758"/>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804840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AutoShape 85"/>
          <p:cNvSpPr>
            <a:spLocks noChangeArrowheads="1"/>
          </p:cNvSpPr>
          <p:nvPr/>
        </p:nvSpPr>
        <p:spPr bwMode="auto">
          <a:xfrm rot="10800000">
            <a:off x="592055"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0" name="Rectangle 3"/>
          <p:cNvSpPr txBox="1">
            <a:spLocks noChangeArrowheads="1"/>
          </p:cNvSpPr>
          <p:nvPr/>
        </p:nvSpPr>
        <p:spPr bwMode="auto">
          <a:xfrm>
            <a:off x="569901" y="1475492"/>
            <a:ext cx="3426036" cy="3693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2(1)</a:t>
            </a:r>
            <a:r>
              <a:rPr lang="ko-KR" altLang="en-US" sz="1200" b="1" kern="0" dirty="0" smtClean="0"/>
              <a:t>홈 버튼 </a:t>
            </a:r>
            <a:r>
              <a:rPr lang="en-US" altLang="ko-KR" sz="1200" b="1" kern="0" dirty="0" smtClean="0"/>
              <a:t>: </a:t>
            </a:r>
            <a:r>
              <a:rPr lang="ko-KR" altLang="en-US" sz="1200" b="1" kern="0" dirty="0" smtClean="0"/>
              <a:t>제일 처음 화면</a:t>
            </a:r>
            <a:r>
              <a:rPr lang="en-US" altLang="ko-KR" sz="1200" b="1" kern="0" dirty="0" smtClean="0"/>
              <a:t>(</a:t>
            </a:r>
            <a:r>
              <a:rPr lang="ko-KR" altLang="en-US" sz="1200" b="1" kern="0" dirty="0" smtClean="0"/>
              <a:t>내 클래스 화면</a:t>
            </a:r>
            <a:r>
              <a:rPr lang="en-US" altLang="ko-KR" sz="1200" b="1" kern="0" dirty="0" smtClean="0"/>
              <a:t>)</a:t>
            </a:r>
            <a:r>
              <a:rPr lang="ko-KR" altLang="en-US" sz="1200" b="1" kern="0" dirty="0" smtClean="0"/>
              <a:t>으로 돌아가기 </a:t>
            </a:r>
            <a:endParaRPr lang="en-US" altLang="ko-KR" sz="1200" b="1" kern="0" dirty="0"/>
          </a:p>
        </p:txBody>
      </p:sp>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8639" y="2059638"/>
            <a:ext cx="267703" cy="25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0325" y="2323040"/>
            <a:ext cx="3033142" cy="2842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3"/>
          <p:cNvSpPr txBox="1">
            <a:spLocks noChangeArrowheads="1"/>
          </p:cNvSpPr>
          <p:nvPr/>
        </p:nvSpPr>
        <p:spPr bwMode="auto">
          <a:xfrm>
            <a:off x="4995721" y="1503627"/>
            <a:ext cx="1952543"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2(2) </a:t>
            </a:r>
            <a:r>
              <a:rPr lang="ko-KR" altLang="en-US" sz="1200" b="1" kern="0" dirty="0" smtClean="0"/>
              <a:t>메시지 및 메신저 기능</a:t>
            </a:r>
            <a:endParaRPr lang="en-US" altLang="ko-KR" sz="1200" b="1" kern="0" dirty="0"/>
          </a:p>
        </p:txBody>
      </p:sp>
      <p:sp>
        <p:nvSpPr>
          <p:cNvPr id="15" name="AutoShape 85"/>
          <p:cNvSpPr>
            <a:spLocks noChangeArrowheads="1"/>
          </p:cNvSpPr>
          <p:nvPr/>
        </p:nvSpPr>
        <p:spPr bwMode="auto">
          <a:xfrm rot="10800000">
            <a:off x="6274342"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7" name="Rectangle 3"/>
          <p:cNvSpPr txBox="1">
            <a:spLocks noChangeArrowheads="1"/>
          </p:cNvSpPr>
          <p:nvPr/>
        </p:nvSpPr>
        <p:spPr bwMode="auto">
          <a:xfrm>
            <a:off x="363637" y="2636911"/>
            <a:ext cx="3180746"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a:t>2(2</a:t>
            </a:r>
            <a:r>
              <a:rPr lang="en-US" altLang="ko-KR" sz="1200" b="1" kern="0" dirty="0" smtClean="0"/>
              <a:t>)①</a:t>
            </a:r>
            <a:r>
              <a:rPr lang="ko-KR" altLang="en-US" sz="1200" b="1" kern="0" dirty="0" smtClean="0"/>
              <a:t>해당 인물 클릭 시 메신저 화면으로 전환</a:t>
            </a:r>
            <a:endParaRPr lang="en-US" altLang="ko-KR" sz="1200" b="1" kern="0" dirty="0"/>
          </a:p>
        </p:txBody>
      </p:sp>
      <p:sp>
        <p:nvSpPr>
          <p:cNvPr id="18" name="AutoShape 85"/>
          <p:cNvSpPr>
            <a:spLocks noChangeArrowheads="1"/>
          </p:cNvSpPr>
          <p:nvPr/>
        </p:nvSpPr>
        <p:spPr bwMode="auto">
          <a:xfrm rot="16200000">
            <a:off x="3257749" y="2668875"/>
            <a:ext cx="756295" cy="28803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0" name="AutoShape 91"/>
          <p:cNvSpPr>
            <a:spLocks noChangeArrowheads="1"/>
          </p:cNvSpPr>
          <p:nvPr/>
        </p:nvSpPr>
        <p:spPr bwMode="auto">
          <a:xfrm rot="5400000">
            <a:off x="1938042" y="2195524"/>
            <a:ext cx="371476"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2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208" y="3303600"/>
            <a:ext cx="245745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ectangle 3"/>
          <p:cNvSpPr txBox="1">
            <a:spLocks noChangeArrowheads="1"/>
          </p:cNvSpPr>
          <p:nvPr/>
        </p:nvSpPr>
        <p:spPr bwMode="auto">
          <a:xfrm>
            <a:off x="6885350" y="2495145"/>
            <a:ext cx="1952543" cy="345413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2(3) </a:t>
            </a:r>
            <a:r>
              <a:rPr lang="ko-KR" altLang="en-US" sz="1200" b="1" kern="0" dirty="0" smtClean="0"/>
              <a:t>알림 기능</a:t>
            </a:r>
            <a:endParaRPr lang="en-US" altLang="ko-KR" sz="1200" b="1" kern="0" dirty="0"/>
          </a:p>
          <a:p>
            <a:pPr marL="171450" indent="-85725" latinLnBrk="0">
              <a:buFont typeface="Arial" panose="020B0604020202020204" pitchFamily="34" charset="0"/>
              <a:buChar char="•"/>
            </a:pPr>
            <a:r>
              <a:rPr lang="ko-KR" altLang="en-US" sz="1200" b="1" kern="0" dirty="0"/>
              <a:t> </a:t>
            </a:r>
            <a:r>
              <a:rPr lang="ko-KR" altLang="en-US" sz="1200" b="1" kern="0" dirty="0" smtClean="0"/>
              <a:t>강사</a:t>
            </a:r>
            <a:r>
              <a:rPr lang="en-US" altLang="ko-KR" sz="1200" b="1" kern="0" dirty="0" smtClean="0"/>
              <a:t>, HR, Admin, </a:t>
            </a:r>
            <a:r>
              <a:rPr lang="ko-KR" altLang="en-US" sz="1200" b="1" kern="0" dirty="0" smtClean="0"/>
              <a:t>학생 간 모든 커뮤니케이션에 대한 알림</a:t>
            </a:r>
            <a:endParaRPr lang="en-US" altLang="ko-KR" sz="1200" b="1" kern="0" dirty="0" smtClean="0"/>
          </a:p>
        </p:txBody>
      </p:sp>
      <p:grpSp>
        <p:nvGrpSpPr>
          <p:cNvPr id="28" name="Group 120"/>
          <p:cNvGrpSpPr>
            <a:grpSpLocks/>
          </p:cNvGrpSpPr>
          <p:nvPr/>
        </p:nvGrpSpPr>
        <p:grpSpPr bwMode="auto">
          <a:xfrm rot="-10143143">
            <a:off x="6929583" y="2330270"/>
            <a:ext cx="360823" cy="234191"/>
            <a:chOff x="4215" y="1992"/>
            <a:chExt cx="852" cy="344"/>
          </a:xfrm>
        </p:grpSpPr>
        <p:sp>
          <p:nvSpPr>
            <p:cNvPr id="30" name="Freeform 121"/>
            <p:cNvSpPr>
              <a:spLocks/>
            </p:cNvSpPr>
            <p:nvPr/>
          </p:nvSpPr>
          <p:spPr bwMode="auto">
            <a:xfrm>
              <a:off x="4526" y="2231"/>
              <a:ext cx="319" cy="105"/>
            </a:xfrm>
            <a:custGeom>
              <a:avLst/>
              <a:gdLst>
                <a:gd name="T0" fmla="*/ 0 w 443"/>
                <a:gd name="T1" fmla="*/ 0 h 145"/>
                <a:gd name="T2" fmla="*/ 3 w 443"/>
                <a:gd name="T3" fmla="*/ 43 h 145"/>
                <a:gd name="T4" fmla="*/ 233 w 443"/>
                <a:gd name="T5" fmla="*/ 82 h 145"/>
                <a:gd name="T6" fmla="*/ 324 w 443"/>
                <a:gd name="T7" fmla="*/ 103 h 145"/>
                <a:gd name="T8" fmla="*/ 441 w 443"/>
                <a:gd name="T9" fmla="*/ 145 h 145"/>
                <a:gd name="T10" fmla="*/ 443 w 443"/>
                <a:gd name="T11" fmla="*/ 91 h 145"/>
                <a:gd name="T12" fmla="*/ 246 w 443"/>
                <a:gd name="T13" fmla="*/ 31 h 145"/>
              </a:gdLst>
              <a:ahLst/>
              <a:cxnLst>
                <a:cxn ang="0">
                  <a:pos x="T0" y="T1"/>
                </a:cxn>
                <a:cxn ang="0">
                  <a:pos x="T2" y="T3"/>
                </a:cxn>
                <a:cxn ang="0">
                  <a:pos x="T4" y="T5"/>
                </a:cxn>
                <a:cxn ang="0">
                  <a:pos x="T6" y="T7"/>
                </a:cxn>
                <a:cxn ang="0">
                  <a:pos x="T8" y="T9"/>
                </a:cxn>
                <a:cxn ang="0">
                  <a:pos x="T10" y="T11"/>
                </a:cxn>
                <a:cxn ang="0">
                  <a:pos x="T12" y="T13"/>
                </a:cxn>
              </a:cxnLst>
              <a:rect l="0" t="0" r="r" b="b"/>
              <a:pathLst>
                <a:path w="443" h="145">
                  <a:moveTo>
                    <a:pt x="0" y="0"/>
                  </a:moveTo>
                  <a:lnTo>
                    <a:pt x="3" y="43"/>
                  </a:lnTo>
                  <a:lnTo>
                    <a:pt x="233" y="82"/>
                  </a:lnTo>
                  <a:lnTo>
                    <a:pt x="324" y="103"/>
                  </a:lnTo>
                  <a:lnTo>
                    <a:pt x="441" y="145"/>
                  </a:lnTo>
                  <a:lnTo>
                    <a:pt x="443" y="91"/>
                  </a:lnTo>
                  <a:lnTo>
                    <a:pt x="246" y="31"/>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1" name="Freeform 122"/>
            <p:cNvSpPr>
              <a:spLocks/>
            </p:cNvSpPr>
            <p:nvPr/>
          </p:nvSpPr>
          <p:spPr bwMode="auto">
            <a:xfrm>
              <a:off x="4843" y="2181"/>
              <a:ext cx="220" cy="154"/>
            </a:xfrm>
            <a:custGeom>
              <a:avLst/>
              <a:gdLst>
                <a:gd name="T0" fmla="*/ 218 w 220"/>
                <a:gd name="T1" fmla="*/ 33 h 154"/>
                <a:gd name="T2" fmla="*/ 130 w 220"/>
                <a:gd name="T3" fmla="*/ 76 h 154"/>
                <a:gd name="T4" fmla="*/ 1 w 220"/>
                <a:gd name="T5" fmla="*/ 154 h 154"/>
                <a:gd name="T6" fmla="*/ 0 w 220"/>
                <a:gd name="T7" fmla="*/ 113 h 154"/>
                <a:gd name="T8" fmla="*/ 126 w 220"/>
                <a:gd name="T9" fmla="*/ 36 h 154"/>
                <a:gd name="T10" fmla="*/ 220 w 220"/>
                <a:gd name="T11" fmla="*/ 0 h 154"/>
              </a:gdLst>
              <a:ahLst/>
              <a:cxnLst>
                <a:cxn ang="0">
                  <a:pos x="T0" y="T1"/>
                </a:cxn>
                <a:cxn ang="0">
                  <a:pos x="T2" y="T3"/>
                </a:cxn>
                <a:cxn ang="0">
                  <a:pos x="T4" y="T5"/>
                </a:cxn>
                <a:cxn ang="0">
                  <a:pos x="T6" y="T7"/>
                </a:cxn>
                <a:cxn ang="0">
                  <a:pos x="T8" y="T9"/>
                </a:cxn>
                <a:cxn ang="0">
                  <a:pos x="T10" y="T11"/>
                </a:cxn>
              </a:cxnLst>
              <a:rect l="0" t="0" r="r" b="b"/>
              <a:pathLst>
                <a:path w="220" h="154">
                  <a:moveTo>
                    <a:pt x="218" y="33"/>
                  </a:moveTo>
                  <a:lnTo>
                    <a:pt x="130" y="76"/>
                  </a:lnTo>
                  <a:lnTo>
                    <a:pt x="1" y="154"/>
                  </a:lnTo>
                  <a:lnTo>
                    <a:pt x="0" y="113"/>
                  </a:lnTo>
                  <a:lnTo>
                    <a:pt x="126" y="36"/>
                  </a:lnTo>
                  <a:lnTo>
                    <a:pt x="220" y="0"/>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2" name="Freeform 123"/>
            <p:cNvSpPr>
              <a:spLocks/>
            </p:cNvSpPr>
            <p:nvPr/>
          </p:nvSpPr>
          <p:spPr bwMode="auto">
            <a:xfrm>
              <a:off x="4215" y="1992"/>
              <a:ext cx="707" cy="245"/>
            </a:xfrm>
            <a:custGeom>
              <a:avLst/>
              <a:gdLst>
                <a:gd name="T0" fmla="*/ 2 w 707"/>
                <a:gd name="T1" fmla="*/ 1 h 245"/>
                <a:gd name="T2" fmla="*/ 52 w 707"/>
                <a:gd name="T3" fmla="*/ 0 h 245"/>
                <a:gd name="T4" fmla="*/ 77 w 707"/>
                <a:gd name="T5" fmla="*/ 0 h 245"/>
                <a:gd name="T6" fmla="*/ 106 w 707"/>
                <a:gd name="T7" fmla="*/ 0 h 245"/>
                <a:gd name="T8" fmla="*/ 113 w 707"/>
                <a:gd name="T9" fmla="*/ 8 h 245"/>
                <a:gd name="T10" fmla="*/ 137 w 707"/>
                <a:gd name="T11" fmla="*/ 20 h 245"/>
                <a:gd name="T12" fmla="*/ 170 w 707"/>
                <a:gd name="T13" fmla="*/ 17 h 245"/>
                <a:gd name="T14" fmla="*/ 194 w 707"/>
                <a:gd name="T15" fmla="*/ 20 h 245"/>
                <a:gd name="T16" fmla="*/ 212 w 707"/>
                <a:gd name="T17" fmla="*/ 35 h 245"/>
                <a:gd name="T18" fmla="*/ 231 w 707"/>
                <a:gd name="T19" fmla="*/ 23 h 245"/>
                <a:gd name="T20" fmla="*/ 254 w 707"/>
                <a:gd name="T21" fmla="*/ 39 h 245"/>
                <a:gd name="T22" fmla="*/ 270 w 707"/>
                <a:gd name="T23" fmla="*/ 26 h 245"/>
                <a:gd name="T24" fmla="*/ 299 w 707"/>
                <a:gd name="T25" fmla="*/ 30 h 245"/>
                <a:gd name="T26" fmla="*/ 318 w 707"/>
                <a:gd name="T27" fmla="*/ 39 h 245"/>
                <a:gd name="T28" fmla="*/ 347 w 707"/>
                <a:gd name="T29" fmla="*/ 48 h 245"/>
                <a:gd name="T30" fmla="*/ 362 w 707"/>
                <a:gd name="T31" fmla="*/ 61 h 245"/>
                <a:gd name="T32" fmla="*/ 383 w 707"/>
                <a:gd name="T33" fmla="*/ 66 h 245"/>
                <a:gd name="T34" fmla="*/ 399 w 707"/>
                <a:gd name="T35" fmla="*/ 77 h 245"/>
                <a:gd name="T36" fmla="*/ 427 w 707"/>
                <a:gd name="T37" fmla="*/ 85 h 245"/>
                <a:gd name="T38" fmla="*/ 451 w 707"/>
                <a:gd name="T39" fmla="*/ 95 h 245"/>
                <a:gd name="T40" fmla="*/ 471 w 707"/>
                <a:gd name="T41" fmla="*/ 104 h 245"/>
                <a:gd name="T42" fmla="*/ 501 w 707"/>
                <a:gd name="T43" fmla="*/ 119 h 245"/>
                <a:gd name="T44" fmla="*/ 522 w 707"/>
                <a:gd name="T45" fmla="*/ 129 h 245"/>
                <a:gd name="T46" fmla="*/ 548 w 707"/>
                <a:gd name="T47" fmla="*/ 141 h 245"/>
                <a:gd name="T48" fmla="*/ 572 w 707"/>
                <a:gd name="T49" fmla="*/ 152 h 245"/>
                <a:gd name="T50" fmla="*/ 597 w 707"/>
                <a:gd name="T51" fmla="*/ 165 h 245"/>
                <a:gd name="T52" fmla="*/ 633 w 707"/>
                <a:gd name="T53" fmla="*/ 180 h 245"/>
                <a:gd name="T54" fmla="*/ 645 w 707"/>
                <a:gd name="T55" fmla="*/ 189 h 245"/>
                <a:gd name="T56" fmla="*/ 693 w 707"/>
                <a:gd name="T57" fmla="*/ 203 h 245"/>
                <a:gd name="T58" fmla="*/ 707 w 707"/>
                <a:gd name="T59" fmla="*/ 245 h 245"/>
                <a:gd name="T60" fmla="*/ 487 w 707"/>
                <a:gd name="T61" fmla="*/ 232 h 245"/>
                <a:gd name="T62" fmla="*/ 466 w 707"/>
                <a:gd name="T63" fmla="*/ 204 h 245"/>
                <a:gd name="T64" fmla="*/ 451 w 707"/>
                <a:gd name="T65" fmla="*/ 190 h 245"/>
                <a:gd name="T66" fmla="*/ 432 w 707"/>
                <a:gd name="T67" fmla="*/ 175 h 245"/>
                <a:gd name="T68" fmla="*/ 412 w 707"/>
                <a:gd name="T69" fmla="*/ 160 h 245"/>
                <a:gd name="T70" fmla="*/ 388 w 707"/>
                <a:gd name="T71" fmla="*/ 142 h 245"/>
                <a:gd name="T72" fmla="*/ 367 w 707"/>
                <a:gd name="T73" fmla="*/ 129 h 245"/>
                <a:gd name="T74" fmla="*/ 338 w 707"/>
                <a:gd name="T75" fmla="*/ 111 h 245"/>
                <a:gd name="T76" fmla="*/ 304 w 707"/>
                <a:gd name="T77" fmla="*/ 93 h 245"/>
                <a:gd name="T78" fmla="*/ 280 w 707"/>
                <a:gd name="T79" fmla="*/ 79 h 245"/>
                <a:gd name="T80" fmla="*/ 256 w 707"/>
                <a:gd name="T81" fmla="*/ 69 h 245"/>
                <a:gd name="T82" fmla="*/ 235 w 707"/>
                <a:gd name="T83" fmla="*/ 62 h 245"/>
                <a:gd name="T84" fmla="*/ 217 w 707"/>
                <a:gd name="T85" fmla="*/ 54 h 245"/>
                <a:gd name="T86" fmla="*/ 188 w 707"/>
                <a:gd name="T87" fmla="*/ 46 h 245"/>
                <a:gd name="T88" fmla="*/ 162 w 707"/>
                <a:gd name="T89" fmla="*/ 40 h 245"/>
                <a:gd name="T90" fmla="*/ 133 w 707"/>
                <a:gd name="T91" fmla="*/ 34 h 245"/>
                <a:gd name="T92" fmla="*/ 98 w 707"/>
                <a:gd name="T93" fmla="*/ 27 h 245"/>
                <a:gd name="T94" fmla="*/ 64 w 707"/>
                <a:gd name="T95" fmla="*/ 22 h 245"/>
                <a:gd name="T96" fmla="*/ 0 w 707"/>
                <a:gd name="T97" fmla="*/ 14 h 245"/>
                <a:gd name="T98" fmla="*/ 2 w 707"/>
                <a:gd name="T9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7" h="245">
                  <a:moveTo>
                    <a:pt x="2" y="1"/>
                  </a:moveTo>
                  <a:lnTo>
                    <a:pt x="52" y="0"/>
                  </a:lnTo>
                  <a:lnTo>
                    <a:pt x="77" y="0"/>
                  </a:lnTo>
                  <a:lnTo>
                    <a:pt x="106" y="0"/>
                  </a:lnTo>
                  <a:lnTo>
                    <a:pt x="113" y="8"/>
                  </a:lnTo>
                  <a:lnTo>
                    <a:pt x="137" y="20"/>
                  </a:lnTo>
                  <a:lnTo>
                    <a:pt x="170" y="17"/>
                  </a:lnTo>
                  <a:lnTo>
                    <a:pt x="194" y="20"/>
                  </a:lnTo>
                  <a:lnTo>
                    <a:pt x="212" y="35"/>
                  </a:lnTo>
                  <a:lnTo>
                    <a:pt x="231" y="23"/>
                  </a:lnTo>
                  <a:lnTo>
                    <a:pt x="254" y="39"/>
                  </a:lnTo>
                  <a:lnTo>
                    <a:pt x="270" y="26"/>
                  </a:lnTo>
                  <a:lnTo>
                    <a:pt x="299" y="30"/>
                  </a:lnTo>
                  <a:lnTo>
                    <a:pt x="318" y="39"/>
                  </a:lnTo>
                  <a:lnTo>
                    <a:pt x="347" y="48"/>
                  </a:lnTo>
                  <a:lnTo>
                    <a:pt x="362" y="61"/>
                  </a:lnTo>
                  <a:lnTo>
                    <a:pt x="383" y="66"/>
                  </a:lnTo>
                  <a:lnTo>
                    <a:pt x="399" y="77"/>
                  </a:lnTo>
                  <a:lnTo>
                    <a:pt x="427" y="85"/>
                  </a:lnTo>
                  <a:lnTo>
                    <a:pt x="451" y="95"/>
                  </a:lnTo>
                  <a:lnTo>
                    <a:pt x="471" y="104"/>
                  </a:lnTo>
                  <a:lnTo>
                    <a:pt x="501" y="119"/>
                  </a:lnTo>
                  <a:lnTo>
                    <a:pt x="522" y="129"/>
                  </a:lnTo>
                  <a:lnTo>
                    <a:pt x="548" y="141"/>
                  </a:lnTo>
                  <a:lnTo>
                    <a:pt x="572" y="152"/>
                  </a:lnTo>
                  <a:lnTo>
                    <a:pt x="597" y="165"/>
                  </a:lnTo>
                  <a:lnTo>
                    <a:pt x="633" y="180"/>
                  </a:lnTo>
                  <a:lnTo>
                    <a:pt x="645" y="189"/>
                  </a:lnTo>
                  <a:lnTo>
                    <a:pt x="693" y="203"/>
                  </a:lnTo>
                  <a:lnTo>
                    <a:pt x="707" y="245"/>
                  </a:lnTo>
                  <a:lnTo>
                    <a:pt x="487" y="232"/>
                  </a:lnTo>
                  <a:lnTo>
                    <a:pt x="466" y="204"/>
                  </a:lnTo>
                  <a:lnTo>
                    <a:pt x="451" y="190"/>
                  </a:lnTo>
                  <a:lnTo>
                    <a:pt x="432" y="175"/>
                  </a:lnTo>
                  <a:lnTo>
                    <a:pt x="412" y="160"/>
                  </a:lnTo>
                  <a:lnTo>
                    <a:pt x="388" y="142"/>
                  </a:lnTo>
                  <a:lnTo>
                    <a:pt x="367" y="129"/>
                  </a:lnTo>
                  <a:lnTo>
                    <a:pt x="338" y="111"/>
                  </a:lnTo>
                  <a:lnTo>
                    <a:pt x="304" y="93"/>
                  </a:lnTo>
                  <a:lnTo>
                    <a:pt x="280" y="79"/>
                  </a:lnTo>
                  <a:lnTo>
                    <a:pt x="256" y="69"/>
                  </a:lnTo>
                  <a:lnTo>
                    <a:pt x="235" y="62"/>
                  </a:lnTo>
                  <a:lnTo>
                    <a:pt x="217" y="54"/>
                  </a:lnTo>
                  <a:lnTo>
                    <a:pt x="188" y="46"/>
                  </a:lnTo>
                  <a:lnTo>
                    <a:pt x="162" y="40"/>
                  </a:lnTo>
                  <a:lnTo>
                    <a:pt x="133" y="34"/>
                  </a:lnTo>
                  <a:lnTo>
                    <a:pt x="98" y="27"/>
                  </a:lnTo>
                  <a:lnTo>
                    <a:pt x="64" y="22"/>
                  </a:lnTo>
                  <a:lnTo>
                    <a:pt x="0" y="14"/>
                  </a:lnTo>
                  <a:lnTo>
                    <a:pt x="2" y="1"/>
                  </a:lnTo>
                </a:path>
              </a:pathLst>
            </a:custGeom>
            <a:gradFill rotWithShape="0">
              <a:gsLst>
                <a:gs pos="0">
                  <a:srgbClr val="990000"/>
                </a:gs>
                <a:gs pos="100000">
                  <a:srgbClr val="990000">
                    <a:gamma/>
                    <a:shade val="0"/>
                    <a:invGamma/>
                  </a:srgbClr>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3" name="Freeform 124"/>
            <p:cNvSpPr>
              <a:spLocks/>
            </p:cNvSpPr>
            <p:nvPr/>
          </p:nvSpPr>
          <p:spPr bwMode="auto">
            <a:xfrm>
              <a:off x="4218" y="1992"/>
              <a:ext cx="849" cy="308"/>
            </a:xfrm>
            <a:custGeom>
              <a:avLst/>
              <a:gdLst>
                <a:gd name="T0" fmla="*/ 50 w 849"/>
                <a:gd name="T1" fmla="*/ 0 h 308"/>
                <a:gd name="T2" fmla="*/ 103 w 849"/>
                <a:gd name="T3" fmla="*/ 0 h 308"/>
                <a:gd name="T4" fmla="*/ 159 w 849"/>
                <a:gd name="T5" fmla="*/ 2 h 308"/>
                <a:gd name="T6" fmla="*/ 211 w 849"/>
                <a:gd name="T7" fmla="*/ 7 h 308"/>
                <a:gd name="T8" fmla="*/ 271 w 849"/>
                <a:gd name="T9" fmla="*/ 16 h 308"/>
                <a:gd name="T10" fmla="*/ 328 w 849"/>
                <a:gd name="T11" fmla="*/ 29 h 308"/>
                <a:gd name="T12" fmla="*/ 388 w 849"/>
                <a:gd name="T13" fmla="*/ 45 h 308"/>
                <a:gd name="T14" fmla="*/ 442 w 849"/>
                <a:gd name="T15" fmla="*/ 64 h 308"/>
                <a:gd name="T16" fmla="*/ 493 w 849"/>
                <a:gd name="T17" fmla="*/ 81 h 308"/>
                <a:gd name="T18" fmla="*/ 546 w 849"/>
                <a:gd name="T19" fmla="*/ 102 h 308"/>
                <a:gd name="T20" fmla="*/ 595 w 849"/>
                <a:gd name="T21" fmla="*/ 124 h 308"/>
                <a:gd name="T22" fmla="*/ 642 w 849"/>
                <a:gd name="T23" fmla="*/ 150 h 308"/>
                <a:gd name="T24" fmla="*/ 681 w 849"/>
                <a:gd name="T25" fmla="*/ 176 h 308"/>
                <a:gd name="T26" fmla="*/ 711 w 849"/>
                <a:gd name="T27" fmla="*/ 204 h 308"/>
                <a:gd name="T28" fmla="*/ 812 w 849"/>
                <a:gd name="T29" fmla="*/ 206 h 308"/>
                <a:gd name="T30" fmla="*/ 777 w 849"/>
                <a:gd name="T31" fmla="*/ 224 h 308"/>
                <a:gd name="T32" fmla="*/ 745 w 849"/>
                <a:gd name="T33" fmla="*/ 237 h 308"/>
                <a:gd name="T34" fmla="*/ 713 w 849"/>
                <a:gd name="T35" fmla="*/ 254 h 308"/>
                <a:gd name="T36" fmla="*/ 674 w 849"/>
                <a:gd name="T37" fmla="*/ 275 h 308"/>
                <a:gd name="T38" fmla="*/ 641 w 849"/>
                <a:gd name="T39" fmla="*/ 298 h 308"/>
                <a:gd name="T40" fmla="*/ 613 w 849"/>
                <a:gd name="T41" fmla="*/ 304 h 308"/>
                <a:gd name="T42" fmla="*/ 582 w 849"/>
                <a:gd name="T43" fmla="*/ 294 h 308"/>
                <a:gd name="T44" fmla="*/ 544 w 849"/>
                <a:gd name="T45" fmla="*/ 283 h 308"/>
                <a:gd name="T46" fmla="*/ 510 w 849"/>
                <a:gd name="T47" fmla="*/ 276 h 308"/>
                <a:gd name="T48" fmla="*/ 471 w 849"/>
                <a:gd name="T49" fmla="*/ 269 h 308"/>
                <a:gd name="T50" fmla="*/ 431 w 849"/>
                <a:gd name="T51" fmla="*/ 262 h 308"/>
                <a:gd name="T52" fmla="*/ 393 w 849"/>
                <a:gd name="T53" fmla="*/ 255 h 308"/>
                <a:gd name="T54" fmla="*/ 355 w 849"/>
                <a:gd name="T55" fmla="*/ 250 h 308"/>
                <a:gd name="T56" fmla="*/ 306 w 849"/>
                <a:gd name="T57" fmla="*/ 243 h 308"/>
                <a:gd name="T58" fmla="*/ 488 w 849"/>
                <a:gd name="T59" fmla="*/ 204 h 308"/>
                <a:gd name="T60" fmla="*/ 446 w 849"/>
                <a:gd name="T61" fmla="*/ 165 h 308"/>
                <a:gd name="T62" fmla="*/ 413 w 849"/>
                <a:gd name="T63" fmla="*/ 142 h 308"/>
                <a:gd name="T64" fmla="*/ 366 w 849"/>
                <a:gd name="T65" fmla="*/ 112 h 308"/>
                <a:gd name="T66" fmla="*/ 324 w 849"/>
                <a:gd name="T67" fmla="*/ 88 h 308"/>
                <a:gd name="T68" fmla="*/ 292 w 849"/>
                <a:gd name="T69" fmla="*/ 70 h 308"/>
                <a:gd name="T70" fmla="*/ 251 w 849"/>
                <a:gd name="T71" fmla="*/ 52 h 308"/>
                <a:gd name="T72" fmla="*/ 209 w 849"/>
                <a:gd name="T73" fmla="*/ 38 h 308"/>
                <a:gd name="T74" fmla="*/ 159 w 849"/>
                <a:gd name="T75" fmla="*/ 26 h 308"/>
                <a:gd name="T76" fmla="*/ 105 w 849"/>
                <a:gd name="T77" fmla="*/ 16 h 308"/>
                <a:gd name="T78" fmla="*/ 47 w 849"/>
                <a:gd name="T79" fmla="*/ 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9" h="308">
                  <a:moveTo>
                    <a:pt x="0" y="2"/>
                  </a:moveTo>
                  <a:lnTo>
                    <a:pt x="50" y="0"/>
                  </a:lnTo>
                  <a:lnTo>
                    <a:pt x="74" y="0"/>
                  </a:lnTo>
                  <a:lnTo>
                    <a:pt x="103" y="0"/>
                  </a:lnTo>
                  <a:lnTo>
                    <a:pt x="132" y="1"/>
                  </a:lnTo>
                  <a:lnTo>
                    <a:pt x="159" y="2"/>
                  </a:lnTo>
                  <a:lnTo>
                    <a:pt x="186" y="4"/>
                  </a:lnTo>
                  <a:lnTo>
                    <a:pt x="211" y="7"/>
                  </a:lnTo>
                  <a:lnTo>
                    <a:pt x="238" y="11"/>
                  </a:lnTo>
                  <a:lnTo>
                    <a:pt x="271" y="16"/>
                  </a:lnTo>
                  <a:lnTo>
                    <a:pt x="300" y="23"/>
                  </a:lnTo>
                  <a:lnTo>
                    <a:pt x="328" y="29"/>
                  </a:lnTo>
                  <a:lnTo>
                    <a:pt x="359" y="36"/>
                  </a:lnTo>
                  <a:lnTo>
                    <a:pt x="388" y="45"/>
                  </a:lnTo>
                  <a:lnTo>
                    <a:pt x="418" y="55"/>
                  </a:lnTo>
                  <a:lnTo>
                    <a:pt x="442" y="64"/>
                  </a:lnTo>
                  <a:lnTo>
                    <a:pt x="471" y="73"/>
                  </a:lnTo>
                  <a:lnTo>
                    <a:pt x="493" y="81"/>
                  </a:lnTo>
                  <a:lnTo>
                    <a:pt x="520" y="91"/>
                  </a:lnTo>
                  <a:lnTo>
                    <a:pt x="546" y="102"/>
                  </a:lnTo>
                  <a:lnTo>
                    <a:pt x="572" y="114"/>
                  </a:lnTo>
                  <a:lnTo>
                    <a:pt x="595" y="124"/>
                  </a:lnTo>
                  <a:lnTo>
                    <a:pt x="619" y="138"/>
                  </a:lnTo>
                  <a:lnTo>
                    <a:pt x="642" y="150"/>
                  </a:lnTo>
                  <a:lnTo>
                    <a:pt x="664" y="163"/>
                  </a:lnTo>
                  <a:lnTo>
                    <a:pt x="681" y="176"/>
                  </a:lnTo>
                  <a:lnTo>
                    <a:pt x="695" y="187"/>
                  </a:lnTo>
                  <a:lnTo>
                    <a:pt x="711" y="204"/>
                  </a:lnTo>
                  <a:lnTo>
                    <a:pt x="849" y="189"/>
                  </a:lnTo>
                  <a:lnTo>
                    <a:pt x="812" y="206"/>
                  </a:lnTo>
                  <a:lnTo>
                    <a:pt x="795" y="216"/>
                  </a:lnTo>
                  <a:lnTo>
                    <a:pt x="777" y="224"/>
                  </a:lnTo>
                  <a:lnTo>
                    <a:pt x="761" y="230"/>
                  </a:lnTo>
                  <a:lnTo>
                    <a:pt x="745" y="237"/>
                  </a:lnTo>
                  <a:lnTo>
                    <a:pt x="729" y="245"/>
                  </a:lnTo>
                  <a:lnTo>
                    <a:pt x="713" y="254"/>
                  </a:lnTo>
                  <a:lnTo>
                    <a:pt x="694" y="265"/>
                  </a:lnTo>
                  <a:lnTo>
                    <a:pt x="674" y="275"/>
                  </a:lnTo>
                  <a:lnTo>
                    <a:pt x="658" y="286"/>
                  </a:lnTo>
                  <a:lnTo>
                    <a:pt x="641" y="298"/>
                  </a:lnTo>
                  <a:lnTo>
                    <a:pt x="627" y="308"/>
                  </a:lnTo>
                  <a:lnTo>
                    <a:pt x="613" y="304"/>
                  </a:lnTo>
                  <a:lnTo>
                    <a:pt x="598" y="298"/>
                  </a:lnTo>
                  <a:lnTo>
                    <a:pt x="582" y="294"/>
                  </a:lnTo>
                  <a:lnTo>
                    <a:pt x="564" y="289"/>
                  </a:lnTo>
                  <a:lnTo>
                    <a:pt x="544" y="283"/>
                  </a:lnTo>
                  <a:lnTo>
                    <a:pt x="527" y="279"/>
                  </a:lnTo>
                  <a:lnTo>
                    <a:pt x="510" y="276"/>
                  </a:lnTo>
                  <a:lnTo>
                    <a:pt x="491" y="272"/>
                  </a:lnTo>
                  <a:lnTo>
                    <a:pt x="471" y="269"/>
                  </a:lnTo>
                  <a:lnTo>
                    <a:pt x="450" y="265"/>
                  </a:lnTo>
                  <a:lnTo>
                    <a:pt x="431" y="262"/>
                  </a:lnTo>
                  <a:lnTo>
                    <a:pt x="413" y="259"/>
                  </a:lnTo>
                  <a:lnTo>
                    <a:pt x="393" y="255"/>
                  </a:lnTo>
                  <a:lnTo>
                    <a:pt x="373" y="253"/>
                  </a:lnTo>
                  <a:lnTo>
                    <a:pt x="355" y="250"/>
                  </a:lnTo>
                  <a:lnTo>
                    <a:pt x="335" y="247"/>
                  </a:lnTo>
                  <a:lnTo>
                    <a:pt x="306" y="243"/>
                  </a:lnTo>
                  <a:lnTo>
                    <a:pt x="502" y="222"/>
                  </a:lnTo>
                  <a:lnTo>
                    <a:pt x="488" y="204"/>
                  </a:lnTo>
                  <a:lnTo>
                    <a:pt x="474" y="190"/>
                  </a:lnTo>
                  <a:lnTo>
                    <a:pt x="446" y="165"/>
                  </a:lnTo>
                  <a:lnTo>
                    <a:pt x="429" y="153"/>
                  </a:lnTo>
                  <a:lnTo>
                    <a:pt x="413" y="142"/>
                  </a:lnTo>
                  <a:lnTo>
                    <a:pt x="384" y="123"/>
                  </a:lnTo>
                  <a:lnTo>
                    <a:pt x="366" y="112"/>
                  </a:lnTo>
                  <a:lnTo>
                    <a:pt x="344" y="98"/>
                  </a:lnTo>
                  <a:lnTo>
                    <a:pt x="324" y="88"/>
                  </a:lnTo>
                  <a:lnTo>
                    <a:pt x="308" y="79"/>
                  </a:lnTo>
                  <a:lnTo>
                    <a:pt x="292" y="70"/>
                  </a:lnTo>
                  <a:lnTo>
                    <a:pt x="272" y="61"/>
                  </a:lnTo>
                  <a:lnTo>
                    <a:pt x="251" y="52"/>
                  </a:lnTo>
                  <a:lnTo>
                    <a:pt x="230" y="45"/>
                  </a:lnTo>
                  <a:lnTo>
                    <a:pt x="209" y="38"/>
                  </a:lnTo>
                  <a:lnTo>
                    <a:pt x="183" y="31"/>
                  </a:lnTo>
                  <a:lnTo>
                    <a:pt x="159" y="26"/>
                  </a:lnTo>
                  <a:lnTo>
                    <a:pt x="132" y="21"/>
                  </a:lnTo>
                  <a:lnTo>
                    <a:pt x="105" y="16"/>
                  </a:lnTo>
                  <a:lnTo>
                    <a:pt x="77" y="12"/>
                  </a:lnTo>
                  <a:lnTo>
                    <a:pt x="47" y="8"/>
                  </a:lnTo>
                  <a:lnTo>
                    <a:pt x="0" y="2"/>
                  </a:lnTo>
                </a:path>
              </a:pathLst>
            </a:custGeom>
            <a:gradFill rotWithShape="0">
              <a:gsLst>
                <a:gs pos="0">
                  <a:srgbClr val="FAEFBE"/>
                </a:gs>
                <a:gs pos="100000">
                  <a:srgbClr val="FF9933"/>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grpSp>
      <p:sp>
        <p:nvSpPr>
          <p:cNvPr id="35" name="AutoShape 85"/>
          <p:cNvSpPr>
            <a:spLocks noChangeArrowheads="1"/>
          </p:cNvSpPr>
          <p:nvPr/>
        </p:nvSpPr>
        <p:spPr bwMode="auto">
          <a:xfrm rot="10800000">
            <a:off x="8089759" y="1732707"/>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4" name="Rectangle 3"/>
          <p:cNvSpPr txBox="1">
            <a:spLocks noChangeArrowheads="1"/>
          </p:cNvSpPr>
          <p:nvPr/>
        </p:nvSpPr>
        <p:spPr bwMode="auto">
          <a:xfrm>
            <a:off x="7005322" y="1418713"/>
            <a:ext cx="2031174" cy="4367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2(4) </a:t>
            </a:r>
            <a:r>
              <a:rPr lang="ko-KR" altLang="en-US" sz="1200" b="1" kern="0" dirty="0" smtClean="0"/>
              <a:t>프로필 기능</a:t>
            </a:r>
            <a:r>
              <a:rPr lang="en-US" altLang="ko-KR" sz="1200" b="1" kern="0" dirty="0" smtClean="0"/>
              <a:t>(</a:t>
            </a:r>
            <a:r>
              <a:rPr lang="ko-KR" altLang="en-US" sz="1200" b="1" kern="0" dirty="0" err="1" smtClean="0"/>
              <a:t>사진보이기</a:t>
            </a:r>
            <a:r>
              <a:rPr lang="en-US" altLang="ko-KR" sz="1200" kern="0" dirty="0" smtClean="0"/>
              <a:t>)</a:t>
            </a:r>
            <a:endParaRPr lang="en-US" altLang="ko-KR" sz="1200" kern="0" dirty="0"/>
          </a:p>
        </p:txBody>
      </p:sp>
      <p:sp>
        <p:nvSpPr>
          <p:cNvPr id="24" name="TextBox 23"/>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25" name="직사각형 24"/>
          <p:cNvSpPr/>
          <p:nvPr/>
        </p:nvSpPr>
        <p:spPr bwMode="auto">
          <a:xfrm>
            <a:off x="7248328" y="20849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237948134"/>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 2(4) </a:t>
            </a:r>
            <a:r>
              <a:rPr lang="ko-KR" altLang="en-US" dirty="0" smtClean="0">
                <a:solidFill>
                  <a:srgbClr val="000000"/>
                </a:solidFill>
                <a:latin typeface="돋움"/>
                <a:ea typeface="돋움"/>
              </a:rPr>
              <a:t>프로필 기능</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직사각형 3"/>
          <p:cNvSpPr/>
          <p:nvPr/>
        </p:nvSpPr>
        <p:spPr>
          <a:xfrm>
            <a:off x="3799086" y="3267560"/>
            <a:ext cx="4342334" cy="1169551"/>
          </a:xfrm>
          <a:prstGeom prst="rect">
            <a:avLst/>
          </a:prstGeom>
          <a:ln>
            <a:solidFill>
              <a:schemeClr val="tx1"/>
            </a:solidFill>
          </a:ln>
        </p:spPr>
        <p:txBody>
          <a:bodyPr wrap="square">
            <a:spAutoFit/>
          </a:bodyPr>
          <a:lstStyle/>
          <a:p>
            <a:pPr algn="just"/>
            <a:r>
              <a:rPr lang="en-US" altLang="ko-KR" sz="1400" kern="100" dirty="0" smtClean="0">
                <a:latin typeface="맑은 고딕"/>
                <a:ea typeface="맑은 고딕"/>
                <a:cs typeface="Times New Roman"/>
              </a:rPr>
              <a:t>2(4)</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프로필 영역 클릭</a:t>
            </a:r>
          </a:p>
          <a:p>
            <a:pPr algn="just"/>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)①</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내 프로필</a:t>
            </a:r>
            <a:r>
              <a:rPr lang="en-US" altLang="ko-KR" sz="1400" kern="100" dirty="0">
                <a:latin typeface="맑은 고딕"/>
                <a:ea typeface="맑은 고딕"/>
                <a:cs typeface="Times New Roman"/>
              </a:rPr>
              <a:t>	</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)②     </a:t>
            </a:r>
            <a:r>
              <a:rPr lang="ko-KR" altLang="en-US" sz="1400" kern="100" dirty="0" smtClean="0">
                <a:latin typeface="맑은 고딕"/>
                <a:ea typeface="맑은 고딕"/>
                <a:cs typeface="Times New Roman"/>
              </a:rPr>
              <a:t>내 방명록 </a:t>
            </a:r>
            <a:r>
              <a:rPr lang="en-US" altLang="ko-KR" sz="1400" kern="100" dirty="0" smtClean="0">
                <a:latin typeface="맑은 고딕"/>
                <a:ea typeface="맑은 고딕"/>
                <a:cs typeface="Times New Roman"/>
              </a:rPr>
              <a:t>– </a:t>
            </a:r>
            <a:r>
              <a:rPr lang="ko-KR" altLang="en-US" sz="1400" kern="100" dirty="0" smtClean="0">
                <a:latin typeface="맑은 고딕"/>
                <a:ea typeface="맑은 고딕"/>
                <a:cs typeface="Times New Roman"/>
              </a:rPr>
              <a:t>클릭 시 방명록으로 연동</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)③</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계정관리</a:t>
            </a:r>
            <a:r>
              <a:rPr lang="en-US" altLang="ko-KR" sz="1400" kern="100" dirty="0">
                <a:latin typeface="맑은 고딕"/>
                <a:ea typeface="맑은 고딕"/>
                <a:cs typeface="Times New Roman"/>
              </a:rPr>
              <a:t>	- </a:t>
            </a:r>
            <a:r>
              <a:rPr lang="ko-KR" altLang="ko-KR" sz="1400" kern="100" dirty="0">
                <a:latin typeface="맑은 고딕"/>
                <a:ea typeface="맑은 고딕"/>
                <a:cs typeface="Times New Roman"/>
              </a:rPr>
              <a:t>비밀번호수정 </a:t>
            </a: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)④</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로그아웃</a:t>
            </a:r>
            <a:endParaRPr lang="ko-KR" altLang="ko-KR" sz="1400" kern="100" dirty="0">
              <a:effectLst/>
              <a:latin typeface="맑은 고딕"/>
              <a:ea typeface="맑은 고딕"/>
              <a:cs typeface="Times New Roman"/>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6" y="2680599"/>
            <a:ext cx="3019425"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2337312" y="379900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9" name="직사각형 8"/>
          <p:cNvSpPr/>
          <p:nvPr/>
        </p:nvSpPr>
        <p:spPr bwMode="auto">
          <a:xfrm>
            <a:off x="5892024" y="2097128"/>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776004047"/>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96752"/>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67944" y="2348880"/>
            <a:ext cx="4565693" cy="2232248"/>
          </a:xfrm>
          <a:prstGeom prst="rect">
            <a:avLst/>
          </a:prstGeom>
          <a:noFill/>
          <a:ln w="25400">
            <a:solidFill>
              <a:srgbClr val="FF0000"/>
            </a:solidFill>
            <a:prstDash val="dash"/>
          </a:ln>
        </p:spPr>
        <p:txBody>
          <a:bodyPr wrap="square" rtlCol="0">
            <a:normAutofit/>
          </a:bodyPr>
          <a:lstStyle/>
          <a:p>
            <a:endParaRPr lang="ko-KR" altLang="en-US" dirty="0"/>
          </a:p>
        </p:txBody>
      </p:sp>
      <p:sp>
        <p:nvSpPr>
          <p:cNvPr id="11" name="직사각형 10"/>
          <p:cNvSpPr/>
          <p:nvPr/>
        </p:nvSpPr>
        <p:spPr>
          <a:xfrm>
            <a:off x="4118098" y="4941168"/>
            <a:ext cx="4342334" cy="954107"/>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2(4)</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프로필 화면구성</a:t>
            </a:r>
            <a:endParaRPr lang="en-US" altLang="ko-KR" sz="1400" b="1" dirty="0" smtClean="0">
              <a:ea typeface="맑은 고딕"/>
              <a:cs typeface="Times New Roman"/>
            </a:endParaRPr>
          </a:p>
          <a:p>
            <a:pPr algn="just"/>
            <a:endParaRPr lang="en-US" altLang="ko-KR" sz="1400" b="1" dirty="0">
              <a:ea typeface="맑은 고딕"/>
              <a:cs typeface="Times New Roman"/>
            </a:endParaRPr>
          </a:p>
          <a:p>
            <a:pPr algn="just"/>
            <a:r>
              <a:rPr lang="ko-KR" altLang="en-US" sz="1400" b="1" dirty="0" smtClean="0">
                <a:ea typeface="맑은 고딕"/>
                <a:cs typeface="Times New Roman"/>
              </a:rPr>
              <a:t>구성정보 </a:t>
            </a:r>
            <a:r>
              <a:rPr lang="en-US" altLang="ko-KR" sz="1400" b="1" dirty="0" smtClean="0">
                <a:ea typeface="맑은 고딕"/>
                <a:cs typeface="Times New Roman"/>
              </a:rPr>
              <a:t>: </a:t>
            </a:r>
            <a:r>
              <a:rPr lang="ko-KR" altLang="en-US" sz="1400" b="1" dirty="0" smtClean="0">
                <a:ea typeface="맑은 고딕"/>
                <a:cs typeface="Times New Roman"/>
              </a:rPr>
              <a:t>사진</a:t>
            </a:r>
            <a:r>
              <a:rPr lang="en-US" altLang="ko-KR" sz="1400" b="1" dirty="0" smtClean="0">
                <a:ea typeface="맑은 고딕"/>
                <a:cs typeface="Times New Roman"/>
              </a:rPr>
              <a:t>, </a:t>
            </a:r>
            <a:r>
              <a:rPr lang="ko-KR" altLang="en-US" sz="1400" b="1" dirty="0" smtClean="0">
                <a:ea typeface="맑은 고딕"/>
                <a:cs typeface="Times New Roman"/>
              </a:rPr>
              <a:t>이름</a:t>
            </a:r>
            <a:r>
              <a:rPr lang="en-US" altLang="ko-KR" sz="1400" b="1" dirty="0" smtClean="0">
                <a:ea typeface="맑은 고딕"/>
                <a:cs typeface="Times New Roman"/>
              </a:rPr>
              <a:t>, </a:t>
            </a:r>
            <a:r>
              <a:rPr lang="ko-KR" altLang="en-US" sz="1400" b="1" dirty="0" smtClean="0">
                <a:ea typeface="맑은 고딕"/>
                <a:cs typeface="Times New Roman"/>
              </a:rPr>
              <a:t>성별</a:t>
            </a:r>
            <a:r>
              <a:rPr lang="en-US" altLang="ko-KR" sz="1400" b="1" dirty="0" smtClean="0">
                <a:ea typeface="맑은 고딕"/>
                <a:cs typeface="Times New Roman"/>
              </a:rPr>
              <a:t>, </a:t>
            </a:r>
            <a:r>
              <a:rPr lang="ko-KR" altLang="en-US" sz="1400" b="1" dirty="0">
                <a:ea typeface="맑은 고딕"/>
                <a:cs typeface="Times New Roman"/>
              </a:rPr>
              <a:t>전화번호</a:t>
            </a:r>
            <a:r>
              <a:rPr lang="en-US" altLang="ko-KR" sz="1400" b="1" dirty="0">
                <a:ea typeface="맑은 고딕"/>
                <a:cs typeface="Times New Roman"/>
              </a:rPr>
              <a:t>, </a:t>
            </a:r>
            <a:r>
              <a:rPr lang="ko-KR" altLang="en-US" sz="1400" b="1" dirty="0" smtClean="0">
                <a:ea typeface="맑은 고딕"/>
                <a:cs typeface="Times New Roman"/>
              </a:rPr>
              <a:t>생년월일</a:t>
            </a:r>
            <a:r>
              <a:rPr lang="en-US" altLang="ko-KR" sz="1400" b="1" dirty="0" smtClean="0">
                <a:ea typeface="맑은 고딕"/>
                <a:cs typeface="Times New Roman"/>
              </a:rPr>
              <a:t>, </a:t>
            </a:r>
            <a:r>
              <a:rPr lang="ko-KR" altLang="en-US" sz="1400" b="1" dirty="0" err="1" smtClean="0">
                <a:ea typeface="맑은 고딕"/>
                <a:cs typeface="Times New Roman"/>
              </a:rPr>
              <a:t>이메일</a:t>
            </a:r>
            <a:r>
              <a:rPr lang="en-US" altLang="ko-KR" sz="1400" b="1" dirty="0" smtClean="0">
                <a:ea typeface="맑은 고딕"/>
                <a:cs typeface="Times New Roman"/>
              </a:rPr>
              <a:t>, </a:t>
            </a:r>
            <a:r>
              <a:rPr lang="ko-KR" altLang="en-US" sz="1400" b="1" dirty="0" smtClean="0">
                <a:ea typeface="맑은 고딕"/>
                <a:cs typeface="Times New Roman"/>
              </a:rPr>
              <a:t>부서</a:t>
            </a:r>
            <a:r>
              <a:rPr lang="en-US" altLang="ko-KR" sz="1400" b="1" dirty="0" smtClean="0">
                <a:ea typeface="맑은 고딕"/>
                <a:cs typeface="Times New Roman"/>
              </a:rPr>
              <a:t>, </a:t>
            </a:r>
            <a:r>
              <a:rPr lang="ko-KR" altLang="en-US" sz="1400" b="1" dirty="0" smtClean="0">
                <a:ea typeface="맑은 고딕"/>
                <a:cs typeface="Times New Roman"/>
              </a:rPr>
              <a:t>직급</a:t>
            </a:r>
            <a:endParaRPr lang="en-US" altLang="ko-KR" sz="1400" b="1" dirty="0">
              <a:ea typeface="맑은 고딕"/>
              <a:cs typeface="Times New Roman"/>
            </a:endParaRPr>
          </a:p>
        </p:txBody>
      </p:sp>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825274" y="2334199"/>
            <a:ext cx="697552" cy="646331"/>
          </a:xfrm>
          <a:prstGeom prst="rect">
            <a:avLst/>
          </a:prstGeom>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2(4)①</a:t>
            </a:r>
            <a:r>
              <a:rPr lang="en-US" altLang="ko-KR" sz="1200" b="1" dirty="0" smtClean="0">
                <a:ea typeface="맑은 고딕"/>
                <a:cs typeface="Times New Roman"/>
              </a:rPr>
              <a:t> </a:t>
            </a:r>
            <a:r>
              <a:rPr lang="ko-KR" altLang="en-US" sz="1200" b="1" dirty="0" smtClean="0">
                <a:ea typeface="맑은 고딕"/>
                <a:cs typeface="Times New Roman"/>
              </a:rPr>
              <a:t>프로필 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44894" y="2463292"/>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21"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2(4)① </a:t>
            </a:r>
            <a:r>
              <a:rPr lang="ko-KR" altLang="en-US" dirty="0" smtClean="0">
                <a:solidFill>
                  <a:srgbClr val="000000"/>
                </a:solidFill>
                <a:latin typeface="돋움"/>
                <a:ea typeface="돋움"/>
              </a:rPr>
              <a:t>내 프로필 </a:t>
            </a:r>
            <a:r>
              <a:rPr lang="en-US" altLang="ko-KR" dirty="0">
                <a:solidFill>
                  <a:srgbClr val="000000"/>
                </a:solidFill>
                <a:latin typeface="돋움"/>
                <a:ea typeface="돋움"/>
                <a:sym typeface="Wingdings" panose="05000000000000000000" pitchFamily="2" charset="2"/>
              </a:rPr>
              <a:t> 2(4)①A </a:t>
            </a:r>
            <a:r>
              <a:rPr lang="ko-KR" altLang="en-US" dirty="0">
                <a:solidFill>
                  <a:srgbClr val="000000"/>
                </a:solidFill>
                <a:latin typeface="돋움"/>
                <a:ea typeface="돋움"/>
                <a:sym typeface="Wingdings" panose="05000000000000000000" pitchFamily="2" charset="2"/>
              </a:rPr>
              <a:t>프로필 화면구성</a:t>
            </a: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5400000">
            <a:off x="6026752" y="3766802"/>
            <a:ext cx="648072"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3" name="직사각형 12"/>
          <p:cNvSpPr/>
          <p:nvPr/>
        </p:nvSpPr>
        <p:spPr bwMode="auto">
          <a:xfrm>
            <a:off x="5880176" y="1292824"/>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3" name="직사각형 2"/>
          <p:cNvSpPr/>
          <p:nvPr/>
        </p:nvSpPr>
        <p:spPr bwMode="auto">
          <a:xfrm>
            <a:off x="-1404664" y="4221088"/>
            <a:ext cx="3456384" cy="2448272"/>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HR </a:t>
            </a:r>
            <a:r>
              <a:rPr kumimoji="1" lang="ko-KR" altLang="en-US" sz="1200" b="1" dirty="0" smtClean="0">
                <a:solidFill>
                  <a:schemeClr val="bg1"/>
                </a:solidFill>
                <a:latin typeface="Arial" charset="0"/>
                <a:ea typeface="돋움" pitchFamily="50" charset="-127"/>
              </a:rPr>
              <a:t>에 맞는 정보수정</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교수진 프로필 내용사항 부분 삭제,</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solidFill>
                  <a:schemeClr val="bg1"/>
                </a:solidFill>
                <a:latin typeface="Arial" charset="0"/>
                <a:ea typeface="돋움" pitchFamily="50" charset="-127"/>
              </a:rPr>
              <a:t>(</a:t>
            </a:r>
            <a:r>
              <a:rPr kumimoji="1" lang="ko-KR" altLang="en-US" sz="1200" b="1" dirty="0" smtClean="0">
                <a:solidFill>
                  <a:schemeClr val="bg1"/>
                </a:solidFill>
                <a:latin typeface="Arial" charset="0"/>
                <a:ea typeface="돋움" pitchFamily="50" charset="-127"/>
              </a:rPr>
              <a:t>경력사항</a:t>
            </a:r>
            <a:r>
              <a:rPr kumimoji="1" lang="en-US" altLang="ko-KR" sz="1200" b="1" dirty="0" smtClean="0">
                <a:solidFill>
                  <a:schemeClr val="bg1"/>
                </a:solidFill>
                <a:latin typeface="Arial" charset="0"/>
                <a:ea typeface="돋움" pitchFamily="50" charset="-127"/>
              </a:rPr>
              <a:t>, </a:t>
            </a:r>
            <a:r>
              <a:rPr kumimoji="1" lang="ko-KR" altLang="en-US" sz="1200" b="1" dirty="0" smtClean="0">
                <a:solidFill>
                  <a:schemeClr val="bg1"/>
                </a:solidFill>
                <a:latin typeface="Arial" charset="0"/>
                <a:ea typeface="돋움" pitchFamily="50" charset="-127"/>
              </a:rPr>
              <a:t>학력</a:t>
            </a:r>
            <a:r>
              <a:rPr kumimoji="1" lang="en-US" altLang="ko-KR" sz="1200" b="1" dirty="0" smtClean="0">
                <a:solidFill>
                  <a:schemeClr val="bg1"/>
                </a:solidFill>
                <a:latin typeface="Arial" charset="0"/>
                <a:ea typeface="돋움" pitchFamily="50" charset="-127"/>
              </a:rPr>
              <a:t>, </a:t>
            </a:r>
            <a:r>
              <a:rPr kumimoji="1" lang="ko-KR" altLang="en-US" sz="1200" b="1" dirty="0" smtClean="0">
                <a:solidFill>
                  <a:schemeClr val="bg1"/>
                </a:solidFill>
                <a:latin typeface="Arial" charset="0"/>
                <a:ea typeface="돋움" pitchFamily="50" charset="-127"/>
              </a:rPr>
              <a:t>자격증</a:t>
            </a:r>
            <a:r>
              <a:rPr kumimoji="1" lang="en-US" altLang="ko-KR" sz="1200" b="1" dirty="0" smtClean="0">
                <a:solidFill>
                  <a:schemeClr val="bg1"/>
                </a:solidFill>
                <a:latin typeface="Arial" charset="0"/>
                <a:ea typeface="돋움" pitchFamily="50" charset="-127"/>
              </a:rPr>
              <a:t>, </a:t>
            </a:r>
            <a:r>
              <a:rPr kumimoji="1" lang="ko-KR" altLang="en-US" sz="1200" b="1" dirty="0" smtClean="0">
                <a:solidFill>
                  <a:schemeClr val="bg1"/>
                </a:solidFill>
                <a:latin typeface="Arial" charset="0"/>
                <a:ea typeface="돋움" pitchFamily="50" charset="-127"/>
              </a:rPr>
              <a:t>특화분야</a:t>
            </a:r>
            <a:r>
              <a:rPr kumimoji="1" lang="en-US" altLang="ko-KR" sz="1200" b="1" dirty="0" smtClean="0">
                <a:solidFill>
                  <a:schemeClr val="bg1"/>
                </a:solidFill>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부서</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r>
              <a:rPr kumimoji="1" lang="ko-KR" altLang="en-US" sz="1200" b="1" i="0" u="none" strike="noStrike" cap="none" normalizeH="0" baseline="0" dirty="0" smtClean="0">
                <a:ln>
                  <a:noFill/>
                </a:ln>
                <a:solidFill>
                  <a:schemeClr val="bg1"/>
                </a:solidFill>
                <a:effectLst/>
                <a:latin typeface="Arial" charset="0"/>
                <a:ea typeface="돋움" pitchFamily="50" charset="-127"/>
              </a:rPr>
              <a:t> 직급 추가</a:t>
            </a:r>
            <a:r>
              <a:rPr kumimoji="1" lang="en-US" altLang="ko-KR" sz="1200" b="1" i="0" u="none" strike="noStrike" cap="none" normalizeH="0" baseline="0" dirty="0" smtClean="0">
                <a:ln>
                  <a:noFill/>
                </a:ln>
                <a:solidFill>
                  <a:schemeClr val="bg1"/>
                </a:solidFill>
                <a:effectLst/>
                <a:latin typeface="Arial" charset="0"/>
                <a:ea typeface="돋움" pitchFamily="50" charset="-127"/>
              </a:rPr>
              <a:t/>
            </a:r>
            <a:br>
              <a:rPr kumimoji="1" lang="en-US" altLang="ko-KR" sz="1200" b="1" i="0" u="none" strike="noStrike" cap="none" normalizeH="0" baseline="0" dirty="0" smtClean="0">
                <a:ln>
                  <a:noFill/>
                </a:ln>
                <a:solidFill>
                  <a:schemeClr val="bg1"/>
                </a:solidFill>
                <a:effectLst/>
                <a:latin typeface="Arial" charset="0"/>
                <a:ea typeface="돋움" pitchFamily="50" charset="-127"/>
              </a:rPr>
            </a:br>
            <a:r>
              <a:rPr kumimoji="1" lang="en-US" altLang="ko-KR" sz="1200" b="1" i="0" u="none" strike="noStrike" cap="none" normalizeH="0" baseline="0" dirty="0" smtClean="0">
                <a:ln>
                  <a:noFill/>
                </a:ln>
                <a:solidFill>
                  <a:schemeClr val="bg1"/>
                </a:solidFill>
                <a:effectLst/>
                <a:latin typeface="Arial" charset="0"/>
                <a:ea typeface="돋움" pitchFamily="50" charset="-127"/>
              </a:rPr>
              <a:t/>
            </a:r>
            <a:br>
              <a:rPr kumimoji="1" lang="en-US" altLang="ko-KR" sz="1200" b="1" i="0" u="none" strike="noStrike" cap="none" normalizeH="0" baseline="0" dirty="0" smtClean="0">
                <a:ln>
                  <a:noFill/>
                </a:ln>
                <a:solidFill>
                  <a:schemeClr val="bg1"/>
                </a:solidFill>
                <a:effectLst/>
                <a:latin typeface="Arial" charset="0"/>
                <a:ea typeface="돋움" pitchFamily="50" charset="-127"/>
              </a:rPr>
            </a:br>
            <a:r>
              <a:rPr kumimoji="1" lang="ko-KR" altLang="en-US" sz="1200" b="1" i="0" u="none" strike="noStrike" cap="none" normalizeH="0" baseline="0" dirty="0" smtClean="0">
                <a:ln>
                  <a:noFill/>
                </a:ln>
                <a:solidFill>
                  <a:schemeClr val="bg1"/>
                </a:solidFill>
                <a:effectLst/>
                <a:latin typeface="Arial" charset="0"/>
                <a:ea typeface="돋움" pitchFamily="50" charset="-127"/>
              </a:rPr>
              <a:t>계좌정보 페이지 삭제</a:t>
            </a:r>
          </a:p>
        </p:txBody>
      </p:sp>
    </p:spTree>
    <p:extLst>
      <p:ext uri="{BB962C8B-B14F-4D97-AF65-F5344CB8AC3E}">
        <p14:creationId xmlns:p14="http://schemas.microsoft.com/office/powerpoint/2010/main" val="1676251809"/>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35428"/>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790193"/>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1689240" y="2493673"/>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3848" y="1646177"/>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36045" y="1747660"/>
            <a:ext cx="4642691" cy="356024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AutoShape 91"/>
          <p:cNvSpPr>
            <a:spLocks noChangeArrowheads="1"/>
          </p:cNvSpPr>
          <p:nvPr/>
        </p:nvSpPr>
        <p:spPr bwMode="auto">
          <a:xfrm rot="5400000">
            <a:off x="6268424" y="4580238"/>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1" name="직사각형 10"/>
          <p:cNvSpPr/>
          <p:nvPr/>
        </p:nvSpPr>
        <p:spPr>
          <a:xfrm>
            <a:off x="4231147" y="5674212"/>
            <a:ext cx="4342334" cy="954107"/>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2(2)</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내 방명록 화면 구성 </a:t>
            </a:r>
            <a:r>
              <a:rPr lang="en-US" altLang="ko-KR" sz="1400" b="1" dirty="0" smtClean="0">
                <a:ea typeface="맑은 고딕"/>
                <a:cs typeface="Times New Roman"/>
              </a:rPr>
              <a:t>(</a:t>
            </a:r>
            <a:r>
              <a:rPr lang="ko-KR" altLang="en-US" sz="1400" b="1" dirty="0" smtClean="0">
                <a:ea typeface="맑은 고딕"/>
                <a:cs typeface="Times New Roman"/>
              </a:rPr>
              <a:t>방명록 메뉴와 연동</a:t>
            </a:r>
            <a:r>
              <a:rPr lang="en-US" altLang="ko-KR" sz="1400" b="1" dirty="0" smtClean="0">
                <a:ea typeface="맑은 고딕"/>
                <a:cs typeface="Times New Roman"/>
              </a:rPr>
              <a:t>)</a:t>
            </a:r>
          </a:p>
          <a:p>
            <a:pPr algn="just"/>
            <a:endParaRPr lang="en-US" altLang="ko-KR" sz="1400" b="1" dirty="0">
              <a:ea typeface="맑은 고딕"/>
              <a:cs typeface="Times New Roman"/>
            </a:endParaRPr>
          </a:p>
          <a:p>
            <a:pPr algn="just"/>
            <a:r>
              <a:rPr lang="ko-KR" altLang="en-US" sz="1400" kern="100" dirty="0" smtClean="0">
                <a:effectLst/>
                <a:latin typeface="맑은 고딕"/>
                <a:ea typeface="맑은 고딕"/>
                <a:cs typeface="Times New Roman"/>
              </a:rPr>
              <a:t>현재 남긴 </a:t>
            </a:r>
            <a:r>
              <a:rPr lang="ko-KR" altLang="en-US" sz="1400" kern="100" dirty="0" err="1" smtClean="0">
                <a:effectLst/>
                <a:latin typeface="맑은 고딕"/>
                <a:ea typeface="맑은 고딕"/>
                <a:cs typeface="Times New Roman"/>
              </a:rPr>
              <a:t>댓글</a:t>
            </a:r>
            <a:r>
              <a:rPr lang="ko-KR" altLang="en-US" sz="1400" kern="100" dirty="0" smtClean="0">
                <a:effectLst/>
                <a:latin typeface="맑은 고딕"/>
                <a:ea typeface="맑은 고딕"/>
                <a:cs typeface="Times New Roman"/>
              </a:rPr>
              <a:t> 보여주기</a:t>
            </a:r>
            <a:endParaRPr lang="en-US" altLang="ko-KR" sz="1400" kern="100" dirty="0" smtClean="0">
              <a:effectLst/>
              <a:latin typeface="맑은 고딕"/>
              <a:ea typeface="맑은 고딕"/>
              <a:cs typeface="Times New Roman"/>
            </a:endParaRPr>
          </a:p>
          <a:p>
            <a:pPr algn="just"/>
            <a:r>
              <a:rPr lang="ko-KR" altLang="en-US" sz="1400" kern="100" dirty="0" err="1" smtClean="0">
                <a:latin typeface="맑은 고딕"/>
                <a:ea typeface="맑은 고딕"/>
                <a:cs typeface="Times New Roman"/>
              </a:rPr>
              <a:t>댓글</a:t>
            </a:r>
            <a:r>
              <a:rPr lang="ko-KR" altLang="en-US" sz="1400" kern="100" dirty="0" smtClean="0">
                <a:latin typeface="맑은 고딕"/>
                <a:ea typeface="맑은 고딕"/>
                <a:cs typeface="Times New Roman"/>
              </a:rPr>
              <a:t> 남기기</a:t>
            </a:r>
            <a:endParaRPr lang="en-US" altLang="ko-KR" sz="1400" kern="100" dirty="0" smtClean="0">
              <a:effectLst/>
              <a:latin typeface="맑은 고딕"/>
              <a:ea typeface="맑은 고딕"/>
              <a:cs typeface="Times New Roman"/>
            </a:endParaRPr>
          </a:p>
        </p:txBody>
      </p:sp>
      <p:sp>
        <p:nvSpPr>
          <p:cNvPr id="12" name="직사각형 11"/>
          <p:cNvSpPr/>
          <p:nvPr/>
        </p:nvSpPr>
        <p:spPr>
          <a:xfrm>
            <a:off x="793375" y="2440006"/>
            <a:ext cx="697552" cy="646331"/>
          </a:xfrm>
          <a:prstGeom prst="rect">
            <a:avLst/>
          </a:prstGeom>
          <a:solidFill>
            <a:schemeClr val="bg1"/>
          </a:solidFill>
          <a:ln>
            <a:solidFill>
              <a:schemeClr val="tx1"/>
            </a:solidFill>
          </a:ln>
        </p:spPr>
        <p:txBody>
          <a:bodyPr wrap="square">
            <a:spAutoFit/>
          </a:bodyPr>
          <a:lstStyle/>
          <a:p>
            <a:pPr algn="just"/>
            <a:r>
              <a:rPr lang="en-US" altLang="ko-KR" sz="1200" b="1" kern="100" dirty="0">
                <a:latin typeface="맑은 고딕"/>
                <a:ea typeface="맑은 고딕"/>
                <a:cs typeface="Times New Roman"/>
              </a:rPr>
              <a:t>2(2</a:t>
            </a:r>
            <a:r>
              <a:rPr lang="en-US" altLang="ko-KR" sz="1200" b="1" kern="100" dirty="0" smtClean="0">
                <a:latin typeface="맑은 고딕"/>
                <a:ea typeface="맑은 고딕"/>
                <a:cs typeface="Times New Roman"/>
              </a:rPr>
              <a:t>)①</a:t>
            </a:r>
            <a:r>
              <a:rPr lang="ko-KR" altLang="en-US" sz="1200" b="1" kern="100" dirty="0" smtClean="0">
                <a:latin typeface="맑은 고딕"/>
                <a:ea typeface="맑은 고딕"/>
                <a:cs typeface="Times New Roman"/>
              </a:rPr>
              <a:t>내 방명록 </a:t>
            </a:r>
            <a:r>
              <a:rPr lang="ko-KR" altLang="en-US" sz="1200" b="1" dirty="0" smtClean="0">
                <a:ea typeface="맑은 고딕"/>
                <a:cs typeface="Times New Roman"/>
              </a:rPr>
              <a:t>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3" name="TextBox 12"/>
          <p:cNvSpPr txBox="1"/>
          <p:nvPr/>
        </p:nvSpPr>
        <p:spPr>
          <a:xfrm>
            <a:off x="1544894" y="2573380"/>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952" y="3885694"/>
            <a:ext cx="4444837" cy="976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a:t>
            </a:r>
            <a:r>
              <a:rPr lang="en-US" altLang="ko-KR" dirty="0" smtClean="0"/>
              <a:t>②</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내 방명록</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5" name="TextBox 14"/>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pic>
        <p:nvPicPr>
          <p:cNvPr id="2" name="그림 1"/>
          <p:cNvPicPr>
            <a:picLocks noChangeAspect="1"/>
          </p:cNvPicPr>
          <p:nvPr/>
        </p:nvPicPr>
        <p:blipFill>
          <a:blip r:embed="rId6"/>
          <a:stretch>
            <a:fillRect/>
          </a:stretch>
        </p:blipFill>
        <p:spPr>
          <a:xfrm>
            <a:off x="4125821" y="1819169"/>
            <a:ext cx="4458968" cy="3416724"/>
          </a:xfrm>
          <a:prstGeom prst="rect">
            <a:avLst/>
          </a:prstGeom>
        </p:spPr>
      </p:pic>
      <p:sp>
        <p:nvSpPr>
          <p:cNvPr id="17" name="직사각형 16"/>
          <p:cNvSpPr/>
          <p:nvPr/>
        </p:nvSpPr>
        <p:spPr bwMode="auto">
          <a:xfrm>
            <a:off x="5894318" y="1204319"/>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821367961"/>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778104" y="2852936"/>
            <a:ext cx="697552" cy="646331"/>
          </a:xfrm>
          <a:prstGeom prst="rect">
            <a:avLst/>
          </a:prstGeom>
          <a:solidFill>
            <a:schemeClr val="bg1">
              <a:lumMod val="75000"/>
            </a:schemeClr>
          </a:solidFill>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2(4)③</a:t>
            </a:r>
            <a:r>
              <a:rPr lang="en-US" altLang="ko-KR" sz="1200" b="1" dirty="0" smtClean="0">
                <a:ea typeface="맑은 고딕"/>
                <a:cs typeface="Times New Roman"/>
              </a:rPr>
              <a:t> </a:t>
            </a:r>
            <a:r>
              <a:rPr lang="ko-KR" altLang="en-US" sz="1200" b="1" dirty="0" smtClean="0">
                <a:ea typeface="맑은 고딕"/>
                <a:cs typeface="Times New Roman"/>
              </a:rPr>
              <a:t>계정관리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2897200"/>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21" name="Rectangle 6"/>
          <p:cNvSpPr>
            <a:spLocks noChangeArrowheads="1"/>
          </p:cNvSpPr>
          <p:nvPr/>
        </p:nvSpPr>
        <p:spPr bwMode="auto">
          <a:xfrm>
            <a:off x="606425" y="555625"/>
            <a:ext cx="7978364"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2(4)③ </a:t>
            </a:r>
            <a:r>
              <a:rPr lang="ko-KR" altLang="en-US" dirty="0" smtClean="0">
                <a:solidFill>
                  <a:srgbClr val="000000"/>
                </a:solidFill>
                <a:latin typeface="돋움"/>
                <a:ea typeface="돋움"/>
              </a:rPr>
              <a:t>계정관</a:t>
            </a:r>
            <a:r>
              <a:rPr lang="ko-KR" altLang="en-US" dirty="0">
                <a:solidFill>
                  <a:srgbClr val="000000"/>
                </a:solidFill>
                <a:latin typeface="돋움"/>
                <a:ea typeface="돋움"/>
              </a:rPr>
              <a:t>리</a:t>
            </a:r>
            <a:r>
              <a:rPr lang="ko-KR" altLang="en-US" dirty="0" smtClean="0">
                <a:solidFill>
                  <a:srgbClr val="000000"/>
                </a:solidFill>
                <a:latin typeface="돋움"/>
                <a:ea typeface="돋움"/>
              </a:rPr>
              <a:t> </a:t>
            </a:r>
            <a:r>
              <a:rPr lang="en-US" altLang="ko-KR" dirty="0">
                <a:solidFill>
                  <a:srgbClr val="000000"/>
                </a:solidFill>
                <a:latin typeface="돋움"/>
                <a:ea typeface="돋움"/>
                <a:sym typeface="Wingdings" panose="05000000000000000000" pitchFamily="2" charset="2"/>
              </a:rPr>
              <a:t> 2(4</a:t>
            </a:r>
            <a:r>
              <a:rPr lang="en-US" altLang="ko-KR" dirty="0" smtClean="0">
                <a:solidFill>
                  <a:srgbClr val="000000"/>
                </a:solidFill>
                <a:latin typeface="돋움"/>
                <a:ea typeface="돋움"/>
                <a:sym typeface="Wingdings" panose="05000000000000000000" pitchFamily="2" charset="2"/>
              </a:rPr>
              <a:t>)③</a:t>
            </a:r>
            <a:r>
              <a:rPr lang="en-US" altLang="ko-KR" dirty="0">
                <a:solidFill>
                  <a:srgbClr val="000000"/>
                </a:solidFill>
                <a:latin typeface="돋움"/>
                <a:ea typeface="돋움"/>
                <a:sym typeface="Wingdings" panose="05000000000000000000" pitchFamily="2" charset="2"/>
              </a:rPr>
              <a:t>A </a:t>
            </a:r>
            <a:r>
              <a:rPr lang="ko-KR" altLang="en-US" dirty="0" smtClean="0">
                <a:solidFill>
                  <a:srgbClr val="000000"/>
                </a:solidFill>
                <a:latin typeface="돋움"/>
                <a:ea typeface="돋움"/>
                <a:sym typeface="Wingdings" panose="05000000000000000000" pitchFamily="2" charset="2"/>
              </a:rPr>
              <a:t>계정관</a:t>
            </a:r>
            <a:r>
              <a:rPr lang="ko-KR" altLang="en-US" dirty="0">
                <a:solidFill>
                  <a:srgbClr val="000000"/>
                </a:solidFill>
                <a:latin typeface="돋움"/>
                <a:ea typeface="돋움"/>
                <a:sym typeface="Wingdings" panose="05000000000000000000" pitchFamily="2" charset="2"/>
              </a:rPr>
              <a:t>리</a:t>
            </a:r>
            <a:r>
              <a:rPr lang="ko-KR" altLang="en-US" dirty="0" smtClean="0">
                <a:solidFill>
                  <a:srgbClr val="000000"/>
                </a:solidFill>
                <a:latin typeface="돋움"/>
                <a:ea typeface="돋움"/>
                <a:sym typeface="Wingdings" panose="05000000000000000000" pitchFamily="2" charset="2"/>
              </a:rPr>
              <a:t>   화면구성</a:t>
            </a:r>
            <a:endParaRPr lang="ko-KR" altLang="en-US" dirty="0">
              <a:solidFill>
                <a:srgbClr val="000000"/>
              </a:solidFill>
              <a:latin typeface="돋움"/>
              <a:ea typeface="돋움"/>
              <a:sym typeface="Wingdings" panose="05000000000000000000" pitchFamily="2" charset="2"/>
            </a:endParaRP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10800000">
            <a:off x="3475050" y="4680667"/>
            <a:ext cx="756708"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2" name="직사각형 1"/>
          <p:cNvSpPr/>
          <p:nvPr/>
        </p:nvSpPr>
        <p:spPr bwMode="auto">
          <a:xfrm>
            <a:off x="4139952" y="1772817"/>
            <a:ext cx="4444837" cy="4752528"/>
          </a:xfrm>
          <a:prstGeom prst="rect">
            <a:avLst/>
          </a:prstGeom>
          <a:solidFill>
            <a:schemeClr val="bg1">
              <a:lumMod val="8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968" y="2276872"/>
            <a:ext cx="4176464" cy="1426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198904" y="2021139"/>
            <a:ext cx="2088232" cy="276999"/>
          </a:xfrm>
          <a:prstGeom prst="rect">
            <a:avLst/>
          </a:prstGeom>
          <a:noFill/>
        </p:spPr>
        <p:txBody>
          <a:bodyPr wrap="square" rtlCol="0">
            <a:spAutoFit/>
          </a:bodyPr>
          <a:lstStyle/>
          <a:p>
            <a:r>
              <a:rPr lang="en-US" altLang="ko-KR" sz="1200" b="1" dirty="0" smtClean="0"/>
              <a:t>1. </a:t>
            </a:r>
            <a:r>
              <a:rPr lang="ko-KR" altLang="en-US" sz="1200" b="1" dirty="0" smtClean="0"/>
              <a:t>비밀번호 설정</a:t>
            </a:r>
            <a:endParaRPr lang="ko-KR" altLang="en-US" sz="1200" b="1" dirty="0"/>
          </a:p>
        </p:txBody>
      </p:sp>
      <p:sp>
        <p:nvSpPr>
          <p:cNvPr id="19" name="TextBox 18"/>
          <p:cNvSpPr txBox="1"/>
          <p:nvPr/>
        </p:nvSpPr>
        <p:spPr>
          <a:xfrm>
            <a:off x="4254492" y="3785913"/>
            <a:ext cx="2088232" cy="276999"/>
          </a:xfrm>
          <a:prstGeom prst="rect">
            <a:avLst/>
          </a:prstGeom>
          <a:noFill/>
        </p:spPr>
        <p:txBody>
          <a:bodyPr wrap="square" rtlCol="0">
            <a:spAutoFit/>
          </a:bodyPr>
          <a:lstStyle/>
          <a:p>
            <a:r>
              <a:rPr lang="en-US" altLang="ko-KR" sz="1200" b="1" dirty="0"/>
              <a:t>2</a:t>
            </a:r>
            <a:r>
              <a:rPr lang="en-US" altLang="ko-KR" sz="1200" b="1" dirty="0" smtClean="0"/>
              <a:t>. SNS </a:t>
            </a:r>
            <a:r>
              <a:rPr lang="ko-KR" altLang="en-US" sz="1200" b="1" dirty="0" smtClean="0"/>
              <a:t>연동</a:t>
            </a:r>
            <a:endParaRPr lang="ko-KR" altLang="en-US" sz="1200" b="1" dirty="0"/>
          </a:p>
        </p:txBody>
      </p:sp>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3623" y="4062912"/>
            <a:ext cx="3384197" cy="2366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3782512"/>
            <a:ext cx="3528392" cy="2700300"/>
          </a:xfrm>
          <a:prstGeom prst="rect">
            <a:avLst/>
          </a:prstGeom>
          <a:noFill/>
          <a:ln w="25400">
            <a:solidFill>
              <a:srgbClr val="FF0000"/>
            </a:solidFill>
            <a:prstDash val="dash"/>
          </a:ln>
        </p:spPr>
        <p:txBody>
          <a:bodyPr wrap="square" rtlCol="0">
            <a:normAutofit/>
          </a:bodyPr>
          <a:lstStyle/>
          <a:p>
            <a:endParaRPr lang="ko-KR" altLang="en-US" dirty="0"/>
          </a:p>
        </p:txBody>
      </p:sp>
      <p:sp>
        <p:nvSpPr>
          <p:cNvPr id="23" name="직사각형 22"/>
          <p:cNvSpPr/>
          <p:nvPr/>
        </p:nvSpPr>
        <p:spPr>
          <a:xfrm>
            <a:off x="96577" y="4149082"/>
            <a:ext cx="3378472" cy="2613552"/>
          </a:xfrm>
          <a:prstGeom prst="rect">
            <a:avLst/>
          </a:prstGeom>
          <a:ln w="25400">
            <a:solidFill>
              <a:schemeClr val="tx1"/>
            </a:solidFill>
          </a:ln>
        </p:spPr>
        <p:txBody>
          <a:bodyPr wrap="square" anchor="ctr">
            <a:normAutofit/>
          </a:bodyPr>
          <a:lstStyle/>
          <a:p>
            <a:pPr marL="85725" indent="-85725" algn="just">
              <a:buFont typeface="Arial" panose="020B0604020202020204" pitchFamily="34" charset="0"/>
              <a:buChar char="•"/>
            </a:pPr>
            <a:r>
              <a:rPr lang="ko-KR" altLang="en-US" sz="1200" b="1" kern="100" dirty="0" smtClean="0">
                <a:solidFill>
                  <a:srgbClr val="000000"/>
                </a:solidFill>
                <a:latin typeface="맑은 고딕"/>
                <a:ea typeface="맑은 고딕"/>
                <a:cs typeface="Times New Roman"/>
              </a:rPr>
              <a:t>타 사이트처럼 기존 사용하던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아이디와 패스워드를 통해 로그인 하는 연동의 개념이 아님</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TMIP</a:t>
            </a:r>
            <a:r>
              <a:rPr lang="ko-KR" altLang="en-US" sz="1200" b="1" kern="100" dirty="0" smtClean="0">
                <a:solidFill>
                  <a:srgbClr val="000000"/>
                </a:solidFill>
                <a:latin typeface="맑은 고딕"/>
                <a:ea typeface="맑은 고딕"/>
                <a:cs typeface="Times New Roman"/>
              </a:rPr>
              <a:t>와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의 연동을 통해 학습자가 본인의 종합평가 결과 및 관련 내용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에 업로드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타인에게 자신의 일상 또는 결과물을 보여주고 싶어하는 인간 심리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 </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연동을 통해 얻을 수 있는 효과</a:t>
            </a:r>
            <a:endParaRPr lang="en-US" altLang="ko-KR" sz="1200" b="1" kern="100" dirty="0" smtClean="0">
              <a:solidFill>
                <a:srgbClr val="000000"/>
              </a:solidFill>
              <a:latin typeface="맑은 고딕"/>
              <a:ea typeface="맑은 고딕"/>
              <a:cs typeface="Times New Roman"/>
            </a:endParaRPr>
          </a:p>
          <a:p>
            <a:pPr marL="361950" lvl="1" indent="-180975" algn="just">
              <a:buFont typeface="Wingdings" panose="05000000000000000000" pitchFamily="2" charset="2"/>
              <a:buChar char="ü"/>
            </a:pPr>
            <a:r>
              <a:rPr lang="ko-KR" altLang="en-US" sz="1200" b="1" kern="100" dirty="0" smtClean="0">
                <a:solidFill>
                  <a:srgbClr val="000000"/>
                </a:solidFill>
                <a:latin typeface="맑은 고딕"/>
                <a:ea typeface="맑은 고딕"/>
                <a:cs typeface="Times New Roman"/>
              </a:rPr>
              <a:t>학습자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게시 글</a:t>
            </a:r>
            <a:r>
              <a:rPr lang="en-US" altLang="ko-KR" sz="1200" b="1" kern="100" dirty="0" smtClean="0">
                <a:solidFill>
                  <a:srgbClr val="000000"/>
                </a:solidFill>
                <a:latin typeface="맑은 고딕"/>
                <a:ea typeface="맑은 고딕"/>
                <a:cs typeface="Times New Roman"/>
              </a:rPr>
              <a:t>(ex : </a:t>
            </a:r>
            <a:r>
              <a:rPr lang="ko-KR" altLang="en-US" sz="1200" b="1" kern="100" dirty="0" smtClean="0">
                <a:solidFill>
                  <a:srgbClr val="000000"/>
                </a:solidFill>
                <a:latin typeface="맑은 고딕"/>
                <a:ea typeface="맑은 고딕"/>
                <a:cs typeface="Times New Roman"/>
              </a:rPr>
              <a:t>종합평가 결과</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을 통한 간접광고</a:t>
            </a:r>
            <a:endParaRPr lang="en-US" altLang="ko-KR" sz="1200" b="1" kern="100" dirty="0" smtClean="0">
              <a:solidFill>
                <a:srgbClr val="000000"/>
              </a:solidFill>
              <a:latin typeface="맑은 고딕"/>
              <a:ea typeface="맑은 고딕"/>
              <a:cs typeface="Times New Roman"/>
            </a:endParaRPr>
          </a:p>
        </p:txBody>
      </p:sp>
      <p:sp>
        <p:nvSpPr>
          <p:cNvPr id="18" name="직사각형 17"/>
          <p:cNvSpPr/>
          <p:nvPr/>
        </p:nvSpPr>
        <p:spPr bwMode="auto">
          <a:xfrm>
            <a:off x="7277345" y="13160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042026861"/>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default">
  <a:themeElements>
    <a:clrScheme name="">
      <a:dk1>
        <a:srgbClr val="000000"/>
      </a:dk1>
      <a:lt1>
        <a:srgbClr val="FFFFFF"/>
      </a:lt1>
      <a:dk2>
        <a:srgbClr val="000000"/>
      </a:dk2>
      <a:lt2>
        <a:srgbClr val="919191"/>
      </a:lt2>
      <a:accent1>
        <a:srgbClr val="FFFFFF"/>
      </a:accent1>
      <a:accent2>
        <a:srgbClr val="CAE4FE"/>
      </a:accent2>
      <a:accent3>
        <a:srgbClr val="FFFFFF"/>
      </a:accent3>
      <a:accent4>
        <a:srgbClr val="000000"/>
      </a:accent4>
      <a:accent5>
        <a:srgbClr val="FFFFFF"/>
      </a:accent5>
      <a:accent6>
        <a:srgbClr val="B7CFE6"/>
      </a:accent6>
      <a:hlink>
        <a:srgbClr val="0066CC"/>
      </a:hlink>
      <a:folHlink>
        <a:srgbClr val="FFFF99"/>
      </a:folHlink>
    </a:clrScheme>
    <a:fontScheme name="default">
      <a:majorFont>
        <a:latin typeface="Arial"/>
        <a:ea typeface="돋움"/>
        <a:cs typeface=""/>
      </a:majorFont>
      <a:minorFont>
        <a:latin typeface="Arial"/>
        <a:ea typeface="돋움"/>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spDef>
    <a:ln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lnDef>
  </a:objectDefaults>
  <a:extraClrSchemeLst>
    <a:extraClrScheme>
      <a:clrScheme name="defaul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31812</TotalTime>
  <Words>3930</Words>
  <Application>Microsoft Office PowerPoint</Application>
  <PresentationFormat>화면 슬라이드 쇼(4:3)</PresentationFormat>
  <Paragraphs>1541</Paragraphs>
  <Slides>46</Slides>
  <Notes>0</Notes>
  <HiddenSlides>0</HiddenSlides>
  <MMClips>0</MMClips>
  <ScaleCrop>false</ScaleCrop>
  <HeadingPairs>
    <vt:vector size="4" baseType="variant">
      <vt:variant>
        <vt:lpstr>테마</vt:lpstr>
      </vt:variant>
      <vt:variant>
        <vt:i4>1</vt:i4>
      </vt:variant>
      <vt:variant>
        <vt:lpstr>슬라이드 제목</vt:lpstr>
      </vt:variant>
      <vt:variant>
        <vt:i4>46</vt:i4>
      </vt:variant>
    </vt:vector>
  </HeadingPairs>
  <TitlesOfParts>
    <vt:vector size="47" baseType="lpstr">
      <vt:lpstr>default</vt:lpstr>
      <vt:lpstr>The Mandarin UI UX 기획 보드 - HR</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Kyle Jo</dc:creator>
  <cp:lastModifiedBy>Gin Song</cp:lastModifiedBy>
  <cp:revision>525</cp:revision>
  <dcterms:created xsi:type="dcterms:W3CDTF">2014-09-17T04:32:25Z</dcterms:created>
  <dcterms:modified xsi:type="dcterms:W3CDTF">2014-11-08T01:56:44Z</dcterms:modified>
</cp:coreProperties>
</file>