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9"/>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393" r:id="rId14"/>
    <p:sldId id="395" r:id="rId15"/>
    <p:sldId id="410" r:id="rId16"/>
    <p:sldId id="409" r:id="rId17"/>
    <p:sldId id="411" r:id="rId18"/>
    <p:sldId id="412" r:id="rId19"/>
    <p:sldId id="399" r:id="rId20"/>
    <p:sldId id="400" r:id="rId21"/>
    <p:sldId id="401" r:id="rId22"/>
    <p:sldId id="403" r:id="rId23"/>
    <p:sldId id="427" r:id="rId24"/>
    <p:sldId id="428" r:id="rId25"/>
    <p:sldId id="404" r:id="rId26"/>
    <p:sldId id="414" r:id="rId27"/>
    <p:sldId id="416" r:id="rId28"/>
    <p:sldId id="417" r:id="rId29"/>
    <p:sldId id="418" r:id="rId30"/>
    <p:sldId id="419" r:id="rId31"/>
    <p:sldId id="420" r:id="rId32"/>
    <p:sldId id="422" r:id="rId33"/>
    <p:sldId id="423" r:id="rId34"/>
    <p:sldId id="405" r:id="rId35"/>
    <p:sldId id="307" r:id="rId36"/>
    <p:sldId id="363" r:id="rId37"/>
    <p:sldId id="426" r:id="rId38"/>
    <p:sldId id="379" r:id="rId39"/>
    <p:sldId id="312" r:id="rId40"/>
    <p:sldId id="407" r:id="rId41"/>
    <p:sldId id="306" r:id="rId42"/>
    <p:sldId id="365" r:id="rId43"/>
    <p:sldId id="432" r:id="rId44"/>
    <p:sldId id="429" r:id="rId45"/>
    <p:sldId id="431" r:id="rId46"/>
    <p:sldId id="430" r:id="rId47"/>
    <p:sldId id="310"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CC99"/>
    <a:srgbClr val="006666"/>
    <a:srgbClr val="006699"/>
    <a:srgbClr val="3399FF"/>
    <a:srgbClr val="FF3399"/>
    <a:srgbClr val="009900"/>
    <a:srgbClr val="6699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0" autoAdjust="0"/>
    <p:restoredTop sz="95494" autoAdjust="0"/>
  </p:normalViewPr>
  <p:slideViewPr>
    <p:cSldViewPr snapToObjects="1">
      <p:cViewPr varScale="1">
        <p:scale>
          <a:sx n="88" d="100"/>
          <a:sy n="88" d="100"/>
        </p:scale>
        <p:origin x="10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png"/><Relationship Id="rId7" Type="http://schemas.openxmlformats.org/officeDocument/2006/relationships/image" Target="../media/image1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23.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5.png"/><Relationship Id="rId7" Type="http://schemas.openxmlformats.org/officeDocument/2006/relationships/image" Target="../media/image2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66.png"/></Relationships>
</file>

<file path=ppt/slides/_rels/slide4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75591" y="2617856"/>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193348" y="3848032"/>
            <a:ext cx="279622" cy="4823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75894528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
        <p:nvSpPr>
          <p:cNvPr id="64" name="직사각형 1"/>
          <p:cNvSpPr/>
          <p:nvPr/>
        </p:nvSpPr>
        <p:spPr bwMode="auto">
          <a:xfrm>
            <a:off x="-1692696" y="2852283"/>
            <a:ext cx="2664296" cy="169113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교육기간 </a:t>
            </a:r>
            <a:r>
              <a:rPr kumimoji="1" lang="en-US" altLang="ko-KR" sz="1200" b="1" dirty="0" smtClean="0">
                <a:solidFill>
                  <a:schemeClr val="bg1"/>
                </a:solidFill>
                <a:latin typeface="Arial" charset="0"/>
                <a:ea typeface="돋움" pitchFamily="50" charset="-127"/>
              </a:rPr>
              <a:t>-&gt; </a:t>
            </a:r>
            <a:r>
              <a:rPr kumimoji="1" lang="ko-KR" altLang="en-US" sz="1200" b="1" dirty="0" smtClean="0">
                <a:solidFill>
                  <a:schemeClr val="bg1"/>
                </a:solidFill>
                <a:latin typeface="Arial" charset="0"/>
                <a:ea typeface="돋움" pitchFamily="50" charset="-127"/>
              </a:rPr>
              <a:t>교육기간 변경</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레벨 </a:t>
            </a:r>
            <a:r>
              <a:rPr kumimoji="1" lang="en-US" altLang="ko-KR" sz="1200" b="1" dirty="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內 </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결석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출석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부분</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결석 및 출석을 글자로 표시할건지</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en-US" altLang="ko-KR" sz="1200" b="1" dirty="0" smtClean="0">
                <a:solidFill>
                  <a:schemeClr val="bg1"/>
                </a:solidFill>
                <a:latin typeface="Arial" charset="0"/>
                <a:ea typeface="돋움" pitchFamily="50" charset="-127"/>
              </a:rPr>
              <a:t>O / X / BIZ </a:t>
            </a:r>
            <a:r>
              <a:rPr kumimoji="1" lang="ko-KR" altLang="en-US" sz="1200" b="1" dirty="0" smtClean="0">
                <a:solidFill>
                  <a:schemeClr val="bg1"/>
                </a:solidFill>
                <a:latin typeface="Arial" charset="0"/>
                <a:ea typeface="돋움" pitchFamily="50" charset="-127"/>
              </a:rPr>
              <a:t>로 표시할건지 </a:t>
            </a:r>
            <a:r>
              <a:rPr kumimoji="1" lang="en-US" altLang="ko-KR" sz="120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2480036060"/>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1266417593"/>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학생 클릭 시 해당 인원 프로필 화면으로 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i="1" kern="100" dirty="0" smtClean="0">
                <a:solidFill>
                  <a:srgbClr val="FF0000"/>
                </a:solidFill>
                <a:latin typeface="맑은 고딕"/>
                <a:ea typeface="맑은 고딕"/>
                <a:cs typeface="Times New Roman"/>
              </a:rPr>
              <a:t>방명록 아이콘 클릭 시 해당 인원의 방명록 화면으로 이동</a:t>
            </a:r>
            <a:endParaRPr lang="en-US" altLang="ko-KR" sz="1000" b="1" i="1" kern="100" dirty="0" smtClean="0">
              <a:solidFill>
                <a:srgbClr val="FF0000"/>
              </a:solidFill>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이희</a:t>
            </a:r>
            <a:r>
              <a:rPr kumimoji="1" lang="ko-KR" altLang="en-US" sz="1200" b="1" dirty="0">
                <a:solidFill>
                  <a:schemeClr val="bg1"/>
                </a:solidFill>
                <a:latin typeface="Arial" charset="0"/>
                <a:ea typeface="돋움" pitchFamily="50" charset="-127"/>
              </a:rPr>
              <a:t>승</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err="1" smtClean="0">
                <a:solidFill>
                  <a:schemeClr val="bg1"/>
                </a:solidFill>
                <a:latin typeface="Arial" charset="0"/>
                <a:ea typeface="돋움" pitchFamily="50" charset="-127"/>
              </a:rPr>
              <a:t>어디까지</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열람</a:t>
            </a:r>
            <a:r>
              <a:rPr kumimoji="1" lang="ko-KR" altLang="en-US" sz="1200" b="1" i="0" u="none" strike="noStrike" cap="none" normalizeH="0" baseline="0" dirty="0" smtClean="0">
                <a:ln>
                  <a:noFill/>
                </a:ln>
                <a:solidFill>
                  <a:schemeClr val="bg1"/>
                </a:solidFill>
                <a:effectLst/>
                <a:latin typeface="Arial" charset="0"/>
                <a:ea typeface="돋움" pitchFamily="50" charset="-127"/>
              </a:rPr>
              <a:t> 가능</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
        <p:nvSpPr>
          <p:cNvPr id="64" name="직사각형 1"/>
          <p:cNvSpPr/>
          <p:nvPr/>
        </p:nvSpPr>
        <p:spPr bwMode="auto">
          <a:xfrm>
            <a:off x="7272300" y="5046466"/>
            <a:ext cx="2664296" cy="169113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학습자 정보  內 별도아이콘을</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둘 예정인가요</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빨간부분</a:t>
            </a:r>
            <a:r>
              <a:rPr kumimoji="1" lang="en-US" altLang="ko-KR" sz="120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신규클래스 개설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980308724"/>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470828159"/>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br>
              <a:rPr lang="en-US" altLang="ko-KR" sz="1000" b="1" dirty="0" smtClean="0"/>
            </a:br>
            <a:r>
              <a:rPr lang="en-US" altLang="ko-KR" sz="1000" b="1" dirty="0" smtClean="0"/>
              <a:t/>
            </a:r>
            <a:br>
              <a:rPr lang="en-US" altLang="ko-KR" sz="1000" b="1" dirty="0" smtClean="0"/>
            </a:br>
            <a:r>
              <a:rPr lang="en-US" altLang="ko-KR" sz="1000" b="1" dirty="0" smtClean="0">
                <a:solidFill>
                  <a:srgbClr val="FF0000"/>
                </a:solidFill>
              </a:rPr>
              <a:t> (</a:t>
            </a:r>
            <a:r>
              <a:rPr lang="ko-KR" altLang="en-US" sz="1000" b="1" dirty="0" smtClean="0">
                <a:solidFill>
                  <a:srgbClr val="FF0000"/>
                </a:solidFill>
              </a:rPr>
              <a:t>네</a:t>
            </a:r>
            <a:r>
              <a:rPr lang="en-US" altLang="ko-KR" sz="1000" b="1" dirty="0" smtClean="0">
                <a:solidFill>
                  <a:srgbClr val="FF0000"/>
                </a:solidFill>
              </a:rPr>
              <a:t>, </a:t>
            </a:r>
            <a:r>
              <a:rPr lang="ko-KR" altLang="en-US" sz="1000" b="1" dirty="0" smtClean="0">
                <a:solidFill>
                  <a:srgbClr val="FF0000"/>
                </a:solidFill>
              </a:rPr>
              <a:t>필요합니다</a:t>
            </a:r>
            <a:r>
              <a:rPr lang="en-US" altLang="ko-KR" sz="1000" b="1" dirty="0" smtClean="0">
                <a:solidFill>
                  <a:srgbClr val="FF0000"/>
                </a:solidFill>
              </a:rPr>
              <a:t>^^</a:t>
            </a:r>
            <a:br>
              <a:rPr lang="en-US" altLang="ko-KR" sz="1000" b="1" dirty="0" smtClean="0">
                <a:solidFill>
                  <a:srgbClr val="FF0000"/>
                </a:solidFill>
              </a:rPr>
            </a:br>
            <a:r>
              <a:rPr lang="en-US" altLang="ko-KR" sz="1000" b="1" dirty="0" smtClean="0">
                <a:solidFill>
                  <a:srgbClr val="FF0000"/>
                </a:solidFill>
              </a:rPr>
              <a:t>-</a:t>
            </a:r>
            <a:r>
              <a:rPr lang="ko-KR" altLang="en-US" sz="1000" b="1" dirty="0" smtClean="0">
                <a:solidFill>
                  <a:srgbClr val="FF0000"/>
                </a:solidFill>
              </a:rPr>
              <a:t>한울 </a:t>
            </a:r>
            <a:r>
              <a:rPr lang="en-US" altLang="ko-KR" sz="1000" b="1" dirty="0" smtClean="0">
                <a:solidFill>
                  <a:srgbClr val="FF0000"/>
                </a:solidFill>
              </a:rPr>
              <a:t>/ 20141108)</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직사각형 1"/>
          <p:cNvSpPr/>
          <p:nvPr/>
        </p:nvSpPr>
        <p:spPr bwMode="auto">
          <a:xfrm>
            <a:off x="7292539" y="3612657"/>
            <a:ext cx="3465640" cy="283158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클래스개설</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메뉴 제목</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신규클래스 개설요청</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희망강사종류 </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희망강사 변경</a:t>
            </a:r>
            <a:endParaRPr kumimoji="1" lang="en-US" altLang="ko-KR" sz="1050" b="1" dirty="0" smtClean="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a:solidFill>
                  <a:schemeClr val="bg1"/>
                </a:solidFill>
                <a:latin typeface="Arial" charset="0"/>
                <a:ea typeface="돋움" pitchFamily="50" charset="-127"/>
              </a:rPr>
              <a:t>담당코디네이터 </a:t>
            </a:r>
            <a:r>
              <a:rPr kumimoji="1" lang="en-US" altLang="ko-KR" sz="1050" b="1" dirty="0">
                <a:solidFill>
                  <a:schemeClr val="bg1"/>
                </a:solidFill>
                <a:latin typeface="Arial" charset="0"/>
                <a:ea typeface="돋움" pitchFamily="50" charset="-127"/>
              </a:rPr>
              <a:t>-&gt; </a:t>
            </a:r>
            <a:r>
              <a:rPr kumimoji="1" lang="ko-KR" altLang="en-US" sz="1050" b="1" dirty="0">
                <a:solidFill>
                  <a:schemeClr val="bg1"/>
                </a:solidFill>
                <a:latin typeface="Arial" charset="0"/>
                <a:ea typeface="돋움" pitchFamily="50" charset="-127"/>
              </a:rPr>
              <a:t>담당 컨설턴트  </a:t>
            </a:r>
            <a:r>
              <a:rPr kumimoji="1" lang="ko-KR" altLang="en-US" sz="1050" b="1" dirty="0" smtClean="0">
                <a:solidFill>
                  <a:schemeClr val="bg1"/>
                </a:solidFill>
                <a:latin typeface="Arial" charset="0"/>
                <a:ea typeface="돋움" pitchFamily="50" charset="-127"/>
              </a:rPr>
              <a:t>변경</a:t>
            </a: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a:t>
            </a:r>
            <a:r>
              <a:rPr kumimoji="1" lang="en-US" altLang="ko-KR" sz="1050" b="1" dirty="0" smtClean="0">
                <a:solidFill>
                  <a:schemeClr val="bg1"/>
                </a:solidFill>
                <a:latin typeface="Arial" charset="0"/>
                <a:ea typeface="돋움" pitchFamily="50" charset="-127"/>
              </a:rPr>
              <a:t>Range – 10</a:t>
            </a:r>
            <a:r>
              <a:rPr kumimoji="1" lang="ko-KR" altLang="en-US" sz="1050" b="1" dirty="0" smtClean="0">
                <a:solidFill>
                  <a:schemeClr val="bg1"/>
                </a:solidFill>
                <a:latin typeface="Arial" charset="0"/>
                <a:ea typeface="돋움" pitchFamily="50" charset="-127"/>
              </a:rPr>
              <a:t>명단위로</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수강생수 드랍다운 내 직접입력 추가요망</a:t>
            </a:r>
            <a:endParaRPr kumimoji="1" lang="en-US" altLang="ko-KR" sz="105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니즈조사여부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빼주세요 </a:t>
            </a:r>
            <a:r>
              <a:rPr kumimoji="1" lang="en-US" altLang="ko-KR" sz="1050" b="1" dirty="0" smtClean="0">
                <a:solidFill>
                  <a:schemeClr val="bg1"/>
                </a:solidFill>
                <a:latin typeface="Arial" charset="0"/>
                <a:ea typeface="돋움" pitchFamily="50" charset="-127"/>
              </a:rPr>
              <a:t>^^</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클래스형태 드랍다운내용 </a:t>
            </a:r>
            <a:r>
              <a:rPr kumimoji="1" lang="en-US" altLang="ko-KR" sz="1050" b="1" dirty="0" smtClean="0">
                <a:solidFill>
                  <a:schemeClr val="bg1"/>
                </a:solidFill>
                <a:latin typeface="Arial" charset="0"/>
                <a:ea typeface="돋움" pitchFamily="50" charset="-127"/>
              </a:rPr>
              <a:t>– 1:1 / 1:N</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선호시간대 </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교육희망 시간대</a:t>
            </a: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교육장소추가 요망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직접입력 형식으로</a:t>
            </a:r>
            <a:endParaRPr kumimoji="1" lang="en-US" altLang="ko-KR" sz="105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i="1" dirty="0" smtClean="0">
                <a:solidFill>
                  <a:schemeClr val="bg1"/>
                </a:solidFill>
                <a:latin typeface="Arial" charset="0"/>
                <a:ea typeface="돋움" pitchFamily="50" charset="-127"/>
              </a:rPr>
              <a:t>(</a:t>
            </a:r>
            <a:r>
              <a:rPr kumimoji="1" lang="ko-KR" altLang="en-US" sz="1050" b="1" i="1" dirty="0" smtClean="0">
                <a:solidFill>
                  <a:schemeClr val="bg1"/>
                </a:solidFill>
                <a:latin typeface="Arial" charset="0"/>
                <a:ea typeface="돋움" pitchFamily="50" charset="-127"/>
              </a:rPr>
              <a:t>이유 </a:t>
            </a:r>
            <a:r>
              <a:rPr kumimoji="1" lang="en-US" altLang="ko-KR" sz="1050" b="1" i="1" dirty="0" smtClean="0">
                <a:solidFill>
                  <a:schemeClr val="bg1"/>
                </a:solidFill>
                <a:latin typeface="Arial" charset="0"/>
                <a:ea typeface="돋움" pitchFamily="50" charset="-127"/>
              </a:rPr>
              <a:t>: </a:t>
            </a:r>
            <a:r>
              <a:rPr kumimoji="1" lang="ko-KR" altLang="en-US" sz="1050" b="1" i="1" dirty="0" smtClean="0">
                <a:solidFill>
                  <a:schemeClr val="bg1"/>
                </a:solidFill>
                <a:latin typeface="Arial" charset="0"/>
                <a:ea typeface="돋움" pitchFamily="50" charset="-127"/>
              </a:rPr>
              <a:t>사업장 분산기업 및 어디사옥 </a:t>
            </a:r>
            <a:r>
              <a:rPr kumimoji="1" lang="en-US" altLang="ko-KR" sz="1050" b="1" i="1" dirty="0" smtClean="0">
                <a:solidFill>
                  <a:schemeClr val="bg1"/>
                </a:solidFill>
                <a:latin typeface="Arial" charset="0"/>
                <a:ea typeface="돋움" pitchFamily="50" charset="-127"/>
              </a:rPr>
              <a:t>1:1 </a:t>
            </a:r>
            <a:r>
              <a:rPr kumimoji="1" lang="ko-KR" altLang="en-US" sz="1050" b="1" i="1" dirty="0" smtClean="0">
                <a:solidFill>
                  <a:schemeClr val="bg1"/>
                </a:solidFill>
                <a:latin typeface="Arial" charset="0"/>
                <a:ea typeface="돋움" pitchFamily="50" charset="-127"/>
              </a:rPr>
              <a:t>집무실파악</a:t>
            </a:r>
            <a:r>
              <a:rPr kumimoji="1" lang="en-US" altLang="ko-KR" sz="1050" b="1" i="1" dirty="0" smtClean="0">
                <a:solidFill>
                  <a:schemeClr val="bg1"/>
                </a:solidFill>
                <a:latin typeface="Arial" charset="0"/>
                <a:ea typeface="돋움" pitchFamily="50" charset="-127"/>
              </a:rPr>
              <a:t>)</a:t>
            </a: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직사각형 1"/>
          <p:cNvSpPr/>
          <p:nvPr/>
        </p:nvSpPr>
        <p:spPr bwMode="auto">
          <a:xfrm>
            <a:off x="5564059" y="2031472"/>
            <a:ext cx="3465640" cy="16830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r>
              <a:rPr kumimoji="1" lang="ko-KR" altLang="en-US" sz="1050" b="1" dirty="0" smtClean="0">
                <a:solidFill>
                  <a:schemeClr val="bg1"/>
                </a:solidFill>
                <a:latin typeface="Arial" charset="0"/>
                <a:ea typeface="돋움" pitchFamily="50" charset="-127"/>
              </a:rPr>
              <a:t>희망강사</a:t>
            </a:r>
            <a:r>
              <a:rPr kumimoji="1" lang="en-US" altLang="ko-KR" sz="1050" b="1" dirty="0" smtClean="0">
                <a:solidFill>
                  <a:schemeClr val="bg1"/>
                </a:solidFill>
                <a:latin typeface="Arial" charset="0"/>
                <a:ea typeface="돋움" pitchFamily="50" charset="-127"/>
              </a:rPr>
              <a:t>-&gt; </a:t>
            </a:r>
            <a:r>
              <a:rPr kumimoji="1" lang="ko-KR" altLang="en-US" sz="1050" b="1" dirty="0" smtClean="0">
                <a:solidFill>
                  <a:schemeClr val="bg1"/>
                </a:solidFill>
                <a:latin typeface="Arial" charset="0"/>
                <a:ea typeface="돋움" pitchFamily="50" charset="-127"/>
              </a:rPr>
              <a:t>한국인 </a:t>
            </a:r>
            <a:r>
              <a:rPr kumimoji="1" lang="en-US" altLang="ko-KR" sz="1050" b="1" dirty="0" smtClean="0">
                <a:solidFill>
                  <a:schemeClr val="bg1"/>
                </a:solidFill>
                <a:latin typeface="Arial" charset="0"/>
                <a:ea typeface="돋움" pitchFamily="50" charset="-127"/>
              </a:rPr>
              <a:t> / </a:t>
            </a:r>
            <a:r>
              <a:rPr kumimoji="1" lang="ko-KR" altLang="en-US" sz="1050" b="1" dirty="0" smtClean="0">
                <a:solidFill>
                  <a:schemeClr val="bg1"/>
                </a:solidFill>
                <a:latin typeface="Arial" charset="0"/>
                <a:ea typeface="돋움" pitchFamily="50" charset="-127"/>
              </a:rPr>
              <a:t>원어민</a:t>
            </a:r>
            <a:r>
              <a:rPr kumimoji="1" lang="en-US" altLang="ko-KR" sz="1050" b="1" dirty="0" smtClean="0">
                <a:solidFill>
                  <a:schemeClr val="bg1"/>
                </a:solidFill>
                <a:latin typeface="Arial" charset="0"/>
                <a:ea typeface="돋움" pitchFamily="50" charset="-127"/>
              </a:rPr>
              <a:t>(F5 / F6)</a:t>
            </a:r>
          </a:p>
          <a:p>
            <a:pPr marR="0" algn="ctr" defTabSz="914400" rtl="0" eaLnBrk="1" fontAlgn="ctr" latinLnBrk="0" hangingPunct="1">
              <a:lnSpc>
                <a:spcPct val="100000"/>
              </a:lnSpc>
              <a:spcBef>
                <a:spcPct val="20000"/>
              </a:spcBef>
              <a:spcAft>
                <a:spcPct val="0"/>
              </a:spcAft>
              <a:buClrTx/>
              <a:buSzTx/>
              <a:tabLst>
                <a:tab pos="1028700" algn="l"/>
              </a:tabLst>
            </a:pPr>
            <a:r>
              <a:rPr kumimoji="1" lang="en-US" altLang="ko-KR" sz="1050" b="1" dirty="0" smtClean="0">
                <a:solidFill>
                  <a:schemeClr val="bg1"/>
                </a:solidFill>
                <a:latin typeface="Arial" charset="0"/>
                <a:ea typeface="돋움" pitchFamily="50" charset="-127"/>
              </a:rPr>
              <a:t>   </a:t>
            </a:r>
            <a:r>
              <a:rPr kumimoji="1" lang="en-US" altLang="ko-KR" sz="1050" b="1" i="1" dirty="0" smtClean="0">
                <a:solidFill>
                  <a:schemeClr val="bg1"/>
                </a:solidFill>
                <a:latin typeface="Arial" charset="0"/>
                <a:ea typeface="돋움" pitchFamily="50" charset="-127"/>
              </a:rPr>
              <a:t>(F4</a:t>
            </a:r>
            <a:r>
              <a:rPr kumimoji="1" lang="ko-KR" altLang="en-US" sz="1050" b="1" i="1" dirty="0" smtClean="0">
                <a:solidFill>
                  <a:schemeClr val="bg1"/>
                </a:solidFill>
                <a:latin typeface="Arial" charset="0"/>
                <a:ea typeface="돋움" pitchFamily="50" charset="-127"/>
              </a:rPr>
              <a:t>비자를 소유한 조선족 가급적 </a:t>
            </a:r>
            <a:r>
              <a:rPr kumimoji="1" lang="en-US" altLang="ko-KR" sz="1050" b="1" i="1" dirty="0" smtClean="0">
                <a:solidFill>
                  <a:schemeClr val="bg1"/>
                </a:solidFill>
                <a:latin typeface="Arial" charset="0"/>
                <a:ea typeface="돋움" pitchFamily="50" charset="-127"/>
              </a:rPr>
              <a:t>x)</a:t>
            </a:r>
          </a:p>
          <a:p>
            <a:pPr algn="ctr" fontAlgn="ctr" latinLnBrk="0">
              <a:spcBef>
                <a:spcPct val="20000"/>
              </a:spcBef>
              <a:spcAft>
                <a:spcPct val="0"/>
              </a:spcAft>
              <a:tabLst>
                <a:tab pos="1028700" algn="l"/>
              </a:tabLst>
            </a:pPr>
            <a:r>
              <a:rPr kumimoji="1" lang="en-US" altLang="ko-KR" sz="1050" b="1" dirty="0">
                <a:solidFill>
                  <a:schemeClr val="bg1"/>
                </a:solidFill>
                <a:latin typeface="Arial" charset="0"/>
                <a:ea typeface="돋움" pitchFamily="50" charset="-127"/>
              </a:rPr>
              <a:t> </a:t>
            </a:r>
            <a:r>
              <a:rPr kumimoji="1" lang="en-US" altLang="ko-KR" sz="1050" b="1" i="1" dirty="0" smtClean="0">
                <a:solidFill>
                  <a:schemeClr val="bg1"/>
                </a:solidFill>
                <a:latin typeface="Arial" charset="0"/>
                <a:ea typeface="돋움" pitchFamily="50" charset="-127"/>
              </a:rPr>
              <a:t>(F2</a:t>
            </a:r>
            <a:r>
              <a:rPr kumimoji="1" lang="ko-KR" altLang="en-US" sz="1050" b="1" i="1" dirty="0" smtClean="0">
                <a:solidFill>
                  <a:schemeClr val="bg1"/>
                </a:solidFill>
                <a:latin typeface="Arial" charset="0"/>
                <a:ea typeface="돋움" pitchFamily="50" charset="-127"/>
              </a:rPr>
              <a:t>비자 통합됨 </a:t>
            </a:r>
            <a:r>
              <a:rPr kumimoji="1" lang="en-US" altLang="ko-KR" sz="1050" b="1" i="1" dirty="0">
                <a:solidFill>
                  <a:schemeClr val="bg1"/>
                </a:solidFill>
                <a:latin typeface="Arial" charset="0"/>
                <a:ea typeface="돋움" pitchFamily="50" charset="-127"/>
              </a:rPr>
              <a:t>)</a:t>
            </a:r>
            <a:endParaRPr kumimoji="1" lang="en-US" altLang="ko-KR" sz="1050" b="1" i="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050" b="1" i="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32" name="직사각형 31"/>
          <p:cNvSpPr/>
          <p:nvPr/>
        </p:nvSpPr>
        <p:spPr bwMode="auto">
          <a:xfrm>
            <a:off x="6658559" y="259014"/>
            <a:ext cx="1853035" cy="13307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레벨테스</a:t>
            </a:r>
            <a:r>
              <a:rPr kumimoji="1" lang="ko-KR" altLang="en-US" sz="1200" b="1" dirty="0" smtClean="0">
                <a:solidFill>
                  <a:schemeClr val="bg1"/>
                </a:solidFill>
                <a:latin typeface="Arial" charset="0"/>
                <a:ea typeface="돋움" pitchFamily="50" charset="-127"/>
              </a:rPr>
              <a:t>트 필수일 경우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클래스 개설에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추가해야 하는가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
        <p:nvSpPr>
          <p:cNvPr id="25" name="직사각형 1"/>
          <p:cNvSpPr/>
          <p:nvPr/>
        </p:nvSpPr>
        <p:spPr bwMode="auto">
          <a:xfrm>
            <a:off x="5735588" y="2287366"/>
            <a:ext cx="2894486" cy="2576766"/>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조성훈</a:t>
            </a:r>
            <a:r>
              <a:rPr kumimoji="1" lang="en-US" altLang="ko-KR" sz="1050" b="1" dirty="0" smtClean="0">
                <a:solidFill>
                  <a:schemeClr val="bg1"/>
                </a:solidFill>
                <a:latin typeface="Arial" charset="0"/>
                <a:ea typeface="돋움" pitchFamily="50" charset="-127"/>
              </a:rPr>
              <a:t> </a:t>
            </a:r>
            <a:r>
              <a:rPr kumimoji="1" lang="en-US" altLang="ko-KR" sz="1050" b="1" dirty="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레벨테스트 필수일 경우</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클래스 개설에 </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추가해야 하는가</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임원진교육시 레벨테스트 진행이</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비교적 힘든부분이 있어</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선택필요합니다 </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어떤임원진은 원하고</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어떤 임원진은 안원하고</a:t>
            </a:r>
            <a:endParaRPr kumimoji="1" lang="ko-KR" altLang="en-US" sz="1050" b="1" dirty="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050" b="1" i="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직사각형 14"/>
          <p:cNvSpPr/>
          <p:nvPr/>
        </p:nvSpPr>
        <p:spPr bwMode="auto">
          <a:xfrm>
            <a:off x="7335033" y="773266"/>
            <a:ext cx="1808967" cy="142815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전송하기 버튼 클릭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다음 화면은  </a:t>
            </a:r>
            <a:r>
              <a:rPr kumimoji="1" lang="ko-KR" altLang="en-US" sz="1200" b="1" dirty="0" err="1" smtClean="0">
                <a:solidFill>
                  <a:schemeClr val="bg1"/>
                </a:solidFill>
                <a:latin typeface="Arial" charset="0"/>
                <a:ea typeface="돋움" pitchFamily="50" charset="-127"/>
              </a:rPr>
              <a:t>어떤화면</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2" name="직사각형 1"/>
          <p:cNvSpPr/>
          <p:nvPr/>
        </p:nvSpPr>
        <p:spPr bwMode="auto">
          <a:xfrm>
            <a:off x="5972308" y="2669372"/>
            <a:ext cx="3384376" cy="2576766"/>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조성훈</a:t>
            </a:r>
            <a:r>
              <a:rPr kumimoji="1" lang="en-US" altLang="ko-KR" sz="1050" b="1" dirty="0">
                <a:solidFill>
                  <a:schemeClr val="bg1"/>
                </a:solidFill>
                <a:latin typeface="Arial" charset="0"/>
                <a:ea typeface="돋움" pitchFamily="50" charset="-127"/>
              </a:rPr>
              <a:t> :</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전송하기 버튼 클릭  시</a:t>
            </a: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다음 화면은  어떤화면</a:t>
            </a:r>
            <a:r>
              <a:rPr kumimoji="1" lang="en-US" altLang="ko-KR" sz="1050" b="1" dirty="0">
                <a:solidFill>
                  <a:schemeClr val="bg1"/>
                </a:solidFill>
                <a:latin typeface="Arial" charset="0"/>
                <a:ea typeface="돋움" pitchFamily="50" charset="-127"/>
              </a:rPr>
              <a:t>?</a:t>
            </a:r>
            <a:endParaRPr kumimoji="1" lang="ko-KR" altLang="en-US"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팝업메세지창</a:t>
            </a: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신규클래스개설요청이 성공적으로 전달되었습니다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ko-KR" altLang="en-US" sz="1050" b="1" dirty="0" smtClean="0">
                <a:solidFill>
                  <a:schemeClr val="bg1"/>
                </a:solidFill>
                <a:latin typeface="Arial" charset="0"/>
                <a:ea typeface="돋움" pitchFamily="50" charset="-127"/>
              </a:rPr>
              <a:t>담당컨설턴트가 </a:t>
            </a:r>
            <a:r>
              <a:rPr kumimoji="1" lang="en-US" altLang="ko-KR" sz="1050" b="1" dirty="0" smtClean="0">
                <a:solidFill>
                  <a:schemeClr val="bg1"/>
                </a:solidFill>
                <a:latin typeface="Arial" charset="0"/>
                <a:ea typeface="돋움" pitchFamily="50" charset="-127"/>
              </a:rPr>
              <a:t>24</a:t>
            </a:r>
            <a:r>
              <a:rPr kumimoji="1" lang="ko-KR" altLang="en-US" sz="1050" b="1" dirty="0" smtClean="0">
                <a:solidFill>
                  <a:schemeClr val="bg1"/>
                </a:solidFill>
                <a:latin typeface="Arial" charset="0"/>
                <a:ea typeface="돋움" pitchFamily="50" charset="-127"/>
              </a:rPr>
              <a:t>시간내로 연락드리겠습니다</a:t>
            </a:r>
            <a:r>
              <a:rPr kumimoji="1" lang="en-US" altLang="ko-KR" sz="1050" b="1" dirty="0" smtClean="0">
                <a:solidFill>
                  <a:schemeClr val="bg1"/>
                </a:solidFill>
                <a:latin typeface="Arial" charset="0"/>
                <a:ea typeface="돋움" pitchFamily="50" charset="-127"/>
              </a:rPr>
              <a:t>”</a:t>
            </a:r>
            <a:endParaRPr kumimoji="1" lang="en-US" altLang="ko-KR" sz="1050" b="1" i="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 typeface="Arial" charset="0"/>
              <a:buChar char="•"/>
              <a:tabLst>
                <a:tab pos="1028700" algn="l"/>
              </a:tabLst>
            </a:pPr>
            <a:endParaRPr kumimoji="1" lang="en-US" altLang="ko-KR" sz="105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23367"/>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3937694952"/>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
        <p:nvSpPr>
          <p:cNvPr id="7" name="직사각형 6"/>
          <p:cNvSpPr/>
          <p:nvPr/>
        </p:nvSpPr>
        <p:spPr bwMode="auto">
          <a:xfrm>
            <a:off x="-63863" y="1826099"/>
            <a:ext cx="3777852" cy="100235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송진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꼭 </a:t>
            </a:r>
            <a:r>
              <a:rPr kumimoji="1" lang="ko-KR" altLang="en-US" sz="1200" b="1" dirty="0" err="1" smtClean="0">
                <a:solidFill>
                  <a:schemeClr val="bg1"/>
                </a:solidFill>
                <a:latin typeface="Arial" charset="0"/>
                <a:ea typeface="돋움" pitchFamily="50" charset="-127"/>
              </a:rPr>
              <a:t>영어이여야만</a:t>
            </a:r>
            <a:r>
              <a:rPr kumimoji="1" lang="ko-KR" altLang="en-US" sz="1200" b="1" dirty="0" smtClean="0">
                <a:solidFill>
                  <a:schemeClr val="bg1"/>
                </a:solidFill>
                <a:latin typeface="Arial" charset="0"/>
                <a:ea typeface="돋움" pitchFamily="50" charset="-127"/>
              </a:rPr>
              <a:t> 하나</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5" name="직사각형 1"/>
          <p:cNvSpPr/>
          <p:nvPr/>
        </p:nvSpPr>
        <p:spPr bwMode="auto">
          <a:xfrm>
            <a:off x="37094" y="3583799"/>
            <a:ext cx="3384376" cy="1687165"/>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송진 </a:t>
            </a:r>
            <a:r>
              <a:rPr kumimoji="1" lang="en-US" altLang="ko-KR" sz="1050" b="1" dirty="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050" b="1" dirty="0">
                <a:solidFill>
                  <a:schemeClr val="bg1"/>
                </a:solidFill>
                <a:latin typeface="Arial" charset="0"/>
                <a:ea typeface="돋움" pitchFamily="50" charset="-127"/>
              </a:rPr>
              <a:t>꼭 영어이여야만 하나</a:t>
            </a:r>
            <a:r>
              <a:rPr kumimoji="1" lang="en-US" altLang="ko-KR" sz="1050" b="1" dirty="0">
                <a:solidFill>
                  <a:schemeClr val="bg1"/>
                </a:solidFill>
                <a:latin typeface="Arial" charset="0"/>
                <a:ea typeface="돋움" pitchFamily="50" charset="-127"/>
              </a:rPr>
              <a:t>?</a:t>
            </a:r>
            <a:endParaRPr kumimoji="1" lang="ko-KR" altLang="en-US"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답변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꼭 그럴필요는 없을것 같네요</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753438776"/>
              </p:ext>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0" name="직사각형 1"/>
          <p:cNvSpPr/>
          <p:nvPr/>
        </p:nvSpPr>
        <p:spPr bwMode="auto">
          <a:xfrm>
            <a:off x="5241739" y="336267"/>
            <a:ext cx="4484581" cy="339906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en-US" altLang="ko-KR" sz="1050" b="1" dirty="0" smtClean="0">
                <a:solidFill>
                  <a:schemeClr val="bg1"/>
                </a:solidFill>
                <a:latin typeface="Arial" charset="0"/>
                <a:ea typeface="돋움" pitchFamily="50" charset="-127"/>
              </a:rPr>
              <a:t>50</a:t>
            </a:r>
            <a:r>
              <a:rPr kumimoji="1" lang="ko-KR" altLang="en-US" sz="1050" b="1" dirty="0" smtClean="0">
                <a:solidFill>
                  <a:schemeClr val="bg1"/>
                </a:solidFill>
                <a:latin typeface="Arial" charset="0"/>
                <a:ea typeface="돋움" pitchFamily="50" charset="-127"/>
              </a:rPr>
              <a:t>자 조금 많은듯 </a:t>
            </a:r>
            <a:r>
              <a:rPr kumimoji="1" lang="en-US" altLang="ko-KR" sz="1050" b="1" dirty="0" smtClean="0">
                <a:solidFill>
                  <a:schemeClr val="bg1"/>
                </a:solidFill>
                <a:latin typeface="Arial" charset="0"/>
                <a:ea typeface="돋움" pitchFamily="50" charset="-127"/>
              </a:rPr>
              <a:t>– </a:t>
            </a:r>
            <a:br>
              <a:rPr kumimoji="1" lang="en-US" altLang="ko-KR" sz="1050" b="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짧은 가을이 지나 어느새 차가운 바람이</a:t>
            </a:r>
            <a:r>
              <a:rPr kumimoji="1" lang="en-US" altLang="ko-KR" sz="1050" b="1" i="1" dirty="0" smtClean="0">
                <a:solidFill>
                  <a:schemeClr val="bg1"/>
                </a:solidFill>
                <a:latin typeface="Arial" charset="0"/>
                <a:ea typeface="돋움" pitchFamily="50" charset="-127"/>
              </a:rPr>
              <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옷깃에 스며드는 겨울입니다</a:t>
            </a:r>
            <a:r>
              <a:rPr kumimoji="1" lang="en-US" altLang="ko-KR" sz="1050" b="1" i="1" dirty="0" smtClean="0">
                <a:solidFill>
                  <a:schemeClr val="bg1"/>
                </a:solidFill>
                <a:latin typeface="Arial" charset="0"/>
                <a:ea typeface="돋움" pitchFamily="50" charset="-127"/>
              </a:rPr>
              <a:t>.</a:t>
            </a:r>
            <a:br>
              <a:rPr kumimoji="1" lang="en-US" altLang="ko-KR" sz="1050" b="1" i="1" dirty="0" smtClean="0">
                <a:solidFill>
                  <a:schemeClr val="bg1"/>
                </a:solidFill>
                <a:latin typeface="Arial" charset="0"/>
                <a:ea typeface="돋움" pitchFamily="50" charset="-127"/>
              </a:rPr>
            </a:br>
            <a:r>
              <a:rPr kumimoji="1" lang="ko-KR" altLang="en-US" sz="1050" b="1" i="1" dirty="0" smtClean="0">
                <a:solidFill>
                  <a:schemeClr val="bg1"/>
                </a:solidFill>
                <a:latin typeface="Arial" charset="0"/>
                <a:ea typeface="돋움" pitchFamily="50" charset="-127"/>
              </a:rPr>
              <a:t>너무추워서 한번은 교육진행을 쉬어야 할듯 하네요</a:t>
            </a:r>
            <a:r>
              <a:rPr kumimoji="1" lang="en-US" altLang="ko-KR" sz="1050" b="1" i="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ko-KR" altLang="en-US" sz="1050" b="1" dirty="0" smtClean="0">
                <a:solidFill>
                  <a:schemeClr val="bg1"/>
                </a:solidFill>
                <a:latin typeface="Arial" charset="0"/>
                <a:ea typeface="돋움" pitchFamily="50" charset="-127"/>
              </a:rPr>
              <a:t>여기는 글자제한을 없애는게 나을것 같네요</a:t>
            </a:r>
            <a:r>
              <a:rPr kumimoji="1" lang="en-US" altLang="ko-KR" sz="1050" b="1" dirty="0" smtClean="0">
                <a:solidFill>
                  <a:schemeClr val="bg1"/>
                </a:solidFill>
                <a:latin typeface="Arial" charset="0"/>
                <a:ea typeface="돋움" pitchFamily="50" charset="-127"/>
              </a:rPr>
              <a:t>! ^^</a:t>
            </a:r>
          </a:p>
          <a:p>
            <a:pPr marL="171450" indent="-171450" algn="ctr" fontAlgn="ctr" latinLnBrk="0">
              <a:spcBef>
                <a:spcPct val="20000"/>
              </a:spcBef>
              <a:spcAft>
                <a:spcPct val="0"/>
              </a:spcAft>
              <a:buFont typeface="Arial" charset="0"/>
              <a:buChar char="•"/>
              <a:tabLst>
                <a:tab pos="1028700" algn="l"/>
              </a:tabLst>
            </a:pPr>
            <a:endParaRPr kumimoji="1" lang="en-US" altLang="ko-KR" sz="1050" b="1" dirty="0">
              <a:solidFill>
                <a:schemeClr val="bg1"/>
              </a:solidFill>
              <a:latin typeface="Arial" charset="0"/>
              <a:ea typeface="돋움" pitchFamily="50" charset="-127"/>
            </a:endParaRPr>
          </a:p>
          <a:p>
            <a:pPr marL="171450" indent="-171450" algn="ctr" fontAlgn="ctr" latinLnBrk="0">
              <a:spcBef>
                <a:spcPct val="20000"/>
              </a:spcBef>
              <a:spcAft>
                <a:spcPct val="0"/>
              </a:spcAft>
              <a:buFont typeface="Arial" charset="0"/>
              <a:buChar char="•"/>
              <a:tabLst>
                <a:tab pos="1028700" algn="l"/>
              </a:tabLst>
            </a:pPr>
            <a:r>
              <a:rPr kumimoji="1" lang="en-US" altLang="ko-KR" sz="1050" b="1" dirty="0" smtClean="0">
                <a:solidFill>
                  <a:schemeClr val="bg1"/>
                </a:solidFill>
                <a:latin typeface="Arial" charset="0"/>
                <a:ea typeface="돋움" pitchFamily="50" charset="-127"/>
              </a:rPr>
              <a:t>AC / SC </a:t>
            </a:r>
            <a:r>
              <a:rPr kumimoji="1" lang="ko-KR" altLang="en-US" sz="1050" b="1" dirty="0" smtClean="0">
                <a:solidFill>
                  <a:schemeClr val="bg1"/>
                </a:solidFill>
                <a:latin typeface="Arial" charset="0"/>
                <a:ea typeface="돋움" pitchFamily="50" charset="-127"/>
              </a:rPr>
              <a:t>선택 및 사유입력 후 확인버튼 누르면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팝업창이 닫힐텐데요</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 </a:t>
            </a:r>
            <a:endParaRPr kumimoji="1" lang="en-US" altLang="ko-KR" sz="105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신청이 된건지</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안된거지에 대한 메세지창이 있어야 될듯 합니다</a:t>
            </a:r>
            <a:r>
              <a:rPr kumimoji="1" lang="en-US" altLang="ko-KR" sz="105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endParaRPr kumimoji="1" lang="en-US" altLang="ko-KR" sz="1050" b="1" dirty="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050" b="1" dirty="0" smtClean="0">
                <a:solidFill>
                  <a:schemeClr val="bg1"/>
                </a:solidFill>
                <a:latin typeface="Arial" charset="0"/>
                <a:ea typeface="돋움" pitchFamily="50" charset="-127"/>
              </a:rPr>
              <a:t>예 </a:t>
            </a:r>
            <a:r>
              <a:rPr kumimoji="1" lang="en-US" altLang="ko-KR" sz="1050" b="1" dirty="0" smtClean="0">
                <a:solidFill>
                  <a:schemeClr val="bg1"/>
                </a:solidFill>
                <a:latin typeface="Arial" charset="0"/>
                <a:ea typeface="돋움" pitchFamily="50" charset="-127"/>
              </a:rPr>
              <a:t>: </a:t>
            </a:r>
            <a:r>
              <a:rPr kumimoji="1" lang="ko-KR" altLang="en-US" sz="1050" b="1" dirty="0" smtClean="0">
                <a:solidFill>
                  <a:schemeClr val="bg1"/>
                </a:solidFill>
                <a:latin typeface="Arial" charset="0"/>
                <a:ea typeface="돋움" pitchFamily="50" charset="-127"/>
              </a:rPr>
              <a:t>사전캔슬신청이 완료되었습니다</a:t>
            </a:r>
            <a:r>
              <a:rPr kumimoji="1" lang="en-US" altLang="ko-KR" sz="1050" b="1" dirty="0" smtClean="0">
                <a:solidFill>
                  <a:schemeClr val="bg1"/>
                </a:solidFill>
                <a:latin typeface="Arial" charset="0"/>
                <a:ea typeface="돋움" pitchFamily="50" charset="-127"/>
              </a:rPr>
              <a:t>.</a:t>
            </a:r>
            <a:br>
              <a:rPr kumimoji="1" lang="en-US" altLang="ko-KR" sz="1050" b="1" dirty="0" smtClean="0">
                <a:solidFill>
                  <a:schemeClr val="bg1"/>
                </a:solidFill>
                <a:latin typeface="Arial" charset="0"/>
                <a:ea typeface="돋움" pitchFamily="50" charset="-127"/>
              </a:rPr>
            </a:b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확인</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07580" y="1468073"/>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020673485"/>
              </p:ext>
            </p:extLst>
          </p:nvPr>
        </p:nvGraphicFramePr>
        <p:xfrm>
          <a:off x="1395022" y="1517084"/>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750307" y="3544782"/>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ext uri="{D42A27DB-BD31-4B8C-83A1-F6EECF244321}">
                <p14:modId xmlns:p14="http://schemas.microsoft.com/office/powerpoint/2010/main" val="1302671372"/>
              </p:ext>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ext uri="{D42A27DB-BD31-4B8C-83A1-F6EECF244321}">
                <p14:modId xmlns:p14="http://schemas.microsoft.com/office/powerpoint/2010/main" val="3599505744"/>
              </p:ext>
            </p:extLst>
          </p:nvPr>
        </p:nvGraphicFramePr>
        <p:xfrm>
          <a:off x="3851920" y="2833927"/>
          <a:ext cx="3240360" cy="618516"/>
        </p:xfrm>
        <a:graphic>
          <a:graphicData uri="http://schemas.openxmlformats.org/drawingml/2006/table">
            <a:tbl>
              <a:tblPr firstRow="1" bandRow="1">
                <a:tableStyleId>{5C22544A-7EE6-4342-B048-85BDC9FD1C3A}</a:tableStyleId>
              </a:tblPr>
              <a:tblGrid>
                <a:gridCol w="1296144"/>
                <a:gridCol w="1944216"/>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3921622" y="3760162"/>
            <a:ext cx="157292" cy="157292"/>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2" name="직사각형 1"/>
          <p:cNvSpPr/>
          <p:nvPr/>
        </p:nvSpPr>
        <p:spPr bwMode="auto">
          <a:xfrm>
            <a:off x="7308304" y="1217356"/>
            <a:ext cx="4641552" cy="9031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송진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월 </a:t>
            </a:r>
            <a:r>
              <a:rPr kumimoji="1" lang="ko-KR" altLang="en-US" sz="1200" b="1" i="0" u="none" strike="noStrike" cap="none" normalizeH="0" baseline="0" dirty="0" smtClean="0">
                <a:ln>
                  <a:noFill/>
                </a:ln>
                <a:solidFill>
                  <a:schemeClr val="bg1"/>
                </a:solidFill>
                <a:effectLst/>
                <a:latin typeface="Arial" charset="0"/>
                <a:ea typeface="돋움" pitchFamily="50" charset="-127"/>
              </a:rPr>
              <a:t>선택이 하단에 위치 하는 것이 좋지 않을까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PDF </a:t>
            </a:r>
            <a:r>
              <a:rPr kumimoji="1" lang="ko-KR" altLang="en-US" sz="1200" b="1" dirty="0" smtClean="0">
                <a:solidFill>
                  <a:schemeClr val="bg1"/>
                </a:solidFill>
                <a:latin typeface="Arial" charset="0"/>
                <a:ea typeface="돋움" pitchFamily="50" charset="-127"/>
              </a:rPr>
              <a:t>파일을  추가</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pic>
        <p:nvPicPr>
          <p:cNvPr id="51" name="그림 50"/>
          <p:cNvPicPr>
            <a:picLocks noChangeAspect="1"/>
          </p:cNvPicPr>
          <p:nvPr/>
        </p:nvPicPr>
        <p:blipFill>
          <a:blip r:embed="rId9"/>
          <a:stretch>
            <a:fillRect/>
          </a:stretch>
        </p:blipFill>
        <p:spPr>
          <a:xfrm>
            <a:off x="3649368" y="3749228"/>
            <a:ext cx="157292" cy="157292"/>
          </a:xfrm>
          <a:prstGeom prst="rect">
            <a:avLst/>
          </a:prstGeom>
        </p:spPr>
      </p:pic>
      <p:pic>
        <p:nvPicPr>
          <p:cNvPr id="52" name="그림 51"/>
          <p:cNvPicPr>
            <a:picLocks noChangeAspect="1"/>
          </p:cNvPicPr>
          <p:nvPr/>
        </p:nvPicPr>
        <p:blipFill>
          <a:blip r:embed="rId9"/>
          <a:stretch>
            <a:fillRect/>
          </a:stretch>
        </p:blipFill>
        <p:spPr>
          <a:xfrm>
            <a:off x="3382985" y="3749886"/>
            <a:ext cx="157292" cy="157292"/>
          </a:xfrm>
          <a:prstGeom prst="rect">
            <a:avLst/>
          </a:prstGeom>
        </p:spPr>
      </p:pic>
      <p:pic>
        <p:nvPicPr>
          <p:cNvPr id="53" name="그림 52"/>
          <p:cNvPicPr>
            <a:picLocks noChangeAspect="1"/>
          </p:cNvPicPr>
          <p:nvPr/>
        </p:nvPicPr>
        <p:blipFill>
          <a:blip r:embed="rId9"/>
          <a:stretch>
            <a:fillRect/>
          </a:stretch>
        </p:blipFill>
        <p:spPr>
          <a:xfrm>
            <a:off x="3116602" y="3755270"/>
            <a:ext cx="157292" cy="157292"/>
          </a:xfrm>
          <a:prstGeom prst="rect">
            <a:avLst/>
          </a:prstGeom>
        </p:spPr>
      </p:pic>
      <p:pic>
        <p:nvPicPr>
          <p:cNvPr id="54" name="그림 53"/>
          <p:cNvPicPr>
            <a:picLocks noChangeAspect="1"/>
          </p:cNvPicPr>
          <p:nvPr/>
        </p:nvPicPr>
        <p:blipFill>
          <a:blip r:embed="rId9"/>
          <a:stretch>
            <a:fillRect/>
          </a:stretch>
        </p:blipFill>
        <p:spPr>
          <a:xfrm>
            <a:off x="2850219" y="3751536"/>
            <a:ext cx="157292" cy="157292"/>
          </a:xfrm>
          <a:prstGeom prst="rect">
            <a:avLst/>
          </a:prstGeom>
        </p:spPr>
      </p:pic>
      <p:pic>
        <p:nvPicPr>
          <p:cNvPr id="55" name="그림 54"/>
          <p:cNvPicPr>
            <a:picLocks noChangeAspect="1"/>
          </p:cNvPicPr>
          <p:nvPr/>
        </p:nvPicPr>
        <p:blipFill>
          <a:blip r:embed="rId9"/>
          <a:stretch>
            <a:fillRect/>
          </a:stretch>
        </p:blipFill>
        <p:spPr>
          <a:xfrm>
            <a:off x="2583836" y="3753159"/>
            <a:ext cx="157292" cy="157292"/>
          </a:xfrm>
          <a:prstGeom prst="rect">
            <a:avLst/>
          </a:prstGeom>
        </p:spPr>
      </p:pic>
    </p:spTree>
    <p:extLst>
      <p:ext uri="{BB962C8B-B14F-4D97-AF65-F5344CB8AC3E}">
        <p14:creationId xmlns:p14="http://schemas.microsoft.com/office/powerpoint/2010/main" val="30313744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a:t>
            </a:r>
            <a:r>
              <a:rPr lang="ko-KR" altLang="en-US" dirty="0" smtClean="0">
                <a:solidFill>
                  <a:srgbClr val="000000"/>
                </a:solidFill>
                <a:latin typeface="돋움"/>
                <a:ea typeface="돋움"/>
              </a:rPr>
              <a:t>비용관리 세부기능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98329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01062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81" name="직사각형 80"/>
          <p:cNvSpPr/>
          <p:nvPr/>
        </p:nvSpPr>
        <p:spPr bwMode="auto">
          <a:xfrm>
            <a:off x="1314062" y="4213515"/>
            <a:ext cx="5851869" cy="20735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0" name="그림 89"/>
          <p:cNvPicPr>
            <a:picLocks noChangeAspect="1"/>
          </p:cNvPicPr>
          <p:nvPr/>
        </p:nvPicPr>
        <p:blipFill>
          <a:blip r:embed="rId4"/>
          <a:stretch>
            <a:fillRect/>
          </a:stretch>
        </p:blipFill>
        <p:spPr>
          <a:xfrm>
            <a:off x="5801347" y="5963141"/>
            <a:ext cx="1293034" cy="197972"/>
          </a:xfrm>
          <a:prstGeom prst="rect">
            <a:avLst/>
          </a:prstGeom>
        </p:spPr>
      </p:pic>
      <p:pic>
        <p:nvPicPr>
          <p:cNvPr id="92" name="그림 91"/>
          <p:cNvPicPr>
            <a:picLocks noChangeAspect="1"/>
          </p:cNvPicPr>
          <p:nvPr/>
        </p:nvPicPr>
        <p:blipFill>
          <a:blip r:embed="rId5"/>
          <a:stretch>
            <a:fillRect/>
          </a:stretch>
        </p:blipFill>
        <p:spPr>
          <a:xfrm>
            <a:off x="6086671" y="4257546"/>
            <a:ext cx="1016495" cy="201125"/>
          </a:xfrm>
          <a:prstGeom prst="rect">
            <a:avLst/>
          </a:prstGeom>
        </p:spPr>
      </p:pic>
      <p:sp>
        <p:nvSpPr>
          <p:cNvPr id="106" name="TextBox 105"/>
          <p:cNvSpPr txBox="1"/>
          <p:nvPr/>
        </p:nvSpPr>
        <p:spPr>
          <a:xfrm>
            <a:off x="1807231" y="4272164"/>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7" name="TextBox 106"/>
          <p:cNvSpPr txBox="1"/>
          <p:nvPr/>
        </p:nvSpPr>
        <p:spPr>
          <a:xfrm>
            <a:off x="2340290" y="4278550"/>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8" name="그룹 107"/>
          <p:cNvGrpSpPr/>
          <p:nvPr/>
        </p:nvGrpSpPr>
        <p:grpSpPr>
          <a:xfrm>
            <a:off x="1688418" y="4668508"/>
            <a:ext cx="503620" cy="151844"/>
            <a:chOff x="1853004" y="4826628"/>
            <a:chExt cx="508292" cy="216024"/>
          </a:xfrm>
        </p:grpSpPr>
        <p:pic>
          <p:nvPicPr>
            <p:cNvPr id="10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직사각형 10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11" name="그룹 110"/>
          <p:cNvGrpSpPr/>
          <p:nvPr/>
        </p:nvGrpSpPr>
        <p:grpSpPr>
          <a:xfrm>
            <a:off x="1716204" y="4797377"/>
            <a:ext cx="458837" cy="141889"/>
            <a:chOff x="1853004" y="5154597"/>
            <a:chExt cx="546189" cy="204821"/>
          </a:xfrm>
        </p:grpSpPr>
        <p:pic>
          <p:nvPicPr>
            <p:cNvPr id="11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3" name="직사각형 11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14" name="그림 113"/>
          <p:cNvPicPr>
            <a:picLocks noChangeAspect="1"/>
          </p:cNvPicPr>
          <p:nvPr/>
        </p:nvPicPr>
        <p:blipFill>
          <a:blip r:embed="rId8"/>
          <a:stretch>
            <a:fillRect/>
          </a:stretch>
        </p:blipFill>
        <p:spPr>
          <a:xfrm>
            <a:off x="1383498" y="6010404"/>
            <a:ext cx="1521869" cy="149692"/>
          </a:xfrm>
          <a:prstGeom prst="rect">
            <a:avLst/>
          </a:prstGeom>
        </p:spPr>
      </p:pic>
      <p:graphicFrame>
        <p:nvGraphicFramePr>
          <p:cNvPr id="137" name="표 136"/>
          <p:cNvGraphicFramePr>
            <a:graphicFrameLocks noGrp="1"/>
          </p:cNvGraphicFramePr>
          <p:nvPr>
            <p:extLst/>
          </p:nvPr>
        </p:nvGraphicFramePr>
        <p:xfrm>
          <a:off x="1385998" y="4516499"/>
          <a:ext cx="5717169" cy="1373272"/>
        </p:xfrm>
        <a:graphic>
          <a:graphicData uri="http://schemas.openxmlformats.org/drawingml/2006/table">
            <a:tbl>
              <a:tblPr firstRow="1" bandRow="1">
                <a:tableStyleId>{5C22544A-7EE6-4342-B048-85BDC9FD1C3A}</a:tableStyleId>
              </a:tblPr>
              <a:tblGrid>
                <a:gridCol w="494627"/>
                <a:gridCol w="601876"/>
                <a:gridCol w="334376"/>
                <a:gridCol w="535001"/>
                <a:gridCol w="942976"/>
                <a:gridCol w="576064"/>
                <a:gridCol w="651723"/>
                <a:gridCol w="526842"/>
                <a:gridCol w="526842"/>
                <a:gridCol w="526842"/>
              </a:tblGrid>
              <a:tr h="32078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19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31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46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52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8" name="TextBox 137"/>
          <p:cNvSpPr txBox="1"/>
          <p:nvPr/>
        </p:nvSpPr>
        <p:spPr>
          <a:xfrm>
            <a:off x="1368830" y="427854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40" name="직사각형 139"/>
          <p:cNvSpPr/>
          <p:nvPr/>
        </p:nvSpPr>
        <p:spPr bwMode="auto">
          <a:xfrm>
            <a:off x="1419821" y="487859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정희정</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9"/>
          <a:stretch>
            <a:fillRect/>
          </a:stretch>
        </p:blipFill>
        <p:spPr>
          <a:xfrm>
            <a:off x="6239032" y="3461656"/>
            <a:ext cx="180975" cy="180975"/>
          </a:xfrm>
          <a:prstGeom prst="rect">
            <a:avLst/>
          </a:prstGeom>
        </p:spPr>
      </p:pic>
      <p:sp>
        <p:nvSpPr>
          <p:cNvPr id="148" name="직사각형 147"/>
          <p:cNvSpPr/>
          <p:nvPr/>
        </p:nvSpPr>
        <p:spPr bwMode="auto">
          <a:xfrm>
            <a:off x="1419821" y="5186653"/>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49" name="직사각형 148"/>
          <p:cNvSpPr/>
          <p:nvPr/>
        </p:nvSpPr>
        <p:spPr bwMode="auto">
          <a:xfrm>
            <a:off x="1419875" y="5451169"/>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50" name="직사각형 149"/>
          <p:cNvSpPr/>
          <p:nvPr/>
        </p:nvSpPr>
        <p:spPr bwMode="auto">
          <a:xfrm>
            <a:off x="1421117" y="5692893"/>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50" name="직사각형 1"/>
          <p:cNvSpPr/>
          <p:nvPr/>
        </p:nvSpPr>
        <p:spPr bwMode="auto">
          <a:xfrm>
            <a:off x="7596336" y="1218455"/>
            <a:ext cx="3816424"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저는 개인적으로 인보이스 위치 좋은것 같습니다 </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439690462"/>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프로그램 수강 학습자 묶어서 순차적으로 보여주기</a:t>
            </a:r>
            <a:r>
              <a:rPr lang="en-US" altLang="ko-KR" sz="1000" b="1" dirty="0" smtClean="0"/>
              <a:t>(ex : </a:t>
            </a:r>
            <a:r>
              <a:rPr lang="ko-KR" altLang="en-US" sz="1000" b="1" dirty="0" smtClean="0"/>
              <a:t>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전체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 name="직사각형 3"/>
          <p:cNvSpPr/>
          <p:nvPr/>
        </p:nvSpPr>
        <p:spPr bwMode="auto">
          <a:xfrm>
            <a:off x="4535996" y="688408"/>
            <a:ext cx="2880320" cy="167650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a:t>
            </a:r>
            <a:r>
              <a:rPr kumimoji="1" lang="ko-KR" altLang="en-US" sz="1200" b="1" i="0" u="none" strike="noStrike" cap="none" normalizeH="0" dirty="0" smtClean="0">
                <a:ln>
                  <a:noFill/>
                </a:ln>
                <a:solidFill>
                  <a:schemeClr val="bg1"/>
                </a:solidFill>
                <a:effectLst/>
                <a:latin typeface="Arial" charset="0"/>
                <a:ea typeface="돋움" pitchFamily="50" charset="-127"/>
              </a:rPr>
              <a:t> → </a:t>
            </a:r>
            <a:r>
              <a:rPr kumimoji="1" lang="en-US" altLang="ko-KR" sz="1200" b="1" i="0" u="none" strike="noStrike" cap="none" normalizeH="0" dirty="0" smtClean="0">
                <a:ln>
                  <a:noFill/>
                </a:ln>
                <a:solidFill>
                  <a:schemeClr val="bg1"/>
                </a:solidFill>
                <a:effectLst/>
                <a:latin typeface="Arial" charset="0"/>
                <a:ea typeface="돋움" pitchFamily="50" charset="-127"/>
              </a:rPr>
              <a:t>HR </a:t>
            </a:r>
            <a:r>
              <a:rPr kumimoji="1" lang="ko-KR" altLang="en-US" sz="1200" b="1" i="0" u="none" strike="noStrike" cap="none" normalizeH="0" dirty="0" smtClean="0">
                <a:ln>
                  <a:noFill/>
                </a:ln>
                <a:solidFill>
                  <a:schemeClr val="bg1"/>
                </a:solidFill>
                <a:effectLst/>
                <a:latin typeface="Arial" charset="0"/>
                <a:ea typeface="돋움" pitchFamily="50" charset="-127"/>
              </a:rPr>
              <a:t>로 수정</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i="1" u="sng" dirty="0" smtClean="0">
                <a:solidFill>
                  <a:srgbClr val="FF0000"/>
                </a:solidFill>
                <a:latin typeface="돋움"/>
                <a:ea typeface="돋움"/>
              </a:rPr>
              <a:t>교수</a:t>
            </a:r>
            <a:r>
              <a:rPr lang="ko-KR" altLang="en-US" i="1" u="sng" dirty="0">
                <a:solidFill>
                  <a:srgbClr val="FF0000"/>
                </a:solidFill>
                <a:latin typeface="돋움"/>
                <a:ea typeface="돋움"/>
              </a:rPr>
              <a:t>진</a:t>
            </a:r>
            <a:r>
              <a:rPr lang="ko-KR" altLang="en-US" dirty="0" smtClean="0">
                <a:solidFill>
                  <a:srgbClr val="000000"/>
                </a:solidFill>
                <a:latin typeface="돋움"/>
                <a:ea typeface="돋움"/>
              </a:rPr>
              <a:t>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2726076480"/>
              </p:ext>
            </p:extLst>
          </p:nvPr>
        </p:nvGraphicFramePr>
        <p:xfrm>
          <a:off x="1370989" y="1988839"/>
          <a:ext cx="5793299"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76508"/>
                <a:gridCol w="51963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br>
                        <a:rPr lang="en-US" altLang="ko-KR" sz="900" dirty="0" smtClean="0">
                          <a:solidFill>
                            <a:schemeClr val="tx1"/>
                          </a:solidFill>
                        </a:rPr>
                      </a:br>
                      <a:r>
                        <a:rPr lang="en-US" altLang="ko-KR" sz="900" dirty="0" smtClean="0">
                          <a:solidFill>
                            <a:schemeClr val="tx1"/>
                          </a:solidFill>
                        </a:rPr>
                        <a:t>~</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프로그램은 수강시작 순서대로 배열</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
        <p:nvSpPr>
          <p:cNvPr id="2" name="직사각형 1"/>
          <p:cNvSpPr/>
          <p:nvPr/>
        </p:nvSpPr>
        <p:spPr bwMode="auto">
          <a:xfrm>
            <a:off x="6372200" y="5013176"/>
            <a:ext cx="2376264" cy="103669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수강시작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수강 시작 일</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수업 시작 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수업시작시간</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명확</a:t>
            </a:r>
            <a:r>
              <a:rPr kumimoji="1" lang="ko-KR" altLang="en-US" sz="1200" b="1" i="0" u="none" strike="noStrike" cap="none" normalizeH="0" baseline="0" dirty="0">
                <a:ln>
                  <a:noFill/>
                </a:ln>
                <a:solidFill>
                  <a:schemeClr val="bg1"/>
                </a:solidFill>
                <a:effectLst/>
                <a:latin typeface="Arial" charset="0"/>
                <a:ea typeface="돋움" pitchFamily="50" charset="-127"/>
              </a:rPr>
              <a:t>히</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46" name="직사각형 1"/>
          <p:cNvSpPr/>
          <p:nvPr/>
        </p:nvSpPr>
        <p:spPr bwMode="auto">
          <a:xfrm>
            <a:off x="5079089" y="258339"/>
            <a:ext cx="3816424"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강사 </a:t>
            </a:r>
            <a:r>
              <a:rPr kumimoji="1" lang="en-US" altLang="ko-KR" sz="1050" b="1" dirty="0" smtClean="0">
                <a:solidFill>
                  <a:schemeClr val="bg1"/>
                </a:solidFill>
                <a:latin typeface="Arial" charset="0"/>
                <a:ea typeface="돋움" pitchFamily="50" charset="-127"/>
              </a:rPr>
              <a:t>- &gt; </a:t>
            </a:r>
            <a:r>
              <a:rPr kumimoji="1" lang="ko-KR" altLang="en-US" sz="1050" b="1" dirty="0" smtClean="0">
                <a:solidFill>
                  <a:schemeClr val="bg1"/>
                </a:solidFill>
                <a:latin typeface="Arial" charset="0"/>
                <a:ea typeface="돋움" pitchFamily="50" charset="-127"/>
              </a:rPr>
              <a:t>교수진관리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메뉴 </a:t>
            </a:r>
            <a:r>
              <a:rPr kumimoji="1" lang="ko-KR" altLang="en-US" sz="1050" b="1" dirty="0" err="1" smtClean="0">
                <a:solidFill>
                  <a:schemeClr val="bg1"/>
                </a:solidFill>
                <a:latin typeface="Arial" charset="0"/>
                <a:ea typeface="돋움" pitchFamily="50" charset="-127"/>
              </a:rPr>
              <a:t>빨간내용</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260500347"/>
              </p:ext>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2" name="직사각형 1"/>
          <p:cNvSpPr/>
          <p:nvPr/>
        </p:nvSpPr>
        <p:spPr bwMode="auto">
          <a:xfrm>
            <a:off x="4593569" y="3732042"/>
            <a:ext cx="4464496" cy="1562474"/>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서한울 </a:t>
            </a:r>
            <a:r>
              <a:rPr kumimoji="1" lang="en-US" altLang="ko-KR" sz="105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가급적 오프라인 유인물 지양 </a:t>
            </a:r>
            <a:r>
              <a:rPr kumimoji="1" lang="en-US" altLang="ko-KR" sz="1050" b="1" dirty="0" smtClean="0">
                <a:solidFill>
                  <a:schemeClr val="bg1"/>
                </a:solidFill>
                <a:latin typeface="Arial" charset="0"/>
                <a:ea typeface="돋움" pitchFamily="50" charset="-127"/>
              </a:rPr>
              <a:t>(</a:t>
            </a:r>
            <a:r>
              <a:rPr kumimoji="1" lang="ko-KR" altLang="en-US" sz="1050" b="1" dirty="0" smtClean="0">
                <a:solidFill>
                  <a:schemeClr val="bg1"/>
                </a:solidFill>
                <a:latin typeface="Arial" charset="0"/>
                <a:ea typeface="돋움" pitchFamily="50" charset="-127"/>
              </a:rPr>
              <a:t>향후 시스템상 내에서 처리</a:t>
            </a:r>
            <a:r>
              <a:rPr kumimoji="1" lang="en-US" altLang="ko-KR" sz="105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50" b="1" dirty="0" smtClean="0">
                <a:solidFill>
                  <a:schemeClr val="bg1"/>
                </a:solidFill>
                <a:latin typeface="Arial" charset="0"/>
                <a:ea typeface="돋움" pitchFamily="50" charset="-127"/>
              </a:rPr>
              <a:t>ㅁ 요거 그때 </a:t>
            </a:r>
            <a:r>
              <a:rPr kumimoji="1" lang="en-US" altLang="ko-KR" sz="1050" b="1" dirty="0" smtClean="0">
                <a:solidFill>
                  <a:schemeClr val="bg1"/>
                </a:solidFill>
                <a:latin typeface="Arial" charset="0"/>
                <a:ea typeface="돋움" pitchFamily="50" charset="-127"/>
              </a:rPr>
              <a:t>To-Do</a:t>
            </a:r>
            <a:r>
              <a:rPr kumimoji="1" lang="ko-KR" altLang="en-US" sz="1050" b="1" dirty="0" smtClean="0">
                <a:solidFill>
                  <a:schemeClr val="bg1"/>
                </a:solidFill>
                <a:latin typeface="Arial" charset="0"/>
                <a:ea typeface="돋움" pitchFamily="50" charset="-127"/>
              </a:rPr>
              <a:t>로 빼기로 했었죠</a:t>
            </a:r>
            <a:r>
              <a:rPr kumimoji="1" lang="en-US" altLang="ko-KR" sz="1050" b="1" dirty="0" smtClean="0">
                <a:solidFill>
                  <a:schemeClr val="bg1"/>
                </a:solidFill>
                <a:latin typeface="Arial" charset="0"/>
                <a:ea typeface="돋움" pitchFamily="50" charset="-127"/>
              </a:rPr>
              <a:t>?</a:t>
            </a: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48324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u="sng" kern="0" dirty="0" smtClean="0">
              <a:solidFill>
                <a:srgbClr val="FF0000"/>
              </a:solidFill>
            </a:endParaRPr>
          </a:p>
          <a:p>
            <a:pPr latinLnBrk="0"/>
            <a:r>
              <a:rPr lang="ko-KR" altLang="en-US" b="1" kern="0" dirty="0" smtClean="0"/>
              <a:t>학습자</a:t>
            </a:r>
            <a:r>
              <a:rPr lang="en-US" altLang="ko-KR" b="1" kern="0" dirty="0" smtClean="0"/>
              <a:t> +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 name="직사각형 1"/>
          <p:cNvSpPr/>
          <p:nvPr/>
        </p:nvSpPr>
        <p:spPr bwMode="auto">
          <a:xfrm>
            <a:off x="6948264" y="2348880"/>
            <a:ext cx="2664296" cy="143902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비용관리 하위메뉴 삭제</a:t>
            </a:r>
          </a:p>
        </p:txBody>
      </p:sp>
      <p:sp>
        <p:nvSpPr>
          <p:cNvPr id="12" name="직사각형 1"/>
          <p:cNvSpPr/>
          <p:nvPr/>
        </p:nvSpPr>
        <p:spPr bwMode="auto">
          <a:xfrm>
            <a:off x="6948264" y="4149080"/>
            <a:ext cx="2664296" cy="1439021"/>
          </a:xfrm>
          <a:prstGeom prst="rect">
            <a:avLst/>
          </a:prstGeom>
          <a:solidFill>
            <a:schemeClr val="accent6">
              <a:lumMod val="2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서한울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학생 </a:t>
            </a:r>
            <a:r>
              <a:rPr kumimoji="1" lang="en-US" altLang="ko-KR" sz="1200" b="1" dirty="0" smtClean="0">
                <a:solidFill>
                  <a:schemeClr val="bg1"/>
                </a:solidFill>
                <a:latin typeface="Arial" charset="0"/>
                <a:ea typeface="돋움" pitchFamily="50" charset="-127"/>
              </a:rPr>
              <a:t>-&gt; </a:t>
            </a:r>
            <a:r>
              <a:rPr kumimoji="1" lang="ko-KR" altLang="en-US" sz="1200" b="1" dirty="0" smtClean="0">
                <a:solidFill>
                  <a:schemeClr val="bg1"/>
                </a:solidFill>
                <a:latin typeface="Arial" charset="0"/>
                <a:ea typeface="돋움" pitchFamily="50" charset="-127"/>
              </a:rPr>
              <a:t>학습자 변경</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1" u="sng" dirty="0" smtClean="0">
                <a:solidFill>
                  <a:schemeClr val="bg1"/>
                </a:solidFill>
                <a:latin typeface="Arial" charset="0"/>
                <a:ea typeface="돋움" pitchFamily="50" charset="-127"/>
              </a:rPr>
              <a:t>*</a:t>
            </a:r>
            <a:r>
              <a:rPr kumimoji="1" lang="ko-KR" altLang="en-US" sz="1200" b="1" i="1" u="sng" dirty="0" smtClean="0">
                <a:solidFill>
                  <a:schemeClr val="bg1"/>
                </a:solidFill>
                <a:latin typeface="Arial" charset="0"/>
                <a:ea typeface="돋움" pitchFamily="50" charset="-127"/>
              </a:rPr>
              <a:t>학습자 </a:t>
            </a:r>
            <a:r>
              <a:rPr kumimoji="1" lang="en-US" altLang="ko-KR" sz="1200" b="1" i="1" u="sng" dirty="0" smtClean="0">
                <a:solidFill>
                  <a:schemeClr val="bg1"/>
                </a:solidFill>
                <a:latin typeface="Arial" charset="0"/>
                <a:ea typeface="돋움" pitchFamily="50" charset="-127"/>
              </a:rPr>
              <a:t>/ HR / </a:t>
            </a:r>
            <a:r>
              <a:rPr kumimoji="1" lang="ko-KR" altLang="en-US" sz="1200" b="1" i="1" u="sng" dirty="0" smtClean="0">
                <a:solidFill>
                  <a:schemeClr val="bg1"/>
                </a:solidFill>
                <a:latin typeface="Arial" charset="0"/>
                <a:ea typeface="돋움" pitchFamily="50" charset="-127"/>
              </a:rPr>
              <a:t>교수진 </a:t>
            </a:r>
            <a:r>
              <a:rPr kumimoji="1" lang="en-US" altLang="ko-KR" sz="1200" b="1" i="1" u="sng" dirty="0" smtClean="0">
                <a:solidFill>
                  <a:schemeClr val="bg1"/>
                </a:solidFill>
                <a:latin typeface="Arial" charset="0"/>
                <a:ea typeface="돋움" pitchFamily="50" charset="-127"/>
              </a:rPr>
              <a:t>/ </a:t>
            </a:r>
            <a:r>
              <a:rPr kumimoji="1" lang="ko-KR" altLang="en-US" sz="1200" b="1" i="1" u="sng" dirty="0" smtClean="0">
                <a:solidFill>
                  <a:schemeClr val="bg1"/>
                </a:solidFill>
                <a:latin typeface="Arial" charset="0"/>
                <a:ea typeface="돋움" pitchFamily="50" charset="-127"/>
              </a:rPr>
              <a:t>더만다린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51019493"/>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(Student) </a:t>
            </a:r>
            <a:endParaRPr lang="ko-KR" altLang="en-US" dirty="0">
              <a:solidFill>
                <a:srgbClr val="000000"/>
              </a:solidFill>
              <a:latin typeface="돋움"/>
              <a:ea typeface="돋움"/>
            </a:endParaRPr>
          </a:p>
        </p:txBody>
      </p:sp>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572724"/>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sp>
        <p:nvSpPr>
          <p:cNvPr id="118" name="TextBox 117"/>
          <p:cNvSpPr txBox="1"/>
          <p:nvPr/>
        </p:nvSpPr>
        <p:spPr>
          <a:xfrm>
            <a:off x="1372430"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grpSp>
        <p:nvGrpSpPr>
          <p:cNvPr id="120" name="그룹 119"/>
          <p:cNvGrpSpPr/>
          <p:nvPr/>
        </p:nvGrpSpPr>
        <p:grpSpPr>
          <a:xfrm>
            <a:off x="1677532" y="2268226"/>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8"/>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26705002"/>
              </p:ext>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89361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795337398"/>
              </p:ext>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9">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sp>
        <p:nvSpPr>
          <p:cNvPr id="3" name="직사각형 2"/>
          <p:cNvSpPr/>
          <p:nvPr/>
        </p:nvSpPr>
        <p:spPr bwMode="auto">
          <a:xfrm>
            <a:off x="59767" y="4674504"/>
            <a:ext cx="2674049" cy="187767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송진 </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학생</a:t>
            </a: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더만다린</a:t>
            </a:r>
            <a:r>
              <a:rPr kumimoji="1" lang="en-US" altLang="ko-KR" sz="1200" b="1" dirty="0" smtClean="0">
                <a:solidFill>
                  <a:schemeClr val="bg1"/>
                </a:solidFill>
                <a:latin typeface="Arial" charset="0"/>
                <a:ea typeface="돋움" pitchFamily="50" charset="-127"/>
              </a:rPr>
              <a:t>?</a:t>
            </a:r>
          </a:p>
          <a:p>
            <a:pPr algn="ctr" fontAlgn="ctr" latinLnBrk="0">
              <a:spcBef>
                <a:spcPct val="20000"/>
              </a:spcBef>
              <a:spcAft>
                <a:spcPct val="0"/>
              </a:spcAft>
              <a:tabLst>
                <a:tab pos="1028700" algn="l"/>
              </a:tabLst>
            </a:pPr>
            <a:r>
              <a:rPr kumimoji="1" lang="ko-KR" altLang="en-US" sz="1200" b="1" dirty="0">
                <a:solidFill>
                  <a:schemeClr val="bg1"/>
                </a:solidFill>
                <a:latin typeface="Arial" charset="0"/>
                <a:ea typeface="돋움" pitchFamily="50" charset="-127"/>
              </a:rPr>
              <a:t>누가 활성화 됐는지 </a:t>
            </a:r>
            <a:r>
              <a:rPr kumimoji="1" lang="ko-KR" altLang="en-US" sz="1200" b="1" dirty="0" smtClean="0">
                <a:solidFill>
                  <a:schemeClr val="bg1"/>
                </a:solidFill>
                <a:latin typeface="Arial" charset="0"/>
                <a:ea typeface="돋움" pitchFamily="50" charset="-127"/>
              </a:rPr>
              <a:t>색깔로 명확하게 </a:t>
            </a:r>
            <a:endParaRPr kumimoji="1" lang="en-US" altLang="ko-KR" sz="1200" b="1" dirty="0" smtClean="0">
              <a:solidFill>
                <a:schemeClr val="bg1"/>
              </a:solidFill>
              <a:latin typeface="Arial" charset="0"/>
              <a:ea typeface="돋움" pitchFamily="50" charset="-127"/>
            </a:endParaRP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구분이 안 됨</a:t>
            </a:r>
            <a:endParaRPr kumimoji="1" lang="en-US" altLang="ko-KR" sz="1200" b="1" dirty="0">
              <a:solidFill>
                <a:schemeClr val="bg1"/>
              </a:solidFill>
              <a:latin typeface="Arial" charset="0"/>
              <a:ea typeface="돋움" pitchFamily="50" charset="-127"/>
            </a:endParaRPr>
          </a:p>
        </p:txBody>
      </p:sp>
      <p:sp>
        <p:nvSpPr>
          <p:cNvPr id="33" name="직사각형 32"/>
          <p:cNvSpPr/>
          <p:nvPr/>
        </p:nvSpPr>
        <p:spPr>
          <a:xfrm>
            <a:off x="7318348" y="836712"/>
            <a:ext cx="1587011" cy="31209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358775" lvl="1" indent="-184150">
              <a:buFont typeface="Wingdings" panose="05000000000000000000" pitchFamily="2" charset="2"/>
              <a:buChar char="ü"/>
            </a:pPr>
            <a:r>
              <a:rPr lang="ko-KR" altLang="en-US" sz="1000" b="1" dirty="0" smtClean="0"/>
              <a:t>설문조사 첫 화면은 </a:t>
            </a:r>
            <a:r>
              <a:rPr lang="en-US" altLang="ko-KR" sz="1000" b="1" dirty="0" smtClean="0"/>
              <a:t>Student</a:t>
            </a:r>
            <a:r>
              <a:rPr lang="ko-KR" altLang="en-US" sz="1000" b="1" dirty="0" smtClean="0"/>
              <a:t>가 진행한 설문조사 화면으로 보여주기</a:t>
            </a:r>
            <a:endParaRPr lang="en-US" altLang="ko-KR" sz="1000" b="1" dirty="0"/>
          </a:p>
          <a:p>
            <a:pPr marL="358775" lvl="1" indent="-184150">
              <a:buFont typeface="Wingdings" panose="05000000000000000000" pitchFamily="2" charset="2"/>
              <a:buChar char="ü"/>
            </a:pPr>
            <a:r>
              <a:rPr lang="ko-KR" altLang="en-US" sz="1000" b="1" dirty="0" smtClean="0"/>
              <a:t>첫 화면에서는 진행 완료된 설문조사 만 보여주기</a:t>
            </a:r>
            <a:endParaRPr lang="en-US" altLang="ko-KR" sz="1000" b="1" dirty="0" smtClean="0"/>
          </a:p>
          <a:p>
            <a:pPr marL="271463" lvl="1" indent="-185738">
              <a:buFont typeface="Wingdings" panose="05000000000000000000" pitchFamily="2" charset="2"/>
              <a:buChar char="v"/>
            </a:pPr>
            <a:r>
              <a:rPr lang="en-US" altLang="ko-KR" sz="1000" b="1" dirty="0" smtClean="0"/>
              <a:t>Survey </a:t>
            </a:r>
            <a:r>
              <a:rPr lang="ko-KR" altLang="en-US" sz="1000" b="1" dirty="0" smtClean="0"/>
              <a:t>내용</a:t>
            </a:r>
            <a:endParaRPr lang="en-US" altLang="ko-KR" sz="1000" b="1" dirty="0" smtClean="0"/>
          </a:p>
          <a:p>
            <a:pPr marL="346075" lvl="1" indent="-171450">
              <a:buFont typeface="Wingdings" panose="05000000000000000000" pitchFamily="2" charset="2"/>
              <a:buChar char="ü"/>
            </a:pPr>
            <a:r>
              <a:rPr lang="ko-KR" altLang="en-US" sz="1000" b="1" dirty="0" smtClean="0"/>
              <a:t> 설문조사 현황 내 해당 프로그램 선택 전 </a:t>
            </a:r>
            <a:r>
              <a:rPr lang="en-US" altLang="ko-KR" sz="1000" b="1" dirty="0" smtClean="0">
                <a:solidFill>
                  <a:srgbClr val="0070C0"/>
                </a:solidFill>
              </a:rPr>
              <a:t>Survey </a:t>
            </a:r>
            <a:r>
              <a:rPr lang="ko-KR" altLang="en-US" sz="1000" b="1" dirty="0" smtClean="0">
                <a:solidFill>
                  <a:srgbClr val="0070C0"/>
                </a:solidFill>
              </a:rPr>
              <a:t>내용 </a:t>
            </a:r>
            <a:r>
              <a:rPr lang="ko-KR" altLang="en-US" sz="1000" b="1" dirty="0" smtClean="0"/>
              <a:t>내 각 영역별 설문은 표시하되 평가점수는 空 화면으로 표시</a:t>
            </a:r>
            <a:endParaRPr lang="en-US" altLang="ko-KR" sz="1000" b="1" dirty="0" smtClean="0"/>
          </a:p>
          <a:p>
            <a:pPr marL="271463" lvl="1" indent="-185738">
              <a:buFont typeface="Wingdings" panose="05000000000000000000" pitchFamily="2" charset="2"/>
              <a:buChar char="v"/>
            </a:pPr>
            <a:r>
              <a:rPr lang="ko-KR" altLang="en-US" sz="1000" b="1" dirty="0" smtClean="0"/>
              <a:t>설문조사 현황 내 해당 프로그램 선택 시 해당 점수 보여주기</a:t>
            </a:r>
            <a:endParaRPr lang="en-US" altLang="ko-KR" sz="1000" b="1" dirty="0"/>
          </a:p>
        </p:txBody>
      </p:sp>
      <p:sp>
        <p:nvSpPr>
          <p:cNvPr id="34" name="직사각형 33"/>
          <p:cNvSpPr/>
          <p:nvPr/>
        </p:nvSpPr>
        <p:spPr>
          <a:xfrm>
            <a:off x="7365543" y="4066941"/>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표시되도록</a:t>
            </a:r>
            <a:endParaRPr lang="en-US" altLang="ko-KR" sz="1000" b="1" dirty="0" smtClean="0"/>
          </a:p>
        </p:txBody>
      </p:sp>
      <p:sp>
        <p:nvSpPr>
          <p:cNvPr id="36" name="TextBox 35"/>
          <p:cNvSpPr txBox="1"/>
          <p:nvPr/>
        </p:nvSpPr>
        <p:spPr>
          <a:xfrm>
            <a:off x="2925006" y="4321291"/>
            <a:ext cx="2151050"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36" idx="3"/>
            <a:endCxn id="39" idx="3"/>
          </p:cNvCxnSpPr>
          <p:nvPr/>
        </p:nvCxnSpPr>
        <p:spPr bwMode="auto">
          <a:xfrm flipV="1">
            <a:off x="5076056" y="2926653"/>
            <a:ext cx="3898258" cy="2617668"/>
          </a:xfrm>
          <a:prstGeom prst="bentConnector3">
            <a:avLst>
              <a:gd name="adj1" fmla="val 1058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7388898" y="2353315"/>
            <a:ext cx="1585416" cy="1146675"/>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bwMode="auto">
          <a:xfrm>
            <a:off x="4860301" y="32812"/>
            <a:ext cx="1576677" cy="764704"/>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내용추가</a:t>
            </a:r>
            <a:endParaRPr kumimoji="1" lang="ko-KR" altLang="en-US" sz="1200" b="1" i="0" u="none" strike="noStrike" cap="none" normalizeH="0" baseline="0" dirty="0" smtClean="0">
              <a:ln>
                <a:noFill/>
              </a:ln>
              <a:effectLst/>
              <a:latin typeface="Arial" charset="0"/>
              <a:ea typeface="돋움" pitchFamily="50" charset="-127"/>
            </a:endParaRPr>
          </a:p>
        </p:txBody>
      </p:sp>
      <p:sp>
        <p:nvSpPr>
          <p:cNvPr id="42" name="TextBox 41"/>
          <p:cNvSpPr txBox="1"/>
          <p:nvPr/>
        </p:nvSpPr>
        <p:spPr>
          <a:xfrm>
            <a:off x="2750566"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43" name="TextBox 42"/>
          <p:cNvSpPr txBox="1"/>
          <p:nvPr/>
        </p:nvSpPr>
        <p:spPr>
          <a:xfrm>
            <a:off x="231686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Tree>
    <p:extLst>
      <p:ext uri="{BB962C8B-B14F-4D97-AF65-F5344CB8AC3E}">
        <p14:creationId xmlns:p14="http://schemas.microsoft.com/office/powerpoint/2010/main" val="4614675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60817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635507"/>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341642" y="3869764"/>
            <a:ext cx="2162284"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강사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조성훈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담당 컨설턴트 </a:t>
            </a:r>
            <a:r>
              <a:rPr kumimoji="1" lang="en-US" altLang="ko-KR" sz="900" b="1" i="0" u="none" strike="noStrike" cap="none" normalizeH="0" baseline="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smtClean="0">
                <a:ln>
                  <a:noFill/>
                </a:ln>
                <a:solidFill>
                  <a:schemeClr val="bg1"/>
                </a:solidFill>
                <a:effectLst/>
                <a:latin typeface="Arial" charset="0"/>
                <a:ea typeface="돋움" pitchFamily="50" charset="-127"/>
              </a:rPr>
              <a:t>송진</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3832582"/>
            <a:ext cx="5851869" cy="302541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802346"/>
            <a:ext cx="5851869" cy="176573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0461" y="3303036"/>
            <a:ext cx="1293034" cy="197972"/>
          </a:xfrm>
          <a:prstGeom prst="rect">
            <a:avLst/>
          </a:prstGeom>
        </p:spPr>
      </p:pic>
      <p:pic>
        <p:nvPicPr>
          <p:cNvPr id="117" name="그림 116"/>
          <p:cNvPicPr>
            <a:picLocks noChangeAspect="1"/>
          </p:cNvPicPr>
          <p:nvPr/>
        </p:nvPicPr>
        <p:blipFill>
          <a:blip r:embed="rId5"/>
          <a:stretch>
            <a:fillRect/>
          </a:stretch>
        </p:blipFill>
        <p:spPr>
          <a:xfrm>
            <a:off x="6075785" y="1824606"/>
            <a:ext cx="1016495" cy="201125"/>
          </a:xfrm>
          <a:prstGeom prst="rect">
            <a:avLst/>
          </a:prstGeom>
        </p:spPr>
      </p:pic>
      <p:grpSp>
        <p:nvGrpSpPr>
          <p:cNvPr id="123" name="그룹 122"/>
          <p:cNvGrpSpPr/>
          <p:nvPr/>
        </p:nvGrpSpPr>
        <p:grpSpPr>
          <a:xfrm>
            <a:off x="1705318" y="2451524"/>
            <a:ext cx="458837" cy="141889"/>
            <a:chOff x="1853004" y="5154597"/>
            <a:chExt cx="546189" cy="204821"/>
          </a:xfrm>
        </p:grpSpPr>
        <p:pic>
          <p:nvPicPr>
            <p:cNvPr id="1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3350299"/>
            <a:ext cx="1521869" cy="149692"/>
          </a:xfrm>
          <a:prstGeom prst="rect">
            <a:avLst/>
          </a:prstGeom>
        </p:spPr>
      </p:pic>
      <p:graphicFrame>
        <p:nvGraphicFramePr>
          <p:cNvPr id="127" name="표 126"/>
          <p:cNvGraphicFramePr>
            <a:graphicFrameLocks noGrp="1"/>
          </p:cNvGraphicFramePr>
          <p:nvPr>
            <p:extLst/>
          </p:nvPr>
        </p:nvGraphicFramePr>
        <p:xfrm>
          <a:off x="1375111" y="2083558"/>
          <a:ext cx="5684992" cy="1228513"/>
        </p:xfrm>
        <a:graphic>
          <a:graphicData uri="http://schemas.openxmlformats.org/drawingml/2006/table">
            <a:tbl>
              <a:tblPr firstRow="1" bandRow="1">
                <a:tableStyleId>{5C22544A-7EE6-4342-B048-85BDC9FD1C3A}</a:tableStyleId>
              </a:tblPr>
              <a:tblGrid>
                <a:gridCol w="694027"/>
                <a:gridCol w="633207"/>
                <a:gridCol w="485684"/>
                <a:gridCol w="793910"/>
                <a:gridCol w="1310141"/>
                <a:gridCol w="504056"/>
                <a:gridCol w="1263967"/>
              </a:tblGrid>
              <a:tr h="416593">
                <a:tc>
                  <a:txBody>
                    <a:bodyPr/>
                    <a:lstStyle/>
                    <a:p>
                      <a:pPr algn="ctr" latinLnBrk="1"/>
                      <a:r>
                        <a:rPr lang="ko-KR" altLang="en-US" sz="900" dirty="0" smtClean="0">
                          <a:solidFill>
                            <a:schemeClr val="tx1"/>
                          </a:solidFill>
                        </a:rPr>
                        <a:t>설문조사</a:t>
                      </a:r>
                      <a:endParaRPr lang="en-US" altLang="ko-KR" sz="900" dirty="0" smtClean="0">
                        <a:solidFill>
                          <a:schemeClr val="tx1"/>
                        </a:solidFill>
                      </a:endParaRPr>
                    </a:p>
                    <a:p>
                      <a:pPr algn="ctr" latinLnBrk="1"/>
                      <a:r>
                        <a:rPr lang="ko-KR" altLang="en-US" sz="900" dirty="0" smtClean="0">
                          <a:solidFill>
                            <a:schemeClr val="tx1"/>
                          </a:solidFill>
                        </a:rPr>
                        <a:t>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2014.09.21~2014.09.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77649" y="2550597"/>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488737" y="3105021"/>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nvPr>
        </p:nvGraphicFramePr>
        <p:xfrm>
          <a:off x="1314346" y="1269722"/>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t>Student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1100" dirty="0" smtClean="0">
                          <a:solidFill>
                            <a:schemeClr val="tx1"/>
                          </a:solidFill>
                        </a:rPr>
                        <a:t>The</a:t>
                      </a:r>
                      <a:r>
                        <a:rPr lang="en-US" altLang="ko-KR" sz="1100" baseline="0" dirty="0" smtClean="0">
                          <a:solidFill>
                            <a:schemeClr val="tx1"/>
                          </a:solidFill>
                        </a:rPr>
                        <a:t> Mandarin</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5" name="직사각형 64"/>
          <p:cNvSpPr/>
          <p:nvPr/>
        </p:nvSpPr>
        <p:spPr bwMode="auto">
          <a:xfrm>
            <a:off x="1477649" y="2811024"/>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8">
            <a:extLst>
              <a:ext uri="{28A0092B-C50C-407E-A947-70E740481C1C}">
                <a14:useLocalDpi xmlns:a14="http://schemas.microsoft.com/office/drawing/2010/main" val="0"/>
              </a:ext>
            </a:extLst>
          </a:blip>
          <a:srcRect/>
          <a:stretch>
            <a:fillRect/>
          </a:stretch>
        </p:blipFill>
        <p:spPr bwMode="auto">
          <a:xfrm>
            <a:off x="2925006" y="4318896"/>
            <a:ext cx="2872224" cy="2434324"/>
          </a:xfrm>
          <a:prstGeom prst="rect">
            <a:avLst/>
          </a:prstGeom>
          <a:noFill/>
          <a:ln>
            <a:noFill/>
          </a:ln>
        </p:spPr>
      </p:pic>
      <p:grpSp>
        <p:nvGrpSpPr>
          <p:cNvPr id="33" name="그룹 32"/>
          <p:cNvGrpSpPr/>
          <p:nvPr/>
        </p:nvGrpSpPr>
        <p:grpSpPr>
          <a:xfrm>
            <a:off x="1292574" y="1572724"/>
            <a:ext cx="5862754" cy="191402"/>
            <a:chOff x="1314346" y="1719201"/>
            <a:chExt cx="5862754" cy="191402"/>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세부기능 설명 </a:t>
            </a:r>
            <a:r>
              <a:rPr lang="en-US" altLang="ko-KR" dirty="0" smtClean="0">
                <a:solidFill>
                  <a:srgbClr val="000000"/>
                </a:solidFill>
                <a:latin typeface="돋움"/>
                <a:ea typeface="돋움"/>
              </a:rPr>
              <a:t>– </a:t>
            </a:r>
            <a:r>
              <a:rPr lang="en-US" altLang="ko-KR" dirty="0">
                <a:solidFill>
                  <a:srgbClr val="000000"/>
                </a:solidFill>
                <a:latin typeface="돋움"/>
                <a:ea typeface="돋움"/>
              </a:rPr>
              <a:t>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1409305" y="2446544"/>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직사각형 37"/>
          <p:cNvSpPr/>
          <p:nvPr/>
        </p:nvSpPr>
        <p:spPr>
          <a:xfrm>
            <a:off x="3910685" y="95489"/>
            <a:ext cx="1587011" cy="136806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해당 프로그램에 대한 </a:t>
            </a:r>
            <a:r>
              <a:rPr lang="en-US" altLang="ko-KR" sz="1000" b="1" dirty="0" smtClean="0"/>
              <a:t>Students</a:t>
            </a:r>
            <a:r>
              <a:rPr lang="ko-KR" altLang="en-US" sz="1000" b="1" dirty="0" smtClean="0"/>
              <a:t>의</a:t>
            </a:r>
            <a:r>
              <a:rPr lang="en-US" altLang="ko-KR" sz="1000" b="1" dirty="0"/>
              <a:t> </a:t>
            </a:r>
            <a:r>
              <a:rPr lang="ko-KR" altLang="en-US" sz="1000" b="1" dirty="0" smtClean="0"/>
              <a:t>설문조사 기간 완료 시 </a:t>
            </a:r>
            <a:r>
              <a:rPr lang="ko-KR" altLang="en-US" sz="1000" b="1" dirty="0" smtClean="0">
                <a:solidFill>
                  <a:schemeClr val="accent2">
                    <a:lumMod val="50000"/>
                  </a:schemeClr>
                </a:solidFill>
              </a:rPr>
              <a:t>설문조사 현황 버튼 </a:t>
            </a:r>
            <a:r>
              <a:rPr lang="ko-KR" altLang="en-US" sz="1000" b="1" dirty="0" smtClean="0"/>
              <a:t>자동 전환</a:t>
            </a:r>
            <a:endParaRPr lang="en-US" altLang="ko-KR" sz="1000" b="1" dirty="0" smtClean="0"/>
          </a:p>
        </p:txBody>
      </p:sp>
      <p:sp>
        <p:nvSpPr>
          <p:cNvPr id="39" name="TextBox 38"/>
          <p:cNvSpPr txBox="1"/>
          <p:nvPr/>
        </p:nvSpPr>
        <p:spPr>
          <a:xfrm>
            <a:off x="5760274" y="2467035"/>
            <a:ext cx="1332005" cy="343989"/>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8" name="꺾인 연결선 7"/>
          <p:cNvCxnSpPr>
            <a:stCxn id="37" idx="0"/>
            <a:endCxn id="38" idx="2"/>
          </p:cNvCxnSpPr>
          <p:nvPr/>
        </p:nvCxnSpPr>
        <p:spPr bwMode="auto">
          <a:xfrm rot="5400000" flipH="1" flipV="1">
            <a:off x="2727518" y="469872"/>
            <a:ext cx="982991" cy="297035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꺾인 연결선 41"/>
          <p:cNvCxnSpPr>
            <a:stCxn id="39" idx="3"/>
            <a:endCxn id="38" idx="3"/>
          </p:cNvCxnSpPr>
          <p:nvPr/>
        </p:nvCxnSpPr>
        <p:spPr bwMode="auto">
          <a:xfrm flipH="1" flipV="1">
            <a:off x="5497696" y="779521"/>
            <a:ext cx="1594583" cy="1859509"/>
          </a:xfrm>
          <a:prstGeom prst="bentConnector3">
            <a:avLst>
              <a:gd name="adj1" fmla="val -143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5004048" y="4321291"/>
            <a:ext cx="493648" cy="24460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6" name="꺾인 연결선 45"/>
          <p:cNvCxnSpPr>
            <a:stCxn id="37" idx="1"/>
            <a:endCxn id="45" idx="1"/>
          </p:cNvCxnSpPr>
          <p:nvPr/>
        </p:nvCxnSpPr>
        <p:spPr bwMode="auto">
          <a:xfrm rot="10800000" flipH="1" flipV="1">
            <a:off x="1409304" y="2898421"/>
            <a:ext cx="3594743" cy="2645899"/>
          </a:xfrm>
          <a:prstGeom prst="bentConnector3">
            <a:avLst>
              <a:gd name="adj1" fmla="val -63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직사각형 48"/>
          <p:cNvSpPr/>
          <p:nvPr/>
        </p:nvSpPr>
        <p:spPr>
          <a:xfrm>
            <a:off x="71990" y="3315072"/>
            <a:ext cx="1068869"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진행완료된</a:t>
            </a:r>
            <a:r>
              <a:rPr lang="ko-KR" altLang="en-US" sz="1000" b="1" dirty="0" smtClean="0"/>
              <a:t> 설문조사만 평가점수 보여주기</a:t>
            </a:r>
            <a:endParaRPr lang="en-US" altLang="ko-KR" sz="1000" b="1" dirty="0" smtClean="0"/>
          </a:p>
          <a:p>
            <a:pPr marL="87313" indent="-87313">
              <a:buFont typeface="Arial" panose="020B0604020202020204" pitchFamily="34" charset="0"/>
              <a:buChar char="•"/>
            </a:pPr>
            <a:r>
              <a:rPr lang="ko-KR" altLang="en-US" sz="1000" b="1" dirty="0" smtClean="0"/>
              <a:t>진행 중이거나 </a:t>
            </a:r>
            <a:r>
              <a:rPr lang="ko-KR" altLang="en-US" sz="1000" b="1" dirty="0" err="1" smtClean="0"/>
              <a:t>미진행된</a:t>
            </a:r>
            <a:r>
              <a:rPr lang="ko-KR" altLang="en-US" sz="1000" b="1" dirty="0" smtClean="0"/>
              <a:t> 프로그램은 평가점수는 空 </a:t>
            </a:r>
            <a:r>
              <a:rPr lang="ko-KR" altLang="en-US" sz="1000" b="1" dirty="0" err="1" smtClean="0"/>
              <a:t>란으로</a:t>
            </a:r>
            <a:r>
              <a:rPr lang="ko-KR" altLang="en-US" sz="1000" b="1" dirty="0" smtClean="0"/>
              <a:t> 유지</a:t>
            </a:r>
            <a:endParaRPr lang="en-US" altLang="ko-KR" sz="1000" b="1" dirty="0" smtClean="0"/>
          </a:p>
        </p:txBody>
      </p:sp>
      <p:sp>
        <p:nvSpPr>
          <p:cNvPr id="55" name="TextBox 54"/>
          <p:cNvSpPr txBox="1"/>
          <p:nvPr/>
        </p:nvSpPr>
        <p:spPr>
          <a:xfrm>
            <a:off x="1372430" y="186273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56" name="TextBox 55"/>
          <p:cNvSpPr txBox="1"/>
          <p:nvPr/>
        </p:nvSpPr>
        <p:spPr>
          <a:xfrm>
            <a:off x="1893618"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57" name="TextBox 56"/>
          <p:cNvSpPr txBox="1"/>
          <p:nvPr/>
        </p:nvSpPr>
        <p:spPr>
          <a:xfrm>
            <a:off x="2750566" y="18609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2316863" y="18609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61" name="TextBox 60"/>
          <p:cNvSpPr txBox="1"/>
          <p:nvPr/>
        </p:nvSpPr>
        <p:spPr>
          <a:xfrm>
            <a:off x="2082001" y="2449352"/>
            <a:ext cx="649062" cy="903755"/>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917353" y="4266861"/>
            <a:ext cx="2909602" cy="255848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1" name="꺾인 연결선 20"/>
          <p:cNvCxnSpPr>
            <a:stCxn id="61" idx="2"/>
            <a:endCxn id="67" idx="0"/>
          </p:cNvCxnSpPr>
          <p:nvPr/>
        </p:nvCxnSpPr>
        <p:spPr bwMode="auto">
          <a:xfrm rot="16200000" flipH="1">
            <a:off x="3858467" y="1901171"/>
            <a:ext cx="1165396" cy="4069267"/>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직사각형 66"/>
          <p:cNvSpPr/>
          <p:nvPr/>
        </p:nvSpPr>
        <p:spPr>
          <a:xfrm>
            <a:off x="5868102" y="4518503"/>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sp>
        <p:nvSpPr>
          <p:cNvPr id="68" name="직사각형 67"/>
          <p:cNvSpPr/>
          <p:nvPr/>
        </p:nvSpPr>
        <p:spPr bwMode="auto">
          <a:xfrm>
            <a:off x="7475990" y="107686"/>
            <a:ext cx="1576677" cy="764704"/>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내용추가</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2655689011"/>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10142"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(The Mandarin) </a:t>
            </a:r>
            <a:endParaRPr lang="ko-KR" altLang="en-US" dirty="0">
              <a:solidFill>
                <a:srgbClr val="000000"/>
              </a:solidFill>
              <a:latin typeface="돋움"/>
              <a:ea typeface="돋움"/>
            </a:endParaRPr>
          </a:p>
        </p:txBody>
      </p:sp>
      <p:sp>
        <p:nvSpPr>
          <p:cNvPr id="6" name="직사각형 5"/>
          <p:cNvSpPr/>
          <p:nvPr/>
        </p:nvSpPr>
        <p:spPr bwMode="auto">
          <a:xfrm>
            <a:off x="1530370" y="1586767"/>
            <a:ext cx="649801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55" y="4234203"/>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599269" y="426153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Survey </a:t>
            </a:r>
            <a:r>
              <a:rPr lang="ko-KR" altLang="en-US" sz="900" b="1" dirty="0" smtClean="0">
                <a:solidFill>
                  <a:schemeClr val="bg1"/>
                </a:solidFill>
              </a:rPr>
              <a:t>내용</a:t>
            </a:r>
            <a:endParaRPr lang="ko-KR" altLang="en-US" sz="900" b="1" dirty="0">
              <a:solidFill>
                <a:schemeClr val="bg1"/>
              </a:solidFill>
            </a:endParaRPr>
          </a:p>
        </p:txBody>
      </p:sp>
      <p:sp>
        <p:nvSpPr>
          <p:cNvPr id="63" name="직사각형 62"/>
          <p:cNvSpPr/>
          <p:nvPr/>
        </p:nvSpPr>
        <p:spPr bwMode="auto">
          <a:xfrm>
            <a:off x="1592017" y="4495793"/>
            <a:ext cx="2078230" cy="39435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담당 컨설턴트 </a:t>
            </a:r>
            <a:r>
              <a:rPr kumimoji="1" lang="en-US" altLang="ko-KR" sz="900" b="1" dirty="0">
                <a:solidFill>
                  <a:schemeClr val="bg1"/>
                </a:solidFill>
                <a:latin typeface="Arial" charset="0"/>
                <a:ea typeface="돋움" pitchFamily="50" charset="-127"/>
              </a:rPr>
              <a:t>: </a:t>
            </a:r>
            <a:r>
              <a:rPr kumimoji="1" lang="ko-KR" altLang="en-US" sz="900" b="1" dirty="0">
                <a:solidFill>
                  <a:schemeClr val="bg1"/>
                </a:solidFill>
                <a:latin typeface="Arial" charset="0"/>
                <a:ea typeface="돋움" pitchFamily="50" charset="-127"/>
              </a:rPr>
              <a:t>송진</a:t>
            </a:r>
            <a:r>
              <a:rPr kumimoji="1" lang="en-US" altLang="ko-KR" sz="9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p>
        </p:txBody>
      </p:sp>
      <p:sp>
        <p:nvSpPr>
          <p:cNvPr id="62" name="직사각형 61"/>
          <p:cNvSpPr/>
          <p:nvPr/>
        </p:nvSpPr>
        <p:spPr bwMode="auto">
          <a:xfrm>
            <a:off x="637045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564435" y="4458611"/>
            <a:ext cx="5851869" cy="23881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553551" y="1780574"/>
            <a:ext cx="5851869" cy="241874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20" name="그룹 119"/>
          <p:cNvGrpSpPr/>
          <p:nvPr/>
        </p:nvGrpSpPr>
        <p:grpSpPr>
          <a:xfrm>
            <a:off x="1927907" y="2246454"/>
            <a:ext cx="503620" cy="151844"/>
            <a:chOff x="1853004" y="4826628"/>
            <a:chExt cx="508292" cy="216024"/>
          </a:xfrm>
        </p:grpSpPr>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aphicFrame>
        <p:nvGraphicFramePr>
          <p:cNvPr id="127" name="표 126"/>
          <p:cNvGraphicFramePr>
            <a:graphicFrameLocks noGrp="1"/>
          </p:cNvGraphicFramePr>
          <p:nvPr>
            <p:extLst>
              <p:ext uri="{D42A27DB-BD31-4B8C-83A1-F6EECF244321}">
                <p14:modId xmlns:p14="http://schemas.microsoft.com/office/powerpoint/2010/main" val="207120783"/>
              </p:ext>
            </p:extLst>
          </p:nvPr>
        </p:nvGraphicFramePr>
        <p:xfrm>
          <a:off x="1625486" y="2061786"/>
          <a:ext cx="5684992" cy="2044113"/>
        </p:xfrm>
        <a:graphic>
          <a:graphicData uri="http://schemas.openxmlformats.org/drawingml/2006/table">
            <a:tbl>
              <a:tblPr firstRow="1" bandRow="1">
                <a:tableStyleId>{5C22544A-7EE6-4342-B048-85BDC9FD1C3A}</a:tableStyleId>
              </a:tblPr>
              <a:tblGrid>
                <a:gridCol w="624472"/>
                <a:gridCol w="569747"/>
                <a:gridCol w="634518"/>
                <a:gridCol w="504056"/>
                <a:gridCol w="720080"/>
                <a:gridCol w="864096"/>
                <a:gridCol w="648072"/>
                <a:gridCol w="1119951"/>
              </a:tblGrid>
              <a:tr h="416593">
                <a:tc>
                  <a:txBody>
                    <a:bodyPr/>
                    <a:lstStyle/>
                    <a:p>
                      <a:pPr algn="ctr" latinLnBrk="1"/>
                      <a:r>
                        <a:rPr lang="ko-KR" altLang="en-US" sz="900" dirty="0" smtClean="0">
                          <a:solidFill>
                            <a:schemeClr val="tx1"/>
                          </a:solidFill>
                        </a:rPr>
                        <a:t>설문        조사현황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 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2014.09.21~    2014.09.28</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64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678160" y="2539711"/>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689248" y="3094135"/>
            <a:ext cx="512375"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312823284"/>
              </p:ext>
            </p:extLst>
          </p:nvPr>
        </p:nvGraphicFramePr>
        <p:xfrm>
          <a:off x="1564721" y="1247950"/>
          <a:ext cx="2189580" cy="259080"/>
        </p:xfrm>
        <a:graphic>
          <a:graphicData uri="http://schemas.openxmlformats.org/drawingml/2006/table">
            <a:tbl>
              <a:tblPr firstRow="1" bandRow="1">
                <a:tableStyleId>{5C22544A-7EE6-4342-B048-85BDC9FD1C3A}</a:tableStyleId>
              </a:tblPr>
              <a:tblGrid>
                <a:gridCol w="1094790"/>
                <a:gridCol w="1094790"/>
              </a:tblGrid>
              <a:tr h="249686">
                <a:tc>
                  <a:txBody>
                    <a:bodyPr/>
                    <a:lstStyle/>
                    <a:p>
                      <a:pPr algn="ctr" latinLnBrk="1"/>
                      <a:r>
                        <a:rPr lang="en-US" altLang="ko-KR" sz="1100" dirty="0" smtClean="0">
                          <a:solidFill>
                            <a:schemeClr val="tx1"/>
                          </a:solidFill>
                        </a:rPr>
                        <a:t>Student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dirty="0" smtClean="0">
                          <a:solidFill>
                            <a:schemeClr val="bg1"/>
                          </a:solidFill>
                        </a:rPr>
                        <a:t>The</a:t>
                      </a:r>
                      <a:r>
                        <a:rPr lang="en-US" altLang="ko-KR" sz="1100" baseline="0" dirty="0" smtClean="0">
                          <a:solidFill>
                            <a:schemeClr val="bg1"/>
                          </a:solidFill>
                        </a:rPr>
                        <a:t> Mandarin</a:t>
                      </a:r>
                      <a:endParaRPr lang="ko-KR" altLang="en-US"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65" name="직사각형 64"/>
          <p:cNvSpPr/>
          <p:nvPr/>
        </p:nvSpPr>
        <p:spPr bwMode="auto">
          <a:xfrm>
            <a:off x="1678160" y="2800138"/>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pic>
        <p:nvPicPr>
          <p:cNvPr id="66" name="그림 6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5381" y="4912266"/>
            <a:ext cx="2223058" cy="1901827"/>
          </a:xfrm>
          <a:prstGeom prst="rect">
            <a:avLst/>
          </a:prstGeom>
          <a:noFill/>
          <a:ln>
            <a:noFill/>
          </a:ln>
        </p:spPr>
      </p:pic>
      <p:sp>
        <p:nvSpPr>
          <p:cNvPr id="32" name="직사각형 31"/>
          <p:cNvSpPr/>
          <p:nvPr/>
        </p:nvSpPr>
        <p:spPr bwMode="auto">
          <a:xfrm>
            <a:off x="1689249" y="3346080"/>
            <a:ext cx="512374" cy="178331"/>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3" name="직사각형 32"/>
          <p:cNvSpPr/>
          <p:nvPr/>
        </p:nvSpPr>
        <p:spPr bwMode="auto">
          <a:xfrm>
            <a:off x="1689249" y="3606507"/>
            <a:ext cx="512374" cy="178331"/>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28" name="직사각형 27"/>
          <p:cNvSpPr/>
          <p:nvPr/>
        </p:nvSpPr>
        <p:spPr>
          <a:xfrm>
            <a:off x="7510607" y="735881"/>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Admin </a:t>
            </a:r>
            <a:r>
              <a:rPr lang="ko-KR" altLang="en-US" sz="1000" b="1" dirty="0"/>
              <a:t>화면에서 </a:t>
            </a:r>
            <a:r>
              <a:rPr lang="ko-KR" altLang="en-US" sz="1000" b="1" dirty="0" smtClean="0"/>
              <a:t>설문조사 </a:t>
            </a:r>
            <a:r>
              <a:rPr lang="ko-KR" altLang="en-US" sz="1000" b="1" dirty="0"/>
              <a:t>시기 </a:t>
            </a:r>
            <a:r>
              <a:rPr lang="ko-KR" altLang="en-US" sz="1000" b="1" dirty="0" err="1"/>
              <a:t>푸시</a:t>
            </a:r>
            <a:r>
              <a:rPr lang="ko-KR" altLang="en-US" sz="1000" b="1" dirty="0"/>
              <a:t> </a:t>
            </a:r>
            <a:r>
              <a:rPr lang="ko-KR" altLang="en-US" sz="1000" b="1" dirty="0" smtClean="0"/>
              <a:t>설정 </a:t>
            </a:r>
            <a:r>
              <a:rPr lang="en-US" altLang="ko-KR" sz="1000" b="1" dirty="0" smtClean="0">
                <a:sym typeface="Wingdings" panose="05000000000000000000" pitchFamily="2" charset="2"/>
              </a:rPr>
              <a:t> </a:t>
            </a:r>
            <a:r>
              <a:rPr lang="en-US" altLang="ko-KR" sz="1000" b="1" dirty="0" smtClean="0"/>
              <a:t>HR</a:t>
            </a:r>
            <a:r>
              <a:rPr lang="ko-KR" altLang="en-US" sz="1000" b="1" dirty="0"/>
              <a:t>에게 설문조사 </a:t>
            </a:r>
            <a:r>
              <a:rPr lang="ko-KR" altLang="en-US" sz="1000" b="1" dirty="0" err="1" smtClean="0"/>
              <a:t>푸시가기</a:t>
            </a:r>
            <a:r>
              <a:rPr lang="ko-KR" altLang="en-US" sz="1000" b="1" dirty="0" smtClean="0"/>
              <a:t> </a:t>
            </a:r>
            <a:r>
              <a:rPr lang="en-US" altLang="ko-KR" sz="1000" b="1" dirty="0" smtClean="0">
                <a:sym typeface="Wingdings" panose="05000000000000000000" pitchFamily="2" charset="2"/>
              </a:rPr>
              <a:t> </a:t>
            </a:r>
            <a:r>
              <a:rPr lang="en-US" altLang="ko-KR" sz="1000" b="1" dirty="0" smtClean="0"/>
              <a:t>HR</a:t>
            </a:r>
            <a:r>
              <a:rPr lang="ko-KR" altLang="en-US" sz="1000" b="1" dirty="0"/>
              <a:t>이 설문조사 참여 클릭 </a:t>
            </a:r>
            <a:r>
              <a:rPr lang="ko-KR" altLang="en-US" sz="1000" b="1" dirty="0" smtClean="0"/>
              <a:t>시 </a:t>
            </a:r>
            <a:r>
              <a:rPr lang="en-US" altLang="ko-KR" sz="1000" b="1" dirty="0" smtClean="0">
                <a:sym typeface="Wingdings" panose="05000000000000000000" pitchFamily="2" charset="2"/>
              </a:rPr>
              <a:t> </a:t>
            </a:r>
            <a:r>
              <a:rPr lang="en-US" altLang="ko-KR" sz="1000" b="1" dirty="0" smtClean="0"/>
              <a:t>TM </a:t>
            </a:r>
            <a:r>
              <a:rPr lang="ko-KR" altLang="en-US" sz="1000" b="1" dirty="0"/>
              <a:t>설문조사 화면이 처음에 </a:t>
            </a:r>
            <a:r>
              <a:rPr lang="ko-KR" altLang="en-US" sz="1000" b="1" dirty="0" smtClean="0"/>
              <a:t>표시되도록</a:t>
            </a:r>
            <a:endParaRPr lang="en-US" altLang="ko-KR" sz="1000" b="1" dirty="0" smtClean="0"/>
          </a:p>
        </p:txBody>
      </p:sp>
      <p:grpSp>
        <p:nvGrpSpPr>
          <p:cNvPr id="29" name="그룹 28"/>
          <p:cNvGrpSpPr/>
          <p:nvPr/>
        </p:nvGrpSpPr>
        <p:grpSpPr>
          <a:xfrm>
            <a:off x="1542949" y="1572724"/>
            <a:ext cx="5862754" cy="191402"/>
            <a:chOff x="1314346" y="1719201"/>
            <a:chExt cx="5862754" cy="191402"/>
          </a:xfrm>
        </p:grpSpPr>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34" name="TextBox 33"/>
          <p:cNvSpPr txBox="1"/>
          <p:nvPr/>
        </p:nvSpPr>
        <p:spPr>
          <a:xfrm>
            <a:off x="1622805" y="18409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35" name="TextBox 34"/>
          <p:cNvSpPr txBox="1"/>
          <p:nvPr/>
        </p:nvSpPr>
        <p:spPr>
          <a:xfrm>
            <a:off x="2143993"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36" name="TextBox 35"/>
          <p:cNvSpPr txBox="1"/>
          <p:nvPr/>
        </p:nvSpPr>
        <p:spPr>
          <a:xfrm>
            <a:off x="3000941" y="183922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37" name="TextBox 36"/>
          <p:cNvSpPr txBox="1"/>
          <p:nvPr/>
        </p:nvSpPr>
        <p:spPr>
          <a:xfrm>
            <a:off x="2567238" y="1839224"/>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미진행</a:t>
            </a:r>
            <a:endParaRPr lang="ko-KR" altLang="en-US" sz="900" b="1" dirty="0"/>
          </a:p>
        </p:txBody>
      </p:sp>
      <p:sp>
        <p:nvSpPr>
          <p:cNvPr id="38" name="직사각형 37"/>
          <p:cNvSpPr/>
          <p:nvPr/>
        </p:nvSpPr>
        <p:spPr>
          <a:xfrm>
            <a:off x="127781" y="2506800"/>
            <a:ext cx="1345983" cy="154797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화면에서는 진행중인 설문만 보여주기</a:t>
            </a:r>
            <a:endParaRPr lang="en-US" altLang="ko-KR" sz="1000" b="1" dirty="0" smtClean="0"/>
          </a:p>
          <a:p>
            <a:pPr marL="87313" indent="-87313">
              <a:buFont typeface="Arial" panose="020B0604020202020204" pitchFamily="34" charset="0"/>
              <a:buChar char="•"/>
            </a:pPr>
            <a:endParaRPr lang="en-US" altLang="ko-KR" sz="1000" b="1" dirty="0" smtClean="0"/>
          </a:p>
        </p:txBody>
      </p:sp>
      <p:sp>
        <p:nvSpPr>
          <p:cNvPr id="39" name="TextBox 38"/>
          <p:cNvSpPr txBox="1"/>
          <p:nvPr/>
        </p:nvSpPr>
        <p:spPr>
          <a:xfrm>
            <a:off x="2788388" y="2405808"/>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TextBox 40"/>
          <p:cNvSpPr txBox="1"/>
          <p:nvPr/>
        </p:nvSpPr>
        <p:spPr>
          <a:xfrm>
            <a:off x="3061695" y="4908608"/>
            <a:ext cx="2336744" cy="198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42" name="TextBox 41"/>
          <p:cNvSpPr txBox="1"/>
          <p:nvPr/>
        </p:nvSpPr>
        <p:spPr>
          <a:xfrm>
            <a:off x="1581604" y="2419341"/>
            <a:ext cx="692606" cy="1749964"/>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직사각형 42"/>
          <p:cNvSpPr/>
          <p:nvPr/>
        </p:nvSpPr>
        <p:spPr>
          <a:xfrm>
            <a:off x="5512125" y="4912266"/>
            <a:ext cx="1215393" cy="184811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프로그램 클릭 시 각 프로그램에 대한 </a:t>
            </a:r>
            <a:r>
              <a:rPr lang="en-US" altLang="ko-KR" sz="1000" b="1" dirty="0" smtClean="0"/>
              <a:t>Survey </a:t>
            </a:r>
            <a:r>
              <a:rPr lang="ko-KR" altLang="en-US" sz="1000" b="1" dirty="0" smtClean="0"/>
              <a:t>내용이 전환되도록 설정 </a:t>
            </a:r>
            <a:endParaRPr lang="en-US" altLang="ko-KR" sz="1000" b="1" dirty="0" smtClean="0"/>
          </a:p>
        </p:txBody>
      </p:sp>
      <p:cxnSp>
        <p:nvCxnSpPr>
          <p:cNvPr id="7" name="꺾인 연결선 6"/>
          <p:cNvCxnSpPr>
            <a:stCxn id="39" idx="2"/>
            <a:endCxn id="43" idx="0"/>
          </p:cNvCxnSpPr>
          <p:nvPr/>
        </p:nvCxnSpPr>
        <p:spPr bwMode="auto">
          <a:xfrm rot="16200000" flipH="1">
            <a:off x="4249009" y="3041453"/>
            <a:ext cx="756494" cy="2985131"/>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직사각형 44"/>
          <p:cNvSpPr/>
          <p:nvPr/>
        </p:nvSpPr>
        <p:spPr bwMode="auto">
          <a:xfrm>
            <a:off x="6530293" y="37"/>
            <a:ext cx="1576677" cy="764704"/>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내용추가</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2791704130"/>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a:t>HR</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3" name="직사각형 2"/>
          <p:cNvSpPr/>
          <p:nvPr/>
        </p:nvSpPr>
        <p:spPr bwMode="auto">
          <a:xfrm>
            <a:off x="-1404664" y="4221088"/>
            <a:ext cx="3456384" cy="244827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HR </a:t>
            </a:r>
            <a:r>
              <a:rPr kumimoji="1" lang="ko-KR" altLang="en-US" sz="1200" b="1" dirty="0" smtClean="0">
                <a:solidFill>
                  <a:schemeClr val="bg1"/>
                </a:solidFill>
                <a:latin typeface="Arial" charset="0"/>
                <a:ea typeface="돋움" pitchFamily="50" charset="-127"/>
              </a:rPr>
              <a:t>에 맞는 정보수정</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교수진 프로필 내용사항 부분 삭제,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경력사항</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학력</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자격증</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특화분야</a:t>
            </a:r>
            <a:r>
              <a:rPr kumimoji="1" lang="en-US" altLang="ko-KR" sz="1200" b="1" dirty="0" smtClean="0">
                <a:solidFill>
                  <a:schemeClr val="bg1"/>
                </a:solidFill>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부서</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직급 추가</a:t>
            </a: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en-US" altLang="ko-KR" sz="1200" b="1" i="0" u="none" strike="noStrike" cap="none" normalizeH="0" baseline="0" dirty="0" smtClean="0">
                <a:ln>
                  <a:noFill/>
                </a:ln>
                <a:solidFill>
                  <a:schemeClr val="bg1"/>
                </a:solidFill>
                <a:effectLst/>
                <a:latin typeface="Arial" charset="0"/>
                <a:ea typeface="돋움" pitchFamily="50" charset="-127"/>
              </a:rPr>
              <a:t/>
            </a:r>
            <a:br>
              <a:rPr kumimoji="1" lang="en-US" altLang="ko-KR" sz="1200" b="1" i="0" u="none" strike="noStrike" cap="none" normalizeH="0" baseline="0" dirty="0" smtClean="0">
                <a:ln>
                  <a:noFill/>
                </a:ln>
                <a:solidFill>
                  <a:schemeClr val="bg1"/>
                </a:solidFill>
                <a:effectLst/>
                <a:latin typeface="Arial" charset="0"/>
                <a:ea typeface="돋움" pitchFamily="50" charset="-127"/>
              </a:rPr>
            </a:br>
            <a:r>
              <a:rPr kumimoji="1" lang="ko-KR" altLang="en-US" sz="1200" b="1" i="0" u="none" strike="noStrike" cap="none" normalizeH="0" baseline="0" dirty="0" smtClean="0">
                <a:ln>
                  <a:noFill/>
                </a:ln>
                <a:solidFill>
                  <a:schemeClr val="bg1"/>
                </a:solidFill>
                <a:effectLst/>
                <a:latin typeface="Arial" charset="0"/>
                <a:ea typeface="돋움" pitchFamily="50" charset="-127"/>
              </a:rPr>
              <a:t>계좌정보 페이지 삭제</a:t>
            </a: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en-US" altLang="ko-KR" sz="1200" b="1" dirty="0" smtClean="0"/>
              <a:t>HR</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31909</TotalTime>
  <Words>4140</Words>
  <Application>Microsoft Office PowerPoint</Application>
  <PresentationFormat>화면 슬라이드 쇼(4:3)</PresentationFormat>
  <Paragraphs>1592</Paragraphs>
  <Slides>47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47</vt:i4>
      </vt:variant>
    </vt:vector>
  </HeadingPairs>
  <TitlesOfParts>
    <vt:vector size="54" baseType="lpstr">
      <vt:lpstr>HY견고딕</vt:lpstr>
      <vt:lpstr>돋움</vt:lpstr>
      <vt:lpstr>맑은 고딕</vt:lpstr>
      <vt:lpstr>Arial</vt:lpstr>
      <vt:lpstr>Times New Roman</vt:lpstr>
      <vt:lpstr>Wingdings</vt: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534</cp:revision>
  <dcterms:created xsi:type="dcterms:W3CDTF">2014-09-17T04:32:25Z</dcterms:created>
  <dcterms:modified xsi:type="dcterms:W3CDTF">2014-11-08T13:40:06Z</dcterms:modified>
</cp:coreProperties>
</file>