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71"/>
  </p:notesMasterIdLst>
  <p:sldIdLst>
    <p:sldId id="256" r:id="rId2"/>
    <p:sldId id="288" r:id="rId3"/>
    <p:sldId id="272" r:id="rId4"/>
    <p:sldId id="274" r:id="rId5"/>
    <p:sldId id="275" r:id="rId6"/>
    <p:sldId id="277" r:id="rId7"/>
    <p:sldId id="284" r:id="rId8"/>
    <p:sldId id="283" r:id="rId9"/>
    <p:sldId id="314" r:id="rId10"/>
    <p:sldId id="315" r:id="rId11"/>
    <p:sldId id="341" r:id="rId12"/>
    <p:sldId id="387" r:id="rId13"/>
    <p:sldId id="437" r:id="rId14"/>
    <p:sldId id="528" r:id="rId15"/>
    <p:sldId id="529" r:id="rId16"/>
    <p:sldId id="440" r:id="rId17"/>
    <p:sldId id="443" r:id="rId18"/>
    <p:sldId id="442" r:id="rId19"/>
    <p:sldId id="444" r:id="rId20"/>
    <p:sldId id="445" r:id="rId21"/>
    <p:sldId id="446" r:id="rId22"/>
    <p:sldId id="452" r:id="rId23"/>
    <p:sldId id="490" r:id="rId24"/>
    <p:sldId id="449" r:id="rId25"/>
    <p:sldId id="450" r:id="rId26"/>
    <p:sldId id="461" r:id="rId27"/>
    <p:sldId id="463" r:id="rId28"/>
    <p:sldId id="464" r:id="rId29"/>
    <p:sldId id="466" r:id="rId30"/>
    <p:sldId id="468" r:id="rId31"/>
    <p:sldId id="469" r:id="rId32"/>
    <p:sldId id="453" r:id="rId33"/>
    <p:sldId id="480" r:id="rId34"/>
    <p:sldId id="482" r:id="rId35"/>
    <p:sldId id="483" r:id="rId36"/>
    <p:sldId id="484" r:id="rId37"/>
    <p:sldId id="485" r:id="rId38"/>
    <p:sldId id="486" r:id="rId39"/>
    <p:sldId id="487" r:id="rId40"/>
    <p:sldId id="488" r:id="rId41"/>
    <p:sldId id="489" r:id="rId42"/>
    <p:sldId id="491" r:id="rId43"/>
    <p:sldId id="492" r:id="rId44"/>
    <p:sldId id="530" r:id="rId45"/>
    <p:sldId id="495" r:id="rId46"/>
    <p:sldId id="496" r:id="rId47"/>
    <p:sldId id="454" r:id="rId48"/>
    <p:sldId id="455" r:id="rId49"/>
    <p:sldId id="509" r:id="rId50"/>
    <p:sldId id="510" r:id="rId51"/>
    <p:sldId id="516" r:id="rId52"/>
    <p:sldId id="517" r:id="rId53"/>
    <p:sldId id="515" r:id="rId54"/>
    <p:sldId id="511" r:id="rId55"/>
    <p:sldId id="518" r:id="rId56"/>
    <p:sldId id="519" r:id="rId57"/>
    <p:sldId id="456" r:id="rId58"/>
    <p:sldId id="503" r:id="rId59"/>
    <p:sldId id="504" r:id="rId60"/>
    <p:sldId id="505" r:id="rId61"/>
    <p:sldId id="506" r:id="rId62"/>
    <p:sldId id="457" r:id="rId63"/>
    <p:sldId id="522" r:id="rId64"/>
    <p:sldId id="524" r:id="rId65"/>
    <p:sldId id="526" r:id="rId66"/>
    <p:sldId id="523" r:id="rId67"/>
    <p:sldId id="527" r:id="rId68"/>
    <p:sldId id="458" r:id="rId69"/>
    <p:sldId id="310" r:id="rId7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800080"/>
    <a:srgbClr val="FFFFCC"/>
    <a:srgbClr val="FFFFFF"/>
    <a:srgbClr val="FFFF00"/>
    <a:srgbClr val="FF9900"/>
    <a:srgbClr val="00CC99"/>
    <a:srgbClr val="006666"/>
    <a:srgbClr val="00669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76" autoAdjust="0"/>
    <p:restoredTop sz="95494" autoAdjust="0"/>
  </p:normalViewPr>
  <p:slideViewPr>
    <p:cSldViewPr snapToObjects="1">
      <p:cViewPr varScale="1">
        <p:scale>
          <a:sx n="88" d="100"/>
          <a:sy n="88" d="100"/>
        </p:scale>
        <p:origin x="54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2014-12-08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23.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2.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18.png"/><Relationship Id="rId3"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image" Target="../media/image15.png"/><Relationship Id="rId2" Type="http://schemas.openxmlformats.org/officeDocument/2006/relationships/image" Target="../media/image14.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17.png"/><Relationship Id="rId5" Type="http://schemas.openxmlformats.org/officeDocument/2006/relationships/image" Target="../media/image16.png"/><Relationship Id="rId15" Type="http://schemas.openxmlformats.org/officeDocument/2006/relationships/image" Target="../media/image36.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 Id="rId14"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image" Target="../media/image15.png"/><Relationship Id="rId2" Type="http://schemas.openxmlformats.org/officeDocument/2006/relationships/image" Target="../media/image14.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17.png"/><Relationship Id="rId5" Type="http://schemas.openxmlformats.org/officeDocument/2006/relationships/image" Target="../media/image16.png"/><Relationship Id="rId15" Type="http://schemas.openxmlformats.org/officeDocument/2006/relationships/image" Target="../media/image18.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 Id="rId14"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16.png"/><Relationship Id="rId4" Type="http://schemas.openxmlformats.org/officeDocument/2006/relationships/image" Target="../media/image29.png"/><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9.png"/><Relationship Id="rId3" Type="http://schemas.openxmlformats.org/officeDocument/2006/relationships/image" Target="../media/image28.png"/><Relationship Id="rId7" Type="http://schemas.openxmlformats.org/officeDocument/2006/relationships/image" Target="../media/image37.png"/><Relationship Id="rId12" Type="http://schemas.openxmlformats.org/officeDocument/2006/relationships/image" Target="../media/image3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32.png"/><Relationship Id="rId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image" Target="../media/image29.png"/><Relationship Id="rId9"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9.png"/><Relationship Id="rId3" Type="http://schemas.openxmlformats.org/officeDocument/2006/relationships/image" Target="../media/image28.png"/><Relationship Id="rId7" Type="http://schemas.openxmlformats.org/officeDocument/2006/relationships/image" Target="../media/image37.png"/><Relationship Id="rId12" Type="http://schemas.openxmlformats.org/officeDocument/2006/relationships/image" Target="../media/image3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32.png"/><Relationship Id="rId5" Type="http://schemas.openxmlformats.org/officeDocument/2006/relationships/image" Target="../media/image35.png"/><Relationship Id="rId15" Type="http://schemas.openxmlformats.org/officeDocument/2006/relationships/image" Target="../media/image41.png"/><Relationship Id="rId10" Type="http://schemas.openxmlformats.org/officeDocument/2006/relationships/image" Target="../media/image31.png"/><Relationship Id="rId4" Type="http://schemas.openxmlformats.org/officeDocument/2006/relationships/image" Target="../media/image29.png"/><Relationship Id="rId9" Type="http://schemas.openxmlformats.org/officeDocument/2006/relationships/image" Target="../media/image30.png"/><Relationship Id="rId14" Type="http://schemas.openxmlformats.org/officeDocument/2006/relationships/image" Target="../media/image40.png"/></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2.png"/><Relationship Id="rId7" Type="http://schemas.openxmlformats.org/officeDocument/2006/relationships/image" Target="../media/image3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2.png"/><Relationship Id="rId7" Type="http://schemas.openxmlformats.org/officeDocument/2006/relationships/image" Target="../media/image3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10" Type="http://schemas.openxmlformats.org/officeDocument/2006/relationships/image" Target="../media/image43.png"/><Relationship Id="rId4" Type="http://schemas.openxmlformats.org/officeDocument/2006/relationships/image" Target="../media/image16.png"/><Relationship Id="rId9" Type="http://schemas.openxmlformats.org/officeDocument/2006/relationships/image" Target="../media/image22.png"/></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4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5.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3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43.png"/><Relationship Id="rId5" Type="http://schemas.openxmlformats.org/officeDocument/2006/relationships/image" Target="../media/image17.png"/><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6.png"/><Relationship Id="rId5" Type="http://schemas.openxmlformats.org/officeDocument/2006/relationships/image" Target="../media/image18.png"/><Relationship Id="rId10" Type="http://schemas.openxmlformats.org/officeDocument/2006/relationships/image" Target="../media/image35.png"/><Relationship Id="rId4" Type="http://schemas.openxmlformats.org/officeDocument/2006/relationships/image" Target="../media/image17.png"/><Relationship Id="rId9" Type="http://schemas.openxmlformats.org/officeDocument/2006/relationships/image" Target="../media/image15.png"/></Relationships>
</file>

<file path=ppt/slides/_rels/slide3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4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6.png"/><Relationship Id="rId5" Type="http://schemas.openxmlformats.org/officeDocument/2006/relationships/image" Target="../media/image18.png"/><Relationship Id="rId10" Type="http://schemas.openxmlformats.org/officeDocument/2006/relationships/image" Target="../media/image35.png"/><Relationship Id="rId4" Type="http://schemas.openxmlformats.org/officeDocument/2006/relationships/image" Target="../media/image17.png"/><Relationship Id="rId9" Type="http://schemas.openxmlformats.org/officeDocument/2006/relationships/image" Target="../media/image15.png"/></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35.png"/><Relationship Id="rId4" Type="http://schemas.openxmlformats.org/officeDocument/2006/relationships/image" Target="../media/image17.png"/><Relationship Id="rId9" Type="http://schemas.openxmlformats.org/officeDocument/2006/relationships/image" Target="../media/image15.png"/></Relationships>
</file>

<file path=ppt/slides/_rels/slide3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4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35.png"/><Relationship Id="rId4" Type="http://schemas.openxmlformats.org/officeDocument/2006/relationships/image" Target="../media/image17.png"/><Relationship Id="rId9" Type="http://schemas.openxmlformats.org/officeDocument/2006/relationships/image" Target="../media/image15.png"/></Relationships>
</file>

<file path=ppt/slides/_rels/slide3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9.png"/><Relationship Id="rId7" Type="http://schemas.openxmlformats.org/officeDocument/2006/relationships/image" Target="../media/image1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9.png"/><Relationship Id="rId7" Type="http://schemas.openxmlformats.org/officeDocument/2006/relationships/image" Target="../media/image37.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6.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9.png"/><Relationship Id="rId7" Type="http://schemas.openxmlformats.org/officeDocument/2006/relationships/image" Target="../media/image37.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50.png"/></Relationships>
</file>

<file path=ppt/slides/_rels/slide4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png"/><Relationship Id="rId11" Type="http://schemas.openxmlformats.org/officeDocument/2006/relationships/oleObject" Target="../embeddings/oleObject2.bin"/><Relationship Id="rId5" Type="http://schemas.openxmlformats.org/officeDocument/2006/relationships/image" Target="../media/image15.png"/><Relationship Id="rId15" Type="http://schemas.openxmlformats.org/officeDocument/2006/relationships/image" Target="../media/image53.png"/><Relationship Id="rId10" Type="http://schemas.openxmlformats.org/officeDocument/2006/relationships/image" Target="../media/image51.png"/><Relationship Id="rId4" Type="http://schemas.openxmlformats.org/officeDocument/2006/relationships/image" Target="../media/image16.png"/><Relationship Id="rId9" Type="http://schemas.openxmlformats.org/officeDocument/2006/relationships/oleObject" Target="../embeddings/oleObject1.bin"/><Relationship Id="rId14" Type="http://schemas.openxmlformats.org/officeDocument/2006/relationships/image" Target="../media/image52.png"/></Relationships>
</file>

<file path=ppt/slides/_rels/slide4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16.png"/><Relationship Id="rId7" Type="http://schemas.openxmlformats.org/officeDocument/2006/relationships/image" Target="../media/image5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6.png"/><Relationship Id="rId7" Type="http://schemas.openxmlformats.org/officeDocument/2006/relationships/image" Target="../media/image31.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58.png"/></Relationships>
</file>

<file path=ppt/slides/_rels/slide4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16.png"/><Relationship Id="rId7"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17.png"/><Relationship Id="rId10" Type="http://schemas.openxmlformats.org/officeDocument/2006/relationships/image" Target="../media/image53.png"/><Relationship Id="rId4" Type="http://schemas.openxmlformats.org/officeDocument/2006/relationships/image" Target="../media/image15.png"/><Relationship Id="rId9"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16.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5.png"/><Relationship Id="rId7" Type="http://schemas.openxmlformats.org/officeDocument/2006/relationships/image" Target="../media/image68.jp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22.png"/><Relationship Id="rId5" Type="http://schemas.openxmlformats.org/officeDocument/2006/relationships/image" Target="../media/image66.png"/><Relationship Id="rId10" Type="http://schemas.openxmlformats.org/officeDocument/2006/relationships/image" Target="../media/image15.png"/><Relationship Id="rId4" Type="http://schemas.openxmlformats.org/officeDocument/2006/relationships/image" Target="../media/image65.jpg"/><Relationship Id="rId9" Type="http://schemas.openxmlformats.org/officeDocument/2006/relationships/image" Target="../media/image18.png"/></Relationships>
</file>

<file path=ppt/slides/_rels/slide5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5.png"/><Relationship Id="rId7" Type="http://schemas.openxmlformats.org/officeDocument/2006/relationships/image" Target="../media/image68.jpg"/><Relationship Id="rId12" Type="http://schemas.openxmlformats.org/officeDocument/2006/relationships/image" Target="../media/image4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22.png"/><Relationship Id="rId5" Type="http://schemas.openxmlformats.org/officeDocument/2006/relationships/image" Target="../media/image66.png"/><Relationship Id="rId10" Type="http://schemas.openxmlformats.org/officeDocument/2006/relationships/image" Target="../media/image15.png"/><Relationship Id="rId4" Type="http://schemas.openxmlformats.org/officeDocument/2006/relationships/image" Target="../media/image65.jpg"/><Relationship Id="rId9" Type="http://schemas.openxmlformats.org/officeDocument/2006/relationships/image" Target="../media/image18.png"/></Relationships>
</file>

<file path=ppt/slides/_rels/slide5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5.png"/><Relationship Id="rId7" Type="http://schemas.openxmlformats.org/officeDocument/2006/relationships/image" Target="../media/image68.jp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22.png"/><Relationship Id="rId5" Type="http://schemas.openxmlformats.org/officeDocument/2006/relationships/image" Target="../media/image66.png"/><Relationship Id="rId10" Type="http://schemas.openxmlformats.org/officeDocument/2006/relationships/image" Target="../media/image15.png"/><Relationship Id="rId4" Type="http://schemas.openxmlformats.org/officeDocument/2006/relationships/image" Target="../media/image65.jpg"/><Relationship Id="rId9"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5.png"/><Relationship Id="rId7" Type="http://schemas.openxmlformats.org/officeDocument/2006/relationships/image" Target="../media/image2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71.png"/><Relationship Id="rId5" Type="http://schemas.openxmlformats.org/officeDocument/2006/relationships/image" Target="../media/image18.png"/><Relationship Id="rId10" Type="http://schemas.openxmlformats.org/officeDocument/2006/relationships/image" Target="../media/image36.png"/><Relationship Id="rId4" Type="http://schemas.openxmlformats.org/officeDocument/2006/relationships/image" Target="../media/image17.png"/><Relationship Id="rId9" Type="http://schemas.openxmlformats.org/officeDocument/2006/relationships/image" Target="../media/image35.png"/></Relationships>
</file>

<file path=ppt/slides/_rels/slide5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5.png"/><Relationship Id="rId7" Type="http://schemas.openxmlformats.org/officeDocument/2006/relationships/image" Target="../media/image2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71.png"/><Relationship Id="rId5" Type="http://schemas.openxmlformats.org/officeDocument/2006/relationships/image" Target="../media/image18.png"/><Relationship Id="rId10" Type="http://schemas.openxmlformats.org/officeDocument/2006/relationships/image" Target="../media/image36.png"/><Relationship Id="rId4" Type="http://schemas.openxmlformats.org/officeDocument/2006/relationships/image" Target="../media/image17.png"/><Relationship Id="rId9" Type="http://schemas.openxmlformats.org/officeDocument/2006/relationships/image" Target="../media/image35.png"/></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8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79.png"/><Relationship Id="rId5" Type="http://schemas.openxmlformats.org/officeDocument/2006/relationships/image" Target="../media/image15.png"/><Relationship Id="rId10" Type="http://schemas.openxmlformats.org/officeDocument/2006/relationships/image" Target="../media/image78.png"/><Relationship Id="rId4" Type="http://schemas.openxmlformats.org/officeDocument/2006/relationships/image" Target="../media/image17.png"/><Relationship Id="rId9" Type="http://schemas.openxmlformats.org/officeDocument/2006/relationships/image" Target="../media/image7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32.png"/><Relationship Id="rId4" Type="http://schemas.openxmlformats.org/officeDocument/2006/relationships/image" Target="../media/image8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2.png"/></Relationships>
</file>

<file path=ppt/slides/_rels/slide6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16.png"/></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82.png"/><Relationship Id="rId4" Type="http://schemas.openxmlformats.org/officeDocument/2006/relationships/image" Target="../media/image16.png"/><Relationship Id="rId9" Type="http://schemas.openxmlformats.org/officeDocument/2006/relationships/image" Target="../media/image22.png"/></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2014. 12. 08</a:t>
            </a:r>
          </a:p>
        </p:txBody>
      </p:sp>
      <p:sp>
        <p:nvSpPr>
          <p:cNvPr id="4" name="Rectangle 3"/>
          <p:cNvSpPr>
            <a:spLocks noGrp="1" noChangeArrowheads="1"/>
          </p:cNvSpPr>
          <p:nvPr>
            <p:ph type="ctrTitle"/>
          </p:nvPr>
        </p:nvSpPr>
        <p:spPr>
          <a:xfrm>
            <a:off x="1095863" y="2117889"/>
            <a:ext cx="6782626"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Consultant</a:t>
            </a:r>
            <a:endParaRPr lang="ko-KR" altLang="en-US" dirty="0">
              <a:latin typeface="+mj-ea"/>
            </a:endParaRPr>
          </a:p>
        </p:txBody>
      </p:sp>
      <p:sp>
        <p:nvSpPr>
          <p:cNvPr id="5" name="Rectangle 4"/>
          <p:cNvSpPr>
            <a:spLocks noGrp="1" noChangeArrowheads="1"/>
          </p:cNvSpPr>
          <p:nvPr>
            <p:ph type="subTitle" idx="1"/>
          </p:nvPr>
        </p:nvSpPr>
        <p:spPr>
          <a:xfrm>
            <a:off x="2886945"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TextBox 10"/>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직원관리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로그인 시 및 클래스 전체보기 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398907"/>
            <a:ext cx="1293034" cy="197972"/>
          </a:xfrm>
          <a:prstGeom prst="rect">
            <a:avLst/>
          </a:prstGeom>
        </p:spPr>
      </p:pic>
      <p:pic>
        <p:nvPicPr>
          <p:cNvPr id="126" name="그림 125"/>
          <p:cNvPicPr>
            <a:picLocks noChangeAspect="1"/>
          </p:cNvPicPr>
          <p:nvPr/>
        </p:nvPicPr>
        <p:blipFill>
          <a:blip r:embed="rId6"/>
          <a:stretch>
            <a:fillRect/>
          </a:stretch>
        </p:blipFill>
        <p:spPr>
          <a:xfrm>
            <a:off x="1339954"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520639686"/>
              </p:ext>
            </p:extLst>
          </p:nvPr>
        </p:nvGraphicFramePr>
        <p:xfrm>
          <a:off x="1342454" y="2118303"/>
          <a:ext cx="5708382" cy="4337103"/>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99648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018255"/>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483282" y="5417634"/>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329072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364298" y="4125557"/>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539498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364298" y="5676030"/>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41642" y="1813785"/>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3" name="직사각형 112"/>
          <p:cNvSpPr/>
          <p:nvPr/>
        </p:nvSpPr>
        <p:spPr>
          <a:xfrm>
            <a:off x="7249681" y="1705001"/>
            <a:ext cx="1786815" cy="438107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현재 진행되고 있는 전체 클래스 보여주기</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a:t>으로 전체 정보를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50 / 100 / 150 </a:t>
            </a:r>
            <a:r>
              <a:rPr lang="ko-KR" altLang="en-US" sz="1000" dirty="0" smtClean="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최신 진행 순으로 클래스 현황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진행취소 </a:t>
            </a:r>
            <a:r>
              <a:rPr lang="en-US" altLang="ko-KR" sz="1000" dirty="0" smtClean="0"/>
              <a:t>&gt; </a:t>
            </a:r>
            <a:r>
              <a:rPr lang="ko-KR" altLang="en-US" sz="1000" dirty="0" smtClean="0"/>
              <a:t>진행 중</a:t>
            </a:r>
            <a:r>
              <a:rPr lang="en-US" altLang="ko-KR" sz="1000" dirty="0" smtClean="0"/>
              <a:t> &gt; </a:t>
            </a:r>
            <a:r>
              <a:rPr lang="ko-KR" altLang="en-US" sz="1000" dirty="0" smtClean="0"/>
              <a:t>미 진행 </a:t>
            </a:r>
            <a:r>
              <a:rPr lang="en-US" altLang="ko-KR" sz="1000" dirty="0" smtClean="0"/>
              <a:t>&gt; </a:t>
            </a:r>
            <a:r>
              <a:rPr lang="ko-KR" altLang="en-US" sz="1000" dirty="0" smtClean="0"/>
              <a:t>진행완료 순으로 표시하기</a:t>
            </a:r>
            <a:endParaRPr lang="en-US" altLang="ko-KR" sz="1000" dirty="0" smtClean="0"/>
          </a:p>
        </p:txBody>
      </p:sp>
      <p:sp>
        <p:nvSpPr>
          <p:cNvPr id="114" name="직사각형 113"/>
          <p:cNvSpPr/>
          <p:nvPr/>
        </p:nvSpPr>
        <p:spPr bwMode="auto">
          <a:xfrm>
            <a:off x="1353340" y="2464466"/>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137" name="직사각형 136"/>
          <p:cNvSpPr/>
          <p:nvPr/>
        </p:nvSpPr>
        <p:spPr bwMode="auto">
          <a:xfrm>
            <a:off x="1364298" y="439983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38" name="직사각형 137"/>
          <p:cNvSpPr/>
          <p:nvPr/>
        </p:nvSpPr>
        <p:spPr bwMode="auto">
          <a:xfrm>
            <a:off x="1364298" y="326838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248622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8154"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 기능설명</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912867" y="3072615"/>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300961"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128467"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11563"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98848" y="6398907"/>
            <a:ext cx="1293034" cy="197972"/>
          </a:xfrm>
          <a:prstGeom prst="rect">
            <a:avLst/>
          </a:prstGeom>
        </p:spPr>
      </p:pic>
      <p:pic>
        <p:nvPicPr>
          <p:cNvPr id="126" name="그림 125"/>
          <p:cNvPicPr>
            <a:picLocks noChangeAspect="1"/>
          </p:cNvPicPr>
          <p:nvPr/>
        </p:nvPicPr>
        <p:blipFill>
          <a:blip r:embed="rId6"/>
          <a:stretch>
            <a:fillRect/>
          </a:stretch>
        </p:blipFill>
        <p:spPr>
          <a:xfrm>
            <a:off x="1380999" y="6446170"/>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038797125"/>
              </p:ext>
            </p:extLst>
          </p:nvPr>
        </p:nvGraphicFramePr>
        <p:xfrm>
          <a:off x="1383499" y="3397365"/>
          <a:ext cx="5708382" cy="2900871"/>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05271" y="428106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13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294786"/>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5524327" y="5817528"/>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57606" y="1495670"/>
            <a:ext cx="4590934" cy="280077"/>
            <a:chOff x="1349218" y="1495670"/>
            <a:chExt cx="4095893" cy="280077"/>
          </a:xfrm>
        </p:grpSpPr>
        <p:pic>
          <p:nvPicPr>
            <p:cNvPr id="7" name="그림 6"/>
            <p:cNvPicPr>
              <a:picLocks noChangeAspect="1"/>
            </p:cNvPicPr>
            <p:nvPr/>
          </p:nvPicPr>
          <p:blipFill>
            <a:blip r:embed="rId8"/>
            <a:stretch>
              <a:fillRect/>
            </a:stretch>
          </p:blipFill>
          <p:spPr>
            <a:xfrm>
              <a:off x="1349218" y="1495670"/>
              <a:ext cx="831934" cy="280077"/>
            </a:xfrm>
            <a:prstGeom prst="rect">
              <a:avLst/>
            </a:prstGeom>
          </p:spPr>
        </p:pic>
        <p:pic>
          <p:nvPicPr>
            <p:cNvPr id="68" name="그림 67"/>
            <p:cNvPicPr>
              <a:picLocks noChangeAspect="1"/>
            </p:cNvPicPr>
            <p:nvPr/>
          </p:nvPicPr>
          <p:blipFill>
            <a:blip r:embed="rId8"/>
            <a:stretch>
              <a:fillRect/>
            </a:stretch>
          </p:blipFill>
          <p:spPr>
            <a:xfrm>
              <a:off x="2165208" y="1495670"/>
              <a:ext cx="831934" cy="280077"/>
            </a:xfrm>
            <a:prstGeom prst="rect">
              <a:avLst/>
            </a:prstGeom>
          </p:spPr>
        </p:pic>
        <p:pic>
          <p:nvPicPr>
            <p:cNvPr id="69" name="그림 68"/>
            <p:cNvPicPr>
              <a:picLocks noChangeAspect="1"/>
            </p:cNvPicPr>
            <p:nvPr/>
          </p:nvPicPr>
          <p:blipFill>
            <a:blip r:embed="rId8"/>
            <a:stretch>
              <a:fillRect/>
            </a:stretch>
          </p:blipFill>
          <p:spPr>
            <a:xfrm>
              <a:off x="2981197" y="1495670"/>
              <a:ext cx="831934" cy="280077"/>
            </a:xfrm>
            <a:prstGeom prst="rect">
              <a:avLst/>
            </a:prstGeom>
          </p:spPr>
        </p:pic>
        <p:pic>
          <p:nvPicPr>
            <p:cNvPr id="70" name="그림 69"/>
            <p:cNvPicPr>
              <a:picLocks noChangeAspect="1"/>
            </p:cNvPicPr>
            <p:nvPr/>
          </p:nvPicPr>
          <p:blipFill>
            <a:blip r:embed="rId8"/>
            <a:stretch>
              <a:fillRect/>
            </a:stretch>
          </p:blipFill>
          <p:spPr>
            <a:xfrm>
              <a:off x="3797186" y="1495670"/>
              <a:ext cx="831934" cy="280077"/>
            </a:xfrm>
            <a:prstGeom prst="rect">
              <a:avLst/>
            </a:prstGeom>
          </p:spPr>
        </p:pic>
        <p:pic>
          <p:nvPicPr>
            <p:cNvPr id="71" name="그림 70"/>
            <p:cNvPicPr>
              <a:picLocks noChangeAspect="1"/>
            </p:cNvPicPr>
            <p:nvPr/>
          </p:nvPicPr>
          <p:blipFill>
            <a:blip r:embed="rId8"/>
            <a:stretch>
              <a:fillRect/>
            </a:stretch>
          </p:blipFill>
          <p:spPr>
            <a:xfrm>
              <a:off x="4613177" y="1495670"/>
              <a:ext cx="831934" cy="280077"/>
            </a:xfrm>
            <a:prstGeom prst="rect">
              <a:avLst/>
            </a:prstGeom>
          </p:spPr>
        </p:pic>
      </p:grpSp>
      <p:grpSp>
        <p:nvGrpSpPr>
          <p:cNvPr id="12" name="그룹 11"/>
          <p:cNvGrpSpPr/>
          <p:nvPr/>
        </p:nvGrpSpPr>
        <p:grpSpPr>
          <a:xfrm>
            <a:off x="5946039" y="1484784"/>
            <a:ext cx="1187285" cy="314325"/>
            <a:chOff x="5710782" y="1895395"/>
            <a:chExt cx="1603858" cy="314325"/>
          </a:xfrm>
        </p:grpSpPr>
        <p:grpSp>
          <p:nvGrpSpPr>
            <p:cNvPr id="74" name="그룹 73"/>
            <p:cNvGrpSpPr/>
            <p:nvPr/>
          </p:nvGrpSpPr>
          <p:grpSpPr>
            <a:xfrm>
              <a:off x="5710782" y="1895395"/>
              <a:ext cx="1603858" cy="314325"/>
              <a:chOff x="5292380" y="1813342"/>
              <a:chExt cx="1007811" cy="314325"/>
            </a:xfrm>
          </p:grpSpPr>
          <p:pic>
            <p:nvPicPr>
              <p:cNvPr id="7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456726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직사각형 107"/>
          <p:cNvSpPr/>
          <p:nvPr/>
        </p:nvSpPr>
        <p:spPr bwMode="auto">
          <a:xfrm>
            <a:off x="1405343" y="497237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405343" y="5799617"/>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1" name="직사각형 110"/>
          <p:cNvSpPr/>
          <p:nvPr/>
        </p:nvSpPr>
        <p:spPr bwMode="auto">
          <a:xfrm>
            <a:off x="1405343" y="6080659"/>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2" name="직사각형 111"/>
          <p:cNvSpPr/>
          <p:nvPr/>
        </p:nvSpPr>
        <p:spPr bwMode="auto">
          <a:xfrm>
            <a:off x="1382687" y="3092847"/>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11</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6" name="직사각형 35"/>
          <p:cNvSpPr/>
          <p:nvPr/>
        </p:nvSpPr>
        <p:spPr bwMode="auto">
          <a:xfrm>
            <a:off x="5524327" y="6090002"/>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1494102006"/>
              </p:ext>
            </p:extLst>
          </p:nvPr>
        </p:nvGraphicFramePr>
        <p:xfrm>
          <a:off x="1383499" y="1823270"/>
          <a:ext cx="4562541" cy="1030443"/>
        </p:xfrm>
        <a:graphic>
          <a:graphicData uri="http://schemas.openxmlformats.org/drawingml/2006/table">
            <a:tbl>
              <a:tblPr firstRow="1" bandRow="1">
                <a:tableStyleId>{5C22544A-7EE6-4342-B048-85BDC9FD1C3A}</a:tableStyleId>
              </a:tblPr>
              <a:tblGrid>
                <a:gridCol w="982065"/>
                <a:gridCol w="895119"/>
                <a:gridCol w="895119"/>
                <a:gridCol w="895119"/>
                <a:gridCol w="895119"/>
              </a:tblGrid>
              <a:tr h="229775">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교수진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컨설턴트</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김머루</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err="1" smtClean="0"/>
                        <a:t>미진행</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정희정</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SPC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직무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임정은</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서한울</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167">
                <a:tc>
                  <a:txBody>
                    <a:bodyPr/>
                    <a:lstStyle/>
                    <a:p>
                      <a:pPr algn="ctr"/>
                      <a:r>
                        <a:rPr lang="ko-KR" altLang="en-US" sz="900" dirty="0" smtClean="0"/>
                        <a:t>진행취소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8" name="AutoShape 90"/>
          <p:cNvSpPr>
            <a:spLocks noChangeArrowheads="1"/>
          </p:cNvSpPr>
          <p:nvPr/>
        </p:nvSpPr>
        <p:spPr bwMode="auto">
          <a:xfrm rot="5400000">
            <a:off x="6425412" y="1279285"/>
            <a:ext cx="244488"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9" name="직사각형 38"/>
          <p:cNvSpPr/>
          <p:nvPr/>
        </p:nvSpPr>
        <p:spPr>
          <a:xfrm>
            <a:off x="6030518" y="2091525"/>
            <a:ext cx="1061363" cy="825036"/>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000" b="1" kern="100" dirty="0" err="1" smtClean="0">
                <a:latin typeface="맑은 고딕"/>
                <a:ea typeface="맑은 고딕"/>
                <a:cs typeface="Times New Roman"/>
              </a:rPr>
              <a:t>프리</a:t>
            </a:r>
            <a:r>
              <a:rPr lang="ko-KR" altLang="en-US" sz="1000" b="1" kern="100" dirty="0" smtClean="0">
                <a:latin typeface="맑은 고딕"/>
                <a:ea typeface="맑은 고딕"/>
                <a:cs typeface="Times New Roman"/>
              </a:rPr>
              <a:t> 검색    </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키워드 입력</a:t>
            </a:r>
            <a:r>
              <a:rPr lang="en-US" altLang="ko-KR" sz="1000" b="1" kern="100" dirty="0" smtClean="0">
                <a:latin typeface="맑은 고딕"/>
                <a:ea typeface="맑은 고딕"/>
                <a:cs typeface="Times New Roman"/>
              </a:rPr>
              <a:t>)</a:t>
            </a:r>
          </a:p>
        </p:txBody>
      </p:sp>
      <p:sp>
        <p:nvSpPr>
          <p:cNvPr id="41" name="직사각형 40"/>
          <p:cNvSpPr/>
          <p:nvPr/>
        </p:nvSpPr>
        <p:spPr>
          <a:xfrm>
            <a:off x="7306001" y="332656"/>
            <a:ext cx="1730495" cy="374704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진행상황 버튼 변환 기준은 교수진이 수업 시작 및 종료 선택 시 활성화</a:t>
            </a:r>
            <a:endParaRPr lang="en-US" altLang="ko-KR" sz="1000" b="1" dirty="0" smtClean="0"/>
          </a:p>
          <a:p>
            <a:pPr marL="271463" lvl="1" indent="-185738">
              <a:buFont typeface="Wingdings" panose="05000000000000000000" pitchFamily="2" charset="2"/>
              <a:buChar char="v"/>
            </a:pPr>
            <a:r>
              <a:rPr lang="ko-KR" altLang="en-US" sz="1000" dirty="0" smtClean="0"/>
              <a:t>수업시작 버튼 클릭 시</a:t>
            </a:r>
            <a:r>
              <a:rPr lang="en-US" altLang="ko-KR" sz="1000" dirty="0"/>
              <a:t> </a:t>
            </a:r>
            <a:r>
              <a:rPr lang="en-US" altLang="ko-KR" sz="1000" dirty="0" smtClean="0"/>
              <a:t>: </a:t>
            </a:r>
            <a:r>
              <a:rPr lang="ko-KR" altLang="en-US" sz="1000" dirty="0" smtClean="0"/>
              <a:t>미 진행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중 으로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ko-KR" altLang="en-US" sz="1000" dirty="0" smtClean="0"/>
              <a:t>수업종료 버튼 클릭 시</a:t>
            </a:r>
            <a:r>
              <a:rPr lang="en-US" altLang="ko-KR" sz="1000" dirty="0"/>
              <a:t> </a:t>
            </a:r>
            <a:r>
              <a:rPr lang="en-US" altLang="ko-KR" sz="1000" dirty="0" smtClean="0"/>
              <a:t>: </a:t>
            </a:r>
            <a:r>
              <a:rPr lang="ko-KR" altLang="en-US" sz="1000" dirty="0" smtClean="0"/>
              <a:t>진행 중 </a:t>
            </a:r>
            <a:r>
              <a:rPr lang="en-US" altLang="ko-KR" sz="1000" dirty="0" smtClean="0">
                <a:sym typeface="Wingdings" panose="05000000000000000000" pitchFamily="2" charset="2"/>
              </a:rPr>
              <a:t> </a:t>
            </a:r>
            <a:r>
              <a:rPr lang="ko-KR" altLang="en-US" sz="1000" dirty="0" smtClean="0">
                <a:sym typeface="Wingdings" panose="05000000000000000000" pitchFamily="2" charset="2"/>
              </a:rPr>
              <a:t>진행 완료로 변환</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en-US" altLang="ko-KR" sz="1000" dirty="0" smtClean="0"/>
              <a:t>X(SC) </a:t>
            </a:r>
            <a:r>
              <a:rPr lang="ko-KR" altLang="en-US" sz="1000" dirty="0" smtClean="0"/>
              <a:t>버튼 클릭 시 </a:t>
            </a:r>
            <a:r>
              <a:rPr lang="en-US" altLang="ko-KR" sz="1000" dirty="0" smtClean="0"/>
              <a:t>: </a:t>
            </a:r>
            <a:r>
              <a:rPr lang="ko-KR" altLang="en-US" sz="1000" dirty="0" smtClean="0"/>
              <a:t>진행취소로 바뀜</a:t>
            </a:r>
            <a:endParaRPr lang="en-US" altLang="ko-KR" sz="1000" b="1" dirty="0" smtClean="0"/>
          </a:p>
          <a:p>
            <a:pPr marL="87313" indent="-87313">
              <a:buFont typeface="Arial" panose="020B0604020202020204" pitchFamily="34" charset="0"/>
              <a:buChar char="•"/>
            </a:pPr>
            <a:endParaRPr lang="en-US" altLang="ko-KR" sz="1000" b="1" dirty="0" smtClean="0"/>
          </a:p>
          <a:p>
            <a:pPr marL="87313" indent="-87313">
              <a:buFont typeface="Arial" panose="020B0604020202020204" pitchFamily="34" charset="0"/>
              <a:buChar char="•"/>
            </a:pPr>
            <a:r>
              <a:rPr lang="ko-KR" altLang="en-US" sz="1000" b="1" dirty="0" smtClean="0"/>
              <a:t>실시간으로 </a:t>
            </a:r>
            <a:r>
              <a:rPr lang="ko-KR" altLang="en-US" sz="1000" b="1" dirty="0" err="1" smtClean="0"/>
              <a:t>최신순의</a:t>
            </a:r>
            <a:r>
              <a:rPr lang="ko-KR" altLang="en-US" sz="1000" b="1" dirty="0" smtClean="0"/>
              <a:t> </a:t>
            </a:r>
            <a:r>
              <a:rPr lang="ko-KR" altLang="en-US" sz="1000" b="1" dirty="0" err="1" smtClean="0"/>
              <a:t>진행중</a:t>
            </a:r>
            <a:r>
              <a:rPr lang="ko-KR" altLang="en-US" sz="1000" b="1" dirty="0" smtClean="0"/>
              <a:t> 클래스는 위로 이동 </a:t>
            </a:r>
            <a:endParaRPr lang="en-US" altLang="ko-KR" sz="1000" b="1" dirty="0" smtClean="0"/>
          </a:p>
          <a:p>
            <a:pPr marL="87313" indent="-87313">
              <a:buFont typeface="Arial" panose="020B0604020202020204" pitchFamily="34" charset="0"/>
              <a:buChar char="•"/>
            </a:pPr>
            <a:r>
              <a:rPr lang="ko-KR" altLang="en-US" sz="1000" b="1" dirty="0" smtClean="0"/>
              <a:t>진행 시작된 클래스 최신 순으로 나열하기</a:t>
            </a:r>
            <a:endParaRPr lang="en-US" altLang="ko-KR" sz="1000" b="1" dirty="0" smtClean="0"/>
          </a:p>
          <a:p>
            <a:pPr marL="87313" indent="-87313">
              <a:buFont typeface="Arial" panose="020B0604020202020204" pitchFamily="34" charset="0"/>
              <a:buChar char="•"/>
            </a:pPr>
            <a:r>
              <a:rPr lang="ko-KR" altLang="en-US" sz="1000" b="1" dirty="0" smtClean="0"/>
              <a:t>수업시간 </a:t>
            </a:r>
            <a:r>
              <a:rPr lang="en-US" altLang="ko-KR" sz="1000" b="1" dirty="0" smtClean="0"/>
              <a:t>10</a:t>
            </a:r>
            <a:r>
              <a:rPr lang="ko-KR" altLang="en-US" sz="1000" b="1" dirty="0" smtClean="0"/>
              <a:t>분 경과 후에도 진행 상황이 미 진행일 경우 자동적으로 </a:t>
            </a:r>
            <a:r>
              <a:rPr lang="en-US" altLang="ko-KR" sz="1000" b="1" dirty="0" smtClean="0"/>
              <a:t>HR, TM, </a:t>
            </a:r>
            <a:r>
              <a:rPr lang="ko-KR" altLang="en-US" sz="1000" b="1" dirty="0" smtClean="0"/>
              <a:t>강사 </a:t>
            </a:r>
            <a:r>
              <a:rPr lang="ko-KR" altLang="en-US" sz="1000" b="1" dirty="0" err="1" smtClean="0"/>
              <a:t>알람푸쉬</a:t>
            </a:r>
            <a:endParaRPr lang="en-US" altLang="ko-KR" sz="1000" b="1" dirty="0" smtClean="0"/>
          </a:p>
          <a:p>
            <a:pPr marL="346075" lvl="1" indent="-171450">
              <a:buFont typeface="Wingdings" panose="05000000000000000000" pitchFamily="2" charset="2"/>
              <a:buChar char="v"/>
            </a:pPr>
            <a:r>
              <a:rPr lang="ko-KR" altLang="en-US" sz="1000" dirty="0" smtClean="0"/>
              <a:t>해당 프로그램의 경우 미 진행 버튼에 강조 효과 주기</a:t>
            </a:r>
            <a:r>
              <a:rPr lang="en-US" altLang="ko-KR" sz="1000" dirty="0" smtClean="0"/>
              <a:t>(</a:t>
            </a:r>
            <a:r>
              <a:rPr lang="ko-KR" altLang="en-US" sz="1000" dirty="0" smtClean="0"/>
              <a:t>예 </a:t>
            </a:r>
            <a:r>
              <a:rPr lang="en-US" altLang="ko-KR" sz="1000" dirty="0" smtClean="0"/>
              <a:t>: </a:t>
            </a:r>
            <a:r>
              <a:rPr lang="ko-KR" altLang="en-US" sz="1000" dirty="0" err="1" smtClean="0"/>
              <a:t>플래쉬</a:t>
            </a:r>
            <a:r>
              <a:rPr lang="ko-KR" altLang="en-US" sz="1000" dirty="0" smtClean="0"/>
              <a:t> 효과</a:t>
            </a:r>
            <a:r>
              <a:rPr lang="en-US" altLang="ko-KR" sz="1000" dirty="0" smtClean="0"/>
              <a:t>)</a:t>
            </a:r>
          </a:p>
        </p:txBody>
      </p:sp>
      <p:sp>
        <p:nvSpPr>
          <p:cNvPr id="42" name="직사각형 41"/>
          <p:cNvSpPr/>
          <p:nvPr/>
        </p:nvSpPr>
        <p:spPr bwMode="auto">
          <a:xfrm>
            <a:off x="1405271" y="456521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3" name="직사각형 42"/>
          <p:cNvSpPr/>
          <p:nvPr/>
        </p:nvSpPr>
        <p:spPr bwMode="auto">
          <a:xfrm>
            <a:off x="1405271" y="524365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45" name="TextBox 44"/>
          <p:cNvSpPr txBox="1"/>
          <p:nvPr/>
        </p:nvSpPr>
        <p:spPr>
          <a:xfrm>
            <a:off x="1341598" y="3665065"/>
            <a:ext cx="627228" cy="273384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 name="꺾인 연결선 2"/>
          <p:cNvCxnSpPr>
            <a:stCxn id="45" idx="0"/>
            <a:endCxn id="41" idx="0"/>
          </p:cNvCxnSpPr>
          <p:nvPr/>
        </p:nvCxnSpPr>
        <p:spPr bwMode="auto">
          <a:xfrm rot="5400000" flipH="1" flipV="1">
            <a:off x="3247026" y="-1259157"/>
            <a:ext cx="3332409" cy="6516037"/>
          </a:xfrm>
          <a:prstGeom prst="bentConnector3">
            <a:avLst>
              <a:gd name="adj1" fmla="val 10686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404" y="375198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직사각형 50"/>
          <p:cNvSpPr/>
          <p:nvPr/>
        </p:nvSpPr>
        <p:spPr bwMode="auto">
          <a:xfrm>
            <a:off x="1405271" y="3748052"/>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진행취소</a:t>
            </a:r>
            <a:endParaRPr kumimoji="1" lang="ko-KR" altLang="en-US" sz="900" b="1" dirty="0">
              <a:solidFill>
                <a:schemeClr val="bg1"/>
              </a:solidFill>
              <a:latin typeface="Arial" charset="0"/>
              <a:ea typeface="돋움" pitchFamily="50" charset="-127"/>
            </a:endParaRPr>
          </a:p>
        </p:txBody>
      </p:sp>
      <p:sp>
        <p:nvSpPr>
          <p:cNvPr id="57" name="TextBox 56"/>
          <p:cNvSpPr txBox="1"/>
          <p:nvPr/>
        </p:nvSpPr>
        <p:spPr>
          <a:xfrm>
            <a:off x="1334212" y="1473898"/>
            <a:ext cx="4645290" cy="1448377"/>
          </a:xfrm>
          <a:prstGeom prst="rect">
            <a:avLst/>
          </a:prstGeom>
          <a:noFill/>
          <a:ln w="25400">
            <a:solidFill>
              <a:srgbClr val="FF0000"/>
            </a:solidFill>
            <a:prstDash val="dash"/>
          </a:ln>
        </p:spPr>
        <p:txBody>
          <a:bodyPr wrap="square" rtlCol="0">
            <a:normAutofit/>
          </a:bodyPr>
          <a:lstStyle/>
          <a:p>
            <a:endParaRPr lang="ko-KR" altLang="en-US" dirty="0"/>
          </a:p>
        </p:txBody>
      </p:sp>
      <p:sp>
        <p:nvSpPr>
          <p:cNvPr id="59" name="직사각형 58"/>
          <p:cNvSpPr/>
          <p:nvPr/>
        </p:nvSpPr>
        <p:spPr>
          <a:xfrm>
            <a:off x="3725840" y="201240"/>
            <a:ext cx="1987364" cy="89239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sym typeface="Wingdings" panose="05000000000000000000" pitchFamily="2" charset="2"/>
              </a:rPr>
              <a:t>필터링</a:t>
            </a:r>
            <a:r>
              <a:rPr lang="ko-KR" altLang="en-US" sz="1000" b="1" dirty="0" smtClean="0">
                <a:sym typeface="Wingdings" panose="05000000000000000000" pitchFamily="2" charset="2"/>
              </a:rPr>
              <a:t> 기능</a:t>
            </a:r>
            <a:endParaRPr lang="en-US" altLang="ko-KR" sz="1000" dirty="0">
              <a:sym typeface="Wingdings" panose="05000000000000000000" pitchFamily="2" charset="2"/>
            </a:endParaRPr>
          </a:p>
          <a:p>
            <a:pPr marL="174625" lvl="1" indent="-88900">
              <a:buFont typeface="Wingdings" panose="05000000000000000000" pitchFamily="2" charset="2"/>
              <a:buChar char="v"/>
            </a:pPr>
            <a:r>
              <a:rPr lang="en-US" altLang="ko-KR" sz="1000" b="1" dirty="0">
                <a:sym typeface="Wingdings" panose="05000000000000000000" pitchFamily="2" charset="2"/>
              </a:rPr>
              <a:t> </a:t>
            </a:r>
            <a:r>
              <a:rPr lang="ko-KR" altLang="en-US" sz="1000" dirty="0" smtClean="0">
                <a:sym typeface="Wingdings" panose="05000000000000000000" pitchFamily="2" charset="2"/>
              </a:rPr>
              <a:t>해당 </a:t>
            </a:r>
            <a:r>
              <a:rPr lang="ko-KR" altLang="en-US" sz="1000" dirty="0" err="1" smtClean="0">
                <a:sym typeface="Wingdings" panose="05000000000000000000" pitchFamily="2" charset="2"/>
              </a:rPr>
              <a:t>필터링에서</a:t>
            </a:r>
            <a:r>
              <a:rPr lang="ko-KR" altLang="en-US" sz="1000" dirty="0" smtClean="0">
                <a:sym typeface="Wingdings" panose="05000000000000000000" pitchFamily="2" charset="2"/>
              </a:rPr>
              <a:t> 선택된 속성에 따라 아래 세부 진행현황표 내용 변환되도록 설정</a:t>
            </a:r>
            <a:endParaRPr lang="en-US" altLang="ko-KR" sz="1000" b="1" dirty="0" smtClean="0">
              <a:sym typeface="Wingdings" panose="05000000000000000000" pitchFamily="2" charset="2"/>
            </a:endParaRPr>
          </a:p>
        </p:txBody>
      </p:sp>
      <p:cxnSp>
        <p:nvCxnSpPr>
          <p:cNvPr id="63" name="꺾인 연결선 62"/>
          <p:cNvCxnSpPr>
            <a:stCxn id="57" idx="0"/>
            <a:endCxn id="59" idx="3"/>
          </p:cNvCxnSpPr>
          <p:nvPr/>
        </p:nvCxnSpPr>
        <p:spPr bwMode="auto">
          <a:xfrm rot="5400000" flipH="1" flipV="1">
            <a:off x="4271801" y="32496"/>
            <a:ext cx="826458" cy="2056347"/>
          </a:xfrm>
          <a:prstGeom prst="bentConnector4">
            <a:avLst>
              <a:gd name="adj1" fmla="val 23005"/>
              <a:gd name="adj2" fmla="val 11111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65"/>
          <p:cNvSpPr txBox="1"/>
          <p:nvPr/>
        </p:nvSpPr>
        <p:spPr>
          <a:xfrm>
            <a:off x="1373980" y="3044995"/>
            <a:ext cx="2464555" cy="321649"/>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72" name="직사각형 71"/>
          <p:cNvSpPr/>
          <p:nvPr/>
        </p:nvSpPr>
        <p:spPr>
          <a:xfrm>
            <a:off x="89926" y="2839995"/>
            <a:ext cx="1160439" cy="144107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sym typeface="Wingdings" panose="05000000000000000000" pitchFamily="2" charset="2"/>
              </a:rPr>
              <a:t>당일 하루에 대한 클래스 현황만 보여주되 당일이 지나면 모든 정보 </a:t>
            </a:r>
            <a:r>
              <a:rPr lang="ko-KR" altLang="en-US" sz="1000" b="1" dirty="0" err="1" smtClean="0">
                <a:sym typeface="Wingdings" panose="05000000000000000000" pitchFamily="2" charset="2"/>
              </a:rPr>
              <a:t>리셋</a:t>
            </a:r>
            <a:r>
              <a:rPr lang="ko-KR" altLang="en-US" sz="1000" b="1" dirty="0" smtClean="0">
                <a:sym typeface="Wingdings" panose="05000000000000000000" pitchFamily="2" charset="2"/>
              </a:rPr>
              <a:t> 되도록 설정  </a:t>
            </a:r>
            <a:endParaRPr lang="en-US" altLang="ko-KR" sz="1000" b="1" dirty="0" smtClean="0">
              <a:sym typeface="Wingdings" panose="05000000000000000000" pitchFamily="2" charset="2"/>
            </a:endParaRPr>
          </a:p>
        </p:txBody>
      </p:sp>
      <p:cxnSp>
        <p:nvCxnSpPr>
          <p:cNvPr id="73" name="꺾인 연결선 72"/>
          <p:cNvCxnSpPr>
            <a:stCxn id="66" idx="0"/>
            <a:endCxn id="72" idx="0"/>
          </p:cNvCxnSpPr>
          <p:nvPr/>
        </p:nvCxnSpPr>
        <p:spPr bwMode="auto">
          <a:xfrm rot="16200000" flipV="1">
            <a:off x="1535702" y="1974439"/>
            <a:ext cx="205000" cy="1936112"/>
          </a:xfrm>
          <a:prstGeom prst="bentConnector3">
            <a:avLst>
              <a:gd name="adj1" fmla="val 21151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직사각형 76"/>
          <p:cNvSpPr/>
          <p:nvPr/>
        </p:nvSpPr>
        <p:spPr>
          <a:xfrm>
            <a:off x="7378283" y="4159224"/>
            <a:ext cx="1734414" cy="1131098"/>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교수진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컨설턴트</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 클릭 시 해당인원 프로필 화면으로 이동</a:t>
            </a:r>
            <a:endParaRPr lang="en-US" altLang="ko-KR" sz="1000" b="1" kern="100" dirty="0" smtClean="0">
              <a:latin typeface="맑은 고딕"/>
              <a:ea typeface="맑은 고딕"/>
              <a:cs typeface="Times New Roman"/>
            </a:endParaRPr>
          </a:p>
        </p:txBody>
      </p:sp>
      <p:sp>
        <p:nvSpPr>
          <p:cNvPr id="79" name="TextBox 78"/>
          <p:cNvSpPr txBox="1"/>
          <p:nvPr/>
        </p:nvSpPr>
        <p:spPr>
          <a:xfrm>
            <a:off x="6068662" y="3653973"/>
            <a:ext cx="979833"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0" name="TextBox 79"/>
          <p:cNvSpPr txBox="1"/>
          <p:nvPr/>
        </p:nvSpPr>
        <p:spPr>
          <a:xfrm>
            <a:off x="5477782" y="3662269"/>
            <a:ext cx="552735" cy="2672453"/>
          </a:xfrm>
          <a:prstGeom prst="rect">
            <a:avLst/>
          </a:prstGeom>
          <a:noFill/>
          <a:ln w="25400">
            <a:solidFill>
              <a:srgbClr val="FF0000"/>
            </a:solidFill>
            <a:prstDash val="dash"/>
          </a:ln>
        </p:spPr>
        <p:txBody>
          <a:bodyPr wrap="square" rtlCol="0">
            <a:normAutofit/>
          </a:bodyPr>
          <a:lstStyle/>
          <a:p>
            <a:endParaRPr lang="ko-KR" altLang="en-US" dirty="0"/>
          </a:p>
        </p:txBody>
      </p:sp>
      <p:sp>
        <p:nvSpPr>
          <p:cNvPr id="82" name="직사각형 81"/>
          <p:cNvSpPr/>
          <p:nvPr/>
        </p:nvSpPr>
        <p:spPr>
          <a:xfrm>
            <a:off x="7319190" y="5373216"/>
            <a:ext cx="1730495" cy="1025691"/>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진행도 마우스 오버 시 진행 </a:t>
            </a: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a:t>
            </a:r>
            <a:r>
              <a:rPr lang="en-US" altLang="ko-KR"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총 </a:t>
            </a:r>
            <a:r>
              <a:rPr lang="ko-KR" altLang="en-US" sz="1000" b="1" kern="100" dirty="0" err="1" smtClean="0">
                <a:latin typeface="맑은 고딕"/>
                <a:ea typeface="맑은 고딕"/>
                <a:cs typeface="Times New Roman"/>
              </a:rPr>
              <a:t>회차</a:t>
            </a:r>
            <a:r>
              <a:rPr lang="en-US" altLang="ko-KR" sz="1000" b="1" kern="100" dirty="0" smtClean="0">
                <a:latin typeface="맑은 고딕"/>
                <a:ea typeface="맑은 고딕"/>
                <a:cs typeface="Times New Roman"/>
              </a:rPr>
              <a:t>(15/36) </a:t>
            </a:r>
            <a:r>
              <a:rPr lang="ko-KR" altLang="en-US" sz="1000" b="1" kern="100" dirty="0" smtClean="0">
                <a:latin typeface="맑은 고딕"/>
                <a:ea typeface="맑은 고딕"/>
                <a:cs typeface="Times New Roman"/>
              </a:rPr>
              <a:t>수치로 표시</a:t>
            </a:r>
            <a:endParaRPr lang="en-US" altLang="ko-KR" sz="1000" b="1" kern="100" dirty="0" smtClean="0">
              <a:latin typeface="맑은 고딕"/>
              <a:ea typeface="맑은 고딕"/>
              <a:cs typeface="Times New Roman"/>
            </a:endParaRPr>
          </a:p>
        </p:txBody>
      </p:sp>
      <p:cxnSp>
        <p:nvCxnSpPr>
          <p:cNvPr id="83" name="꺾인 연결선 82"/>
          <p:cNvCxnSpPr>
            <a:stCxn id="79" idx="3"/>
            <a:endCxn id="77" idx="1"/>
          </p:cNvCxnSpPr>
          <p:nvPr/>
        </p:nvCxnSpPr>
        <p:spPr bwMode="auto">
          <a:xfrm flipV="1">
            <a:off x="7048495" y="4724773"/>
            <a:ext cx="329788" cy="265427"/>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꺾인 연결선 86"/>
          <p:cNvCxnSpPr>
            <a:stCxn id="80" idx="2"/>
            <a:endCxn id="82" idx="2"/>
          </p:cNvCxnSpPr>
          <p:nvPr/>
        </p:nvCxnSpPr>
        <p:spPr bwMode="auto">
          <a:xfrm rot="16200000" flipH="1">
            <a:off x="6937202" y="5151670"/>
            <a:ext cx="64185" cy="2430288"/>
          </a:xfrm>
          <a:prstGeom prst="bentConnector3">
            <a:avLst>
              <a:gd name="adj1" fmla="val 45615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94325677"/>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- 1(2). </a:t>
            </a:r>
            <a:r>
              <a:rPr lang="ko-KR" altLang="en-US" dirty="0" err="1" smtClean="0">
                <a:solidFill>
                  <a:srgbClr val="000000"/>
                </a:solidFill>
                <a:latin typeface="돋움"/>
                <a:ea typeface="돋움"/>
              </a:rPr>
              <a:t>출석율</a:t>
            </a:r>
            <a:r>
              <a:rPr lang="ko-KR" altLang="en-US" dirty="0" smtClean="0">
                <a:solidFill>
                  <a:srgbClr val="000000"/>
                </a:solidFill>
                <a:latin typeface="돋움"/>
                <a:ea typeface="돋움"/>
              </a:rPr>
              <a:t> 조회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전체보기 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40992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136775"/>
            <a:ext cx="1293034" cy="197972"/>
          </a:xfrm>
          <a:prstGeom prst="rect">
            <a:avLst/>
          </a:prstGeom>
        </p:spPr>
      </p:pic>
      <p:pic>
        <p:nvPicPr>
          <p:cNvPr id="126" name="그림 125"/>
          <p:cNvPicPr>
            <a:picLocks noChangeAspect="1"/>
          </p:cNvPicPr>
          <p:nvPr/>
        </p:nvPicPr>
        <p:blipFill>
          <a:blip r:embed="rId5"/>
          <a:stretch>
            <a:fillRect/>
          </a:stretch>
        </p:blipFill>
        <p:spPr>
          <a:xfrm>
            <a:off x="1339954" y="3123386"/>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83475291"/>
              </p:ext>
            </p:extLst>
          </p:nvPr>
        </p:nvGraphicFramePr>
        <p:xfrm>
          <a:off x="1342454" y="2129188"/>
          <a:ext cx="5708382" cy="989036"/>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72813">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2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2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2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340497"/>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2898982"/>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58954"/>
            <a:ext cx="4590934" cy="23845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48069"/>
            <a:ext cx="1187285" cy="267616"/>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626031"/>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2903177"/>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355592"/>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64648"/>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9" name="직사각형 48"/>
          <p:cNvSpPr/>
          <p:nvPr/>
        </p:nvSpPr>
        <p:spPr bwMode="auto">
          <a:xfrm>
            <a:off x="1309796" y="3300411"/>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sp>
        <p:nvSpPr>
          <p:cNvPr id="51" name="직사각형 50"/>
          <p:cNvSpPr/>
          <p:nvPr/>
        </p:nvSpPr>
        <p:spPr bwMode="auto">
          <a:xfrm>
            <a:off x="1299922" y="5802047"/>
            <a:ext cx="1889151" cy="21254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graphicFrame>
        <p:nvGraphicFramePr>
          <p:cNvPr id="52" name="표 51"/>
          <p:cNvGraphicFramePr>
            <a:graphicFrameLocks noGrp="1"/>
          </p:cNvGraphicFramePr>
          <p:nvPr>
            <p:extLst>
              <p:ext uri="{D42A27DB-BD31-4B8C-83A1-F6EECF244321}">
                <p14:modId xmlns:p14="http://schemas.microsoft.com/office/powerpoint/2010/main" val="1665390410"/>
              </p:ext>
            </p:extLst>
          </p:nvPr>
        </p:nvGraphicFramePr>
        <p:xfrm>
          <a:off x="1316561" y="6057909"/>
          <a:ext cx="5775718" cy="70104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30971">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97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971">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971">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971">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직사각형 53"/>
          <p:cNvSpPr/>
          <p:nvPr/>
        </p:nvSpPr>
        <p:spPr>
          <a:xfrm>
            <a:off x="7236296" y="1700808"/>
            <a:ext cx="1732101" cy="466322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t>출석율</a:t>
            </a:r>
            <a:r>
              <a:rPr lang="ko-KR" altLang="en-US" sz="1000" b="1" dirty="0" smtClean="0"/>
              <a:t> 조회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초기 </a:t>
            </a:r>
            <a:r>
              <a:rPr lang="ko-KR" altLang="en-US" sz="1000" dirty="0"/>
              <a:t>설정에서는 </a:t>
            </a:r>
            <a:r>
              <a:rPr lang="en-US" altLang="ko-KR" sz="1000" dirty="0"/>
              <a:t>50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50 / 100 / 150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 중인 클래스를 우선적으로 보여주기</a:t>
            </a:r>
            <a:endParaRPr lang="en-US" altLang="ko-KR" sz="1000" dirty="0"/>
          </a:p>
          <a:p>
            <a:pPr marL="174625" lvl="2"/>
            <a:endParaRPr lang="en-US" altLang="ko-KR" sz="1000" dirty="0" smtClean="0"/>
          </a:p>
          <a:p>
            <a:pPr marL="271463" lvl="1" indent="-185738">
              <a:buFont typeface="Wingdings" panose="05000000000000000000" pitchFamily="2" charset="2"/>
              <a:buChar char="v"/>
            </a:pPr>
            <a:r>
              <a:rPr lang="ko-KR" altLang="en-US" sz="1000" b="1" dirty="0" smtClean="0"/>
              <a:t>일</a:t>
            </a:r>
            <a:r>
              <a:rPr lang="en-US" altLang="ko-KR" sz="1000" b="1" dirty="0" smtClean="0"/>
              <a:t>/</a:t>
            </a:r>
            <a:r>
              <a:rPr lang="ko-KR" altLang="en-US" sz="1000" b="1" dirty="0" smtClean="0"/>
              <a:t>월</a:t>
            </a:r>
            <a:r>
              <a:rPr lang="en-US" altLang="ko-KR" sz="1000" b="1" dirty="0" smtClean="0"/>
              <a:t>/</a:t>
            </a:r>
            <a:r>
              <a:rPr lang="ko-KR" altLang="en-US" sz="1000" b="1" dirty="0" smtClean="0"/>
              <a:t>주간 </a:t>
            </a:r>
            <a:r>
              <a:rPr lang="ko-KR" altLang="en-US" sz="1000" b="1" dirty="0" err="1" smtClean="0"/>
              <a:t>출석율</a:t>
            </a:r>
            <a:r>
              <a:rPr lang="ko-KR" altLang="en-US" sz="1000" b="1" dirty="0" smtClean="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a:t>
            </a:r>
            <a:r>
              <a:rPr lang="ko-KR" altLang="en-US" sz="1000" dirty="0" smtClean="0"/>
              <a:t>해당 </a:t>
            </a:r>
            <a:r>
              <a:rPr lang="ko-KR" altLang="en-US" sz="1000" dirty="0" err="1" smtClean="0"/>
              <a:t>출석율</a:t>
            </a:r>
            <a:r>
              <a:rPr lang="ko-KR" altLang="en-US" sz="1000" dirty="0" smtClean="0"/>
              <a:t> </a:t>
            </a:r>
            <a:r>
              <a:rPr lang="ko-KR" altLang="en-US" sz="1000" dirty="0"/>
              <a:t>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smtClean="0"/>
              <a:t>클래스 현황 내 </a:t>
            </a:r>
            <a:r>
              <a:rPr lang="ko-KR" altLang="en-US" sz="1000" dirty="0"/>
              <a:t>해당 </a:t>
            </a:r>
            <a:r>
              <a:rPr lang="ko-KR" altLang="en-US" sz="1000" dirty="0" err="1"/>
              <a:t>회차</a:t>
            </a:r>
            <a:r>
              <a:rPr lang="ko-KR" altLang="en-US" sz="1000" dirty="0"/>
              <a:t> 클릭 시 학습자 정보 </a:t>
            </a:r>
            <a:r>
              <a:rPr lang="ko-KR" altLang="en-US" sz="1000" dirty="0" smtClean="0"/>
              <a:t>표시</a:t>
            </a:r>
            <a:endParaRPr lang="en-US" altLang="ko-KR" sz="1000" dirty="0" smtClean="0"/>
          </a:p>
          <a:p>
            <a:pPr marL="271463" lvl="1" indent="-185738">
              <a:buFont typeface="Wingdings" panose="05000000000000000000" pitchFamily="2" charset="2"/>
              <a:buChar char="v"/>
            </a:pPr>
            <a:r>
              <a:rPr lang="ko-KR" altLang="en-US" sz="1000" b="1" dirty="0" smtClean="0"/>
              <a:t>월</a:t>
            </a:r>
            <a:r>
              <a:rPr lang="en-US" altLang="ko-KR" sz="1000" b="1" dirty="0" smtClean="0"/>
              <a:t>/</a:t>
            </a:r>
            <a:r>
              <a:rPr lang="ko-KR" altLang="en-US" sz="1000" b="1" dirty="0" smtClean="0"/>
              <a:t>분기</a:t>
            </a:r>
            <a:r>
              <a:rPr lang="en-US" altLang="ko-KR" sz="1000" b="1" dirty="0" smtClean="0"/>
              <a:t>/</a:t>
            </a:r>
            <a:r>
              <a:rPr lang="ko-KR" altLang="en-US" sz="1000" b="1" dirty="0" smtClean="0"/>
              <a:t>반기</a:t>
            </a:r>
            <a:r>
              <a:rPr lang="en-US" altLang="ko-KR" sz="1000" b="1" dirty="0" smtClean="0"/>
              <a:t>/</a:t>
            </a:r>
            <a:r>
              <a:rPr lang="ko-KR" altLang="en-US" sz="1000" b="1" dirty="0" smtClean="0"/>
              <a:t>연간 </a:t>
            </a:r>
            <a:r>
              <a:rPr lang="ko-KR" altLang="en-US" sz="1000" b="1" dirty="0" err="1"/>
              <a:t>출석율</a:t>
            </a:r>
            <a:r>
              <a:rPr lang="ko-KR" altLang="en-US" sz="1000" b="1" dirty="0"/>
              <a:t> 조회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추가 보기 버튼 클릭 시 나타나는 화면임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존재 시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클래스에 해당하는 정보 미 존재 시 해당 정보 空 화면으로 설정</a:t>
            </a:r>
            <a:endParaRPr lang="en-US" altLang="ko-KR" sz="1000" dirty="0" smtClean="0"/>
          </a:p>
        </p:txBody>
      </p:sp>
      <p:grpSp>
        <p:nvGrpSpPr>
          <p:cNvPr id="55" name="그룹 54"/>
          <p:cNvGrpSpPr/>
          <p:nvPr/>
        </p:nvGrpSpPr>
        <p:grpSpPr>
          <a:xfrm>
            <a:off x="5915364" y="1906469"/>
            <a:ext cx="1109100" cy="182184"/>
            <a:chOff x="7360053" y="3068960"/>
            <a:chExt cx="2235137" cy="442247"/>
          </a:xfrm>
        </p:grpSpPr>
        <p:pic>
          <p:nvPicPr>
            <p:cNvPr id="56" name="그림 55"/>
            <p:cNvPicPr>
              <a:picLocks noChangeAspect="1"/>
            </p:cNvPicPr>
            <p:nvPr/>
          </p:nvPicPr>
          <p:blipFill>
            <a:blip r:embed="rId10"/>
            <a:stretch>
              <a:fillRect/>
            </a:stretch>
          </p:blipFill>
          <p:spPr>
            <a:xfrm>
              <a:off x="7360053" y="3068960"/>
              <a:ext cx="2235137" cy="442247"/>
            </a:xfrm>
            <a:prstGeom prst="rect">
              <a:avLst/>
            </a:prstGeom>
          </p:spPr>
        </p:pic>
        <p:sp>
          <p:nvSpPr>
            <p:cNvPr id="57" name="직사각형 56"/>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aphicFrame>
        <p:nvGraphicFramePr>
          <p:cNvPr id="8" name="표 7"/>
          <p:cNvGraphicFramePr>
            <a:graphicFrameLocks noGrp="1"/>
          </p:cNvGraphicFramePr>
          <p:nvPr>
            <p:extLst>
              <p:ext uri="{D42A27DB-BD31-4B8C-83A1-F6EECF244321}">
                <p14:modId xmlns:p14="http://schemas.microsoft.com/office/powerpoint/2010/main" val="853613576"/>
              </p:ext>
            </p:extLst>
          </p:nvPr>
        </p:nvGraphicFramePr>
        <p:xfrm>
          <a:off x="1342454" y="3529472"/>
          <a:ext cx="5682013" cy="2194560"/>
        </p:xfrm>
        <a:graphic>
          <a:graphicData uri="http://schemas.openxmlformats.org/drawingml/2006/table">
            <a:tbl>
              <a:tblPr firstRow="1" bandRow="1">
                <a:tableStyleId>{5C22544A-7EE6-4342-B048-85BDC9FD1C3A}</a:tableStyleId>
              </a:tblPr>
              <a:tblGrid>
                <a:gridCol w="725342"/>
                <a:gridCol w="622488"/>
                <a:gridCol w="619169"/>
                <a:gridCol w="619169"/>
                <a:gridCol w="619169"/>
                <a:gridCol w="619169"/>
                <a:gridCol w="619169"/>
                <a:gridCol w="619169"/>
                <a:gridCol w="619169"/>
              </a:tblGrid>
              <a:tr h="111805">
                <a:tc rowSpan="2">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r>
                        <a:rPr lang="ko-KR" altLang="en-US" sz="900" dirty="0" smtClean="0">
                          <a:solidFill>
                            <a:schemeClr val="tx1"/>
                          </a:solidFill>
                        </a:rPr>
                        <a:t>학습자 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vMerge="1">
                  <a:txBody>
                    <a:bodyPr/>
                    <a:lstStyle/>
                    <a:p>
                      <a:pPr latinLnBrk="1"/>
                      <a:endParaRPr lang="ko-KR" altLang="en-US"/>
                    </a:p>
                  </a:txBody>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r>
              <a:tr h="111805">
                <a:tc>
                  <a:txBody>
                    <a:bodyPr/>
                    <a:lstStyle/>
                    <a:p>
                      <a:pPr algn="ctr" latinLnBrk="1"/>
                      <a:r>
                        <a:rPr lang="en-US" altLang="ko-KR" sz="900" dirty="0" smtClean="0">
                          <a:solidFill>
                            <a:schemeClr val="tx1"/>
                          </a:solidFill>
                        </a:rPr>
                        <a:t>1(2/15)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4">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2(2/17)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3(2/19)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4(2/22)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12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13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ko-KR" altLang="en-US" sz="900" dirty="0" err="1" smtClean="0">
                          <a:solidFill>
                            <a:schemeClr val="tx1"/>
                          </a:solidFill>
                        </a:rPr>
                        <a:t>개인출석율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84612230"/>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- 1(2). </a:t>
            </a:r>
            <a:r>
              <a:rPr lang="ko-KR" altLang="en-US" dirty="0" err="1" smtClean="0">
                <a:solidFill>
                  <a:srgbClr val="000000"/>
                </a:solidFill>
                <a:latin typeface="돋움"/>
                <a:ea typeface="돋움"/>
              </a:rPr>
              <a:t>출석율</a:t>
            </a:r>
            <a:r>
              <a:rPr lang="ko-KR" altLang="en-US" dirty="0" smtClean="0">
                <a:solidFill>
                  <a:srgbClr val="000000"/>
                </a:solidFill>
                <a:latin typeface="돋움"/>
                <a:ea typeface="돋움"/>
              </a:rPr>
              <a:t> 조회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전체보기 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487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출석율</a:t>
              </a:r>
              <a:r>
                <a:rPr lang="ko-KR" altLang="en-US" sz="900" b="1" dirty="0" smtClean="0">
                  <a:solidFill>
                    <a:schemeClr val="bg1"/>
                  </a:solidFill>
                </a:rPr>
                <a:t> 조회</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40992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136775"/>
            <a:ext cx="1293034" cy="197972"/>
          </a:xfrm>
          <a:prstGeom prst="rect">
            <a:avLst/>
          </a:prstGeom>
        </p:spPr>
      </p:pic>
      <p:pic>
        <p:nvPicPr>
          <p:cNvPr id="126" name="그림 125"/>
          <p:cNvPicPr>
            <a:picLocks noChangeAspect="1"/>
          </p:cNvPicPr>
          <p:nvPr/>
        </p:nvPicPr>
        <p:blipFill>
          <a:blip r:embed="rId5"/>
          <a:stretch>
            <a:fillRect/>
          </a:stretch>
        </p:blipFill>
        <p:spPr>
          <a:xfrm>
            <a:off x="1339954" y="3123386"/>
            <a:ext cx="1521869" cy="149692"/>
          </a:xfrm>
          <a:prstGeom prst="rect">
            <a:avLst/>
          </a:prstGeom>
        </p:spPr>
      </p:pic>
      <p:graphicFrame>
        <p:nvGraphicFramePr>
          <p:cNvPr id="127" name="표 126"/>
          <p:cNvGraphicFramePr>
            <a:graphicFrameLocks noGrp="1"/>
          </p:cNvGraphicFramePr>
          <p:nvPr>
            <p:extLst/>
          </p:nvPr>
        </p:nvGraphicFramePr>
        <p:xfrm>
          <a:off x="1342454" y="2129188"/>
          <a:ext cx="5708382" cy="989036"/>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72813">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2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2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2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64226" y="2340497"/>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4" name="직사각형 133"/>
          <p:cNvSpPr/>
          <p:nvPr/>
        </p:nvSpPr>
        <p:spPr bwMode="auto">
          <a:xfrm>
            <a:off x="5483282" y="2898982"/>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 name="그룹 10"/>
          <p:cNvGrpSpPr/>
          <p:nvPr/>
        </p:nvGrpSpPr>
        <p:grpSpPr>
          <a:xfrm>
            <a:off x="1316561" y="1658954"/>
            <a:ext cx="4590934" cy="23845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648069"/>
            <a:ext cx="1187285" cy="267616"/>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4298" y="2626031"/>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64298" y="2903177"/>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13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0359" y="2355592"/>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308983" y="1464648"/>
            <a:ext cx="1678839" cy="18018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클래스 현황</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9" name="직사각형 48"/>
          <p:cNvSpPr/>
          <p:nvPr/>
        </p:nvSpPr>
        <p:spPr bwMode="auto">
          <a:xfrm>
            <a:off x="1309796" y="3300411"/>
            <a:ext cx="1678026" cy="18387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일</a:t>
            </a:r>
            <a:r>
              <a:rPr kumimoji="1" lang="en-US" altLang="ko-KR" sz="900" b="1" dirty="0" smtClean="0">
                <a:solidFill>
                  <a:schemeClr val="bg1"/>
                </a:solidFill>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월</a:t>
            </a:r>
            <a:r>
              <a:rPr kumimoji="1" lang="en-US" altLang="ko-KR" sz="900" b="1" i="0" u="none" strike="noStrike" cap="none" normalizeH="0" baseline="0" dirty="0" smtClean="0">
                <a:ln>
                  <a:noFill/>
                </a:ln>
                <a:solidFill>
                  <a:schemeClr val="bg1"/>
                </a:solidFill>
                <a:effectLst/>
                <a:latin typeface="Arial" charset="0"/>
                <a:ea typeface="돋움" pitchFamily="50" charset="-127"/>
              </a:rPr>
              <a:t>/</a:t>
            </a:r>
            <a:r>
              <a:rPr kumimoji="1" lang="ko-KR" altLang="en-US" sz="900" b="1" i="0" u="none" strike="noStrike" cap="none" normalizeH="0" baseline="0" dirty="0" smtClean="0">
                <a:ln>
                  <a:noFill/>
                </a:ln>
                <a:solidFill>
                  <a:schemeClr val="bg1"/>
                </a:solidFill>
                <a:effectLst/>
                <a:latin typeface="Arial" charset="0"/>
                <a:ea typeface="돋움" pitchFamily="50" charset="-127"/>
              </a:rPr>
              <a:t>주 간</a:t>
            </a:r>
            <a:r>
              <a:rPr kumimoji="1" lang="ko-KR" altLang="en-US" sz="900" b="1" i="0" u="none" strike="noStrike" cap="none" normalizeH="0" dirty="0" smtClean="0">
                <a:ln>
                  <a:noFill/>
                </a:ln>
                <a:solidFill>
                  <a:schemeClr val="bg1"/>
                </a:solidFill>
                <a:effectLst/>
                <a:latin typeface="Arial" charset="0"/>
                <a:ea typeface="돋움" pitchFamily="50" charset="-127"/>
              </a:rPr>
              <a:t>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sp>
        <p:nvSpPr>
          <p:cNvPr id="51" name="직사각형 50"/>
          <p:cNvSpPr/>
          <p:nvPr/>
        </p:nvSpPr>
        <p:spPr bwMode="auto">
          <a:xfrm>
            <a:off x="1299922" y="5802047"/>
            <a:ext cx="1889151" cy="21254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분기</a:t>
            </a:r>
            <a:r>
              <a:rPr kumimoji="1" lang="en-US" altLang="ko-KR" sz="900" b="1" dirty="0" smtClean="0">
                <a:solidFill>
                  <a:schemeClr val="bg1"/>
                </a:solidFill>
                <a:latin typeface="Arial" charset="0"/>
                <a:ea typeface="돋움" pitchFamily="50" charset="-127"/>
              </a:rPr>
              <a:t>/</a:t>
            </a:r>
            <a:r>
              <a:rPr kumimoji="1" lang="ko-KR" altLang="en-US" sz="900" b="1" dirty="0" smtClean="0">
                <a:solidFill>
                  <a:schemeClr val="bg1"/>
                </a:solidFill>
                <a:latin typeface="Arial" charset="0"/>
                <a:ea typeface="돋움" pitchFamily="50" charset="-127"/>
              </a:rPr>
              <a:t>반기</a:t>
            </a:r>
            <a:r>
              <a:rPr kumimoji="1" lang="en-US" altLang="ko-KR" sz="900" b="1" dirty="0" smtClean="0">
                <a:solidFill>
                  <a:schemeClr val="bg1"/>
                </a:solidFill>
                <a:latin typeface="Arial" charset="0"/>
                <a:ea typeface="돋움" pitchFamily="50" charset="-127"/>
              </a:rPr>
              <a:t>/</a:t>
            </a:r>
            <a:r>
              <a:rPr kumimoji="1" lang="ko-KR" altLang="en-US" sz="900" b="1" dirty="0">
                <a:solidFill>
                  <a:schemeClr val="bg1"/>
                </a:solidFill>
                <a:latin typeface="Arial" charset="0"/>
                <a:ea typeface="돋움" pitchFamily="50" charset="-127"/>
              </a:rPr>
              <a:t>연</a:t>
            </a:r>
            <a:r>
              <a:rPr kumimoji="1" lang="ko-KR" altLang="en-US" sz="900" b="1" i="0" u="none" strike="noStrike" cap="none" normalizeH="0" baseline="0" dirty="0" smtClean="0">
                <a:ln>
                  <a:noFill/>
                </a:ln>
                <a:solidFill>
                  <a:schemeClr val="bg1"/>
                </a:solidFill>
                <a:effectLst/>
                <a:latin typeface="Arial" charset="0"/>
                <a:ea typeface="돋움" pitchFamily="50" charset="-127"/>
              </a:rPr>
              <a:t>간 </a:t>
            </a:r>
            <a:r>
              <a:rPr kumimoji="1" lang="ko-KR" altLang="en-US" sz="900" b="1" i="0" u="none" strike="noStrike" cap="none" normalizeH="0" baseline="0" dirty="0" err="1" smtClean="0">
                <a:ln>
                  <a:noFill/>
                </a:ln>
                <a:solidFill>
                  <a:schemeClr val="bg1"/>
                </a:solidFill>
                <a:effectLst/>
                <a:latin typeface="Arial" charset="0"/>
                <a:ea typeface="돋움" pitchFamily="50" charset="-127"/>
              </a:rPr>
              <a:t>출석율</a:t>
            </a:r>
            <a:r>
              <a:rPr kumimoji="1" lang="ko-KR" altLang="en-US" sz="900" b="1" i="0" u="none" strike="noStrike" cap="none" normalizeH="0" baseline="0" dirty="0" smtClean="0">
                <a:ln>
                  <a:noFill/>
                </a:ln>
                <a:solidFill>
                  <a:schemeClr val="bg1"/>
                </a:solidFill>
                <a:effectLst/>
                <a:latin typeface="Arial" charset="0"/>
                <a:ea typeface="돋움" pitchFamily="50" charset="-127"/>
              </a:rPr>
              <a:t> 조회</a:t>
            </a:r>
          </a:p>
        </p:txBody>
      </p:sp>
      <p:graphicFrame>
        <p:nvGraphicFramePr>
          <p:cNvPr id="52" name="표 51"/>
          <p:cNvGraphicFramePr>
            <a:graphicFrameLocks noGrp="1"/>
          </p:cNvGraphicFramePr>
          <p:nvPr>
            <p:extLst/>
          </p:nvPr>
        </p:nvGraphicFramePr>
        <p:xfrm>
          <a:off x="1316561" y="6057909"/>
          <a:ext cx="5775718" cy="701040"/>
        </p:xfrm>
        <a:graphic>
          <a:graphicData uri="http://schemas.openxmlformats.org/drawingml/2006/table">
            <a:tbl>
              <a:tblPr firstRow="1" bandRow="1">
                <a:tableStyleId>{5C22544A-7EE6-4342-B048-85BDC9FD1C3A}</a:tableStyleId>
              </a:tblPr>
              <a:tblGrid>
                <a:gridCol w="444286"/>
                <a:gridCol w="444286"/>
                <a:gridCol w="444286"/>
                <a:gridCol w="444286"/>
                <a:gridCol w="444286"/>
                <a:gridCol w="444286"/>
                <a:gridCol w="444286"/>
                <a:gridCol w="444286"/>
                <a:gridCol w="444286"/>
                <a:gridCol w="444286"/>
                <a:gridCol w="444286"/>
                <a:gridCol w="444286"/>
                <a:gridCol w="444286"/>
              </a:tblGrid>
              <a:tr h="130971">
                <a:tc>
                  <a:txBody>
                    <a:bodyPr/>
                    <a:lstStyle/>
                    <a:p>
                      <a:pPr algn="ctr" latinLnBrk="1">
                        <a:spcAft>
                          <a:spcPts val="0"/>
                        </a:spcAft>
                      </a:pP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smtClean="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4</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5</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6</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7</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8</a:t>
                      </a:r>
                      <a:endParaRPr lang="ko-KR" sz="900"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9</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10</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11</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12</a:t>
                      </a:r>
                      <a:endParaRPr lang="ko-KR" sz="9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971">
                <a:tc>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78</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45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53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solidFill>
                            <a:srgbClr val="000000"/>
                          </a:solidFill>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68</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65</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76</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34</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43</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spcAft>
                          <a:spcPts val="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72</a:t>
                      </a:r>
                      <a:endParaRPr lang="ko-KR" sz="10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971">
                <a:tc>
                  <a:txBody>
                    <a:bodyPr/>
                    <a:lstStyle/>
                    <a:p>
                      <a:pPr algn="ctr" latinLnBrk="1"/>
                      <a:r>
                        <a:rPr lang="ko-KR" altLang="en-US" sz="900" dirty="0" smtClean="0">
                          <a:solidFill>
                            <a:schemeClr val="tx1"/>
                          </a:solidFill>
                        </a:rPr>
                        <a:t>분기별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48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77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971">
                <a:tc>
                  <a:txBody>
                    <a:bodyPr/>
                    <a:lstStyle/>
                    <a:p>
                      <a:pPr algn="ctr" latinLnBrk="1"/>
                      <a:r>
                        <a:rPr lang="ko-KR" altLang="en-US" sz="900" dirty="0" err="1" smtClean="0">
                          <a:solidFill>
                            <a:schemeClr val="tx1"/>
                          </a:solidFill>
                        </a:rPr>
                        <a:t>반기별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67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0971">
                <a:tc>
                  <a:txBody>
                    <a:bodyPr/>
                    <a:lstStyle/>
                    <a:p>
                      <a:pPr algn="ctr" latinLnBrk="1"/>
                      <a:r>
                        <a:rPr lang="ko-KR" altLang="en-US" sz="900" dirty="0" smtClean="0">
                          <a:solidFill>
                            <a:schemeClr val="tx1"/>
                          </a:solidFill>
                        </a:rPr>
                        <a:t>연간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latinLnBrk="1"/>
                      <a:r>
                        <a:rPr lang="en-US" altLang="ko-KR" sz="900" dirty="0" smtClean="0">
                          <a:solidFill>
                            <a:schemeClr val="tx1"/>
                          </a:solidFill>
                        </a:rPr>
                        <a:t>68.5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55" name="그룹 54"/>
          <p:cNvGrpSpPr/>
          <p:nvPr/>
        </p:nvGrpSpPr>
        <p:grpSpPr>
          <a:xfrm>
            <a:off x="5915364" y="1906469"/>
            <a:ext cx="1109100" cy="182184"/>
            <a:chOff x="7360053" y="3068960"/>
            <a:chExt cx="2235137" cy="442247"/>
          </a:xfrm>
        </p:grpSpPr>
        <p:pic>
          <p:nvPicPr>
            <p:cNvPr id="56" name="그림 55"/>
            <p:cNvPicPr>
              <a:picLocks noChangeAspect="1"/>
            </p:cNvPicPr>
            <p:nvPr/>
          </p:nvPicPr>
          <p:blipFill>
            <a:blip r:embed="rId10"/>
            <a:stretch>
              <a:fillRect/>
            </a:stretch>
          </p:blipFill>
          <p:spPr>
            <a:xfrm>
              <a:off x="7360053" y="3068960"/>
              <a:ext cx="2235137" cy="442247"/>
            </a:xfrm>
            <a:prstGeom prst="rect">
              <a:avLst/>
            </a:prstGeom>
          </p:spPr>
        </p:pic>
        <p:sp>
          <p:nvSpPr>
            <p:cNvPr id="57" name="직사각형 56"/>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aphicFrame>
        <p:nvGraphicFramePr>
          <p:cNvPr id="8" name="표 7"/>
          <p:cNvGraphicFramePr>
            <a:graphicFrameLocks noGrp="1"/>
          </p:cNvGraphicFramePr>
          <p:nvPr/>
        </p:nvGraphicFramePr>
        <p:xfrm>
          <a:off x="1342454" y="3529472"/>
          <a:ext cx="5682013" cy="2194560"/>
        </p:xfrm>
        <a:graphic>
          <a:graphicData uri="http://schemas.openxmlformats.org/drawingml/2006/table">
            <a:tbl>
              <a:tblPr firstRow="1" bandRow="1">
                <a:tableStyleId>{5C22544A-7EE6-4342-B048-85BDC9FD1C3A}</a:tableStyleId>
              </a:tblPr>
              <a:tblGrid>
                <a:gridCol w="725342"/>
                <a:gridCol w="622488"/>
                <a:gridCol w="619169"/>
                <a:gridCol w="619169"/>
                <a:gridCol w="619169"/>
                <a:gridCol w="619169"/>
                <a:gridCol w="619169"/>
                <a:gridCol w="619169"/>
                <a:gridCol w="619169"/>
              </a:tblGrid>
              <a:tr h="111805">
                <a:tc rowSpan="2">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r>
                        <a:rPr lang="ko-KR" altLang="en-US" sz="900" dirty="0" smtClean="0">
                          <a:solidFill>
                            <a:schemeClr val="tx1"/>
                          </a:solidFill>
                        </a:rPr>
                        <a:t>학습자 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일별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주간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월간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vMerge="1">
                  <a:txBody>
                    <a:bodyPr/>
                    <a:lstStyle/>
                    <a:p>
                      <a:pPr latinLnBrk="1"/>
                      <a:endParaRPr lang="ko-KR" altLang="en-US"/>
                    </a:p>
                  </a:txBody>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r>
              <a:tr h="111805">
                <a:tc>
                  <a:txBody>
                    <a:bodyPr/>
                    <a:lstStyle/>
                    <a:p>
                      <a:pPr algn="ctr" latinLnBrk="1"/>
                      <a:r>
                        <a:rPr lang="en-US" altLang="ko-KR" sz="900" dirty="0" smtClean="0">
                          <a:solidFill>
                            <a:schemeClr val="tx1"/>
                          </a:solidFill>
                        </a:rPr>
                        <a:t>1(2/15)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en-US" altLang="ko-KR" sz="900" dirty="0" smtClean="0">
                          <a:solidFill>
                            <a:schemeClr val="tx1"/>
                          </a:solidFill>
                        </a:rPr>
                        <a:t>77.5%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4">
                  <a:txBody>
                    <a:bodyPr/>
                    <a:lstStyle/>
                    <a:p>
                      <a:pPr algn="ctr" latinLnBrk="1"/>
                      <a:r>
                        <a:rPr lang="en-US" altLang="ko-KR" sz="900" dirty="0" smtClean="0">
                          <a:solidFill>
                            <a:schemeClr val="tx1"/>
                          </a:solidFill>
                        </a:rPr>
                        <a:t>80.8%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2(2/17)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결석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3(2/19)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4(2/22)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12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en-US" altLang="ko-KR" sz="900" dirty="0" smtClean="0">
                          <a:solidFill>
                            <a:schemeClr val="tx1"/>
                          </a:solidFill>
                        </a:rPr>
                        <a:t>13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805">
                <a:tc>
                  <a:txBody>
                    <a:bodyPr/>
                    <a:lstStyle/>
                    <a:p>
                      <a:pPr algn="ctr" latinLnBrk="1"/>
                      <a:r>
                        <a:rPr lang="ko-KR" altLang="en-US" sz="900" dirty="0" err="1" smtClean="0">
                          <a:solidFill>
                            <a:schemeClr val="tx1"/>
                          </a:solidFill>
                        </a:rPr>
                        <a:t>개인출석율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8" name="직사각형 37"/>
          <p:cNvSpPr/>
          <p:nvPr/>
        </p:nvSpPr>
        <p:spPr>
          <a:xfrm>
            <a:off x="7237399" y="2008895"/>
            <a:ext cx="1803006" cy="134065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해당 프로그램 선택 시 해당 </a:t>
            </a:r>
            <a:r>
              <a:rPr lang="ko-KR" altLang="en-US" sz="1000" dirty="0" err="1" smtClean="0"/>
              <a:t>출석율</a:t>
            </a:r>
            <a:r>
              <a:rPr lang="ko-KR" altLang="en-US" sz="1000" dirty="0" smtClean="0"/>
              <a:t> 화면으로 밑으로 이동 </a:t>
            </a:r>
            <a:r>
              <a:rPr lang="en-US" altLang="ko-KR" sz="1000" dirty="0" smtClean="0"/>
              <a:t>(</a:t>
            </a:r>
            <a:r>
              <a:rPr lang="ko-KR" altLang="en-US" sz="1000" dirty="0" err="1" smtClean="0"/>
              <a:t>핀터레스트</a:t>
            </a:r>
            <a:r>
              <a:rPr lang="ko-KR" altLang="en-US" sz="1000" dirty="0" smtClean="0"/>
              <a:t> 참고</a:t>
            </a:r>
            <a:r>
              <a:rPr lang="en-US" altLang="ko-KR" sz="1000" dirty="0" smtClean="0"/>
              <a:t>)</a:t>
            </a:r>
          </a:p>
        </p:txBody>
      </p:sp>
      <p:sp>
        <p:nvSpPr>
          <p:cNvPr id="39" name="직사각형 38"/>
          <p:cNvSpPr/>
          <p:nvPr/>
        </p:nvSpPr>
        <p:spPr>
          <a:xfrm>
            <a:off x="27110" y="5740861"/>
            <a:ext cx="1128008" cy="11442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a:t>우</a:t>
            </a:r>
            <a:r>
              <a:rPr lang="ko-KR" altLang="en-US" sz="1000" dirty="0" smtClean="0"/>
              <a:t>측 표에 나와 있는 수치는 월별 표시</a:t>
            </a:r>
            <a:endParaRPr lang="en-US" altLang="ko-KR" sz="1000" dirty="0" smtClean="0"/>
          </a:p>
        </p:txBody>
      </p:sp>
      <p:sp>
        <p:nvSpPr>
          <p:cNvPr id="41" name="TextBox 40"/>
          <p:cNvSpPr txBox="1"/>
          <p:nvPr/>
        </p:nvSpPr>
        <p:spPr>
          <a:xfrm>
            <a:off x="1237003" y="6010402"/>
            <a:ext cx="5918897" cy="22813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42" name="꺾인 연결선 41"/>
          <p:cNvCxnSpPr>
            <a:stCxn id="41" idx="1"/>
            <a:endCxn id="39" idx="0"/>
          </p:cNvCxnSpPr>
          <p:nvPr/>
        </p:nvCxnSpPr>
        <p:spPr bwMode="auto">
          <a:xfrm rot="10800000">
            <a:off x="591115" y="5740861"/>
            <a:ext cx="645889" cy="383610"/>
          </a:xfrm>
          <a:prstGeom prst="bentConnector4">
            <a:avLst>
              <a:gd name="adj1" fmla="val 6339"/>
              <a:gd name="adj2" fmla="val 15959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60664541"/>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- 1(3). </a:t>
            </a:r>
            <a:r>
              <a:rPr lang="ko-KR" altLang="en-US" dirty="0" smtClean="0">
                <a:solidFill>
                  <a:srgbClr val="000000"/>
                </a:solidFill>
                <a:latin typeface="돋움"/>
                <a:ea typeface="돋움"/>
              </a:rPr>
              <a:t>출결관리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전체보기 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290264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2929814"/>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816389"/>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5" name="직사각형 24"/>
          <p:cNvSpPr/>
          <p:nvPr/>
        </p:nvSpPr>
        <p:spPr bwMode="auto">
          <a:xfrm>
            <a:off x="1439616" y="4856626"/>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557581"/>
            <a:ext cx="1293034" cy="171313"/>
          </a:xfrm>
          <a:prstGeom prst="rect">
            <a:avLst/>
          </a:prstGeom>
        </p:spPr>
      </p:pic>
      <p:pic>
        <p:nvPicPr>
          <p:cNvPr id="27" name="그림 26"/>
          <p:cNvPicPr>
            <a:picLocks noChangeAspect="1"/>
          </p:cNvPicPr>
          <p:nvPr/>
        </p:nvPicPr>
        <p:blipFill>
          <a:blip r:embed="rId5"/>
          <a:stretch>
            <a:fillRect/>
          </a:stretch>
        </p:blipFill>
        <p:spPr>
          <a:xfrm>
            <a:off x="1468964" y="6578187"/>
            <a:ext cx="1521869" cy="149692"/>
          </a:xfrm>
          <a:prstGeom prst="rect">
            <a:avLst/>
          </a:prstGeom>
        </p:spPr>
      </p:pic>
      <p:sp>
        <p:nvSpPr>
          <p:cNvPr id="38" name="직사각형 37"/>
          <p:cNvSpPr/>
          <p:nvPr/>
        </p:nvSpPr>
        <p:spPr bwMode="auto">
          <a:xfrm>
            <a:off x="1401150" y="1458432"/>
            <a:ext cx="5851869" cy="141629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648716"/>
            <a:ext cx="1293034" cy="197972"/>
          </a:xfrm>
          <a:prstGeom prst="rect">
            <a:avLst/>
          </a:prstGeom>
        </p:spPr>
      </p:pic>
      <p:pic>
        <p:nvPicPr>
          <p:cNvPr id="41" name="그림 40"/>
          <p:cNvPicPr>
            <a:picLocks noChangeAspect="1"/>
          </p:cNvPicPr>
          <p:nvPr/>
        </p:nvPicPr>
        <p:blipFill>
          <a:blip r:embed="rId6"/>
          <a:stretch>
            <a:fillRect/>
          </a:stretch>
        </p:blipFill>
        <p:spPr>
          <a:xfrm>
            <a:off x="6173759" y="1480693"/>
            <a:ext cx="1016495" cy="201125"/>
          </a:xfrm>
          <a:prstGeom prst="rect">
            <a:avLst/>
          </a:prstGeom>
        </p:spPr>
      </p:pic>
      <p:sp>
        <p:nvSpPr>
          <p:cNvPr id="42" name="TextBox 41"/>
          <p:cNvSpPr txBox="1"/>
          <p:nvPr/>
        </p:nvSpPr>
        <p:spPr>
          <a:xfrm>
            <a:off x="1894319" y="1495311"/>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0169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pic>
        <p:nvPicPr>
          <p:cNvPr id="50" name="그림 49"/>
          <p:cNvPicPr>
            <a:picLocks noChangeAspect="1"/>
          </p:cNvPicPr>
          <p:nvPr/>
        </p:nvPicPr>
        <p:blipFill>
          <a:blip r:embed="rId5"/>
          <a:stretch>
            <a:fillRect/>
          </a:stretch>
        </p:blipFill>
        <p:spPr>
          <a:xfrm>
            <a:off x="1470586" y="2640224"/>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2841384482"/>
              </p:ext>
            </p:extLst>
          </p:nvPr>
        </p:nvGraphicFramePr>
        <p:xfrm>
          <a:off x="1450785" y="1696101"/>
          <a:ext cx="5771881" cy="936074"/>
        </p:xfrm>
        <a:graphic>
          <a:graphicData uri="http://schemas.openxmlformats.org/drawingml/2006/table">
            <a:tbl>
              <a:tblPr firstRow="1" bandRow="1">
                <a:tableStyleId>{5C22544A-7EE6-4342-B048-85BDC9FD1C3A}</a:tableStyleId>
              </a:tblPr>
              <a:tblGrid>
                <a:gridCol w="442991"/>
                <a:gridCol w="330017"/>
                <a:gridCol w="330017"/>
                <a:gridCol w="603108"/>
                <a:gridCol w="695002"/>
                <a:gridCol w="745146"/>
                <a:gridCol w="511760"/>
                <a:gridCol w="511760"/>
                <a:gridCol w="365543"/>
                <a:gridCol w="386071"/>
                <a:gridCol w="534932"/>
                <a:gridCol w="315534"/>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확인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삼성</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err="1" smtClean="0">
                          <a:solidFill>
                            <a:schemeClr val="tx1"/>
                          </a:solidFill>
                          <a:latin typeface="+mj-lt"/>
                          <a:ea typeface="+mn-ea"/>
                          <a:cs typeface="+mn-cs"/>
                        </a:rPr>
                        <a:t>김머루</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서한울</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SK</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0169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85814" y="2052498"/>
            <a:ext cx="398072" cy="203003"/>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66578" y="2364919"/>
            <a:ext cx="427742" cy="211507"/>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843573"/>
            <a:ext cx="1016495" cy="201125"/>
          </a:xfrm>
          <a:prstGeom prst="rect">
            <a:avLst/>
          </a:prstGeom>
        </p:spPr>
      </p:pic>
      <p:pic>
        <p:nvPicPr>
          <p:cNvPr id="2" name="그림 1"/>
          <p:cNvPicPr>
            <a:picLocks noChangeAspect="1"/>
          </p:cNvPicPr>
          <p:nvPr/>
        </p:nvPicPr>
        <p:blipFill>
          <a:blip r:embed="rId7"/>
          <a:stretch>
            <a:fillRect/>
          </a:stretch>
        </p:blipFill>
        <p:spPr>
          <a:xfrm>
            <a:off x="3183224" y="2008317"/>
            <a:ext cx="641502" cy="314125"/>
          </a:xfrm>
          <a:prstGeom prst="rect">
            <a:avLst/>
          </a:prstGeom>
        </p:spPr>
      </p:pic>
      <p:pic>
        <p:nvPicPr>
          <p:cNvPr id="63" name="그림 62"/>
          <p:cNvPicPr>
            <a:picLocks noChangeAspect="1"/>
          </p:cNvPicPr>
          <p:nvPr/>
        </p:nvPicPr>
        <p:blipFill>
          <a:blip r:embed="rId7"/>
          <a:stretch>
            <a:fillRect/>
          </a:stretch>
        </p:blipFill>
        <p:spPr>
          <a:xfrm>
            <a:off x="3873657" y="2011142"/>
            <a:ext cx="704392" cy="210907"/>
          </a:xfrm>
          <a:prstGeom prst="rect">
            <a:avLst/>
          </a:prstGeom>
        </p:spPr>
      </p:pic>
      <p:sp>
        <p:nvSpPr>
          <p:cNvPr id="54" name="직사각형 53"/>
          <p:cNvSpPr/>
          <p:nvPr/>
        </p:nvSpPr>
        <p:spPr bwMode="auto">
          <a:xfrm>
            <a:off x="6929615" y="2025690"/>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929615"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120601"/>
            <a:ext cx="5851869" cy="163908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521121"/>
            <a:ext cx="1293034" cy="197972"/>
          </a:xfrm>
          <a:prstGeom prst="rect">
            <a:avLst/>
          </a:prstGeom>
        </p:spPr>
      </p:pic>
      <p:pic>
        <p:nvPicPr>
          <p:cNvPr id="64" name="그림 63"/>
          <p:cNvPicPr>
            <a:picLocks noChangeAspect="1"/>
          </p:cNvPicPr>
          <p:nvPr/>
        </p:nvPicPr>
        <p:blipFill>
          <a:blip r:embed="rId5"/>
          <a:stretch>
            <a:fillRect/>
          </a:stretch>
        </p:blipFill>
        <p:spPr>
          <a:xfrm>
            <a:off x="1471646" y="4568384"/>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2811769933"/>
              </p:ext>
            </p:extLst>
          </p:nvPr>
        </p:nvGraphicFramePr>
        <p:xfrm>
          <a:off x="1474146" y="3466777"/>
          <a:ext cx="5708383" cy="1023746"/>
        </p:xfrm>
        <a:graphic>
          <a:graphicData uri="http://schemas.openxmlformats.org/drawingml/2006/table">
            <a:tbl>
              <a:tblPr firstRow="1" bandRow="1">
                <a:tableStyleId>{5C22544A-7EE6-4342-B048-85BDC9FD1C3A}</a:tableStyleId>
              </a:tblPr>
              <a:tblGrid>
                <a:gridCol w="343336"/>
                <a:gridCol w="456186"/>
                <a:gridCol w="337901"/>
                <a:gridCol w="334124"/>
                <a:gridCol w="493487"/>
                <a:gridCol w="365867"/>
                <a:gridCol w="511543"/>
                <a:gridCol w="351138"/>
                <a:gridCol w="1067129"/>
                <a:gridCol w="312942"/>
                <a:gridCol w="312942"/>
                <a:gridCol w="410894"/>
                <a:gridCol w="410894"/>
              </a:tblGrid>
              <a:tr h="26455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4" name="직사각형 73"/>
          <p:cNvSpPr/>
          <p:nvPr/>
        </p:nvSpPr>
        <p:spPr>
          <a:xfrm>
            <a:off x="7380205" y="332656"/>
            <a:ext cx="1706242" cy="251403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50 </a:t>
            </a:r>
            <a:r>
              <a:rPr lang="ko-KR" altLang="en-US" sz="1000" dirty="0" smtClean="0"/>
              <a:t>이후 부터는 </a:t>
            </a:r>
            <a:r>
              <a:rPr lang="en-US" altLang="ko-KR" sz="1000" dirty="0" smtClean="0"/>
              <a:t>50 </a:t>
            </a:r>
            <a:r>
              <a:rPr lang="ko-KR" altLang="en-US" sz="1000" dirty="0" smtClean="0"/>
              <a:t>기준으로 증가</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55205" y="2951584"/>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a:t>
            </a:r>
            <a:r>
              <a:rPr lang="en-US" altLang="ko-KR" sz="1000" dirty="0" smtClean="0"/>
              <a:t>50 </a:t>
            </a:r>
            <a:r>
              <a:rPr lang="en-US" altLang="ko-KR" sz="1000" dirty="0"/>
              <a:t>/ </a:t>
            </a:r>
            <a:r>
              <a:rPr lang="en-US" altLang="ko-KR" sz="1000" dirty="0" smtClean="0"/>
              <a:t>100 </a:t>
            </a:r>
            <a:r>
              <a:rPr lang="en-US" altLang="ko-KR" sz="1000" dirty="0"/>
              <a:t>/ </a:t>
            </a:r>
            <a:r>
              <a:rPr lang="en-US" altLang="ko-KR" sz="1000" dirty="0" smtClean="0"/>
              <a:t>150 </a:t>
            </a:r>
            <a:r>
              <a:rPr lang="ko-KR" altLang="en-US" sz="1000" dirty="0" smtClean="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회 차 클릭 시 학습자 정보 표시</a:t>
            </a:r>
            <a:endParaRPr lang="en-US" altLang="ko-KR" sz="1000" dirty="0"/>
          </a:p>
        </p:txBody>
      </p:sp>
      <p:sp>
        <p:nvSpPr>
          <p:cNvPr id="77" name="TextBox 76"/>
          <p:cNvSpPr txBox="1"/>
          <p:nvPr/>
        </p:nvSpPr>
        <p:spPr>
          <a:xfrm>
            <a:off x="1368858" y="1227620"/>
            <a:ext cx="5917675" cy="166712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33029" y="-1172677"/>
            <a:ext cx="894964" cy="3905630"/>
          </a:xfrm>
          <a:prstGeom prst="bentConnector3">
            <a:avLst>
              <a:gd name="adj1" fmla="val 12554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96774" y="5080788"/>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29819" y="2128664"/>
            <a:ext cx="1313904" cy="356755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smtClean="0"/>
              <a:t>50</a:t>
            </a:r>
            <a:r>
              <a:rPr lang="ko-KR" altLang="en-US" sz="1000" dirty="0" smtClean="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p:txBody>
      </p:sp>
      <p:sp>
        <p:nvSpPr>
          <p:cNvPr id="80" name="AutoShape 85"/>
          <p:cNvSpPr>
            <a:spLocks noChangeArrowheads="1"/>
          </p:cNvSpPr>
          <p:nvPr/>
        </p:nvSpPr>
        <p:spPr bwMode="auto">
          <a:xfrm rot="5400000">
            <a:off x="6414705" y="3799877"/>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27134" y="5696219"/>
            <a:ext cx="769641" cy="245070"/>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00" y="3845294"/>
            <a:ext cx="388673" cy="157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377073" y="4083396"/>
            <a:ext cx="383800" cy="11022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7" name="직사각형 16"/>
          <p:cNvSpPr/>
          <p:nvPr/>
        </p:nvSpPr>
        <p:spPr bwMode="auto">
          <a:xfrm>
            <a:off x="-537973" y="345244"/>
            <a:ext cx="1793051" cy="16804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공결</a:t>
            </a:r>
            <a:r>
              <a:rPr kumimoji="1" lang="ko-KR" altLang="en-US" sz="1200" b="1" i="0" u="none" strike="noStrike" cap="none" normalizeH="0" baseline="0" dirty="0" err="1" smtClean="0">
                <a:ln>
                  <a:noFill/>
                </a:ln>
                <a:solidFill>
                  <a:schemeClr val="bg1"/>
                </a:solidFill>
                <a:effectLst/>
                <a:latin typeface="Arial" charset="0"/>
                <a:ea typeface="돋움" pitchFamily="50" charset="-127"/>
              </a:rPr>
              <a:t>처리</a:t>
            </a:r>
            <a:r>
              <a:rPr kumimoji="1" lang="ko-KR" altLang="en-US" sz="1200" b="1" i="0" u="none" strike="noStrike" cap="none" normalizeH="0" baseline="0" dirty="0" smtClean="0">
                <a:ln>
                  <a:noFill/>
                </a:ln>
                <a:solidFill>
                  <a:schemeClr val="bg1"/>
                </a:solidFill>
                <a:effectLst/>
                <a:latin typeface="Arial" charset="0"/>
                <a:ea typeface="돋움" pitchFamily="50" charset="-127"/>
              </a:rPr>
              <a:t> 완료 된 항목을 </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table</a:t>
            </a:r>
            <a:r>
              <a:rPr kumimoji="1" lang="ko-KR" altLang="en-US" sz="1200" b="1" dirty="0" smtClean="0">
                <a:solidFill>
                  <a:schemeClr val="bg1"/>
                </a:solidFill>
                <a:latin typeface="Arial" charset="0"/>
                <a:ea typeface="돋움" pitchFamily="50" charset="-127"/>
              </a:rPr>
              <a:t>에서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자동 삭제되도록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할 것인지</a:t>
            </a:r>
            <a:r>
              <a:rPr kumimoji="1" lang="en-US" altLang="ko-KR" sz="1200" b="1" dirty="0" smtClean="0">
                <a:solidFill>
                  <a:schemeClr val="bg1"/>
                </a:solidFill>
                <a:latin typeface="Arial" charset="0"/>
                <a:ea typeface="돋움" pitchFamily="50" charset="-127"/>
              </a:rPr>
              <a:t>? Or </a:t>
            </a:r>
            <a:r>
              <a:rPr kumimoji="1" lang="ko-KR" altLang="en-US" sz="1200" b="1" dirty="0" smtClean="0">
                <a:solidFill>
                  <a:schemeClr val="bg1"/>
                </a:solidFill>
                <a:latin typeface="Arial" charset="0"/>
                <a:ea typeface="돋움" pitchFamily="50" charset="-127"/>
              </a:rPr>
              <a:t>남겨둘</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것인지</a:t>
            </a:r>
            <a:r>
              <a:rPr kumimoji="1" lang="en-US" altLang="ko-KR" sz="1200" b="1" dirty="0" smtClean="0">
                <a:solidFill>
                  <a:schemeClr val="bg1"/>
                </a:solidFill>
                <a:latin typeface="Arial" charset="0"/>
                <a:ea typeface="돋움" pitchFamily="50" charset="-127"/>
              </a:rPr>
              <a:t>?</a:t>
            </a:r>
          </a:p>
        </p:txBody>
      </p:sp>
      <p:grpSp>
        <p:nvGrpSpPr>
          <p:cNvPr id="97" name="그룹 96"/>
          <p:cNvGrpSpPr/>
          <p:nvPr/>
        </p:nvGrpSpPr>
        <p:grpSpPr>
          <a:xfrm>
            <a:off x="6065268" y="3154571"/>
            <a:ext cx="1096691" cy="239769"/>
            <a:chOff x="7360053" y="3068960"/>
            <a:chExt cx="2235137" cy="442247"/>
          </a:xfrm>
        </p:grpSpPr>
        <p:pic>
          <p:nvPicPr>
            <p:cNvPr id="98" name="그림 97"/>
            <p:cNvPicPr>
              <a:picLocks noChangeAspect="1"/>
            </p:cNvPicPr>
            <p:nvPr/>
          </p:nvPicPr>
          <p:blipFill>
            <a:blip r:embed="rId6"/>
            <a:stretch>
              <a:fillRect/>
            </a:stretch>
          </p:blipFill>
          <p:spPr>
            <a:xfrm>
              <a:off x="7360053" y="3068960"/>
              <a:ext cx="2235137" cy="442247"/>
            </a:xfrm>
            <a:prstGeom prst="rect">
              <a:avLst/>
            </a:prstGeom>
          </p:spPr>
        </p:pic>
        <p:sp>
          <p:nvSpPr>
            <p:cNvPr id="99" name="직사각형 98"/>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100" name="직사각형 99"/>
          <p:cNvSpPr/>
          <p:nvPr/>
        </p:nvSpPr>
        <p:spPr bwMode="auto">
          <a:xfrm>
            <a:off x="7382891" y="5130466"/>
            <a:ext cx="1793051" cy="168044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강사</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컨설턴트</a:t>
            </a:r>
            <a:r>
              <a:rPr kumimoji="1" lang="en-US" altLang="ko-KR" sz="1200" b="1" dirty="0" smtClean="0">
                <a:solidFill>
                  <a:schemeClr val="bg1"/>
                </a:solidFill>
                <a:latin typeface="Arial" charset="0"/>
                <a:ea typeface="돋움" pitchFamily="50" charset="-127"/>
              </a:rPr>
              <a:t>, HR </a:t>
            </a:r>
            <a:endParaRPr kumimoji="1" lang="en-US" altLang="ko-KR" sz="1200" b="1" dirty="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새로 삽입</a:t>
            </a:r>
            <a:endParaRPr kumimoji="1" lang="en-US" altLang="ko-KR" sz="1200" b="1" dirty="0" smtClean="0">
              <a:solidFill>
                <a:schemeClr val="bg1"/>
              </a:solidFill>
              <a:latin typeface="Arial" charset="0"/>
              <a:ea typeface="돋움" pitchFamily="50" charset="-127"/>
            </a:endParaRPr>
          </a:p>
        </p:txBody>
      </p:sp>
      <p:grpSp>
        <p:nvGrpSpPr>
          <p:cNvPr id="101" name="그룹 100"/>
          <p:cNvGrpSpPr/>
          <p:nvPr/>
        </p:nvGrpSpPr>
        <p:grpSpPr>
          <a:xfrm>
            <a:off x="1453354" y="3173873"/>
            <a:ext cx="3406678" cy="255128"/>
            <a:chOff x="1349218" y="1495670"/>
            <a:chExt cx="4095893" cy="280077"/>
          </a:xfrm>
        </p:grpSpPr>
        <p:pic>
          <p:nvPicPr>
            <p:cNvPr id="102" name="그림 101"/>
            <p:cNvPicPr>
              <a:picLocks noChangeAspect="1"/>
            </p:cNvPicPr>
            <p:nvPr/>
          </p:nvPicPr>
          <p:blipFill>
            <a:blip r:embed="rId9"/>
            <a:stretch>
              <a:fillRect/>
            </a:stretch>
          </p:blipFill>
          <p:spPr>
            <a:xfrm>
              <a:off x="1349218" y="1495670"/>
              <a:ext cx="831934" cy="280077"/>
            </a:xfrm>
            <a:prstGeom prst="rect">
              <a:avLst/>
            </a:prstGeom>
          </p:spPr>
        </p:pic>
        <p:pic>
          <p:nvPicPr>
            <p:cNvPr id="103" name="그림 102"/>
            <p:cNvPicPr>
              <a:picLocks noChangeAspect="1"/>
            </p:cNvPicPr>
            <p:nvPr/>
          </p:nvPicPr>
          <p:blipFill>
            <a:blip r:embed="rId9"/>
            <a:stretch>
              <a:fillRect/>
            </a:stretch>
          </p:blipFill>
          <p:spPr>
            <a:xfrm>
              <a:off x="2165208" y="1495670"/>
              <a:ext cx="831934" cy="280077"/>
            </a:xfrm>
            <a:prstGeom prst="rect">
              <a:avLst/>
            </a:prstGeom>
          </p:spPr>
        </p:pic>
        <p:pic>
          <p:nvPicPr>
            <p:cNvPr id="104" name="그림 103"/>
            <p:cNvPicPr>
              <a:picLocks noChangeAspect="1"/>
            </p:cNvPicPr>
            <p:nvPr/>
          </p:nvPicPr>
          <p:blipFill>
            <a:blip r:embed="rId9"/>
            <a:stretch>
              <a:fillRect/>
            </a:stretch>
          </p:blipFill>
          <p:spPr>
            <a:xfrm>
              <a:off x="2981197" y="1495670"/>
              <a:ext cx="831934" cy="280077"/>
            </a:xfrm>
            <a:prstGeom prst="rect">
              <a:avLst/>
            </a:prstGeom>
          </p:spPr>
        </p:pic>
        <p:pic>
          <p:nvPicPr>
            <p:cNvPr id="105" name="그림 104"/>
            <p:cNvPicPr>
              <a:picLocks noChangeAspect="1"/>
            </p:cNvPicPr>
            <p:nvPr/>
          </p:nvPicPr>
          <p:blipFill>
            <a:blip r:embed="rId9"/>
            <a:stretch>
              <a:fillRect/>
            </a:stretch>
          </p:blipFill>
          <p:spPr>
            <a:xfrm>
              <a:off x="3797186" y="1495670"/>
              <a:ext cx="831934" cy="280077"/>
            </a:xfrm>
            <a:prstGeom prst="rect">
              <a:avLst/>
            </a:prstGeom>
          </p:spPr>
        </p:pic>
        <p:pic>
          <p:nvPicPr>
            <p:cNvPr id="106" name="그림 105"/>
            <p:cNvPicPr>
              <a:picLocks noChangeAspect="1"/>
            </p:cNvPicPr>
            <p:nvPr/>
          </p:nvPicPr>
          <p:blipFill>
            <a:blip r:embed="rId9"/>
            <a:stretch>
              <a:fillRect/>
            </a:stretch>
          </p:blipFill>
          <p:spPr>
            <a:xfrm>
              <a:off x="4613177" y="1495670"/>
              <a:ext cx="831934" cy="280077"/>
            </a:xfrm>
            <a:prstGeom prst="rect">
              <a:avLst/>
            </a:prstGeom>
          </p:spPr>
        </p:pic>
      </p:grpSp>
      <p:grpSp>
        <p:nvGrpSpPr>
          <p:cNvPr id="107" name="그룹 106"/>
          <p:cNvGrpSpPr/>
          <p:nvPr/>
        </p:nvGrpSpPr>
        <p:grpSpPr>
          <a:xfrm>
            <a:off x="4834670" y="3154572"/>
            <a:ext cx="1252531" cy="289976"/>
            <a:chOff x="5710780" y="1895395"/>
            <a:chExt cx="1603857" cy="314325"/>
          </a:xfrm>
        </p:grpSpPr>
        <p:grpSp>
          <p:nvGrpSpPr>
            <p:cNvPr id="108" name="그룹 107"/>
            <p:cNvGrpSpPr/>
            <p:nvPr/>
          </p:nvGrpSpPr>
          <p:grpSpPr>
            <a:xfrm>
              <a:off x="5710780" y="1895395"/>
              <a:ext cx="1603857" cy="314325"/>
              <a:chOff x="5292380" y="1813342"/>
              <a:chExt cx="1007811" cy="314325"/>
            </a:xfrm>
          </p:grpSpPr>
          <p:pic>
            <p:nvPicPr>
              <p:cNvPr id="11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1" name="직사각형 110"/>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9"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1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6421" y="3819718"/>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6017" y="4080797"/>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14" name="표 113"/>
          <p:cNvGraphicFramePr>
            <a:graphicFrameLocks noGrp="1"/>
          </p:cNvGraphicFramePr>
          <p:nvPr>
            <p:extLst>
              <p:ext uri="{D42A27DB-BD31-4B8C-83A1-F6EECF244321}">
                <p14:modId xmlns:p14="http://schemas.microsoft.com/office/powerpoint/2010/main" val="1650549379"/>
              </p:ext>
            </p:extLst>
          </p:nvPr>
        </p:nvGraphicFramePr>
        <p:xfrm>
          <a:off x="148270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5" name="그림 114"/>
          <p:cNvPicPr>
            <a:picLocks noChangeAspect="1"/>
          </p:cNvPicPr>
          <p:nvPr/>
        </p:nvPicPr>
        <p:blipFill>
          <a:blip r:embed="rId12"/>
          <a:stretch>
            <a:fillRect/>
          </a:stretch>
        </p:blipFill>
        <p:spPr>
          <a:xfrm>
            <a:off x="5175707" y="5411740"/>
            <a:ext cx="238356" cy="238356"/>
          </a:xfrm>
          <a:prstGeom prst="rect">
            <a:avLst/>
          </a:prstGeom>
        </p:spPr>
      </p:pic>
      <p:pic>
        <p:nvPicPr>
          <p:cNvPr id="116" name="그림 115"/>
          <p:cNvPicPr>
            <a:picLocks noChangeAspect="1"/>
          </p:cNvPicPr>
          <p:nvPr/>
        </p:nvPicPr>
        <p:blipFill>
          <a:blip r:embed="rId7"/>
          <a:stretch>
            <a:fillRect/>
          </a:stretch>
        </p:blipFill>
        <p:spPr>
          <a:xfrm>
            <a:off x="3346958" y="5411740"/>
            <a:ext cx="1055755" cy="249507"/>
          </a:xfrm>
          <a:prstGeom prst="rect">
            <a:avLst/>
          </a:prstGeom>
        </p:spPr>
      </p:pic>
      <p:pic>
        <p:nvPicPr>
          <p:cNvPr id="117" name="그림 116"/>
          <p:cNvPicPr>
            <a:picLocks noChangeAspect="1"/>
          </p:cNvPicPr>
          <p:nvPr/>
        </p:nvPicPr>
        <p:blipFill>
          <a:blip r:embed="rId7"/>
          <a:stretch>
            <a:fillRect/>
          </a:stretch>
        </p:blipFill>
        <p:spPr>
          <a:xfrm>
            <a:off x="3346958" y="5709387"/>
            <a:ext cx="1055755" cy="249507"/>
          </a:xfrm>
          <a:prstGeom prst="rect">
            <a:avLst/>
          </a:prstGeom>
        </p:spPr>
      </p:pic>
      <p:pic>
        <p:nvPicPr>
          <p:cNvPr id="118" name="그림 117"/>
          <p:cNvPicPr>
            <a:picLocks noChangeAspect="1"/>
          </p:cNvPicPr>
          <p:nvPr/>
        </p:nvPicPr>
        <p:blipFill>
          <a:blip r:embed="rId7"/>
          <a:stretch>
            <a:fillRect/>
          </a:stretch>
        </p:blipFill>
        <p:spPr>
          <a:xfrm>
            <a:off x="3346958" y="5972807"/>
            <a:ext cx="1055755" cy="249507"/>
          </a:xfrm>
          <a:prstGeom prst="rect">
            <a:avLst/>
          </a:prstGeom>
        </p:spPr>
      </p:pic>
      <p:pic>
        <p:nvPicPr>
          <p:cNvPr id="119" name="그림 118"/>
          <p:cNvPicPr>
            <a:picLocks noChangeAspect="1"/>
          </p:cNvPicPr>
          <p:nvPr/>
        </p:nvPicPr>
        <p:blipFill>
          <a:blip r:embed="rId7"/>
          <a:stretch>
            <a:fillRect/>
          </a:stretch>
        </p:blipFill>
        <p:spPr>
          <a:xfrm>
            <a:off x="3346958" y="6262325"/>
            <a:ext cx="1055755" cy="249507"/>
          </a:xfrm>
          <a:prstGeom prst="rect">
            <a:avLst/>
          </a:prstGeom>
        </p:spPr>
      </p:pic>
      <p:sp>
        <p:nvSpPr>
          <p:cNvPr id="120" name="직사각형 119"/>
          <p:cNvSpPr/>
          <p:nvPr/>
        </p:nvSpPr>
        <p:spPr bwMode="auto">
          <a:xfrm>
            <a:off x="162341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21" name="직사각형 120"/>
          <p:cNvSpPr/>
          <p:nvPr/>
        </p:nvSpPr>
        <p:spPr bwMode="auto">
          <a:xfrm>
            <a:off x="162341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22" name="직사각형 121"/>
          <p:cNvSpPr/>
          <p:nvPr/>
        </p:nvSpPr>
        <p:spPr bwMode="auto">
          <a:xfrm>
            <a:off x="162058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23" name="TextBox 122"/>
          <p:cNvSpPr txBox="1"/>
          <p:nvPr/>
        </p:nvSpPr>
        <p:spPr>
          <a:xfrm>
            <a:off x="640879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124" name="직사각형 123"/>
          <p:cNvSpPr/>
          <p:nvPr/>
        </p:nvSpPr>
        <p:spPr bwMode="auto">
          <a:xfrm>
            <a:off x="162058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25" name="TextBox 124"/>
          <p:cNvSpPr txBox="1"/>
          <p:nvPr/>
        </p:nvSpPr>
        <p:spPr>
          <a:xfrm>
            <a:off x="640879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pic>
        <p:nvPicPr>
          <p:cNvPr id="126" name="그림 125"/>
          <p:cNvPicPr>
            <a:picLocks noChangeAspect="1"/>
          </p:cNvPicPr>
          <p:nvPr/>
        </p:nvPicPr>
        <p:blipFill>
          <a:blip r:embed="rId12"/>
          <a:stretch>
            <a:fillRect/>
          </a:stretch>
        </p:blipFill>
        <p:spPr>
          <a:xfrm>
            <a:off x="5175707" y="5684101"/>
            <a:ext cx="238356" cy="238356"/>
          </a:xfrm>
          <a:prstGeom prst="rect">
            <a:avLst/>
          </a:prstGeom>
        </p:spPr>
      </p:pic>
      <p:pic>
        <p:nvPicPr>
          <p:cNvPr id="127" name="그림 126"/>
          <p:cNvPicPr>
            <a:picLocks noChangeAspect="1"/>
          </p:cNvPicPr>
          <p:nvPr/>
        </p:nvPicPr>
        <p:blipFill>
          <a:blip r:embed="rId12"/>
          <a:stretch>
            <a:fillRect/>
          </a:stretch>
        </p:blipFill>
        <p:spPr>
          <a:xfrm>
            <a:off x="5175707" y="5978382"/>
            <a:ext cx="238356" cy="238356"/>
          </a:xfrm>
          <a:prstGeom prst="rect">
            <a:avLst/>
          </a:prstGeom>
        </p:spPr>
      </p:pic>
      <p:pic>
        <p:nvPicPr>
          <p:cNvPr id="128" name="그림 127"/>
          <p:cNvPicPr>
            <a:picLocks noChangeAspect="1"/>
          </p:cNvPicPr>
          <p:nvPr/>
        </p:nvPicPr>
        <p:blipFill>
          <a:blip r:embed="rId12"/>
          <a:stretch>
            <a:fillRect/>
          </a:stretch>
        </p:blipFill>
        <p:spPr>
          <a:xfrm>
            <a:off x="5175707" y="6261437"/>
            <a:ext cx="238356" cy="238356"/>
          </a:xfrm>
          <a:prstGeom prst="rect">
            <a:avLst/>
          </a:prstGeom>
        </p:spPr>
      </p:pic>
      <p:sp>
        <p:nvSpPr>
          <p:cNvPr id="3" name="직사각형 2"/>
          <p:cNvSpPr/>
          <p:nvPr/>
        </p:nvSpPr>
        <p:spPr bwMode="auto">
          <a:xfrm>
            <a:off x="5004048" y="345244"/>
            <a:ext cx="2551157" cy="1244427"/>
          </a:xfrm>
          <a:prstGeom prst="rect">
            <a:avLst/>
          </a:prstGeom>
          <a:solidFill>
            <a:schemeClr val="accent2">
              <a:lumMod val="7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141208 </a:t>
            </a:r>
            <a:r>
              <a:rPr kumimoji="1" lang="en-US" altLang="ko-KR" sz="1200" b="1" dirty="0" err="1" smtClean="0">
                <a:solidFill>
                  <a:schemeClr val="bg1"/>
                </a:solidFill>
                <a:latin typeface="Arial" charset="0"/>
                <a:ea typeface="돋움" pitchFamily="50" charset="-127"/>
              </a:rPr>
              <a:t>이희승</a:t>
            </a:r>
            <a:r>
              <a:rPr kumimoji="1" lang="en-US" altLang="ko-KR" sz="1200" b="1" dirty="0" smtClean="0">
                <a:solidFill>
                  <a:schemeClr val="bg1"/>
                </a:solidFill>
                <a:latin typeface="Arial" charset="0"/>
                <a:ea typeface="돋움" pitchFamily="50" charset="-127"/>
              </a:rPr>
              <a:t> :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SC / AC </a:t>
            </a:r>
            <a:r>
              <a:rPr kumimoji="1" lang="en-US" altLang="ko-KR" sz="1200" b="1" dirty="0" err="1" smtClean="0">
                <a:solidFill>
                  <a:schemeClr val="bg1"/>
                </a:solidFill>
                <a:latin typeface="Arial" charset="0"/>
                <a:ea typeface="돋움" pitchFamily="50" charset="-127"/>
              </a:rPr>
              <a:t>변경</a:t>
            </a:r>
            <a:r>
              <a:rPr kumimoji="1" lang="en-US" altLang="ko-KR" sz="1200" b="1" dirty="0" smtClean="0">
                <a:solidFill>
                  <a:schemeClr val="bg1"/>
                </a:solidFill>
                <a:latin typeface="Arial" charset="0"/>
                <a:ea typeface="돋움" pitchFamily="50" charset="-127"/>
              </a:rPr>
              <a:t> </a:t>
            </a:r>
            <a:r>
              <a:rPr kumimoji="1" lang="en-US" altLang="ko-KR" sz="1200" b="1" dirty="0" err="1" smtClean="0">
                <a:solidFill>
                  <a:schemeClr val="bg1"/>
                </a:solidFill>
                <a:latin typeface="Arial" charset="0"/>
                <a:ea typeface="돋움" pitchFamily="50" charset="-127"/>
              </a:rPr>
              <a:t>권한</a:t>
            </a:r>
            <a:r>
              <a:rPr kumimoji="1" lang="en-US" altLang="ko-KR" sz="1200" b="1" dirty="0" smtClean="0">
                <a:solidFill>
                  <a:schemeClr val="bg1"/>
                </a:solidFill>
                <a:latin typeface="Arial" charset="0"/>
                <a:ea typeface="돋움" pitchFamily="50" charset="-127"/>
              </a:rPr>
              <a:t>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컨설턴트</a:t>
            </a:r>
            <a:r>
              <a:rPr kumimoji="1" lang="ko-KR" altLang="en-US" sz="1200" b="1" i="0" u="none" strike="noStrike" cap="none" normalizeH="0" dirty="0" smtClean="0">
                <a:ln>
                  <a:noFill/>
                </a:ln>
                <a:solidFill>
                  <a:schemeClr val="bg1"/>
                </a:solidFill>
                <a:effectLst/>
                <a:latin typeface="Arial" charset="0"/>
                <a:ea typeface="돋움" pitchFamily="50" charset="-127"/>
              </a:rPr>
              <a:t> 에게 </a:t>
            </a:r>
            <a:r>
              <a:rPr kumimoji="1" lang="ko-KR" altLang="en-US" sz="1200" b="1" dirty="0" smtClean="0">
                <a:solidFill>
                  <a:schemeClr val="bg1"/>
                </a:solidFill>
                <a:latin typeface="Arial" charset="0"/>
                <a:ea typeface="돋움" pitchFamily="50" charset="-127"/>
              </a:rPr>
              <a:t>제한</a:t>
            </a:r>
            <a:r>
              <a:rPr kumimoji="1" lang="ko-KR" altLang="en-US" sz="1200" b="1" i="0" u="none" strike="noStrike" cap="none" normalizeH="0" dirty="0" smtClean="0">
                <a:ln>
                  <a:noFill/>
                </a:ln>
                <a:solidFill>
                  <a:schemeClr val="bg1"/>
                </a:solidFill>
                <a:effectLst/>
                <a:latin typeface="Arial" charset="0"/>
                <a:ea typeface="돋움" pitchFamily="50" charset="-127"/>
              </a:rPr>
              <a:t>부여</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수석 컨설턴트  승인 요청 </a:t>
            </a:r>
            <a:r>
              <a:rPr kumimoji="1" lang="ko-KR" altLang="en-US" sz="1200" b="1" i="0" u="none" strike="noStrike" cap="none" normalizeH="0" dirty="0" smtClean="0">
                <a:ln>
                  <a:noFill/>
                </a:ln>
                <a:solidFill>
                  <a:schemeClr val="bg1"/>
                </a:solidFill>
                <a:effectLst/>
                <a:latin typeface="Arial" charset="0"/>
                <a:ea typeface="돋움" pitchFamily="50" charset="-127"/>
              </a:rPr>
              <a:t> </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534028527"/>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278157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2819630"/>
            <a:ext cx="227526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Advanced Cancel / </a:t>
            </a:r>
            <a:r>
              <a:rPr lang="en-US" altLang="ko-KR" sz="900" b="1" dirty="0" err="1" smtClean="0">
                <a:solidFill>
                  <a:schemeClr val="bg1"/>
                </a:solidFill>
              </a:rPr>
              <a:t>Sameday</a:t>
            </a:r>
            <a:r>
              <a:rPr lang="en-US" altLang="ko-KR" sz="900" b="1" dirty="0" smtClean="0">
                <a:solidFill>
                  <a:schemeClr val="bg1"/>
                </a:solidFill>
              </a:rPr>
              <a:t> Cancel</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01150" y="4872937"/>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5" name="직사각형 24"/>
          <p:cNvSpPr/>
          <p:nvPr/>
        </p:nvSpPr>
        <p:spPr bwMode="auto">
          <a:xfrm>
            <a:off x="1428730" y="491317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54155" y="6614129"/>
            <a:ext cx="1293034" cy="171313"/>
          </a:xfrm>
          <a:prstGeom prst="rect">
            <a:avLst/>
          </a:prstGeom>
        </p:spPr>
      </p:pic>
      <p:pic>
        <p:nvPicPr>
          <p:cNvPr id="27" name="그림 26"/>
          <p:cNvPicPr>
            <a:picLocks noChangeAspect="1"/>
          </p:cNvPicPr>
          <p:nvPr/>
        </p:nvPicPr>
        <p:blipFill>
          <a:blip r:embed="rId5"/>
          <a:stretch>
            <a:fillRect/>
          </a:stretch>
        </p:blipFill>
        <p:spPr>
          <a:xfrm>
            <a:off x="1458078" y="6634735"/>
            <a:ext cx="1521869" cy="149692"/>
          </a:xfrm>
          <a:prstGeom prst="rect">
            <a:avLst/>
          </a:prstGeom>
        </p:spPr>
      </p:pic>
      <p:sp>
        <p:nvSpPr>
          <p:cNvPr id="38" name="직사각형 37"/>
          <p:cNvSpPr/>
          <p:nvPr/>
        </p:nvSpPr>
        <p:spPr bwMode="auto">
          <a:xfrm>
            <a:off x="1401150" y="1458432"/>
            <a:ext cx="5851869" cy="13067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560568"/>
            <a:ext cx="1293034" cy="197972"/>
          </a:xfrm>
          <a:prstGeom prst="rect">
            <a:avLst/>
          </a:prstGeom>
        </p:spPr>
      </p:pic>
      <p:pic>
        <p:nvPicPr>
          <p:cNvPr id="41" name="그림 40"/>
          <p:cNvPicPr>
            <a:picLocks noChangeAspect="1"/>
          </p:cNvPicPr>
          <p:nvPr/>
        </p:nvPicPr>
        <p:blipFill>
          <a:blip r:embed="rId6"/>
          <a:stretch>
            <a:fillRect/>
          </a:stretch>
        </p:blipFill>
        <p:spPr>
          <a:xfrm>
            <a:off x="6173759" y="1479925"/>
            <a:ext cx="1016495" cy="180121"/>
          </a:xfrm>
          <a:prstGeom prst="rect">
            <a:avLst/>
          </a:prstGeom>
        </p:spPr>
      </p:pic>
      <p:sp>
        <p:nvSpPr>
          <p:cNvPr id="42" name="TextBox 41"/>
          <p:cNvSpPr txBox="1"/>
          <p:nvPr/>
        </p:nvSpPr>
        <p:spPr>
          <a:xfrm>
            <a:off x="1894319" y="148442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49081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pic>
        <p:nvPicPr>
          <p:cNvPr id="50" name="그림 49"/>
          <p:cNvPicPr>
            <a:picLocks noChangeAspect="1"/>
          </p:cNvPicPr>
          <p:nvPr/>
        </p:nvPicPr>
        <p:blipFill>
          <a:blip r:embed="rId5"/>
          <a:stretch>
            <a:fillRect/>
          </a:stretch>
        </p:blipFill>
        <p:spPr>
          <a:xfrm>
            <a:off x="1470586" y="2562962"/>
            <a:ext cx="1521869" cy="149692"/>
          </a:xfrm>
          <a:prstGeom prst="rect">
            <a:avLst/>
          </a:prstGeom>
        </p:spPr>
      </p:pic>
      <p:sp>
        <p:nvSpPr>
          <p:cNvPr id="53" name="TextBox 52"/>
          <p:cNvSpPr txBox="1"/>
          <p:nvPr/>
        </p:nvSpPr>
        <p:spPr>
          <a:xfrm>
            <a:off x="1455918" y="149081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pic>
        <p:nvPicPr>
          <p:cNvPr id="61" name="그림 60"/>
          <p:cNvPicPr>
            <a:picLocks noChangeAspect="1"/>
          </p:cNvPicPr>
          <p:nvPr/>
        </p:nvPicPr>
        <p:blipFill>
          <a:blip r:embed="rId6"/>
          <a:stretch>
            <a:fillRect/>
          </a:stretch>
        </p:blipFill>
        <p:spPr>
          <a:xfrm>
            <a:off x="6162873" y="4900121"/>
            <a:ext cx="1016495" cy="201125"/>
          </a:xfrm>
          <a:prstGeom prst="rect">
            <a:avLst/>
          </a:prstGeom>
        </p:spPr>
      </p:pic>
      <p:sp>
        <p:nvSpPr>
          <p:cNvPr id="58" name="직사각형 57"/>
          <p:cNvSpPr/>
          <p:nvPr/>
        </p:nvSpPr>
        <p:spPr bwMode="auto">
          <a:xfrm>
            <a:off x="1402210" y="2993829"/>
            <a:ext cx="5851869" cy="185506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10331"/>
            <a:ext cx="1293034" cy="197972"/>
          </a:xfrm>
          <a:prstGeom prst="rect">
            <a:avLst/>
          </a:prstGeom>
        </p:spPr>
      </p:pic>
      <p:pic>
        <p:nvPicPr>
          <p:cNvPr id="64" name="그림 63"/>
          <p:cNvPicPr>
            <a:picLocks noChangeAspect="1"/>
          </p:cNvPicPr>
          <p:nvPr/>
        </p:nvPicPr>
        <p:blipFill>
          <a:blip r:embed="rId5"/>
          <a:stretch>
            <a:fillRect/>
          </a:stretch>
        </p:blipFill>
        <p:spPr>
          <a:xfrm>
            <a:off x="1471646" y="4635822"/>
            <a:ext cx="1521869" cy="149692"/>
          </a:xfrm>
          <a:prstGeom prst="rect">
            <a:avLst/>
          </a:prstGeom>
        </p:spPr>
      </p:pic>
      <p:graphicFrame>
        <p:nvGraphicFramePr>
          <p:cNvPr id="104" name="표 103"/>
          <p:cNvGraphicFramePr>
            <a:graphicFrameLocks noGrp="1"/>
          </p:cNvGraphicFramePr>
          <p:nvPr>
            <p:extLst>
              <p:ext uri="{D42A27DB-BD31-4B8C-83A1-F6EECF244321}">
                <p14:modId xmlns:p14="http://schemas.microsoft.com/office/powerpoint/2010/main" val="365557167"/>
              </p:ext>
            </p:extLst>
          </p:nvPr>
        </p:nvGraphicFramePr>
        <p:xfrm>
          <a:off x="1470951" y="3252326"/>
          <a:ext cx="3389079" cy="440396"/>
        </p:xfrm>
        <a:graphic>
          <a:graphicData uri="http://schemas.openxmlformats.org/drawingml/2006/table">
            <a:tbl>
              <a:tblPr firstRow="1" bandRow="1">
                <a:tableStyleId>{5C22544A-7EE6-4342-B048-85BDC9FD1C3A}</a:tableStyleId>
              </a:tblPr>
              <a:tblGrid>
                <a:gridCol w="729483"/>
                <a:gridCol w="664899"/>
                <a:gridCol w="664899"/>
                <a:gridCol w="664899"/>
                <a:gridCol w="664899"/>
              </a:tblGrid>
              <a:tr h="140592">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934">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김머루</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934">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정희정</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05" name="그룹 104"/>
          <p:cNvGrpSpPr/>
          <p:nvPr/>
        </p:nvGrpSpPr>
        <p:grpSpPr>
          <a:xfrm>
            <a:off x="6065268" y="3013056"/>
            <a:ext cx="1096691" cy="202869"/>
            <a:chOff x="7360053" y="3068960"/>
            <a:chExt cx="2235137" cy="442247"/>
          </a:xfrm>
        </p:grpSpPr>
        <p:pic>
          <p:nvPicPr>
            <p:cNvPr id="106" name="그림 105"/>
            <p:cNvPicPr>
              <a:picLocks noChangeAspect="1"/>
            </p:cNvPicPr>
            <p:nvPr/>
          </p:nvPicPr>
          <p:blipFill>
            <a:blip r:embed="rId6"/>
            <a:stretch>
              <a:fillRect/>
            </a:stretch>
          </p:blipFill>
          <p:spPr>
            <a:xfrm>
              <a:off x="7360053" y="3068960"/>
              <a:ext cx="2235137" cy="442247"/>
            </a:xfrm>
            <a:prstGeom prst="rect">
              <a:avLst/>
            </a:prstGeom>
          </p:spPr>
        </p:pic>
        <p:sp>
          <p:nvSpPr>
            <p:cNvPr id="107" name="직사각형 106"/>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108" name="그룹 107"/>
          <p:cNvGrpSpPr/>
          <p:nvPr/>
        </p:nvGrpSpPr>
        <p:grpSpPr>
          <a:xfrm>
            <a:off x="1453354" y="2999700"/>
            <a:ext cx="3406678" cy="228902"/>
            <a:chOff x="1349218" y="1495670"/>
            <a:chExt cx="4095893" cy="280077"/>
          </a:xfrm>
        </p:grpSpPr>
        <p:pic>
          <p:nvPicPr>
            <p:cNvPr id="109" name="그림 108"/>
            <p:cNvPicPr>
              <a:picLocks noChangeAspect="1"/>
            </p:cNvPicPr>
            <p:nvPr/>
          </p:nvPicPr>
          <p:blipFill>
            <a:blip r:embed="rId7"/>
            <a:stretch>
              <a:fillRect/>
            </a:stretch>
          </p:blipFill>
          <p:spPr>
            <a:xfrm>
              <a:off x="1349218" y="1495670"/>
              <a:ext cx="831934" cy="280077"/>
            </a:xfrm>
            <a:prstGeom prst="rect">
              <a:avLst/>
            </a:prstGeom>
          </p:spPr>
        </p:pic>
        <p:pic>
          <p:nvPicPr>
            <p:cNvPr id="110" name="그림 109"/>
            <p:cNvPicPr>
              <a:picLocks noChangeAspect="1"/>
            </p:cNvPicPr>
            <p:nvPr/>
          </p:nvPicPr>
          <p:blipFill>
            <a:blip r:embed="rId7"/>
            <a:stretch>
              <a:fillRect/>
            </a:stretch>
          </p:blipFill>
          <p:spPr>
            <a:xfrm>
              <a:off x="2165208" y="1495670"/>
              <a:ext cx="831934" cy="280077"/>
            </a:xfrm>
            <a:prstGeom prst="rect">
              <a:avLst/>
            </a:prstGeom>
          </p:spPr>
        </p:pic>
        <p:pic>
          <p:nvPicPr>
            <p:cNvPr id="111" name="그림 110"/>
            <p:cNvPicPr>
              <a:picLocks noChangeAspect="1"/>
            </p:cNvPicPr>
            <p:nvPr/>
          </p:nvPicPr>
          <p:blipFill>
            <a:blip r:embed="rId7"/>
            <a:stretch>
              <a:fillRect/>
            </a:stretch>
          </p:blipFill>
          <p:spPr>
            <a:xfrm>
              <a:off x="2981197" y="1495670"/>
              <a:ext cx="831934" cy="280077"/>
            </a:xfrm>
            <a:prstGeom prst="rect">
              <a:avLst/>
            </a:prstGeom>
          </p:spPr>
        </p:pic>
        <p:pic>
          <p:nvPicPr>
            <p:cNvPr id="112" name="그림 111"/>
            <p:cNvPicPr>
              <a:picLocks noChangeAspect="1"/>
            </p:cNvPicPr>
            <p:nvPr/>
          </p:nvPicPr>
          <p:blipFill>
            <a:blip r:embed="rId7"/>
            <a:stretch>
              <a:fillRect/>
            </a:stretch>
          </p:blipFill>
          <p:spPr>
            <a:xfrm>
              <a:off x="3797186" y="1495670"/>
              <a:ext cx="831934" cy="280077"/>
            </a:xfrm>
            <a:prstGeom prst="rect">
              <a:avLst/>
            </a:prstGeom>
          </p:spPr>
        </p:pic>
        <p:pic>
          <p:nvPicPr>
            <p:cNvPr id="113" name="그림 112"/>
            <p:cNvPicPr>
              <a:picLocks noChangeAspect="1"/>
            </p:cNvPicPr>
            <p:nvPr/>
          </p:nvPicPr>
          <p:blipFill>
            <a:blip r:embed="rId7"/>
            <a:stretch>
              <a:fillRect/>
            </a:stretch>
          </p:blipFill>
          <p:spPr>
            <a:xfrm>
              <a:off x="4613177" y="1495670"/>
              <a:ext cx="831934" cy="280077"/>
            </a:xfrm>
            <a:prstGeom prst="rect">
              <a:avLst/>
            </a:prstGeom>
          </p:spPr>
        </p:pic>
      </p:grpSp>
      <p:grpSp>
        <p:nvGrpSpPr>
          <p:cNvPr id="114" name="그룹 113"/>
          <p:cNvGrpSpPr/>
          <p:nvPr/>
        </p:nvGrpSpPr>
        <p:grpSpPr>
          <a:xfrm>
            <a:off x="4834670" y="3013057"/>
            <a:ext cx="1252531" cy="215545"/>
            <a:chOff x="5710780" y="1895395"/>
            <a:chExt cx="1603857" cy="314325"/>
          </a:xfrm>
        </p:grpSpPr>
        <p:grpSp>
          <p:nvGrpSpPr>
            <p:cNvPr id="115" name="그룹 114"/>
            <p:cNvGrpSpPr/>
            <p:nvPr/>
          </p:nvGrpSpPr>
          <p:grpSpPr>
            <a:xfrm>
              <a:off x="5710780" y="1895395"/>
              <a:ext cx="1603857" cy="314325"/>
              <a:chOff x="5292380" y="1813342"/>
              <a:chExt cx="1007811" cy="314325"/>
            </a:xfrm>
          </p:grpSpPr>
          <p:pic>
            <p:nvPicPr>
              <p:cNvPr id="11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직사각형 117"/>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1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26" name="표 125"/>
          <p:cNvGraphicFramePr>
            <a:graphicFrameLocks noGrp="1"/>
          </p:cNvGraphicFramePr>
          <p:nvPr>
            <p:extLst>
              <p:ext uri="{D42A27DB-BD31-4B8C-83A1-F6EECF244321}">
                <p14:modId xmlns:p14="http://schemas.microsoft.com/office/powerpoint/2010/main" val="38478404"/>
              </p:ext>
            </p:extLst>
          </p:nvPr>
        </p:nvGraphicFramePr>
        <p:xfrm>
          <a:off x="1450785" y="1685216"/>
          <a:ext cx="5771881" cy="856541"/>
        </p:xfrm>
        <a:graphic>
          <a:graphicData uri="http://schemas.openxmlformats.org/drawingml/2006/table">
            <a:tbl>
              <a:tblPr firstRow="1" bandRow="1">
                <a:tableStyleId>{5C22544A-7EE6-4342-B048-85BDC9FD1C3A}</a:tableStyleId>
              </a:tblPr>
              <a:tblGrid>
                <a:gridCol w="442991"/>
                <a:gridCol w="330017"/>
                <a:gridCol w="330017"/>
                <a:gridCol w="603108"/>
                <a:gridCol w="695002"/>
                <a:gridCol w="745146"/>
                <a:gridCol w="511760"/>
                <a:gridCol w="511760"/>
                <a:gridCol w="365543"/>
                <a:gridCol w="386071"/>
                <a:gridCol w="534932"/>
                <a:gridCol w="315534"/>
              </a:tblGrid>
              <a:tr h="258093">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확인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806">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삼성</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err="1" smtClean="0">
                          <a:solidFill>
                            <a:schemeClr val="tx1"/>
                          </a:solidFill>
                          <a:latin typeface="+mj-lt"/>
                          <a:ea typeface="+mn-ea"/>
                          <a:cs typeface="+mn-cs"/>
                        </a:rPr>
                        <a:t>김머루</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서한울</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3415">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SK</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7" name="직사각형 126"/>
          <p:cNvSpPr/>
          <p:nvPr/>
        </p:nvSpPr>
        <p:spPr bwMode="auto">
          <a:xfrm>
            <a:off x="1474928" y="2019840"/>
            <a:ext cx="398072" cy="203003"/>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128" name="직사각형 127"/>
          <p:cNvSpPr/>
          <p:nvPr/>
        </p:nvSpPr>
        <p:spPr bwMode="auto">
          <a:xfrm>
            <a:off x="1477464" y="2343147"/>
            <a:ext cx="385238" cy="12962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129" name="그림 128"/>
          <p:cNvPicPr>
            <a:picLocks noChangeAspect="1"/>
          </p:cNvPicPr>
          <p:nvPr/>
        </p:nvPicPr>
        <p:blipFill>
          <a:blip r:embed="rId10"/>
          <a:stretch>
            <a:fillRect/>
          </a:stretch>
        </p:blipFill>
        <p:spPr>
          <a:xfrm>
            <a:off x="3183224" y="1975659"/>
            <a:ext cx="641502" cy="314125"/>
          </a:xfrm>
          <a:prstGeom prst="rect">
            <a:avLst/>
          </a:prstGeom>
        </p:spPr>
      </p:pic>
      <p:pic>
        <p:nvPicPr>
          <p:cNvPr id="130" name="그림 129"/>
          <p:cNvPicPr>
            <a:picLocks noChangeAspect="1"/>
          </p:cNvPicPr>
          <p:nvPr/>
        </p:nvPicPr>
        <p:blipFill>
          <a:blip r:embed="rId10"/>
          <a:stretch>
            <a:fillRect/>
          </a:stretch>
        </p:blipFill>
        <p:spPr>
          <a:xfrm>
            <a:off x="3873657" y="2000257"/>
            <a:ext cx="704392" cy="156714"/>
          </a:xfrm>
          <a:prstGeom prst="rect">
            <a:avLst/>
          </a:prstGeom>
        </p:spPr>
      </p:pic>
      <p:sp>
        <p:nvSpPr>
          <p:cNvPr id="131" name="직사각형 130"/>
          <p:cNvSpPr/>
          <p:nvPr/>
        </p:nvSpPr>
        <p:spPr bwMode="auto">
          <a:xfrm>
            <a:off x="6929615" y="2003918"/>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132" name="직사각형 131"/>
          <p:cNvSpPr/>
          <p:nvPr/>
        </p:nvSpPr>
        <p:spPr bwMode="auto">
          <a:xfrm>
            <a:off x="6929615" y="2311680"/>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133" name="표 132"/>
          <p:cNvGraphicFramePr>
            <a:graphicFrameLocks noGrp="1"/>
          </p:cNvGraphicFramePr>
          <p:nvPr>
            <p:extLst>
              <p:ext uri="{D42A27DB-BD31-4B8C-83A1-F6EECF244321}">
                <p14:modId xmlns:p14="http://schemas.microsoft.com/office/powerpoint/2010/main" val="2656994146"/>
              </p:ext>
            </p:extLst>
          </p:nvPr>
        </p:nvGraphicFramePr>
        <p:xfrm>
          <a:off x="1474146" y="3727917"/>
          <a:ext cx="5708384" cy="871527"/>
        </p:xfrm>
        <a:graphic>
          <a:graphicData uri="http://schemas.openxmlformats.org/drawingml/2006/table">
            <a:tbl>
              <a:tblPr firstRow="1" bandRow="1">
                <a:tableStyleId>{5C22544A-7EE6-4342-B048-85BDC9FD1C3A}</a:tableStyleId>
              </a:tblPr>
              <a:tblGrid>
                <a:gridCol w="349330"/>
                <a:gridCol w="464151"/>
                <a:gridCol w="343800"/>
                <a:gridCol w="339957"/>
                <a:gridCol w="502103"/>
                <a:gridCol w="372255"/>
                <a:gridCol w="520474"/>
                <a:gridCol w="357269"/>
                <a:gridCol w="1085760"/>
                <a:gridCol w="318406"/>
                <a:gridCol w="318406"/>
                <a:gridCol w="502207"/>
                <a:gridCol w="234266"/>
              </a:tblGrid>
              <a:tr h="352641">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14">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박하나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9872">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4"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6994" y="4169632"/>
            <a:ext cx="388673" cy="13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5" name="직사각형 134"/>
          <p:cNvSpPr/>
          <p:nvPr/>
        </p:nvSpPr>
        <p:spPr bwMode="auto">
          <a:xfrm>
            <a:off x="6501867" y="4442509"/>
            <a:ext cx="383800" cy="11022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36" name="TextBox 135"/>
          <p:cNvSpPr txBox="1"/>
          <p:nvPr/>
        </p:nvSpPr>
        <p:spPr>
          <a:xfrm>
            <a:off x="1355986" y="4854762"/>
            <a:ext cx="5920568" cy="2003238"/>
          </a:xfrm>
          <a:prstGeom prst="rect">
            <a:avLst/>
          </a:prstGeom>
          <a:noFill/>
          <a:ln w="25400">
            <a:solidFill>
              <a:srgbClr val="FF0000"/>
            </a:solidFill>
            <a:prstDash val="dash"/>
          </a:ln>
        </p:spPr>
        <p:txBody>
          <a:bodyPr wrap="square" rtlCol="0">
            <a:normAutofit/>
          </a:bodyPr>
          <a:lstStyle/>
          <a:p>
            <a:endParaRPr lang="ko-KR" altLang="en-US" dirty="0"/>
          </a:p>
        </p:txBody>
      </p:sp>
      <p:sp>
        <p:nvSpPr>
          <p:cNvPr id="137" name="직사각형 136"/>
          <p:cNvSpPr/>
          <p:nvPr/>
        </p:nvSpPr>
        <p:spPr>
          <a:xfrm>
            <a:off x="7563462" y="3785385"/>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돋보기 아이콘 클릭 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139" name="TextBox 138"/>
          <p:cNvSpPr txBox="1"/>
          <p:nvPr/>
        </p:nvSpPr>
        <p:spPr>
          <a:xfrm>
            <a:off x="6910559" y="4028724"/>
            <a:ext cx="288886" cy="6153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40" name="꺾인 연결선 139"/>
          <p:cNvCxnSpPr>
            <a:stCxn id="139" idx="3"/>
            <a:endCxn id="137" idx="0"/>
          </p:cNvCxnSpPr>
          <p:nvPr/>
        </p:nvCxnSpPr>
        <p:spPr bwMode="auto">
          <a:xfrm flipV="1">
            <a:off x="7199445" y="3785385"/>
            <a:ext cx="896954" cy="550998"/>
          </a:xfrm>
          <a:prstGeom prst="bentConnector4">
            <a:avLst>
              <a:gd name="adj1" fmla="val 20292"/>
              <a:gd name="adj2" fmla="val 14148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꺾인 연결선 140"/>
          <p:cNvCxnSpPr>
            <a:stCxn id="137" idx="2"/>
            <a:endCxn id="136" idx="3"/>
          </p:cNvCxnSpPr>
          <p:nvPr/>
        </p:nvCxnSpPr>
        <p:spPr bwMode="auto">
          <a:xfrm rot="5400000">
            <a:off x="7359732" y="5119714"/>
            <a:ext cx="653490" cy="819845"/>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7133" y="4131502"/>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7133" y="4403651"/>
            <a:ext cx="126919"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8" name="Oval 14"/>
          <p:cNvSpPr>
            <a:spLocks noChangeArrowheads="1"/>
          </p:cNvSpPr>
          <p:nvPr/>
        </p:nvSpPr>
        <p:spPr bwMode="gray">
          <a:xfrm>
            <a:off x="7586808" y="3435530"/>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144" name="직사각형 14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146" name="TextBox 145"/>
          <p:cNvSpPr txBox="1"/>
          <p:nvPr/>
        </p:nvSpPr>
        <p:spPr>
          <a:xfrm>
            <a:off x="6894972" y="191624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147" name="TextBox 146"/>
          <p:cNvSpPr txBox="1"/>
          <p:nvPr/>
        </p:nvSpPr>
        <p:spPr>
          <a:xfrm>
            <a:off x="1421302" y="1991503"/>
            <a:ext cx="494789" cy="581763"/>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48" name="꺾인 연결선 147"/>
          <p:cNvCxnSpPr>
            <a:stCxn id="146" idx="3"/>
            <a:endCxn id="144" idx="2"/>
          </p:cNvCxnSpPr>
          <p:nvPr/>
        </p:nvCxnSpPr>
        <p:spPr bwMode="auto">
          <a:xfrm>
            <a:off x="7280736" y="2252385"/>
            <a:ext cx="1091566" cy="878345"/>
          </a:xfrm>
          <a:prstGeom prst="bentConnector4">
            <a:avLst>
              <a:gd name="adj1" fmla="val 21053"/>
              <a:gd name="adj2" fmla="val 12602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꺾인 연결선 148"/>
          <p:cNvCxnSpPr>
            <a:stCxn id="144" idx="0"/>
            <a:endCxn id="147" idx="1"/>
          </p:cNvCxnSpPr>
          <p:nvPr/>
        </p:nvCxnSpPr>
        <p:spPr bwMode="auto">
          <a:xfrm rot="16200000" flipH="1" flipV="1">
            <a:off x="4451747" y="-1638170"/>
            <a:ext cx="890110" cy="6951000"/>
          </a:xfrm>
          <a:prstGeom prst="bentConnector4">
            <a:avLst>
              <a:gd name="adj1" fmla="val -25682"/>
              <a:gd name="adj2" fmla="val 103289"/>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Oval 14"/>
          <p:cNvSpPr>
            <a:spLocks noChangeArrowheads="1"/>
          </p:cNvSpPr>
          <p:nvPr/>
        </p:nvSpPr>
        <p:spPr bwMode="gray">
          <a:xfrm>
            <a:off x="1270593" y="188612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145" name="Oval 14"/>
          <p:cNvSpPr>
            <a:spLocks noChangeArrowheads="1"/>
          </p:cNvSpPr>
          <p:nvPr/>
        </p:nvSpPr>
        <p:spPr bwMode="gray">
          <a:xfrm>
            <a:off x="7164412" y="184499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graphicFrame>
        <p:nvGraphicFramePr>
          <p:cNvPr id="151" name="표 150"/>
          <p:cNvGraphicFramePr>
            <a:graphicFrameLocks noGrp="1"/>
          </p:cNvGraphicFramePr>
          <p:nvPr>
            <p:extLst>
              <p:ext uri="{D42A27DB-BD31-4B8C-83A1-F6EECF244321}">
                <p14:modId xmlns:p14="http://schemas.microsoft.com/office/powerpoint/2010/main" val="2041758698"/>
              </p:ext>
            </p:extLst>
          </p:nvPr>
        </p:nvGraphicFramePr>
        <p:xfrm>
          <a:off x="1454358" y="513919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52" name="그림 151"/>
          <p:cNvPicPr>
            <a:picLocks noChangeAspect="1"/>
          </p:cNvPicPr>
          <p:nvPr/>
        </p:nvPicPr>
        <p:blipFill>
          <a:blip r:embed="rId12"/>
          <a:stretch>
            <a:fillRect/>
          </a:stretch>
        </p:blipFill>
        <p:spPr>
          <a:xfrm>
            <a:off x="5147356" y="5444398"/>
            <a:ext cx="238356" cy="238356"/>
          </a:xfrm>
          <a:prstGeom prst="rect">
            <a:avLst/>
          </a:prstGeom>
        </p:spPr>
      </p:pic>
      <p:pic>
        <p:nvPicPr>
          <p:cNvPr id="153" name="그림 152"/>
          <p:cNvPicPr>
            <a:picLocks noChangeAspect="1"/>
          </p:cNvPicPr>
          <p:nvPr/>
        </p:nvPicPr>
        <p:blipFill>
          <a:blip r:embed="rId10"/>
          <a:stretch>
            <a:fillRect/>
          </a:stretch>
        </p:blipFill>
        <p:spPr>
          <a:xfrm>
            <a:off x="3318607" y="5444398"/>
            <a:ext cx="1055755" cy="249507"/>
          </a:xfrm>
          <a:prstGeom prst="rect">
            <a:avLst/>
          </a:prstGeom>
        </p:spPr>
      </p:pic>
      <p:pic>
        <p:nvPicPr>
          <p:cNvPr id="154" name="그림 153"/>
          <p:cNvPicPr>
            <a:picLocks noChangeAspect="1"/>
          </p:cNvPicPr>
          <p:nvPr/>
        </p:nvPicPr>
        <p:blipFill>
          <a:blip r:embed="rId10"/>
          <a:stretch>
            <a:fillRect/>
          </a:stretch>
        </p:blipFill>
        <p:spPr>
          <a:xfrm>
            <a:off x="3318607" y="5742045"/>
            <a:ext cx="1055755" cy="249507"/>
          </a:xfrm>
          <a:prstGeom prst="rect">
            <a:avLst/>
          </a:prstGeom>
        </p:spPr>
      </p:pic>
      <p:pic>
        <p:nvPicPr>
          <p:cNvPr id="155" name="그림 154"/>
          <p:cNvPicPr>
            <a:picLocks noChangeAspect="1"/>
          </p:cNvPicPr>
          <p:nvPr/>
        </p:nvPicPr>
        <p:blipFill>
          <a:blip r:embed="rId10"/>
          <a:stretch>
            <a:fillRect/>
          </a:stretch>
        </p:blipFill>
        <p:spPr>
          <a:xfrm>
            <a:off x="3318607" y="6005465"/>
            <a:ext cx="1055755" cy="249507"/>
          </a:xfrm>
          <a:prstGeom prst="rect">
            <a:avLst/>
          </a:prstGeom>
        </p:spPr>
      </p:pic>
      <p:pic>
        <p:nvPicPr>
          <p:cNvPr id="156" name="그림 155"/>
          <p:cNvPicPr>
            <a:picLocks noChangeAspect="1"/>
          </p:cNvPicPr>
          <p:nvPr/>
        </p:nvPicPr>
        <p:blipFill>
          <a:blip r:embed="rId10"/>
          <a:stretch>
            <a:fillRect/>
          </a:stretch>
        </p:blipFill>
        <p:spPr>
          <a:xfrm>
            <a:off x="3318607" y="6294983"/>
            <a:ext cx="1055755" cy="249507"/>
          </a:xfrm>
          <a:prstGeom prst="rect">
            <a:avLst/>
          </a:prstGeom>
        </p:spPr>
      </p:pic>
      <p:sp>
        <p:nvSpPr>
          <p:cNvPr id="157" name="직사각형 156"/>
          <p:cNvSpPr/>
          <p:nvPr/>
        </p:nvSpPr>
        <p:spPr bwMode="auto">
          <a:xfrm>
            <a:off x="1595062" y="6037319"/>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58" name="직사각형 157"/>
          <p:cNvSpPr/>
          <p:nvPr/>
        </p:nvSpPr>
        <p:spPr bwMode="auto">
          <a:xfrm>
            <a:off x="1595062" y="631446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159" name="직사각형 158"/>
          <p:cNvSpPr/>
          <p:nvPr/>
        </p:nvSpPr>
        <p:spPr bwMode="auto">
          <a:xfrm>
            <a:off x="1592234" y="5479089"/>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60" name="TextBox 159"/>
          <p:cNvSpPr txBox="1"/>
          <p:nvPr/>
        </p:nvSpPr>
        <p:spPr>
          <a:xfrm>
            <a:off x="6380447" y="547600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161" name="직사각형 160"/>
          <p:cNvSpPr/>
          <p:nvPr/>
        </p:nvSpPr>
        <p:spPr bwMode="auto">
          <a:xfrm>
            <a:off x="1592234" y="5761676"/>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162" name="TextBox 161"/>
          <p:cNvSpPr txBox="1"/>
          <p:nvPr/>
        </p:nvSpPr>
        <p:spPr>
          <a:xfrm>
            <a:off x="6380447" y="5758879"/>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pic>
        <p:nvPicPr>
          <p:cNvPr id="163" name="그림 162"/>
          <p:cNvPicPr>
            <a:picLocks noChangeAspect="1"/>
          </p:cNvPicPr>
          <p:nvPr/>
        </p:nvPicPr>
        <p:blipFill>
          <a:blip r:embed="rId12"/>
          <a:stretch>
            <a:fillRect/>
          </a:stretch>
        </p:blipFill>
        <p:spPr>
          <a:xfrm>
            <a:off x="5147356" y="5716759"/>
            <a:ext cx="238356" cy="238356"/>
          </a:xfrm>
          <a:prstGeom prst="rect">
            <a:avLst/>
          </a:prstGeom>
        </p:spPr>
      </p:pic>
      <p:pic>
        <p:nvPicPr>
          <p:cNvPr id="164" name="그림 163"/>
          <p:cNvPicPr>
            <a:picLocks noChangeAspect="1"/>
          </p:cNvPicPr>
          <p:nvPr/>
        </p:nvPicPr>
        <p:blipFill>
          <a:blip r:embed="rId12"/>
          <a:stretch>
            <a:fillRect/>
          </a:stretch>
        </p:blipFill>
        <p:spPr>
          <a:xfrm>
            <a:off x="5147356" y="6011040"/>
            <a:ext cx="238356" cy="238356"/>
          </a:xfrm>
          <a:prstGeom prst="rect">
            <a:avLst/>
          </a:prstGeom>
        </p:spPr>
      </p:pic>
      <p:pic>
        <p:nvPicPr>
          <p:cNvPr id="165" name="그림 164"/>
          <p:cNvPicPr>
            <a:picLocks noChangeAspect="1"/>
          </p:cNvPicPr>
          <p:nvPr/>
        </p:nvPicPr>
        <p:blipFill>
          <a:blip r:embed="rId12"/>
          <a:stretch>
            <a:fillRect/>
          </a:stretch>
        </p:blipFill>
        <p:spPr>
          <a:xfrm>
            <a:off x="5147356" y="6294095"/>
            <a:ext cx="238356" cy="238356"/>
          </a:xfrm>
          <a:prstGeom prst="rect">
            <a:avLst/>
          </a:prstGeom>
        </p:spPr>
      </p:pic>
      <p:sp>
        <p:nvSpPr>
          <p:cNvPr id="166" name="직사각형 165"/>
          <p:cNvSpPr/>
          <p:nvPr/>
        </p:nvSpPr>
        <p:spPr>
          <a:xfrm>
            <a:off x="5839966" y="2057"/>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167" name="TextBox 166"/>
          <p:cNvSpPr txBox="1"/>
          <p:nvPr/>
        </p:nvSpPr>
        <p:spPr>
          <a:xfrm>
            <a:off x="3838515" y="1959315"/>
            <a:ext cx="836518" cy="39531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68" name="꺾인 연결선 167"/>
          <p:cNvCxnSpPr>
            <a:stCxn id="167" idx="0"/>
            <a:endCxn id="166" idx="2"/>
          </p:cNvCxnSpPr>
          <p:nvPr/>
        </p:nvCxnSpPr>
        <p:spPr bwMode="auto">
          <a:xfrm rot="5400000" flipH="1" flipV="1">
            <a:off x="4966536" y="162629"/>
            <a:ext cx="1086925" cy="2506448"/>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- 1(3). </a:t>
            </a:r>
            <a:r>
              <a:rPr lang="ko-KR" altLang="en-US" dirty="0" smtClean="0">
                <a:solidFill>
                  <a:srgbClr val="000000"/>
                </a:solidFill>
                <a:latin typeface="돋움"/>
                <a:ea typeface="돋움"/>
              </a:rPr>
              <a:t>출결관리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설명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86" name="직사각형 85"/>
          <p:cNvSpPr/>
          <p:nvPr/>
        </p:nvSpPr>
        <p:spPr>
          <a:xfrm>
            <a:off x="-8040" y="4854762"/>
            <a:ext cx="1272391" cy="189313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교수진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컨설턴트</a:t>
            </a:r>
            <a:r>
              <a:rPr lang="en-US" altLang="ko-KR" sz="1000" b="1" kern="100" dirty="0" smtClean="0">
                <a:latin typeface="맑은 고딕"/>
                <a:ea typeface="맑은 고딕"/>
                <a:cs typeface="Times New Roman"/>
              </a:rPr>
              <a:t>/HR)</a:t>
            </a:r>
            <a:r>
              <a:rPr lang="ko-KR" altLang="en-US" sz="1000" b="1" kern="100" dirty="0" smtClean="0">
                <a:latin typeface="맑은 고딕"/>
                <a:ea typeface="맑은 고딕"/>
                <a:cs typeface="Times New Roman"/>
              </a:rPr>
              <a:t> 클릭 시 해당인원 프로필 화면으로 이동</a:t>
            </a:r>
            <a:endParaRPr lang="en-US" altLang="ko-KR" sz="1000" b="1" kern="100" dirty="0" smtClean="0">
              <a:latin typeface="맑은 고딕"/>
              <a:ea typeface="맑은 고딕"/>
              <a:cs typeface="Times New Roman"/>
            </a:endParaRPr>
          </a:p>
        </p:txBody>
      </p:sp>
      <p:sp>
        <p:nvSpPr>
          <p:cNvPr id="87" name="TextBox 86"/>
          <p:cNvSpPr txBox="1"/>
          <p:nvPr/>
        </p:nvSpPr>
        <p:spPr>
          <a:xfrm>
            <a:off x="2245838" y="3664489"/>
            <a:ext cx="1256827" cy="9619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8" name="꺾인 연결선 87"/>
          <p:cNvCxnSpPr>
            <a:stCxn id="87" idx="1"/>
            <a:endCxn id="86" idx="0"/>
          </p:cNvCxnSpPr>
          <p:nvPr/>
        </p:nvCxnSpPr>
        <p:spPr bwMode="auto">
          <a:xfrm rot="10800000" flipV="1">
            <a:off x="628156" y="4145458"/>
            <a:ext cx="1617682" cy="709303"/>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TextBox 102"/>
          <p:cNvSpPr txBox="1"/>
          <p:nvPr/>
        </p:nvSpPr>
        <p:spPr>
          <a:xfrm>
            <a:off x="1429164" y="3013057"/>
            <a:ext cx="3456564" cy="677795"/>
          </a:xfrm>
          <a:prstGeom prst="rect">
            <a:avLst/>
          </a:prstGeom>
          <a:noFill/>
          <a:ln w="25400">
            <a:solidFill>
              <a:srgbClr val="FF0000"/>
            </a:solidFill>
            <a:prstDash val="dash"/>
          </a:ln>
        </p:spPr>
        <p:txBody>
          <a:bodyPr wrap="square" rtlCol="0">
            <a:normAutofit/>
          </a:bodyPr>
          <a:lstStyle/>
          <a:p>
            <a:endParaRPr lang="ko-KR" altLang="en-US" dirty="0"/>
          </a:p>
        </p:txBody>
      </p:sp>
      <p:sp>
        <p:nvSpPr>
          <p:cNvPr id="119" name="직사각형 118"/>
          <p:cNvSpPr/>
          <p:nvPr/>
        </p:nvSpPr>
        <p:spPr>
          <a:xfrm>
            <a:off x="-17829" y="2306923"/>
            <a:ext cx="1272391" cy="117331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필터링</a:t>
            </a:r>
            <a:r>
              <a:rPr lang="ko-KR" altLang="en-US" sz="1000" b="1" kern="100" dirty="0" smtClean="0">
                <a:latin typeface="맑은 고딕"/>
                <a:ea typeface="맑은 고딕"/>
                <a:cs typeface="Times New Roman"/>
              </a:rPr>
              <a:t> 항목 </a:t>
            </a:r>
            <a:endParaRPr lang="en-US" altLang="ko-KR" sz="1000" b="1" kern="100" dirty="0" smtClean="0">
              <a:latin typeface="맑은 고딕"/>
              <a:ea typeface="맑은 고딕"/>
              <a:cs typeface="Times New Roman"/>
            </a:endParaRPr>
          </a:p>
        </p:txBody>
      </p:sp>
      <p:cxnSp>
        <p:nvCxnSpPr>
          <p:cNvPr id="120" name="꺾인 연결선 119"/>
          <p:cNvCxnSpPr>
            <a:stCxn id="103" idx="1"/>
            <a:endCxn id="119" idx="2"/>
          </p:cNvCxnSpPr>
          <p:nvPr/>
        </p:nvCxnSpPr>
        <p:spPr bwMode="auto">
          <a:xfrm rot="10800000" flipV="1">
            <a:off x="618368" y="3351954"/>
            <a:ext cx="810797" cy="128281"/>
          </a:xfrm>
          <a:prstGeom prst="bentConnector4">
            <a:avLst>
              <a:gd name="adj1" fmla="val 10767"/>
              <a:gd name="adj2" fmla="val 44238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직사각형 2"/>
          <p:cNvSpPr/>
          <p:nvPr/>
        </p:nvSpPr>
        <p:spPr bwMode="auto">
          <a:xfrm>
            <a:off x="37304" y="-49123"/>
            <a:ext cx="2880320" cy="2011331"/>
          </a:xfrm>
          <a:prstGeom prst="rect">
            <a:avLst/>
          </a:prstGeom>
          <a:solidFill>
            <a:schemeClr val="accent2">
              <a:lumMod val="9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이희승</a:t>
            </a:r>
            <a:r>
              <a:rPr kumimoji="1" lang="en-US" altLang="ko-KR" sz="1200" b="1" dirty="0">
                <a:solidFill>
                  <a:schemeClr val="bg1"/>
                </a:solidFill>
                <a:latin typeface="Arial" charset="0"/>
                <a:ea typeface="돋움" pitchFamily="50" charset="-127"/>
              </a:rPr>
              <a:t>(</a:t>
            </a:r>
            <a:r>
              <a:rPr kumimoji="1" lang="en-US" altLang="ko-KR" sz="1200" b="1" dirty="0" smtClean="0">
                <a:solidFill>
                  <a:schemeClr val="bg1"/>
                </a:solidFill>
                <a:latin typeface="Arial" charset="0"/>
                <a:ea typeface="돋움" pitchFamily="50" charset="-127"/>
              </a:rPr>
              <a:t>141208</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r>
              <a:rPr kumimoji="1" lang="ko-KR" altLang="en-US" sz="1200" b="1" i="0" u="none" strike="noStrike" cap="none" normalizeH="0" baseline="0" dirty="0" smtClean="0">
                <a:ln>
                  <a:noFill/>
                </a:ln>
                <a:solidFill>
                  <a:schemeClr val="bg1"/>
                </a:solidFill>
                <a:effectLst/>
                <a:latin typeface="Arial" charset="0"/>
                <a:ea typeface="돋움" pitchFamily="50" charset="-127"/>
              </a:rPr>
              <a:t>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해당 페이지에 언급된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기능 재검토</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01136662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- 1(3). </a:t>
            </a:r>
            <a:r>
              <a:rPr lang="ko-KR" altLang="en-US" dirty="0" smtClean="0">
                <a:solidFill>
                  <a:srgbClr val="000000"/>
                </a:solidFill>
                <a:latin typeface="돋움"/>
                <a:ea typeface="돋움"/>
              </a:rPr>
              <a:t>출결관리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설명 </a:t>
            </a:r>
            <a:r>
              <a:rPr lang="en-US" altLang="ko-KR" dirty="0" smtClean="0">
                <a:solidFill>
                  <a:srgbClr val="000000"/>
                </a:solidFill>
                <a:latin typeface="돋움"/>
                <a:ea typeface="돋움"/>
              </a:rPr>
              <a:t>2 </a:t>
            </a:r>
            <a:endParaRPr lang="ko-KR" altLang="en-US" dirty="0">
              <a:solidFill>
                <a:srgbClr val="000000"/>
              </a:solidFill>
              <a:latin typeface="돋움"/>
              <a:ea typeface="돋움"/>
            </a:endParaRPr>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pic>
        <p:nvPicPr>
          <p:cNvPr id="17" name="그림 16"/>
          <p:cNvPicPr>
            <a:picLocks noChangeAspect="1"/>
          </p:cNvPicPr>
          <p:nvPr/>
        </p:nvPicPr>
        <p:blipFill>
          <a:blip r:embed="rId3"/>
          <a:stretch>
            <a:fillRect/>
          </a:stretch>
        </p:blipFill>
        <p:spPr>
          <a:xfrm>
            <a:off x="4605436" y="4420030"/>
            <a:ext cx="4150854" cy="2086922"/>
          </a:xfrm>
          <a:prstGeom prst="rect">
            <a:avLst/>
          </a:prstGeom>
        </p:spPr>
      </p:pic>
      <p:pic>
        <p:nvPicPr>
          <p:cNvPr id="19" name="그림 18"/>
          <p:cNvPicPr>
            <a:picLocks noChangeAspect="1"/>
          </p:cNvPicPr>
          <p:nvPr/>
        </p:nvPicPr>
        <p:blipFill>
          <a:blip r:embed="rId4"/>
          <a:stretch>
            <a:fillRect/>
          </a:stretch>
        </p:blipFill>
        <p:spPr>
          <a:xfrm>
            <a:off x="5577172" y="4853710"/>
            <a:ext cx="190500" cy="190500"/>
          </a:xfrm>
          <a:prstGeom prst="rect">
            <a:avLst/>
          </a:prstGeom>
        </p:spPr>
      </p:pic>
      <p:pic>
        <p:nvPicPr>
          <p:cNvPr id="96" name="그림 95"/>
          <p:cNvPicPr>
            <a:picLocks noChangeAspect="1"/>
          </p:cNvPicPr>
          <p:nvPr/>
        </p:nvPicPr>
        <p:blipFill>
          <a:blip r:embed="rId4"/>
          <a:stretch>
            <a:fillRect/>
          </a:stretch>
        </p:blipFill>
        <p:spPr>
          <a:xfrm>
            <a:off x="7668344" y="4831938"/>
            <a:ext cx="190500" cy="190500"/>
          </a:xfrm>
          <a:prstGeom prst="rect">
            <a:avLst/>
          </a:prstGeom>
        </p:spPr>
      </p:pic>
      <p:sp>
        <p:nvSpPr>
          <p:cNvPr id="20" name="직사각형 19"/>
          <p:cNvSpPr/>
          <p:nvPr/>
        </p:nvSpPr>
        <p:spPr bwMode="auto">
          <a:xfrm>
            <a:off x="4605436" y="4346712"/>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420030"/>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p>
        </p:txBody>
      </p:sp>
      <p:sp>
        <p:nvSpPr>
          <p:cNvPr id="98" name="TextBox 97"/>
          <p:cNvSpPr txBox="1"/>
          <p:nvPr/>
        </p:nvSpPr>
        <p:spPr>
          <a:xfrm>
            <a:off x="4787633" y="4948742"/>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948744"/>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6041232"/>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1" name="직사각형 100"/>
          <p:cNvSpPr/>
          <p:nvPr/>
        </p:nvSpPr>
        <p:spPr bwMode="auto">
          <a:xfrm>
            <a:off x="5349006" y="6041232"/>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p>
        </p:txBody>
      </p:sp>
      <p:sp>
        <p:nvSpPr>
          <p:cNvPr id="102" name="직사각형 101"/>
          <p:cNvSpPr/>
          <p:nvPr/>
        </p:nvSpPr>
        <p:spPr bwMode="auto">
          <a:xfrm>
            <a:off x="7430548" y="6024668"/>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6035500"/>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60869"/>
            <a:ext cx="1729873" cy="127909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팝업 창 닫히면서 신청확인 </a:t>
            </a:r>
            <a:r>
              <a:rPr lang="ko-KR" altLang="en-US" sz="1000" b="1" kern="100" dirty="0" err="1" smtClean="0">
                <a:latin typeface="맑은 고딕"/>
                <a:ea typeface="맑은 고딕"/>
                <a:cs typeface="Times New Roman"/>
              </a:rPr>
              <a:t>팝업창</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표시</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취소 버튼 클릭 시 작성 내용 초기화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77712" y="1556611"/>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 </a:t>
            </a:r>
            <a:r>
              <a:rPr lang="ko-KR" altLang="en-US" sz="1000" b="1" kern="100" dirty="0" err="1" smtClean="0">
                <a:latin typeface="맑은 고딕"/>
                <a:ea typeface="맑은 고딕"/>
                <a:cs typeface="Times New Roman"/>
              </a:rPr>
              <a:t>작성란</a:t>
            </a:r>
            <a:r>
              <a:rPr lang="ko-KR" altLang="en-US" sz="1000" b="1" kern="100" dirty="0" smtClean="0">
                <a:latin typeface="맑은 고딕"/>
                <a:ea typeface="맑은 고딕"/>
                <a:cs typeface="Times New Roman"/>
              </a:rPr>
              <a:t> 활성화</a:t>
            </a:r>
            <a:endParaRPr lang="en-US" altLang="ko-KR" sz="1000" b="1" kern="100" dirty="0" smtClean="0">
              <a:latin typeface="맑은 고딕"/>
              <a:ea typeface="맑은 고딕"/>
              <a:cs typeface="Times New Roman"/>
            </a:endParaRPr>
          </a:p>
        </p:txBody>
      </p:sp>
      <p:sp>
        <p:nvSpPr>
          <p:cNvPr id="110" name="TextBox 109"/>
          <p:cNvSpPr txBox="1"/>
          <p:nvPr/>
        </p:nvSpPr>
        <p:spPr>
          <a:xfrm>
            <a:off x="4777712" y="5947148"/>
            <a:ext cx="1104504"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706712" y="3223669"/>
            <a:ext cx="2753771" cy="3507268"/>
          </a:xfrm>
          <a:prstGeom prst="bentConnector4">
            <a:avLst>
              <a:gd name="adj1" fmla="val -8301"/>
              <a:gd name="adj2" fmla="val 10651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Oval 14"/>
          <p:cNvSpPr>
            <a:spLocks noChangeArrowheads="1"/>
          </p:cNvSpPr>
          <p:nvPr/>
        </p:nvSpPr>
        <p:spPr bwMode="gray">
          <a:xfrm>
            <a:off x="4669762" y="144737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37" name="직사각형 36"/>
          <p:cNvSpPr/>
          <p:nvPr/>
        </p:nvSpPr>
        <p:spPr>
          <a:xfrm>
            <a:off x="4797839" y="299236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사유작성은 </a:t>
            </a:r>
            <a:r>
              <a:rPr lang="en-US" altLang="ko-KR" sz="1000" b="1" kern="100" dirty="0">
                <a:latin typeface="맑은 고딕"/>
                <a:ea typeface="맑은 고딕"/>
                <a:cs typeface="Times New Roman"/>
              </a:rPr>
              <a:t>140</a:t>
            </a:r>
            <a:r>
              <a:rPr lang="ko-KR" altLang="en-US" sz="1000" b="1" kern="100" dirty="0">
                <a:latin typeface="맑은 고딕"/>
                <a:ea typeface="맑은 고딕"/>
                <a:cs typeface="Times New Roman"/>
              </a:rPr>
              <a:t>자 이내로 작성 되도록 박스 크기 </a:t>
            </a:r>
            <a:r>
              <a:rPr lang="en-US" altLang="ko-KR" sz="1000" b="1" kern="100" dirty="0">
                <a:latin typeface="맑은 고딕"/>
                <a:ea typeface="맑은 고딕"/>
                <a:cs typeface="Times New Roman"/>
              </a:rPr>
              <a:t>FIX</a:t>
            </a: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 </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77712" y="2187602"/>
            <a:ext cx="1004417" cy="2767234"/>
          </a:xfrm>
          <a:prstGeom prst="bentConnector5">
            <a:avLst>
              <a:gd name="adj1" fmla="val -22759"/>
              <a:gd name="adj2" fmla="val 40426"/>
              <a:gd name="adj3" fmla="val 1227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14"/>
          <p:cNvSpPr>
            <a:spLocks noChangeArrowheads="1"/>
          </p:cNvSpPr>
          <p:nvPr/>
        </p:nvSpPr>
        <p:spPr bwMode="gray">
          <a:xfrm>
            <a:off x="7022192" y="2864211"/>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111" name="Oval 14"/>
          <p:cNvSpPr>
            <a:spLocks noChangeArrowheads="1"/>
          </p:cNvSpPr>
          <p:nvPr/>
        </p:nvSpPr>
        <p:spPr bwMode="gray">
          <a:xfrm>
            <a:off x="4705026" y="289882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grpSp>
        <p:nvGrpSpPr>
          <p:cNvPr id="12" name="그룹 11"/>
          <p:cNvGrpSpPr/>
          <p:nvPr/>
        </p:nvGrpSpPr>
        <p:grpSpPr>
          <a:xfrm>
            <a:off x="5369865" y="809446"/>
            <a:ext cx="3194584" cy="521623"/>
            <a:chOff x="5424900" y="908140"/>
            <a:chExt cx="3194584" cy="521623"/>
          </a:xfrm>
        </p:grpSpPr>
        <p:sp>
          <p:nvSpPr>
            <p:cNvPr id="42" name="직사각형 41"/>
            <p:cNvSpPr/>
            <p:nvPr/>
          </p:nvSpPr>
          <p:spPr>
            <a:xfrm>
              <a:off x="5424900" y="908140"/>
              <a:ext cx="3194584" cy="521623"/>
            </a:xfrm>
            <a:prstGeom prst="rect">
              <a:avLst/>
            </a:prstGeom>
            <a:solidFill>
              <a:schemeClr val="bg1">
                <a:lumMod val="95000"/>
              </a:schemeClr>
            </a:solidFill>
            <a:ln w="19050">
              <a:solidFill>
                <a:schemeClr val="tx1"/>
              </a:solidFill>
            </a:ln>
          </p:spPr>
          <p:txBody>
            <a:bodyPr wrap="square" lIns="0" tIns="36000" rIns="0" bIns="0" anchor="t">
              <a:normAutofit/>
            </a:bodyPr>
            <a:lstStyle/>
            <a:p>
              <a:pPr marL="85725"/>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사전</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당일 캔슬신청이 성공적으로 완료되었습니다 </a:t>
              </a:r>
              <a:r>
                <a:rPr lang="en-US" altLang="ko-KR" sz="1000" b="1" kern="100" dirty="0" smtClean="0">
                  <a:latin typeface="맑은 고딕"/>
                  <a:ea typeface="맑은 고딕"/>
                  <a:cs typeface="Times New Roman"/>
                </a:rPr>
                <a:t>]</a:t>
              </a:r>
            </a:p>
          </p:txBody>
        </p:sp>
        <p:sp>
          <p:nvSpPr>
            <p:cNvPr id="43" name="직사각형 42"/>
            <p:cNvSpPr/>
            <p:nvPr/>
          </p:nvSpPr>
          <p:spPr bwMode="auto">
            <a:xfrm>
              <a:off x="6932831" y="1177185"/>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4" name="TextBox 103"/>
          <p:cNvSpPr txBox="1"/>
          <p:nvPr/>
        </p:nvSpPr>
        <p:spPr>
          <a:xfrm>
            <a:off x="7142517" y="3191444"/>
            <a:ext cx="1613774" cy="496717"/>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8" name="꺾인 연결선 17"/>
          <p:cNvCxnSpPr>
            <a:stCxn id="104" idx="3"/>
            <a:endCxn id="5" idx="3"/>
          </p:cNvCxnSpPr>
          <p:nvPr/>
        </p:nvCxnSpPr>
        <p:spPr bwMode="auto">
          <a:xfrm flipH="1" flipV="1">
            <a:off x="8604448" y="962025"/>
            <a:ext cx="151843" cy="2477778"/>
          </a:xfrm>
          <a:prstGeom prst="bentConnector3">
            <a:avLst>
              <a:gd name="adj1" fmla="val -15055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p:cNvSpPr txBox="1"/>
          <p:nvPr/>
        </p:nvSpPr>
        <p:spPr>
          <a:xfrm>
            <a:off x="6845267" y="1051672"/>
            <a:ext cx="414112" cy="309814"/>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4" name="직사각형 53"/>
          <p:cNvSpPr/>
          <p:nvPr/>
        </p:nvSpPr>
        <p:spPr>
          <a:xfrm>
            <a:off x="7548032" y="1875269"/>
            <a:ext cx="1060129"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dirty="0" smtClean="0"/>
              <a:t>확인버튼 클릭 시 창 닫힘</a:t>
            </a:r>
            <a:endParaRPr lang="en-US" altLang="ko-KR" sz="1000" b="1" dirty="0" smtClean="0"/>
          </a:p>
        </p:txBody>
      </p:sp>
      <p:cxnSp>
        <p:nvCxnSpPr>
          <p:cNvPr id="25" name="꺾인 연결선 24"/>
          <p:cNvCxnSpPr>
            <a:stCxn id="53" idx="2"/>
            <a:endCxn id="54" idx="0"/>
          </p:cNvCxnSpPr>
          <p:nvPr/>
        </p:nvCxnSpPr>
        <p:spPr bwMode="auto">
          <a:xfrm rot="16200000" flipH="1">
            <a:off x="7308319" y="1105490"/>
            <a:ext cx="513783" cy="1025774"/>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27885209"/>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- 1(4). </a:t>
            </a:r>
            <a:r>
              <a:rPr lang="ko-KR" altLang="en-US" dirty="0" smtClean="0">
                <a:solidFill>
                  <a:srgbClr val="000000"/>
                </a:solidFill>
                <a:latin typeface="돋움"/>
                <a:ea typeface="돋움"/>
              </a:rPr>
              <a:t>교육보고 </a:t>
            </a:r>
            <a:r>
              <a:rPr lang="en-US" altLang="ko-KR" dirty="0" smtClean="0">
                <a:solidFill>
                  <a:srgbClr val="000000"/>
                </a:solidFill>
                <a:latin typeface="돋움"/>
                <a:ea typeface="돋움"/>
              </a:rPr>
              <a:t>Confirm</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833914"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교육보고 </a:t>
              </a:r>
              <a:r>
                <a:rPr lang="ko-KR" altLang="en-US" sz="900" b="1" dirty="0" smtClean="0">
                  <a:solidFill>
                    <a:schemeClr val="bg1"/>
                  </a:solidFill>
                </a:rPr>
                <a:t>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431565"/>
            <a:ext cx="1293034" cy="197972"/>
          </a:xfrm>
          <a:prstGeom prst="rect">
            <a:avLst/>
          </a:prstGeom>
        </p:spPr>
      </p:pic>
      <p:pic>
        <p:nvPicPr>
          <p:cNvPr id="126" name="그림 125"/>
          <p:cNvPicPr>
            <a:picLocks noChangeAspect="1"/>
          </p:cNvPicPr>
          <p:nvPr/>
        </p:nvPicPr>
        <p:blipFill>
          <a:blip r:embed="rId6"/>
          <a:stretch>
            <a:fillRect/>
          </a:stretch>
        </p:blipFill>
        <p:spPr>
          <a:xfrm>
            <a:off x="1339954" y="6457056"/>
            <a:ext cx="1521869" cy="149692"/>
          </a:xfrm>
          <a:prstGeom prst="rect">
            <a:avLst/>
          </a:prstGeom>
        </p:spPr>
      </p:pic>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7"/>
            <a:stretch>
              <a:fillRect/>
            </a:stretch>
          </p:blipFill>
          <p:spPr>
            <a:xfrm>
              <a:off x="1349218" y="1495670"/>
              <a:ext cx="831934" cy="280077"/>
            </a:xfrm>
            <a:prstGeom prst="rect">
              <a:avLst/>
            </a:prstGeom>
          </p:spPr>
        </p:pic>
        <p:pic>
          <p:nvPicPr>
            <p:cNvPr id="68" name="그림 67"/>
            <p:cNvPicPr>
              <a:picLocks noChangeAspect="1"/>
            </p:cNvPicPr>
            <p:nvPr/>
          </p:nvPicPr>
          <p:blipFill>
            <a:blip r:embed="rId7"/>
            <a:stretch>
              <a:fillRect/>
            </a:stretch>
          </p:blipFill>
          <p:spPr>
            <a:xfrm>
              <a:off x="2165208" y="1495670"/>
              <a:ext cx="831934" cy="280077"/>
            </a:xfrm>
            <a:prstGeom prst="rect">
              <a:avLst/>
            </a:prstGeom>
          </p:spPr>
        </p:pic>
        <p:pic>
          <p:nvPicPr>
            <p:cNvPr id="69" name="그림 68"/>
            <p:cNvPicPr>
              <a:picLocks noChangeAspect="1"/>
            </p:cNvPicPr>
            <p:nvPr/>
          </p:nvPicPr>
          <p:blipFill>
            <a:blip r:embed="rId7"/>
            <a:stretch>
              <a:fillRect/>
            </a:stretch>
          </p:blipFill>
          <p:spPr>
            <a:xfrm>
              <a:off x="2981197" y="1495670"/>
              <a:ext cx="831934" cy="280077"/>
            </a:xfrm>
            <a:prstGeom prst="rect">
              <a:avLst/>
            </a:prstGeom>
          </p:spPr>
        </p:pic>
        <p:pic>
          <p:nvPicPr>
            <p:cNvPr id="70" name="그림 69"/>
            <p:cNvPicPr>
              <a:picLocks noChangeAspect="1"/>
            </p:cNvPicPr>
            <p:nvPr/>
          </p:nvPicPr>
          <p:blipFill>
            <a:blip r:embed="rId7"/>
            <a:stretch>
              <a:fillRect/>
            </a:stretch>
          </p:blipFill>
          <p:spPr>
            <a:xfrm>
              <a:off x="3797186" y="1495670"/>
              <a:ext cx="831934" cy="280077"/>
            </a:xfrm>
            <a:prstGeom prst="rect">
              <a:avLst/>
            </a:prstGeom>
          </p:spPr>
        </p:pic>
        <p:pic>
          <p:nvPicPr>
            <p:cNvPr id="71" name="그림 70"/>
            <p:cNvPicPr>
              <a:picLocks noChangeAspect="1"/>
            </p:cNvPicPr>
            <p:nvPr/>
          </p:nvPicPr>
          <p:blipFill>
            <a:blip r:embed="rId7"/>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2" name="직사각형 111"/>
          <p:cNvSpPr/>
          <p:nvPr/>
        </p:nvSpPr>
        <p:spPr bwMode="auto">
          <a:xfrm>
            <a:off x="1341642" y="1813785"/>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12</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01</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3" name="직사각형 112"/>
          <p:cNvSpPr/>
          <p:nvPr/>
        </p:nvSpPr>
        <p:spPr>
          <a:xfrm>
            <a:off x="7249325" y="2342715"/>
            <a:ext cx="1786815" cy="298584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현재 진행되고 있는 전체 클래스 보여주기</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a:t>으로 전체 정보를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50 / 100 / 150 </a:t>
            </a:r>
            <a:r>
              <a:rPr lang="ko-KR" altLang="en-US" sz="1000" dirty="0" smtClean="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ko-KR" altLang="en-US" sz="1000" dirty="0" smtClean="0"/>
              <a:t>승인대기 </a:t>
            </a:r>
            <a:r>
              <a:rPr lang="en-US" altLang="ko-KR" sz="1000" dirty="0" smtClean="0"/>
              <a:t>&gt; </a:t>
            </a:r>
            <a:r>
              <a:rPr lang="ko-KR" altLang="en-US" sz="1000" dirty="0" err="1" smtClean="0"/>
              <a:t>미제출</a:t>
            </a:r>
            <a:r>
              <a:rPr lang="en-US" altLang="ko-KR" sz="1000" dirty="0" smtClean="0"/>
              <a:t> </a:t>
            </a:r>
            <a:r>
              <a:rPr lang="ko-KR" altLang="en-US" sz="1000" dirty="0" smtClean="0"/>
              <a:t>순으로 표시하기</a:t>
            </a:r>
            <a:endParaRPr lang="en-US" altLang="ko-KR" sz="1000" dirty="0" smtClean="0"/>
          </a:p>
        </p:txBody>
      </p:sp>
      <p:graphicFrame>
        <p:nvGraphicFramePr>
          <p:cNvPr id="41" name="표 40"/>
          <p:cNvGraphicFramePr>
            <a:graphicFrameLocks noGrp="1"/>
          </p:cNvGraphicFramePr>
          <p:nvPr>
            <p:extLst>
              <p:ext uri="{D42A27DB-BD31-4B8C-83A1-F6EECF244321}">
                <p14:modId xmlns:p14="http://schemas.microsoft.com/office/powerpoint/2010/main" val="850143080"/>
              </p:ext>
            </p:extLst>
          </p:nvPr>
        </p:nvGraphicFramePr>
        <p:xfrm>
          <a:off x="1353339" y="2118303"/>
          <a:ext cx="5708383" cy="4150354"/>
        </p:xfrm>
        <a:graphic>
          <a:graphicData uri="http://schemas.openxmlformats.org/drawingml/2006/table">
            <a:tbl>
              <a:tblPr firstRow="1" bandRow="1">
                <a:tableStyleId>{5C22544A-7EE6-4342-B048-85BDC9FD1C3A}</a:tableStyleId>
              </a:tblPr>
              <a:tblGrid>
                <a:gridCol w="626373"/>
                <a:gridCol w="936104"/>
                <a:gridCol w="432048"/>
                <a:gridCol w="648072"/>
                <a:gridCol w="504056"/>
                <a:gridCol w="864096"/>
                <a:gridCol w="576064"/>
                <a:gridCol w="576064"/>
                <a:gridCol w="545506"/>
              </a:tblGrid>
              <a:tr h="294214">
                <a:tc>
                  <a:txBody>
                    <a:bodyPr/>
                    <a:lstStyle/>
                    <a:p>
                      <a:pPr algn="ctr" latinLnBrk="1"/>
                      <a:r>
                        <a:rPr lang="ko-KR" altLang="en-US" sz="900" dirty="0" smtClean="0">
                          <a:solidFill>
                            <a:schemeClr val="tx1"/>
                          </a:solidFill>
                        </a:rPr>
                        <a:t>보고현황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보고일자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상세보기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2014.12.01(</a:t>
                      </a:r>
                      <a:r>
                        <a:rPr lang="ko-KR" altLang="en-US" sz="900" dirty="0" smtClean="0">
                          <a:solidFill>
                            <a:schemeClr val="tx1"/>
                          </a:solidFill>
                        </a:rPr>
                        <a:t>월</a:t>
                      </a:r>
                      <a:r>
                        <a:rPr lang="en-US" altLang="ko-KR" sz="900" dirty="0" smtClean="0">
                          <a:solidFill>
                            <a:schemeClr val="tx1"/>
                          </a:solidFill>
                        </a:rPr>
                        <a:t>)</a:t>
                      </a:r>
                    </a:p>
                    <a:p>
                      <a:pPr algn="ctr" latinLnBrk="1"/>
                      <a:r>
                        <a:rPr lang="en-US" altLang="ko-KR" sz="900" dirty="0" smtClean="0">
                          <a:solidFill>
                            <a:schemeClr val="tx1"/>
                          </a:solidFill>
                        </a:rPr>
                        <a:t>19</a:t>
                      </a:r>
                      <a:r>
                        <a:rPr lang="ko-KR" altLang="en-US" sz="900" dirty="0" smtClean="0">
                          <a:solidFill>
                            <a:schemeClr val="tx1"/>
                          </a:solidFill>
                        </a:rPr>
                        <a:t>시</a:t>
                      </a:r>
                      <a:r>
                        <a:rPr lang="en-US" altLang="ko-KR" sz="900" dirty="0" smtClean="0">
                          <a:solidFill>
                            <a:schemeClr val="tx1"/>
                          </a:solidFill>
                        </a:rPr>
                        <a:t>17</a:t>
                      </a:r>
                      <a:r>
                        <a:rPr lang="ko-KR" altLang="en-US" sz="900" dirty="0" smtClean="0">
                          <a:solidFill>
                            <a:schemeClr val="tx1"/>
                          </a:solidFill>
                        </a:rPr>
                        <a:t>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0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2" name="직사각형 41"/>
          <p:cNvSpPr/>
          <p:nvPr/>
        </p:nvSpPr>
        <p:spPr bwMode="auto">
          <a:xfrm>
            <a:off x="1407770" y="2471124"/>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43" name="직사각형 42"/>
          <p:cNvSpPr/>
          <p:nvPr/>
        </p:nvSpPr>
        <p:spPr bwMode="auto">
          <a:xfrm>
            <a:off x="1407770" y="3548744"/>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pic>
        <p:nvPicPr>
          <p:cNvPr id="45"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1118" y="2437420"/>
            <a:ext cx="151733" cy="216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407770" y="273597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47" name="직사각형 46"/>
          <p:cNvSpPr/>
          <p:nvPr/>
        </p:nvSpPr>
        <p:spPr bwMode="auto">
          <a:xfrm>
            <a:off x="1407770" y="3004490"/>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48" name="직사각형 47"/>
          <p:cNvSpPr/>
          <p:nvPr/>
        </p:nvSpPr>
        <p:spPr bwMode="auto">
          <a:xfrm>
            <a:off x="1407770" y="3266750"/>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49" name="직사각형 48"/>
          <p:cNvSpPr/>
          <p:nvPr/>
        </p:nvSpPr>
        <p:spPr bwMode="auto">
          <a:xfrm>
            <a:off x="1407770" y="3816600"/>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sp>
        <p:nvSpPr>
          <p:cNvPr id="50" name="직사각형 49"/>
          <p:cNvSpPr/>
          <p:nvPr/>
        </p:nvSpPr>
        <p:spPr bwMode="auto">
          <a:xfrm>
            <a:off x="1407770" y="4089764"/>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sp>
        <p:nvSpPr>
          <p:cNvPr id="51" name="직사각형 50"/>
          <p:cNvSpPr/>
          <p:nvPr/>
        </p:nvSpPr>
        <p:spPr bwMode="auto">
          <a:xfrm>
            <a:off x="1407770" y="4357616"/>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spTree>
    <p:extLst>
      <p:ext uri="{BB962C8B-B14F-4D97-AF65-F5344CB8AC3E}">
        <p14:creationId xmlns:p14="http://schemas.microsoft.com/office/powerpoint/2010/main" val="1521689370"/>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
        <p:nvSpPr>
          <p:cNvPr id="5" name="TextBox 4"/>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- 1(4). </a:t>
            </a:r>
            <a:r>
              <a:rPr lang="ko-KR" altLang="en-US" dirty="0" smtClean="0">
                <a:solidFill>
                  <a:srgbClr val="000000"/>
                </a:solidFill>
                <a:latin typeface="돋움"/>
                <a:ea typeface="돋움"/>
              </a:rPr>
              <a:t>교육보고 </a:t>
            </a:r>
            <a:r>
              <a:rPr lang="en-US" altLang="ko-KR" dirty="0" smtClean="0">
                <a:solidFill>
                  <a:srgbClr val="000000"/>
                </a:solidFill>
                <a:latin typeface="돋움"/>
                <a:ea typeface="돋움"/>
              </a:rPr>
              <a:t>Confirm –</a:t>
            </a:r>
            <a:r>
              <a:rPr lang="ko-KR" altLang="en-US" dirty="0" smtClean="0">
                <a:solidFill>
                  <a:srgbClr val="000000"/>
                </a:solidFill>
                <a:latin typeface="돋움"/>
                <a:ea typeface="돋움"/>
              </a:rPr>
              <a:t> 세부기능 설명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261933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212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398907"/>
            <a:ext cx="1293034" cy="197972"/>
          </a:xfrm>
          <a:prstGeom prst="rect">
            <a:avLst/>
          </a:prstGeom>
        </p:spPr>
      </p:pic>
      <p:pic>
        <p:nvPicPr>
          <p:cNvPr id="126" name="그림 125"/>
          <p:cNvPicPr>
            <a:picLocks noChangeAspect="1"/>
          </p:cNvPicPr>
          <p:nvPr/>
        </p:nvPicPr>
        <p:blipFill>
          <a:blip r:embed="rId6"/>
          <a:stretch>
            <a:fillRect/>
          </a:stretch>
        </p:blipFill>
        <p:spPr>
          <a:xfrm>
            <a:off x="1339954" y="6413512"/>
            <a:ext cx="1521869" cy="149692"/>
          </a:xfrm>
          <a:prstGeom prst="rect">
            <a:avLst/>
          </a:prstGeom>
        </p:spPr>
      </p:pic>
      <p:grpSp>
        <p:nvGrpSpPr>
          <p:cNvPr id="11" name="그룹 10"/>
          <p:cNvGrpSpPr/>
          <p:nvPr/>
        </p:nvGrpSpPr>
        <p:grpSpPr>
          <a:xfrm>
            <a:off x="1316561" y="1495670"/>
            <a:ext cx="4590934" cy="280077"/>
            <a:chOff x="1349218" y="1495670"/>
            <a:chExt cx="4095893" cy="280077"/>
          </a:xfrm>
        </p:grpSpPr>
        <p:pic>
          <p:nvPicPr>
            <p:cNvPr id="7" name="그림 6"/>
            <p:cNvPicPr>
              <a:picLocks noChangeAspect="1"/>
            </p:cNvPicPr>
            <p:nvPr/>
          </p:nvPicPr>
          <p:blipFill>
            <a:blip r:embed="rId7"/>
            <a:stretch>
              <a:fillRect/>
            </a:stretch>
          </p:blipFill>
          <p:spPr>
            <a:xfrm>
              <a:off x="1349218" y="1495670"/>
              <a:ext cx="831934" cy="280077"/>
            </a:xfrm>
            <a:prstGeom prst="rect">
              <a:avLst/>
            </a:prstGeom>
          </p:spPr>
        </p:pic>
        <p:pic>
          <p:nvPicPr>
            <p:cNvPr id="68" name="그림 67"/>
            <p:cNvPicPr>
              <a:picLocks noChangeAspect="1"/>
            </p:cNvPicPr>
            <p:nvPr/>
          </p:nvPicPr>
          <p:blipFill>
            <a:blip r:embed="rId7"/>
            <a:stretch>
              <a:fillRect/>
            </a:stretch>
          </p:blipFill>
          <p:spPr>
            <a:xfrm>
              <a:off x="2165208" y="1495670"/>
              <a:ext cx="831934" cy="280077"/>
            </a:xfrm>
            <a:prstGeom prst="rect">
              <a:avLst/>
            </a:prstGeom>
          </p:spPr>
        </p:pic>
        <p:pic>
          <p:nvPicPr>
            <p:cNvPr id="69" name="그림 68"/>
            <p:cNvPicPr>
              <a:picLocks noChangeAspect="1"/>
            </p:cNvPicPr>
            <p:nvPr/>
          </p:nvPicPr>
          <p:blipFill>
            <a:blip r:embed="rId7"/>
            <a:stretch>
              <a:fillRect/>
            </a:stretch>
          </p:blipFill>
          <p:spPr>
            <a:xfrm>
              <a:off x="2981197" y="1495670"/>
              <a:ext cx="831934" cy="280077"/>
            </a:xfrm>
            <a:prstGeom prst="rect">
              <a:avLst/>
            </a:prstGeom>
          </p:spPr>
        </p:pic>
        <p:pic>
          <p:nvPicPr>
            <p:cNvPr id="70" name="그림 69"/>
            <p:cNvPicPr>
              <a:picLocks noChangeAspect="1"/>
            </p:cNvPicPr>
            <p:nvPr/>
          </p:nvPicPr>
          <p:blipFill>
            <a:blip r:embed="rId7"/>
            <a:stretch>
              <a:fillRect/>
            </a:stretch>
          </p:blipFill>
          <p:spPr>
            <a:xfrm>
              <a:off x="3797186" y="1495670"/>
              <a:ext cx="831934" cy="280077"/>
            </a:xfrm>
            <a:prstGeom prst="rect">
              <a:avLst/>
            </a:prstGeom>
          </p:spPr>
        </p:pic>
        <p:pic>
          <p:nvPicPr>
            <p:cNvPr id="71" name="그림 70"/>
            <p:cNvPicPr>
              <a:picLocks noChangeAspect="1"/>
            </p:cNvPicPr>
            <p:nvPr/>
          </p:nvPicPr>
          <p:blipFill>
            <a:blip r:embed="rId7"/>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2" name="직사각형 111"/>
          <p:cNvSpPr/>
          <p:nvPr/>
        </p:nvSpPr>
        <p:spPr bwMode="auto">
          <a:xfrm>
            <a:off x="1341642" y="2640222"/>
            <a:ext cx="2434076" cy="23867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a:t>
            </a:r>
            <a:r>
              <a:rPr kumimoji="1" lang="ko-KR" altLang="en-US" sz="900" b="1" dirty="0" smtClean="0">
                <a:solidFill>
                  <a:schemeClr val="bg1"/>
                </a:solidFill>
                <a:latin typeface="Arial" charset="0"/>
                <a:ea typeface="돋움" pitchFamily="50" charset="-127"/>
              </a:rPr>
              <a:t>년 </a:t>
            </a:r>
            <a:r>
              <a:rPr kumimoji="1" lang="en-US" altLang="ko-KR" sz="900" b="1" dirty="0" smtClean="0">
                <a:solidFill>
                  <a:schemeClr val="bg1"/>
                </a:solidFill>
                <a:latin typeface="Arial" charset="0"/>
                <a:ea typeface="돋움" pitchFamily="50" charset="-127"/>
              </a:rPr>
              <a:t>12</a:t>
            </a:r>
            <a:r>
              <a:rPr kumimoji="1" lang="ko-KR" altLang="en-US" sz="900" b="1" dirty="0" smtClean="0">
                <a:solidFill>
                  <a:schemeClr val="bg1"/>
                </a:solidFill>
                <a:latin typeface="Arial" charset="0"/>
                <a:ea typeface="돋움" pitchFamily="50" charset="-127"/>
              </a:rPr>
              <a:t>월 </a:t>
            </a:r>
            <a:r>
              <a:rPr kumimoji="1" lang="en-US" altLang="ko-KR" sz="900" b="1" dirty="0" smtClean="0">
                <a:solidFill>
                  <a:schemeClr val="bg1"/>
                </a:solidFill>
                <a:latin typeface="Arial" charset="0"/>
                <a:ea typeface="돋움" pitchFamily="50" charset="-127"/>
              </a:rPr>
              <a:t>01</a:t>
            </a:r>
            <a:r>
              <a:rPr kumimoji="1" lang="ko-KR" altLang="en-US" sz="900" b="1" dirty="0" smtClean="0">
                <a:solidFill>
                  <a:schemeClr val="bg1"/>
                </a:solidFill>
                <a:latin typeface="Arial" charset="0"/>
                <a:ea typeface="돋움" pitchFamily="50" charset="-127"/>
              </a:rPr>
              <a:t>일 월요일</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14:23:00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31523735"/>
              </p:ext>
            </p:extLst>
          </p:nvPr>
        </p:nvGraphicFramePr>
        <p:xfrm>
          <a:off x="1353339" y="2922594"/>
          <a:ext cx="5708383" cy="3419242"/>
        </p:xfrm>
        <a:graphic>
          <a:graphicData uri="http://schemas.openxmlformats.org/drawingml/2006/table">
            <a:tbl>
              <a:tblPr firstRow="1" bandRow="1">
                <a:tableStyleId>{5C22544A-7EE6-4342-B048-85BDC9FD1C3A}</a:tableStyleId>
              </a:tblPr>
              <a:tblGrid>
                <a:gridCol w="626373"/>
                <a:gridCol w="936104"/>
                <a:gridCol w="432048"/>
                <a:gridCol w="648072"/>
                <a:gridCol w="504056"/>
                <a:gridCol w="864096"/>
                <a:gridCol w="576064"/>
                <a:gridCol w="576064"/>
                <a:gridCol w="545506"/>
              </a:tblGrid>
              <a:tr h="281890">
                <a:tc>
                  <a:txBody>
                    <a:bodyPr/>
                    <a:lstStyle/>
                    <a:p>
                      <a:pPr algn="ctr" latinLnBrk="1"/>
                      <a:r>
                        <a:rPr lang="ko-KR" altLang="en-US" sz="900" dirty="0" smtClean="0">
                          <a:solidFill>
                            <a:schemeClr val="tx1"/>
                          </a:solidFill>
                        </a:rPr>
                        <a:t>보고현황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보고일자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상세보기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9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2014.12.01(</a:t>
                      </a:r>
                      <a:r>
                        <a:rPr lang="ko-KR" altLang="en-US" sz="900" dirty="0" smtClean="0">
                          <a:solidFill>
                            <a:schemeClr val="tx1"/>
                          </a:solidFill>
                        </a:rPr>
                        <a:t>월</a:t>
                      </a:r>
                      <a:r>
                        <a:rPr lang="en-US" altLang="ko-KR" sz="900" dirty="0" smtClean="0">
                          <a:solidFill>
                            <a:schemeClr val="tx1"/>
                          </a:solidFill>
                        </a:rPr>
                        <a:t>)</a:t>
                      </a:r>
                    </a:p>
                    <a:p>
                      <a:pPr algn="ctr" latinLnBrk="1"/>
                      <a:r>
                        <a:rPr lang="en-US" altLang="ko-KR" sz="900" dirty="0" smtClean="0">
                          <a:solidFill>
                            <a:schemeClr val="tx1"/>
                          </a:solidFill>
                        </a:rPr>
                        <a:t>19</a:t>
                      </a:r>
                      <a:r>
                        <a:rPr lang="ko-KR" altLang="en-US" sz="900" dirty="0" smtClean="0">
                          <a:solidFill>
                            <a:schemeClr val="tx1"/>
                          </a:solidFill>
                        </a:rPr>
                        <a:t>시</a:t>
                      </a:r>
                      <a:r>
                        <a:rPr lang="en-US" altLang="ko-KR" sz="900" dirty="0" smtClean="0">
                          <a:solidFill>
                            <a:schemeClr val="tx1"/>
                          </a:solidFill>
                        </a:rPr>
                        <a:t>17</a:t>
                      </a:r>
                      <a:r>
                        <a:rPr lang="ko-KR" altLang="en-US" sz="900" dirty="0" smtClean="0">
                          <a:solidFill>
                            <a:schemeClr val="tx1"/>
                          </a:solidFill>
                        </a:rPr>
                        <a:t>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9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9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9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00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5" name="직사각형 44"/>
          <p:cNvSpPr/>
          <p:nvPr/>
        </p:nvSpPr>
        <p:spPr bwMode="auto">
          <a:xfrm>
            <a:off x="1407770" y="3242757"/>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46" name="직사각형 45"/>
          <p:cNvSpPr/>
          <p:nvPr/>
        </p:nvSpPr>
        <p:spPr bwMode="auto">
          <a:xfrm>
            <a:off x="1407770" y="429978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pic>
        <p:nvPicPr>
          <p:cNvPr id="47"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1118" y="3241711"/>
            <a:ext cx="151733" cy="216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407770" y="3507609"/>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49" name="직사각형 48"/>
          <p:cNvSpPr/>
          <p:nvPr/>
        </p:nvSpPr>
        <p:spPr bwMode="auto">
          <a:xfrm>
            <a:off x="1407770" y="3776123"/>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50" name="직사각형 49"/>
          <p:cNvSpPr/>
          <p:nvPr/>
        </p:nvSpPr>
        <p:spPr bwMode="auto">
          <a:xfrm>
            <a:off x="1407770" y="4038383"/>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51" name="직사각형 50"/>
          <p:cNvSpPr/>
          <p:nvPr/>
        </p:nvSpPr>
        <p:spPr bwMode="auto">
          <a:xfrm>
            <a:off x="1407770" y="4567644"/>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sp>
        <p:nvSpPr>
          <p:cNvPr id="52" name="직사각형 51"/>
          <p:cNvSpPr/>
          <p:nvPr/>
        </p:nvSpPr>
        <p:spPr bwMode="auto">
          <a:xfrm>
            <a:off x="1407770" y="484080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1407770" y="5108660"/>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미제출</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300828668"/>
              </p:ext>
            </p:extLst>
          </p:nvPr>
        </p:nvGraphicFramePr>
        <p:xfrm>
          <a:off x="1366287" y="1812166"/>
          <a:ext cx="4519434" cy="781121"/>
        </p:xfrm>
        <a:graphic>
          <a:graphicData uri="http://schemas.openxmlformats.org/drawingml/2006/table">
            <a:tbl>
              <a:tblPr firstRow="1" bandRow="1">
                <a:tableStyleId>{5C22544A-7EE6-4342-B048-85BDC9FD1C3A}</a:tableStyleId>
              </a:tblPr>
              <a:tblGrid>
                <a:gridCol w="972786"/>
                <a:gridCol w="886662"/>
                <a:gridCol w="886662"/>
                <a:gridCol w="886662"/>
                <a:gridCol w="886662"/>
              </a:tblGrid>
              <a:tr h="224612">
                <a:tc>
                  <a:txBody>
                    <a:bodyPr/>
                    <a:lstStyle/>
                    <a:p>
                      <a:pPr algn="ctr" latinLnBrk="1"/>
                      <a:r>
                        <a:rPr lang="ko-KR" altLang="en-US" sz="900" dirty="0" smtClean="0">
                          <a:solidFill>
                            <a:schemeClr val="tx1"/>
                          </a:solidFill>
                        </a:rPr>
                        <a:t>보고현황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503">
                <a:tc>
                  <a:txBody>
                    <a:bodyPr/>
                    <a:lstStyle/>
                    <a:p>
                      <a:pPr algn="ctr"/>
                      <a:r>
                        <a:rPr lang="ko-KR" altLang="en-US" sz="900" dirty="0" smtClean="0"/>
                        <a:t>승인대기</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503">
                <a:tc>
                  <a:txBody>
                    <a:bodyPr/>
                    <a:lstStyle/>
                    <a:p>
                      <a:pPr algn="ctr"/>
                      <a:r>
                        <a:rPr lang="ko-KR" altLang="en-US" sz="900" dirty="0" err="1" smtClean="0"/>
                        <a:t>미제출</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503">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TextBox 54"/>
          <p:cNvSpPr txBox="1"/>
          <p:nvPr/>
        </p:nvSpPr>
        <p:spPr>
          <a:xfrm>
            <a:off x="1341642" y="1779850"/>
            <a:ext cx="4575964" cy="858960"/>
          </a:xfrm>
          <a:prstGeom prst="rect">
            <a:avLst/>
          </a:prstGeom>
          <a:noFill/>
          <a:ln w="25400">
            <a:solidFill>
              <a:srgbClr val="FF0000"/>
            </a:solidFill>
            <a:prstDash val="dash"/>
          </a:ln>
        </p:spPr>
        <p:txBody>
          <a:bodyPr wrap="square" rtlCol="0">
            <a:normAutofit/>
          </a:bodyPr>
          <a:lstStyle/>
          <a:p>
            <a:endParaRPr lang="ko-KR" altLang="en-US" dirty="0"/>
          </a:p>
        </p:txBody>
      </p:sp>
      <p:sp>
        <p:nvSpPr>
          <p:cNvPr id="56" name="직사각형 55"/>
          <p:cNvSpPr/>
          <p:nvPr/>
        </p:nvSpPr>
        <p:spPr>
          <a:xfrm>
            <a:off x="43543" y="1124744"/>
            <a:ext cx="1158993" cy="148692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필터링</a:t>
            </a:r>
            <a:r>
              <a:rPr lang="ko-KR" altLang="en-US" sz="1000" b="1" kern="100" dirty="0" smtClean="0">
                <a:latin typeface="맑은 고딕"/>
                <a:ea typeface="맑은 고딕"/>
                <a:cs typeface="Times New Roman"/>
              </a:rPr>
              <a:t> 항목 </a:t>
            </a:r>
            <a:endParaRPr lang="en-US" altLang="ko-KR" sz="1000" b="1" kern="100" dirty="0" smtClean="0">
              <a:latin typeface="맑은 고딕"/>
              <a:ea typeface="맑은 고딕"/>
              <a:cs typeface="Times New Roman"/>
            </a:endParaRPr>
          </a:p>
        </p:txBody>
      </p:sp>
      <p:cxnSp>
        <p:nvCxnSpPr>
          <p:cNvPr id="57" name="꺾인 연결선 56"/>
          <p:cNvCxnSpPr>
            <a:stCxn id="55" idx="1"/>
            <a:endCxn id="56" idx="2"/>
          </p:cNvCxnSpPr>
          <p:nvPr/>
        </p:nvCxnSpPr>
        <p:spPr bwMode="auto">
          <a:xfrm rot="10800000" flipV="1">
            <a:off x="623040" y="2209329"/>
            <a:ext cx="718602" cy="402337"/>
          </a:xfrm>
          <a:prstGeom prst="bentConnector4">
            <a:avLst>
              <a:gd name="adj1" fmla="val 9679"/>
              <a:gd name="adj2" fmla="val 16356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a:xfrm>
            <a:off x="7232809" y="764704"/>
            <a:ext cx="1786815" cy="5078718"/>
          </a:xfrm>
          <a:prstGeom prst="rect">
            <a:avLst/>
          </a:prstGeom>
          <a:solidFill>
            <a:schemeClr val="bg1">
              <a:lumMod val="95000"/>
            </a:schemeClr>
          </a:solidFill>
          <a:ln w="25400">
            <a:solidFill>
              <a:schemeClr val="tx1"/>
            </a:solidFill>
          </a:ln>
        </p:spPr>
        <p:txBody>
          <a:bodyPr wrap="square" tIns="0" rIns="0" bIns="0" anchor="ctr">
            <a:normAutofit/>
          </a:bodyPr>
          <a:lstStyle/>
          <a:p>
            <a:pPr marL="87313" lvl="2" indent="-87313">
              <a:buFont typeface="Wingdings" panose="05000000000000000000" pitchFamily="2" charset="2"/>
              <a:buChar char="ü"/>
            </a:pPr>
            <a:r>
              <a:rPr lang="en-US" altLang="ko-KR" sz="1000" b="1" dirty="0" smtClean="0"/>
              <a:t> </a:t>
            </a:r>
            <a:r>
              <a:rPr lang="ko-KR" altLang="en-US" sz="1000" b="1" dirty="0" err="1" smtClean="0"/>
              <a:t>미제출</a:t>
            </a:r>
            <a:r>
              <a:rPr lang="ko-KR" altLang="en-US" sz="1000" b="1" dirty="0" smtClean="0"/>
              <a:t> 경우의 수</a:t>
            </a:r>
            <a:endParaRPr lang="en-US" altLang="ko-KR" sz="1000" b="1" dirty="0" smtClean="0"/>
          </a:p>
          <a:p>
            <a:pPr marL="174625" lvl="3" indent="-87313">
              <a:buFont typeface="+mj-lt"/>
              <a:buAutoNum type="arabicPeriod"/>
              <a:tabLst>
                <a:tab pos="446088" algn="l"/>
              </a:tabLst>
            </a:pPr>
            <a:r>
              <a:rPr lang="ko-KR" altLang="en-US" sz="1000" dirty="0" smtClean="0"/>
              <a:t> 수업 완료 하였으나 수업보고 </a:t>
            </a:r>
            <a:r>
              <a:rPr lang="ko-KR" altLang="en-US" sz="1000" dirty="0" err="1" smtClean="0"/>
              <a:t>미제출</a:t>
            </a:r>
            <a:r>
              <a:rPr lang="ko-KR" altLang="en-US" sz="1000" dirty="0" smtClean="0"/>
              <a:t> </a:t>
            </a:r>
            <a:endParaRPr lang="en-US" altLang="ko-KR" sz="1000" dirty="0" smtClean="0"/>
          </a:p>
          <a:p>
            <a:pPr marL="174625" lvl="3" indent="-87313">
              <a:buFont typeface="+mj-lt"/>
              <a:buAutoNum type="arabicPeriod"/>
              <a:tabLst>
                <a:tab pos="174625" algn="l"/>
              </a:tabLst>
            </a:pPr>
            <a:r>
              <a:rPr lang="ko-KR" altLang="en-US" sz="1000" dirty="0" smtClean="0"/>
              <a:t> </a:t>
            </a:r>
            <a:r>
              <a:rPr lang="ko-KR" altLang="en-US" sz="1000" dirty="0" err="1" smtClean="0"/>
              <a:t>미제출</a:t>
            </a:r>
            <a:r>
              <a:rPr lang="ko-KR" altLang="en-US" sz="1000" dirty="0" smtClean="0"/>
              <a:t> 표시 클래스 상세보기로 확인 시 </a:t>
            </a:r>
            <a:r>
              <a:rPr lang="en-US" altLang="ko-KR" sz="1000" dirty="0" smtClean="0"/>
              <a:t>SC</a:t>
            </a:r>
            <a:r>
              <a:rPr lang="ko-KR" altLang="en-US" sz="1000" dirty="0" smtClean="0"/>
              <a:t>로 나타나 있는 경우</a:t>
            </a:r>
            <a:endParaRPr lang="en-US" altLang="ko-KR" sz="1000" dirty="0"/>
          </a:p>
          <a:p>
            <a:pPr marL="87312" lvl="3">
              <a:tabLst>
                <a:tab pos="174625" algn="l"/>
              </a:tabLst>
            </a:pPr>
            <a:endParaRPr lang="en-US" altLang="ko-KR" sz="1000" dirty="0" smtClean="0"/>
          </a:p>
          <a:p>
            <a:pPr marL="87313" lvl="2" indent="-87313">
              <a:buFont typeface="Wingdings" panose="05000000000000000000" pitchFamily="2" charset="2"/>
              <a:buChar char="ü"/>
            </a:pPr>
            <a:r>
              <a:rPr lang="en-US" altLang="ko-KR" sz="1000" b="1" dirty="0"/>
              <a:t> </a:t>
            </a:r>
            <a:r>
              <a:rPr lang="ko-KR" altLang="en-US" sz="1000" b="1" dirty="0" smtClean="0"/>
              <a:t>승인대기 및 </a:t>
            </a:r>
            <a:r>
              <a:rPr lang="ko-KR" altLang="en-US" sz="1000" b="1" dirty="0" err="1" smtClean="0"/>
              <a:t>미제출</a:t>
            </a:r>
            <a:r>
              <a:rPr lang="ko-KR" altLang="en-US" sz="1000" b="1" dirty="0" smtClean="0"/>
              <a:t> 현황이 화면 내 남아있는 시간은 보고일자로 부터 최장 </a:t>
            </a:r>
            <a:r>
              <a:rPr lang="en-US" altLang="ko-KR" sz="1000" b="1" dirty="0" smtClean="0"/>
              <a:t>3</a:t>
            </a:r>
            <a:r>
              <a:rPr lang="ko-KR" altLang="en-US" sz="1000" b="1" dirty="0" smtClean="0"/>
              <a:t>일</a:t>
            </a:r>
            <a:endParaRPr lang="en-US" altLang="ko-KR" sz="1000" b="1" dirty="0" smtClean="0"/>
          </a:p>
          <a:p>
            <a:pPr marL="271463" lvl="3" indent="-184150">
              <a:buFont typeface="Wingdings" panose="05000000000000000000" pitchFamily="2" charset="2"/>
              <a:buChar char="Ø"/>
              <a:tabLst>
                <a:tab pos="446088" algn="l"/>
              </a:tabLst>
            </a:pPr>
            <a:r>
              <a:rPr lang="ko-KR" altLang="en-US" sz="1000" dirty="0" err="1" smtClean="0"/>
              <a:t>미제출</a:t>
            </a:r>
            <a:r>
              <a:rPr lang="ko-KR" altLang="en-US" sz="1000" dirty="0" smtClean="0"/>
              <a:t> 시 강사에게 </a:t>
            </a:r>
            <a:r>
              <a:rPr lang="en-US" altLang="ko-KR" sz="1000" dirty="0" smtClean="0"/>
              <a:t>Remind </a:t>
            </a:r>
            <a:r>
              <a:rPr lang="ko-KR" altLang="en-US" sz="1000" dirty="0" err="1" smtClean="0"/>
              <a:t>푸쉬</a:t>
            </a:r>
            <a:r>
              <a:rPr lang="ko-KR" altLang="en-US" sz="1000" dirty="0" smtClean="0"/>
              <a:t> 발송</a:t>
            </a:r>
            <a:r>
              <a:rPr lang="en-US" altLang="ko-KR" sz="1000" dirty="0" smtClean="0"/>
              <a:t>(</a:t>
            </a:r>
            <a:r>
              <a:rPr lang="ko-KR" altLang="en-US" sz="1000" dirty="0" smtClean="0"/>
              <a:t>해당일 </a:t>
            </a:r>
            <a:r>
              <a:rPr lang="en-US" altLang="ko-KR" sz="1000" dirty="0" smtClean="0"/>
              <a:t>22</a:t>
            </a:r>
            <a:r>
              <a:rPr lang="ko-KR" altLang="en-US" sz="1000" dirty="0" smtClean="0"/>
              <a:t>시</a:t>
            </a:r>
            <a:r>
              <a:rPr lang="en-US" altLang="ko-KR" sz="1000" dirty="0"/>
              <a:t> </a:t>
            </a:r>
            <a:r>
              <a:rPr lang="en-US" altLang="ko-KR" sz="1000" dirty="0" smtClean="0"/>
              <a:t>/ 23</a:t>
            </a:r>
            <a:r>
              <a:rPr lang="ko-KR" altLang="en-US" sz="1000" dirty="0" smtClean="0"/>
              <a:t>시</a:t>
            </a:r>
            <a:r>
              <a:rPr lang="en-US" altLang="ko-KR" sz="1000" dirty="0" smtClean="0"/>
              <a:t>) 24</a:t>
            </a:r>
            <a:r>
              <a:rPr lang="ko-KR" altLang="en-US" sz="1000" dirty="0" smtClean="0"/>
              <a:t>시 넘어가면 캔슬통보 발송</a:t>
            </a:r>
            <a:endParaRPr lang="en-US" altLang="ko-KR" sz="1000" dirty="0" smtClean="0"/>
          </a:p>
          <a:p>
            <a:pPr marL="271463" lvl="3" indent="-184150">
              <a:buFont typeface="Wingdings" panose="05000000000000000000" pitchFamily="2" charset="2"/>
              <a:buChar char="Ø"/>
              <a:tabLst>
                <a:tab pos="271463" algn="l"/>
              </a:tabLst>
            </a:pPr>
            <a:r>
              <a:rPr lang="ko-KR" altLang="en-US" sz="1000" dirty="0" err="1" smtClean="0"/>
              <a:t>미제출</a:t>
            </a:r>
            <a:r>
              <a:rPr lang="ko-KR" altLang="en-US" sz="1000" dirty="0" smtClean="0"/>
              <a:t> 표시 클래스 상세보기로 확인 시 </a:t>
            </a:r>
            <a:r>
              <a:rPr lang="en-US" altLang="ko-KR" sz="1000" dirty="0" smtClean="0"/>
              <a:t>SC</a:t>
            </a:r>
            <a:r>
              <a:rPr lang="ko-KR" altLang="en-US" sz="1000" dirty="0" smtClean="0"/>
              <a:t>로 나타나 있는 경우</a:t>
            </a:r>
            <a:endParaRPr lang="en-US" altLang="ko-KR" sz="1000" dirty="0" smtClean="0"/>
          </a:p>
          <a:p>
            <a:pPr marL="346075" lvl="2" indent="-171450">
              <a:buFont typeface="Wingdings" panose="05000000000000000000" pitchFamily="2" charset="2"/>
              <a:buChar char="v"/>
            </a:pPr>
            <a:r>
              <a:rPr lang="en-US" altLang="ko-KR" sz="1000" dirty="0" smtClean="0"/>
              <a:t> SC</a:t>
            </a:r>
            <a:r>
              <a:rPr lang="ko-KR" altLang="en-US" sz="1000" dirty="0" smtClean="0"/>
              <a:t>로 인한 </a:t>
            </a:r>
            <a:r>
              <a:rPr lang="ko-KR" altLang="en-US" sz="1000" dirty="0" err="1" smtClean="0"/>
              <a:t>미제출</a:t>
            </a:r>
            <a:r>
              <a:rPr lang="ko-KR" altLang="en-US" sz="1000" dirty="0" smtClean="0"/>
              <a:t> 표시인 경우 상세보기에서 승인 시</a:t>
            </a:r>
            <a:r>
              <a:rPr lang="en-US" altLang="ko-KR" sz="1000" dirty="0" smtClean="0"/>
              <a:t>, </a:t>
            </a:r>
            <a:r>
              <a:rPr lang="ko-KR" altLang="en-US" sz="1000" dirty="0" smtClean="0"/>
              <a:t>이 건에 대한 보고현황 내 </a:t>
            </a:r>
            <a:r>
              <a:rPr lang="ko-KR" altLang="en-US" sz="1000" dirty="0" err="1" smtClean="0"/>
              <a:t>미제출</a:t>
            </a:r>
            <a:r>
              <a:rPr lang="ko-KR" altLang="en-US" sz="1000" dirty="0" smtClean="0"/>
              <a:t> 표시는 사라짐</a:t>
            </a:r>
            <a:r>
              <a:rPr lang="en-US" altLang="ko-KR" sz="1000" dirty="0" smtClean="0"/>
              <a:t>.</a:t>
            </a:r>
          </a:p>
          <a:p>
            <a:pPr marL="346075" lvl="2" indent="-171450">
              <a:buFont typeface="Wingdings" panose="05000000000000000000" pitchFamily="2" charset="2"/>
              <a:buChar char="v"/>
            </a:pPr>
            <a:r>
              <a:rPr lang="en-US" altLang="ko-KR" sz="1000" dirty="0"/>
              <a:t> </a:t>
            </a:r>
            <a:r>
              <a:rPr lang="ko-KR" altLang="en-US" sz="1000" dirty="0" smtClean="0"/>
              <a:t>승인대기는 교육보고 </a:t>
            </a:r>
            <a:r>
              <a:rPr lang="en-US" altLang="ko-KR" sz="1000" b="1" dirty="0" smtClean="0">
                <a:solidFill>
                  <a:srgbClr val="0070C0"/>
                </a:solidFill>
              </a:rPr>
              <a:t>Confirm </a:t>
            </a:r>
            <a:r>
              <a:rPr lang="ko-KR" altLang="en-US" sz="1000" b="1" dirty="0" smtClean="0">
                <a:solidFill>
                  <a:srgbClr val="0070C0"/>
                </a:solidFill>
              </a:rPr>
              <a:t>상세보기 </a:t>
            </a:r>
            <a:r>
              <a:rPr lang="ko-KR" altLang="en-US" sz="1000" dirty="0" smtClean="0"/>
              <a:t>내 </a:t>
            </a:r>
            <a:r>
              <a:rPr lang="ko-KR" altLang="en-US" sz="1000" b="1" dirty="0" smtClean="0"/>
              <a:t>승인 완료</a:t>
            </a:r>
            <a:r>
              <a:rPr lang="ko-KR" altLang="en-US" sz="1000" dirty="0" smtClean="0"/>
              <a:t> 후 사라짐</a:t>
            </a:r>
            <a:endParaRPr lang="en-US" altLang="ko-KR" sz="1000" dirty="0"/>
          </a:p>
        </p:txBody>
      </p:sp>
      <p:sp>
        <p:nvSpPr>
          <p:cNvPr id="60" name="TextBox 59"/>
          <p:cNvSpPr txBox="1"/>
          <p:nvPr/>
        </p:nvSpPr>
        <p:spPr>
          <a:xfrm>
            <a:off x="1235044" y="3159533"/>
            <a:ext cx="795810" cy="323937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1" name="꺾인 연결선 60"/>
          <p:cNvCxnSpPr>
            <a:stCxn id="60" idx="1"/>
            <a:endCxn id="58" idx="2"/>
          </p:cNvCxnSpPr>
          <p:nvPr/>
        </p:nvCxnSpPr>
        <p:spPr bwMode="auto">
          <a:xfrm rot="10800000" flipH="1" flipV="1">
            <a:off x="1235043" y="4779220"/>
            <a:ext cx="6891173" cy="1064202"/>
          </a:xfrm>
          <a:prstGeom prst="bentConnector4">
            <a:avLst>
              <a:gd name="adj1" fmla="val -3317"/>
              <a:gd name="adj2" fmla="val 17367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51450327"/>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48412" y="872390"/>
            <a:ext cx="7128792" cy="3671024"/>
          </a:xfrm>
          <a:prstGeom prst="rect">
            <a:avLst/>
          </a:prstGeom>
        </p:spPr>
      </p:pic>
      <p:sp>
        <p:nvSpPr>
          <p:cNvPr id="6" name="직사각형 5"/>
          <p:cNvSpPr/>
          <p:nvPr/>
        </p:nvSpPr>
        <p:spPr bwMode="auto">
          <a:xfrm>
            <a:off x="1902991"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896242" y="1091017"/>
            <a:ext cx="5839398" cy="501485"/>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497949" y="1359261"/>
            <a:ext cx="200025" cy="200025"/>
          </a:xfrm>
          <a:prstGeom prst="rect">
            <a:avLst/>
          </a:prstGeom>
        </p:spPr>
      </p:pic>
      <p:sp>
        <p:nvSpPr>
          <p:cNvPr id="43" name="직사각형 42"/>
          <p:cNvSpPr/>
          <p:nvPr/>
        </p:nvSpPr>
        <p:spPr>
          <a:xfrm>
            <a:off x="1900231" y="1091016"/>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nvGrpSpPr>
          <p:cNvPr id="9" name="그룹 8"/>
          <p:cNvGrpSpPr/>
          <p:nvPr/>
        </p:nvGrpSpPr>
        <p:grpSpPr>
          <a:xfrm>
            <a:off x="1881219" y="1610341"/>
            <a:ext cx="5862754" cy="191402"/>
            <a:chOff x="1314346" y="1719201"/>
            <a:chExt cx="5862754" cy="191402"/>
          </a:xfrm>
        </p:grpSpPr>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6225" y="286212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948425" y="288946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2336445759"/>
              </p:ext>
            </p:extLst>
          </p:nvPr>
        </p:nvGraphicFramePr>
        <p:xfrm>
          <a:off x="1896225"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2677" y="61101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930287" y="613325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903563" y="4151519"/>
            <a:ext cx="5851869" cy="19179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364363" y="4170759"/>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919400" y="4209386"/>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902991" y="4446703"/>
            <a:ext cx="5794983" cy="572530"/>
          </a:xfrm>
          <a:prstGeom prst="rect">
            <a:avLst/>
          </a:prstGeom>
          <a:noFill/>
          <a:ln w="12700">
            <a:solidFill>
              <a:srgbClr val="808080"/>
            </a:solidFill>
          </a:ln>
        </p:spPr>
        <p:txBody>
          <a:bodyPr wrap="square" rtlCol="0">
            <a:normAutofit/>
          </a:bodyPr>
          <a:lstStyle/>
          <a:p>
            <a:endParaRPr lang="en-US" altLang="ko-KR" sz="900" dirty="0" smtClean="0"/>
          </a:p>
          <a:p>
            <a:endParaRPr lang="en-US" altLang="ko-KR" sz="900" dirty="0"/>
          </a:p>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6"/>
          <a:stretch>
            <a:fillRect/>
          </a:stretch>
        </p:blipFill>
        <p:spPr>
          <a:xfrm>
            <a:off x="1916204" y="5239164"/>
            <a:ext cx="2837706" cy="261540"/>
          </a:xfrm>
          <a:prstGeom prst="rect">
            <a:avLst/>
          </a:prstGeom>
        </p:spPr>
      </p:pic>
      <p:sp>
        <p:nvSpPr>
          <p:cNvPr id="63" name="직사각형 62"/>
          <p:cNvSpPr/>
          <p:nvPr/>
        </p:nvSpPr>
        <p:spPr bwMode="auto">
          <a:xfrm>
            <a:off x="1919400" y="5030915"/>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7"/>
          <a:stretch>
            <a:fillRect/>
          </a:stretch>
        </p:blipFill>
        <p:spPr>
          <a:xfrm>
            <a:off x="1963757" y="5482816"/>
            <a:ext cx="5734218" cy="356139"/>
          </a:xfrm>
          <a:prstGeom prst="rect">
            <a:avLst/>
          </a:prstGeom>
        </p:spPr>
      </p:pic>
      <p:pic>
        <p:nvPicPr>
          <p:cNvPr id="49" name="그림 48"/>
          <p:cNvPicPr>
            <a:picLocks noChangeAspect="1"/>
          </p:cNvPicPr>
          <p:nvPr/>
        </p:nvPicPr>
        <p:blipFill>
          <a:blip r:embed="rId8"/>
          <a:stretch>
            <a:fillRect/>
          </a:stretch>
        </p:blipFill>
        <p:spPr>
          <a:xfrm>
            <a:off x="1970197" y="5568684"/>
            <a:ext cx="161925" cy="161925"/>
          </a:xfrm>
          <a:prstGeom prst="rect">
            <a:avLst/>
          </a:prstGeom>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0214"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직사각형 60"/>
          <p:cNvSpPr/>
          <p:nvPr/>
        </p:nvSpPr>
        <p:spPr bwMode="auto">
          <a:xfrm>
            <a:off x="4661331" y="5851731"/>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승인하기</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708725"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 name="그림 7"/>
          <p:cNvPicPr>
            <a:picLocks noChangeAspect="1"/>
          </p:cNvPicPr>
          <p:nvPr/>
        </p:nvPicPr>
        <p:blipFill>
          <a:blip r:embed="rId10"/>
          <a:stretch>
            <a:fillRect/>
          </a:stretch>
        </p:blipFill>
        <p:spPr>
          <a:xfrm>
            <a:off x="1947983" y="4490019"/>
            <a:ext cx="2530870" cy="181829"/>
          </a:xfrm>
          <a:prstGeom prst="rect">
            <a:avLst/>
          </a:prstGeom>
        </p:spPr>
      </p:pic>
      <p:sp>
        <p:nvSpPr>
          <p:cNvPr id="47" name="직사각형 46"/>
          <p:cNvSpPr/>
          <p:nvPr/>
        </p:nvSpPr>
        <p:spPr bwMode="auto">
          <a:xfrm>
            <a:off x="1891821" y="1839963"/>
            <a:ext cx="5851869" cy="100566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11"/>
          <a:stretch>
            <a:fillRect/>
          </a:stretch>
        </p:blipFill>
        <p:spPr>
          <a:xfrm>
            <a:off x="6379106" y="2609729"/>
            <a:ext cx="1293034" cy="197972"/>
          </a:xfrm>
          <a:prstGeom prst="rect">
            <a:avLst/>
          </a:prstGeom>
        </p:spPr>
      </p:pic>
      <p:pic>
        <p:nvPicPr>
          <p:cNvPr id="52" name="그림 51"/>
          <p:cNvPicPr>
            <a:picLocks noChangeAspect="1"/>
          </p:cNvPicPr>
          <p:nvPr/>
        </p:nvPicPr>
        <p:blipFill>
          <a:blip r:embed="rId12"/>
          <a:stretch>
            <a:fillRect/>
          </a:stretch>
        </p:blipFill>
        <p:spPr>
          <a:xfrm>
            <a:off x="6664430" y="1862223"/>
            <a:ext cx="1016495" cy="201125"/>
          </a:xfrm>
          <a:prstGeom prst="rect">
            <a:avLst/>
          </a:prstGeom>
        </p:spPr>
      </p:pic>
      <p:sp>
        <p:nvSpPr>
          <p:cNvPr id="10" name="TextBox 9"/>
          <p:cNvSpPr txBox="1"/>
          <p:nvPr/>
        </p:nvSpPr>
        <p:spPr>
          <a:xfrm>
            <a:off x="1938401" y="188322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5" name="TextBox 64"/>
          <p:cNvSpPr txBox="1"/>
          <p:nvPr/>
        </p:nvSpPr>
        <p:spPr>
          <a:xfrm>
            <a:off x="2256259" y="188322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미완료</a:t>
            </a:r>
            <a:endParaRPr lang="ko-KR" altLang="en-US" sz="900" b="1" dirty="0"/>
          </a:p>
        </p:txBody>
      </p:sp>
      <p:sp>
        <p:nvSpPr>
          <p:cNvPr id="66" name="TextBox 65"/>
          <p:cNvSpPr txBox="1"/>
          <p:nvPr/>
        </p:nvSpPr>
        <p:spPr>
          <a:xfrm>
            <a:off x="2691139" y="188322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완료</a:t>
            </a:r>
            <a:endParaRPr lang="ko-KR" altLang="en-US" sz="900" b="1" dirty="0"/>
          </a:p>
        </p:txBody>
      </p:sp>
      <p:pic>
        <p:nvPicPr>
          <p:cNvPr id="76" name="그림 75"/>
          <p:cNvPicPr>
            <a:picLocks noChangeAspect="1"/>
          </p:cNvPicPr>
          <p:nvPr/>
        </p:nvPicPr>
        <p:blipFill>
          <a:blip r:embed="rId13"/>
          <a:stretch>
            <a:fillRect/>
          </a:stretch>
        </p:blipFill>
        <p:spPr>
          <a:xfrm>
            <a:off x="1961257" y="2635220"/>
            <a:ext cx="1521869" cy="149692"/>
          </a:xfrm>
          <a:prstGeom prst="rect">
            <a:avLst/>
          </a:prstGeom>
        </p:spPr>
      </p:pic>
      <p:sp>
        <p:nvSpPr>
          <p:cNvPr id="77" name="직사각형 76"/>
          <p:cNvSpPr/>
          <p:nvPr/>
        </p:nvSpPr>
        <p:spPr bwMode="auto">
          <a:xfrm>
            <a:off x="1902705" y="3068637"/>
            <a:ext cx="5851869" cy="10410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8" name="그림 77"/>
          <p:cNvPicPr>
            <a:picLocks noChangeAspect="1"/>
          </p:cNvPicPr>
          <p:nvPr/>
        </p:nvPicPr>
        <p:blipFill>
          <a:blip r:embed="rId11"/>
          <a:stretch>
            <a:fillRect/>
          </a:stretch>
        </p:blipFill>
        <p:spPr>
          <a:xfrm>
            <a:off x="6422648" y="3906492"/>
            <a:ext cx="1293034" cy="197972"/>
          </a:xfrm>
          <a:prstGeom prst="rect">
            <a:avLst/>
          </a:prstGeom>
        </p:spPr>
      </p:pic>
      <p:pic>
        <p:nvPicPr>
          <p:cNvPr id="79" name="그림 78"/>
          <p:cNvPicPr>
            <a:picLocks noChangeAspect="1"/>
          </p:cNvPicPr>
          <p:nvPr/>
        </p:nvPicPr>
        <p:blipFill>
          <a:blip r:embed="rId12"/>
          <a:stretch>
            <a:fillRect/>
          </a:stretch>
        </p:blipFill>
        <p:spPr>
          <a:xfrm>
            <a:off x="6675314" y="3082784"/>
            <a:ext cx="1016495" cy="180331"/>
          </a:xfrm>
          <a:prstGeom prst="rect">
            <a:avLst/>
          </a:prstGeom>
        </p:spPr>
      </p:pic>
      <p:pic>
        <p:nvPicPr>
          <p:cNvPr id="90" name="그림 89"/>
          <p:cNvPicPr>
            <a:picLocks noChangeAspect="1"/>
          </p:cNvPicPr>
          <p:nvPr/>
        </p:nvPicPr>
        <p:blipFill>
          <a:blip r:embed="rId13"/>
          <a:stretch>
            <a:fillRect/>
          </a:stretch>
        </p:blipFill>
        <p:spPr>
          <a:xfrm>
            <a:off x="1939483" y="3916493"/>
            <a:ext cx="1521869" cy="149692"/>
          </a:xfrm>
          <a:prstGeom prst="rect">
            <a:avLst/>
          </a:prstGeom>
        </p:spPr>
      </p:pic>
      <p:graphicFrame>
        <p:nvGraphicFramePr>
          <p:cNvPr id="91" name="표 90"/>
          <p:cNvGraphicFramePr>
            <a:graphicFrameLocks noGrp="1"/>
          </p:cNvGraphicFramePr>
          <p:nvPr>
            <p:extLst>
              <p:ext uri="{D42A27DB-BD31-4B8C-83A1-F6EECF244321}">
                <p14:modId xmlns:p14="http://schemas.microsoft.com/office/powerpoint/2010/main" val="4137317374"/>
              </p:ext>
            </p:extLst>
          </p:nvPr>
        </p:nvGraphicFramePr>
        <p:xfrm>
          <a:off x="1970196" y="3272059"/>
          <a:ext cx="5701944" cy="655320"/>
        </p:xfrm>
        <a:graphic>
          <a:graphicData uri="http://schemas.openxmlformats.org/drawingml/2006/table">
            <a:tbl>
              <a:tblPr firstRow="1" bandRow="1">
                <a:tableStyleId>{5C22544A-7EE6-4342-B048-85BDC9FD1C3A}</a:tableStyleId>
              </a:tblPr>
              <a:tblGrid>
                <a:gridCol w="608991"/>
                <a:gridCol w="772548"/>
                <a:gridCol w="772548"/>
                <a:gridCol w="702316"/>
                <a:gridCol w="2845541"/>
              </a:tblGrid>
              <a:tr h="87840">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직급</a:t>
                      </a:r>
                      <a:r>
                        <a:rPr lang="en-US" altLang="ko-KR" sz="900" dirty="0" smtClean="0">
                          <a:solidFill>
                            <a:schemeClr val="tx1"/>
                          </a:solidFill>
                        </a:rPr>
                        <a:t>/</a:t>
                      </a:r>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TP</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개별 코멘트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23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10</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600">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지각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n-lt"/>
                          <a:ea typeface="+mn-ea"/>
                          <a:cs typeface="+mn-cs"/>
                        </a:rPr>
                        <a:t>8</a:t>
                      </a:r>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Rectangle 6"/>
          <p:cNvSpPr>
            <a:spLocks noChangeArrowheads="1"/>
          </p:cNvSpPr>
          <p:nvPr/>
        </p:nvSpPr>
        <p:spPr bwMode="auto">
          <a:xfrm>
            <a:off x="606425" y="555625"/>
            <a:ext cx="85375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- 1(4). </a:t>
            </a:r>
            <a:r>
              <a:rPr lang="ko-KR" altLang="en-US" dirty="0" smtClean="0">
                <a:solidFill>
                  <a:srgbClr val="000000"/>
                </a:solidFill>
                <a:latin typeface="돋움"/>
                <a:ea typeface="돋움"/>
              </a:rPr>
              <a:t>교육보고 </a:t>
            </a:r>
            <a:r>
              <a:rPr lang="en-US" altLang="ko-KR" dirty="0" smtClean="0">
                <a:solidFill>
                  <a:srgbClr val="000000"/>
                </a:solidFill>
                <a:latin typeface="돋움"/>
                <a:ea typeface="돋움"/>
              </a:rPr>
              <a:t>Confirm </a:t>
            </a:r>
            <a:r>
              <a:rPr lang="en-US" altLang="ko-KR" dirty="0" smtClean="0">
                <a:solidFill>
                  <a:srgbClr val="000000"/>
                </a:solidFill>
                <a:latin typeface="돋움"/>
                <a:ea typeface="돋움"/>
                <a:sym typeface="Wingdings" panose="05000000000000000000" pitchFamily="2" charset="2"/>
              </a:rPr>
              <a:t> 1(4)</a:t>
            </a:r>
            <a:r>
              <a:rPr lang="ko-KR" altLang="en-US" dirty="0" smtClean="0">
                <a:solidFill>
                  <a:srgbClr val="000000"/>
                </a:solidFill>
                <a:latin typeface="돋움"/>
                <a:ea typeface="돋움"/>
                <a:sym typeface="Wingdings" panose="05000000000000000000" pitchFamily="2" charset="2"/>
              </a:rPr>
              <a:t>① 교육보고 </a:t>
            </a:r>
            <a:r>
              <a:rPr lang="en-US" altLang="ko-KR" dirty="0" smtClean="0">
                <a:solidFill>
                  <a:srgbClr val="000000"/>
                </a:solidFill>
                <a:latin typeface="돋움"/>
                <a:ea typeface="돋움"/>
                <a:sym typeface="Wingdings" panose="05000000000000000000" pitchFamily="2" charset="2"/>
              </a:rPr>
              <a:t>Confirm </a:t>
            </a:r>
            <a:r>
              <a:rPr lang="ko-KR" altLang="en-US" dirty="0" smtClean="0">
                <a:solidFill>
                  <a:srgbClr val="000000"/>
                </a:solidFill>
                <a:latin typeface="돋움"/>
                <a:ea typeface="돋움"/>
                <a:sym typeface="Wingdings" panose="05000000000000000000" pitchFamily="2" charset="2"/>
              </a:rPr>
              <a:t>상세보기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graphicFrame>
        <p:nvGraphicFramePr>
          <p:cNvPr id="81" name="표 80"/>
          <p:cNvGraphicFramePr>
            <a:graphicFrameLocks noGrp="1"/>
          </p:cNvGraphicFramePr>
          <p:nvPr>
            <p:extLst>
              <p:ext uri="{D42A27DB-BD31-4B8C-83A1-F6EECF244321}">
                <p14:modId xmlns:p14="http://schemas.microsoft.com/office/powerpoint/2010/main" val="899394728"/>
              </p:ext>
            </p:extLst>
          </p:nvPr>
        </p:nvGraphicFramePr>
        <p:xfrm>
          <a:off x="1937538" y="2101007"/>
          <a:ext cx="5772198" cy="494037"/>
        </p:xfrm>
        <a:graphic>
          <a:graphicData uri="http://schemas.openxmlformats.org/drawingml/2006/table">
            <a:tbl>
              <a:tblPr firstRow="1" bandRow="1">
                <a:tableStyleId>{5C22544A-7EE6-4342-B048-85BDC9FD1C3A}</a:tableStyleId>
              </a:tblPr>
              <a:tblGrid>
                <a:gridCol w="962033"/>
                <a:gridCol w="962033"/>
                <a:gridCol w="962033"/>
                <a:gridCol w="1057088"/>
                <a:gridCol w="1296144"/>
                <a:gridCol w="532867"/>
              </a:tblGrid>
              <a:tr h="164679">
                <a:tc>
                  <a:txBody>
                    <a:bodyPr/>
                    <a:lstStyle/>
                    <a:p>
                      <a:pPr algn="ctr" latinLnBrk="1"/>
                      <a:r>
                        <a:rPr lang="ko-KR" altLang="en-US" sz="900" dirty="0" err="1" smtClean="0">
                          <a:solidFill>
                            <a:schemeClr val="tx1"/>
                          </a:solidFill>
                        </a:rPr>
                        <a:t>레포트</a:t>
                      </a:r>
                      <a:r>
                        <a:rPr lang="ko-KR" altLang="en-US" sz="900" dirty="0" smtClean="0">
                          <a:solidFill>
                            <a:schemeClr val="tx1"/>
                          </a:solidFill>
                        </a:rPr>
                        <a:t> 작성 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r>
                        <a:rPr lang="en-US" altLang="ko-KR" sz="900" dirty="0" smtClean="0">
                          <a:solidFill>
                            <a:schemeClr val="tx1"/>
                          </a:solidFill>
                        </a:rPr>
                        <a:t>(AC/SC)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상세보기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2014.10.09</a:t>
                      </a:r>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2" name="그룹 81"/>
          <p:cNvGrpSpPr/>
          <p:nvPr/>
        </p:nvGrpSpPr>
        <p:grpSpPr>
          <a:xfrm>
            <a:off x="2179090" y="2262299"/>
            <a:ext cx="503620" cy="151844"/>
            <a:chOff x="1853004" y="4826628"/>
            <a:chExt cx="508292" cy="216024"/>
          </a:xfrm>
        </p:grpSpPr>
        <p:pic>
          <p:nvPicPr>
            <p:cNvPr id="83"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직사각형 83"/>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5" name="그룹 84"/>
          <p:cNvGrpSpPr/>
          <p:nvPr/>
        </p:nvGrpSpPr>
        <p:grpSpPr>
          <a:xfrm>
            <a:off x="2206876" y="2445597"/>
            <a:ext cx="458837" cy="141889"/>
            <a:chOff x="1853004" y="5154597"/>
            <a:chExt cx="546189" cy="204821"/>
          </a:xfrm>
        </p:grpSpPr>
        <p:pic>
          <p:nvPicPr>
            <p:cNvPr id="86"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직사각형 8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88"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13230" y="2296394"/>
            <a:ext cx="76966" cy="109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a:xfrm>
            <a:off x="17919" y="3027961"/>
            <a:ext cx="1786815" cy="3727248"/>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a:t>
            </a:r>
            <a:r>
              <a:rPr lang="ko-KR" altLang="en-US" sz="1000" b="1" dirty="0"/>
              <a:t>보고 개별 보기  첫 화면 기준 </a:t>
            </a:r>
            <a:endParaRPr lang="en-US" altLang="ko-KR" sz="1000" b="1" dirty="0"/>
          </a:p>
          <a:p>
            <a:pPr marL="271463" lvl="1" indent="-185738">
              <a:buFont typeface="Wingdings" panose="05000000000000000000" pitchFamily="2" charset="2"/>
              <a:buChar char="v"/>
            </a:pPr>
            <a:r>
              <a:rPr lang="ko-KR" altLang="en-US" sz="1000" b="1" dirty="0"/>
              <a:t>클래스 현황</a:t>
            </a:r>
            <a:endParaRPr lang="en-US" altLang="ko-KR" sz="1000" b="1" dirty="0"/>
          </a:p>
          <a:p>
            <a:pPr marL="271463" lvl="2" indent="-96838">
              <a:buFont typeface="Wingdings" panose="05000000000000000000" pitchFamily="2" charset="2"/>
              <a:buChar char="ü"/>
            </a:pPr>
            <a:r>
              <a:rPr lang="ko-KR" altLang="en-US" sz="1000" dirty="0"/>
              <a:t>회 차는 최신 순으로 보여주기 </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a:t>
            </a:r>
            <a:r>
              <a:rPr lang="ko-KR" altLang="en-US" sz="1000" dirty="0" smtClean="0"/>
              <a:t>개를 </a:t>
            </a:r>
            <a:r>
              <a:rPr lang="en-US" altLang="ko-KR" sz="1000" dirty="0" smtClean="0"/>
              <a:t>Maximum</a:t>
            </a:r>
            <a:r>
              <a:rPr lang="ko-KR" altLang="en-US" sz="1000" dirty="0" smtClean="0"/>
              <a:t>으로 전체 </a:t>
            </a:r>
            <a:r>
              <a:rPr lang="ko-KR" altLang="en-US" sz="1000" dirty="0"/>
              <a:t>정보를 </a:t>
            </a:r>
            <a:r>
              <a:rPr lang="ko-KR" altLang="en-US" sz="1000" dirty="0" smtClean="0"/>
              <a:t>보여주기 </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Entries per page</a:t>
            </a:r>
            <a:r>
              <a:rPr lang="ko-KR" altLang="en-US" sz="1000" dirty="0" smtClean="0"/>
              <a:t>는 </a:t>
            </a:r>
            <a:r>
              <a:rPr lang="en-US" altLang="ko-KR" sz="1000" dirty="0" smtClean="0"/>
              <a:t>5/10/15 </a:t>
            </a:r>
            <a:r>
              <a:rPr lang="ko-KR" altLang="en-US" sz="1000" dirty="0" smtClean="0"/>
              <a:t>순으로 조정 가능</a:t>
            </a:r>
            <a:endParaRPr lang="en-US" altLang="ko-KR" sz="1000" dirty="0" smtClean="0"/>
          </a:p>
          <a:p>
            <a:pPr marL="271463" lvl="2" indent="-96838">
              <a:buFont typeface="Wingdings" panose="05000000000000000000" pitchFamily="2" charset="2"/>
              <a:buChar char="ü"/>
            </a:pPr>
            <a:r>
              <a:rPr lang="ko-KR" altLang="en-US" sz="1000" dirty="0"/>
              <a:t>클래스 현황 내 각 클래스 별 </a:t>
            </a:r>
            <a:r>
              <a:rPr lang="en-US" altLang="ko-KR" sz="1000" dirty="0"/>
              <a:t>[</a:t>
            </a:r>
            <a:r>
              <a:rPr lang="ko-KR" altLang="en-US" sz="1000" dirty="0"/>
              <a:t>돋보기</a:t>
            </a:r>
            <a:r>
              <a:rPr lang="en-US" altLang="ko-KR" sz="1000" dirty="0"/>
              <a:t>] </a:t>
            </a:r>
            <a:r>
              <a:rPr lang="ko-KR" altLang="en-US" sz="1000" dirty="0"/>
              <a:t>버튼 클릭 시 해당 </a:t>
            </a:r>
            <a:r>
              <a:rPr lang="ko-KR" altLang="en-US" sz="1000" dirty="0" err="1"/>
              <a:t>회차에</a:t>
            </a:r>
            <a:r>
              <a:rPr lang="ko-KR" altLang="en-US" sz="1000" dirty="0"/>
              <a:t> 대한 교육보고 현황 보여주기 </a:t>
            </a:r>
            <a:endParaRPr lang="en-US" altLang="ko-KR" sz="1000" dirty="0" smtClean="0"/>
          </a:p>
          <a:p>
            <a:pPr marL="271463" lvl="2" indent="-96838">
              <a:buFont typeface="Wingdings" panose="05000000000000000000" pitchFamily="2" charset="2"/>
              <a:buChar char="ü"/>
            </a:pPr>
            <a:endParaRPr lang="en-US" altLang="ko-KR" sz="1000" dirty="0"/>
          </a:p>
          <a:p>
            <a:pPr marL="271463" lvl="1" indent="-185738">
              <a:buFont typeface="Wingdings" panose="05000000000000000000" pitchFamily="2" charset="2"/>
              <a:buChar char="v"/>
            </a:pPr>
            <a:r>
              <a:rPr lang="ko-KR" altLang="en-US" sz="1000" b="1" dirty="0"/>
              <a:t>교육보고 현황 및 일일 </a:t>
            </a:r>
            <a:r>
              <a:rPr lang="ko-KR" altLang="en-US" sz="1000" b="1" dirty="0" err="1"/>
              <a:t>레포트</a:t>
            </a:r>
            <a:endParaRPr lang="en-US" altLang="ko-KR" sz="1000" b="1" dirty="0"/>
          </a:p>
          <a:p>
            <a:pPr marL="271463" lvl="2" indent="-96838">
              <a:buFont typeface="Wingdings" panose="05000000000000000000" pitchFamily="2" charset="2"/>
              <a:buChar char="ü"/>
            </a:pPr>
            <a:r>
              <a:rPr lang="ko-KR" altLang="en-US" sz="1000" dirty="0"/>
              <a:t> 첫 </a:t>
            </a:r>
            <a:r>
              <a:rPr lang="ko-KR" altLang="en-US" sz="1000" dirty="0" smtClean="0"/>
              <a:t>화면에서 최근 </a:t>
            </a:r>
            <a:r>
              <a:rPr lang="ko-KR" altLang="en-US" sz="1000" dirty="0" err="1" smtClean="0"/>
              <a:t>회차에</a:t>
            </a:r>
            <a:r>
              <a:rPr lang="ko-KR" altLang="en-US" sz="1000" dirty="0" smtClean="0"/>
              <a:t> 대한 교육보고 및 </a:t>
            </a:r>
            <a:r>
              <a:rPr lang="ko-KR" altLang="en-US" sz="1000" dirty="0" err="1" smtClean="0"/>
              <a:t>일일레포트</a:t>
            </a:r>
            <a:r>
              <a:rPr lang="ko-KR" altLang="en-US" sz="1000" dirty="0"/>
              <a:t> </a:t>
            </a:r>
            <a:r>
              <a:rPr lang="ko-KR" altLang="en-US" sz="1000" dirty="0" smtClean="0"/>
              <a:t>정보 보여주기</a:t>
            </a:r>
            <a:endParaRPr lang="en-US" altLang="ko-KR" sz="1000" dirty="0"/>
          </a:p>
        </p:txBody>
      </p:sp>
      <p:sp>
        <p:nvSpPr>
          <p:cNvPr id="108" name="직사각형 107"/>
          <p:cNvSpPr/>
          <p:nvPr/>
        </p:nvSpPr>
        <p:spPr>
          <a:xfrm>
            <a:off x="7867759" y="1016448"/>
            <a:ext cx="1329221" cy="132177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특이사항은 강사가 직접 개별 작성이 가능하도록 설정</a:t>
            </a:r>
            <a:endParaRPr lang="en-US" altLang="ko-KR" sz="1000" b="1" dirty="0" smtClean="0"/>
          </a:p>
          <a:p>
            <a:pPr marL="87313" indent="-87313">
              <a:buFont typeface="Arial" panose="020B0604020202020204" pitchFamily="34" charset="0"/>
              <a:buChar char="•"/>
            </a:pPr>
            <a:r>
              <a:rPr lang="en-US" altLang="ko-KR" sz="1000" b="1" dirty="0" smtClean="0"/>
              <a:t>SC</a:t>
            </a:r>
            <a:r>
              <a:rPr lang="ko-KR" altLang="en-US" sz="1000" b="1" dirty="0" smtClean="0"/>
              <a:t>인 경우 특이사항에 강사가 특이사항에</a:t>
            </a:r>
            <a:r>
              <a:rPr lang="en-US" altLang="ko-KR" sz="1000" b="1" dirty="0"/>
              <a:t> </a:t>
            </a:r>
            <a:r>
              <a:rPr lang="en-US" altLang="ko-KR" sz="1000" b="1" dirty="0" smtClean="0"/>
              <a:t>SC</a:t>
            </a:r>
            <a:r>
              <a:rPr lang="ko-KR" altLang="en-US" sz="1000" b="1" dirty="0" smtClean="0"/>
              <a:t>로 남길 수 있도록 유도</a:t>
            </a:r>
            <a:endParaRPr lang="en-US" altLang="ko-KR" sz="1000" dirty="0"/>
          </a:p>
        </p:txBody>
      </p:sp>
      <p:sp>
        <p:nvSpPr>
          <p:cNvPr id="109" name="TextBox 108"/>
          <p:cNvSpPr txBox="1"/>
          <p:nvPr/>
        </p:nvSpPr>
        <p:spPr>
          <a:xfrm>
            <a:off x="7167786" y="2234491"/>
            <a:ext cx="609418" cy="38471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0" name="꺾인 연결선 109"/>
          <p:cNvCxnSpPr>
            <a:stCxn id="109" idx="1"/>
          </p:cNvCxnSpPr>
          <p:nvPr/>
        </p:nvCxnSpPr>
        <p:spPr bwMode="auto">
          <a:xfrm rot="10800000">
            <a:off x="4534738" y="2121774"/>
            <a:ext cx="2633049" cy="30507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TextBox 110"/>
          <p:cNvSpPr txBox="1"/>
          <p:nvPr/>
        </p:nvSpPr>
        <p:spPr>
          <a:xfrm>
            <a:off x="5829668" y="2082774"/>
            <a:ext cx="1338118" cy="383639"/>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2" name="꺾인 연결선 111"/>
          <p:cNvCxnSpPr>
            <a:stCxn id="109" idx="2"/>
            <a:endCxn id="118" idx="2"/>
          </p:cNvCxnSpPr>
          <p:nvPr/>
        </p:nvCxnSpPr>
        <p:spPr bwMode="auto">
          <a:xfrm rot="16200000" flipH="1">
            <a:off x="7484848" y="2606847"/>
            <a:ext cx="1025823" cy="1050529"/>
          </a:xfrm>
          <a:prstGeom prst="bentConnector3">
            <a:avLst>
              <a:gd name="adj1" fmla="val 12228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직사각형 117"/>
          <p:cNvSpPr/>
          <p:nvPr/>
        </p:nvSpPr>
        <p:spPr>
          <a:xfrm>
            <a:off x="7858413" y="2452963"/>
            <a:ext cx="1329221" cy="119206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a:t>
            </a:r>
            <a:r>
              <a:rPr lang="ko-KR" altLang="en-US" sz="1000" b="1" dirty="0" smtClean="0"/>
              <a:t>돋보기</a:t>
            </a:r>
            <a:r>
              <a:rPr lang="en-US" altLang="ko-KR" sz="1000" b="1" dirty="0" smtClean="0"/>
              <a:t>]</a:t>
            </a:r>
            <a:r>
              <a:rPr lang="ko-KR" altLang="en-US" sz="1000" b="1" dirty="0" smtClean="0"/>
              <a:t> 아이콘 클릭 시 클래스 현황 내 해당 </a:t>
            </a:r>
            <a:r>
              <a:rPr lang="ko-KR" altLang="en-US" sz="1000" b="1" dirty="0" err="1" smtClean="0"/>
              <a:t>회차에</a:t>
            </a:r>
            <a:r>
              <a:rPr lang="ko-KR" altLang="en-US" sz="1000" b="1" dirty="0" smtClean="0"/>
              <a:t> 대한 교육보고 현황 보여주기 </a:t>
            </a:r>
            <a:endParaRPr lang="en-US" altLang="ko-KR" sz="1000" dirty="0"/>
          </a:p>
        </p:txBody>
      </p:sp>
      <p:sp>
        <p:nvSpPr>
          <p:cNvPr id="55" name="직사각형 54"/>
          <p:cNvSpPr/>
          <p:nvPr/>
        </p:nvSpPr>
        <p:spPr bwMode="auto">
          <a:xfrm>
            <a:off x="4522038" y="3853769"/>
            <a:ext cx="3283895" cy="120458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TP</a:t>
            </a:r>
            <a:r>
              <a:rPr kumimoji="1" lang="ko-KR" altLang="en-US" sz="1200" b="1" dirty="0" smtClean="0">
                <a:solidFill>
                  <a:schemeClr val="bg1"/>
                </a:solidFill>
                <a:latin typeface="Arial" charset="0"/>
                <a:ea typeface="돋움" pitchFamily="50" charset="-127"/>
              </a:rPr>
              <a:t>는 </a:t>
            </a:r>
            <a:r>
              <a:rPr kumimoji="1" lang="en-US" altLang="ko-KR" sz="1200" b="1" dirty="0" smtClean="0">
                <a:solidFill>
                  <a:schemeClr val="bg1"/>
                </a:solidFill>
                <a:latin typeface="Arial" charset="0"/>
                <a:ea typeface="돋움" pitchFamily="50" charset="-127"/>
              </a:rPr>
              <a:t>10</a:t>
            </a:r>
            <a:r>
              <a:rPr kumimoji="1" lang="ko-KR" altLang="en-US" sz="1200" b="1" dirty="0" smtClean="0">
                <a:solidFill>
                  <a:schemeClr val="bg1"/>
                </a:solidFill>
                <a:latin typeface="Arial" charset="0"/>
                <a:ea typeface="돋움" pitchFamily="50" charset="-127"/>
              </a:rPr>
              <a:t>점 척도로 적용</a:t>
            </a:r>
            <a:endParaRPr kumimoji="1" lang="en-US" altLang="ko-KR" sz="120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275804705"/>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091017"/>
            <a:ext cx="5839398" cy="501485"/>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359261"/>
            <a:ext cx="200025" cy="200025"/>
          </a:xfrm>
          <a:prstGeom prst="rect">
            <a:avLst/>
          </a:prstGeom>
        </p:spPr>
      </p:pic>
      <p:sp>
        <p:nvSpPr>
          <p:cNvPr id="43" name="직사각형 42"/>
          <p:cNvSpPr/>
          <p:nvPr/>
        </p:nvSpPr>
        <p:spPr>
          <a:xfrm>
            <a:off x="1311586" y="1091016"/>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nvGrpSpPr>
          <p:cNvPr id="9" name="그룹 8"/>
          <p:cNvGrpSpPr/>
          <p:nvPr/>
        </p:nvGrpSpPr>
        <p:grpSpPr>
          <a:xfrm>
            <a:off x="1292574" y="1610341"/>
            <a:ext cx="5862754" cy="191402"/>
            <a:chOff x="1314346" y="1719201"/>
            <a:chExt cx="5862754" cy="191402"/>
          </a:xfrm>
        </p:grpSpPr>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580" y="286212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8946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307580"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032" y="61101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3325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14918" y="4151519"/>
            <a:ext cx="5851869" cy="19179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75718" y="4170759"/>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209386"/>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46703"/>
            <a:ext cx="5794983" cy="572530"/>
          </a:xfrm>
          <a:prstGeom prst="rect">
            <a:avLst/>
          </a:prstGeom>
          <a:noFill/>
          <a:ln w="12700">
            <a:solidFill>
              <a:srgbClr val="808080"/>
            </a:solidFill>
          </a:ln>
        </p:spPr>
        <p:txBody>
          <a:bodyPr wrap="square" rtlCol="0">
            <a:normAutofit/>
          </a:bodyPr>
          <a:lstStyle/>
          <a:p>
            <a:endParaRPr lang="en-US" altLang="ko-KR" sz="900" dirty="0" smtClean="0"/>
          </a:p>
          <a:p>
            <a:endParaRPr lang="en-US" altLang="ko-KR" sz="900" dirty="0"/>
          </a:p>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6"/>
          <a:stretch>
            <a:fillRect/>
          </a:stretch>
        </p:blipFill>
        <p:spPr>
          <a:xfrm>
            <a:off x="1327559" y="5239164"/>
            <a:ext cx="2837706" cy="261540"/>
          </a:xfrm>
          <a:prstGeom prst="rect">
            <a:avLst/>
          </a:prstGeom>
        </p:spPr>
      </p:pic>
      <p:sp>
        <p:nvSpPr>
          <p:cNvPr id="63" name="직사각형 62"/>
          <p:cNvSpPr/>
          <p:nvPr/>
        </p:nvSpPr>
        <p:spPr bwMode="auto">
          <a:xfrm>
            <a:off x="1330755" y="5030915"/>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7"/>
          <a:stretch>
            <a:fillRect/>
          </a:stretch>
        </p:blipFill>
        <p:spPr>
          <a:xfrm>
            <a:off x="1375112" y="5482816"/>
            <a:ext cx="5734218" cy="356139"/>
          </a:xfrm>
          <a:prstGeom prst="rect">
            <a:avLst/>
          </a:prstGeom>
        </p:spPr>
      </p:pic>
      <p:pic>
        <p:nvPicPr>
          <p:cNvPr id="49" name="그림 48"/>
          <p:cNvPicPr>
            <a:picLocks noChangeAspect="1"/>
          </p:cNvPicPr>
          <p:nvPr/>
        </p:nvPicPr>
        <p:blipFill>
          <a:blip r:embed="rId8"/>
          <a:stretch>
            <a:fillRect/>
          </a:stretch>
        </p:blipFill>
        <p:spPr>
          <a:xfrm>
            <a:off x="1381552" y="5568684"/>
            <a:ext cx="161925" cy="161925"/>
          </a:xfrm>
          <a:prstGeom prst="rect">
            <a:avLst/>
          </a:prstGeom>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7770" y="6466532"/>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직사각형 60"/>
          <p:cNvSpPr/>
          <p:nvPr/>
        </p:nvSpPr>
        <p:spPr bwMode="auto">
          <a:xfrm>
            <a:off x="4072686" y="5851731"/>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승인하기</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 name="그림 7"/>
          <p:cNvPicPr>
            <a:picLocks noChangeAspect="1"/>
          </p:cNvPicPr>
          <p:nvPr/>
        </p:nvPicPr>
        <p:blipFill>
          <a:blip r:embed="rId10"/>
          <a:stretch>
            <a:fillRect/>
          </a:stretch>
        </p:blipFill>
        <p:spPr>
          <a:xfrm>
            <a:off x="1359338" y="4490019"/>
            <a:ext cx="2530870" cy="181829"/>
          </a:xfrm>
          <a:prstGeom prst="rect">
            <a:avLst/>
          </a:prstGeom>
        </p:spPr>
      </p:pic>
      <p:sp>
        <p:nvSpPr>
          <p:cNvPr id="47" name="직사각형 46"/>
          <p:cNvSpPr/>
          <p:nvPr/>
        </p:nvSpPr>
        <p:spPr bwMode="auto">
          <a:xfrm>
            <a:off x="1303176" y="1839963"/>
            <a:ext cx="5851869" cy="100566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11"/>
          <a:stretch>
            <a:fillRect/>
          </a:stretch>
        </p:blipFill>
        <p:spPr>
          <a:xfrm>
            <a:off x="5790461" y="2609729"/>
            <a:ext cx="1293034" cy="197972"/>
          </a:xfrm>
          <a:prstGeom prst="rect">
            <a:avLst/>
          </a:prstGeom>
        </p:spPr>
      </p:pic>
      <p:pic>
        <p:nvPicPr>
          <p:cNvPr id="52" name="그림 51"/>
          <p:cNvPicPr>
            <a:picLocks noChangeAspect="1"/>
          </p:cNvPicPr>
          <p:nvPr/>
        </p:nvPicPr>
        <p:blipFill>
          <a:blip r:embed="rId12"/>
          <a:stretch>
            <a:fillRect/>
          </a:stretch>
        </p:blipFill>
        <p:spPr>
          <a:xfrm>
            <a:off x="6075785" y="1862223"/>
            <a:ext cx="1016495" cy="201125"/>
          </a:xfrm>
          <a:prstGeom prst="rect">
            <a:avLst/>
          </a:prstGeom>
        </p:spPr>
      </p:pic>
      <p:graphicFrame>
        <p:nvGraphicFramePr>
          <p:cNvPr id="64" name="표 63"/>
          <p:cNvGraphicFramePr>
            <a:graphicFrameLocks noGrp="1"/>
          </p:cNvGraphicFramePr>
          <p:nvPr>
            <p:extLst>
              <p:ext uri="{D42A27DB-BD31-4B8C-83A1-F6EECF244321}">
                <p14:modId xmlns:p14="http://schemas.microsoft.com/office/powerpoint/2010/main" val="3812163196"/>
              </p:ext>
            </p:extLst>
          </p:nvPr>
        </p:nvGraphicFramePr>
        <p:xfrm>
          <a:off x="1348893" y="2101007"/>
          <a:ext cx="5772198" cy="494037"/>
        </p:xfrm>
        <a:graphic>
          <a:graphicData uri="http://schemas.openxmlformats.org/drawingml/2006/table">
            <a:tbl>
              <a:tblPr firstRow="1" bandRow="1">
                <a:tableStyleId>{5C22544A-7EE6-4342-B048-85BDC9FD1C3A}</a:tableStyleId>
              </a:tblPr>
              <a:tblGrid>
                <a:gridCol w="962033"/>
                <a:gridCol w="962033"/>
                <a:gridCol w="962033"/>
                <a:gridCol w="1057088"/>
                <a:gridCol w="1296144"/>
                <a:gridCol w="532867"/>
              </a:tblGrid>
              <a:tr h="164679">
                <a:tc>
                  <a:txBody>
                    <a:bodyPr/>
                    <a:lstStyle/>
                    <a:p>
                      <a:pPr algn="ctr" latinLnBrk="1"/>
                      <a:r>
                        <a:rPr lang="ko-KR" altLang="en-US" sz="900" dirty="0" err="1" smtClean="0">
                          <a:solidFill>
                            <a:schemeClr val="tx1"/>
                          </a:solidFill>
                        </a:rPr>
                        <a:t>레포트</a:t>
                      </a:r>
                      <a:r>
                        <a:rPr lang="ko-KR" altLang="en-US" sz="900" dirty="0" smtClean="0">
                          <a:solidFill>
                            <a:schemeClr val="tx1"/>
                          </a:solidFill>
                        </a:rPr>
                        <a:t> 작성 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r>
                        <a:rPr lang="en-US" altLang="ko-KR" sz="900" dirty="0" smtClean="0">
                          <a:solidFill>
                            <a:schemeClr val="tx1"/>
                          </a:solidFill>
                        </a:rPr>
                        <a:t>(AC/SC)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상세보기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2014.10.19</a:t>
                      </a:r>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1349756" y="188322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5" name="TextBox 64"/>
          <p:cNvSpPr txBox="1"/>
          <p:nvPr/>
        </p:nvSpPr>
        <p:spPr>
          <a:xfrm>
            <a:off x="1667614" y="188322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미완료</a:t>
            </a:r>
            <a:endParaRPr lang="ko-KR" altLang="en-US" sz="900" b="1" dirty="0"/>
          </a:p>
        </p:txBody>
      </p:sp>
      <p:sp>
        <p:nvSpPr>
          <p:cNvPr id="66" name="TextBox 65"/>
          <p:cNvSpPr txBox="1"/>
          <p:nvPr/>
        </p:nvSpPr>
        <p:spPr>
          <a:xfrm>
            <a:off x="2102494" y="188322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완료</a:t>
            </a:r>
            <a:endParaRPr lang="ko-KR" altLang="en-US" sz="900" b="1" dirty="0"/>
          </a:p>
        </p:txBody>
      </p:sp>
      <p:grpSp>
        <p:nvGrpSpPr>
          <p:cNvPr id="67" name="그룹 66"/>
          <p:cNvGrpSpPr/>
          <p:nvPr/>
        </p:nvGrpSpPr>
        <p:grpSpPr>
          <a:xfrm>
            <a:off x="1590445" y="2262299"/>
            <a:ext cx="503620" cy="151844"/>
            <a:chOff x="1853004" y="4826628"/>
            <a:chExt cx="508292" cy="216024"/>
          </a:xfrm>
        </p:grpSpPr>
        <p:pic>
          <p:nvPicPr>
            <p:cNvPr id="68"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618231" y="2445597"/>
            <a:ext cx="458837" cy="141889"/>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15"/>
          <a:stretch>
            <a:fillRect/>
          </a:stretch>
        </p:blipFill>
        <p:spPr>
          <a:xfrm>
            <a:off x="1372612" y="2635220"/>
            <a:ext cx="1521869" cy="149692"/>
          </a:xfrm>
          <a:prstGeom prst="rect">
            <a:avLst/>
          </a:prstGeom>
        </p:spPr>
      </p:pic>
      <p:sp>
        <p:nvSpPr>
          <p:cNvPr id="77" name="직사각형 76"/>
          <p:cNvSpPr/>
          <p:nvPr/>
        </p:nvSpPr>
        <p:spPr bwMode="auto">
          <a:xfrm>
            <a:off x="1314060" y="3068637"/>
            <a:ext cx="5851869" cy="10410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8" name="그림 77"/>
          <p:cNvPicPr>
            <a:picLocks noChangeAspect="1"/>
          </p:cNvPicPr>
          <p:nvPr/>
        </p:nvPicPr>
        <p:blipFill>
          <a:blip r:embed="rId11"/>
          <a:stretch>
            <a:fillRect/>
          </a:stretch>
        </p:blipFill>
        <p:spPr>
          <a:xfrm>
            <a:off x="5834003" y="3906492"/>
            <a:ext cx="1293034" cy="197972"/>
          </a:xfrm>
          <a:prstGeom prst="rect">
            <a:avLst/>
          </a:prstGeom>
        </p:spPr>
      </p:pic>
      <p:pic>
        <p:nvPicPr>
          <p:cNvPr id="79" name="그림 78"/>
          <p:cNvPicPr>
            <a:picLocks noChangeAspect="1"/>
          </p:cNvPicPr>
          <p:nvPr/>
        </p:nvPicPr>
        <p:blipFill>
          <a:blip r:embed="rId12"/>
          <a:stretch>
            <a:fillRect/>
          </a:stretch>
        </p:blipFill>
        <p:spPr>
          <a:xfrm>
            <a:off x="6086669" y="3082784"/>
            <a:ext cx="1016495" cy="180331"/>
          </a:xfrm>
          <a:prstGeom prst="rect">
            <a:avLst/>
          </a:prstGeom>
        </p:spPr>
      </p:pic>
      <p:pic>
        <p:nvPicPr>
          <p:cNvPr id="90" name="그림 89"/>
          <p:cNvPicPr>
            <a:picLocks noChangeAspect="1"/>
          </p:cNvPicPr>
          <p:nvPr/>
        </p:nvPicPr>
        <p:blipFill>
          <a:blip r:embed="rId15"/>
          <a:stretch>
            <a:fillRect/>
          </a:stretch>
        </p:blipFill>
        <p:spPr>
          <a:xfrm>
            <a:off x="1350838" y="3916493"/>
            <a:ext cx="1521869" cy="149692"/>
          </a:xfrm>
          <a:prstGeom prst="rect">
            <a:avLst/>
          </a:prstGeom>
        </p:spPr>
      </p:pic>
      <p:graphicFrame>
        <p:nvGraphicFramePr>
          <p:cNvPr id="91" name="표 90"/>
          <p:cNvGraphicFramePr>
            <a:graphicFrameLocks noGrp="1"/>
          </p:cNvGraphicFramePr>
          <p:nvPr>
            <p:extLst>
              <p:ext uri="{D42A27DB-BD31-4B8C-83A1-F6EECF244321}">
                <p14:modId xmlns:p14="http://schemas.microsoft.com/office/powerpoint/2010/main" val="1698442770"/>
              </p:ext>
            </p:extLst>
          </p:nvPr>
        </p:nvGraphicFramePr>
        <p:xfrm>
          <a:off x="1381551" y="3272059"/>
          <a:ext cx="5701944" cy="655320"/>
        </p:xfrm>
        <a:graphic>
          <a:graphicData uri="http://schemas.openxmlformats.org/drawingml/2006/table">
            <a:tbl>
              <a:tblPr firstRow="1" bandRow="1">
                <a:tableStyleId>{5C22544A-7EE6-4342-B048-85BDC9FD1C3A}</a:tableStyleId>
              </a:tblPr>
              <a:tblGrid>
                <a:gridCol w="608991"/>
                <a:gridCol w="772548"/>
                <a:gridCol w="772548"/>
                <a:gridCol w="702316"/>
                <a:gridCol w="2845541"/>
              </a:tblGrid>
              <a:tr h="87840">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직급</a:t>
                      </a:r>
                      <a:r>
                        <a:rPr lang="en-US" altLang="ko-KR" sz="900" dirty="0" smtClean="0">
                          <a:solidFill>
                            <a:schemeClr val="tx1"/>
                          </a:solidFill>
                        </a:rPr>
                        <a:t>/</a:t>
                      </a:r>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TP</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개별 코멘트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23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tx1"/>
                          </a:solidFill>
                        </a:rPr>
                        <a:t>BIZ</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10</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600">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n-lt"/>
                          <a:ea typeface="+mn-ea"/>
                          <a:cs typeface="+mn-cs"/>
                        </a:rPr>
                        <a:t>9</a:t>
                      </a:r>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4" name="Rectangle 6"/>
          <p:cNvSpPr>
            <a:spLocks noChangeArrowheads="1"/>
          </p:cNvSpPr>
          <p:nvPr/>
        </p:nvSpPr>
        <p:spPr bwMode="auto">
          <a:xfrm>
            <a:off x="606425" y="555625"/>
            <a:ext cx="85375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- 1(4). </a:t>
            </a:r>
            <a:r>
              <a:rPr lang="ko-KR" altLang="en-US" dirty="0" smtClean="0">
                <a:solidFill>
                  <a:srgbClr val="000000"/>
                </a:solidFill>
                <a:latin typeface="돋움"/>
                <a:ea typeface="돋움"/>
              </a:rPr>
              <a:t>교육보고 </a:t>
            </a:r>
            <a:r>
              <a:rPr lang="en-US" altLang="ko-KR" dirty="0" smtClean="0">
                <a:solidFill>
                  <a:srgbClr val="000000"/>
                </a:solidFill>
                <a:latin typeface="돋움"/>
                <a:ea typeface="돋움"/>
              </a:rPr>
              <a:t>Confirm </a:t>
            </a:r>
            <a:r>
              <a:rPr lang="en-US" altLang="ko-KR" dirty="0" smtClean="0">
                <a:solidFill>
                  <a:srgbClr val="000000"/>
                </a:solidFill>
                <a:latin typeface="돋움"/>
                <a:ea typeface="돋움"/>
                <a:sym typeface="Wingdings" panose="05000000000000000000" pitchFamily="2" charset="2"/>
              </a:rPr>
              <a:t> 1(4)</a:t>
            </a:r>
            <a:r>
              <a:rPr lang="ko-KR" altLang="en-US" dirty="0" smtClean="0">
                <a:solidFill>
                  <a:srgbClr val="000000"/>
                </a:solidFill>
                <a:latin typeface="돋움"/>
                <a:ea typeface="돋움"/>
                <a:sym typeface="Wingdings" panose="05000000000000000000" pitchFamily="2" charset="2"/>
              </a:rPr>
              <a:t>① 교육보고 </a:t>
            </a:r>
            <a:r>
              <a:rPr lang="en-US" altLang="ko-KR" dirty="0" smtClean="0">
                <a:solidFill>
                  <a:srgbClr val="000000"/>
                </a:solidFill>
                <a:latin typeface="돋움"/>
                <a:ea typeface="돋움"/>
                <a:sym typeface="Wingdings" panose="05000000000000000000" pitchFamily="2" charset="2"/>
              </a:rPr>
              <a:t>Confirm </a:t>
            </a:r>
            <a:r>
              <a:rPr lang="ko-KR" altLang="en-US" dirty="0" smtClean="0">
                <a:solidFill>
                  <a:srgbClr val="000000"/>
                </a:solidFill>
                <a:latin typeface="돋움"/>
                <a:ea typeface="돋움"/>
                <a:sym typeface="Wingdings" panose="05000000000000000000" pitchFamily="2" charset="2"/>
              </a:rPr>
              <a:t>상세보기 </a:t>
            </a:r>
            <a:r>
              <a:rPr lang="en-US" altLang="ko-KR" dirty="0" smtClean="0">
                <a:solidFill>
                  <a:srgbClr val="000000"/>
                </a:solidFill>
                <a:latin typeface="돋움"/>
                <a:ea typeface="돋움"/>
                <a:sym typeface="Wingdings" panose="05000000000000000000" pitchFamily="2" charset="2"/>
              </a:rPr>
              <a:t>- 2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pic>
        <p:nvPicPr>
          <p:cNvPr id="51"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24585" y="2296394"/>
            <a:ext cx="76966" cy="109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7327416" y="915412"/>
            <a:ext cx="1565064" cy="2520577"/>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교육보고 현황 내 일일 </a:t>
            </a:r>
            <a:r>
              <a:rPr lang="ko-KR" altLang="en-US" sz="1000" b="1" dirty="0" err="1"/>
              <a:t>레포트도</a:t>
            </a:r>
            <a:r>
              <a:rPr lang="ko-KR" altLang="en-US" sz="1000" b="1" dirty="0"/>
              <a:t> 포함되어 있음</a:t>
            </a:r>
            <a:r>
              <a:rPr lang="en-US" altLang="ko-KR" sz="1000" b="1" dirty="0"/>
              <a:t>. (</a:t>
            </a:r>
            <a:r>
              <a:rPr lang="ko-KR" altLang="en-US" sz="1000" b="1" dirty="0"/>
              <a:t>통합적으로 보여주는 정보임</a:t>
            </a:r>
            <a:r>
              <a:rPr lang="en-US" altLang="ko-KR" sz="1000" b="1" dirty="0"/>
              <a:t>)</a:t>
            </a:r>
          </a:p>
          <a:p>
            <a:pPr marL="87313" indent="-87313">
              <a:buFont typeface="Arial" panose="020B0604020202020204" pitchFamily="34" charset="0"/>
              <a:buChar char="•"/>
            </a:pPr>
            <a:endParaRPr lang="en-US" altLang="ko-KR" sz="1000" b="1" dirty="0"/>
          </a:p>
          <a:p>
            <a:pPr marL="87313" indent="-87313">
              <a:buFont typeface="Arial" panose="020B0604020202020204" pitchFamily="34" charset="0"/>
              <a:buChar char="•"/>
            </a:pPr>
            <a:r>
              <a:rPr lang="ko-KR" altLang="en-US" sz="1000" b="1" dirty="0"/>
              <a:t>학생 정보 표 설계 시 최대 치 고려하여 넉넉하게 설계</a:t>
            </a:r>
            <a:r>
              <a:rPr lang="en-US" altLang="ko-KR" sz="1000" b="1" dirty="0"/>
              <a:t>, </a:t>
            </a:r>
            <a:r>
              <a:rPr lang="ko-KR" altLang="en-US" sz="1000" b="1" dirty="0"/>
              <a:t>열</a:t>
            </a:r>
            <a:r>
              <a:rPr lang="en-US" altLang="ko-KR" sz="1000" b="1" dirty="0"/>
              <a:t>/</a:t>
            </a:r>
            <a:r>
              <a:rPr lang="ko-KR" altLang="en-US" sz="1000" b="1" dirty="0"/>
              <a:t>행 크기 고정</a:t>
            </a:r>
            <a:endParaRPr lang="en-US" altLang="ko-KR" sz="1000" b="1" dirty="0"/>
          </a:p>
          <a:p>
            <a:pPr marL="87313" indent="-87313">
              <a:buFont typeface="Arial" panose="020B0604020202020204" pitchFamily="34" charset="0"/>
              <a:buChar char="•"/>
            </a:pPr>
            <a:endParaRPr lang="en-US" altLang="ko-KR" sz="1000" b="1" dirty="0"/>
          </a:p>
          <a:p>
            <a:pPr marL="87313" indent="-87313">
              <a:buFont typeface="Arial" panose="020B0604020202020204" pitchFamily="34" charset="0"/>
              <a:buChar char="•"/>
            </a:pPr>
            <a:r>
              <a:rPr lang="ko-KR" altLang="en-US" sz="1000" b="1" dirty="0"/>
              <a:t>개별 코멘트의 경우 </a:t>
            </a:r>
            <a:r>
              <a:rPr lang="en-US" altLang="ko-KR" sz="1000" b="1" dirty="0"/>
              <a:t>100</a:t>
            </a:r>
            <a:r>
              <a:rPr lang="ko-KR" altLang="en-US" sz="1000" b="1" dirty="0"/>
              <a:t>자까지 입력 가능</a:t>
            </a:r>
            <a:r>
              <a:rPr lang="en-US" altLang="ko-KR" sz="1000" b="1" dirty="0"/>
              <a:t>, </a:t>
            </a:r>
            <a:r>
              <a:rPr lang="ko-KR" altLang="en-US" sz="1000" b="1" dirty="0"/>
              <a:t>개별 코멘트 칸이 최대 </a:t>
            </a:r>
            <a:r>
              <a:rPr lang="en-US" altLang="ko-KR" sz="1000" b="1" dirty="0"/>
              <a:t>3</a:t>
            </a:r>
            <a:r>
              <a:rPr lang="ko-KR" altLang="en-US" sz="1000" b="1" dirty="0"/>
              <a:t>줄 초과하지 않도록 설정</a:t>
            </a:r>
            <a:endParaRPr lang="en-US" altLang="ko-KR" sz="1000" b="1" dirty="0"/>
          </a:p>
        </p:txBody>
      </p:sp>
      <p:sp>
        <p:nvSpPr>
          <p:cNvPr id="92" name="TextBox 91"/>
          <p:cNvSpPr txBox="1"/>
          <p:nvPr/>
        </p:nvSpPr>
        <p:spPr>
          <a:xfrm>
            <a:off x="1276679" y="4115350"/>
            <a:ext cx="5955423" cy="1988113"/>
          </a:xfrm>
          <a:prstGeom prst="rect">
            <a:avLst/>
          </a:prstGeom>
          <a:noFill/>
          <a:ln w="25400">
            <a:solidFill>
              <a:srgbClr val="FF0000"/>
            </a:solidFill>
            <a:prstDash val="dash"/>
          </a:ln>
        </p:spPr>
        <p:txBody>
          <a:bodyPr wrap="square" rtlCol="0">
            <a:normAutofit/>
          </a:bodyPr>
          <a:lstStyle/>
          <a:p>
            <a:endParaRPr lang="ko-KR" altLang="en-US" dirty="0"/>
          </a:p>
        </p:txBody>
      </p:sp>
      <p:sp>
        <p:nvSpPr>
          <p:cNvPr id="93" name="직사각형 92"/>
          <p:cNvSpPr/>
          <p:nvPr/>
        </p:nvSpPr>
        <p:spPr>
          <a:xfrm>
            <a:off x="-370645" y="4265230"/>
            <a:ext cx="1608505" cy="184490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일일 </a:t>
            </a:r>
            <a:r>
              <a:rPr lang="ko-KR" altLang="en-US" sz="1000" b="1" dirty="0" err="1"/>
              <a:t>레포트</a:t>
            </a:r>
            <a:r>
              <a:rPr lang="ko-KR" altLang="en-US" sz="1000" b="1" dirty="0"/>
              <a:t> 내용 입력 시 기존 첫 화면에 </a:t>
            </a:r>
            <a:r>
              <a:rPr lang="en-US" altLang="ko-KR" sz="1000" b="1" dirty="0"/>
              <a:t>FIX</a:t>
            </a:r>
            <a:r>
              <a:rPr lang="ko-KR" altLang="en-US" sz="1000" b="1" dirty="0"/>
              <a:t>된 박스 크기 초과 시 스크롤이 아닌 자동으로 커지도록 설계</a:t>
            </a:r>
            <a:endParaRPr lang="en-US" altLang="ko-KR" sz="1000" b="1" dirty="0"/>
          </a:p>
          <a:p>
            <a:pPr marL="87313" indent="-87313">
              <a:buFont typeface="Arial" panose="020B0604020202020204" pitchFamily="34" charset="0"/>
              <a:buChar char="•"/>
            </a:pPr>
            <a:r>
              <a:rPr lang="en-US" altLang="ko-KR" sz="1000" b="1" dirty="0"/>
              <a:t>File Upload</a:t>
            </a:r>
            <a:r>
              <a:rPr lang="ko-KR" altLang="en-US" sz="1000" b="1" dirty="0"/>
              <a:t>는 해당 회 차 학습자료 </a:t>
            </a:r>
            <a:r>
              <a:rPr lang="ko-KR" altLang="en-US" sz="1000" b="1" dirty="0" smtClean="0"/>
              <a:t>업로드</a:t>
            </a:r>
            <a:endParaRPr lang="en-US" altLang="ko-KR" sz="1000" b="1" dirty="0">
              <a:solidFill>
                <a:srgbClr val="FF0000"/>
              </a:solidFill>
            </a:endParaRPr>
          </a:p>
        </p:txBody>
      </p:sp>
      <p:sp>
        <p:nvSpPr>
          <p:cNvPr id="94" name="직사각형 93"/>
          <p:cNvSpPr/>
          <p:nvPr/>
        </p:nvSpPr>
        <p:spPr>
          <a:xfrm>
            <a:off x="7339767" y="3532051"/>
            <a:ext cx="1786815" cy="18847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승인하기 버튼 클릭 시 확인 메시지 팝업</a:t>
            </a:r>
            <a:r>
              <a:rPr lang="en-US" altLang="ko-KR" sz="1000" b="1" dirty="0" smtClean="0"/>
              <a:t>!</a:t>
            </a:r>
            <a:r>
              <a:rPr lang="ko-KR" altLang="en-US" sz="1000" b="1" dirty="0" smtClean="0"/>
              <a:t> </a:t>
            </a:r>
            <a:endParaRPr lang="en-US" altLang="ko-KR" sz="1000" b="1" dirty="0" smtClean="0"/>
          </a:p>
          <a:p>
            <a:endParaRPr lang="en-US" altLang="ko-KR" sz="1000" b="1" dirty="0"/>
          </a:p>
          <a:p>
            <a:pPr marL="87313" indent="-87313">
              <a:buFont typeface="Arial" panose="020B0604020202020204" pitchFamily="34" charset="0"/>
              <a:buChar char="•"/>
            </a:pPr>
            <a:r>
              <a:rPr lang="ko-KR" altLang="en-US" sz="1000" b="1" dirty="0" smtClean="0"/>
              <a:t>승인 완료된 해당 회 차 교육보고 정보는 교육보고 전체보기 화면에서 사라지도록 설정</a:t>
            </a:r>
            <a:endParaRPr lang="en-US" altLang="ko-KR" sz="1000" b="1" dirty="0"/>
          </a:p>
        </p:txBody>
      </p:sp>
      <p:sp>
        <p:nvSpPr>
          <p:cNvPr id="95" name="직사각형 94"/>
          <p:cNvSpPr/>
          <p:nvPr/>
        </p:nvSpPr>
        <p:spPr>
          <a:xfrm>
            <a:off x="2651871" y="-134789"/>
            <a:ext cx="3104915" cy="567917"/>
          </a:xfrm>
          <a:prstGeom prst="rect">
            <a:avLst/>
          </a:prstGeom>
          <a:solidFill>
            <a:schemeClr val="bg1">
              <a:lumMod val="95000"/>
            </a:schemeClr>
          </a:solidFill>
          <a:ln w="25400">
            <a:solidFill>
              <a:schemeClr val="tx1"/>
            </a:solidFill>
          </a:ln>
        </p:spPr>
        <p:txBody>
          <a:bodyPr wrap="square" anchor="t">
            <a:normAutofit/>
          </a:bodyPr>
          <a:lstStyle/>
          <a:p>
            <a:r>
              <a:rPr lang="en-US" altLang="ko-KR" sz="1000" b="1" dirty="0" smtClean="0"/>
              <a:t>[</a:t>
            </a:r>
            <a:r>
              <a:rPr lang="ko-KR" altLang="en-US" sz="1000" b="1" dirty="0" smtClean="0"/>
              <a:t>해당 교육보고가 성공적으로 승인 되었습니다</a:t>
            </a:r>
            <a:r>
              <a:rPr lang="en-US" altLang="ko-KR" sz="1000" b="1" dirty="0" smtClean="0"/>
              <a:t>.] </a:t>
            </a:r>
          </a:p>
        </p:txBody>
      </p:sp>
      <p:sp>
        <p:nvSpPr>
          <p:cNvPr id="96" name="TextBox 95"/>
          <p:cNvSpPr txBox="1"/>
          <p:nvPr/>
        </p:nvSpPr>
        <p:spPr>
          <a:xfrm>
            <a:off x="3981950" y="68168"/>
            <a:ext cx="440404" cy="320985"/>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97" name="직사각형 96"/>
          <p:cNvSpPr/>
          <p:nvPr/>
        </p:nvSpPr>
        <p:spPr>
          <a:xfrm>
            <a:off x="218906" y="-44558"/>
            <a:ext cx="2259973"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dirty="0" smtClean="0"/>
              <a:t>확인버튼 클릭 시 </a:t>
            </a:r>
            <a:r>
              <a:rPr lang="ko-KR" altLang="en-US" sz="1000" b="1" dirty="0" smtClean="0">
                <a:solidFill>
                  <a:srgbClr val="0070C0"/>
                </a:solidFill>
              </a:rPr>
              <a:t>교육보고 </a:t>
            </a:r>
            <a:r>
              <a:rPr lang="en-US" altLang="ko-KR" sz="1000" b="1" dirty="0" smtClean="0">
                <a:solidFill>
                  <a:srgbClr val="0070C0"/>
                </a:solidFill>
              </a:rPr>
              <a:t>Confirm </a:t>
            </a:r>
            <a:r>
              <a:rPr lang="ko-KR" altLang="en-US" sz="1000" b="1" dirty="0" smtClean="0">
                <a:solidFill>
                  <a:srgbClr val="0070C0"/>
                </a:solidFill>
              </a:rPr>
              <a:t>전체화면 </a:t>
            </a:r>
            <a:r>
              <a:rPr lang="ko-KR" altLang="en-US" sz="1000" b="1" dirty="0" smtClean="0"/>
              <a:t>으로 이동 </a:t>
            </a:r>
            <a:endParaRPr lang="en-US" altLang="ko-KR" sz="1000" b="1" dirty="0" smtClean="0"/>
          </a:p>
        </p:txBody>
      </p:sp>
      <p:cxnSp>
        <p:nvCxnSpPr>
          <p:cNvPr id="98" name="꺾인 연결선 97"/>
          <p:cNvCxnSpPr>
            <a:stCxn id="94" idx="3"/>
            <a:endCxn id="95" idx="3"/>
          </p:cNvCxnSpPr>
          <p:nvPr/>
        </p:nvCxnSpPr>
        <p:spPr bwMode="auto">
          <a:xfrm flipH="1" flipV="1">
            <a:off x="5756786" y="149170"/>
            <a:ext cx="3369796" cy="4325237"/>
          </a:xfrm>
          <a:prstGeom prst="bentConnector3">
            <a:avLst>
              <a:gd name="adj1" fmla="val -678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직사각형 99"/>
          <p:cNvSpPr/>
          <p:nvPr/>
        </p:nvSpPr>
        <p:spPr bwMode="auto">
          <a:xfrm>
            <a:off x="4031487" y="107580"/>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cxnSp>
        <p:nvCxnSpPr>
          <p:cNvPr id="101" name="꺾인 연결선 100"/>
          <p:cNvCxnSpPr>
            <a:stCxn id="96" idx="1"/>
            <a:endCxn id="97" idx="0"/>
          </p:cNvCxnSpPr>
          <p:nvPr/>
        </p:nvCxnSpPr>
        <p:spPr bwMode="auto">
          <a:xfrm rot="10800000">
            <a:off x="1348894" y="-44557"/>
            <a:ext cx="2633057" cy="273219"/>
          </a:xfrm>
          <a:prstGeom prst="bentConnector4">
            <a:avLst>
              <a:gd name="adj1" fmla="val 28542"/>
              <a:gd name="adj2" fmla="val 18366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TextBox 101"/>
          <p:cNvSpPr txBox="1"/>
          <p:nvPr/>
        </p:nvSpPr>
        <p:spPr>
          <a:xfrm>
            <a:off x="4018256" y="5825794"/>
            <a:ext cx="953134" cy="320985"/>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cxnSp>
        <p:nvCxnSpPr>
          <p:cNvPr id="103" name="꺾인 연결선 102"/>
          <p:cNvCxnSpPr>
            <a:stCxn id="102" idx="3"/>
            <a:endCxn id="94" idx="2"/>
          </p:cNvCxnSpPr>
          <p:nvPr/>
        </p:nvCxnSpPr>
        <p:spPr bwMode="auto">
          <a:xfrm flipV="1">
            <a:off x="4971390" y="5416763"/>
            <a:ext cx="3261785" cy="569524"/>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직사각형 103"/>
          <p:cNvSpPr/>
          <p:nvPr/>
        </p:nvSpPr>
        <p:spPr>
          <a:xfrm>
            <a:off x="72023" y="2961644"/>
            <a:ext cx="1044713" cy="1152128"/>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학습자명 클릭 시 학생관리 내 학생 개별 정보 조회 화면으로 이동</a:t>
            </a:r>
            <a:endParaRPr lang="en-US" altLang="ko-KR" sz="1000" b="1" dirty="0"/>
          </a:p>
        </p:txBody>
      </p:sp>
      <p:sp>
        <p:nvSpPr>
          <p:cNvPr id="107" name="TextBox 106"/>
          <p:cNvSpPr txBox="1"/>
          <p:nvPr/>
        </p:nvSpPr>
        <p:spPr>
          <a:xfrm>
            <a:off x="1359337" y="3400984"/>
            <a:ext cx="678294" cy="54937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08" name="꺾인 연결선 107"/>
          <p:cNvCxnSpPr>
            <a:stCxn id="107" idx="1"/>
            <a:endCxn id="104" idx="0"/>
          </p:cNvCxnSpPr>
          <p:nvPr/>
        </p:nvCxnSpPr>
        <p:spPr bwMode="auto">
          <a:xfrm rot="10800000">
            <a:off x="594381" y="2961644"/>
            <a:ext cx="764957" cy="714026"/>
          </a:xfrm>
          <a:prstGeom prst="bentConnector4">
            <a:avLst>
              <a:gd name="adj1" fmla="val 15857"/>
              <a:gd name="adj2" fmla="val 13201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4079571"/>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7326" y="298761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28"/>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6"/>
          <a:stretch>
            <a:fillRect/>
          </a:stretch>
        </p:blipFill>
        <p:spPr>
          <a:xfrm>
            <a:off x="4294297" y="4049194"/>
            <a:ext cx="144016" cy="144016"/>
          </a:xfrm>
          <a:prstGeom prst="rect">
            <a:avLst/>
          </a:prstGeom>
        </p:spPr>
      </p:pic>
      <p:sp>
        <p:nvSpPr>
          <p:cNvPr id="51" name="TextBox 50"/>
          <p:cNvSpPr txBox="1"/>
          <p:nvPr/>
        </p:nvSpPr>
        <p:spPr>
          <a:xfrm>
            <a:off x="2771800" y="3131687"/>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88"/>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568365" y="2225076"/>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점 척도로 기준 적용</a:t>
            </a:r>
            <a:endParaRPr lang="en-US" altLang="ko-KR" sz="1000" dirty="0" smtClean="0"/>
          </a:p>
        </p:txBody>
      </p:sp>
      <p:sp>
        <p:nvSpPr>
          <p:cNvPr id="64" name="직사각형 63"/>
          <p:cNvSpPr/>
          <p:nvPr/>
        </p:nvSpPr>
        <p:spPr>
          <a:xfrm>
            <a:off x="2379755" y="4465643"/>
            <a:ext cx="2015286" cy="1906349"/>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smtClean="0"/>
              <a:t>출석의 경우 이미 수업 전 체크 완료된 항목 임으로 수정 불필요 </a:t>
            </a:r>
            <a:endParaRPr lang="en-US" altLang="ko-KR" sz="1000" dirty="0" smtClean="0"/>
          </a:p>
          <a:p>
            <a:pPr marL="268288" indent="-179388">
              <a:buFont typeface="Wingdings" panose="05000000000000000000" pitchFamily="2" charset="2"/>
              <a:buChar char="v"/>
            </a:pPr>
            <a:r>
              <a:rPr lang="ko-KR" altLang="en-US" sz="1000" dirty="0" smtClean="0"/>
              <a:t>결석으로 체크된 항목만 옆에 있는 </a:t>
            </a:r>
            <a:r>
              <a:rPr lang="ko-KR" altLang="en-US" sz="1000" dirty="0" err="1" smtClean="0"/>
              <a:t>드랍다운</a:t>
            </a:r>
            <a:r>
              <a:rPr lang="ko-KR" altLang="en-US" sz="1000" dirty="0" smtClean="0"/>
              <a:t> 버튼으로 사용하여 </a:t>
            </a:r>
            <a:r>
              <a:rPr lang="ko-KR" altLang="en-US" sz="1000" dirty="0" smtClean="0">
                <a:solidFill>
                  <a:schemeClr val="accent2">
                    <a:lumMod val="50000"/>
                  </a:schemeClr>
                </a:solidFill>
              </a:rPr>
              <a:t>지각</a:t>
            </a:r>
            <a:r>
              <a:rPr lang="en-US" altLang="ko-KR" sz="1000" dirty="0" smtClean="0">
                <a:solidFill>
                  <a:schemeClr val="accent2">
                    <a:lumMod val="50000"/>
                  </a:schemeClr>
                </a:solidFill>
              </a:rPr>
              <a:t>/ BIZ </a:t>
            </a:r>
            <a:r>
              <a:rPr lang="ko-KR" altLang="en-US" sz="1000" dirty="0" smtClean="0"/>
              <a:t>로 수정할 수 있음</a:t>
            </a:r>
            <a:endParaRPr lang="en-US" altLang="ko-KR" sz="1000" dirty="0" smtClean="0"/>
          </a:p>
          <a:p>
            <a:pPr marL="268288" indent="-179388">
              <a:buFont typeface="Wingdings" panose="05000000000000000000" pitchFamily="2" charset="2"/>
              <a:buChar char="v"/>
            </a:pPr>
            <a:r>
              <a:rPr lang="ko-KR" altLang="en-US" sz="1000" dirty="0" smtClean="0"/>
              <a:t>결석의 경우만 지각</a:t>
            </a:r>
            <a:r>
              <a:rPr lang="en-US" altLang="ko-KR" sz="1000" dirty="0" smtClean="0"/>
              <a:t>/BIZ</a:t>
            </a:r>
            <a:r>
              <a:rPr lang="ko-KR" altLang="en-US" sz="1000" dirty="0" smtClean="0"/>
              <a:t>로 바꿀 수 있음</a:t>
            </a: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1"/>
          </p:cNvCxnSpPr>
          <p:nvPr/>
        </p:nvCxnSpPr>
        <p:spPr bwMode="auto">
          <a:xfrm rot="5400000">
            <a:off x="2127522" y="4342491"/>
            <a:ext cx="1328561" cy="824093"/>
          </a:xfrm>
          <a:prstGeom prst="bentConnector4">
            <a:avLst>
              <a:gd name="adj1" fmla="val 14128"/>
              <a:gd name="adj2" fmla="val 1277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nvPr>
        </p:nvGraphicFramePr>
        <p:xfrm>
          <a:off x="4499992" y="5023098"/>
          <a:ext cx="936104" cy="633688"/>
        </p:xfrm>
        <a:graphic>
          <a:graphicData uri="http://schemas.openxmlformats.org/drawingml/2006/table">
            <a:tbl>
              <a:tblPr firstRow="1" bandRow="1">
                <a:tableStyleId>{5C22544A-7EE6-4342-B048-85BDC9FD1C3A}</a:tableStyleId>
              </a:tblPr>
              <a:tblGrid>
                <a:gridCol w="936104"/>
              </a:tblGrid>
              <a:tr h="316844">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844">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7"/>
          <a:stretch>
            <a:fillRect/>
          </a:stretch>
        </p:blipFill>
        <p:spPr>
          <a:xfrm>
            <a:off x="4593441" y="5106956"/>
            <a:ext cx="161925" cy="161925"/>
          </a:xfrm>
          <a:prstGeom prst="rect">
            <a:avLst/>
          </a:prstGeom>
        </p:spPr>
      </p:pic>
      <p:pic>
        <p:nvPicPr>
          <p:cNvPr id="76" name="그림 75"/>
          <p:cNvPicPr>
            <a:picLocks noChangeAspect="1"/>
          </p:cNvPicPr>
          <p:nvPr/>
        </p:nvPicPr>
        <p:blipFill>
          <a:blip r:embed="rId7"/>
          <a:stretch>
            <a:fillRect/>
          </a:stretch>
        </p:blipFill>
        <p:spPr>
          <a:xfrm>
            <a:off x="4593441" y="5412566"/>
            <a:ext cx="161925" cy="161925"/>
          </a:xfrm>
          <a:prstGeom prst="rect">
            <a:avLst/>
          </a:prstGeom>
        </p:spPr>
      </p:pic>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시 유관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92299" y="4801593"/>
            <a:ext cx="1959421" cy="1478937"/>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68" name="직사각형 67"/>
          <p:cNvSpPr/>
          <p:nvPr/>
        </p:nvSpPr>
        <p:spPr bwMode="auto">
          <a:xfrm>
            <a:off x="6228184"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69" name="표 68"/>
          <p:cNvGraphicFramePr>
            <a:graphicFrameLocks noGrp="1"/>
          </p:cNvGraphicFramePr>
          <p:nvPr>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1" name="그림 70"/>
          <p:cNvPicPr>
            <a:picLocks noChangeAspect="1"/>
          </p:cNvPicPr>
          <p:nvPr/>
        </p:nvPicPr>
        <p:blipFill>
          <a:blip r:embed="rId6"/>
          <a:stretch>
            <a:fillRect/>
          </a:stretch>
        </p:blipFill>
        <p:spPr>
          <a:xfrm>
            <a:off x="4286217" y="2688209"/>
            <a:ext cx="190500" cy="190500"/>
          </a:xfrm>
          <a:prstGeom prst="rect">
            <a:avLst/>
          </a:prstGeom>
        </p:spPr>
      </p:pic>
      <p:grpSp>
        <p:nvGrpSpPr>
          <p:cNvPr id="74" name="그룹 73"/>
          <p:cNvGrpSpPr/>
          <p:nvPr/>
        </p:nvGrpSpPr>
        <p:grpSpPr>
          <a:xfrm>
            <a:off x="1767900" y="2427580"/>
            <a:ext cx="532997" cy="171618"/>
            <a:chOff x="1853004" y="4826628"/>
            <a:chExt cx="508292" cy="216024"/>
          </a:xfrm>
        </p:grpSpPr>
        <p:pic>
          <p:nvPicPr>
            <p:cNvPr id="7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54709" y="2620710"/>
            <a:ext cx="572736" cy="162718"/>
            <a:chOff x="1853004" y="5154597"/>
            <a:chExt cx="546189" cy="204821"/>
          </a:xfrm>
        </p:grpSpPr>
        <p:pic>
          <p:nvPicPr>
            <p:cNvPr id="82"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cxnSp>
        <p:nvCxnSpPr>
          <p:cNvPr id="27" name="꺾인 연결선 26"/>
          <p:cNvCxnSpPr>
            <a:stCxn id="54" idx="0"/>
            <a:endCxn id="60" idx="1"/>
          </p:cNvCxnSpPr>
          <p:nvPr/>
        </p:nvCxnSpPr>
        <p:spPr bwMode="auto">
          <a:xfrm rot="5400000" flipH="1" flipV="1">
            <a:off x="5744500" y="1307823"/>
            <a:ext cx="84084" cy="3563646"/>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0" name="그림 69"/>
          <p:cNvPicPr>
            <a:picLocks noChangeAspect="1"/>
          </p:cNvPicPr>
          <p:nvPr/>
        </p:nvPicPr>
        <p:blipFill>
          <a:blip r:embed="rId6"/>
          <a:stretch>
            <a:fillRect/>
          </a:stretch>
        </p:blipFill>
        <p:spPr>
          <a:xfrm>
            <a:off x="3424320" y="3482395"/>
            <a:ext cx="144016" cy="144016"/>
          </a:xfrm>
          <a:prstGeom prst="rect">
            <a:avLst/>
          </a:prstGeom>
        </p:spPr>
      </p:pic>
      <p:sp>
        <p:nvSpPr>
          <p:cNvPr id="73" name="TextBox 72"/>
          <p:cNvSpPr txBox="1"/>
          <p:nvPr/>
        </p:nvSpPr>
        <p:spPr>
          <a:xfrm>
            <a:off x="3408986" y="3460623"/>
            <a:ext cx="168846" cy="170628"/>
          </a:xfrm>
          <a:prstGeom prst="rect">
            <a:avLst/>
          </a:prstGeom>
          <a:noFill/>
          <a:ln w="25400">
            <a:solidFill>
              <a:srgbClr val="FF0000"/>
            </a:solidFill>
            <a:prstDash val="dash"/>
          </a:ln>
        </p:spPr>
        <p:txBody>
          <a:bodyPr wrap="square" rtlCol="0">
            <a:normAutofit fontScale="32500" lnSpcReduction="20000"/>
          </a:bodyPr>
          <a:lstStyle/>
          <a:p>
            <a:endParaRPr lang="ko-KR" altLang="en-US" dirty="0"/>
          </a:p>
        </p:txBody>
      </p:sp>
      <p:cxnSp>
        <p:nvCxnSpPr>
          <p:cNvPr id="19" name="꺾인 연결선 18"/>
          <p:cNvCxnSpPr>
            <a:stCxn id="73" idx="2"/>
            <a:endCxn id="72" idx="0"/>
          </p:cNvCxnSpPr>
          <p:nvPr/>
        </p:nvCxnSpPr>
        <p:spPr bwMode="auto">
          <a:xfrm rot="16200000" flipH="1">
            <a:off x="3534803" y="3589856"/>
            <a:ext cx="1391847" cy="1474635"/>
          </a:xfrm>
          <a:prstGeom prst="bentConnector3">
            <a:avLst>
              <a:gd name="adj1" fmla="val 5000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Rectangle 6"/>
          <p:cNvSpPr>
            <a:spLocks noChangeArrowheads="1"/>
          </p:cNvSpPr>
          <p:nvPr/>
        </p:nvSpPr>
        <p:spPr bwMode="auto">
          <a:xfrm>
            <a:off x="606425" y="555625"/>
            <a:ext cx="85375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- 1(4). </a:t>
            </a:r>
            <a:r>
              <a:rPr lang="ko-KR" altLang="en-US" dirty="0" smtClean="0">
                <a:solidFill>
                  <a:srgbClr val="000000"/>
                </a:solidFill>
                <a:latin typeface="돋움"/>
                <a:ea typeface="돋움"/>
              </a:rPr>
              <a:t>교육보고 </a:t>
            </a:r>
            <a:r>
              <a:rPr lang="en-US" altLang="ko-KR" dirty="0" smtClean="0">
                <a:solidFill>
                  <a:srgbClr val="000000"/>
                </a:solidFill>
                <a:latin typeface="돋움"/>
                <a:ea typeface="돋움"/>
              </a:rPr>
              <a:t>Confirm </a:t>
            </a:r>
            <a:r>
              <a:rPr lang="en-US" altLang="ko-KR" dirty="0" smtClean="0">
                <a:solidFill>
                  <a:srgbClr val="000000"/>
                </a:solidFill>
                <a:latin typeface="돋움"/>
                <a:ea typeface="돋움"/>
                <a:sym typeface="Wingdings" panose="05000000000000000000" pitchFamily="2" charset="2"/>
              </a:rPr>
              <a:t> 1(4)</a:t>
            </a:r>
            <a:r>
              <a:rPr lang="ko-KR" altLang="en-US" dirty="0" smtClean="0">
                <a:solidFill>
                  <a:srgbClr val="000000"/>
                </a:solidFill>
                <a:latin typeface="돋움"/>
                <a:ea typeface="돋움"/>
                <a:sym typeface="Wingdings" panose="05000000000000000000" pitchFamily="2" charset="2"/>
              </a:rPr>
              <a:t>① 교육보고 </a:t>
            </a:r>
            <a:r>
              <a:rPr lang="en-US" altLang="ko-KR" dirty="0" smtClean="0">
                <a:solidFill>
                  <a:srgbClr val="000000"/>
                </a:solidFill>
                <a:latin typeface="돋움"/>
                <a:ea typeface="돋움"/>
                <a:sym typeface="Wingdings" panose="05000000000000000000" pitchFamily="2" charset="2"/>
              </a:rPr>
              <a:t>Confirm </a:t>
            </a:r>
            <a:r>
              <a:rPr lang="ko-KR" altLang="en-US" dirty="0" smtClean="0">
                <a:solidFill>
                  <a:srgbClr val="000000"/>
                </a:solidFill>
                <a:latin typeface="돋움"/>
                <a:ea typeface="돋움"/>
                <a:sym typeface="Wingdings" panose="05000000000000000000" pitchFamily="2" charset="2"/>
              </a:rPr>
              <a:t>상세보기 </a:t>
            </a:r>
            <a:r>
              <a:rPr lang="en-US" altLang="ko-KR" dirty="0" smtClean="0">
                <a:solidFill>
                  <a:srgbClr val="000000"/>
                </a:solidFill>
                <a:latin typeface="돋움"/>
                <a:ea typeface="돋움"/>
                <a:sym typeface="Wingdings" panose="05000000000000000000" pitchFamily="2" charset="2"/>
              </a:rPr>
              <a:t>- 3</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Tree>
    <p:extLst>
      <p:ext uri="{BB962C8B-B14F-4D97-AF65-F5344CB8AC3E}">
        <p14:creationId xmlns:p14="http://schemas.microsoft.com/office/powerpoint/2010/main" val="150870144"/>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35496" y="937706"/>
            <a:ext cx="7128792" cy="3671024"/>
          </a:xfrm>
          <a:prstGeom prst="rect">
            <a:avLst/>
          </a:prstGeom>
        </p:spPr>
      </p:pic>
      <p:sp>
        <p:nvSpPr>
          <p:cNvPr id="6" name="직사각형 5"/>
          <p:cNvSpPr/>
          <p:nvPr/>
        </p:nvSpPr>
        <p:spPr bwMode="auto">
          <a:xfrm>
            <a:off x="1252410"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283326"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885033" y="1391124"/>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731403496"/>
              </p:ext>
            </p:extLst>
          </p:nvPr>
        </p:nvGraphicFramePr>
        <p:xfrm>
          <a:off x="1290075"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353941"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368466"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175101" y="3241026"/>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0075"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287315"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319973"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272158"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ext uri="{D42A27DB-BD31-4B8C-83A1-F6EECF244321}">
                <p14:modId xmlns:p14="http://schemas.microsoft.com/office/powerpoint/2010/main" val="458493420"/>
              </p:ext>
            </p:extLst>
          </p:nvPr>
        </p:nvGraphicFramePr>
        <p:xfrm>
          <a:off x="1283309"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9761"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17371"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279761"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908621"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06484"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290075"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303288" y="5203766"/>
            <a:ext cx="2837706" cy="261540"/>
          </a:xfrm>
          <a:prstGeom prst="rect">
            <a:avLst/>
          </a:prstGeom>
        </p:spPr>
      </p:pic>
      <p:pic>
        <p:nvPicPr>
          <p:cNvPr id="48" name="그림 47"/>
          <p:cNvPicPr>
            <a:picLocks noChangeAspect="1"/>
          </p:cNvPicPr>
          <p:nvPr/>
        </p:nvPicPr>
        <p:blipFill>
          <a:blip r:embed="rId10"/>
          <a:stretch>
            <a:fillRect/>
          </a:stretch>
        </p:blipFill>
        <p:spPr>
          <a:xfrm>
            <a:off x="1350841" y="5482105"/>
            <a:ext cx="5734218" cy="291527"/>
          </a:xfrm>
          <a:prstGeom prst="rect">
            <a:avLst/>
          </a:prstGeom>
        </p:spPr>
      </p:pic>
      <p:pic>
        <p:nvPicPr>
          <p:cNvPr id="49" name="그림 48"/>
          <p:cNvPicPr>
            <a:picLocks noChangeAspect="1"/>
          </p:cNvPicPr>
          <p:nvPr/>
        </p:nvPicPr>
        <p:blipFill>
          <a:blip r:embed="rId11"/>
          <a:stretch>
            <a:fillRect/>
          </a:stretch>
        </p:blipFill>
        <p:spPr>
          <a:xfrm>
            <a:off x="1364297" y="5511270"/>
            <a:ext cx="135974" cy="126938"/>
          </a:xfrm>
          <a:prstGeom prst="rect">
            <a:avLst/>
          </a:prstGeom>
        </p:spPr>
      </p:pic>
      <p:graphicFrame>
        <p:nvGraphicFramePr>
          <p:cNvPr id="45" name="표 44"/>
          <p:cNvGraphicFramePr>
            <a:graphicFrameLocks noGrp="1"/>
          </p:cNvGraphicFramePr>
          <p:nvPr>
            <p:extLst>
              <p:ext uri="{D42A27DB-BD31-4B8C-83A1-F6EECF244321}">
                <p14:modId xmlns:p14="http://schemas.microsoft.com/office/powerpoint/2010/main" val="4024119217"/>
              </p:ext>
            </p:extLst>
          </p:nvPr>
        </p:nvGraphicFramePr>
        <p:xfrm>
          <a:off x="1283309"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10</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306484"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306484"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5" name="Rectangle 6"/>
          <p:cNvSpPr>
            <a:spLocks noChangeArrowheads="1"/>
          </p:cNvSpPr>
          <p:nvPr/>
        </p:nvSpPr>
        <p:spPr bwMode="auto">
          <a:xfrm>
            <a:off x="606426" y="555625"/>
            <a:ext cx="84166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- 1(4</a:t>
            </a:r>
            <a:r>
              <a:rPr lang="en-US" altLang="ko-KR" dirty="0">
                <a:solidFill>
                  <a:srgbClr val="000000"/>
                </a:solidFill>
                <a:latin typeface="돋움"/>
                <a:ea typeface="돋움"/>
              </a:rPr>
              <a:t>). </a:t>
            </a:r>
            <a:r>
              <a:rPr lang="ko-KR" altLang="en-US" dirty="0">
                <a:solidFill>
                  <a:srgbClr val="000000"/>
                </a:solidFill>
                <a:latin typeface="돋움"/>
                <a:ea typeface="돋움"/>
              </a:rPr>
              <a:t>교육보고 </a:t>
            </a:r>
            <a:r>
              <a:rPr lang="en-US" altLang="ko-KR" dirty="0">
                <a:solidFill>
                  <a:srgbClr val="000000"/>
                </a:solidFill>
                <a:latin typeface="돋움"/>
                <a:ea typeface="돋움"/>
              </a:rPr>
              <a:t>Confirm </a:t>
            </a:r>
            <a:r>
              <a:rPr lang="en-US" altLang="ko-KR" dirty="0">
                <a:solidFill>
                  <a:srgbClr val="000000"/>
                </a:solidFill>
                <a:latin typeface="돋움"/>
                <a:ea typeface="돋움"/>
                <a:sym typeface="Wingdings" panose="05000000000000000000" pitchFamily="2" charset="2"/>
              </a:rPr>
              <a:t> 1(4</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② </a:t>
            </a:r>
            <a:r>
              <a:rPr lang="ko-KR" altLang="en-US" dirty="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a:t>
            </a:r>
            <a:r>
              <a:rPr lang="ko-KR" altLang="en-US" dirty="0" smtClean="0">
                <a:solidFill>
                  <a:srgbClr val="000000"/>
                </a:solidFill>
                <a:latin typeface="돋움"/>
                <a:ea typeface="돋움"/>
                <a:sym typeface="Wingdings" panose="05000000000000000000" pitchFamily="2" charset="2"/>
              </a:rPr>
              <a:t> 전체보기</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8" name="직사각형 67"/>
          <p:cNvSpPr/>
          <p:nvPr/>
        </p:nvSpPr>
        <p:spPr bwMode="auto">
          <a:xfrm>
            <a:off x="6084167"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0" name="그림 79"/>
          <p:cNvPicPr>
            <a:picLocks noChangeAspect="1"/>
          </p:cNvPicPr>
          <p:nvPr/>
        </p:nvPicPr>
        <p:blipFill>
          <a:blip r:embed="rId12"/>
          <a:stretch>
            <a:fillRect/>
          </a:stretch>
        </p:blipFill>
        <p:spPr>
          <a:xfrm>
            <a:off x="3086337" y="2313444"/>
            <a:ext cx="1454987" cy="337646"/>
          </a:xfrm>
          <a:prstGeom prst="rect">
            <a:avLst/>
          </a:prstGeom>
        </p:spPr>
      </p:pic>
      <p:grpSp>
        <p:nvGrpSpPr>
          <p:cNvPr id="81" name="그룹 80"/>
          <p:cNvGrpSpPr/>
          <p:nvPr/>
        </p:nvGrpSpPr>
        <p:grpSpPr>
          <a:xfrm>
            <a:off x="4702923" y="2295931"/>
            <a:ext cx="1223842" cy="393382"/>
            <a:chOff x="4944616" y="2295931"/>
            <a:chExt cx="1093507" cy="393382"/>
          </a:xfrm>
        </p:grpSpPr>
        <p:pic>
          <p:nvPicPr>
            <p:cNvPr id="82" name="그림 81"/>
            <p:cNvPicPr>
              <a:picLocks noChangeAspect="1"/>
            </p:cNvPicPr>
            <p:nvPr/>
          </p:nvPicPr>
          <p:blipFill>
            <a:blip r:embed="rId13"/>
            <a:stretch>
              <a:fillRect/>
            </a:stretch>
          </p:blipFill>
          <p:spPr>
            <a:xfrm>
              <a:off x="5462059" y="2295931"/>
              <a:ext cx="576064" cy="393382"/>
            </a:xfrm>
            <a:prstGeom prst="rect">
              <a:avLst/>
            </a:prstGeom>
          </p:spPr>
        </p:pic>
        <p:sp>
          <p:nvSpPr>
            <p:cNvPr id="83" name="직사각형 82"/>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4" name="직사각형 8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85" name="그룹 84"/>
          <p:cNvGrpSpPr/>
          <p:nvPr/>
        </p:nvGrpSpPr>
        <p:grpSpPr>
          <a:xfrm>
            <a:off x="4708550" y="2773218"/>
            <a:ext cx="1223842" cy="393382"/>
            <a:chOff x="4944616" y="2295931"/>
            <a:chExt cx="1093507" cy="393382"/>
          </a:xfrm>
        </p:grpSpPr>
        <p:pic>
          <p:nvPicPr>
            <p:cNvPr id="86" name="그림 85"/>
            <p:cNvPicPr>
              <a:picLocks noChangeAspect="1"/>
            </p:cNvPicPr>
            <p:nvPr/>
          </p:nvPicPr>
          <p:blipFill>
            <a:blip r:embed="rId13"/>
            <a:stretch>
              <a:fillRect/>
            </a:stretch>
          </p:blipFill>
          <p:spPr>
            <a:xfrm>
              <a:off x="5462059" y="2295931"/>
              <a:ext cx="576064" cy="393382"/>
            </a:xfrm>
            <a:prstGeom prst="rect">
              <a:avLst/>
            </a:prstGeom>
          </p:spPr>
        </p:pic>
        <p:sp>
          <p:nvSpPr>
            <p:cNvPr id="87" name="직사각형 86"/>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88" name="직사각형 87"/>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89" name="그림 88"/>
          <p:cNvPicPr>
            <a:picLocks noChangeAspect="1"/>
          </p:cNvPicPr>
          <p:nvPr/>
        </p:nvPicPr>
        <p:blipFill>
          <a:blip r:embed="rId12"/>
          <a:stretch>
            <a:fillRect/>
          </a:stretch>
        </p:blipFill>
        <p:spPr>
          <a:xfrm>
            <a:off x="3086337" y="2781459"/>
            <a:ext cx="1454987" cy="337646"/>
          </a:xfrm>
          <a:prstGeom prst="rect">
            <a:avLst/>
          </a:prstGeom>
        </p:spPr>
      </p:pic>
      <p:sp>
        <p:nvSpPr>
          <p:cNvPr id="51" name="직사각형 50"/>
          <p:cNvSpPr/>
          <p:nvPr/>
        </p:nvSpPr>
        <p:spPr>
          <a:xfrm>
            <a:off x="7236296" y="1122560"/>
            <a:ext cx="1786815" cy="536343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a:t>
            </a:r>
            <a:r>
              <a:rPr lang="ko-KR" altLang="en-US" sz="1000" b="1" dirty="0"/>
              <a:t>보고 개별 보기  첫 화면 기준 </a:t>
            </a:r>
            <a:endParaRPr lang="en-US" altLang="ko-KR" sz="1000" b="1" dirty="0"/>
          </a:p>
          <a:p>
            <a:pPr marL="271463" lvl="1" indent="-185738">
              <a:buFont typeface="Wingdings" panose="05000000000000000000" pitchFamily="2" charset="2"/>
              <a:buChar char="v"/>
            </a:pPr>
            <a:r>
              <a:rPr lang="ko-KR" altLang="en-US" sz="1000" b="1" dirty="0"/>
              <a:t>클래스 현황</a:t>
            </a:r>
            <a:endParaRPr lang="en-US" altLang="ko-KR" sz="1000" b="1" dirty="0"/>
          </a:p>
          <a:p>
            <a:pPr marL="271463" lvl="2" indent="-96838">
              <a:buFont typeface="Wingdings" panose="05000000000000000000" pitchFamily="2" charset="2"/>
              <a:buChar char="ü"/>
            </a:pPr>
            <a:r>
              <a:rPr lang="ko-KR" altLang="en-US" sz="1000" dirty="0"/>
              <a:t>회 차는 최신 순으로 보여주기 </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a:t>
            </a:r>
            <a:r>
              <a:rPr lang="ko-KR" altLang="en-US" sz="1000" dirty="0" smtClean="0"/>
              <a:t>개를 </a:t>
            </a:r>
            <a:r>
              <a:rPr lang="en-US" altLang="ko-KR" sz="1000" dirty="0" smtClean="0"/>
              <a:t>Maximum</a:t>
            </a:r>
            <a:r>
              <a:rPr lang="ko-KR" altLang="en-US" sz="1000" dirty="0" smtClean="0"/>
              <a:t>으로 전체 </a:t>
            </a:r>
            <a:r>
              <a:rPr lang="ko-KR" altLang="en-US" sz="1000" dirty="0"/>
              <a:t>정보를 </a:t>
            </a:r>
            <a:r>
              <a:rPr lang="ko-KR" altLang="en-US" sz="1000" dirty="0" smtClean="0"/>
              <a:t>보여주기 </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Entries per page</a:t>
            </a:r>
            <a:r>
              <a:rPr lang="ko-KR" altLang="en-US" sz="1000" dirty="0" smtClean="0"/>
              <a:t>는 </a:t>
            </a:r>
            <a:r>
              <a:rPr lang="en-US" altLang="ko-KR" sz="1000" dirty="0" smtClean="0"/>
              <a:t>5/10/15 </a:t>
            </a:r>
            <a:r>
              <a:rPr lang="ko-KR" altLang="en-US" sz="1000" dirty="0" smtClean="0"/>
              <a:t>순으로 조정 가능</a:t>
            </a:r>
            <a:endParaRPr lang="en-US" altLang="ko-KR" sz="1000" dirty="0" smtClean="0"/>
          </a:p>
          <a:p>
            <a:pPr marL="271463" lvl="2" indent="-96838">
              <a:buFont typeface="Wingdings" panose="05000000000000000000" pitchFamily="2" charset="2"/>
              <a:buChar char="ü"/>
            </a:pPr>
            <a:r>
              <a:rPr lang="ko-KR" altLang="en-US" sz="1000" dirty="0"/>
              <a:t>클래스 현황 내 각 클래스 별 </a:t>
            </a:r>
            <a:r>
              <a:rPr lang="en-US" altLang="ko-KR" sz="1000" dirty="0"/>
              <a:t>[</a:t>
            </a:r>
            <a:r>
              <a:rPr lang="ko-KR" altLang="en-US" sz="1000" dirty="0"/>
              <a:t>돋보기</a:t>
            </a:r>
            <a:r>
              <a:rPr lang="en-US" altLang="ko-KR" sz="1000" dirty="0"/>
              <a:t>] </a:t>
            </a:r>
            <a:r>
              <a:rPr lang="ko-KR" altLang="en-US" sz="1000" dirty="0"/>
              <a:t>버튼 클릭 시 해당 </a:t>
            </a:r>
            <a:r>
              <a:rPr lang="ko-KR" altLang="en-US" sz="1000" dirty="0" err="1"/>
              <a:t>회차에</a:t>
            </a:r>
            <a:r>
              <a:rPr lang="ko-KR" altLang="en-US" sz="1000" dirty="0"/>
              <a:t> 대한 교육보고 현황 보여주기 </a:t>
            </a:r>
            <a:endParaRPr lang="en-US" altLang="ko-KR" sz="1000" dirty="0" smtClean="0"/>
          </a:p>
          <a:p>
            <a:pPr marL="271463" lvl="2" indent="-96838">
              <a:buFont typeface="Wingdings" panose="05000000000000000000" pitchFamily="2" charset="2"/>
              <a:buChar char="ü"/>
            </a:pPr>
            <a:endParaRPr lang="en-US" altLang="ko-KR" sz="1000" dirty="0"/>
          </a:p>
          <a:p>
            <a:pPr marL="271463" lvl="1" indent="-185738">
              <a:buFont typeface="Wingdings" panose="05000000000000000000" pitchFamily="2" charset="2"/>
              <a:buChar char="v"/>
            </a:pPr>
            <a:r>
              <a:rPr lang="ko-KR" altLang="en-US" sz="1000" b="1" dirty="0"/>
              <a:t>교육보고 현황 및 일일 </a:t>
            </a:r>
            <a:r>
              <a:rPr lang="ko-KR" altLang="en-US" sz="1000" b="1" dirty="0" err="1"/>
              <a:t>레포트</a:t>
            </a:r>
            <a:endParaRPr lang="en-US" altLang="ko-KR" sz="1000" b="1" dirty="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a:t>
            </a:r>
            <a:r>
              <a:rPr lang="ko-KR" altLang="en-US" sz="1000" b="1" dirty="0"/>
              <a:t>이름 </a:t>
            </a:r>
            <a:r>
              <a:rPr lang="en-US" altLang="ko-KR" sz="1000" b="1" dirty="0"/>
              <a:t>/ </a:t>
            </a:r>
            <a:r>
              <a:rPr lang="ko-KR" altLang="en-US" sz="1000" b="1" dirty="0"/>
              <a:t>직급부서 </a:t>
            </a:r>
            <a:r>
              <a:rPr lang="en-US" altLang="ko-KR" sz="1000" b="1" dirty="0"/>
              <a:t>/</a:t>
            </a:r>
            <a:r>
              <a:rPr lang="ko-KR" altLang="en-US" sz="1000" b="1" dirty="0"/>
              <a:t> 출결</a:t>
            </a:r>
            <a:r>
              <a:rPr lang="ko-KR" altLang="en-US" sz="1000" dirty="0"/>
              <a:t>을 제외한  </a:t>
            </a:r>
            <a:r>
              <a:rPr lang="en-US" altLang="ko-KR" sz="1000" dirty="0">
                <a:solidFill>
                  <a:schemeClr val="accent2">
                    <a:lumMod val="50000"/>
                  </a:schemeClr>
                </a:solidFill>
              </a:rPr>
              <a:t>TP / </a:t>
            </a:r>
            <a:r>
              <a:rPr lang="ko-KR" altLang="en-US" sz="1000" dirty="0">
                <a:solidFill>
                  <a:schemeClr val="accent2">
                    <a:lumMod val="50000"/>
                  </a:schemeClr>
                </a:solidFill>
              </a:rPr>
              <a:t>코멘트 </a:t>
            </a:r>
            <a:r>
              <a:rPr lang="ko-KR" altLang="en-US" sz="1000" dirty="0"/>
              <a:t>에 대한 空 화면을 보여주기</a:t>
            </a:r>
            <a:endParaRPr lang="en-US" altLang="ko-KR" sz="1000" dirty="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대한 </a:t>
            </a:r>
            <a:r>
              <a:rPr lang="ko-KR" altLang="en-US" sz="1000" dirty="0" err="1">
                <a:solidFill>
                  <a:schemeClr val="accent2">
                    <a:lumMod val="50000"/>
                  </a:schemeClr>
                </a:solidFill>
              </a:rPr>
              <a:t>일일레포트</a:t>
            </a:r>
            <a:r>
              <a:rPr lang="ko-KR" altLang="en-US" sz="1000" dirty="0"/>
              <a:t> 空 화면을 </a:t>
            </a:r>
            <a:r>
              <a:rPr lang="ko-KR" altLang="en-US" sz="1000" dirty="0" smtClean="0"/>
              <a:t>보여주기</a:t>
            </a:r>
            <a:endParaRPr lang="en-US" altLang="ko-KR" sz="1000" dirty="0"/>
          </a:p>
        </p:txBody>
      </p:sp>
      <p:sp>
        <p:nvSpPr>
          <p:cNvPr id="53" name="직사각형 52"/>
          <p:cNvSpPr/>
          <p:nvPr/>
        </p:nvSpPr>
        <p:spPr bwMode="auto">
          <a:xfrm>
            <a:off x="3801684" y="5805264"/>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승인하기</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9410203"/>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1824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55559"/>
            <a:ext cx="5794983" cy="307353"/>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203766"/>
            <a:ext cx="2837706" cy="261540"/>
          </a:xfrm>
          <a:prstGeom prst="rect">
            <a:avLst/>
          </a:prstGeom>
        </p:spPr>
      </p:pic>
      <p:pic>
        <p:nvPicPr>
          <p:cNvPr id="48" name="그림 47"/>
          <p:cNvPicPr>
            <a:picLocks noChangeAspect="1"/>
          </p:cNvPicPr>
          <p:nvPr/>
        </p:nvPicPr>
        <p:blipFill>
          <a:blip r:embed="rId10"/>
          <a:stretch>
            <a:fillRect/>
          </a:stretch>
        </p:blipFill>
        <p:spPr>
          <a:xfrm>
            <a:off x="1494858" y="5482105"/>
            <a:ext cx="5734218" cy="291527"/>
          </a:xfrm>
          <a:prstGeom prst="rect">
            <a:avLst/>
          </a:prstGeom>
        </p:spPr>
      </p:pic>
      <p:pic>
        <p:nvPicPr>
          <p:cNvPr id="49" name="그림 48"/>
          <p:cNvPicPr>
            <a:picLocks noChangeAspect="1"/>
          </p:cNvPicPr>
          <p:nvPr/>
        </p:nvPicPr>
        <p:blipFill>
          <a:blip r:embed="rId11"/>
          <a:stretch>
            <a:fillRect/>
          </a:stretch>
        </p:blipFill>
        <p:spPr>
          <a:xfrm>
            <a:off x="1508314" y="55112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3" name="직사각형 62"/>
          <p:cNvSpPr/>
          <p:nvPr/>
        </p:nvSpPr>
        <p:spPr bwMode="auto">
          <a:xfrm>
            <a:off x="1450501" y="5059189"/>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6" name="직사각형 65"/>
          <p:cNvSpPr/>
          <p:nvPr/>
        </p:nvSpPr>
        <p:spPr bwMode="auto">
          <a:xfrm>
            <a:off x="1450501" y="4884675"/>
            <a:ext cx="889251" cy="15947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12"/>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3"/>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3"/>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pic>
        <p:nvPicPr>
          <p:cNvPr id="61" name="그림 60"/>
          <p:cNvPicPr>
            <a:picLocks noChangeAspect="1"/>
          </p:cNvPicPr>
          <p:nvPr/>
        </p:nvPicPr>
        <p:blipFill>
          <a:blip r:embed="rId12"/>
          <a:stretch>
            <a:fillRect/>
          </a:stretch>
        </p:blipFill>
        <p:spPr>
          <a:xfrm>
            <a:off x="3230354" y="2781459"/>
            <a:ext cx="1454987" cy="337646"/>
          </a:xfrm>
          <a:prstGeom prst="rect">
            <a:avLst/>
          </a:prstGeom>
        </p:spPr>
      </p:pic>
      <p:sp>
        <p:nvSpPr>
          <p:cNvPr id="51" name="직사각형 50"/>
          <p:cNvSpPr/>
          <p:nvPr/>
        </p:nvSpPr>
        <p:spPr>
          <a:xfrm>
            <a:off x="7448131" y="1165856"/>
            <a:ext cx="1587011" cy="497693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이 페이지에서 명시된 </a:t>
            </a:r>
            <a:r>
              <a:rPr lang="en-US" altLang="ko-KR" sz="1000" b="1" dirty="0"/>
              <a:t>1:1 </a:t>
            </a:r>
            <a:r>
              <a:rPr lang="ko-KR" altLang="en-US" sz="1000" b="1" dirty="0"/>
              <a:t>교육만의 기능 외 기타 기능은 기존 단체 교육과 동일함 </a:t>
            </a:r>
            <a:endParaRPr lang="en-US" altLang="ko-KR" sz="1000" b="1" dirty="0"/>
          </a:p>
          <a:p>
            <a:pPr marL="87313" indent="-87313">
              <a:buFont typeface="Arial" panose="020B0604020202020204" pitchFamily="34" charset="0"/>
              <a:buChar char="•"/>
            </a:pPr>
            <a:r>
              <a:rPr lang="ko-KR" altLang="en-US" sz="1000" b="1" dirty="0"/>
              <a:t> </a:t>
            </a:r>
            <a:r>
              <a:rPr lang="en-US" altLang="ko-KR" sz="1000" b="1" dirty="0"/>
              <a:t>1:1 </a:t>
            </a:r>
            <a:r>
              <a:rPr lang="ko-KR" altLang="en-US" sz="1000" b="1" dirty="0"/>
              <a:t>교육 추가 기능</a:t>
            </a:r>
            <a:endParaRPr lang="en-US" altLang="ko-KR" sz="1000" b="1" dirty="0"/>
          </a:p>
          <a:p>
            <a:pPr marL="271463" lvl="1" indent="-185738">
              <a:buFont typeface="Wingdings" panose="05000000000000000000" pitchFamily="2" charset="2"/>
              <a:buChar char="v"/>
            </a:pPr>
            <a:r>
              <a:rPr lang="ko-KR" altLang="en-US" sz="1000" b="1" dirty="0"/>
              <a:t>날짜 </a:t>
            </a:r>
            <a:endParaRPr lang="en-US" altLang="ko-KR" sz="1000" b="1" dirty="0"/>
          </a:p>
          <a:p>
            <a:pPr marL="271463" lvl="2" indent="-96838">
              <a:buFont typeface="Wingdings" panose="05000000000000000000" pitchFamily="2" charset="2"/>
              <a:buChar char="ü"/>
            </a:pPr>
            <a:r>
              <a:rPr lang="en-US" altLang="ko-KR" sz="1000" dirty="0"/>
              <a:t>1:1 </a:t>
            </a:r>
            <a:r>
              <a:rPr lang="ko-KR" altLang="en-US" sz="1000" dirty="0"/>
              <a:t>간부 교육의 경우 교육 특성 상 빈번한 스케줄 변경 발생을 고려 하에 교수진이 교육 시 해당 교육 날짜 선택하도록 시스템 설계 </a:t>
            </a:r>
            <a:endParaRPr lang="en-US" altLang="ko-KR" sz="1000" dirty="0"/>
          </a:p>
          <a:p>
            <a:pPr marL="271463" lvl="1" indent="-185738">
              <a:buFont typeface="Wingdings" panose="05000000000000000000" pitchFamily="2" charset="2"/>
              <a:buChar char="v"/>
            </a:pPr>
            <a:r>
              <a:rPr lang="ko-KR" altLang="en-US" sz="1000" b="1" dirty="0"/>
              <a:t>시간</a:t>
            </a:r>
            <a:endParaRPr lang="en-US" altLang="ko-KR" sz="1000" b="1" dirty="0"/>
          </a:p>
          <a:p>
            <a:pPr marL="271463" lvl="2" indent="-96838">
              <a:buFont typeface="Wingdings" panose="05000000000000000000" pitchFamily="2" charset="2"/>
              <a:buChar char="ü"/>
            </a:pPr>
            <a:r>
              <a:rPr lang="ko-KR" altLang="en-US" sz="1000" dirty="0"/>
              <a:t> </a:t>
            </a:r>
            <a:r>
              <a:rPr lang="en-US" altLang="ko-KR" sz="1000" dirty="0"/>
              <a:t>1:1 </a:t>
            </a:r>
            <a:r>
              <a:rPr lang="ko-KR" altLang="en-US" sz="1000" dirty="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a:t>시간의 경우 </a:t>
            </a:r>
            <a:r>
              <a:rPr lang="en-US" altLang="ko-KR" sz="1000" dirty="0"/>
              <a:t>30</a:t>
            </a:r>
            <a:r>
              <a:rPr lang="ko-KR" altLang="en-US" sz="1000" dirty="0"/>
              <a:t>분 단위로 설계</a:t>
            </a:r>
            <a:endParaRPr lang="en-US" altLang="ko-KR" sz="1000" dirty="0"/>
          </a:p>
          <a:p>
            <a:pPr marL="271463" lvl="2" indent="-96838">
              <a:buFont typeface="Wingdings" panose="05000000000000000000" pitchFamily="2" charset="2"/>
              <a:buChar char="ü"/>
            </a:pPr>
            <a:r>
              <a:rPr lang="en-US" altLang="ko-KR" sz="1000" dirty="0"/>
              <a:t>30</a:t>
            </a:r>
            <a:r>
              <a:rPr lang="ko-KR" altLang="en-US" sz="1000" dirty="0"/>
              <a:t>분 단위로 비용 책정 </a:t>
            </a:r>
            <a:r>
              <a:rPr lang="en-US" altLang="ko-KR" sz="1000" dirty="0">
                <a:sym typeface="Wingdings" panose="05000000000000000000" pitchFamily="2" charset="2"/>
              </a:rPr>
              <a:t> </a:t>
            </a:r>
            <a:r>
              <a:rPr lang="en-US" altLang="ko-KR" sz="1000" dirty="0"/>
              <a:t>10</a:t>
            </a:r>
            <a:r>
              <a:rPr lang="ko-KR" altLang="en-US" sz="1000" dirty="0"/>
              <a:t>시 종료 </a:t>
            </a:r>
            <a:r>
              <a:rPr lang="en-US" altLang="ko-KR" sz="1000" dirty="0"/>
              <a:t>10</a:t>
            </a:r>
            <a:r>
              <a:rPr lang="ko-KR" altLang="en-US" sz="1000" dirty="0"/>
              <a:t>시 </a:t>
            </a:r>
            <a:r>
              <a:rPr lang="en-US" altLang="ko-KR" sz="1000" dirty="0"/>
              <a:t>20</a:t>
            </a:r>
            <a:r>
              <a:rPr lang="ko-KR" altLang="en-US" sz="1000" dirty="0"/>
              <a:t>분 종료 비용책정 동일 </a:t>
            </a:r>
            <a:r>
              <a:rPr lang="en-US" altLang="ko-KR" sz="1000" dirty="0"/>
              <a:t>10</a:t>
            </a:r>
            <a:r>
              <a:rPr lang="ko-KR" altLang="en-US" sz="1000" dirty="0"/>
              <a:t>시 </a:t>
            </a:r>
            <a:r>
              <a:rPr lang="en-US" altLang="ko-KR" sz="1000" dirty="0"/>
              <a:t>35</a:t>
            </a:r>
            <a:r>
              <a:rPr lang="ko-KR" altLang="en-US" sz="1000" dirty="0"/>
              <a:t>분 종료 </a:t>
            </a:r>
            <a:r>
              <a:rPr lang="en-US" altLang="ko-KR" sz="1000" dirty="0"/>
              <a:t>11</a:t>
            </a:r>
            <a:r>
              <a:rPr lang="ko-KR" altLang="en-US" sz="1000" dirty="0"/>
              <a:t>시 종료 비용 동일</a:t>
            </a:r>
            <a:endParaRPr lang="en-US" altLang="ko-KR" sz="1000" dirty="0"/>
          </a:p>
        </p:txBody>
      </p:sp>
      <p:pic>
        <p:nvPicPr>
          <p:cNvPr id="62" name="그림 61"/>
          <p:cNvPicPr>
            <a:picLocks noChangeAspect="1"/>
          </p:cNvPicPr>
          <p:nvPr/>
        </p:nvPicPr>
        <p:blipFill>
          <a:blip r:embed="rId14"/>
          <a:stretch>
            <a:fillRect/>
          </a:stretch>
        </p:blipFill>
        <p:spPr>
          <a:xfrm>
            <a:off x="3100440" y="3252803"/>
            <a:ext cx="1613492" cy="1405652"/>
          </a:xfrm>
          <a:prstGeom prst="rect">
            <a:avLst/>
          </a:prstGeom>
        </p:spPr>
      </p:pic>
      <p:pic>
        <p:nvPicPr>
          <p:cNvPr id="68" name="그림 67"/>
          <p:cNvPicPr>
            <a:picLocks noChangeAspect="1"/>
          </p:cNvPicPr>
          <p:nvPr/>
        </p:nvPicPr>
        <p:blipFill>
          <a:blip r:embed="rId15"/>
          <a:stretch>
            <a:fillRect/>
          </a:stretch>
        </p:blipFill>
        <p:spPr>
          <a:xfrm>
            <a:off x="5426056" y="3324377"/>
            <a:ext cx="667867" cy="2371772"/>
          </a:xfrm>
          <a:prstGeom prst="rect">
            <a:avLst/>
          </a:prstGeom>
        </p:spPr>
      </p:pic>
      <p:sp>
        <p:nvSpPr>
          <p:cNvPr id="71"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2" name="TextBox 71"/>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5"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TextBox 76"/>
          <p:cNvSpPr txBox="1"/>
          <p:nvPr/>
        </p:nvSpPr>
        <p:spPr>
          <a:xfrm>
            <a:off x="4042922" y="5761720"/>
            <a:ext cx="989591" cy="269873"/>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cxnSp>
        <p:nvCxnSpPr>
          <p:cNvPr id="8" name="꺾인 연결선 7"/>
          <p:cNvCxnSpPr>
            <a:stCxn id="77" idx="1"/>
            <a:endCxn id="79" idx="2"/>
          </p:cNvCxnSpPr>
          <p:nvPr/>
        </p:nvCxnSpPr>
        <p:spPr bwMode="auto">
          <a:xfrm rot="10800000" flipV="1">
            <a:off x="480452" y="5896657"/>
            <a:ext cx="3562470" cy="306296"/>
          </a:xfrm>
          <a:prstGeom prst="bentConnector4">
            <a:avLst>
              <a:gd name="adj1" fmla="val 37461"/>
              <a:gd name="adj2" fmla="val 17463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직사각형 80"/>
          <p:cNvSpPr/>
          <p:nvPr/>
        </p:nvSpPr>
        <p:spPr bwMode="auto">
          <a:xfrm>
            <a:off x="6228365"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 name="직사각형 1"/>
          <p:cNvSpPr/>
          <p:nvPr/>
        </p:nvSpPr>
        <p:spPr bwMode="auto">
          <a:xfrm>
            <a:off x="6440721" y="5160974"/>
            <a:ext cx="2749528" cy="161852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비서와 </a:t>
            </a:r>
            <a:r>
              <a:rPr kumimoji="1" lang="en-US" altLang="ko-KR" sz="1200" b="1" dirty="0" smtClean="0">
                <a:solidFill>
                  <a:schemeClr val="bg1"/>
                </a:solidFill>
                <a:latin typeface="Arial" charset="0"/>
                <a:ea typeface="돋움" pitchFamily="50" charset="-127"/>
              </a:rPr>
              <a:t>HR</a:t>
            </a:r>
            <a:r>
              <a:rPr kumimoji="1" lang="ko-KR" altLang="en-US" sz="1200" b="1" dirty="0" smtClean="0">
                <a:solidFill>
                  <a:schemeClr val="bg1"/>
                </a:solidFill>
                <a:latin typeface="Arial" charset="0"/>
                <a:ea typeface="돋움" pitchFamily="50" charset="-127"/>
              </a:rPr>
              <a:t>이 같이 사용하는 </a:t>
            </a:r>
            <a:r>
              <a:rPr kumimoji="1" lang="ko-KR" altLang="en-US" sz="1200" b="1" i="0" u="none" strike="noStrike" cap="none" normalizeH="0" dirty="0" smtClean="0">
                <a:ln>
                  <a:noFill/>
                </a:ln>
                <a:solidFill>
                  <a:schemeClr val="bg1"/>
                </a:solidFill>
                <a:effectLst/>
                <a:latin typeface="Arial" charset="0"/>
                <a:ea typeface="돋움" pitchFamily="50" charset="-127"/>
              </a:rPr>
              <a:t> </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시스템이 아닌</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비서만의 </a:t>
            </a:r>
            <a:r>
              <a:rPr kumimoji="1" lang="en-US" altLang="ko-KR" sz="1200" b="1" dirty="0" smtClean="0">
                <a:solidFill>
                  <a:schemeClr val="bg1"/>
                </a:solidFill>
                <a:latin typeface="Arial" charset="0"/>
                <a:ea typeface="돋움" pitchFamily="50" charset="-127"/>
              </a:rPr>
              <a:t>TMIP </a:t>
            </a:r>
            <a:r>
              <a:rPr kumimoji="1" lang="ko-KR" altLang="en-US" sz="1200" b="1" dirty="0" smtClean="0">
                <a:solidFill>
                  <a:schemeClr val="bg1"/>
                </a:solidFill>
                <a:latin typeface="Arial" charset="0"/>
                <a:ea typeface="돋움" pitchFamily="50" charset="-127"/>
              </a:rPr>
              <a:t>시스템 추가 필요</a:t>
            </a:r>
            <a:r>
              <a:rPr kumimoji="1" lang="en-US" altLang="ko-KR" sz="1200" b="1" dirty="0" smtClean="0">
                <a:solidFill>
                  <a:schemeClr val="bg1"/>
                </a:solidFill>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p>
        </p:txBody>
      </p:sp>
      <p:sp>
        <p:nvSpPr>
          <p:cNvPr id="65" name="Rectangle 6"/>
          <p:cNvSpPr>
            <a:spLocks noChangeArrowheads="1"/>
          </p:cNvSpPr>
          <p:nvPr/>
        </p:nvSpPr>
        <p:spPr bwMode="auto">
          <a:xfrm>
            <a:off x="606426" y="555625"/>
            <a:ext cx="858382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1(4</a:t>
            </a:r>
            <a:r>
              <a:rPr lang="en-US" altLang="ko-KR" dirty="0">
                <a:solidFill>
                  <a:srgbClr val="000000"/>
                </a:solidFill>
                <a:latin typeface="돋움"/>
                <a:ea typeface="돋움"/>
              </a:rPr>
              <a:t>). </a:t>
            </a:r>
            <a:r>
              <a:rPr lang="ko-KR" altLang="en-US" dirty="0">
                <a:solidFill>
                  <a:srgbClr val="000000"/>
                </a:solidFill>
                <a:latin typeface="돋움"/>
                <a:ea typeface="돋움"/>
              </a:rPr>
              <a:t>교육보고 </a:t>
            </a:r>
            <a:r>
              <a:rPr lang="en-US" altLang="ko-KR" dirty="0">
                <a:solidFill>
                  <a:srgbClr val="000000"/>
                </a:solidFill>
                <a:latin typeface="돋움"/>
                <a:ea typeface="돋움"/>
              </a:rPr>
              <a:t>Confirm </a:t>
            </a:r>
            <a:r>
              <a:rPr lang="en-US" altLang="ko-KR" dirty="0">
                <a:solidFill>
                  <a:srgbClr val="000000"/>
                </a:solidFill>
                <a:latin typeface="돋움"/>
                <a:ea typeface="돋움"/>
                <a:sym typeface="Wingdings" panose="05000000000000000000" pitchFamily="2" charset="2"/>
              </a:rPr>
              <a:t> 1(4</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② </a:t>
            </a:r>
            <a:r>
              <a:rPr lang="ko-KR" altLang="en-US" dirty="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상세보기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78" name="직사각형 77"/>
          <p:cNvSpPr/>
          <p:nvPr/>
        </p:nvSpPr>
        <p:spPr bwMode="auto">
          <a:xfrm>
            <a:off x="4107295" y="5798569"/>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승인하기</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79" name="직사각형 78"/>
          <p:cNvSpPr/>
          <p:nvPr/>
        </p:nvSpPr>
        <p:spPr>
          <a:xfrm>
            <a:off x="-412956" y="4318241"/>
            <a:ext cx="1786815" cy="18847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승인하기 버튼 클릭 시 확인 메시지 팝업</a:t>
            </a:r>
            <a:r>
              <a:rPr lang="en-US" altLang="ko-KR" sz="1000" b="1" dirty="0" smtClean="0"/>
              <a:t>!</a:t>
            </a:r>
            <a:r>
              <a:rPr lang="ko-KR" altLang="en-US" sz="1000" b="1" dirty="0" smtClean="0"/>
              <a:t> </a:t>
            </a:r>
            <a:endParaRPr lang="en-US" altLang="ko-KR" sz="1000" b="1" dirty="0" smtClean="0"/>
          </a:p>
          <a:p>
            <a:endParaRPr lang="en-US" altLang="ko-KR" sz="1000" b="1" dirty="0"/>
          </a:p>
          <a:p>
            <a:pPr marL="87313" indent="-87313">
              <a:buFont typeface="Arial" panose="020B0604020202020204" pitchFamily="34" charset="0"/>
              <a:buChar char="•"/>
            </a:pPr>
            <a:r>
              <a:rPr lang="ko-KR" altLang="en-US" sz="1000" b="1" dirty="0" smtClean="0"/>
              <a:t>승인 완료된 해당 회 차 교육보고 정보는 교육보고 전체보기 화면에서 사라지도록 설정</a:t>
            </a:r>
            <a:endParaRPr lang="en-US" altLang="ko-KR" sz="1000" b="1" dirty="0"/>
          </a:p>
        </p:txBody>
      </p:sp>
      <p:sp>
        <p:nvSpPr>
          <p:cNvPr id="82" name="직사각형 81"/>
          <p:cNvSpPr/>
          <p:nvPr/>
        </p:nvSpPr>
        <p:spPr>
          <a:xfrm>
            <a:off x="2651871" y="-134789"/>
            <a:ext cx="3104915" cy="567917"/>
          </a:xfrm>
          <a:prstGeom prst="rect">
            <a:avLst/>
          </a:prstGeom>
          <a:solidFill>
            <a:schemeClr val="bg1">
              <a:lumMod val="95000"/>
            </a:schemeClr>
          </a:solidFill>
          <a:ln w="25400">
            <a:solidFill>
              <a:schemeClr val="tx1"/>
            </a:solidFill>
          </a:ln>
        </p:spPr>
        <p:txBody>
          <a:bodyPr wrap="square" anchor="t">
            <a:normAutofit/>
          </a:bodyPr>
          <a:lstStyle/>
          <a:p>
            <a:r>
              <a:rPr lang="en-US" altLang="ko-KR" sz="1000" b="1" dirty="0" smtClean="0"/>
              <a:t>[</a:t>
            </a:r>
            <a:r>
              <a:rPr lang="ko-KR" altLang="en-US" sz="1000" b="1" dirty="0" smtClean="0"/>
              <a:t>해당 교육보고가 성공적으로 승인 되었습니다</a:t>
            </a:r>
            <a:r>
              <a:rPr lang="en-US" altLang="ko-KR" sz="1000" b="1" dirty="0" smtClean="0"/>
              <a:t>.] </a:t>
            </a:r>
          </a:p>
        </p:txBody>
      </p:sp>
      <p:sp>
        <p:nvSpPr>
          <p:cNvPr id="83" name="TextBox 82"/>
          <p:cNvSpPr txBox="1"/>
          <p:nvPr/>
        </p:nvSpPr>
        <p:spPr>
          <a:xfrm>
            <a:off x="3981950" y="68168"/>
            <a:ext cx="440404" cy="320985"/>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84" name="직사각형 83"/>
          <p:cNvSpPr/>
          <p:nvPr/>
        </p:nvSpPr>
        <p:spPr>
          <a:xfrm>
            <a:off x="6226496" y="9801"/>
            <a:ext cx="2259973" cy="383431"/>
          </a:xfrm>
          <a:prstGeom prst="rect">
            <a:avLst/>
          </a:prstGeom>
          <a:solidFill>
            <a:schemeClr val="bg1">
              <a:lumMod val="95000"/>
            </a:schemeClr>
          </a:solidFill>
          <a:ln w="25400">
            <a:solidFill>
              <a:schemeClr val="tx1"/>
            </a:solidFill>
          </a:ln>
        </p:spPr>
        <p:txBody>
          <a:bodyPr wrap="square" anchor="t">
            <a:normAutofit lnSpcReduction="10000"/>
          </a:bodyPr>
          <a:lstStyle/>
          <a:p>
            <a:r>
              <a:rPr lang="ko-KR" altLang="en-US" sz="1000" b="1" dirty="0" smtClean="0"/>
              <a:t>확인버튼 클릭 시 </a:t>
            </a:r>
            <a:r>
              <a:rPr lang="ko-KR" altLang="en-US" sz="1000" b="1" dirty="0" smtClean="0">
                <a:solidFill>
                  <a:srgbClr val="0070C0"/>
                </a:solidFill>
              </a:rPr>
              <a:t>교육보고 </a:t>
            </a:r>
            <a:r>
              <a:rPr lang="en-US" altLang="ko-KR" sz="1000" b="1" dirty="0" smtClean="0">
                <a:solidFill>
                  <a:srgbClr val="0070C0"/>
                </a:solidFill>
              </a:rPr>
              <a:t>Confirm </a:t>
            </a:r>
            <a:r>
              <a:rPr lang="ko-KR" altLang="en-US" sz="1000" b="1" dirty="0" smtClean="0">
                <a:solidFill>
                  <a:srgbClr val="0070C0"/>
                </a:solidFill>
              </a:rPr>
              <a:t>전체화면 </a:t>
            </a:r>
            <a:r>
              <a:rPr lang="ko-KR" altLang="en-US" sz="1000" b="1" dirty="0" smtClean="0"/>
              <a:t>으로 이동 </a:t>
            </a:r>
            <a:endParaRPr lang="en-US" altLang="ko-KR" sz="1000" b="1" dirty="0" smtClean="0"/>
          </a:p>
        </p:txBody>
      </p:sp>
      <p:cxnSp>
        <p:nvCxnSpPr>
          <p:cNvPr id="85" name="꺾인 연결선 84"/>
          <p:cNvCxnSpPr>
            <a:stCxn id="79" idx="1"/>
            <a:endCxn id="82" idx="1"/>
          </p:cNvCxnSpPr>
          <p:nvPr/>
        </p:nvCxnSpPr>
        <p:spPr bwMode="auto">
          <a:xfrm rot="10800000" flipH="1">
            <a:off x="-412957" y="149171"/>
            <a:ext cx="3064827" cy="5111427"/>
          </a:xfrm>
          <a:prstGeom prst="bentConnector3">
            <a:avLst>
              <a:gd name="adj1" fmla="val -745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꺾인 연결선 85"/>
          <p:cNvCxnSpPr>
            <a:stCxn id="83" idx="3"/>
            <a:endCxn id="84" idx="0"/>
          </p:cNvCxnSpPr>
          <p:nvPr/>
        </p:nvCxnSpPr>
        <p:spPr bwMode="auto">
          <a:xfrm flipV="1">
            <a:off x="4422354" y="9801"/>
            <a:ext cx="2934129" cy="218860"/>
          </a:xfrm>
          <a:prstGeom prst="bentConnector4">
            <a:avLst>
              <a:gd name="adj1" fmla="val 30744"/>
              <a:gd name="adj2" fmla="val 20445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직사각형 86"/>
          <p:cNvSpPr/>
          <p:nvPr/>
        </p:nvSpPr>
        <p:spPr bwMode="auto">
          <a:xfrm>
            <a:off x="4031487" y="107580"/>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515554238"/>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- 1(5). </a:t>
            </a:r>
            <a:r>
              <a:rPr lang="ko-KR" altLang="en-US" dirty="0" smtClean="0">
                <a:solidFill>
                  <a:srgbClr val="000000"/>
                </a:solidFill>
                <a:latin typeface="돋움"/>
                <a:ea typeface="돋움"/>
              </a:rPr>
              <a:t>신규클래스 개설 요청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295063"/>
            <a:ext cx="6087738" cy="379012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 name="그림 2"/>
          <p:cNvPicPr>
            <a:picLocks noChangeAspect="1"/>
          </p:cNvPicPr>
          <p:nvPr/>
        </p:nvPicPr>
        <p:blipFill>
          <a:blip r:embed="rId3"/>
          <a:stretch>
            <a:fillRect/>
          </a:stretch>
        </p:blipFill>
        <p:spPr>
          <a:xfrm>
            <a:off x="1350841" y="3983881"/>
            <a:ext cx="5782432" cy="2757487"/>
          </a:xfrm>
          <a:prstGeom prst="rect">
            <a:avLst/>
          </a:prstGeom>
        </p:spPr>
      </p:pic>
      <p:grpSp>
        <p:nvGrpSpPr>
          <p:cNvPr id="47" name="그룹 46"/>
          <p:cNvGrpSpPr/>
          <p:nvPr/>
        </p:nvGrpSpPr>
        <p:grpSpPr>
          <a:xfrm>
            <a:off x="1292574" y="1229410"/>
            <a:ext cx="5862754" cy="191402"/>
            <a:chOff x="1314346" y="1719201"/>
            <a:chExt cx="5862754" cy="191402"/>
          </a:xfrm>
        </p:grpSpPr>
        <p:pic>
          <p:nvPicPr>
            <p:cNvPr id="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1344244" y="1752654"/>
              <a:ext cx="1161296"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클래스 개설 요청 </a:t>
              </a:r>
              <a:r>
                <a:rPr lang="ko-KR" altLang="en-US" sz="900" b="1" dirty="0" smtClean="0">
                  <a:solidFill>
                    <a:schemeClr val="bg1"/>
                  </a:solidFill>
                </a:rPr>
                <a:t>현황</a:t>
              </a:r>
              <a:endParaRPr lang="ko-KR" altLang="en-US" sz="900" b="1" dirty="0">
                <a:solidFill>
                  <a:schemeClr val="bg1"/>
                </a:solidFill>
              </a:endParaRPr>
            </a:p>
          </p:txBody>
        </p:sp>
      </p:grpSp>
      <p:sp>
        <p:nvSpPr>
          <p:cNvPr id="55" name="직사각형 54"/>
          <p:cNvSpPr/>
          <p:nvPr/>
        </p:nvSpPr>
        <p:spPr bwMode="auto">
          <a:xfrm>
            <a:off x="1303176" y="1459031"/>
            <a:ext cx="5851869" cy="225171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6" name="그림 55"/>
          <p:cNvPicPr>
            <a:picLocks noChangeAspect="1"/>
          </p:cNvPicPr>
          <p:nvPr/>
        </p:nvPicPr>
        <p:blipFill>
          <a:blip r:embed="rId5"/>
          <a:stretch>
            <a:fillRect/>
          </a:stretch>
        </p:blipFill>
        <p:spPr>
          <a:xfrm>
            <a:off x="5790461" y="3501008"/>
            <a:ext cx="1293034" cy="197972"/>
          </a:xfrm>
          <a:prstGeom prst="rect">
            <a:avLst/>
          </a:prstGeom>
        </p:spPr>
      </p:pic>
      <p:pic>
        <p:nvPicPr>
          <p:cNvPr id="57" name="그림 56"/>
          <p:cNvPicPr>
            <a:picLocks noChangeAspect="1"/>
          </p:cNvPicPr>
          <p:nvPr/>
        </p:nvPicPr>
        <p:blipFill>
          <a:blip r:embed="rId6"/>
          <a:stretch>
            <a:fillRect/>
          </a:stretch>
        </p:blipFill>
        <p:spPr>
          <a:xfrm>
            <a:off x="6075785" y="1481292"/>
            <a:ext cx="1016495" cy="201125"/>
          </a:xfrm>
          <a:prstGeom prst="rect">
            <a:avLst/>
          </a:prstGeom>
        </p:spPr>
      </p:pic>
      <p:graphicFrame>
        <p:nvGraphicFramePr>
          <p:cNvPr id="58" name="표 57"/>
          <p:cNvGraphicFramePr>
            <a:graphicFrameLocks noGrp="1"/>
          </p:cNvGraphicFramePr>
          <p:nvPr>
            <p:extLst>
              <p:ext uri="{D42A27DB-BD31-4B8C-83A1-F6EECF244321}">
                <p14:modId xmlns:p14="http://schemas.microsoft.com/office/powerpoint/2010/main" val="1825049348"/>
              </p:ext>
            </p:extLst>
          </p:nvPr>
        </p:nvGraphicFramePr>
        <p:xfrm>
          <a:off x="1348893" y="1720076"/>
          <a:ext cx="5772198" cy="1750875"/>
        </p:xfrm>
        <a:graphic>
          <a:graphicData uri="http://schemas.openxmlformats.org/drawingml/2006/table">
            <a:tbl>
              <a:tblPr firstRow="1" bandRow="1">
                <a:tableStyleId>{5C22544A-7EE6-4342-B048-85BDC9FD1C3A}</a:tableStyleId>
              </a:tblPr>
              <a:tblGrid>
                <a:gridCol w="774835"/>
                <a:gridCol w="1149231"/>
                <a:gridCol w="962033"/>
                <a:gridCol w="1057088"/>
                <a:gridCol w="1296144"/>
                <a:gridCol w="532867"/>
              </a:tblGrid>
              <a:tr h="268764">
                <a:tc>
                  <a:txBody>
                    <a:bodyPr/>
                    <a:lstStyle/>
                    <a:p>
                      <a:pPr algn="ctr" latinLnBrk="1"/>
                      <a:r>
                        <a:rPr lang="ko-KR" altLang="en-US" sz="900" dirty="0" smtClean="0">
                          <a:solidFill>
                            <a:schemeClr val="tx1"/>
                          </a:solidFill>
                        </a:rPr>
                        <a:t>처리현황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 의뢰프로그램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의뢰 일시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상세보기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직무</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BIZ</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두산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 </a:t>
                      </a:r>
                      <a:r>
                        <a:rPr lang="ko-KR" altLang="en-US" sz="900" dirty="0" err="1" smtClean="0">
                          <a:solidFill>
                            <a:schemeClr val="tx1"/>
                          </a:solidFill>
                        </a:rPr>
                        <a:t>만다린</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대우증권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Exe</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현대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주재원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권영은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신한은행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 직무</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9" name="TextBox 58"/>
          <p:cNvSpPr txBox="1"/>
          <p:nvPr/>
        </p:nvSpPr>
        <p:spPr>
          <a:xfrm>
            <a:off x="1349756" y="15022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1667613" y="1502297"/>
            <a:ext cx="552931"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개설대기</a:t>
            </a:r>
            <a:endParaRPr lang="ko-KR" altLang="en-US" sz="900" b="1" dirty="0"/>
          </a:p>
        </p:txBody>
      </p:sp>
      <p:grpSp>
        <p:nvGrpSpPr>
          <p:cNvPr id="63" name="그룹 62"/>
          <p:cNvGrpSpPr/>
          <p:nvPr/>
        </p:nvGrpSpPr>
        <p:grpSpPr>
          <a:xfrm>
            <a:off x="1482617" y="1997520"/>
            <a:ext cx="503620" cy="151844"/>
            <a:chOff x="1853004" y="4826628"/>
            <a:chExt cx="508292" cy="216024"/>
          </a:xfrm>
        </p:grpSpPr>
        <p:pic>
          <p:nvPicPr>
            <p:cNvPr id="6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76" name="직사각형 75"/>
          <p:cNvSpPr/>
          <p:nvPr/>
        </p:nvSpPr>
        <p:spPr bwMode="auto">
          <a:xfrm>
            <a:off x="1493503" y="2827472"/>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78" name="그림 77"/>
          <p:cNvPicPr>
            <a:picLocks noChangeAspect="1"/>
          </p:cNvPicPr>
          <p:nvPr/>
        </p:nvPicPr>
        <p:blipFill>
          <a:blip r:embed="rId8"/>
          <a:stretch>
            <a:fillRect/>
          </a:stretch>
        </p:blipFill>
        <p:spPr>
          <a:xfrm>
            <a:off x="1372612" y="3526499"/>
            <a:ext cx="1521869" cy="149692"/>
          </a:xfrm>
          <a:prstGeom prst="rect">
            <a:avLst/>
          </a:prstGeom>
        </p:spPr>
      </p:pic>
      <p:pic>
        <p:nvPicPr>
          <p:cNvPr id="8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75784" y="1988840"/>
            <a:ext cx="167601" cy="14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TextBox 82"/>
          <p:cNvSpPr txBox="1"/>
          <p:nvPr/>
        </p:nvSpPr>
        <p:spPr>
          <a:xfrm>
            <a:off x="2252776" y="1502297"/>
            <a:ext cx="552931"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Pre</a:t>
            </a:r>
            <a:endParaRPr lang="ko-KR" altLang="en-US" sz="900" b="1" dirty="0"/>
          </a:p>
        </p:txBody>
      </p:sp>
      <p:grpSp>
        <p:nvGrpSpPr>
          <p:cNvPr id="85" name="그룹 84"/>
          <p:cNvGrpSpPr/>
          <p:nvPr/>
        </p:nvGrpSpPr>
        <p:grpSpPr>
          <a:xfrm>
            <a:off x="1482617" y="2164281"/>
            <a:ext cx="503620" cy="151844"/>
            <a:chOff x="1853004" y="4826628"/>
            <a:chExt cx="508292" cy="216024"/>
          </a:xfrm>
        </p:grpSpPr>
        <p:pic>
          <p:nvPicPr>
            <p:cNvPr id="8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직사각형 86"/>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8" name="그룹 87"/>
          <p:cNvGrpSpPr/>
          <p:nvPr/>
        </p:nvGrpSpPr>
        <p:grpSpPr>
          <a:xfrm>
            <a:off x="1482617" y="2331042"/>
            <a:ext cx="503620" cy="151844"/>
            <a:chOff x="1853004" y="4826628"/>
            <a:chExt cx="508292" cy="216024"/>
          </a:xfrm>
        </p:grpSpPr>
        <p:pic>
          <p:nvPicPr>
            <p:cNvPr id="8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0" name="직사각형 8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93" name="그룹 92"/>
          <p:cNvGrpSpPr/>
          <p:nvPr/>
        </p:nvGrpSpPr>
        <p:grpSpPr>
          <a:xfrm>
            <a:off x="1482617" y="2497803"/>
            <a:ext cx="503620" cy="151844"/>
            <a:chOff x="1853004" y="4826628"/>
            <a:chExt cx="508292" cy="216024"/>
          </a:xfrm>
        </p:grpSpPr>
        <p:pic>
          <p:nvPicPr>
            <p:cNvPr id="9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5" name="직사각형 94"/>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96" name="그룹 95"/>
          <p:cNvGrpSpPr/>
          <p:nvPr/>
        </p:nvGrpSpPr>
        <p:grpSpPr>
          <a:xfrm>
            <a:off x="1482617" y="2664565"/>
            <a:ext cx="503620" cy="151844"/>
            <a:chOff x="1853004" y="4826628"/>
            <a:chExt cx="508292" cy="216024"/>
          </a:xfrm>
        </p:grpSpPr>
        <p:pic>
          <p:nvPicPr>
            <p:cNvPr id="9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직사각형 97"/>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5" name="직사각형 104"/>
          <p:cNvSpPr/>
          <p:nvPr/>
        </p:nvSpPr>
        <p:spPr bwMode="auto">
          <a:xfrm>
            <a:off x="1493503" y="2991286"/>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6" name="직사각형 115"/>
          <p:cNvSpPr/>
          <p:nvPr/>
        </p:nvSpPr>
        <p:spPr bwMode="auto">
          <a:xfrm>
            <a:off x="1493503" y="3163621"/>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7" name="직사각형 116"/>
          <p:cNvSpPr/>
          <p:nvPr/>
        </p:nvSpPr>
        <p:spPr bwMode="auto">
          <a:xfrm>
            <a:off x="1493503" y="3328590"/>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8" name="직사각형 117"/>
          <p:cNvSpPr/>
          <p:nvPr/>
        </p:nvSpPr>
        <p:spPr>
          <a:xfrm>
            <a:off x="7249325" y="980728"/>
            <a:ext cx="1786815" cy="338437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개설 요청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첫 화면에서는 현재 개설 요청 들어온 전체 현황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개설대기 </a:t>
            </a:r>
            <a:r>
              <a:rPr lang="en-US" altLang="ko-KR" sz="1000" dirty="0" smtClean="0"/>
              <a:t>&gt; Pre </a:t>
            </a:r>
            <a:r>
              <a:rPr lang="ko-KR" altLang="en-US" sz="1000" dirty="0" smtClean="0"/>
              <a:t>순으로 정보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의뢰 일시 기준 최신 순으로 표시하기</a:t>
            </a:r>
            <a:endParaRPr lang="en-US" altLang="ko-KR" sz="1000" dirty="0" smtClean="0"/>
          </a:p>
          <a:p>
            <a:pPr marL="271463" lvl="2" indent="-96838">
              <a:buFont typeface="Wingdings" panose="05000000000000000000" pitchFamily="2" charset="2"/>
              <a:buChar char="ü"/>
            </a:pP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smtClean="0"/>
              <a:t> 10 / 30 / 50 / 100 </a:t>
            </a:r>
            <a:r>
              <a:rPr lang="ko-KR" altLang="en-US" sz="1000" dirty="0" smtClean="0"/>
              <a:t>순으로 </a:t>
            </a:r>
            <a:r>
              <a:rPr lang="en-US" altLang="ko-KR" sz="1000" dirty="0" smtClean="0"/>
              <a:t>entries per page </a:t>
            </a:r>
            <a:r>
              <a:rPr lang="ko-KR" altLang="en-US" sz="1000" dirty="0" smtClean="0"/>
              <a:t>수정가능 </a:t>
            </a:r>
            <a:r>
              <a:rPr lang="en-US" altLang="ko-KR" sz="1000" dirty="0" smtClean="0"/>
              <a:t> 50 </a:t>
            </a:r>
            <a:r>
              <a:rPr lang="ko-KR" altLang="en-US" sz="1000" dirty="0" smtClean="0"/>
              <a:t>이후 부터는 </a:t>
            </a:r>
            <a:r>
              <a:rPr lang="en-US" altLang="ko-KR" sz="1000" dirty="0" smtClean="0"/>
              <a:t>50</a:t>
            </a:r>
            <a:r>
              <a:rPr lang="ko-KR" altLang="en-US" sz="1000" dirty="0" smtClean="0"/>
              <a:t>씩 늘어나도록 설정</a:t>
            </a:r>
            <a:endParaRPr lang="en-US" altLang="ko-KR" sz="1000" dirty="0" smtClean="0"/>
          </a:p>
        </p:txBody>
      </p:sp>
      <p:grpSp>
        <p:nvGrpSpPr>
          <p:cNvPr id="119" name="그룹 118"/>
          <p:cNvGrpSpPr/>
          <p:nvPr/>
        </p:nvGrpSpPr>
        <p:grpSpPr>
          <a:xfrm>
            <a:off x="1317376" y="3734611"/>
            <a:ext cx="5862754" cy="191402"/>
            <a:chOff x="1314346" y="1719201"/>
            <a:chExt cx="5862754" cy="191402"/>
          </a:xfrm>
        </p:grpSpPr>
        <p:pic>
          <p:nvPicPr>
            <p:cNvPr id="1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 name="TextBox 120"/>
            <p:cNvSpPr txBox="1"/>
            <p:nvPr/>
          </p:nvSpPr>
          <p:spPr>
            <a:xfrm>
              <a:off x="1344244" y="1745628"/>
              <a:ext cx="128051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요청 상세 정보</a:t>
              </a:r>
              <a:endParaRPr lang="ko-KR" altLang="en-US" sz="900" b="1" dirty="0">
                <a:solidFill>
                  <a:schemeClr val="bg1"/>
                </a:solidFill>
              </a:endParaRPr>
            </a:p>
          </p:txBody>
        </p:sp>
      </p:grpSp>
      <p:sp>
        <p:nvSpPr>
          <p:cNvPr id="122" name="직사각형 121"/>
          <p:cNvSpPr/>
          <p:nvPr/>
        </p:nvSpPr>
        <p:spPr bwMode="auto">
          <a:xfrm>
            <a:off x="1314918" y="3949878"/>
            <a:ext cx="5851869" cy="279149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3" name="직사각형 122"/>
          <p:cNvSpPr/>
          <p:nvPr/>
        </p:nvSpPr>
        <p:spPr>
          <a:xfrm>
            <a:off x="7249325" y="4543414"/>
            <a:ext cx="1786815" cy="2125946"/>
          </a:xfrm>
          <a:prstGeom prst="rect">
            <a:avLst/>
          </a:prstGeom>
          <a:solidFill>
            <a:schemeClr val="bg1">
              <a:lumMod val="95000"/>
            </a:schemeClr>
          </a:solidFill>
          <a:ln w="25400">
            <a:solidFill>
              <a:schemeClr val="tx1"/>
            </a:solidFill>
          </a:ln>
        </p:spPr>
        <p:txBody>
          <a:bodyPr wrap="square" tIns="0" rIns="0" bIns="0" anchor="ctr">
            <a:normAutofit/>
          </a:bodyPr>
          <a:lstStyle/>
          <a:p>
            <a:pPr marL="271463" lvl="1" indent="-185738">
              <a:buFont typeface="Wingdings" panose="05000000000000000000" pitchFamily="2" charset="2"/>
              <a:buChar char="v"/>
            </a:pPr>
            <a:r>
              <a:rPr lang="ko-KR" altLang="en-US" sz="1000" b="1" dirty="0" smtClean="0"/>
              <a:t>클래스 요청 상세 정보</a:t>
            </a:r>
            <a:endParaRPr lang="en-US" altLang="ko-KR" sz="1000" b="1" dirty="0"/>
          </a:p>
          <a:p>
            <a:pPr marL="271463" lvl="2" indent="-96838">
              <a:buFont typeface="Wingdings" panose="05000000000000000000" pitchFamily="2" charset="2"/>
              <a:buChar char="ü"/>
            </a:pPr>
            <a:r>
              <a:rPr lang="en-US" altLang="ko-KR" sz="1000" dirty="0">
                <a:solidFill>
                  <a:srgbClr val="0070C0"/>
                </a:solidFill>
              </a:rPr>
              <a:t> </a:t>
            </a:r>
            <a:r>
              <a:rPr lang="ko-KR" altLang="en-US" sz="1000" dirty="0" smtClean="0">
                <a:solidFill>
                  <a:srgbClr val="0070C0"/>
                </a:solidFill>
              </a:rPr>
              <a:t>클래스 개설 요청 현황 </a:t>
            </a:r>
            <a:r>
              <a:rPr lang="ko-KR" altLang="en-US" sz="1000" dirty="0" smtClean="0"/>
              <a:t>내 </a:t>
            </a:r>
            <a:r>
              <a:rPr lang="en-US" altLang="ko-KR" sz="1000" dirty="0" smtClean="0"/>
              <a:t>[</a:t>
            </a:r>
            <a:r>
              <a:rPr lang="ko-KR" altLang="en-US" sz="1000" dirty="0" smtClean="0"/>
              <a:t>돋보기</a:t>
            </a:r>
            <a:r>
              <a:rPr lang="en-US" altLang="ko-KR" sz="1000" dirty="0" smtClean="0"/>
              <a:t>] </a:t>
            </a:r>
            <a:r>
              <a:rPr lang="ko-KR" altLang="en-US" sz="1000" dirty="0" smtClean="0"/>
              <a:t>아이콘 클릭 시 해당 요청에 대한 상세정보 보여주기 </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a:t>첫 </a:t>
            </a:r>
            <a:r>
              <a:rPr lang="ko-KR" altLang="en-US" sz="1000" dirty="0" smtClean="0"/>
              <a:t>화면은 空 화면으로 유지하며 해당 요청 선택 시 상세 정보 나타나도록 설정 </a:t>
            </a:r>
            <a:endParaRPr lang="en-US" altLang="ko-KR" sz="1000" dirty="0"/>
          </a:p>
        </p:txBody>
      </p:sp>
    </p:spTree>
    <p:extLst>
      <p:ext uri="{BB962C8B-B14F-4D97-AF65-F5344CB8AC3E}">
        <p14:creationId xmlns:p14="http://schemas.microsoft.com/office/powerpoint/2010/main" val="2561165911"/>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- 1(5). </a:t>
            </a:r>
            <a:r>
              <a:rPr lang="ko-KR" altLang="en-US" dirty="0" smtClean="0">
                <a:solidFill>
                  <a:srgbClr val="000000"/>
                </a:solidFill>
                <a:latin typeface="돋움"/>
                <a:ea typeface="돋움"/>
              </a:rPr>
              <a:t>신규클래스 개설 요청 상세보기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292574" y="1295063"/>
            <a:ext cx="6087738" cy="379012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 name="그림 2"/>
          <p:cNvPicPr>
            <a:picLocks noChangeAspect="1"/>
          </p:cNvPicPr>
          <p:nvPr/>
        </p:nvPicPr>
        <p:blipFill>
          <a:blip r:embed="rId3"/>
          <a:stretch>
            <a:fillRect/>
          </a:stretch>
        </p:blipFill>
        <p:spPr>
          <a:xfrm>
            <a:off x="1350841" y="3983881"/>
            <a:ext cx="5782432" cy="2757487"/>
          </a:xfrm>
          <a:prstGeom prst="rect">
            <a:avLst/>
          </a:prstGeom>
        </p:spPr>
      </p:pic>
      <p:grpSp>
        <p:nvGrpSpPr>
          <p:cNvPr id="47" name="그룹 46"/>
          <p:cNvGrpSpPr/>
          <p:nvPr/>
        </p:nvGrpSpPr>
        <p:grpSpPr>
          <a:xfrm>
            <a:off x="1292574" y="1229410"/>
            <a:ext cx="5862754" cy="191402"/>
            <a:chOff x="1314346" y="1719201"/>
            <a:chExt cx="5862754" cy="191402"/>
          </a:xfrm>
        </p:grpSpPr>
        <p:pic>
          <p:nvPicPr>
            <p:cNvPr id="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1344244" y="1752654"/>
              <a:ext cx="1161296"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클래스 개설 요청 </a:t>
              </a:r>
              <a:r>
                <a:rPr lang="ko-KR" altLang="en-US" sz="900" b="1" dirty="0" smtClean="0">
                  <a:solidFill>
                    <a:schemeClr val="bg1"/>
                  </a:solidFill>
                </a:rPr>
                <a:t>현황</a:t>
              </a:r>
              <a:endParaRPr lang="ko-KR" altLang="en-US" sz="900" b="1" dirty="0">
                <a:solidFill>
                  <a:schemeClr val="bg1"/>
                </a:solidFill>
              </a:endParaRPr>
            </a:p>
          </p:txBody>
        </p:sp>
      </p:grpSp>
      <p:sp>
        <p:nvSpPr>
          <p:cNvPr id="55" name="직사각형 54"/>
          <p:cNvSpPr/>
          <p:nvPr/>
        </p:nvSpPr>
        <p:spPr bwMode="auto">
          <a:xfrm>
            <a:off x="1303176" y="1459031"/>
            <a:ext cx="5851869" cy="225171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6" name="그림 55"/>
          <p:cNvPicPr>
            <a:picLocks noChangeAspect="1"/>
          </p:cNvPicPr>
          <p:nvPr/>
        </p:nvPicPr>
        <p:blipFill>
          <a:blip r:embed="rId5"/>
          <a:stretch>
            <a:fillRect/>
          </a:stretch>
        </p:blipFill>
        <p:spPr>
          <a:xfrm>
            <a:off x="5790461" y="3501008"/>
            <a:ext cx="1293034" cy="197972"/>
          </a:xfrm>
          <a:prstGeom prst="rect">
            <a:avLst/>
          </a:prstGeom>
        </p:spPr>
      </p:pic>
      <p:pic>
        <p:nvPicPr>
          <p:cNvPr id="57" name="그림 56"/>
          <p:cNvPicPr>
            <a:picLocks noChangeAspect="1"/>
          </p:cNvPicPr>
          <p:nvPr/>
        </p:nvPicPr>
        <p:blipFill>
          <a:blip r:embed="rId6"/>
          <a:stretch>
            <a:fillRect/>
          </a:stretch>
        </p:blipFill>
        <p:spPr>
          <a:xfrm>
            <a:off x="6075785" y="1481292"/>
            <a:ext cx="1016495" cy="201125"/>
          </a:xfrm>
          <a:prstGeom prst="rect">
            <a:avLst/>
          </a:prstGeom>
        </p:spPr>
      </p:pic>
      <p:graphicFrame>
        <p:nvGraphicFramePr>
          <p:cNvPr id="58" name="표 57"/>
          <p:cNvGraphicFramePr>
            <a:graphicFrameLocks noGrp="1"/>
          </p:cNvGraphicFramePr>
          <p:nvPr>
            <p:extLst/>
          </p:nvPr>
        </p:nvGraphicFramePr>
        <p:xfrm>
          <a:off x="1348893" y="1720076"/>
          <a:ext cx="5772198" cy="1750875"/>
        </p:xfrm>
        <a:graphic>
          <a:graphicData uri="http://schemas.openxmlformats.org/drawingml/2006/table">
            <a:tbl>
              <a:tblPr firstRow="1" bandRow="1">
                <a:tableStyleId>{5C22544A-7EE6-4342-B048-85BDC9FD1C3A}</a:tableStyleId>
              </a:tblPr>
              <a:tblGrid>
                <a:gridCol w="774835"/>
                <a:gridCol w="1149231"/>
                <a:gridCol w="962033"/>
                <a:gridCol w="1057088"/>
                <a:gridCol w="1296144"/>
                <a:gridCol w="532867"/>
              </a:tblGrid>
              <a:tr h="268764">
                <a:tc>
                  <a:txBody>
                    <a:bodyPr/>
                    <a:lstStyle/>
                    <a:p>
                      <a:pPr algn="ctr" latinLnBrk="1"/>
                      <a:r>
                        <a:rPr lang="ko-KR" altLang="en-US" sz="900" dirty="0" smtClean="0">
                          <a:solidFill>
                            <a:schemeClr val="tx1"/>
                          </a:solidFill>
                        </a:rPr>
                        <a:t>처리현황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 의뢰프로그램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의뢰 일시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상세보기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직무</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BIZ</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두산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일반 </a:t>
                      </a:r>
                      <a:r>
                        <a:rPr lang="ko-KR" altLang="en-US" sz="900" dirty="0" err="1" smtClean="0">
                          <a:solidFill>
                            <a:schemeClr val="tx1"/>
                          </a:solidFill>
                        </a:rPr>
                        <a:t>만다린</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대우증권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Exe</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현대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주재원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권영은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신한은행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 직무</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2014.10.02</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67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9" name="TextBox 58"/>
          <p:cNvSpPr txBox="1"/>
          <p:nvPr/>
        </p:nvSpPr>
        <p:spPr>
          <a:xfrm>
            <a:off x="1349756" y="1502296"/>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60" name="TextBox 59"/>
          <p:cNvSpPr txBox="1"/>
          <p:nvPr/>
        </p:nvSpPr>
        <p:spPr>
          <a:xfrm>
            <a:off x="1667613" y="1502297"/>
            <a:ext cx="552931"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개설대기</a:t>
            </a:r>
            <a:endParaRPr lang="ko-KR" altLang="en-US" sz="900" b="1" dirty="0"/>
          </a:p>
        </p:txBody>
      </p:sp>
      <p:grpSp>
        <p:nvGrpSpPr>
          <p:cNvPr id="63" name="그룹 62"/>
          <p:cNvGrpSpPr/>
          <p:nvPr/>
        </p:nvGrpSpPr>
        <p:grpSpPr>
          <a:xfrm>
            <a:off x="1482617" y="1997520"/>
            <a:ext cx="503620" cy="151844"/>
            <a:chOff x="1853004" y="4826628"/>
            <a:chExt cx="508292" cy="216024"/>
          </a:xfrm>
        </p:grpSpPr>
        <p:pic>
          <p:nvPicPr>
            <p:cNvPr id="6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76" name="직사각형 75"/>
          <p:cNvSpPr/>
          <p:nvPr/>
        </p:nvSpPr>
        <p:spPr bwMode="auto">
          <a:xfrm>
            <a:off x="1493503" y="2827472"/>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78" name="그림 77"/>
          <p:cNvPicPr>
            <a:picLocks noChangeAspect="1"/>
          </p:cNvPicPr>
          <p:nvPr/>
        </p:nvPicPr>
        <p:blipFill>
          <a:blip r:embed="rId8"/>
          <a:stretch>
            <a:fillRect/>
          </a:stretch>
        </p:blipFill>
        <p:spPr>
          <a:xfrm>
            <a:off x="1372612" y="3526499"/>
            <a:ext cx="1521869" cy="149692"/>
          </a:xfrm>
          <a:prstGeom prst="rect">
            <a:avLst/>
          </a:prstGeom>
        </p:spPr>
      </p:pic>
      <p:pic>
        <p:nvPicPr>
          <p:cNvPr id="8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75784" y="1988840"/>
            <a:ext cx="167601" cy="14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TextBox 82"/>
          <p:cNvSpPr txBox="1"/>
          <p:nvPr/>
        </p:nvSpPr>
        <p:spPr>
          <a:xfrm>
            <a:off x="2252776" y="1502297"/>
            <a:ext cx="552931"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Pre</a:t>
            </a:r>
            <a:endParaRPr lang="ko-KR" altLang="en-US" sz="900" b="1" dirty="0"/>
          </a:p>
        </p:txBody>
      </p:sp>
      <p:grpSp>
        <p:nvGrpSpPr>
          <p:cNvPr id="85" name="그룹 84"/>
          <p:cNvGrpSpPr/>
          <p:nvPr/>
        </p:nvGrpSpPr>
        <p:grpSpPr>
          <a:xfrm>
            <a:off x="1482617" y="2164281"/>
            <a:ext cx="503620" cy="151844"/>
            <a:chOff x="1853004" y="4826628"/>
            <a:chExt cx="508292" cy="216024"/>
          </a:xfrm>
        </p:grpSpPr>
        <p:pic>
          <p:nvPicPr>
            <p:cNvPr id="8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직사각형 86"/>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8" name="그룹 87"/>
          <p:cNvGrpSpPr/>
          <p:nvPr/>
        </p:nvGrpSpPr>
        <p:grpSpPr>
          <a:xfrm>
            <a:off x="1482617" y="2331042"/>
            <a:ext cx="503620" cy="151844"/>
            <a:chOff x="1853004" y="4826628"/>
            <a:chExt cx="508292" cy="216024"/>
          </a:xfrm>
        </p:grpSpPr>
        <p:pic>
          <p:nvPicPr>
            <p:cNvPr id="8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0" name="직사각형 89"/>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93" name="그룹 92"/>
          <p:cNvGrpSpPr/>
          <p:nvPr/>
        </p:nvGrpSpPr>
        <p:grpSpPr>
          <a:xfrm>
            <a:off x="1482617" y="2497803"/>
            <a:ext cx="503620" cy="151844"/>
            <a:chOff x="1853004" y="4826628"/>
            <a:chExt cx="508292" cy="216024"/>
          </a:xfrm>
        </p:grpSpPr>
        <p:pic>
          <p:nvPicPr>
            <p:cNvPr id="9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5" name="직사각형 94"/>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96" name="그룹 95"/>
          <p:cNvGrpSpPr/>
          <p:nvPr/>
        </p:nvGrpSpPr>
        <p:grpSpPr>
          <a:xfrm>
            <a:off x="1482617" y="2664565"/>
            <a:ext cx="503620" cy="151844"/>
            <a:chOff x="1853004" y="4826628"/>
            <a:chExt cx="508292" cy="216024"/>
          </a:xfrm>
        </p:grpSpPr>
        <p:pic>
          <p:nvPicPr>
            <p:cNvPr id="9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직사각형 97"/>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개설대기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5" name="직사각형 104"/>
          <p:cNvSpPr/>
          <p:nvPr/>
        </p:nvSpPr>
        <p:spPr bwMode="auto">
          <a:xfrm>
            <a:off x="1493503" y="2991286"/>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6" name="직사각형 115"/>
          <p:cNvSpPr/>
          <p:nvPr/>
        </p:nvSpPr>
        <p:spPr bwMode="auto">
          <a:xfrm>
            <a:off x="1493503" y="3163621"/>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7" name="직사각형 116"/>
          <p:cNvSpPr/>
          <p:nvPr/>
        </p:nvSpPr>
        <p:spPr bwMode="auto">
          <a:xfrm>
            <a:off x="1493503" y="3328590"/>
            <a:ext cx="499496" cy="128554"/>
          </a:xfrm>
          <a:prstGeom prst="rect">
            <a:avLst/>
          </a:prstGeom>
          <a:solidFill>
            <a:schemeClr val="accent2">
              <a:lumMod val="50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nvGrpSpPr>
          <p:cNvPr id="119" name="그룹 118"/>
          <p:cNvGrpSpPr/>
          <p:nvPr/>
        </p:nvGrpSpPr>
        <p:grpSpPr>
          <a:xfrm>
            <a:off x="1317376" y="3734611"/>
            <a:ext cx="5862754" cy="191402"/>
            <a:chOff x="1314346" y="1719201"/>
            <a:chExt cx="5862754" cy="191402"/>
          </a:xfrm>
        </p:grpSpPr>
        <p:pic>
          <p:nvPicPr>
            <p:cNvPr id="1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 name="TextBox 120"/>
            <p:cNvSpPr txBox="1"/>
            <p:nvPr/>
          </p:nvSpPr>
          <p:spPr>
            <a:xfrm>
              <a:off x="1344244" y="1745628"/>
              <a:ext cx="128051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요청 상세 정보</a:t>
              </a:r>
              <a:endParaRPr lang="ko-KR" altLang="en-US" sz="900" b="1" dirty="0">
                <a:solidFill>
                  <a:schemeClr val="bg1"/>
                </a:solidFill>
              </a:endParaRPr>
            </a:p>
          </p:txBody>
        </p:sp>
      </p:grpSp>
      <p:sp>
        <p:nvSpPr>
          <p:cNvPr id="122" name="직사각형 121"/>
          <p:cNvSpPr/>
          <p:nvPr/>
        </p:nvSpPr>
        <p:spPr bwMode="auto">
          <a:xfrm>
            <a:off x="1314918" y="3949878"/>
            <a:ext cx="5851869" cy="279149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6" name="TextBox 45"/>
          <p:cNvSpPr txBox="1"/>
          <p:nvPr/>
        </p:nvSpPr>
        <p:spPr>
          <a:xfrm>
            <a:off x="6563952" y="1950300"/>
            <a:ext cx="551778" cy="248457"/>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48" name="꺾인 연결선 47"/>
          <p:cNvCxnSpPr>
            <a:stCxn id="46" idx="3"/>
            <a:endCxn id="64" idx="3"/>
          </p:cNvCxnSpPr>
          <p:nvPr/>
        </p:nvCxnSpPr>
        <p:spPr bwMode="auto">
          <a:xfrm>
            <a:off x="7115730" y="2074529"/>
            <a:ext cx="72828" cy="3305684"/>
          </a:xfrm>
          <a:prstGeom prst="bentConnector3">
            <a:avLst>
              <a:gd name="adj1" fmla="val 41389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p:cNvSpPr txBox="1"/>
          <p:nvPr/>
        </p:nvSpPr>
        <p:spPr>
          <a:xfrm>
            <a:off x="1278321" y="3978628"/>
            <a:ext cx="5910237" cy="2803169"/>
          </a:xfrm>
          <a:prstGeom prst="rect">
            <a:avLst/>
          </a:prstGeom>
          <a:noFill/>
          <a:ln w="25400">
            <a:solidFill>
              <a:srgbClr val="FF0000"/>
            </a:solidFill>
            <a:prstDash val="dash"/>
          </a:ln>
        </p:spPr>
        <p:txBody>
          <a:bodyPr wrap="square" rtlCol="0">
            <a:normAutofit/>
          </a:bodyPr>
          <a:lstStyle/>
          <a:p>
            <a:endParaRPr lang="ko-KR" altLang="en-US" dirty="0"/>
          </a:p>
        </p:txBody>
      </p:sp>
      <p:sp>
        <p:nvSpPr>
          <p:cNvPr id="68" name="TextBox 67"/>
          <p:cNvSpPr txBox="1"/>
          <p:nvPr/>
        </p:nvSpPr>
        <p:spPr>
          <a:xfrm>
            <a:off x="5238683" y="1680166"/>
            <a:ext cx="1364756" cy="1846333"/>
          </a:xfrm>
          <a:prstGeom prst="rect">
            <a:avLst/>
          </a:prstGeom>
          <a:noFill/>
          <a:ln w="25400">
            <a:solidFill>
              <a:srgbClr val="FF0000"/>
            </a:solidFill>
            <a:prstDash val="dash"/>
          </a:ln>
        </p:spPr>
        <p:txBody>
          <a:bodyPr wrap="square" rtlCol="0">
            <a:normAutofit/>
          </a:bodyPr>
          <a:lstStyle/>
          <a:p>
            <a:endParaRPr lang="ko-KR" altLang="en-US" dirty="0"/>
          </a:p>
        </p:txBody>
      </p:sp>
      <p:sp>
        <p:nvSpPr>
          <p:cNvPr id="72" name="직사각형 71"/>
          <p:cNvSpPr/>
          <p:nvPr/>
        </p:nvSpPr>
        <p:spPr>
          <a:xfrm>
            <a:off x="6408112" y="125516"/>
            <a:ext cx="2700392" cy="875870"/>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en-US" altLang="ko-KR" sz="1000" b="1" dirty="0" smtClean="0"/>
              <a:t>HR </a:t>
            </a:r>
            <a:r>
              <a:rPr lang="ko-KR" altLang="en-US" sz="1000" b="1" dirty="0" smtClean="0"/>
              <a:t>담당자 명 마우스 오버 시 해당 인원에 대한 간단 정보 팝업으로 노출</a:t>
            </a:r>
            <a:endParaRPr lang="en-US" altLang="ko-KR" sz="1000" b="1" dirty="0" smtClean="0"/>
          </a:p>
          <a:p>
            <a:pPr marL="87313" lvl="1" indent="-87313">
              <a:buFont typeface="Arial" panose="020B0604020202020204" pitchFamily="34" charset="0"/>
              <a:buChar char="•"/>
            </a:pPr>
            <a:r>
              <a:rPr lang="en-US" altLang="ko-KR" sz="1000" b="1" dirty="0"/>
              <a:t>HR </a:t>
            </a:r>
            <a:r>
              <a:rPr lang="ko-KR" altLang="en-US" sz="1000" b="1" dirty="0"/>
              <a:t>담당자 명 </a:t>
            </a:r>
            <a:r>
              <a:rPr lang="ko-KR" altLang="en-US" sz="1000" b="1" dirty="0" smtClean="0"/>
              <a:t>마우스 클릭 시 </a:t>
            </a:r>
            <a:r>
              <a:rPr lang="ko-KR" altLang="en-US" sz="1000" b="1" dirty="0"/>
              <a:t>해당 </a:t>
            </a:r>
            <a:r>
              <a:rPr lang="ko-KR" altLang="en-US" sz="1000" b="1" dirty="0" smtClean="0"/>
              <a:t>인원의  프로필 화면으로 이동</a:t>
            </a:r>
            <a:endParaRPr lang="en-US" altLang="ko-KR" sz="1000" b="1" dirty="0"/>
          </a:p>
        </p:txBody>
      </p:sp>
      <p:pic>
        <p:nvPicPr>
          <p:cNvPr id="73" name="그림 72"/>
          <p:cNvPicPr/>
          <p:nvPr/>
        </p:nvPicPr>
        <p:blipFill>
          <a:blip r:embed="rId10">
            <a:extLst>
              <a:ext uri="{28A0092B-C50C-407E-A947-70E740481C1C}">
                <a14:useLocalDpi xmlns:a14="http://schemas.microsoft.com/office/drawing/2010/main" val="0"/>
              </a:ext>
            </a:extLst>
          </a:blip>
          <a:srcRect/>
          <a:stretch>
            <a:fillRect/>
          </a:stretch>
        </p:blipFill>
        <p:spPr bwMode="auto">
          <a:xfrm>
            <a:off x="7522525" y="1300007"/>
            <a:ext cx="2139844" cy="1349640"/>
          </a:xfrm>
          <a:prstGeom prst="rect">
            <a:avLst/>
          </a:prstGeom>
          <a:noFill/>
          <a:ln>
            <a:noFill/>
          </a:ln>
        </p:spPr>
      </p:pic>
      <p:cxnSp>
        <p:nvCxnSpPr>
          <p:cNvPr id="74" name="꺾인 연결선 73"/>
          <p:cNvCxnSpPr>
            <a:stCxn id="68" idx="0"/>
            <a:endCxn id="73" idx="0"/>
          </p:cNvCxnSpPr>
          <p:nvPr/>
        </p:nvCxnSpPr>
        <p:spPr bwMode="auto">
          <a:xfrm rot="5400000" flipH="1" flipV="1">
            <a:off x="7066675" y="154394"/>
            <a:ext cx="380159" cy="2671386"/>
          </a:xfrm>
          <a:prstGeom prst="bentConnector3">
            <a:avLst>
              <a:gd name="adj1" fmla="val 16013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TextBox 83"/>
          <p:cNvSpPr txBox="1"/>
          <p:nvPr/>
        </p:nvSpPr>
        <p:spPr>
          <a:xfrm>
            <a:off x="3491880" y="6483830"/>
            <a:ext cx="936104" cy="297968"/>
          </a:xfrm>
          <a:prstGeom prst="rect">
            <a:avLst/>
          </a:prstGeom>
          <a:noFill/>
          <a:ln w="25400">
            <a:solidFill>
              <a:srgbClr val="FF0000"/>
            </a:solidFill>
            <a:prstDash val="dash"/>
          </a:ln>
        </p:spPr>
        <p:txBody>
          <a:bodyPr wrap="square" rtlCol="0">
            <a:normAutofit fontScale="85000" lnSpcReduction="10000"/>
          </a:bodyPr>
          <a:lstStyle/>
          <a:p>
            <a:endParaRPr lang="ko-KR" altLang="en-US" dirty="0"/>
          </a:p>
        </p:txBody>
      </p:sp>
      <p:sp>
        <p:nvSpPr>
          <p:cNvPr id="100" name="TextBox 99"/>
          <p:cNvSpPr txBox="1"/>
          <p:nvPr/>
        </p:nvSpPr>
        <p:spPr>
          <a:xfrm>
            <a:off x="1449959" y="1955729"/>
            <a:ext cx="582834" cy="1570770"/>
          </a:xfrm>
          <a:prstGeom prst="rect">
            <a:avLst/>
          </a:prstGeom>
          <a:noFill/>
          <a:ln w="25400">
            <a:solidFill>
              <a:srgbClr val="FF0000"/>
            </a:solidFill>
            <a:prstDash val="dash"/>
          </a:ln>
        </p:spPr>
        <p:txBody>
          <a:bodyPr wrap="square" rtlCol="0">
            <a:normAutofit/>
          </a:bodyPr>
          <a:lstStyle/>
          <a:p>
            <a:endParaRPr lang="ko-KR" altLang="en-US" dirty="0"/>
          </a:p>
        </p:txBody>
      </p:sp>
      <p:sp>
        <p:nvSpPr>
          <p:cNvPr id="103" name="직사각형 102"/>
          <p:cNvSpPr/>
          <p:nvPr/>
        </p:nvSpPr>
        <p:spPr>
          <a:xfrm>
            <a:off x="-33360" y="946073"/>
            <a:ext cx="1265014" cy="1607226"/>
          </a:xfrm>
          <a:prstGeom prst="rect">
            <a:avLst/>
          </a:prstGeom>
          <a:solidFill>
            <a:schemeClr val="bg1">
              <a:lumMod val="95000"/>
            </a:schemeClr>
          </a:solidFill>
          <a:ln w="25400">
            <a:solidFill>
              <a:schemeClr val="tx1"/>
            </a:solidFill>
          </a:ln>
        </p:spPr>
        <p:txBody>
          <a:bodyPr wrap="square" anchor="ctr">
            <a:normAutofit/>
          </a:bodyPr>
          <a:lstStyle/>
          <a:p>
            <a:pPr algn="ctr"/>
            <a:r>
              <a:rPr lang="ko-KR" altLang="en-US" sz="1000" b="1" dirty="0" smtClean="0"/>
              <a:t>확인버튼 클릭 시 </a:t>
            </a:r>
            <a:r>
              <a:rPr lang="ko-KR" altLang="en-US" sz="1000" b="1" dirty="0" smtClean="0">
                <a:solidFill>
                  <a:srgbClr val="0070C0"/>
                </a:solidFill>
              </a:rPr>
              <a:t>클래스 개설 요청 현황 </a:t>
            </a:r>
            <a:r>
              <a:rPr lang="ko-KR" altLang="en-US" sz="1000" b="1" dirty="0" smtClean="0"/>
              <a:t>내</a:t>
            </a:r>
            <a:r>
              <a:rPr lang="ko-KR" altLang="en-US" sz="1000" b="1" dirty="0" smtClean="0">
                <a:solidFill>
                  <a:srgbClr val="0070C0"/>
                </a:solidFill>
              </a:rPr>
              <a:t> 개설대기 </a:t>
            </a:r>
            <a:r>
              <a:rPr lang="ko-KR" altLang="en-US" sz="1000" b="1" dirty="0" smtClean="0"/>
              <a:t>버튼</a:t>
            </a:r>
            <a:r>
              <a:rPr lang="ko-KR" altLang="en-US" sz="1000" b="1" dirty="0" smtClean="0">
                <a:solidFill>
                  <a:srgbClr val="0070C0"/>
                </a:solidFill>
              </a:rPr>
              <a:t> </a:t>
            </a:r>
            <a:r>
              <a:rPr lang="en-US" altLang="ko-KR" sz="1000" b="1" dirty="0" smtClean="0">
                <a:solidFill>
                  <a:srgbClr val="0070C0"/>
                </a:solidFill>
                <a:sym typeface="Wingdings" panose="05000000000000000000" pitchFamily="2" charset="2"/>
              </a:rPr>
              <a:t> Pre</a:t>
            </a:r>
            <a:r>
              <a:rPr lang="ko-KR" altLang="en-US" sz="1000" b="1" dirty="0" smtClean="0">
                <a:solidFill>
                  <a:srgbClr val="0070C0"/>
                </a:solidFill>
              </a:rPr>
              <a:t> </a:t>
            </a:r>
            <a:r>
              <a:rPr lang="ko-KR" altLang="en-US" sz="1000" b="1" dirty="0">
                <a:solidFill>
                  <a:srgbClr val="0070C0"/>
                </a:solidFill>
              </a:rPr>
              <a:t> </a:t>
            </a:r>
            <a:r>
              <a:rPr lang="ko-KR" altLang="en-US" sz="1000" b="1" dirty="0" smtClean="0"/>
              <a:t>버튼으로 전환</a:t>
            </a:r>
            <a:endParaRPr lang="en-US" altLang="ko-KR" sz="1000" b="1" dirty="0" smtClean="0"/>
          </a:p>
        </p:txBody>
      </p:sp>
      <p:cxnSp>
        <p:nvCxnSpPr>
          <p:cNvPr id="104" name="꺾인 연결선 103"/>
          <p:cNvCxnSpPr>
            <a:stCxn id="84" idx="1"/>
            <a:endCxn id="102" idx="1"/>
          </p:cNvCxnSpPr>
          <p:nvPr/>
        </p:nvCxnSpPr>
        <p:spPr bwMode="auto">
          <a:xfrm rot="10800000">
            <a:off x="36810" y="174364"/>
            <a:ext cx="3455070" cy="6458451"/>
          </a:xfrm>
          <a:prstGeom prst="bentConnector3">
            <a:avLst>
              <a:gd name="adj1" fmla="val 10661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0" name="그룹 39"/>
          <p:cNvGrpSpPr/>
          <p:nvPr/>
        </p:nvGrpSpPr>
        <p:grpSpPr>
          <a:xfrm>
            <a:off x="36810" y="-109596"/>
            <a:ext cx="3081952" cy="567917"/>
            <a:chOff x="2651871" y="-134789"/>
            <a:chExt cx="2856233" cy="567917"/>
          </a:xfrm>
        </p:grpSpPr>
        <p:sp>
          <p:nvSpPr>
            <p:cNvPr id="102" name="직사각형 101"/>
            <p:cNvSpPr/>
            <p:nvPr/>
          </p:nvSpPr>
          <p:spPr>
            <a:xfrm>
              <a:off x="2651871" y="-134789"/>
              <a:ext cx="2856233" cy="567917"/>
            </a:xfrm>
            <a:prstGeom prst="rect">
              <a:avLst/>
            </a:prstGeom>
            <a:solidFill>
              <a:schemeClr val="bg1">
                <a:lumMod val="95000"/>
              </a:schemeClr>
            </a:solidFill>
            <a:ln w="25400">
              <a:solidFill>
                <a:schemeClr val="tx1"/>
              </a:solidFill>
            </a:ln>
          </p:spPr>
          <p:txBody>
            <a:bodyPr wrap="square" anchor="t">
              <a:normAutofit/>
            </a:bodyPr>
            <a:lstStyle/>
            <a:p>
              <a:pPr algn="ctr"/>
              <a:r>
                <a:rPr lang="en-US" altLang="ko-KR" sz="1000" b="1" dirty="0" smtClean="0"/>
                <a:t>[</a:t>
              </a:r>
              <a:r>
                <a:rPr lang="ko-KR" altLang="en-US" sz="1000" b="1" dirty="0" smtClean="0"/>
                <a:t>해당 </a:t>
              </a:r>
              <a:r>
                <a:rPr lang="en-US" altLang="ko-KR" sz="1000" b="1" dirty="0" smtClean="0"/>
                <a:t>pre </a:t>
              </a:r>
              <a:r>
                <a:rPr lang="ko-KR" altLang="en-US" sz="1000" b="1" dirty="0" smtClean="0"/>
                <a:t>클래스가  성공적으로 개설 되었습니다</a:t>
              </a:r>
              <a:r>
                <a:rPr lang="en-US" altLang="ko-KR" sz="1000" b="1" dirty="0" smtClean="0"/>
                <a:t>.] </a:t>
              </a:r>
            </a:p>
          </p:txBody>
        </p:sp>
        <p:sp>
          <p:nvSpPr>
            <p:cNvPr id="106" name="직사각형 105"/>
            <p:cNvSpPr/>
            <p:nvPr/>
          </p:nvSpPr>
          <p:spPr bwMode="auto">
            <a:xfrm>
              <a:off x="3987946" y="140237"/>
              <a:ext cx="349055"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108" name="직사각형 107"/>
          <p:cNvSpPr/>
          <p:nvPr/>
        </p:nvSpPr>
        <p:spPr>
          <a:xfrm>
            <a:off x="7503797" y="2780928"/>
            <a:ext cx="1532699" cy="1864417"/>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ko-KR" altLang="en-US" sz="1000" b="1" dirty="0" smtClean="0">
                <a:solidFill>
                  <a:schemeClr val="accent2">
                    <a:lumMod val="50000"/>
                  </a:schemeClr>
                </a:solidFill>
              </a:rPr>
              <a:t>클래스 개설 요청 현황 </a:t>
            </a:r>
            <a:r>
              <a:rPr lang="ko-KR" altLang="en-US" sz="1000" b="1" dirty="0" smtClean="0"/>
              <a:t>내 </a:t>
            </a:r>
            <a:r>
              <a:rPr lang="en-US" altLang="ko-KR" sz="1000" b="1" dirty="0" smtClean="0"/>
              <a:t>[</a:t>
            </a:r>
            <a:r>
              <a:rPr lang="ko-KR" altLang="en-US" sz="1000" b="1" dirty="0" smtClean="0"/>
              <a:t>돋보기</a:t>
            </a:r>
            <a:r>
              <a:rPr lang="en-US" altLang="ko-KR" sz="1000" b="1" dirty="0" smtClean="0"/>
              <a:t>] </a:t>
            </a:r>
            <a:r>
              <a:rPr lang="ko-KR" altLang="en-US" sz="1000" b="1" dirty="0" smtClean="0"/>
              <a:t>아이콘 클릭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클래스 요청 상세 정보 보여주기 </a:t>
            </a:r>
            <a:endParaRPr lang="en-US" altLang="ko-KR" sz="1000" b="1" dirty="0" smtClean="0">
              <a:sym typeface="Wingdings" panose="05000000000000000000" pitchFamily="2" charset="2"/>
            </a:endParaRPr>
          </a:p>
        </p:txBody>
      </p:sp>
      <p:sp>
        <p:nvSpPr>
          <p:cNvPr id="109" name="TextBox 108"/>
          <p:cNvSpPr txBox="1"/>
          <p:nvPr/>
        </p:nvSpPr>
        <p:spPr>
          <a:xfrm>
            <a:off x="1422686" y="118640"/>
            <a:ext cx="517481" cy="287293"/>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cxnSp>
        <p:nvCxnSpPr>
          <p:cNvPr id="110" name="꺾인 연결선 109"/>
          <p:cNvCxnSpPr>
            <a:stCxn id="109" idx="1"/>
            <a:endCxn id="103" idx="0"/>
          </p:cNvCxnSpPr>
          <p:nvPr/>
        </p:nvCxnSpPr>
        <p:spPr bwMode="auto">
          <a:xfrm rot="10800000" flipV="1">
            <a:off x="599148" y="262287"/>
            <a:ext cx="823539" cy="68378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꺾인 연결선 110"/>
          <p:cNvCxnSpPr>
            <a:stCxn id="103" idx="2"/>
            <a:endCxn id="100" idx="1"/>
          </p:cNvCxnSpPr>
          <p:nvPr/>
        </p:nvCxnSpPr>
        <p:spPr bwMode="auto">
          <a:xfrm rot="16200000" flipH="1">
            <a:off x="930646" y="2221800"/>
            <a:ext cx="187815" cy="850812"/>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직사각형 114"/>
          <p:cNvSpPr/>
          <p:nvPr/>
        </p:nvSpPr>
        <p:spPr>
          <a:xfrm>
            <a:off x="-56615" y="2853001"/>
            <a:ext cx="1265014" cy="2875285"/>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en-US" altLang="ko-KR" sz="1000" b="1" dirty="0" smtClean="0"/>
              <a:t>Pre : </a:t>
            </a:r>
            <a:r>
              <a:rPr lang="ko-KR" altLang="en-US" sz="1000" b="1" dirty="0" smtClean="0"/>
              <a:t>현재 </a:t>
            </a:r>
            <a:r>
              <a:rPr lang="ko-KR" altLang="en-US" sz="1000" b="1" dirty="0" err="1" smtClean="0"/>
              <a:t>고객사에서</a:t>
            </a:r>
            <a:r>
              <a:rPr lang="ko-KR" altLang="en-US" sz="1000" b="1" dirty="0" smtClean="0"/>
              <a:t> 학생등록을 하고 있는 중</a:t>
            </a:r>
            <a:endParaRPr lang="en-US" altLang="ko-KR" sz="1000" b="1" dirty="0" smtClean="0"/>
          </a:p>
          <a:p>
            <a:pPr marL="88900" indent="-88900">
              <a:buFont typeface="Arial" panose="020B0604020202020204" pitchFamily="34" charset="0"/>
              <a:buChar char="•"/>
            </a:pPr>
            <a:r>
              <a:rPr lang="en-US" altLang="ko-KR" sz="1000" b="1" dirty="0" smtClean="0"/>
              <a:t>Pre </a:t>
            </a:r>
            <a:r>
              <a:rPr lang="ko-KR" altLang="en-US" sz="1000" b="1" dirty="0" smtClean="0"/>
              <a:t>클래스가 정식 클래스로 최종 등록되었을 경우 </a:t>
            </a:r>
            <a:r>
              <a:rPr lang="ko-KR" altLang="en-US" sz="1000" b="1" dirty="0">
                <a:solidFill>
                  <a:srgbClr val="0070C0"/>
                </a:solidFill>
              </a:rPr>
              <a:t>클래스 개설 요청 </a:t>
            </a:r>
            <a:r>
              <a:rPr lang="ko-KR" altLang="en-US" sz="1000" b="1" dirty="0" smtClean="0">
                <a:solidFill>
                  <a:srgbClr val="0070C0"/>
                </a:solidFill>
              </a:rPr>
              <a:t>현황 </a:t>
            </a:r>
            <a:r>
              <a:rPr lang="ko-KR" altLang="en-US" sz="1000" b="1" dirty="0" smtClean="0"/>
              <a:t>표 내에서 사라짐 </a:t>
            </a:r>
            <a:endParaRPr lang="en-US" altLang="ko-KR" sz="1000" b="1" dirty="0" smtClean="0"/>
          </a:p>
          <a:p>
            <a:pPr marL="88900" indent="-88900">
              <a:buFont typeface="Arial" panose="020B0604020202020204" pitchFamily="34" charset="0"/>
              <a:buChar char="•"/>
            </a:pPr>
            <a:r>
              <a:rPr lang="en-US" altLang="ko-KR" sz="1000" b="1" dirty="0" smtClean="0"/>
              <a:t>[Pre] </a:t>
            </a:r>
            <a:r>
              <a:rPr lang="ko-KR" altLang="en-US" sz="1000" b="1" dirty="0" smtClean="0"/>
              <a:t>버튼 클릭 시 </a:t>
            </a:r>
            <a:r>
              <a:rPr lang="en-US" altLang="ko-KR" sz="1000" b="1" dirty="0" smtClean="0">
                <a:solidFill>
                  <a:srgbClr val="0070C0"/>
                </a:solidFill>
              </a:rPr>
              <a:t>Pre class </a:t>
            </a:r>
            <a:r>
              <a:rPr lang="ko-KR" altLang="en-US" sz="1000" b="1" dirty="0" smtClean="0">
                <a:solidFill>
                  <a:srgbClr val="0070C0"/>
                </a:solidFill>
              </a:rPr>
              <a:t>현황</a:t>
            </a:r>
            <a:r>
              <a:rPr lang="ko-KR" altLang="en-US" sz="1000" b="1" dirty="0" smtClean="0"/>
              <a:t> 화면으로 이동</a:t>
            </a:r>
            <a:endParaRPr lang="en-US" altLang="ko-KR" sz="1000" b="1" dirty="0" smtClean="0"/>
          </a:p>
          <a:p>
            <a:pPr marL="88900" indent="-88900">
              <a:buFont typeface="Arial" panose="020B0604020202020204" pitchFamily="34" charset="0"/>
              <a:buChar char="•"/>
            </a:pPr>
            <a:endParaRPr lang="en-US" altLang="ko-KR" sz="1000" b="1" dirty="0" smtClean="0"/>
          </a:p>
        </p:txBody>
      </p:sp>
    </p:spTree>
    <p:extLst>
      <p:ext uri="{BB962C8B-B14F-4D97-AF65-F5344CB8AC3E}">
        <p14:creationId xmlns:p14="http://schemas.microsoft.com/office/powerpoint/2010/main" val="4197816855"/>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- 1(5). </a:t>
            </a:r>
            <a:r>
              <a:rPr lang="ko-KR" altLang="en-US" dirty="0" smtClean="0">
                <a:solidFill>
                  <a:srgbClr val="000000"/>
                </a:solidFill>
                <a:latin typeface="돋움"/>
                <a:ea typeface="돋움"/>
              </a:rPr>
              <a:t>신규클래스 개설 요청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1(5</a:t>
            </a:r>
            <a:r>
              <a:rPr lang="en-US" altLang="ko-KR" dirty="0" smtClean="0">
                <a:solidFill>
                  <a:srgbClr val="000000"/>
                </a:solidFill>
                <a:latin typeface="돋움"/>
                <a:ea typeface="돋움"/>
              </a:rPr>
              <a:t>)①. Pre Class </a:t>
            </a:r>
            <a:r>
              <a:rPr lang="ko-KR" altLang="en-US" dirty="0" smtClean="0">
                <a:solidFill>
                  <a:srgbClr val="000000"/>
                </a:solidFill>
                <a:latin typeface="돋움"/>
                <a:ea typeface="돋움"/>
              </a:rPr>
              <a:t>현황 전체보기</a:t>
            </a:r>
            <a:r>
              <a:rPr lang="en-US" altLang="ko-KR" dirty="0" smtClean="0">
                <a:solidFill>
                  <a:srgbClr val="000000"/>
                </a:solidFill>
                <a:latin typeface="돋움"/>
                <a:ea typeface="돋움"/>
              </a:rPr>
              <a:t>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295063"/>
            <a:ext cx="6087738" cy="379012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7" name="그룹 46"/>
          <p:cNvGrpSpPr/>
          <p:nvPr/>
        </p:nvGrpSpPr>
        <p:grpSpPr>
          <a:xfrm>
            <a:off x="1292574" y="1229410"/>
            <a:ext cx="5862754" cy="191402"/>
            <a:chOff x="1314346" y="1719201"/>
            <a:chExt cx="5862754" cy="191402"/>
          </a:xfrm>
        </p:grpSpPr>
        <p:pic>
          <p:nvPicPr>
            <p:cNvPr id="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1344244" y="1752654"/>
              <a:ext cx="1161296"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Pre class </a:t>
              </a:r>
              <a:r>
                <a:rPr lang="ko-KR" altLang="en-US" sz="900" b="1" dirty="0" smtClean="0">
                  <a:solidFill>
                    <a:schemeClr val="bg1"/>
                  </a:solidFill>
                </a:rPr>
                <a:t>현황</a:t>
              </a:r>
              <a:endParaRPr lang="ko-KR" altLang="en-US" sz="900" b="1" dirty="0">
                <a:solidFill>
                  <a:schemeClr val="bg1"/>
                </a:solidFill>
              </a:endParaRPr>
            </a:p>
          </p:txBody>
        </p:sp>
      </p:grpSp>
      <p:sp>
        <p:nvSpPr>
          <p:cNvPr id="55" name="직사각형 54"/>
          <p:cNvSpPr/>
          <p:nvPr/>
        </p:nvSpPr>
        <p:spPr bwMode="auto">
          <a:xfrm>
            <a:off x="1303176" y="1459031"/>
            <a:ext cx="5851869" cy="248690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6" name="그림 55"/>
          <p:cNvPicPr>
            <a:picLocks noChangeAspect="1"/>
          </p:cNvPicPr>
          <p:nvPr/>
        </p:nvPicPr>
        <p:blipFill>
          <a:blip r:embed="rId4"/>
          <a:stretch>
            <a:fillRect/>
          </a:stretch>
        </p:blipFill>
        <p:spPr>
          <a:xfrm>
            <a:off x="5790461" y="3735084"/>
            <a:ext cx="1293034" cy="197972"/>
          </a:xfrm>
          <a:prstGeom prst="rect">
            <a:avLst/>
          </a:prstGeom>
        </p:spPr>
      </p:pic>
      <p:pic>
        <p:nvPicPr>
          <p:cNvPr id="57" name="그림 56"/>
          <p:cNvPicPr>
            <a:picLocks noChangeAspect="1"/>
          </p:cNvPicPr>
          <p:nvPr/>
        </p:nvPicPr>
        <p:blipFill>
          <a:blip r:embed="rId5"/>
          <a:stretch>
            <a:fillRect/>
          </a:stretch>
        </p:blipFill>
        <p:spPr>
          <a:xfrm>
            <a:off x="6075785" y="1481292"/>
            <a:ext cx="1016495" cy="201125"/>
          </a:xfrm>
          <a:prstGeom prst="rect">
            <a:avLst/>
          </a:prstGeom>
        </p:spPr>
      </p:pic>
      <p:pic>
        <p:nvPicPr>
          <p:cNvPr id="78" name="그림 77"/>
          <p:cNvPicPr>
            <a:picLocks noChangeAspect="1"/>
          </p:cNvPicPr>
          <p:nvPr/>
        </p:nvPicPr>
        <p:blipFill>
          <a:blip r:embed="rId6"/>
          <a:stretch>
            <a:fillRect/>
          </a:stretch>
        </p:blipFill>
        <p:spPr>
          <a:xfrm>
            <a:off x="1372612" y="3760575"/>
            <a:ext cx="1521869" cy="149692"/>
          </a:xfrm>
          <a:prstGeom prst="rect">
            <a:avLst/>
          </a:prstGeom>
        </p:spPr>
      </p:pic>
      <p:grpSp>
        <p:nvGrpSpPr>
          <p:cNvPr id="119" name="그룹 118"/>
          <p:cNvGrpSpPr/>
          <p:nvPr/>
        </p:nvGrpSpPr>
        <p:grpSpPr>
          <a:xfrm>
            <a:off x="1317376" y="3972407"/>
            <a:ext cx="5862754" cy="191402"/>
            <a:chOff x="1314346" y="1719201"/>
            <a:chExt cx="5862754" cy="191402"/>
          </a:xfrm>
        </p:grpSpPr>
        <p:pic>
          <p:nvPicPr>
            <p:cNvPr id="1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 name="TextBox 120"/>
            <p:cNvSpPr txBox="1"/>
            <p:nvPr/>
          </p:nvSpPr>
          <p:spPr>
            <a:xfrm>
              <a:off x="1344244" y="1745628"/>
              <a:ext cx="1280510"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Pre class </a:t>
              </a:r>
              <a:r>
                <a:rPr lang="ko-KR" altLang="en-US" sz="900" b="1" dirty="0" smtClean="0">
                  <a:solidFill>
                    <a:schemeClr val="bg1"/>
                  </a:solidFill>
                </a:rPr>
                <a:t>상세정보</a:t>
              </a:r>
              <a:endParaRPr lang="ko-KR" altLang="en-US" sz="900" b="1" dirty="0">
                <a:solidFill>
                  <a:schemeClr val="bg1"/>
                </a:solidFill>
              </a:endParaRPr>
            </a:p>
          </p:txBody>
        </p:sp>
      </p:grpSp>
      <p:sp>
        <p:nvSpPr>
          <p:cNvPr id="122" name="직사각형 121"/>
          <p:cNvSpPr/>
          <p:nvPr/>
        </p:nvSpPr>
        <p:spPr bwMode="auto">
          <a:xfrm>
            <a:off x="1314918" y="4187674"/>
            <a:ext cx="5851869" cy="264747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7" name="그룹 6"/>
          <p:cNvGrpSpPr/>
          <p:nvPr/>
        </p:nvGrpSpPr>
        <p:grpSpPr>
          <a:xfrm>
            <a:off x="1316560" y="1495670"/>
            <a:ext cx="4446221" cy="280077"/>
            <a:chOff x="1316561" y="1495670"/>
            <a:chExt cx="3676320" cy="280077"/>
          </a:xfrm>
        </p:grpSpPr>
        <p:pic>
          <p:nvPicPr>
            <p:cNvPr id="101" name="그림 100"/>
            <p:cNvPicPr>
              <a:picLocks noChangeAspect="1"/>
            </p:cNvPicPr>
            <p:nvPr/>
          </p:nvPicPr>
          <p:blipFill>
            <a:blip r:embed="rId7"/>
            <a:stretch>
              <a:fillRect/>
            </a:stretch>
          </p:blipFill>
          <p:spPr>
            <a:xfrm>
              <a:off x="1316561" y="1495670"/>
              <a:ext cx="932484" cy="280077"/>
            </a:xfrm>
            <a:prstGeom prst="rect">
              <a:avLst/>
            </a:prstGeom>
          </p:spPr>
        </p:pic>
        <p:pic>
          <p:nvPicPr>
            <p:cNvPr id="107" name="그림 106"/>
            <p:cNvPicPr>
              <a:picLocks noChangeAspect="1"/>
            </p:cNvPicPr>
            <p:nvPr/>
          </p:nvPicPr>
          <p:blipFill>
            <a:blip r:embed="rId7"/>
            <a:stretch>
              <a:fillRect/>
            </a:stretch>
          </p:blipFill>
          <p:spPr>
            <a:xfrm>
              <a:off x="2231174" y="1495670"/>
              <a:ext cx="932484" cy="280077"/>
            </a:xfrm>
            <a:prstGeom prst="rect">
              <a:avLst/>
            </a:prstGeom>
          </p:spPr>
        </p:pic>
        <p:pic>
          <p:nvPicPr>
            <p:cNvPr id="112" name="그림 111"/>
            <p:cNvPicPr>
              <a:picLocks noChangeAspect="1"/>
            </p:cNvPicPr>
            <p:nvPr/>
          </p:nvPicPr>
          <p:blipFill>
            <a:blip r:embed="rId7"/>
            <a:stretch>
              <a:fillRect/>
            </a:stretch>
          </p:blipFill>
          <p:spPr>
            <a:xfrm>
              <a:off x="3145786" y="1495670"/>
              <a:ext cx="932484" cy="280077"/>
            </a:xfrm>
            <a:prstGeom prst="rect">
              <a:avLst/>
            </a:prstGeom>
          </p:spPr>
        </p:pic>
        <p:pic>
          <p:nvPicPr>
            <p:cNvPr id="113" name="그림 112"/>
            <p:cNvPicPr>
              <a:picLocks noChangeAspect="1"/>
            </p:cNvPicPr>
            <p:nvPr/>
          </p:nvPicPr>
          <p:blipFill>
            <a:blip r:embed="rId7"/>
            <a:stretch>
              <a:fillRect/>
            </a:stretch>
          </p:blipFill>
          <p:spPr>
            <a:xfrm>
              <a:off x="4060397" y="1495670"/>
              <a:ext cx="932484" cy="280077"/>
            </a:xfrm>
            <a:prstGeom prst="rect">
              <a:avLst/>
            </a:prstGeom>
          </p:spPr>
        </p:pic>
      </p:grpSp>
      <p:grpSp>
        <p:nvGrpSpPr>
          <p:cNvPr id="118" name="그룹 117"/>
          <p:cNvGrpSpPr/>
          <p:nvPr/>
        </p:nvGrpSpPr>
        <p:grpSpPr>
          <a:xfrm>
            <a:off x="5721213" y="1484784"/>
            <a:ext cx="1371067" cy="314325"/>
            <a:chOff x="5710780" y="1895395"/>
            <a:chExt cx="1603857" cy="314325"/>
          </a:xfrm>
        </p:grpSpPr>
        <p:grpSp>
          <p:nvGrpSpPr>
            <p:cNvPr id="123" name="그룹 122"/>
            <p:cNvGrpSpPr/>
            <p:nvPr/>
          </p:nvGrpSpPr>
          <p:grpSpPr>
            <a:xfrm>
              <a:off x="5710780" y="1895395"/>
              <a:ext cx="1603857" cy="314325"/>
              <a:chOff x="5292380" y="1813342"/>
              <a:chExt cx="1007811" cy="314325"/>
            </a:xfrm>
          </p:grpSpPr>
          <p:pic>
            <p:nvPicPr>
              <p:cNvPr id="12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6" name="직사각형 12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2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27" name="표 126"/>
          <p:cNvGraphicFramePr>
            <a:graphicFrameLocks noGrp="1"/>
          </p:cNvGraphicFramePr>
          <p:nvPr>
            <p:extLst>
              <p:ext uri="{D42A27DB-BD31-4B8C-83A1-F6EECF244321}">
                <p14:modId xmlns:p14="http://schemas.microsoft.com/office/powerpoint/2010/main" val="910530701"/>
              </p:ext>
            </p:extLst>
          </p:nvPr>
        </p:nvGraphicFramePr>
        <p:xfrm>
          <a:off x="1375110" y="2068014"/>
          <a:ext cx="5649220" cy="1625004"/>
        </p:xfrm>
        <a:graphic>
          <a:graphicData uri="http://schemas.openxmlformats.org/drawingml/2006/table">
            <a:tbl>
              <a:tblPr firstRow="1" bandRow="1">
                <a:tableStyleId>{5C22544A-7EE6-4342-B048-85BDC9FD1C3A}</a:tableStyleId>
              </a:tblPr>
              <a:tblGrid>
                <a:gridCol w="820626"/>
                <a:gridCol w="576064"/>
                <a:gridCol w="792088"/>
                <a:gridCol w="1008112"/>
                <a:gridCol w="423159"/>
                <a:gridCol w="559617"/>
                <a:gridCol w="817424"/>
                <a:gridCol w="652130"/>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시작일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50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60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90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20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100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직사각형 127"/>
          <p:cNvSpPr/>
          <p:nvPr/>
        </p:nvSpPr>
        <p:spPr bwMode="auto">
          <a:xfrm>
            <a:off x="1406120" y="3484809"/>
            <a:ext cx="756958" cy="16708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135" name="직사각형 134"/>
          <p:cNvSpPr/>
          <p:nvPr/>
        </p:nvSpPr>
        <p:spPr bwMode="auto">
          <a:xfrm>
            <a:off x="1381414" y="2402461"/>
            <a:ext cx="792550"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학생등록완료</a:t>
            </a:r>
            <a:endParaRPr kumimoji="1" lang="ko-KR" altLang="en-US" sz="900" b="1" dirty="0">
              <a:solidFill>
                <a:schemeClr val="bg1"/>
              </a:solidFill>
              <a:latin typeface="Arial" charset="0"/>
              <a:ea typeface="돋움" pitchFamily="50" charset="-127"/>
            </a:endParaRPr>
          </a:p>
        </p:txBody>
      </p:sp>
      <p:sp>
        <p:nvSpPr>
          <p:cNvPr id="139" name="직사각형 138"/>
          <p:cNvSpPr/>
          <p:nvPr/>
        </p:nvSpPr>
        <p:spPr bwMode="auto">
          <a:xfrm>
            <a:off x="1388324" y="2688117"/>
            <a:ext cx="792550" cy="167539"/>
          </a:xfrm>
          <a:prstGeom prst="rect">
            <a:avLst/>
          </a:prstGeom>
          <a:solidFill>
            <a:srgbClr val="FFC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accent1"/>
                </a:solidFill>
                <a:latin typeface="Arial" charset="0"/>
                <a:ea typeface="돋움" pitchFamily="50" charset="-127"/>
              </a:rPr>
              <a:t>테스트 중</a:t>
            </a:r>
            <a:endParaRPr kumimoji="1" lang="ko-KR" altLang="en-US" sz="900" b="1" dirty="0">
              <a:solidFill>
                <a:schemeClr val="accent1"/>
              </a:solidFill>
              <a:latin typeface="Arial" charset="0"/>
              <a:ea typeface="돋움" pitchFamily="50" charset="-127"/>
            </a:endParaRPr>
          </a:p>
        </p:txBody>
      </p:sp>
      <p:sp>
        <p:nvSpPr>
          <p:cNvPr id="141" name="직사각형 140"/>
          <p:cNvSpPr/>
          <p:nvPr/>
        </p:nvSpPr>
        <p:spPr bwMode="auto">
          <a:xfrm>
            <a:off x="1388324" y="2948580"/>
            <a:ext cx="792550" cy="167539"/>
          </a:xfrm>
          <a:prstGeom prst="rect">
            <a:avLst/>
          </a:prstGeom>
          <a:solidFill>
            <a:srgbClr val="FFFF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테스트 완료</a:t>
            </a:r>
            <a:endParaRPr kumimoji="1" lang="ko-KR" altLang="en-US" sz="900" b="1" dirty="0">
              <a:latin typeface="Arial" charset="0"/>
              <a:ea typeface="돋움" pitchFamily="50" charset="-127"/>
            </a:endParaRPr>
          </a:p>
        </p:txBody>
      </p:sp>
      <p:sp>
        <p:nvSpPr>
          <p:cNvPr id="142" name="직사각형 141"/>
          <p:cNvSpPr/>
          <p:nvPr/>
        </p:nvSpPr>
        <p:spPr bwMode="auto">
          <a:xfrm>
            <a:off x="1388324" y="3209043"/>
            <a:ext cx="792550"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반배치</a:t>
            </a:r>
            <a:r>
              <a:rPr kumimoji="1" lang="ko-KR" altLang="en-US" sz="900" b="1" dirty="0" smtClean="0">
                <a:solidFill>
                  <a:schemeClr val="bg1"/>
                </a:solidFill>
                <a:latin typeface="Arial" charset="0"/>
                <a:ea typeface="돋움" pitchFamily="50" charset="-127"/>
              </a:rPr>
              <a:t> 중</a:t>
            </a:r>
            <a:endParaRPr kumimoji="1" lang="ko-KR" altLang="en-US" sz="900" b="1" dirty="0">
              <a:solidFill>
                <a:schemeClr val="bg1"/>
              </a:solidFill>
              <a:latin typeface="Arial" charset="0"/>
              <a:ea typeface="돋움" pitchFamily="50" charset="-127"/>
            </a:endParaRPr>
          </a:p>
        </p:txBody>
      </p:sp>
      <p:graphicFrame>
        <p:nvGraphicFramePr>
          <p:cNvPr id="143" name="표 142"/>
          <p:cNvGraphicFramePr>
            <a:graphicFrameLocks noGrp="1"/>
          </p:cNvGraphicFramePr>
          <p:nvPr>
            <p:extLst>
              <p:ext uri="{D42A27DB-BD31-4B8C-83A1-F6EECF244321}">
                <p14:modId xmlns:p14="http://schemas.microsoft.com/office/powerpoint/2010/main" val="3192617882"/>
              </p:ext>
            </p:extLst>
          </p:nvPr>
        </p:nvGraphicFramePr>
        <p:xfrm>
          <a:off x="1403648" y="4274040"/>
          <a:ext cx="5649220" cy="2494697"/>
        </p:xfrm>
        <a:graphic>
          <a:graphicData uri="http://schemas.openxmlformats.org/drawingml/2006/table">
            <a:tbl>
              <a:tblPr firstRow="1" bandRow="1">
                <a:tableStyleId>{5C22544A-7EE6-4342-B048-85BDC9FD1C3A}</a:tableStyleId>
              </a:tblPr>
              <a:tblGrid>
                <a:gridCol w="360040"/>
                <a:gridCol w="720080"/>
                <a:gridCol w="648072"/>
                <a:gridCol w="504056"/>
                <a:gridCol w="1152128"/>
                <a:gridCol w="795290"/>
                <a:gridCol w="734777"/>
                <a:gridCol w="734777"/>
              </a:tblGrid>
              <a:tr h="375872">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이메일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테스트결과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분류담당   </a:t>
                      </a:r>
                      <a:r>
                        <a:rPr lang="en-US" altLang="ko-KR" sz="900" dirty="0" smtClean="0">
                          <a:solidFill>
                            <a:schemeClr val="tx1"/>
                          </a:solidFill>
                        </a:rPr>
                        <a:t>(</a:t>
                      </a:r>
                      <a:r>
                        <a:rPr lang="ko-KR" altLang="en-US" sz="900" dirty="0" smtClean="0">
                          <a:solidFill>
                            <a:schemeClr val="tx1"/>
                          </a:solidFill>
                        </a:rPr>
                        <a:t>채점 담당</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과장</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kyle@dddd.com</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고급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미참여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권영은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99110" y="2399590"/>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5" name="직사각형 144"/>
          <p:cNvSpPr/>
          <p:nvPr/>
        </p:nvSpPr>
        <p:spPr>
          <a:xfrm>
            <a:off x="7249325" y="2227653"/>
            <a:ext cx="1786815" cy="292953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Pre class</a:t>
            </a:r>
            <a:r>
              <a:rPr lang="ko-KR" altLang="en-US" sz="1000" b="1" dirty="0" smtClean="0"/>
              <a:t> 전체보기  첫 화면 기준 </a:t>
            </a:r>
            <a:endParaRPr lang="en-US" altLang="ko-KR" sz="1000" b="1" dirty="0" smtClean="0"/>
          </a:p>
          <a:p>
            <a:pPr marL="271463" lvl="1" indent="-185738">
              <a:buFont typeface="Wingdings" panose="05000000000000000000" pitchFamily="2" charset="2"/>
              <a:buChar char="v"/>
            </a:pPr>
            <a:r>
              <a:rPr lang="en-US" altLang="ko-KR" sz="1000" b="1" dirty="0" smtClean="0"/>
              <a:t>Pre class</a:t>
            </a:r>
            <a:r>
              <a:rPr lang="ko-KR" altLang="en-US" sz="1000" b="1" dirty="0" smtClean="0"/>
              <a:t>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첫 화면에서 승인대기 </a:t>
            </a:r>
            <a:r>
              <a:rPr lang="en-US" altLang="ko-KR" sz="1000" dirty="0" smtClean="0"/>
              <a:t>&gt; </a:t>
            </a:r>
            <a:r>
              <a:rPr lang="ko-KR" altLang="en-US" sz="1000" dirty="0" err="1" smtClean="0"/>
              <a:t>반배치</a:t>
            </a:r>
            <a:r>
              <a:rPr lang="ko-KR" altLang="en-US" sz="1000" dirty="0" smtClean="0"/>
              <a:t> 중 </a:t>
            </a:r>
            <a:r>
              <a:rPr lang="en-US" altLang="ko-KR" sz="1000" dirty="0" smtClean="0"/>
              <a:t>&gt; </a:t>
            </a:r>
            <a:r>
              <a:rPr lang="ko-KR" altLang="en-US" sz="1000" dirty="0" smtClean="0"/>
              <a:t>테스트완료 </a:t>
            </a:r>
            <a:r>
              <a:rPr lang="en-US" altLang="ko-KR" sz="1000" dirty="0" smtClean="0"/>
              <a:t>&gt; </a:t>
            </a:r>
            <a:r>
              <a:rPr lang="ko-KR" altLang="en-US" sz="1000" dirty="0" smtClean="0"/>
              <a:t>테스트 중 </a:t>
            </a:r>
            <a:r>
              <a:rPr lang="en-US" altLang="ko-KR" sz="1000" dirty="0" smtClean="0"/>
              <a:t>&gt; </a:t>
            </a:r>
            <a:r>
              <a:rPr lang="ko-KR" altLang="en-US" sz="1000" dirty="0" smtClean="0"/>
              <a:t>학생등록 완료 순으로 보여주기</a:t>
            </a:r>
            <a:endParaRPr lang="en-US" altLang="ko-KR" sz="1000" dirty="0" smtClean="0"/>
          </a:p>
          <a:p>
            <a:pPr marL="174625" lvl="2"/>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각 진행 상황 별 정렬 기준은 클래스 시작일이 빠른 순으로 보여주기</a:t>
            </a:r>
            <a:endParaRPr lang="en-US" altLang="ko-KR" sz="1000" dirty="0"/>
          </a:p>
          <a:p>
            <a:pPr marL="271463" lvl="2" indent="-96838">
              <a:buFont typeface="Wingdings" panose="05000000000000000000" pitchFamily="2" charset="2"/>
              <a:buChar char="ü"/>
            </a:pPr>
            <a:endParaRPr lang="en-US" altLang="ko-KR" sz="1000" dirty="0" smtClean="0"/>
          </a:p>
          <a:p>
            <a:pPr marL="271463" lvl="1" indent="-185738">
              <a:buFont typeface="Wingdings" panose="05000000000000000000" pitchFamily="2" charset="2"/>
              <a:buChar char="v"/>
            </a:pPr>
            <a:r>
              <a:rPr lang="en-US" altLang="ko-KR" sz="1000" b="1" dirty="0"/>
              <a:t>Pre class</a:t>
            </a:r>
            <a:r>
              <a:rPr lang="ko-KR" altLang="en-US" sz="1000" b="1" dirty="0"/>
              <a:t> </a:t>
            </a:r>
            <a:r>
              <a:rPr lang="ko-KR" altLang="en-US" sz="1000" b="1" dirty="0" smtClean="0"/>
              <a:t>상세정보</a:t>
            </a:r>
            <a:endParaRPr lang="en-US" altLang="ko-KR" sz="1000" b="1" dirty="0"/>
          </a:p>
          <a:p>
            <a:pPr marL="271463" lvl="2" indent="-96838">
              <a:buFont typeface="Wingdings" panose="05000000000000000000" pitchFamily="2" charset="2"/>
              <a:buChar char="ü"/>
            </a:pPr>
            <a:r>
              <a:rPr lang="en-US" altLang="ko-KR" sz="1000" dirty="0" smtClean="0"/>
              <a:t> </a:t>
            </a:r>
            <a:r>
              <a:rPr lang="ko-KR" altLang="en-US" sz="1000" dirty="0" smtClean="0"/>
              <a:t>테스트 결과에 따른 클래스 분류를 기준으로 낮은 레벨 부터 보여주기</a:t>
            </a:r>
            <a:endParaRPr lang="en-US" altLang="ko-KR" sz="1000" dirty="0" smtClean="0"/>
          </a:p>
        </p:txBody>
      </p:sp>
      <p:pic>
        <p:nvPicPr>
          <p:cNvPr id="146" name="그림 145"/>
          <p:cNvPicPr>
            <a:picLocks noChangeAspect="1"/>
          </p:cNvPicPr>
          <p:nvPr/>
        </p:nvPicPr>
        <p:blipFill>
          <a:blip r:embed="rId5"/>
          <a:stretch>
            <a:fillRect/>
          </a:stretch>
        </p:blipFill>
        <p:spPr>
          <a:xfrm>
            <a:off x="6012160" y="1827065"/>
            <a:ext cx="1016495" cy="201125"/>
          </a:xfrm>
          <a:prstGeom prst="rect">
            <a:avLst/>
          </a:prstGeom>
        </p:spPr>
      </p:pic>
      <p:sp>
        <p:nvSpPr>
          <p:cNvPr id="150" name="AutoShape 147"/>
          <p:cNvSpPr>
            <a:spLocks noChangeArrowheads="1"/>
          </p:cNvSpPr>
          <p:nvPr/>
        </p:nvSpPr>
        <p:spPr bwMode="auto">
          <a:xfrm>
            <a:off x="5338135" y="-243408"/>
            <a:ext cx="1008728" cy="762000"/>
          </a:xfrm>
          <a:prstGeom prst="homePlate">
            <a:avLst>
              <a:gd name="adj" fmla="val 18056"/>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base" hangingPunct="0">
              <a:spcBef>
                <a:spcPct val="0"/>
              </a:spcBef>
            </a:pPr>
            <a:r>
              <a:rPr kumimoji="0" lang="en-US" altLang="ko-KR" sz="1000" b="1" dirty="0">
                <a:solidFill>
                  <a:srgbClr val="000000"/>
                </a:solidFill>
                <a:ea typeface="굴림" panose="020B0600000101010101" pitchFamily="50" charset="-127"/>
              </a:rPr>
              <a:t>     </a:t>
            </a:r>
            <a:r>
              <a:rPr lang="ko-KR" altLang="en-US" sz="1000" b="1" dirty="0" smtClean="0">
                <a:solidFill>
                  <a:srgbClr val="000000"/>
                </a:solidFill>
                <a:ea typeface="굴림" panose="020B0600000101010101" pitchFamily="50" charset="-127"/>
              </a:rPr>
              <a:t>승인완료</a:t>
            </a:r>
            <a:endParaRPr kumimoji="0" lang="en-US" altLang="ko-KR" sz="1000" b="1" dirty="0">
              <a:solidFill>
                <a:srgbClr val="000000"/>
              </a:solidFill>
              <a:ea typeface="굴림" panose="020B0600000101010101" pitchFamily="50" charset="-127"/>
            </a:endParaRPr>
          </a:p>
        </p:txBody>
      </p:sp>
      <p:sp>
        <p:nvSpPr>
          <p:cNvPr id="151" name="AutoShape 148"/>
          <p:cNvSpPr>
            <a:spLocks noChangeArrowheads="1"/>
          </p:cNvSpPr>
          <p:nvPr/>
        </p:nvSpPr>
        <p:spPr bwMode="auto">
          <a:xfrm>
            <a:off x="4544948" y="-243408"/>
            <a:ext cx="1008728" cy="762000"/>
          </a:xfrm>
          <a:prstGeom prst="homePlate">
            <a:avLst>
              <a:gd name="adj" fmla="val 18056"/>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base" hangingPunct="0">
              <a:spcBef>
                <a:spcPct val="0"/>
              </a:spcBef>
            </a:pPr>
            <a:r>
              <a:rPr kumimoji="0" lang="en-US" altLang="ko-KR" sz="1000" b="1" dirty="0">
                <a:solidFill>
                  <a:srgbClr val="000000"/>
                </a:solidFill>
                <a:ea typeface="굴림" panose="020B0600000101010101" pitchFamily="50" charset="-127"/>
              </a:rPr>
              <a:t>       </a:t>
            </a:r>
            <a:r>
              <a:rPr lang="ko-KR" altLang="en-US" sz="1000" b="1" dirty="0" smtClean="0">
                <a:solidFill>
                  <a:srgbClr val="000000"/>
                </a:solidFill>
                <a:ea typeface="굴림" panose="020B0600000101010101" pitchFamily="50" charset="-127"/>
              </a:rPr>
              <a:t>승인대기</a:t>
            </a:r>
            <a:endParaRPr lang="en-US" altLang="ko-KR" sz="1000" b="1" dirty="0" smtClean="0">
              <a:solidFill>
                <a:srgbClr val="000000"/>
              </a:solidFill>
              <a:ea typeface="굴림" panose="020B0600000101010101" pitchFamily="50" charset="-127"/>
            </a:endParaRPr>
          </a:p>
          <a:p>
            <a:pPr algn="ctr" eaLnBrk="0" fontAlgn="base" hangingPunct="0">
              <a:spcBef>
                <a:spcPct val="0"/>
              </a:spcBef>
            </a:pPr>
            <a:r>
              <a:rPr lang="en-US" altLang="ko-KR" sz="1000" b="1" dirty="0" smtClean="0">
                <a:solidFill>
                  <a:srgbClr val="000000"/>
                </a:solidFill>
                <a:ea typeface="굴림" panose="020B0600000101010101" pitchFamily="50" charset="-127"/>
              </a:rPr>
              <a:t>       (</a:t>
            </a:r>
            <a:r>
              <a:rPr lang="ko-KR" altLang="en-US" sz="1000" b="1" dirty="0" err="1" smtClean="0">
                <a:solidFill>
                  <a:srgbClr val="000000"/>
                </a:solidFill>
                <a:ea typeface="굴림" panose="020B0600000101010101" pitchFamily="50" charset="-127"/>
              </a:rPr>
              <a:t>배치와료</a:t>
            </a:r>
            <a:r>
              <a:rPr lang="en-US" altLang="ko-KR" sz="1000" b="1" dirty="0" smtClean="0">
                <a:solidFill>
                  <a:srgbClr val="000000"/>
                </a:solidFill>
                <a:ea typeface="굴림" panose="020B0600000101010101" pitchFamily="50" charset="-127"/>
              </a:rPr>
              <a:t>)</a:t>
            </a:r>
            <a:endParaRPr kumimoji="0" lang="en-US" altLang="ko-KR" sz="1000" b="1" dirty="0">
              <a:solidFill>
                <a:srgbClr val="000000"/>
              </a:solidFill>
              <a:ea typeface="굴림" panose="020B0600000101010101" pitchFamily="50" charset="-127"/>
            </a:endParaRPr>
          </a:p>
        </p:txBody>
      </p:sp>
      <p:sp>
        <p:nvSpPr>
          <p:cNvPr id="152" name="AutoShape 149"/>
          <p:cNvSpPr>
            <a:spLocks noChangeArrowheads="1"/>
          </p:cNvSpPr>
          <p:nvPr/>
        </p:nvSpPr>
        <p:spPr bwMode="auto">
          <a:xfrm>
            <a:off x="3747449" y="-243408"/>
            <a:ext cx="1013039" cy="762000"/>
          </a:xfrm>
          <a:prstGeom prst="homePlate">
            <a:avLst>
              <a:gd name="adj" fmla="val 18056"/>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marL="85725" fontAlgn="base" latinLnBrk="1">
              <a:spcBef>
                <a:spcPct val="0"/>
              </a:spcBef>
              <a:defRPr kumimoji="1" sz="2400">
                <a:solidFill>
                  <a:schemeClr val="tx1"/>
                </a:solidFill>
                <a:latin typeface="Arial" panose="020B0604020202020204" pitchFamily="34" charset="0"/>
                <a:ea typeface="돋움" panose="020B0600000101010101" pitchFamily="50" charset="-127"/>
              </a:defRPr>
            </a:lvl1pPr>
            <a:lvl2pPr fontAlgn="base" latinLnBrk="1">
              <a:spcBef>
                <a:spcPct val="0"/>
              </a:spcBef>
              <a:defRPr kumimoji="1" sz="2400">
                <a:solidFill>
                  <a:schemeClr val="tx1"/>
                </a:solidFill>
                <a:latin typeface="Arial" panose="020B0604020202020204" pitchFamily="34" charset="0"/>
                <a:ea typeface="돋움" panose="020B0600000101010101" pitchFamily="50" charset="-127"/>
              </a:defRPr>
            </a:lvl2pPr>
            <a:lvl3pPr fontAlgn="base" latinLnBrk="1">
              <a:spcBef>
                <a:spcPct val="0"/>
              </a:spcBef>
              <a:defRPr kumimoji="1" sz="2400">
                <a:solidFill>
                  <a:schemeClr val="tx1"/>
                </a:solidFill>
                <a:latin typeface="Arial" panose="020B0604020202020204" pitchFamily="34" charset="0"/>
                <a:ea typeface="돋움" panose="020B0600000101010101" pitchFamily="50" charset="-127"/>
              </a:defRPr>
            </a:lvl3pPr>
            <a:lvl4pPr fontAlgn="base" latinLnBrk="1">
              <a:spcBef>
                <a:spcPct val="0"/>
              </a:spcBef>
              <a:defRPr kumimoji="1" sz="2400">
                <a:solidFill>
                  <a:schemeClr val="tx1"/>
                </a:solidFill>
                <a:latin typeface="Arial" panose="020B0604020202020204" pitchFamily="34" charset="0"/>
                <a:ea typeface="돋움" panose="020B0600000101010101" pitchFamily="50" charset="-127"/>
              </a:defRPr>
            </a:lvl4pPr>
            <a:lvl5pPr fontAlgn="base" latinLnBrk="1">
              <a:spcBef>
                <a:spcPct val="0"/>
              </a:spcBef>
              <a:defRPr kumimoji="1" sz="2400">
                <a:solidFill>
                  <a:schemeClr val="tx1"/>
                </a:solidFill>
                <a:latin typeface="Arial" panose="020B0604020202020204" pitchFamily="34" charset="0"/>
                <a:ea typeface="돋움" panose="020B0600000101010101" pitchFamily="50" charset="-127"/>
              </a:defRPr>
            </a:lvl5pPr>
            <a:lvl6pPr fontAlgn="base">
              <a:spcBef>
                <a:spcPct val="0"/>
              </a:spcBef>
              <a:spcAft>
                <a:spcPct val="0"/>
              </a:spcAft>
              <a:defRPr kumimoji="1" sz="2400">
                <a:solidFill>
                  <a:schemeClr val="tx1"/>
                </a:solidFill>
                <a:latin typeface="Arial" panose="020B0604020202020204" pitchFamily="34" charset="0"/>
                <a:ea typeface="돋움" panose="020B0600000101010101" pitchFamily="50" charset="-127"/>
              </a:defRPr>
            </a:lvl6pPr>
            <a:lvl7pPr fontAlgn="base">
              <a:spcBef>
                <a:spcPct val="0"/>
              </a:spcBef>
              <a:spcAft>
                <a:spcPct val="0"/>
              </a:spcAft>
              <a:defRPr kumimoji="1" sz="2400">
                <a:solidFill>
                  <a:schemeClr val="tx1"/>
                </a:solidFill>
                <a:latin typeface="Arial" panose="020B0604020202020204" pitchFamily="34" charset="0"/>
                <a:ea typeface="돋움" panose="020B0600000101010101" pitchFamily="50" charset="-127"/>
              </a:defRPr>
            </a:lvl7pPr>
            <a:lvl8pPr fontAlgn="base">
              <a:spcBef>
                <a:spcPct val="0"/>
              </a:spcBef>
              <a:spcAft>
                <a:spcPct val="0"/>
              </a:spcAft>
              <a:defRPr kumimoji="1" sz="2400">
                <a:solidFill>
                  <a:schemeClr val="tx1"/>
                </a:solidFill>
                <a:latin typeface="Arial" panose="020B0604020202020204" pitchFamily="34" charset="0"/>
                <a:ea typeface="돋움" panose="020B0600000101010101" pitchFamily="50" charset="-127"/>
              </a:defRPr>
            </a:lvl8pPr>
            <a:lvl9pPr fontAlgn="base">
              <a:spcBef>
                <a:spcPct val="0"/>
              </a:spcBef>
              <a:spcAft>
                <a:spcPct val="0"/>
              </a:spcAft>
              <a:defRPr kumimoji="1" sz="2400">
                <a:solidFill>
                  <a:schemeClr val="tx1"/>
                </a:solidFill>
                <a:latin typeface="Arial" panose="020B0604020202020204" pitchFamily="34" charset="0"/>
                <a:ea typeface="돋움" panose="020B0600000101010101" pitchFamily="50" charset="-127"/>
              </a:defRPr>
            </a:lvl9pPr>
          </a:lstStyle>
          <a:p>
            <a:pPr algn="ctr" eaLnBrk="0" latinLnBrk="0" hangingPunct="0"/>
            <a:r>
              <a:rPr kumimoji="0" lang="ko-KR" altLang="en-US" sz="1000" b="1" dirty="0" err="1" smtClean="0">
                <a:solidFill>
                  <a:srgbClr val="000000"/>
                </a:solidFill>
                <a:ea typeface="굴림" panose="020B0600000101010101" pitchFamily="50" charset="-127"/>
              </a:rPr>
              <a:t>반배치중</a:t>
            </a:r>
            <a:endParaRPr kumimoji="0" lang="en-US" altLang="ko-KR" sz="1000" b="1" dirty="0">
              <a:solidFill>
                <a:srgbClr val="000000"/>
              </a:solidFill>
              <a:ea typeface="굴림" panose="020B0600000101010101" pitchFamily="50" charset="-127"/>
            </a:endParaRPr>
          </a:p>
          <a:p>
            <a:pPr algn="ctr" eaLnBrk="0" latinLnBrk="0" hangingPunct="0"/>
            <a:r>
              <a:rPr kumimoji="0" lang="en-US" altLang="ko-KR" sz="1000" b="1" dirty="0" smtClean="0">
                <a:solidFill>
                  <a:srgbClr val="000000"/>
                </a:solidFill>
                <a:ea typeface="굴림" panose="020B0600000101010101" pitchFamily="50" charset="-127"/>
              </a:rPr>
              <a:t>(</a:t>
            </a:r>
            <a:r>
              <a:rPr kumimoji="0" lang="ko-KR" altLang="en-US" sz="1000" b="1" dirty="0" smtClean="0">
                <a:solidFill>
                  <a:srgbClr val="000000"/>
                </a:solidFill>
                <a:ea typeface="굴림" panose="020B0600000101010101" pitchFamily="50" charset="-127"/>
              </a:rPr>
              <a:t>채점</a:t>
            </a:r>
            <a:r>
              <a:rPr kumimoji="0" lang="en-US" altLang="ko-KR" sz="1000" b="1" dirty="0" smtClean="0">
                <a:solidFill>
                  <a:srgbClr val="000000"/>
                </a:solidFill>
                <a:ea typeface="굴림" panose="020B0600000101010101" pitchFamily="50" charset="-127"/>
              </a:rPr>
              <a:t>)</a:t>
            </a:r>
            <a:endParaRPr kumimoji="0" lang="en-US" altLang="ko-KR" sz="1000" b="1" dirty="0">
              <a:solidFill>
                <a:srgbClr val="000000"/>
              </a:solidFill>
              <a:ea typeface="굴림" panose="020B0600000101010101" pitchFamily="50" charset="-127"/>
            </a:endParaRPr>
          </a:p>
        </p:txBody>
      </p:sp>
      <p:sp>
        <p:nvSpPr>
          <p:cNvPr id="153" name="AutoShape 150"/>
          <p:cNvSpPr>
            <a:spLocks noChangeArrowheads="1"/>
          </p:cNvSpPr>
          <p:nvPr/>
        </p:nvSpPr>
        <p:spPr bwMode="auto">
          <a:xfrm>
            <a:off x="2954261" y="-243408"/>
            <a:ext cx="1013039" cy="762000"/>
          </a:xfrm>
          <a:prstGeom prst="homePlate">
            <a:avLst>
              <a:gd name="adj" fmla="val 18056"/>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base" hangingPunct="0">
              <a:spcBef>
                <a:spcPct val="0"/>
              </a:spcBef>
            </a:pPr>
            <a:r>
              <a:rPr kumimoji="0" lang="en-US" altLang="ko-KR" sz="1000" b="1" dirty="0">
                <a:solidFill>
                  <a:srgbClr val="000000"/>
                </a:solidFill>
                <a:ea typeface="굴림" panose="020B0600000101010101" pitchFamily="50" charset="-127"/>
              </a:rPr>
              <a:t>      </a:t>
            </a:r>
            <a:r>
              <a:rPr kumimoji="0" lang="ko-KR" altLang="en-US" sz="1000" b="1" dirty="0" smtClean="0">
                <a:solidFill>
                  <a:srgbClr val="000000"/>
                </a:solidFill>
                <a:ea typeface="굴림" panose="020B0600000101010101" pitchFamily="50" charset="-127"/>
              </a:rPr>
              <a:t>테스트 중</a:t>
            </a:r>
            <a:r>
              <a:rPr lang="en-US" altLang="ko-KR" sz="1000" b="1" dirty="0" smtClean="0">
                <a:solidFill>
                  <a:srgbClr val="000000"/>
                </a:solidFill>
                <a:ea typeface="굴림" panose="020B0600000101010101" pitchFamily="50" charset="-127"/>
              </a:rPr>
              <a:t>/</a:t>
            </a:r>
          </a:p>
          <a:p>
            <a:pPr algn="ctr" eaLnBrk="0" fontAlgn="base" hangingPunct="0">
              <a:spcBef>
                <a:spcPct val="0"/>
              </a:spcBef>
            </a:pPr>
            <a:r>
              <a:rPr kumimoji="0" lang="ko-KR" altLang="en-US" sz="1000" b="1" dirty="0" smtClean="0">
                <a:solidFill>
                  <a:srgbClr val="000000"/>
                </a:solidFill>
                <a:ea typeface="굴림" panose="020B0600000101010101" pitchFamily="50" charset="-127"/>
              </a:rPr>
              <a:t>       테스트 완료</a:t>
            </a:r>
            <a:endParaRPr kumimoji="0" lang="en-US" altLang="ko-KR" sz="1000" b="1" dirty="0" smtClean="0">
              <a:solidFill>
                <a:srgbClr val="000000"/>
              </a:solidFill>
              <a:ea typeface="굴림" panose="020B0600000101010101" pitchFamily="50" charset="-127"/>
            </a:endParaRPr>
          </a:p>
        </p:txBody>
      </p:sp>
      <p:sp>
        <p:nvSpPr>
          <p:cNvPr id="154" name="AutoShape 151"/>
          <p:cNvSpPr>
            <a:spLocks noChangeArrowheads="1"/>
          </p:cNvSpPr>
          <p:nvPr/>
        </p:nvSpPr>
        <p:spPr bwMode="auto">
          <a:xfrm>
            <a:off x="2163228" y="-243408"/>
            <a:ext cx="1008728" cy="762000"/>
          </a:xfrm>
          <a:prstGeom prst="homePlate">
            <a:avLst>
              <a:gd name="adj" fmla="val 18056"/>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fontAlgn="base" hangingPunct="0">
              <a:spcBef>
                <a:spcPct val="0"/>
              </a:spcBef>
            </a:pPr>
            <a:r>
              <a:rPr kumimoji="0" lang="ko-KR" altLang="en-US" sz="1000" b="1" dirty="0" smtClean="0">
                <a:solidFill>
                  <a:srgbClr val="000000"/>
                </a:solidFill>
                <a:ea typeface="굴림" panose="020B0600000101010101" pitchFamily="50" charset="-127"/>
              </a:rPr>
              <a:t>학생등록</a:t>
            </a:r>
            <a:endParaRPr kumimoji="0" lang="en-US" altLang="ko-KR" sz="1000" b="1" dirty="0" smtClean="0">
              <a:solidFill>
                <a:srgbClr val="000000"/>
              </a:solidFill>
              <a:ea typeface="굴림" panose="020B0600000101010101" pitchFamily="50" charset="-127"/>
            </a:endParaRPr>
          </a:p>
          <a:p>
            <a:pPr algn="ctr" eaLnBrk="0" fontAlgn="base" hangingPunct="0">
              <a:spcBef>
                <a:spcPct val="0"/>
              </a:spcBef>
            </a:pPr>
            <a:r>
              <a:rPr kumimoji="0" lang="ko-KR" altLang="en-US" sz="1000" b="1" dirty="0" smtClean="0">
                <a:solidFill>
                  <a:srgbClr val="000000"/>
                </a:solidFill>
                <a:ea typeface="굴림" panose="020B0600000101010101" pitchFamily="50" charset="-127"/>
              </a:rPr>
              <a:t>완료</a:t>
            </a:r>
            <a:endParaRPr kumimoji="0" lang="en-US" altLang="ko-KR" sz="1000" b="1" dirty="0">
              <a:solidFill>
                <a:srgbClr val="000000"/>
              </a:solidFill>
              <a:ea typeface="굴림" panose="020B0600000101010101" pitchFamily="50" charset="-127"/>
            </a:endParaRPr>
          </a:p>
        </p:txBody>
      </p:sp>
      <p:sp>
        <p:nvSpPr>
          <p:cNvPr id="155" name="AutoShape 152"/>
          <p:cNvSpPr>
            <a:spLocks noChangeArrowheads="1"/>
          </p:cNvSpPr>
          <p:nvPr/>
        </p:nvSpPr>
        <p:spPr bwMode="auto">
          <a:xfrm>
            <a:off x="1475656" y="-243408"/>
            <a:ext cx="900958" cy="762000"/>
          </a:xfrm>
          <a:prstGeom prst="homePlate">
            <a:avLst>
              <a:gd name="adj" fmla="val 18056"/>
            </a:avLst>
          </a:prstGeom>
          <a:solidFill>
            <a:srgbClr val="FFFFFF"/>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fontAlgn="base" hangingPunct="0">
              <a:spcBef>
                <a:spcPct val="0"/>
              </a:spcBef>
            </a:pPr>
            <a:r>
              <a:rPr lang="ko-KR" altLang="en-US" sz="1000" b="1" dirty="0" smtClean="0">
                <a:solidFill>
                  <a:srgbClr val="000000"/>
                </a:solidFill>
                <a:ea typeface="굴림" panose="020B0600000101010101" pitchFamily="50" charset="-127"/>
              </a:rPr>
              <a:t>신규 클래스</a:t>
            </a:r>
            <a:endParaRPr lang="en-US" altLang="ko-KR" sz="1000" b="1" dirty="0" smtClean="0">
              <a:solidFill>
                <a:srgbClr val="000000"/>
              </a:solidFill>
              <a:ea typeface="굴림" panose="020B0600000101010101" pitchFamily="50" charset="-127"/>
            </a:endParaRPr>
          </a:p>
          <a:p>
            <a:pPr algn="ctr" eaLnBrk="0" fontAlgn="base" hangingPunct="0">
              <a:spcBef>
                <a:spcPct val="0"/>
              </a:spcBef>
            </a:pPr>
            <a:r>
              <a:rPr lang="ko-KR" altLang="en-US" sz="1000" b="1" dirty="0" smtClean="0">
                <a:solidFill>
                  <a:srgbClr val="000000"/>
                </a:solidFill>
                <a:ea typeface="굴림" panose="020B0600000101010101" pitchFamily="50" charset="-127"/>
              </a:rPr>
              <a:t>개설요청</a:t>
            </a:r>
            <a:r>
              <a:rPr lang="en-US" altLang="ko-KR" sz="1000" b="1" dirty="0" smtClean="0">
                <a:solidFill>
                  <a:srgbClr val="000000"/>
                </a:solidFill>
                <a:ea typeface="굴림" panose="020B0600000101010101" pitchFamily="50" charset="-127"/>
              </a:rPr>
              <a:t>/</a:t>
            </a:r>
          </a:p>
          <a:p>
            <a:pPr algn="ctr" eaLnBrk="0" fontAlgn="base" hangingPunct="0">
              <a:spcBef>
                <a:spcPct val="0"/>
              </a:spcBef>
            </a:pPr>
            <a:r>
              <a:rPr kumimoji="0" lang="ko-KR" altLang="en-US" sz="1000" b="1" dirty="0" smtClean="0">
                <a:solidFill>
                  <a:srgbClr val="000000"/>
                </a:solidFill>
                <a:ea typeface="굴림" panose="020B0600000101010101" pitchFamily="50" charset="-127"/>
              </a:rPr>
              <a:t>협의완료</a:t>
            </a:r>
            <a:endParaRPr kumimoji="0" lang="en-US" altLang="ko-KR" sz="1000" b="1" dirty="0">
              <a:solidFill>
                <a:srgbClr val="000000"/>
              </a:solidFill>
              <a:ea typeface="굴림" panose="020B0600000101010101" pitchFamily="50" charset="-127"/>
            </a:endParaRPr>
          </a:p>
        </p:txBody>
      </p:sp>
      <p:sp>
        <p:nvSpPr>
          <p:cNvPr id="157" name="직사각형 156"/>
          <p:cNvSpPr/>
          <p:nvPr/>
        </p:nvSpPr>
        <p:spPr>
          <a:xfrm>
            <a:off x="7263455" y="690454"/>
            <a:ext cx="1786815" cy="1417409"/>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각 </a:t>
            </a:r>
            <a:r>
              <a:rPr lang="ko-KR" altLang="en-US" sz="1000" b="1" dirty="0" err="1" smtClean="0"/>
              <a:t>고객사</a:t>
            </a:r>
            <a:r>
              <a:rPr lang="ko-KR" altLang="en-US" sz="1000" b="1" dirty="0" smtClean="0"/>
              <a:t> </a:t>
            </a:r>
            <a:r>
              <a:rPr lang="en-US" altLang="ko-KR" sz="1000" b="1" dirty="0" smtClean="0"/>
              <a:t>HR</a:t>
            </a:r>
            <a:r>
              <a:rPr lang="ko-KR" altLang="en-US" sz="1000" b="1" dirty="0"/>
              <a:t>이 해당 </a:t>
            </a:r>
            <a:r>
              <a:rPr lang="en-US" altLang="ko-KR" sz="1000" b="1" dirty="0"/>
              <a:t>Pre class </a:t>
            </a:r>
            <a:r>
              <a:rPr lang="ko-KR" altLang="en-US" sz="1000" b="1" dirty="0"/>
              <a:t>대한 최종 승인 완료 시 </a:t>
            </a:r>
            <a:r>
              <a:rPr lang="en-US" altLang="ko-KR" sz="1000" b="1" dirty="0"/>
              <a:t>[</a:t>
            </a:r>
            <a:r>
              <a:rPr lang="ko-KR" altLang="en-US" sz="1000" b="1" dirty="0"/>
              <a:t>승인대기</a:t>
            </a:r>
            <a:r>
              <a:rPr lang="en-US" altLang="ko-KR" sz="1000" b="1" dirty="0"/>
              <a:t>] </a:t>
            </a:r>
            <a:r>
              <a:rPr lang="ko-KR" altLang="en-US" sz="1000" b="1" dirty="0"/>
              <a:t>상태이던 </a:t>
            </a:r>
            <a:r>
              <a:rPr lang="en-US" altLang="ko-KR" sz="1000" b="1" dirty="0"/>
              <a:t>Pre Class </a:t>
            </a:r>
            <a:r>
              <a:rPr lang="ko-KR" altLang="en-US" sz="1000" b="1" dirty="0"/>
              <a:t>정규 클래스로 </a:t>
            </a:r>
            <a:r>
              <a:rPr lang="ko-KR" altLang="en-US" sz="1000" b="1" dirty="0" smtClean="0"/>
              <a:t>전환</a:t>
            </a:r>
            <a:endParaRPr lang="ko-KR" altLang="en-US" sz="1000" b="1" dirty="0"/>
          </a:p>
        </p:txBody>
      </p:sp>
      <p:sp>
        <p:nvSpPr>
          <p:cNvPr id="158" name="TextBox 157"/>
          <p:cNvSpPr txBox="1"/>
          <p:nvPr/>
        </p:nvSpPr>
        <p:spPr>
          <a:xfrm>
            <a:off x="5547601" y="-158833"/>
            <a:ext cx="682378" cy="5539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59" name="꺾인 연결선 158"/>
          <p:cNvCxnSpPr>
            <a:stCxn id="158" idx="0"/>
            <a:endCxn id="157" idx="0"/>
          </p:cNvCxnSpPr>
          <p:nvPr/>
        </p:nvCxnSpPr>
        <p:spPr bwMode="auto">
          <a:xfrm rot="16200000" flipH="1">
            <a:off x="6598182" y="-868226"/>
            <a:ext cx="849287" cy="2268073"/>
          </a:xfrm>
          <a:prstGeom prst="bentConnector3">
            <a:avLst>
              <a:gd name="adj1" fmla="val -2691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직사각형 12"/>
          <p:cNvSpPr/>
          <p:nvPr/>
        </p:nvSpPr>
        <p:spPr bwMode="auto">
          <a:xfrm>
            <a:off x="7276295" y="5204974"/>
            <a:ext cx="1761134" cy="124943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조성훈</a:t>
            </a:r>
            <a:r>
              <a:rPr kumimoji="1" lang="en-US" altLang="ko-KR" sz="1200" b="1" i="0" u="none" strike="noStrike" cap="none" normalizeH="0" baseline="0" dirty="0" smtClean="0">
                <a:ln>
                  <a:noFill/>
                </a:ln>
                <a:solidFill>
                  <a:schemeClr val="bg1"/>
                </a:solidFill>
                <a:effectLst/>
                <a:latin typeface="Arial" charset="0"/>
                <a:ea typeface="돋움" pitchFamily="50" charset="-127"/>
              </a:rPr>
              <a:t>(141203)</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미 참여자에 대한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푸쉬</a:t>
            </a:r>
            <a:r>
              <a:rPr kumimoji="1" lang="ko-KR" altLang="en-US" sz="1200" b="1" dirty="0" smtClean="0">
                <a:solidFill>
                  <a:schemeClr val="bg1"/>
                </a:solidFill>
                <a:latin typeface="Arial" charset="0"/>
                <a:ea typeface="돋움" pitchFamily="50" charset="-127"/>
              </a:rPr>
              <a:t> 알림 기준 설정 필요 </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48" name="직사각형 47"/>
          <p:cNvSpPr/>
          <p:nvPr/>
        </p:nvSpPr>
        <p:spPr bwMode="auto">
          <a:xfrm>
            <a:off x="2065856" y="1256222"/>
            <a:ext cx="4592976" cy="3592832"/>
          </a:xfrm>
          <a:prstGeom prst="rect">
            <a:avLst/>
          </a:prstGeom>
          <a:solidFill>
            <a:schemeClr val="accent2">
              <a:lumMod val="9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출제 부분 </a:t>
            </a:r>
            <a:r>
              <a:rPr kumimoji="1" lang="ko-KR" altLang="en-US" sz="1200" b="1" i="0" u="none" strike="noStrike" cap="none" normalizeH="0" baseline="0" dirty="0" smtClean="0">
                <a:ln>
                  <a:noFill/>
                </a:ln>
                <a:effectLst/>
                <a:latin typeface="Arial" charset="0"/>
                <a:ea typeface="돋움" pitchFamily="50" charset="-127"/>
              </a:rPr>
              <a:t>논 의 </a:t>
            </a:r>
            <a:endParaRPr kumimoji="1" lang="en-US" altLang="ko-KR" sz="1200" b="1" i="0" u="none" strike="noStrike" cap="none" normalizeH="0" baseline="0" dirty="0" smtClean="0">
              <a:ln>
                <a:noFill/>
              </a:ln>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강사가 낼지 우리가 낼지</a:t>
            </a:r>
            <a:endParaRPr kumimoji="1" lang="en-US" altLang="ko-KR" sz="1200" b="1" dirty="0" smtClean="0">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effectLst/>
                <a:latin typeface="Arial" charset="0"/>
                <a:ea typeface="돋움" pitchFamily="50" charset="-127"/>
              </a:rPr>
              <a:t>PT </a:t>
            </a:r>
            <a:r>
              <a:rPr kumimoji="1" lang="en-US" altLang="ko-KR" sz="1200" b="1" i="0" u="none" strike="noStrike" cap="none" normalizeH="0" baseline="0" dirty="0" err="1" smtClean="0">
                <a:ln>
                  <a:noFill/>
                </a:ln>
                <a:effectLst/>
                <a:latin typeface="Arial" charset="0"/>
                <a:ea typeface="돋움" pitchFamily="50" charset="-127"/>
              </a:rPr>
              <a:t>부분은</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어학시험을</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적용하기</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어려운데</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어떻게</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할지</a:t>
            </a:r>
            <a:endParaRPr kumimoji="1" lang="ko-KR" altLang="en-US" sz="1200" b="1" i="0" u="none" strike="noStrike" cap="none" normalizeH="0" baseline="0" dirty="0" smtClean="0">
              <a:ln>
                <a:noFill/>
              </a:ln>
              <a:effectLst/>
              <a:latin typeface="Arial" charset="0"/>
              <a:ea typeface="돋움" pitchFamily="50" charset="-127"/>
            </a:endParaRPr>
          </a:p>
        </p:txBody>
      </p:sp>
    </p:spTree>
    <p:extLst>
      <p:ext uri="{BB962C8B-B14F-4D97-AF65-F5344CB8AC3E}">
        <p14:creationId xmlns:p14="http://schemas.microsoft.com/office/powerpoint/2010/main" val="3224232827"/>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- 1(5). </a:t>
            </a:r>
            <a:r>
              <a:rPr lang="ko-KR" altLang="en-US" dirty="0" smtClean="0">
                <a:solidFill>
                  <a:srgbClr val="000000"/>
                </a:solidFill>
                <a:latin typeface="돋움"/>
                <a:ea typeface="돋움"/>
              </a:rPr>
              <a:t>신규클래스 개설 요청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1(5</a:t>
            </a:r>
            <a:r>
              <a:rPr lang="en-US" altLang="ko-KR" dirty="0" smtClean="0">
                <a:solidFill>
                  <a:srgbClr val="000000"/>
                </a:solidFill>
                <a:latin typeface="돋움"/>
                <a:ea typeface="돋움"/>
              </a:rPr>
              <a:t>)①. Pre Class </a:t>
            </a:r>
            <a:r>
              <a:rPr lang="ko-KR" altLang="en-US" dirty="0" smtClean="0">
                <a:solidFill>
                  <a:srgbClr val="000000"/>
                </a:solidFill>
                <a:latin typeface="돋움"/>
                <a:ea typeface="돋움"/>
              </a:rPr>
              <a:t>현황 전체보기</a:t>
            </a:r>
            <a:r>
              <a:rPr lang="en-US" altLang="ko-KR" dirty="0" smtClean="0">
                <a:solidFill>
                  <a:srgbClr val="000000"/>
                </a:solidFill>
                <a:latin typeface="돋움"/>
                <a:ea typeface="돋움"/>
              </a:rPr>
              <a:t>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295063"/>
            <a:ext cx="6087738" cy="379012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7" name="그룹 46"/>
          <p:cNvGrpSpPr/>
          <p:nvPr/>
        </p:nvGrpSpPr>
        <p:grpSpPr>
          <a:xfrm>
            <a:off x="1292574" y="1229410"/>
            <a:ext cx="5862754" cy="191402"/>
            <a:chOff x="1314346" y="1719201"/>
            <a:chExt cx="5862754" cy="191402"/>
          </a:xfrm>
        </p:grpSpPr>
        <p:pic>
          <p:nvPicPr>
            <p:cNvPr id="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1344244" y="1752654"/>
              <a:ext cx="1161296"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Pre class </a:t>
              </a:r>
              <a:r>
                <a:rPr lang="ko-KR" altLang="en-US" sz="900" b="1" dirty="0" smtClean="0">
                  <a:solidFill>
                    <a:schemeClr val="bg1"/>
                  </a:solidFill>
                </a:rPr>
                <a:t>현황</a:t>
              </a:r>
              <a:endParaRPr lang="ko-KR" altLang="en-US" sz="900" b="1" dirty="0">
                <a:solidFill>
                  <a:schemeClr val="bg1"/>
                </a:solidFill>
              </a:endParaRPr>
            </a:p>
          </p:txBody>
        </p:sp>
      </p:grpSp>
      <p:sp>
        <p:nvSpPr>
          <p:cNvPr id="55" name="직사각형 54"/>
          <p:cNvSpPr/>
          <p:nvPr/>
        </p:nvSpPr>
        <p:spPr bwMode="auto">
          <a:xfrm>
            <a:off x="1303176" y="1459031"/>
            <a:ext cx="5851869" cy="328104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6" name="그림 55"/>
          <p:cNvPicPr>
            <a:picLocks noChangeAspect="1"/>
          </p:cNvPicPr>
          <p:nvPr/>
        </p:nvPicPr>
        <p:blipFill>
          <a:blip r:embed="rId4"/>
          <a:stretch>
            <a:fillRect/>
          </a:stretch>
        </p:blipFill>
        <p:spPr>
          <a:xfrm>
            <a:off x="5790461" y="4505400"/>
            <a:ext cx="1293034" cy="197972"/>
          </a:xfrm>
          <a:prstGeom prst="rect">
            <a:avLst/>
          </a:prstGeom>
        </p:spPr>
      </p:pic>
      <p:pic>
        <p:nvPicPr>
          <p:cNvPr id="57" name="그림 56"/>
          <p:cNvPicPr>
            <a:picLocks noChangeAspect="1"/>
          </p:cNvPicPr>
          <p:nvPr/>
        </p:nvPicPr>
        <p:blipFill>
          <a:blip r:embed="rId5"/>
          <a:stretch>
            <a:fillRect/>
          </a:stretch>
        </p:blipFill>
        <p:spPr>
          <a:xfrm>
            <a:off x="6075785" y="1481292"/>
            <a:ext cx="1016495" cy="201125"/>
          </a:xfrm>
          <a:prstGeom prst="rect">
            <a:avLst/>
          </a:prstGeom>
        </p:spPr>
      </p:pic>
      <p:pic>
        <p:nvPicPr>
          <p:cNvPr id="78" name="그림 77"/>
          <p:cNvPicPr>
            <a:picLocks noChangeAspect="1"/>
          </p:cNvPicPr>
          <p:nvPr/>
        </p:nvPicPr>
        <p:blipFill>
          <a:blip r:embed="rId6"/>
          <a:stretch>
            <a:fillRect/>
          </a:stretch>
        </p:blipFill>
        <p:spPr>
          <a:xfrm>
            <a:off x="1372612" y="4530891"/>
            <a:ext cx="1521869" cy="149692"/>
          </a:xfrm>
          <a:prstGeom prst="rect">
            <a:avLst/>
          </a:prstGeom>
        </p:spPr>
      </p:pic>
      <p:grpSp>
        <p:nvGrpSpPr>
          <p:cNvPr id="119" name="그룹 118"/>
          <p:cNvGrpSpPr/>
          <p:nvPr/>
        </p:nvGrpSpPr>
        <p:grpSpPr>
          <a:xfrm>
            <a:off x="1317376" y="4771538"/>
            <a:ext cx="5862754" cy="191402"/>
            <a:chOff x="1314346" y="1719201"/>
            <a:chExt cx="5862754" cy="191402"/>
          </a:xfrm>
        </p:grpSpPr>
        <p:pic>
          <p:nvPicPr>
            <p:cNvPr id="1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 name="TextBox 120"/>
            <p:cNvSpPr txBox="1"/>
            <p:nvPr/>
          </p:nvSpPr>
          <p:spPr>
            <a:xfrm>
              <a:off x="1344244" y="1745628"/>
              <a:ext cx="128051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요청 상세 정보</a:t>
              </a:r>
              <a:endParaRPr lang="ko-KR" altLang="en-US" sz="900" b="1" dirty="0">
                <a:solidFill>
                  <a:schemeClr val="bg1"/>
                </a:solidFill>
              </a:endParaRPr>
            </a:p>
          </p:txBody>
        </p:sp>
      </p:grpSp>
      <p:sp>
        <p:nvSpPr>
          <p:cNvPr id="122" name="직사각형 121"/>
          <p:cNvSpPr/>
          <p:nvPr/>
        </p:nvSpPr>
        <p:spPr bwMode="auto">
          <a:xfrm>
            <a:off x="1314918" y="4994400"/>
            <a:ext cx="5851869" cy="174696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2" name="직사각형 71"/>
          <p:cNvSpPr/>
          <p:nvPr/>
        </p:nvSpPr>
        <p:spPr>
          <a:xfrm>
            <a:off x="7248363" y="183558"/>
            <a:ext cx="2043565" cy="875870"/>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en-US" altLang="ko-KR" sz="1000" b="1" dirty="0" smtClean="0"/>
              <a:t>HR </a:t>
            </a:r>
            <a:r>
              <a:rPr lang="ko-KR" altLang="en-US" sz="1000" b="1" dirty="0" smtClean="0"/>
              <a:t>담당자 명 마우스 오버 시 해당 인원에 대한 간단 정보 팝업으로 노출</a:t>
            </a:r>
            <a:endParaRPr lang="en-US" altLang="ko-KR" sz="1000" b="1" dirty="0" smtClean="0"/>
          </a:p>
          <a:p>
            <a:pPr marL="87313" lvl="1" indent="-87313">
              <a:buFont typeface="Arial" panose="020B0604020202020204" pitchFamily="34" charset="0"/>
              <a:buChar char="•"/>
            </a:pPr>
            <a:r>
              <a:rPr lang="en-US" altLang="ko-KR" sz="1000" b="1" dirty="0"/>
              <a:t>HR </a:t>
            </a:r>
            <a:r>
              <a:rPr lang="ko-KR" altLang="en-US" sz="1000" b="1" dirty="0"/>
              <a:t>담당자 명 </a:t>
            </a:r>
            <a:r>
              <a:rPr lang="ko-KR" altLang="en-US" sz="1000" b="1" dirty="0" smtClean="0"/>
              <a:t>마우스 클릭 시 </a:t>
            </a:r>
            <a:r>
              <a:rPr lang="ko-KR" altLang="en-US" sz="1000" b="1" dirty="0"/>
              <a:t>해당 </a:t>
            </a:r>
            <a:r>
              <a:rPr lang="ko-KR" altLang="en-US" sz="1000" b="1" dirty="0" smtClean="0"/>
              <a:t>인원의  프로필 화면으로 이동</a:t>
            </a:r>
            <a:endParaRPr lang="en-US" altLang="ko-KR" sz="1000" b="1" dirty="0"/>
          </a:p>
        </p:txBody>
      </p:sp>
      <p:pic>
        <p:nvPicPr>
          <p:cNvPr id="73" name="그림 72"/>
          <p:cNvPicPr/>
          <p:nvPr/>
        </p:nvPicPr>
        <p:blipFill>
          <a:blip r:embed="rId7">
            <a:extLst>
              <a:ext uri="{28A0092B-C50C-407E-A947-70E740481C1C}">
                <a14:useLocalDpi xmlns:a14="http://schemas.microsoft.com/office/drawing/2010/main" val="0"/>
              </a:ext>
            </a:extLst>
          </a:blip>
          <a:srcRect/>
          <a:stretch>
            <a:fillRect/>
          </a:stretch>
        </p:blipFill>
        <p:spPr bwMode="auto">
          <a:xfrm>
            <a:off x="7284033" y="1348212"/>
            <a:ext cx="2139844" cy="1349640"/>
          </a:xfrm>
          <a:prstGeom prst="rect">
            <a:avLst/>
          </a:prstGeom>
          <a:noFill/>
          <a:ln>
            <a:noFill/>
          </a:ln>
        </p:spPr>
      </p:pic>
      <p:sp>
        <p:nvSpPr>
          <p:cNvPr id="108" name="직사각형 107"/>
          <p:cNvSpPr/>
          <p:nvPr/>
        </p:nvSpPr>
        <p:spPr>
          <a:xfrm>
            <a:off x="7527365" y="2780928"/>
            <a:ext cx="1532699" cy="1864417"/>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ko-KR" altLang="en-US" sz="1000" b="1" dirty="0" smtClean="0">
                <a:solidFill>
                  <a:schemeClr val="accent2">
                    <a:lumMod val="50000"/>
                  </a:schemeClr>
                </a:solidFill>
              </a:rPr>
              <a:t>클래스 개설 요청 현황 </a:t>
            </a:r>
            <a:r>
              <a:rPr lang="ko-KR" altLang="en-US" sz="1000" b="1" dirty="0" smtClean="0"/>
              <a:t>내 </a:t>
            </a:r>
            <a:r>
              <a:rPr lang="en-US" altLang="ko-KR" sz="1000" b="1" dirty="0" smtClean="0"/>
              <a:t>[</a:t>
            </a:r>
            <a:r>
              <a:rPr lang="ko-KR" altLang="en-US" sz="1000" b="1" dirty="0" smtClean="0"/>
              <a:t>돋보기</a:t>
            </a:r>
            <a:r>
              <a:rPr lang="en-US" altLang="ko-KR" sz="1000" b="1" dirty="0" smtClean="0"/>
              <a:t>] </a:t>
            </a:r>
            <a:r>
              <a:rPr lang="ko-KR" altLang="en-US" sz="1000" b="1" dirty="0" smtClean="0"/>
              <a:t>아이콘 클릭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클래스 요청 상세 정보 보여주기 </a:t>
            </a:r>
            <a:endParaRPr lang="en-US" altLang="ko-KR" sz="1000" b="1" dirty="0" smtClean="0">
              <a:sym typeface="Wingdings" panose="05000000000000000000" pitchFamily="2" charset="2"/>
            </a:endParaRPr>
          </a:p>
        </p:txBody>
      </p:sp>
      <p:grpSp>
        <p:nvGrpSpPr>
          <p:cNvPr id="7" name="그룹 6"/>
          <p:cNvGrpSpPr/>
          <p:nvPr/>
        </p:nvGrpSpPr>
        <p:grpSpPr>
          <a:xfrm>
            <a:off x="1316560" y="1495670"/>
            <a:ext cx="4446221" cy="280077"/>
            <a:chOff x="1316561" y="1495670"/>
            <a:chExt cx="3676320" cy="280077"/>
          </a:xfrm>
        </p:grpSpPr>
        <p:pic>
          <p:nvPicPr>
            <p:cNvPr id="101" name="그림 100"/>
            <p:cNvPicPr>
              <a:picLocks noChangeAspect="1"/>
            </p:cNvPicPr>
            <p:nvPr/>
          </p:nvPicPr>
          <p:blipFill>
            <a:blip r:embed="rId8"/>
            <a:stretch>
              <a:fillRect/>
            </a:stretch>
          </p:blipFill>
          <p:spPr>
            <a:xfrm>
              <a:off x="1316561" y="1495670"/>
              <a:ext cx="932484" cy="280077"/>
            </a:xfrm>
            <a:prstGeom prst="rect">
              <a:avLst/>
            </a:prstGeom>
          </p:spPr>
        </p:pic>
        <p:pic>
          <p:nvPicPr>
            <p:cNvPr id="107" name="그림 106"/>
            <p:cNvPicPr>
              <a:picLocks noChangeAspect="1"/>
            </p:cNvPicPr>
            <p:nvPr/>
          </p:nvPicPr>
          <p:blipFill>
            <a:blip r:embed="rId8"/>
            <a:stretch>
              <a:fillRect/>
            </a:stretch>
          </p:blipFill>
          <p:spPr>
            <a:xfrm>
              <a:off x="2231174" y="1495670"/>
              <a:ext cx="932484" cy="280077"/>
            </a:xfrm>
            <a:prstGeom prst="rect">
              <a:avLst/>
            </a:prstGeom>
          </p:spPr>
        </p:pic>
        <p:pic>
          <p:nvPicPr>
            <p:cNvPr id="112" name="그림 111"/>
            <p:cNvPicPr>
              <a:picLocks noChangeAspect="1"/>
            </p:cNvPicPr>
            <p:nvPr/>
          </p:nvPicPr>
          <p:blipFill>
            <a:blip r:embed="rId8"/>
            <a:stretch>
              <a:fillRect/>
            </a:stretch>
          </p:blipFill>
          <p:spPr>
            <a:xfrm>
              <a:off x="3145786" y="1495670"/>
              <a:ext cx="932484" cy="280077"/>
            </a:xfrm>
            <a:prstGeom prst="rect">
              <a:avLst/>
            </a:prstGeom>
          </p:spPr>
        </p:pic>
        <p:pic>
          <p:nvPicPr>
            <p:cNvPr id="113" name="그림 112"/>
            <p:cNvPicPr>
              <a:picLocks noChangeAspect="1"/>
            </p:cNvPicPr>
            <p:nvPr/>
          </p:nvPicPr>
          <p:blipFill>
            <a:blip r:embed="rId8"/>
            <a:stretch>
              <a:fillRect/>
            </a:stretch>
          </p:blipFill>
          <p:spPr>
            <a:xfrm>
              <a:off x="4060397" y="1495670"/>
              <a:ext cx="932484" cy="280077"/>
            </a:xfrm>
            <a:prstGeom prst="rect">
              <a:avLst/>
            </a:prstGeom>
          </p:spPr>
        </p:pic>
      </p:grpSp>
      <p:grpSp>
        <p:nvGrpSpPr>
          <p:cNvPr id="118" name="그룹 117"/>
          <p:cNvGrpSpPr/>
          <p:nvPr/>
        </p:nvGrpSpPr>
        <p:grpSpPr>
          <a:xfrm>
            <a:off x="5721213" y="1484784"/>
            <a:ext cx="1371067" cy="314325"/>
            <a:chOff x="5710780" y="1895395"/>
            <a:chExt cx="1603857" cy="314325"/>
          </a:xfrm>
        </p:grpSpPr>
        <p:grpSp>
          <p:nvGrpSpPr>
            <p:cNvPr id="123" name="그룹 122"/>
            <p:cNvGrpSpPr/>
            <p:nvPr/>
          </p:nvGrpSpPr>
          <p:grpSpPr>
            <a:xfrm>
              <a:off x="5710780" y="1895395"/>
              <a:ext cx="1603857" cy="314325"/>
              <a:chOff x="5292380" y="1813342"/>
              <a:chExt cx="1007811" cy="314325"/>
            </a:xfrm>
          </p:grpSpPr>
          <p:pic>
            <p:nvPicPr>
              <p:cNvPr id="12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6" name="직사각형 12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24"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27" name="표 126"/>
          <p:cNvGraphicFramePr>
            <a:graphicFrameLocks noGrp="1"/>
          </p:cNvGraphicFramePr>
          <p:nvPr>
            <p:extLst>
              <p:ext uri="{D42A27DB-BD31-4B8C-83A1-F6EECF244321}">
                <p14:modId xmlns:p14="http://schemas.microsoft.com/office/powerpoint/2010/main" val="495596514"/>
              </p:ext>
            </p:extLst>
          </p:nvPr>
        </p:nvGraphicFramePr>
        <p:xfrm>
          <a:off x="1375110" y="2859845"/>
          <a:ext cx="5649220" cy="1625004"/>
        </p:xfrm>
        <a:graphic>
          <a:graphicData uri="http://schemas.openxmlformats.org/drawingml/2006/table">
            <a:tbl>
              <a:tblPr firstRow="1" bandRow="1">
                <a:tableStyleId>{5C22544A-7EE6-4342-B048-85BDC9FD1C3A}</a:tableStyleId>
              </a:tblPr>
              <a:tblGrid>
                <a:gridCol w="820626"/>
                <a:gridCol w="576064"/>
                <a:gridCol w="792088"/>
                <a:gridCol w="1008112"/>
                <a:gridCol w="423159"/>
                <a:gridCol w="559617"/>
                <a:gridCol w="817424"/>
                <a:gridCol w="652130"/>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시작일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50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60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90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20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100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직사각형 127"/>
          <p:cNvSpPr/>
          <p:nvPr/>
        </p:nvSpPr>
        <p:spPr bwMode="auto">
          <a:xfrm>
            <a:off x="1406120" y="4276640"/>
            <a:ext cx="756958" cy="167086"/>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승인대기</a:t>
            </a:r>
            <a:endParaRPr kumimoji="1" lang="ko-KR" altLang="en-US" sz="900" b="1" dirty="0">
              <a:solidFill>
                <a:schemeClr val="bg1"/>
              </a:solidFill>
              <a:latin typeface="Arial" charset="0"/>
              <a:ea typeface="돋움" pitchFamily="50" charset="-127"/>
            </a:endParaRPr>
          </a:p>
        </p:txBody>
      </p:sp>
      <p:sp>
        <p:nvSpPr>
          <p:cNvPr id="135" name="직사각형 134"/>
          <p:cNvSpPr/>
          <p:nvPr/>
        </p:nvSpPr>
        <p:spPr bwMode="auto">
          <a:xfrm>
            <a:off x="1381414" y="3194292"/>
            <a:ext cx="792550"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학생등록완료</a:t>
            </a:r>
            <a:endParaRPr kumimoji="1" lang="ko-KR" altLang="en-US" sz="900" b="1" dirty="0">
              <a:solidFill>
                <a:schemeClr val="bg1"/>
              </a:solidFill>
              <a:latin typeface="Arial" charset="0"/>
              <a:ea typeface="돋움" pitchFamily="50" charset="-127"/>
            </a:endParaRPr>
          </a:p>
        </p:txBody>
      </p:sp>
      <p:sp>
        <p:nvSpPr>
          <p:cNvPr id="139" name="직사각형 138"/>
          <p:cNvSpPr/>
          <p:nvPr/>
        </p:nvSpPr>
        <p:spPr bwMode="auto">
          <a:xfrm>
            <a:off x="1388324" y="3479948"/>
            <a:ext cx="792550" cy="167539"/>
          </a:xfrm>
          <a:prstGeom prst="rect">
            <a:avLst/>
          </a:prstGeom>
          <a:solidFill>
            <a:srgbClr val="FFC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accent1"/>
                </a:solidFill>
                <a:latin typeface="Arial" charset="0"/>
                <a:ea typeface="돋움" pitchFamily="50" charset="-127"/>
              </a:rPr>
              <a:t>테스트 중</a:t>
            </a:r>
            <a:endParaRPr kumimoji="1" lang="ko-KR" altLang="en-US" sz="900" b="1" dirty="0">
              <a:solidFill>
                <a:schemeClr val="accent1"/>
              </a:solidFill>
              <a:latin typeface="Arial" charset="0"/>
              <a:ea typeface="돋움" pitchFamily="50" charset="-127"/>
            </a:endParaRPr>
          </a:p>
        </p:txBody>
      </p:sp>
      <p:sp>
        <p:nvSpPr>
          <p:cNvPr id="141" name="직사각형 140"/>
          <p:cNvSpPr/>
          <p:nvPr/>
        </p:nvSpPr>
        <p:spPr bwMode="auto">
          <a:xfrm>
            <a:off x="1388324" y="3740411"/>
            <a:ext cx="792550" cy="167539"/>
          </a:xfrm>
          <a:prstGeom prst="rect">
            <a:avLst/>
          </a:prstGeom>
          <a:solidFill>
            <a:srgbClr val="FFFF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테스트 완료</a:t>
            </a:r>
            <a:endParaRPr kumimoji="1" lang="ko-KR" altLang="en-US" sz="900" b="1" dirty="0">
              <a:latin typeface="Arial" charset="0"/>
              <a:ea typeface="돋움" pitchFamily="50" charset="-127"/>
            </a:endParaRPr>
          </a:p>
        </p:txBody>
      </p:sp>
      <p:sp>
        <p:nvSpPr>
          <p:cNvPr id="142" name="직사각형 141"/>
          <p:cNvSpPr/>
          <p:nvPr/>
        </p:nvSpPr>
        <p:spPr bwMode="auto">
          <a:xfrm>
            <a:off x="1388324" y="4000874"/>
            <a:ext cx="792550"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반배치</a:t>
            </a:r>
            <a:r>
              <a:rPr kumimoji="1" lang="ko-KR" altLang="en-US" sz="900" b="1" dirty="0" smtClean="0">
                <a:solidFill>
                  <a:schemeClr val="bg1"/>
                </a:solidFill>
                <a:latin typeface="Arial" charset="0"/>
                <a:ea typeface="돋움" pitchFamily="50" charset="-127"/>
              </a:rPr>
              <a:t> 중</a:t>
            </a:r>
            <a:endParaRPr kumimoji="1" lang="ko-KR" altLang="en-US" sz="900" b="1" dirty="0">
              <a:solidFill>
                <a:schemeClr val="bg1"/>
              </a:solidFill>
              <a:latin typeface="Arial" charset="0"/>
              <a:ea typeface="돋움" pitchFamily="50" charset="-127"/>
            </a:endParaRPr>
          </a:p>
        </p:txBody>
      </p:sp>
      <p:graphicFrame>
        <p:nvGraphicFramePr>
          <p:cNvPr id="143" name="표 142"/>
          <p:cNvGraphicFramePr>
            <a:graphicFrameLocks noGrp="1"/>
          </p:cNvGraphicFramePr>
          <p:nvPr>
            <p:extLst>
              <p:ext uri="{D42A27DB-BD31-4B8C-83A1-F6EECF244321}">
                <p14:modId xmlns:p14="http://schemas.microsoft.com/office/powerpoint/2010/main" val="1991674979"/>
              </p:ext>
            </p:extLst>
          </p:nvPr>
        </p:nvGraphicFramePr>
        <p:xfrm>
          <a:off x="1403648" y="5096070"/>
          <a:ext cx="5649220" cy="1552997"/>
        </p:xfrm>
        <a:graphic>
          <a:graphicData uri="http://schemas.openxmlformats.org/drawingml/2006/table">
            <a:tbl>
              <a:tblPr firstRow="1" bandRow="1">
                <a:tableStyleId>{5C22544A-7EE6-4342-B048-85BDC9FD1C3A}</a:tableStyleId>
              </a:tblPr>
              <a:tblGrid>
                <a:gridCol w="360040"/>
                <a:gridCol w="720080"/>
                <a:gridCol w="648072"/>
                <a:gridCol w="504056"/>
                <a:gridCol w="1152128"/>
                <a:gridCol w="795290"/>
                <a:gridCol w="734777"/>
                <a:gridCol w="734777"/>
              </a:tblGrid>
              <a:tr h="375872">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이메일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테스트결과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분류담당   </a:t>
                      </a:r>
                      <a:r>
                        <a:rPr lang="en-US" altLang="ko-KR" sz="900" dirty="0" smtClean="0">
                          <a:solidFill>
                            <a:schemeClr val="tx1"/>
                          </a:solidFill>
                        </a:rPr>
                        <a:t>(</a:t>
                      </a:r>
                      <a:r>
                        <a:rPr lang="ko-KR" altLang="en-US" sz="900" dirty="0" smtClean="0">
                          <a:solidFill>
                            <a:schemeClr val="tx1"/>
                          </a:solidFill>
                        </a:rPr>
                        <a:t>채점 담당</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과장</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kyle@dddd.com</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고급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미참여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425">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서한울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4"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9110" y="3191421"/>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TextBox 67"/>
          <p:cNvSpPr txBox="1"/>
          <p:nvPr/>
        </p:nvSpPr>
        <p:spPr>
          <a:xfrm>
            <a:off x="5526905" y="2836888"/>
            <a:ext cx="862244" cy="169683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74" name="꺾인 연결선 73"/>
          <p:cNvCxnSpPr>
            <a:stCxn id="68" idx="0"/>
            <a:endCxn id="73" idx="0"/>
          </p:cNvCxnSpPr>
          <p:nvPr/>
        </p:nvCxnSpPr>
        <p:spPr bwMode="auto">
          <a:xfrm rot="5400000" flipH="1" flipV="1">
            <a:off x="6411653" y="894586"/>
            <a:ext cx="1488676" cy="2395928"/>
          </a:xfrm>
          <a:prstGeom prst="bentConnector3">
            <a:avLst>
              <a:gd name="adj1" fmla="val 11535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Box 50"/>
          <p:cNvSpPr txBox="1"/>
          <p:nvPr/>
        </p:nvSpPr>
        <p:spPr>
          <a:xfrm>
            <a:off x="6555567" y="3152667"/>
            <a:ext cx="305474" cy="234324"/>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52" name="꺾인 연결선 51"/>
          <p:cNvCxnSpPr>
            <a:stCxn id="51" idx="3"/>
            <a:endCxn id="53" idx="3"/>
          </p:cNvCxnSpPr>
          <p:nvPr/>
        </p:nvCxnSpPr>
        <p:spPr bwMode="auto">
          <a:xfrm>
            <a:off x="6861041" y="3269829"/>
            <a:ext cx="391126" cy="2609804"/>
          </a:xfrm>
          <a:prstGeom prst="bentConnector3">
            <a:avLst>
              <a:gd name="adj1" fmla="val 15844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52"/>
          <p:cNvSpPr txBox="1"/>
          <p:nvPr/>
        </p:nvSpPr>
        <p:spPr>
          <a:xfrm>
            <a:off x="1243432" y="4969881"/>
            <a:ext cx="6008735" cy="1819504"/>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69" name="표 68"/>
          <p:cNvGraphicFramePr>
            <a:graphicFrameLocks noGrp="1"/>
          </p:cNvGraphicFramePr>
          <p:nvPr>
            <p:extLst>
              <p:ext uri="{D42A27DB-BD31-4B8C-83A1-F6EECF244321}">
                <p14:modId xmlns:p14="http://schemas.microsoft.com/office/powerpoint/2010/main" val="2822456726"/>
              </p:ext>
            </p:extLst>
          </p:nvPr>
        </p:nvGraphicFramePr>
        <p:xfrm>
          <a:off x="1366287" y="1812167"/>
          <a:ext cx="4354925" cy="1024719"/>
        </p:xfrm>
        <a:graphic>
          <a:graphicData uri="http://schemas.openxmlformats.org/drawingml/2006/table">
            <a:tbl>
              <a:tblPr firstRow="1" bandRow="1">
                <a:tableStyleId>{5C22544A-7EE6-4342-B048-85BDC9FD1C3A}</a:tableStyleId>
              </a:tblPr>
              <a:tblGrid>
                <a:gridCol w="1166165"/>
                <a:gridCol w="1062920"/>
                <a:gridCol w="1062920"/>
                <a:gridCol w="1062920"/>
              </a:tblGrid>
              <a:tr h="19977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r>
                        <a:rPr lang="ko-KR" altLang="en-US" sz="900" dirty="0" smtClean="0"/>
                        <a:t>승인대기</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r>
                        <a:rPr lang="ko-KR" altLang="en-US" sz="900" dirty="0" err="1" smtClean="0"/>
                        <a:t>반배치</a:t>
                      </a:r>
                      <a:r>
                        <a:rPr lang="ko-KR" altLang="en-US" sz="900" dirty="0" smtClean="0"/>
                        <a:t> 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r>
                        <a:rPr lang="ko-KR" altLang="en-US" sz="900" dirty="0" smtClean="0"/>
                        <a:t>테스트 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r>
                        <a:rPr lang="ko-KR" altLang="en-US" sz="900" dirty="0" smtClean="0"/>
                        <a:t>테스트 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r>
                        <a:rPr lang="ko-KR" altLang="en-US" sz="900" dirty="0" smtClean="0"/>
                        <a:t>학생등록 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0" name="TextBox 69"/>
          <p:cNvSpPr txBox="1"/>
          <p:nvPr/>
        </p:nvSpPr>
        <p:spPr>
          <a:xfrm>
            <a:off x="1341642" y="1777010"/>
            <a:ext cx="4448819" cy="1101892"/>
          </a:xfrm>
          <a:prstGeom prst="rect">
            <a:avLst/>
          </a:prstGeom>
          <a:noFill/>
          <a:ln w="25400">
            <a:solidFill>
              <a:srgbClr val="FF0000"/>
            </a:solidFill>
            <a:prstDash val="dash"/>
          </a:ln>
        </p:spPr>
        <p:txBody>
          <a:bodyPr wrap="square" rtlCol="0">
            <a:normAutofit/>
          </a:bodyPr>
          <a:lstStyle/>
          <a:p>
            <a:endParaRPr lang="ko-KR" altLang="en-US" dirty="0"/>
          </a:p>
        </p:txBody>
      </p:sp>
      <p:sp>
        <p:nvSpPr>
          <p:cNvPr id="71" name="직사각형 70"/>
          <p:cNvSpPr/>
          <p:nvPr/>
        </p:nvSpPr>
        <p:spPr>
          <a:xfrm>
            <a:off x="43543" y="1124744"/>
            <a:ext cx="1158993" cy="148692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필터링</a:t>
            </a:r>
            <a:r>
              <a:rPr lang="ko-KR" altLang="en-US" sz="1000" b="1" kern="100" dirty="0" smtClean="0">
                <a:latin typeface="맑은 고딕"/>
                <a:ea typeface="맑은 고딕"/>
                <a:cs typeface="Times New Roman"/>
              </a:rPr>
              <a:t> 항목 </a:t>
            </a:r>
            <a:endParaRPr lang="en-US" altLang="ko-KR" sz="1000" b="1" kern="100" dirty="0" smtClean="0">
              <a:latin typeface="맑은 고딕"/>
              <a:ea typeface="맑은 고딕"/>
              <a:cs typeface="Times New Roman"/>
            </a:endParaRPr>
          </a:p>
        </p:txBody>
      </p:sp>
      <p:cxnSp>
        <p:nvCxnSpPr>
          <p:cNvPr id="75" name="꺾인 연결선 74"/>
          <p:cNvCxnSpPr>
            <a:stCxn id="70" idx="1"/>
            <a:endCxn id="71" idx="2"/>
          </p:cNvCxnSpPr>
          <p:nvPr/>
        </p:nvCxnSpPr>
        <p:spPr bwMode="auto">
          <a:xfrm rot="10800000" flipV="1">
            <a:off x="623040" y="2327955"/>
            <a:ext cx="718602" cy="283711"/>
          </a:xfrm>
          <a:prstGeom prst="bentConnector4">
            <a:avLst>
              <a:gd name="adj1" fmla="val 9679"/>
              <a:gd name="adj2" fmla="val 27476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p:cNvSpPr txBox="1"/>
          <p:nvPr/>
        </p:nvSpPr>
        <p:spPr>
          <a:xfrm>
            <a:off x="4943046" y="2836888"/>
            <a:ext cx="655662" cy="1696838"/>
          </a:xfrm>
          <a:prstGeom prst="rect">
            <a:avLst/>
          </a:prstGeom>
          <a:noFill/>
          <a:ln w="25400">
            <a:solidFill>
              <a:srgbClr val="FF0000"/>
            </a:solidFill>
            <a:prstDash val="dash"/>
          </a:ln>
        </p:spPr>
        <p:txBody>
          <a:bodyPr wrap="square" rtlCol="0">
            <a:normAutofit/>
          </a:bodyPr>
          <a:lstStyle/>
          <a:p>
            <a:endParaRPr lang="ko-KR" altLang="en-US" dirty="0"/>
          </a:p>
        </p:txBody>
      </p:sp>
      <p:sp>
        <p:nvSpPr>
          <p:cNvPr id="81" name="직사각형 80"/>
          <p:cNvSpPr/>
          <p:nvPr/>
        </p:nvSpPr>
        <p:spPr>
          <a:xfrm>
            <a:off x="7542780" y="5096070"/>
            <a:ext cx="1532699" cy="1535695"/>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ko-KR" altLang="en-US" sz="1000" b="1" dirty="0" smtClean="0"/>
              <a:t>승인 대기의 클래스 수 는 테스트 결과에 따라 매치되는 클래스 수로 결정됨</a:t>
            </a:r>
            <a:endParaRPr lang="en-US" altLang="ko-KR" sz="1000" b="1" dirty="0" smtClean="0"/>
          </a:p>
          <a:p>
            <a:pPr marL="87313" lvl="1" indent="-87313">
              <a:buFont typeface="Arial" panose="020B0604020202020204" pitchFamily="34" charset="0"/>
              <a:buChar char="•"/>
            </a:pPr>
            <a:r>
              <a:rPr lang="ko-KR" altLang="en-US" sz="1000" b="1" dirty="0" smtClean="0"/>
              <a:t>보기 </a:t>
            </a:r>
            <a:r>
              <a:rPr lang="en-US" altLang="ko-KR" sz="1000" b="1" dirty="0" smtClean="0"/>
              <a:t>SPC Pre class </a:t>
            </a:r>
            <a:r>
              <a:rPr lang="ko-KR" altLang="en-US" sz="1000" b="1" dirty="0" smtClean="0"/>
              <a:t>의 경우 희망 클래스 수는 </a:t>
            </a:r>
            <a:r>
              <a:rPr lang="en-US" altLang="ko-KR" sz="1000" b="1" dirty="0" smtClean="0"/>
              <a:t>10</a:t>
            </a:r>
            <a:r>
              <a:rPr lang="ko-KR" altLang="en-US" sz="1000" b="1" dirty="0" smtClean="0"/>
              <a:t>개 이지만 테스트 결과에 따라 수업 배정 불가능 학생 발생 </a:t>
            </a:r>
            <a:endParaRPr lang="en-US" altLang="ko-KR" sz="1000" b="1" dirty="0" smtClean="0">
              <a:sym typeface="Wingdings" panose="05000000000000000000" pitchFamily="2" charset="2"/>
            </a:endParaRPr>
          </a:p>
        </p:txBody>
      </p:sp>
      <p:cxnSp>
        <p:nvCxnSpPr>
          <p:cNvPr id="83" name="꺾인 연결선 82"/>
          <p:cNvCxnSpPr>
            <a:stCxn id="76" idx="2"/>
            <a:endCxn id="81" idx="0"/>
          </p:cNvCxnSpPr>
          <p:nvPr/>
        </p:nvCxnSpPr>
        <p:spPr bwMode="auto">
          <a:xfrm rot="16200000" flipH="1">
            <a:off x="6508831" y="3295771"/>
            <a:ext cx="562344" cy="303825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2065856" y="1256222"/>
            <a:ext cx="4592976" cy="3592832"/>
          </a:xfrm>
          <a:prstGeom prst="rect">
            <a:avLst/>
          </a:prstGeom>
          <a:solidFill>
            <a:schemeClr val="accent2">
              <a:lumMod val="9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출제 부분 </a:t>
            </a:r>
            <a:r>
              <a:rPr kumimoji="1" lang="ko-KR" altLang="en-US" sz="1200" b="1" i="0" u="none" strike="noStrike" cap="none" normalizeH="0" baseline="0" dirty="0" smtClean="0">
                <a:ln>
                  <a:noFill/>
                </a:ln>
                <a:effectLst/>
                <a:latin typeface="Arial" charset="0"/>
                <a:ea typeface="돋움" pitchFamily="50" charset="-127"/>
              </a:rPr>
              <a:t>논 의 </a:t>
            </a:r>
            <a:endParaRPr kumimoji="1" lang="en-US" altLang="ko-KR" sz="1200" b="1" i="0" u="none" strike="noStrike" cap="none" normalizeH="0" baseline="0" dirty="0" smtClean="0">
              <a:ln>
                <a:noFill/>
              </a:ln>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강사가 낼지 우리가 낼지</a:t>
            </a:r>
            <a:endParaRPr kumimoji="1" lang="en-US" altLang="ko-KR" sz="1200" b="1" dirty="0" smtClean="0">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effectLst/>
                <a:latin typeface="Arial" charset="0"/>
                <a:ea typeface="돋움" pitchFamily="50" charset="-127"/>
              </a:rPr>
              <a:t>PT </a:t>
            </a:r>
            <a:r>
              <a:rPr kumimoji="1" lang="en-US" altLang="ko-KR" sz="1200" b="1" i="0" u="none" strike="noStrike" cap="none" normalizeH="0" baseline="0" dirty="0" err="1" smtClean="0">
                <a:ln>
                  <a:noFill/>
                </a:ln>
                <a:effectLst/>
                <a:latin typeface="Arial" charset="0"/>
                <a:ea typeface="돋움" pitchFamily="50" charset="-127"/>
              </a:rPr>
              <a:t>부분은</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어학시험을</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적용하기</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어려운데</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어떻게</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할지</a:t>
            </a:r>
            <a:endParaRPr kumimoji="1" lang="ko-KR" altLang="en-US" sz="1200" b="1" i="0" u="none" strike="noStrike" cap="none" normalizeH="0" baseline="0" dirty="0" smtClean="0">
              <a:ln>
                <a:noFill/>
              </a:ln>
              <a:effectLst/>
              <a:latin typeface="Arial" charset="0"/>
              <a:ea typeface="돋움" pitchFamily="50" charset="-127"/>
            </a:endParaRPr>
          </a:p>
        </p:txBody>
      </p:sp>
    </p:spTree>
    <p:extLst>
      <p:ext uri="{BB962C8B-B14F-4D97-AF65-F5344CB8AC3E}">
        <p14:creationId xmlns:p14="http://schemas.microsoft.com/office/powerpoint/2010/main" val="3154678545"/>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t>HR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- 1(6). </a:t>
            </a:r>
            <a:r>
              <a:rPr lang="ko-KR" altLang="en-US" dirty="0" smtClean="0">
                <a:solidFill>
                  <a:srgbClr val="000000"/>
                </a:solidFill>
                <a:latin typeface="돋움"/>
                <a:ea typeface="돋움"/>
              </a:rPr>
              <a:t>레벨테스트 관리</a:t>
            </a:r>
            <a:r>
              <a:rPr lang="ko-KR" altLang="en-US" dirty="0">
                <a:solidFill>
                  <a:srgbClr val="000000"/>
                </a:solidFill>
                <a:latin typeface="돋움"/>
                <a:ea typeface="돋움"/>
              </a:rPr>
              <a:t> </a:t>
            </a:r>
            <a:r>
              <a:rPr lang="ko-KR" altLang="en-US" dirty="0" smtClean="0">
                <a:solidFill>
                  <a:srgbClr val="000000"/>
                </a:solidFill>
                <a:latin typeface="돋움"/>
                <a:ea typeface="돋움"/>
              </a:rPr>
              <a:t>전체보기</a:t>
            </a:r>
            <a:r>
              <a:rPr lang="en-US" altLang="ko-KR" dirty="0" smtClean="0">
                <a:solidFill>
                  <a:srgbClr val="000000"/>
                </a:solidFill>
                <a:latin typeface="돋움"/>
                <a:ea typeface="돋움"/>
              </a:rPr>
              <a:t>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295063"/>
            <a:ext cx="6087738" cy="3324817"/>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47" name="그룹 46"/>
          <p:cNvGrpSpPr/>
          <p:nvPr/>
        </p:nvGrpSpPr>
        <p:grpSpPr>
          <a:xfrm>
            <a:off x="1292574" y="1229410"/>
            <a:ext cx="5862754" cy="191402"/>
            <a:chOff x="1314346" y="1719201"/>
            <a:chExt cx="5862754" cy="191402"/>
          </a:xfrm>
        </p:grpSpPr>
        <p:pic>
          <p:nvPicPr>
            <p:cNvPr id="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1344244" y="1752654"/>
              <a:ext cx="1161296"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레벨 테스트</a:t>
              </a:r>
              <a:r>
                <a:rPr lang="en-US" altLang="ko-KR" sz="900" b="1" dirty="0" smtClean="0">
                  <a:solidFill>
                    <a:schemeClr val="bg1"/>
                  </a:solidFill>
                </a:rPr>
                <a:t> </a:t>
              </a:r>
              <a:r>
                <a:rPr lang="ko-KR" altLang="en-US" sz="900" b="1" dirty="0" smtClean="0">
                  <a:solidFill>
                    <a:schemeClr val="bg1"/>
                  </a:solidFill>
                </a:rPr>
                <a:t>현황</a:t>
              </a:r>
              <a:endParaRPr lang="ko-KR" altLang="en-US" sz="900" b="1" dirty="0">
                <a:solidFill>
                  <a:schemeClr val="bg1"/>
                </a:solidFill>
              </a:endParaRPr>
            </a:p>
          </p:txBody>
        </p:sp>
      </p:grpSp>
      <p:sp>
        <p:nvSpPr>
          <p:cNvPr id="55" name="직사각형 54"/>
          <p:cNvSpPr/>
          <p:nvPr/>
        </p:nvSpPr>
        <p:spPr bwMode="auto">
          <a:xfrm>
            <a:off x="1303176" y="1459032"/>
            <a:ext cx="5851869" cy="260053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6" name="그림 55"/>
          <p:cNvPicPr>
            <a:picLocks noChangeAspect="1"/>
          </p:cNvPicPr>
          <p:nvPr/>
        </p:nvPicPr>
        <p:blipFill>
          <a:blip r:embed="rId4"/>
          <a:stretch>
            <a:fillRect/>
          </a:stretch>
        </p:blipFill>
        <p:spPr>
          <a:xfrm>
            <a:off x="5790461" y="3843059"/>
            <a:ext cx="1293034" cy="197972"/>
          </a:xfrm>
          <a:prstGeom prst="rect">
            <a:avLst/>
          </a:prstGeom>
        </p:spPr>
      </p:pic>
      <p:pic>
        <p:nvPicPr>
          <p:cNvPr id="57" name="그림 56"/>
          <p:cNvPicPr>
            <a:picLocks noChangeAspect="1"/>
          </p:cNvPicPr>
          <p:nvPr/>
        </p:nvPicPr>
        <p:blipFill>
          <a:blip r:embed="rId5"/>
          <a:stretch>
            <a:fillRect/>
          </a:stretch>
        </p:blipFill>
        <p:spPr>
          <a:xfrm>
            <a:off x="6075785" y="1481292"/>
            <a:ext cx="1016495" cy="201125"/>
          </a:xfrm>
          <a:prstGeom prst="rect">
            <a:avLst/>
          </a:prstGeom>
        </p:spPr>
      </p:pic>
      <p:pic>
        <p:nvPicPr>
          <p:cNvPr id="78" name="그림 77"/>
          <p:cNvPicPr>
            <a:picLocks noChangeAspect="1"/>
          </p:cNvPicPr>
          <p:nvPr/>
        </p:nvPicPr>
        <p:blipFill>
          <a:blip r:embed="rId6"/>
          <a:stretch>
            <a:fillRect/>
          </a:stretch>
        </p:blipFill>
        <p:spPr>
          <a:xfrm>
            <a:off x="1372612" y="3868550"/>
            <a:ext cx="1521869" cy="149692"/>
          </a:xfrm>
          <a:prstGeom prst="rect">
            <a:avLst/>
          </a:prstGeom>
        </p:spPr>
      </p:pic>
      <p:grpSp>
        <p:nvGrpSpPr>
          <p:cNvPr id="7" name="그룹 6"/>
          <p:cNvGrpSpPr/>
          <p:nvPr/>
        </p:nvGrpSpPr>
        <p:grpSpPr>
          <a:xfrm>
            <a:off x="1316560" y="1495670"/>
            <a:ext cx="4446221" cy="280077"/>
            <a:chOff x="1316561" y="1495670"/>
            <a:chExt cx="3676320" cy="280077"/>
          </a:xfrm>
        </p:grpSpPr>
        <p:pic>
          <p:nvPicPr>
            <p:cNvPr id="101" name="그림 100"/>
            <p:cNvPicPr>
              <a:picLocks noChangeAspect="1"/>
            </p:cNvPicPr>
            <p:nvPr/>
          </p:nvPicPr>
          <p:blipFill>
            <a:blip r:embed="rId7"/>
            <a:stretch>
              <a:fillRect/>
            </a:stretch>
          </p:blipFill>
          <p:spPr>
            <a:xfrm>
              <a:off x="1316561" y="1495670"/>
              <a:ext cx="932484" cy="280077"/>
            </a:xfrm>
            <a:prstGeom prst="rect">
              <a:avLst/>
            </a:prstGeom>
          </p:spPr>
        </p:pic>
        <p:pic>
          <p:nvPicPr>
            <p:cNvPr id="107" name="그림 106"/>
            <p:cNvPicPr>
              <a:picLocks noChangeAspect="1"/>
            </p:cNvPicPr>
            <p:nvPr/>
          </p:nvPicPr>
          <p:blipFill>
            <a:blip r:embed="rId7"/>
            <a:stretch>
              <a:fillRect/>
            </a:stretch>
          </p:blipFill>
          <p:spPr>
            <a:xfrm>
              <a:off x="2231174" y="1495670"/>
              <a:ext cx="932484" cy="280077"/>
            </a:xfrm>
            <a:prstGeom prst="rect">
              <a:avLst/>
            </a:prstGeom>
          </p:spPr>
        </p:pic>
        <p:pic>
          <p:nvPicPr>
            <p:cNvPr id="112" name="그림 111"/>
            <p:cNvPicPr>
              <a:picLocks noChangeAspect="1"/>
            </p:cNvPicPr>
            <p:nvPr/>
          </p:nvPicPr>
          <p:blipFill>
            <a:blip r:embed="rId7"/>
            <a:stretch>
              <a:fillRect/>
            </a:stretch>
          </p:blipFill>
          <p:spPr>
            <a:xfrm>
              <a:off x="3145786" y="1495670"/>
              <a:ext cx="932484" cy="280077"/>
            </a:xfrm>
            <a:prstGeom prst="rect">
              <a:avLst/>
            </a:prstGeom>
          </p:spPr>
        </p:pic>
        <p:pic>
          <p:nvPicPr>
            <p:cNvPr id="113" name="그림 112"/>
            <p:cNvPicPr>
              <a:picLocks noChangeAspect="1"/>
            </p:cNvPicPr>
            <p:nvPr/>
          </p:nvPicPr>
          <p:blipFill>
            <a:blip r:embed="rId7"/>
            <a:stretch>
              <a:fillRect/>
            </a:stretch>
          </p:blipFill>
          <p:spPr>
            <a:xfrm>
              <a:off x="4060397" y="1495670"/>
              <a:ext cx="932484" cy="280077"/>
            </a:xfrm>
            <a:prstGeom prst="rect">
              <a:avLst/>
            </a:prstGeom>
          </p:spPr>
        </p:pic>
      </p:grpSp>
      <p:grpSp>
        <p:nvGrpSpPr>
          <p:cNvPr id="118" name="그룹 117"/>
          <p:cNvGrpSpPr/>
          <p:nvPr/>
        </p:nvGrpSpPr>
        <p:grpSpPr>
          <a:xfrm>
            <a:off x="5721213" y="1484784"/>
            <a:ext cx="1371067" cy="314325"/>
            <a:chOff x="5710780" y="1895395"/>
            <a:chExt cx="1603857" cy="314325"/>
          </a:xfrm>
        </p:grpSpPr>
        <p:grpSp>
          <p:nvGrpSpPr>
            <p:cNvPr id="123" name="그룹 122"/>
            <p:cNvGrpSpPr/>
            <p:nvPr/>
          </p:nvGrpSpPr>
          <p:grpSpPr>
            <a:xfrm>
              <a:off x="5710780" y="1895395"/>
              <a:ext cx="1603857" cy="314325"/>
              <a:chOff x="5292380" y="1813342"/>
              <a:chExt cx="1007811" cy="314325"/>
            </a:xfrm>
          </p:grpSpPr>
          <p:pic>
            <p:nvPicPr>
              <p:cNvPr id="12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6" name="직사각형 12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2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27" name="표 126"/>
          <p:cNvGraphicFramePr>
            <a:graphicFrameLocks noGrp="1"/>
          </p:cNvGraphicFramePr>
          <p:nvPr>
            <p:extLst/>
          </p:nvPr>
        </p:nvGraphicFramePr>
        <p:xfrm>
          <a:off x="1375110" y="2433526"/>
          <a:ext cx="5649220" cy="1383774"/>
        </p:xfrm>
        <a:graphic>
          <a:graphicData uri="http://schemas.openxmlformats.org/drawingml/2006/table">
            <a:tbl>
              <a:tblPr firstRow="1" bandRow="1">
                <a:tableStyleId>{5C22544A-7EE6-4342-B048-85BDC9FD1C3A}</a:tableStyleId>
              </a:tblPr>
              <a:tblGrid>
                <a:gridCol w="460586"/>
                <a:gridCol w="576064"/>
                <a:gridCol w="720080"/>
                <a:gridCol w="648072"/>
                <a:gridCol w="648072"/>
                <a:gridCol w="792088"/>
                <a:gridCol w="576064"/>
                <a:gridCol w="360040"/>
                <a:gridCol w="576064"/>
                <a:gridCol w="292090"/>
              </a:tblGrid>
              <a:tr h="294214">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7244">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p>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60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r>
                        <a:rPr lang="en-US" altLang="ko-KR" sz="900" dirty="0" smtClean="0">
                          <a:solidFill>
                            <a:schemeClr val="tx1"/>
                          </a:solidFill>
                        </a:rPr>
                        <a:t>SPC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100</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76259" y="2917502"/>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5" name="직사각형 144"/>
          <p:cNvSpPr/>
          <p:nvPr/>
        </p:nvSpPr>
        <p:spPr>
          <a:xfrm>
            <a:off x="7249325" y="555624"/>
            <a:ext cx="1786815" cy="6053127"/>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레벨 테스트 전체보기  첫 화면 기준 </a:t>
            </a:r>
            <a:endParaRPr lang="en-US" altLang="ko-KR" sz="1000" b="1" dirty="0" smtClean="0"/>
          </a:p>
          <a:p>
            <a:pPr marL="271463" lvl="1" indent="-185738">
              <a:buFont typeface="Wingdings" panose="05000000000000000000" pitchFamily="2" charset="2"/>
              <a:buChar char="v"/>
            </a:pPr>
            <a:r>
              <a:rPr lang="ko-KR" altLang="en-US" sz="1000" dirty="0" smtClean="0"/>
              <a:t>첫 화면에서 </a:t>
            </a:r>
            <a:r>
              <a:rPr lang="ko-KR" altLang="en-US" sz="1000" dirty="0"/>
              <a:t> </a:t>
            </a:r>
            <a:r>
              <a:rPr lang="ko-KR" altLang="en-US" sz="1000" dirty="0" smtClean="0"/>
              <a:t>출제 </a:t>
            </a:r>
            <a:r>
              <a:rPr lang="en-US" altLang="ko-KR" sz="1000" dirty="0" smtClean="0"/>
              <a:t>&gt; </a:t>
            </a:r>
            <a:r>
              <a:rPr lang="ko-KR" altLang="en-US" sz="1000" dirty="0" smtClean="0"/>
              <a:t>시험진행 </a:t>
            </a:r>
            <a:r>
              <a:rPr lang="en-US" altLang="ko-KR" sz="1000" dirty="0" smtClean="0"/>
              <a:t>&gt; </a:t>
            </a:r>
            <a:r>
              <a:rPr lang="ko-KR" altLang="en-US" sz="1000" dirty="0" smtClean="0"/>
              <a:t>시험 </a:t>
            </a:r>
            <a:r>
              <a:rPr lang="ko-KR" altLang="en-US" sz="1000" dirty="0" err="1" smtClean="0"/>
              <a:t>미진행</a:t>
            </a:r>
            <a:r>
              <a:rPr lang="ko-KR" altLang="en-US" sz="1000" dirty="0"/>
              <a:t> </a:t>
            </a:r>
            <a:r>
              <a:rPr lang="ko-KR" altLang="en-US" sz="1000" dirty="0" smtClean="0"/>
              <a:t>순으로 보여주기</a:t>
            </a:r>
            <a:endParaRPr lang="en-US" altLang="ko-KR" sz="1000" dirty="0"/>
          </a:p>
          <a:p>
            <a:pPr marL="271463" lvl="1" indent="-185738">
              <a:buFont typeface="Wingdings" panose="05000000000000000000" pitchFamily="2" charset="2"/>
              <a:buChar char="v"/>
            </a:pPr>
            <a:r>
              <a:rPr lang="en-US" altLang="ko-KR" sz="1000" b="1" dirty="0" smtClean="0"/>
              <a:t>[</a:t>
            </a:r>
            <a:r>
              <a:rPr lang="ko-KR" altLang="en-US" sz="1000" b="1" dirty="0" smtClean="0"/>
              <a:t>출제</a:t>
            </a:r>
            <a:r>
              <a:rPr lang="en-US" altLang="ko-KR" sz="1000" b="1" dirty="0" smtClean="0"/>
              <a:t>]</a:t>
            </a:r>
          </a:p>
          <a:p>
            <a:pPr marL="346075" lvl="2" indent="-171450">
              <a:buFont typeface="Wingdings" panose="05000000000000000000" pitchFamily="2" charset="2"/>
              <a:buChar char="Ø"/>
            </a:pPr>
            <a:r>
              <a:rPr lang="en-US" altLang="ko-KR" sz="1000" dirty="0"/>
              <a:t> </a:t>
            </a:r>
            <a:r>
              <a:rPr lang="ko-KR" altLang="en-US" sz="1000" dirty="0" smtClean="0"/>
              <a:t>현재일 기준으로 </a:t>
            </a:r>
            <a:r>
              <a:rPr lang="en-US" altLang="ko-KR" sz="1000" dirty="0" smtClean="0"/>
              <a:t>5</a:t>
            </a:r>
            <a:r>
              <a:rPr lang="ko-KR" altLang="en-US" sz="1000" dirty="0" smtClean="0"/>
              <a:t>일 이내 시험 시작 예정인 프로그램 우선 </a:t>
            </a:r>
            <a:r>
              <a:rPr lang="ko-KR" altLang="en-US" sz="1000" dirty="0" err="1" smtClean="0"/>
              <a:t>최상단</a:t>
            </a:r>
            <a:r>
              <a:rPr lang="ko-KR" altLang="en-US" sz="1000" dirty="0" smtClean="0"/>
              <a:t> 노출</a:t>
            </a:r>
            <a:endParaRPr lang="en-US" altLang="ko-KR" sz="1000" dirty="0" smtClean="0"/>
          </a:p>
          <a:p>
            <a:pPr marL="346075" lvl="2" indent="-171450">
              <a:buFont typeface="Wingdings" panose="05000000000000000000" pitchFamily="2" charset="2"/>
              <a:buChar char="Ø"/>
            </a:pPr>
            <a:r>
              <a:rPr lang="ko-KR" altLang="en-US" sz="1000" dirty="0" smtClean="0"/>
              <a:t>현재일 기준 가장 빠른 시일 내 시작 예정인 프로그램 최우선 노출</a:t>
            </a:r>
            <a:endParaRPr lang="en-US" altLang="ko-KR" sz="1000" dirty="0" smtClean="0"/>
          </a:p>
          <a:p>
            <a:pPr marL="346075" lvl="2" indent="-171450">
              <a:buFont typeface="Wingdings" panose="05000000000000000000" pitchFamily="2" charset="2"/>
              <a:buChar char="Ø"/>
            </a:pPr>
            <a:r>
              <a:rPr lang="en-US" altLang="ko-KR" sz="1000" dirty="0" smtClean="0"/>
              <a:t>ex) </a:t>
            </a:r>
            <a:r>
              <a:rPr lang="ko-KR" altLang="en-US" sz="1000" dirty="0" smtClean="0"/>
              <a:t>현재일 </a:t>
            </a:r>
            <a:r>
              <a:rPr lang="en-US" altLang="ko-KR" sz="1000" dirty="0" smtClean="0"/>
              <a:t>: 12</a:t>
            </a:r>
            <a:r>
              <a:rPr lang="ko-KR" altLang="en-US" sz="1000" dirty="0" smtClean="0"/>
              <a:t>월 </a:t>
            </a:r>
            <a:r>
              <a:rPr lang="en-US" altLang="ko-KR" sz="1000" dirty="0" smtClean="0"/>
              <a:t>5</a:t>
            </a:r>
            <a:r>
              <a:rPr lang="ko-KR" altLang="en-US" sz="1000" dirty="0" smtClean="0"/>
              <a:t>일 </a:t>
            </a:r>
            <a:r>
              <a:rPr lang="en-US" altLang="ko-KR" sz="1000" dirty="0" smtClean="0">
                <a:sym typeface="Wingdings" panose="05000000000000000000" pitchFamily="2" charset="2"/>
              </a:rPr>
              <a:t> 12</a:t>
            </a:r>
            <a:r>
              <a:rPr lang="ko-KR" altLang="en-US" sz="1000" dirty="0" smtClean="0">
                <a:sym typeface="Wingdings" panose="05000000000000000000" pitchFamily="2" charset="2"/>
              </a:rPr>
              <a:t>월 </a:t>
            </a:r>
            <a:r>
              <a:rPr lang="en-US" altLang="ko-KR" sz="1000" dirty="0" smtClean="0">
                <a:sym typeface="Wingdings" panose="05000000000000000000" pitchFamily="2" charset="2"/>
              </a:rPr>
              <a:t>10</a:t>
            </a:r>
            <a:r>
              <a:rPr lang="ko-KR" altLang="en-US" sz="1000" dirty="0" smtClean="0">
                <a:sym typeface="Wingdings" panose="05000000000000000000" pitchFamily="2" charset="2"/>
              </a:rPr>
              <a:t>일까지 모두 보여주되 </a:t>
            </a:r>
            <a:r>
              <a:rPr lang="en-US" altLang="ko-KR" sz="1000" dirty="0" smtClean="0">
                <a:sym typeface="Wingdings" panose="05000000000000000000" pitchFamily="2" charset="2"/>
              </a:rPr>
              <a:t>6</a:t>
            </a:r>
            <a:r>
              <a:rPr lang="ko-KR" altLang="en-US" sz="1000" dirty="0" smtClean="0">
                <a:sym typeface="Wingdings" panose="05000000000000000000" pitchFamily="2" charset="2"/>
              </a:rPr>
              <a:t>일이 최우선</a:t>
            </a:r>
            <a:endParaRPr lang="en-US" altLang="ko-KR" sz="1000" dirty="0" smtClean="0">
              <a:sym typeface="Wingdings" panose="05000000000000000000" pitchFamily="2" charset="2"/>
            </a:endParaRPr>
          </a:p>
          <a:p>
            <a:pPr marL="271463" lvl="1" indent="-185738">
              <a:buFont typeface="Wingdings" panose="05000000000000000000" pitchFamily="2" charset="2"/>
              <a:buChar char="v"/>
            </a:pPr>
            <a:r>
              <a:rPr lang="en-US" altLang="ko-KR" sz="1000" b="1" dirty="0" smtClean="0"/>
              <a:t>[</a:t>
            </a:r>
            <a:r>
              <a:rPr lang="ko-KR" altLang="en-US" sz="1000" b="1" dirty="0" smtClean="0"/>
              <a:t>시험진행</a:t>
            </a:r>
            <a:r>
              <a:rPr lang="en-US" altLang="ko-KR" sz="1000" b="1" dirty="0" smtClean="0"/>
              <a:t>]</a:t>
            </a:r>
            <a:endParaRPr lang="en-US" altLang="ko-KR" sz="1000" b="1" dirty="0"/>
          </a:p>
          <a:p>
            <a:pPr marL="346075" lvl="2" indent="-171450">
              <a:buFont typeface="Wingdings" panose="05000000000000000000" pitchFamily="2" charset="2"/>
              <a:buChar char="Ø"/>
            </a:pPr>
            <a:r>
              <a:rPr lang="en-US" altLang="ko-KR" sz="1000" dirty="0"/>
              <a:t> </a:t>
            </a:r>
            <a:r>
              <a:rPr lang="en-US" altLang="ko-KR" sz="1000" dirty="0" smtClean="0"/>
              <a:t>[</a:t>
            </a:r>
            <a:r>
              <a:rPr lang="ko-KR" altLang="en-US" sz="1000" dirty="0" smtClean="0"/>
              <a:t>출제</a:t>
            </a:r>
            <a:r>
              <a:rPr lang="en-US" altLang="ko-KR" sz="1000" dirty="0" smtClean="0"/>
              <a:t>], [</a:t>
            </a:r>
            <a:r>
              <a:rPr lang="ko-KR" altLang="en-US" sz="1000" dirty="0" smtClean="0"/>
              <a:t>출제완료</a:t>
            </a:r>
            <a:r>
              <a:rPr lang="en-US" altLang="ko-KR" sz="1000" dirty="0" smtClean="0"/>
              <a:t>] </a:t>
            </a:r>
            <a:r>
              <a:rPr lang="ko-KR" altLang="en-US" sz="1000" dirty="0" smtClean="0"/>
              <a:t>항목 아래 노출</a:t>
            </a:r>
            <a:r>
              <a:rPr lang="en-US" altLang="ko-KR" sz="1000" dirty="0" smtClean="0"/>
              <a:t>, </a:t>
            </a:r>
            <a:r>
              <a:rPr lang="ko-KR" altLang="en-US" sz="1000" dirty="0" smtClean="0"/>
              <a:t>없을 시 </a:t>
            </a:r>
            <a:r>
              <a:rPr lang="ko-KR" altLang="en-US" sz="1000" dirty="0" err="1" smtClean="0"/>
              <a:t>최상단</a:t>
            </a:r>
            <a:r>
              <a:rPr lang="ko-KR" altLang="en-US" sz="1000" dirty="0" smtClean="0"/>
              <a:t> 노출</a:t>
            </a:r>
            <a:endParaRPr lang="en-US" altLang="ko-KR" sz="1000" dirty="0" smtClean="0"/>
          </a:p>
          <a:p>
            <a:pPr marL="346075" lvl="2" indent="-171450">
              <a:buFont typeface="Wingdings" panose="05000000000000000000" pitchFamily="2" charset="2"/>
              <a:buChar char="Ø"/>
            </a:pPr>
            <a:r>
              <a:rPr lang="ko-KR" altLang="en-US" sz="1000" dirty="0" smtClean="0">
                <a:sym typeface="Wingdings" panose="05000000000000000000" pitchFamily="2" charset="2"/>
              </a:rPr>
              <a:t>시험 시작일이 빠른 순서로 나열</a:t>
            </a:r>
            <a:endParaRPr lang="en-US" altLang="ko-KR" sz="1000" dirty="0" smtClean="0">
              <a:sym typeface="Wingdings" panose="05000000000000000000" pitchFamily="2" charset="2"/>
            </a:endParaRPr>
          </a:p>
          <a:p>
            <a:pPr marL="346075" lvl="2" indent="-171450">
              <a:buFont typeface="Wingdings" panose="05000000000000000000" pitchFamily="2" charset="2"/>
              <a:buChar char="Ø"/>
            </a:pPr>
            <a:r>
              <a:rPr lang="ko-KR" altLang="en-US" sz="1000" dirty="0" smtClean="0">
                <a:sym typeface="Wingdings" panose="05000000000000000000" pitchFamily="2" charset="2"/>
              </a:rPr>
              <a:t>동일한 날짜 시험 시작일 경우 시험 종료일이 빠른 순</a:t>
            </a:r>
            <a:endParaRPr lang="en-US" altLang="ko-KR" sz="1000" dirty="0" smtClean="0">
              <a:sym typeface="Wingdings" panose="05000000000000000000" pitchFamily="2" charset="2"/>
            </a:endParaRPr>
          </a:p>
          <a:p>
            <a:pPr marL="346075" lvl="2" indent="-171450">
              <a:buFont typeface="Wingdings" panose="05000000000000000000" pitchFamily="2" charset="2"/>
              <a:buChar char="Ø"/>
            </a:pPr>
            <a:r>
              <a:rPr lang="ko-KR" altLang="en-US" sz="1000" dirty="0">
                <a:sym typeface="Wingdings" panose="05000000000000000000" pitchFamily="2" charset="2"/>
              </a:rPr>
              <a:t>예</a:t>
            </a:r>
            <a:r>
              <a:rPr lang="en-US" altLang="ko-KR" sz="1000" dirty="0">
                <a:sym typeface="Wingdings" panose="05000000000000000000" pitchFamily="2" charset="2"/>
              </a:rPr>
              <a:t>) 12</a:t>
            </a:r>
            <a:r>
              <a:rPr lang="ko-KR" altLang="en-US" sz="1000" dirty="0">
                <a:sym typeface="Wingdings" panose="05000000000000000000" pitchFamily="2" charset="2"/>
              </a:rPr>
              <a:t>월 </a:t>
            </a:r>
            <a:r>
              <a:rPr lang="en-US" altLang="ko-KR" sz="1000" dirty="0">
                <a:sym typeface="Wingdings" panose="05000000000000000000" pitchFamily="2" charset="2"/>
              </a:rPr>
              <a:t>1</a:t>
            </a:r>
            <a:r>
              <a:rPr lang="ko-KR" altLang="en-US" sz="1000" dirty="0">
                <a:sym typeface="Wingdings" panose="05000000000000000000" pitchFamily="2" charset="2"/>
              </a:rPr>
              <a:t>일 기준 </a:t>
            </a:r>
            <a:endParaRPr lang="en-US" altLang="ko-KR" sz="1000" dirty="0" smtClean="0">
              <a:sym typeface="Wingdings" panose="05000000000000000000" pitchFamily="2" charset="2"/>
            </a:endParaRPr>
          </a:p>
          <a:p>
            <a:pPr marL="174625" lvl="2"/>
            <a:r>
              <a:rPr lang="en-US" altLang="ko-KR" sz="1000" dirty="0" smtClean="0">
                <a:sym typeface="Wingdings" panose="05000000000000000000" pitchFamily="2" charset="2"/>
              </a:rPr>
              <a:t>      11</a:t>
            </a:r>
            <a:r>
              <a:rPr lang="ko-KR" altLang="en-US" sz="1000" dirty="0">
                <a:sym typeface="Wingdings" panose="05000000000000000000" pitchFamily="2" charset="2"/>
              </a:rPr>
              <a:t>월 </a:t>
            </a:r>
            <a:r>
              <a:rPr lang="en-US" altLang="ko-KR" sz="1000" dirty="0">
                <a:sym typeface="Wingdings" panose="05000000000000000000" pitchFamily="2" charset="2"/>
              </a:rPr>
              <a:t>25</a:t>
            </a:r>
            <a:r>
              <a:rPr lang="ko-KR" altLang="en-US" sz="1000" dirty="0">
                <a:sym typeface="Wingdings" panose="05000000000000000000" pitchFamily="2" charset="2"/>
              </a:rPr>
              <a:t>일 </a:t>
            </a:r>
            <a:r>
              <a:rPr lang="en-US" altLang="ko-KR" sz="1000" dirty="0">
                <a:sym typeface="Wingdings" panose="05000000000000000000" pitchFamily="2" charset="2"/>
              </a:rPr>
              <a:t>~ 12</a:t>
            </a:r>
            <a:r>
              <a:rPr lang="ko-KR" altLang="en-US" sz="1000" dirty="0">
                <a:sym typeface="Wingdings" panose="05000000000000000000" pitchFamily="2" charset="2"/>
              </a:rPr>
              <a:t>월 </a:t>
            </a:r>
            <a:r>
              <a:rPr lang="en-US" altLang="ko-KR" sz="1000" dirty="0">
                <a:sym typeface="Wingdings" panose="05000000000000000000" pitchFamily="2" charset="2"/>
              </a:rPr>
              <a:t>2</a:t>
            </a:r>
            <a:r>
              <a:rPr lang="ko-KR" altLang="en-US" sz="1000" dirty="0">
                <a:sym typeface="Wingdings" panose="05000000000000000000" pitchFamily="2" charset="2"/>
              </a:rPr>
              <a:t>일</a:t>
            </a:r>
          </a:p>
          <a:p>
            <a:pPr marL="174625" lvl="2"/>
            <a:r>
              <a:rPr lang="en-US" altLang="ko-KR" sz="1000" dirty="0" smtClean="0">
                <a:sym typeface="Wingdings" panose="05000000000000000000" pitchFamily="2" charset="2"/>
              </a:rPr>
              <a:t>      11</a:t>
            </a:r>
            <a:r>
              <a:rPr lang="ko-KR" altLang="en-US" sz="1000" dirty="0">
                <a:sym typeface="Wingdings" panose="05000000000000000000" pitchFamily="2" charset="2"/>
              </a:rPr>
              <a:t>월 </a:t>
            </a:r>
            <a:r>
              <a:rPr lang="en-US" altLang="ko-KR" sz="1000" dirty="0">
                <a:sym typeface="Wingdings" panose="05000000000000000000" pitchFamily="2" charset="2"/>
              </a:rPr>
              <a:t>25</a:t>
            </a:r>
            <a:r>
              <a:rPr lang="ko-KR" altLang="en-US" sz="1000" dirty="0">
                <a:sym typeface="Wingdings" panose="05000000000000000000" pitchFamily="2" charset="2"/>
              </a:rPr>
              <a:t>일 </a:t>
            </a:r>
            <a:r>
              <a:rPr lang="en-US" altLang="ko-KR" sz="1000" dirty="0">
                <a:sym typeface="Wingdings" panose="05000000000000000000" pitchFamily="2" charset="2"/>
              </a:rPr>
              <a:t>~ 12</a:t>
            </a:r>
            <a:r>
              <a:rPr lang="ko-KR" altLang="en-US" sz="1000" dirty="0">
                <a:sym typeface="Wingdings" panose="05000000000000000000" pitchFamily="2" charset="2"/>
              </a:rPr>
              <a:t>월 </a:t>
            </a:r>
            <a:r>
              <a:rPr lang="en-US" altLang="ko-KR" sz="1000" dirty="0">
                <a:sym typeface="Wingdings" panose="05000000000000000000" pitchFamily="2" charset="2"/>
              </a:rPr>
              <a:t>10</a:t>
            </a:r>
            <a:r>
              <a:rPr lang="ko-KR" altLang="en-US" sz="1000" dirty="0">
                <a:sym typeface="Wingdings" panose="05000000000000000000" pitchFamily="2" charset="2"/>
              </a:rPr>
              <a:t>일</a:t>
            </a:r>
          </a:p>
          <a:p>
            <a:pPr marL="174625" lvl="2"/>
            <a:r>
              <a:rPr lang="en-US" altLang="ko-KR" sz="1000" dirty="0" smtClean="0">
                <a:sym typeface="Wingdings" panose="05000000000000000000" pitchFamily="2" charset="2"/>
              </a:rPr>
              <a:t>      11</a:t>
            </a:r>
            <a:r>
              <a:rPr lang="ko-KR" altLang="en-US" sz="1000" dirty="0">
                <a:sym typeface="Wingdings" panose="05000000000000000000" pitchFamily="2" charset="2"/>
              </a:rPr>
              <a:t>월 </a:t>
            </a:r>
            <a:r>
              <a:rPr lang="en-US" altLang="ko-KR" sz="1000" dirty="0">
                <a:sym typeface="Wingdings" panose="05000000000000000000" pitchFamily="2" charset="2"/>
              </a:rPr>
              <a:t>29</a:t>
            </a:r>
            <a:r>
              <a:rPr lang="ko-KR" altLang="en-US" sz="1000" dirty="0">
                <a:sym typeface="Wingdings" panose="05000000000000000000" pitchFamily="2" charset="2"/>
              </a:rPr>
              <a:t>일 </a:t>
            </a:r>
            <a:r>
              <a:rPr lang="en-US" altLang="ko-KR" sz="1000" dirty="0" smtClean="0">
                <a:sym typeface="Wingdings" panose="05000000000000000000" pitchFamily="2" charset="2"/>
              </a:rPr>
              <a:t>~</a:t>
            </a:r>
          </a:p>
          <a:p>
            <a:pPr marL="271463" lvl="1" indent="-185738">
              <a:buFont typeface="Wingdings" panose="05000000000000000000" pitchFamily="2" charset="2"/>
              <a:buChar char="v"/>
            </a:pPr>
            <a:r>
              <a:rPr lang="en-US" altLang="ko-KR" sz="1000" b="1" dirty="0"/>
              <a:t>[</a:t>
            </a:r>
            <a:r>
              <a:rPr lang="ko-KR" altLang="en-US" sz="1000" b="1" dirty="0" smtClean="0"/>
              <a:t>시험 </a:t>
            </a:r>
            <a:r>
              <a:rPr lang="ko-KR" altLang="en-US" sz="1000" b="1" dirty="0" err="1" smtClean="0"/>
              <a:t>미진행</a:t>
            </a:r>
            <a:r>
              <a:rPr lang="en-US" altLang="ko-KR" sz="1000" b="1" dirty="0"/>
              <a:t>]</a:t>
            </a:r>
          </a:p>
          <a:p>
            <a:pPr marL="346075" lvl="2" indent="-171450">
              <a:buFont typeface="Wingdings" panose="05000000000000000000" pitchFamily="2" charset="2"/>
              <a:buChar char="Ø"/>
            </a:pPr>
            <a:r>
              <a:rPr lang="en-US" altLang="ko-KR" sz="1000" dirty="0"/>
              <a:t> </a:t>
            </a:r>
            <a:r>
              <a:rPr lang="ko-KR" altLang="en-US" sz="1000" dirty="0" smtClean="0"/>
              <a:t>지정된 테스트 기간</a:t>
            </a:r>
            <a:r>
              <a:rPr lang="en-US" altLang="ko-KR" sz="1000" dirty="0" smtClean="0"/>
              <a:t>(</a:t>
            </a:r>
            <a:r>
              <a:rPr lang="ko-KR" altLang="en-US" sz="1000" dirty="0" smtClean="0"/>
              <a:t>입과</a:t>
            </a:r>
            <a:r>
              <a:rPr lang="en-US" altLang="ko-KR" sz="1000" dirty="0" smtClean="0"/>
              <a:t>, </a:t>
            </a:r>
            <a:r>
              <a:rPr lang="ko-KR" altLang="en-US" sz="1000" dirty="0" smtClean="0"/>
              <a:t>중간</a:t>
            </a:r>
            <a:r>
              <a:rPr lang="en-US" altLang="ko-KR" sz="1000" dirty="0" smtClean="0"/>
              <a:t>, </a:t>
            </a:r>
            <a:r>
              <a:rPr lang="ko-KR" altLang="en-US" sz="1000" dirty="0" smtClean="0"/>
              <a:t>기말</a:t>
            </a:r>
            <a:r>
              <a:rPr lang="en-US" altLang="ko-KR" sz="1000" dirty="0" smtClean="0"/>
              <a:t>)</a:t>
            </a:r>
            <a:r>
              <a:rPr lang="ko-KR" altLang="en-US" sz="1000" dirty="0" smtClean="0"/>
              <a:t>에 해당되지 않을 경우</a:t>
            </a:r>
            <a:endParaRPr lang="en-US" altLang="ko-KR" sz="1000" dirty="0" smtClean="0"/>
          </a:p>
          <a:p>
            <a:pPr marL="346075" lvl="2" indent="-171450">
              <a:buFont typeface="Wingdings" panose="05000000000000000000" pitchFamily="2" charset="2"/>
              <a:buChar char="Ø"/>
            </a:pPr>
            <a:r>
              <a:rPr lang="ko-KR" altLang="en-US" sz="1000" dirty="0" smtClean="0">
                <a:sym typeface="Wingdings" panose="05000000000000000000" pitchFamily="2" charset="2"/>
              </a:rPr>
              <a:t>출제 기간도 아니고 시험진행 기간 아닐 시 맨 하단에 위치</a:t>
            </a:r>
            <a:endParaRPr lang="en-US" altLang="ko-KR" sz="1000" dirty="0">
              <a:sym typeface="Wingdings" panose="05000000000000000000" pitchFamily="2" charset="2"/>
            </a:endParaRPr>
          </a:p>
          <a:p>
            <a:pPr marL="346075" lvl="2" indent="-171450">
              <a:buFont typeface="Wingdings" panose="05000000000000000000" pitchFamily="2" charset="2"/>
              <a:buChar char="Ø"/>
            </a:pPr>
            <a:r>
              <a:rPr lang="ko-KR" altLang="en-US" sz="1000" dirty="0" err="1" smtClean="0">
                <a:sym typeface="Wingdings" panose="05000000000000000000" pitchFamily="2" charset="2"/>
              </a:rPr>
              <a:t>고객사</a:t>
            </a:r>
            <a:r>
              <a:rPr lang="ko-KR" altLang="en-US" sz="1000" dirty="0" smtClean="0">
                <a:sym typeface="Wingdings" panose="05000000000000000000" pitchFamily="2" charset="2"/>
              </a:rPr>
              <a:t> 기준 가나다</a:t>
            </a:r>
            <a:r>
              <a:rPr lang="en-US" altLang="ko-KR" sz="1000" dirty="0" smtClean="0">
                <a:sym typeface="Wingdings" panose="05000000000000000000" pitchFamily="2" charset="2"/>
              </a:rPr>
              <a:t>, ABC </a:t>
            </a:r>
            <a:r>
              <a:rPr lang="ko-KR" altLang="en-US" sz="1000" dirty="0" smtClean="0">
                <a:sym typeface="Wingdings" panose="05000000000000000000" pitchFamily="2" charset="2"/>
              </a:rPr>
              <a:t>순 정렬</a:t>
            </a:r>
            <a:endParaRPr lang="en-US" altLang="ko-KR" sz="1000" dirty="0" smtClean="0">
              <a:sym typeface="Wingdings" panose="05000000000000000000" pitchFamily="2" charset="2"/>
            </a:endParaRPr>
          </a:p>
        </p:txBody>
      </p:sp>
      <p:pic>
        <p:nvPicPr>
          <p:cNvPr id="146" name="그림 145"/>
          <p:cNvPicPr>
            <a:picLocks noChangeAspect="1"/>
          </p:cNvPicPr>
          <p:nvPr/>
        </p:nvPicPr>
        <p:blipFill>
          <a:blip r:embed="rId5"/>
          <a:stretch>
            <a:fillRect/>
          </a:stretch>
        </p:blipFill>
        <p:spPr>
          <a:xfrm>
            <a:off x="6012160" y="2192577"/>
            <a:ext cx="1016495" cy="201125"/>
          </a:xfrm>
          <a:prstGeom prst="rect">
            <a:avLst/>
          </a:prstGeom>
        </p:spPr>
      </p:pic>
      <p:graphicFrame>
        <p:nvGraphicFramePr>
          <p:cNvPr id="48" name="표 47"/>
          <p:cNvGraphicFramePr>
            <a:graphicFrameLocks noGrp="1"/>
          </p:cNvGraphicFramePr>
          <p:nvPr>
            <p:extLst/>
          </p:nvPr>
        </p:nvGraphicFramePr>
        <p:xfrm>
          <a:off x="1366287" y="1812167"/>
          <a:ext cx="4354925" cy="529752"/>
        </p:xfrm>
        <a:graphic>
          <a:graphicData uri="http://schemas.openxmlformats.org/drawingml/2006/table">
            <a:tbl>
              <a:tblPr firstRow="1" bandRow="1">
                <a:tableStyleId>{5C22544A-7EE6-4342-B048-85BDC9FD1C3A}</a:tableStyleId>
              </a:tblPr>
              <a:tblGrid>
                <a:gridCol w="1166165"/>
                <a:gridCol w="1062920"/>
                <a:gridCol w="1062920"/>
                <a:gridCol w="1062920"/>
              </a:tblGrid>
              <a:tr h="199774">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r>
                        <a:rPr lang="ko-KR" altLang="en-US" sz="900" dirty="0" smtClean="0"/>
                        <a:t>승인대기</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4989">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9" name="TextBox 48"/>
          <p:cNvSpPr txBox="1"/>
          <p:nvPr/>
        </p:nvSpPr>
        <p:spPr>
          <a:xfrm>
            <a:off x="1322472" y="1769201"/>
            <a:ext cx="4440309" cy="608436"/>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직사각형 50"/>
          <p:cNvSpPr/>
          <p:nvPr/>
        </p:nvSpPr>
        <p:spPr>
          <a:xfrm>
            <a:off x="43543" y="1124744"/>
            <a:ext cx="1158993" cy="148692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필터링</a:t>
            </a:r>
            <a:r>
              <a:rPr lang="ko-KR" altLang="en-US" sz="1000" b="1" kern="100" dirty="0" smtClean="0">
                <a:latin typeface="맑은 고딕"/>
                <a:ea typeface="맑은 고딕"/>
                <a:cs typeface="Times New Roman"/>
              </a:rPr>
              <a:t> 항목 </a:t>
            </a:r>
            <a:endParaRPr lang="en-US" altLang="ko-KR" sz="1000" b="1" kern="100" dirty="0" smtClean="0">
              <a:latin typeface="맑은 고딕"/>
              <a:ea typeface="맑은 고딕"/>
              <a:cs typeface="Times New Roman"/>
            </a:endParaRPr>
          </a:p>
        </p:txBody>
      </p:sp>
      <p:cxnSp>
        <p:nvCxnSpPr>
          <p:cNvPr id="52" name="꺾인 연결선 51"/>
          <p:cNvCxnSpPr>
            <a:stCxn id="49" idx="1"/>
            <a:endCxn id="51" idx="2"/>
          </p:cNvCxnSpPr>
          <p:nvPr/>
        </p:nvCxnSpPr>
        <p:spPr bwMode="auto">
          <a:xfrm rot="10800000" flipV="1">
            <a:off x="623040" y="2073419"/>
            <a:ext cx="699432" cy="538248"/>
          </a:xfrm>
          <a:prstGeom prst="bentConnector4">
            <a:avLst>
              <a:gd name="adj1" fmla="val 8574"/>
              <a:gd name="adj2" fmla="val 14247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직사각형 57"/>
          <p:cNvSpPr/>
          <p:nvPr/>
        </p:nvSpPr>
        <p:spPr bwMode="auto">
          <a:xfrm>
            <a:off x="3195373" y="3108310"/>
            <a:ext cx="504789" cy="13638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시험완료</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3845033" y="3104687"/>
            <a:ext cx="528524" cy="136755"/>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출제완료</a:t>
            </a:r>
            <a:endParaRPr kumimoji="1" lang="ko-KR" altLang="en-US" sz="900" b="1" dirty="0">
              <a:solidFill>
                <a:schemeClr val="bg1"/>
              </a:solidFill>
              <a:latin typeface="Arial" charset="0"/>
              <a:ea typeface="돋움" pitchFamily="50" charset="-127"/>
            </a:endParaRPr>
          </a:p>
        </p:txBody>
      </p:sp>
      <p:sp>
        <p:nvSpPr>
          <p:cNvPr id="60" name="직사각형 59"/>
          <p:cNvSpPr/>
          <p:nvPr/>
        </p:nvSpPr>
        <p:spPr bwMode="auto">
          <a:xfrm>
            <a:off x="4558418" y="3108310"/>
            <a:ext cx="528524" cy="136755"/>
          </a:xfrm>
          <a:prstGeom prst="rect">
            <a:avLst/>
          </a:prstGeom>
          <a:solidFill>
            <a:srgbClr val="FFC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출제</a:t>
            </a:r>
            <a:endParaRPr kumimoji="1" lang="ko-KR" altLang="en-US" sz="900" b="1" dirty="0">
              <a:latin typeface="Arial" charset="0"/>
              <a:ea typeface="돋움" pitchFamily="50" charset="-127"/>
            </a:endParaRPr>
          </a:p>
        </p:txBody>
      </p:sp>
      <p:grpSp>
        <p:nvGrpSpPr>
          <p:cNvPr id="11" name="그룹 10"/>
          <p:cNvGrpSpPr/>
          <p:nvPr/>
        </p:nvGrpSpPr>
        <p:grpSpPr>
          <a:xfrm>
            <a:off x="1425419" y="4217463"/>
            <a:ext cx="533129" cy="830791"/>
            <a:chOff x="1425419" y="4217463"/>
            <a:chExt cx="533129" cy="830791"/>
          </a:xfrm>
        </p:grpSpPr>
        <p:sp>
          <p:nvSpPr>
            <p:cNvPr id="66" name="직사각형 65"/>
            <p:cNvSpPr/>
            <p:nvPr/>
          </p:nvSpPr>
          <p:spPr bwMode="auto">
            <a:xfrm>
              <a:off x="1441893" y="4911869"/>
              <a:ext cx="504789" cy="13638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시험완료</a:t>
              </a:r>
              <a:endParaRPr kumimoji="1" lang="ko-KR" altLang="en-US" sz="900" b="1" dirty="0">
                <a:solidFill>
                  <a:schemeClr val="bg1"/>
                </a:solidFill>
                <a:latin typeface="Arial" charset="0"/>
                <a:ea typeface="돋움" pitchFamily="50" charset="-127"/>
              </a:endParaRPr>
            </a:p>
          </p:txBody>
        </p:sp>
        <p:sp>
          <p:nvSpPr>
            <p:cNvPr id="67" name="직사각형 66"/>
            <p:cNvSpPr/>
            <p:nvPr/>
          </p:nvSpPr>
          <p:spPr bwMode="auto">
            <a:xfrm>
              <a:off x="1425419" y="4383251"/>
              <a:ext cx="528524" cy="136755"/>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출제완료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1430024" y="4217463"/>
              <a:ext cx="528524" cy="136755"/>
            </a:xfrm>
            <a:prstGeom prst="rect">
              <a:avLst/>
            </a:prstGeom>
            <a:solidFill>
              <a:srgbClr val="FFC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출제</a:t>
              </a:r>
              <a:endParaRPr kumimoji="1" lang="ko-KR" altLang="en-US" sz="900" b="1" dirty="0">
                <a:latin typeface="Arial" charset="0"/>
                <a:ea typeface="돋움" pitchFamily="50" charset="-127"/>
              </a:endParaRPr>
            </a:p>
          </p:txBody>
        </p:sp>
        <p:sp>
          <p:nvSpPr>
            <p:cNvPr id="69" name="직사각형 68"/>
            <p:cNvSpPr/>
            <p:nvPr/>
          </p:nvSpPr>
          <p:spPr bwMode="auto">
            <a:xfrm>
              <a:off x="1430023" y="4546332"/>
              <a:ext cx="528524" cy="136755"/>
            </a:xfrm>
            <a:prstGeom prst="rect">
              <a:avLst/>
            </a:prstGeom>
            <a:solidFill>
              <a:srgbClr val="FFFF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시험진행</a:t>
              </a:r>
              <a:endParaRPr kumimoji="1" lang="ko-KR" altLang="en-US" sz="900" b="1" dirty="0">
                <a:latin typeface="Arial" charset="0"/>
                <a:ea typeface="돋움" pitchFamily="50" charset="-127"/>
              </a:endParaRPr>
            </a:p>
          </p:txBody>
        </p:sp>
        <p:sp>
          <p:nvSpPr>
            <p:cNvPr id="70" name="직사각형 69"/>
            <p:cNvSpPr/>
            <p:nvPr/>
          </p:nvSpPr>
          <p:spPr bwMode="auto">
            <a:xfrm>
              <a:off x="1430022" y="4729100"/>
              <a:ext cx="528524" cy="136755"/>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채점중</a:t>
              </a:r>
              <a:endParaRPr kumimoji="1" lang="ko-KR" altLang="en-US" sz="900" b="1" dirty="0">
                <a:solidFill>
                  <a:schemeClr val="bg1"/>
                </a:solidFill>
                <a:latin typeface="Arial" charset="0"/>
                <a:ea typeface="돋움" pitchFamily="50" charset="-127"/>
              </a:endParaRPr>
            </a:p>
          </p:txBody>
        </p:sp>
      </p:grpSp>
      <p:sp>
        <p:nvSpPr>
          <p:cNvPr id="71" name="TextBox 70"/>
          <p:cNvSpPr txBox="1"/>
          <p:nvPr/>
        </p:nvSpPr>
        <p:spPr>
          <a:xfrm>
            <a:off x="1391142" y="4157802"/>
            <a:ext cx="627920" cy="966971"/>
          </a:xfrm>
          <a:prstGeom prst="rect">
            <a:avLst/>
          </a:prstGeom>
          <a:noFill/>
          <a:ln w="25400">
            <a:solidFill>
              <a:srgbClr val="FF0000"/>
            </a:solidFill>
            <a:prstDash val="dash"/>
          </a:ln>
        </p:spPr>
        <p:txBody>
          <a:bodyPr wrap="square" rtlCol="0">
            <a:normAutofit/>
          </a:bodyPr>
          <a:lstStyle/>
          <a:p>
            <a:endParaRPr lang="ko-KR" altLang="en-US" dirty="0"/>
          </a:p>
        </p:txBody>
      </p:sp>
      <p:sp>
        <p:nvSpPr>
          <p:cNvPr id="72" name="TextBox 71"/>
          <p:cNvSpPr txBox="1"/>
          <p:nvPr/>
        </p:nvSpPr>
        <p:spPr>
          <a:xfrm>
            <a:off x="3151927" y="3058475"/>
            <a:ext cx="2028794" cy="276745"/>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2267744" y="4124808"/>
            <a:ext cx="4556621" cy="273319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버튼 기준 </a:t>
            </a:r>
          </a:p>
          <a:p>
            <a:pPr marL="271463" lvl="1" indent="-185738">
              <a:buFont typeface="Wingdings" panose="05000000000000000000" pitchFamily="2" charset="2"/>
              <a:buChar char="v"/>
            </a:pPr>
            <a:r>
              <a:rPr lang="ko-KR" altLang="en-US" sz="1000" b="1" dirty="0" smtClean="0"/>
              <a:t>버튼 구성 및 </a:t>
            </a:r>
            <a:r>
              <a:rPr lang="en-US" altLang="ko-KR" sz="1000" b="1" dirty="0" smtClean="0"/>
              <a:t>Flow(</a:t>
            </a:r>
            <a:r>
              <a:rPr lang="ko-KR" altLang="en-US" sz="1000" b="1" dirty="0" smtClean="0"/>
              <a:t>출제</a:t>
            </a:r>
            <a:r>
              <a:rPr lang="en-US" altLang="ko-KR" sz="1000" b="1" dirty="0"/>
              <a:t> </a:t>
            </a:r>
            <a:r>
              <a:rPr lang="en-US" altLang="ko-KR" sz="1000" b="1" dirty="0" smtClean="0">
                <a:sym typeface="Wingdings" panose="05000000000000000000" pitchFamily="2" charset="2"/>
              </a:rPr>
              <a:t> </a:t>
            </a:r>
            <a:r>
              <a:rPr lang="ko-KR" altLang="en-US" sz="1000" b="1" dirty="0" smtClean="0"/>
              <a:t>출제완료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시험진행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채점 중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시험완료</a:t>
            </a:r>
            <a:r>
              <a:rPr lang="en-US" altLang="ko-KR" sz="1000" b="1" dirty="0" smtClean="0"/>
              <a:t>)</a:t>
            </a:r>
          </a:p>
          <a:p>
            <a:pPr marL="271463" lvl="1" indent="-185738">
              <a:buFont typeface="Wingdings" panose="05000000000000000000" pitchFamily="2" charset="2"/>
              <a:buChar char="v"/>
            </a:pPr>
            <a:r>
              <a:rPr lang="en-US" altLang="ko-KR" sz="1000" b="1" dirty="0" smtClean="0"/>
              <a:t>[</a:t>
            </a:r>
            <a:r>
              <a:rPr lang="ko-KR" altLang="en-US" sz="1000" b="1" dirty="0" smtClean="0"/>
              <a:t>출제</a:t>
            </a:r>
            <a:r>
              <a:rPr lang="en-US" altLang="ko-KR" sz="1000" b="1" dirty="0" smtClean="0"/>
              <a:t>] : </a:t>
            </a:r>
            <a:r>
              <a:rPr lang="ko-KR" altLang="en-US" sz="1000" b="1" dirty="0" smtClean="0"/>
              <a:t>클릭기능 有</a:t>
            </a:r>
            <a:endParaRPr lang="en-US" altLang="ko-KR" sz="1000" b="1" dirty="0" smtClean="0"/>
          </a:p>
          <a:p>
            <a:pPr marL="446088" lvl="2" indent="-174625">
              <a:buFont typeface="Wingdings" panose="05000000000000000000" pitchFamily="2" charset="2"/>
              <a:buChar char="Ø"/>
            </a:pPr>
            <a:r>
              <a:rPr lang="ko-KR" altLang="en-US" sz="1000" dirty="0" smtClean="0"/>
              <a:t>출제버튼 클릭 가능 </a:t>
            </a:r>
            <a:r>
              <a:rPr lang="en-US" altLang="ko-KR" sz="1000" dirty="0" smtClean="0">
                <a:sym typeface="Wingdings" panose="05000000000000000000" pitchFamily="2" charset="2"/>
              </a:rPr>
              <a:t> </a:t>
            </a:r>
            <a:r>
              <a:rPr lang="ko-KR" altLang="en-US" sz="1000" dirty="0" smtClean="0">
                <a:sym typeface="Wingdings" panose="05000000000000000000" pitchFamily="2" charset="2"/>
              </a:rPr>
              <a:t>클릭 시 시험 출제 화면으로 이동</a:t>
            </a:r>
            <a:endParaRPr lang="en-US" altLang="ko-KR" sz="1000" dirty="0" smtClean="0">
              <a:sym typeface="Wingdings" panose="05000000000000000000" pitchFamily="2" charset="2"/>
            </a:endParaRPr>
          </a:p>
          <a:p>
            <a:pPr marL="446088" lvl="2" indent="-174625">
              <a:buFont typeface="Wingdings" panose="05000000000000000000" pitchFamily="2" charset="2"/>
              <a:buChar char="Ø"/>
            </a:pPr>
            <a:r>
              <a:rPr lang="ko-KR" altLang="en-US" sz="1000" dirty="0" smtClean="0">
                <a:sym typeface="Wingdings" panose="05000000000000000000" pitchFamily="2" charset="2"/>
              </a:rPr>
              <a:t>출제 완료 후</a:t>
            </a:r>
            <a:r>
              <a:rPr lang="en-US" altLang="ko-KR" sz="1000" dirty="0" smtClean="0">
                <a:sym typeface="Wingdings" panose="05000000000000000000" pitchFamily="2" charset="2"/>
              </a:rPr>
              <a:t>, </a:t>
            </a:r>
            <a:r>
              <a:rPr lang="ko-KR" altLang="en-US" sz="1000" dirty="0" smtClean="0">
                <a:sym typeface="Wingdings" panose="05000000000000000000" pitchFamily="2" charset="2"/>
              </a:rPr>
              <a:t>적용 시</a:t>
            </a:r>
            <a:r>
              <a:rPr lang="en-US" altLang="ko-KR" sz="1000" dirty="0" smtClean="0">
                <a:sym typeface="Wingdings" panose="05000000000000000000" pitchFamily="2" charset="2"/>
              </a:rPr>
              <a:t> </a:t>
            </a:r>
            <a:r>
              <a:rPr lang="ko-KR" altLang="en-US" sz="1000" dirty="0" smtClean="0">
                <a:sym typeface="Wingdings" panose="05000000000000000000" pitchFamily="2" charset="2"/>
              </a:rPr>
              <a:t>레벨 테스트 관리 전체 화면으로 복귀하면서 </a:t>
            </a:r>
            <a:r>
              <a:rPr lang="en-US" altLang="ko-KR" sz="1000" dirty="0">
                <a:sym typeface="Wingdings" panose="05000000000000000000" pitchFamily="2" charset="2"/>
              </a:rPr>
              <a:t> </a:t>
            </a:r>
            <a:r>
              <a:rPr lang="en-US" altLang="ko-KR" sz="1000" dirty="0" smtClean="0">
                <a:sym typeface="Wingdings" panose="05000000000000000000" pitchFamily="2" charset="2"/>
              </a:rPr>
              <a:t>                 [</a:t>
            </a:r>
            <a:r>
              <a:rPr lang="ko-KR" altLang="en-US" sz="1000" dirty="0" smtClean="0">
                <a:sym typeface="Wingdings" panose="05000000000000000000" pitchFamily="2" charset="2"/>
              </a:rPr>
              <a:t>출제</a:t>
            </a:r>
            <a:r>
              <a:rPr lang="en-US" altLang="ko-KR" sz="1000" dirty="0" smtClean="0">
                <a:sym typeface="Wingdings" panose="05000000000000000000" pitchFamily="2" charset="2"/>
              </a:rPr>
              <a:t>][</a:t>
            </a:r>
            <a:r>
              <a:rPr lang="ko-KR" altLang="en-US" sz="1000" dirty="0" smtClean="0">
                <a:sym typeface="Wingdings" panose="05000000000000000000" pitchFamily="2" charset="2"/>
              </a:rPr>
              <a:t>출제완료</a:t>
            </a:r>
            <a:r>
              <a:rPr lang="en-US" altLang="ko-KR" sz="1000" dirty="0" smtClean="0">
                <a:sym typeface="Wingdings" panose="05000000000000000000" pitchFamily="2" charset="2"/>
              </a:rPr>
              <a:t>]</a:t>
            </a:r>
            <a:r>
              <a:rPr lang="ko-KR" altLang="en-US" sz="1000" dirty="0" smtClean="0">
                <a:sym typeface="Wingdings" panose="05000000000000000000" pitchFamily="2" charset="2"/>
              </a:rPr>
              <a:t>  버튼으로 자동 전환</a:t>
            </a:r>
            <a:endParaRPr lang="en-US" altLang="ko-KR" sz="1000" dirty="0" smtClean="0">
              <a:sym typeface="Wingdings" panose="05000000000000000000" pitchFamily="2" charset="2"/>
            </a:endParaRPr>
          </a:p>
          <a:p>
            <a:pPr marL="446088" lvl="2" indent="-174625">
              <a:buFont typeface="Wingdings" panose="05000000000000000000" pitchFamily="2" charset="2"/>
              <a:buChar char="Ø"/>
            </a:pPr>
            <a:r>
              <a:rPr lang="ko-KR" altLang="en-US" sz="1000" dirty="0" smtClean="0">
                <a:sym typeface="Wingdings" panose="05000000000000000000" pitchFamily="2" charset="2"/>
              </a:rPr>
              <a:t>출제</a:t>
            </a:r>
            <a:r>
              <a:rPr lang="en-US" altLang="ko-KR" sz="1000" dirty="0" smtClean="0">
                <a:sym typeface="Wingdings" panose="05000000000000000000" pitchFamily="2" charset="2"/>
              </a:rPr>
              <a:t>(</a:t>
            </a:r>
            <a:r>
              <a:rPr lang="ko-KR" altLang="en-US" sz="1000" dirty="0" smtClean="0">
                <a:sym typeface="Wingdings" panose="05000000000000000000" pitchFamily="2" charset="2"/>
              </a:rPr>
              <a:t>등록</a:t>
            </a:r>
            <a:r>
              <a:rPr lang="en-US" altLang="ko-KR" sz="1000" dirty="0" smtClean="0">
                <a:sym typeface="Wingdings" panose="05000000000000000000" pitchFamily="2" charset="2"/>
              </a:rPr>
              <a:t>)</a:t>
            </a:r>
            <a:r>
              <a:rPr lang="ko-KR" altLang="en-US" sz="1000" dirty="0" smtClean="0">
                <a:sym typeface="Wingdings" panose="05000000000000000000" pitchFamily="2" charset="2"/>
              </a:rPr>
              <a:t>화면 최 하단 </a:t>
            </a:r>
            <a:r>
              <a:rPr lang="en-US" altLang="ko-KR" sz="1000" dirty="0" smtClean="0">
                <a:sym typeface="Wingdings" panose="05000000000000000000" pitchFamily="2" charset="2"/>
              </a:rPr>
              <a:t>[</a:t>
            </a:r>
            <a:r>
              <a:rPr lang="ko-KR" altLang="en-US" sz="1000" dirty="0" smtClean="0">
                <a:sym typeface="Wingdings" panose="05000000000000000000" pitchFamily="2" charset="2"/>
              </a:rPr>
              <a:t>확인</a:t>
            </a:r>
            <a:r>
              <a:rPr lang="en-US" altLang="ko-KR" sz="1000" dirty="0" smtClean="0">
                <a:sym typeface="Wingdings" panose="05000000000000000000" pitchFamily="2" charset="2"/>
              </a:rPr>
              <a:t>], [</a:t>
            </a:r>
            <a:r>
              <a:rPr lang="ko-KR" altLang="en-US" sz="1000" dirty="0" smtClean="0">
                <a:sym typeface="Wingdings" panose="05000000000000000000" pitchFamily="2" charset="2"/>
              </a:rPr>
              <a:t>취소</a:t>
            </a:r>
            <a:r>
              <a:rPr lang="en-US" altLang="ko-KR" sz="1000" dirty="0" smtClean="0">
                <a:sym typeface="Wingdings" panose="05000000000000000000" pitchFamily="2" charset="2"/>
              </a:rPr>
              <a:t>], [</a:t>
            </a:r>
            <a:r>
              <a:rPr lang="ko-KR" altLang="en-US" sz="1000" dirty="0" err="1" smtClean="0">
                <a:sym typeface="Wingdings" panose="05000000000000000000" pitchFamily="2" charset="2"/>
              </a:rPr>
              <a:t>미리보기</a:t>
            </a:r>
            <a:r>
              <a:rPr lang="en-US" altLang="ko-KR" sz="1000" dirty="0" smtClean="0">
                <a:sym typeface="Wingdings" panose="05000000000000000000" pitchFamily="2" charset="2"/>
              </a:rPr>
              <a:t>] </a:t>
            </a:r>
            <a:r>
              <a:rPr lang="ko-KR" altLang="en-US" sz="1000" dirty="0" smtClean="0">
                <a:sym typeface="Wingdings" panose="05000000000000000000" pitchFamily="2" charset="2"/>
              </a:rPr>
              <a:t>버튼으로 구성</a:t>
            </a:r>
            <a:endParaRPr lang="en-US" altLang="ko-KR" sz="1000" dirty="0" smtClean="0">
              <a:sym typeface="Wingdings" panose="05000000000000000000" pitchFamily="2" charset="2"/>
            </a:endParaRPr>
          </a:p>
          <a:p>
            <a:pPr marL="446088" lvl="2" indent="-174625">
              <a:buFont typeface="Wingdings" panose="05000000000000000000" pitchFamily="2" charset="2"/>
              <a:buChar char="Ø"/>
            </a:pPr>
            <a:r>
              <a:rPr lang="ko-KR" altLang="en-US" sz="1000" dirty="0" err="1" smtClean="0">
                <a:sym typeface="Wingdings" panose="05000000000000000000" pitchFamily="2" charset="2"/>
              </a:rPr>
              <a:t>미리보기</a:t>
            </a:r>
            <a:r>
              <a:rPr lang="ko-KR" altLang="en-US" sz="1000" dirty="0" smtClean="0">
                <a:sym typeface="Wingdings" panose="05000000000000000000" pitchFamily="2" charset="2"/>
              </a:rPr>
              <a:t> 버튼 클릭 시 학생과 동일한 시험 화면 보여주기</a:t>
            </a:r>
            <a:endParaRPr lang="en-US" altLang="ko-KR" sz="1000" dirty="0" smtClean="0"/>
          </a:p>
          <a:p>
            <a:pPr marL="271463" lvl="1" indent="-185738">
              <a:buFont typeface="Wingdings" panose="05000000000000000000" pitchFamily="2" charset="2"/>
              <a:buChar char="v"/>
            </a:pPr>
            <a:r>
              <a:rPr lang="en-US" altLang="ko-KR" sz="1000" b="1" dirty="0"/>
              <a:t>[</a:t>
            </a:r>
            <a:r>
              <a:rPr lang="ko-KR" altLang="en-US" sz="1000" b="1" dirty="0" smtClean="0"/>
              <a:t>출제완료</a:t>
            </a:r>
            <a:r>
              <a:rPr lang="en-US" altLang="ko-KR" sz="1000" b="1" dirty="0" smtClean="0"/>
              <a:t>] </a:t>
            </a:r>
            <a:r>
              <a:rPr lang="ko-KR" altLang="en-US" sz="1000" b="1" dirty="0" smtClean="0"/>
              <a:t>클릭기능 有</a:t>
            </a:r>
            <a:endParaRPr lang="en-US" altLang="ko-KR" sz="1000" b="1" dirty="0"/>
          </a:p>
          <a:p>
            <a:pPr marL="446088" lvl="2" indent="-174625">
              <a:buFont typeface="Wingdings" panose="05000000000000000000" pitchFamily="2" charset="2"/>
              <a:buChar char="Ø"/>
            </a:pPr>
            <a:r>
              <a:rPr lang="ko-KR" altLang="en-US" sz="1000" dirty="0" smtClean="0"/>
              <a:t>출제완료 버튼 클릭 가능 </a:t>
            </a:r>
            <a:r>
              <a:rPr lang="en-US" altLang="ko-KR" sz="1000" dirty="0" smtClean="0"/>
              <a:t>: </a:t>
            </a:r>
            <a:r>
              <a:rPr lang="ko-KR" altLang="en-US" sz="1000" dirty="0" smtClean="0"/>
              <a:t>시험 문제 보기 및 수정 가능하도록</a:t>
            </a:r>
            <a:endParaRPr lang="en-US" altLang="ko-KR" sz="1000" dirty="0" smtClean="0"/>
          </a:p>
          <a:p>
            <a:pPr marL="271463" lvl="1" indent="-185738">
              <a:buFont typeface="Wingdings" panose="05000000000000000000" pitchFamily="2" charset="2"/>
              <a:buChar char="v"/>
            </a:pPr>
            <a:r>
              <a:rPr lang="en-US" altLang="ko-KR" sz="1000" b="1" dirty="0" smtClean="0"/>
              <a:t>[</a:t>
            </a:r>
            <a:r>
              <a:rPr lang="ko-KR" altLang="en-US" sz="1000" b="1" dirty="0" smtClean="0"/>
              <a:t>시험진행</a:t>
            </a:r>
            <a:r>
              <a:rPr lang="en-US" altLang="ko-KR" sz="1000" b="1" dirty="0" smtClean="0"/>
              <a:t>] : </a:t>
            </a:r>
            <a:r>
              <a:rPr lang="ko-KR" altLang="en-US" sz="1000" b="1" dirty="0" smtClean="0"/>
              <a:t>클릭기능 無</a:t>
            </a:r>
            <a:endParaRPr lang="en-US" altLang="ko-KR" sz="1000" b="1" dirty="0"/>
          </a:p>
          <a:p>
            <a:pPr marL="446088" lvl="2" indent="-174625">
              <a:buFont typeface="Wingdings" panose="05000000000000000000" pitchFamily="2" charset="2"/>
              <a:buChar char="Ø"/>
            </a:pPr>
            <a:r>
              <a:rPr lang="ko-KR" altLang="en-US" sz="1000" dirty="0" smtClean="0"/>
              <a:t>시험 만료일 기준으로 학생에게 자동 </a:t>
            </a:r>
            <a:r>
              <a:rPr lang="ko-KR" altLang="en-US" sz="1000" dirty="0" err="1" smtClean="0"/>
              <a:t>리마인드</a:t>
            </a:r>
            <a:r>
              <a:rPr lang="ko-KR" altLang="en-US" sz="1000" dirty="0" smtClean="0"/>
              <a:t> </a:t>
            </a:r>
            <a:r>
              <a:rPr lang="ko-KR" altLang="en-US" sz="1000" dirty="0" err="1" smtClean="0"/>
              <a:t>푸쉬</a:t>
            </a:r>
            <a:r>
              <a:rPr lang="ko-KR" altLang="en-US" sz="1000" dirty="0"/>
              <a:t> </a:t>
            </a:r>
            <a:endParaRPr lang="en-US" altLang="ko-KR" sz="1000" dirty="0" smtClean="0"/>
          </a:p>
          <a:p>
            <a:pPr marL="446088" lvl="2" indent="-174625">
              <a:buFont typeface="Wingdings" panose="05000000000000000000" pitchFamily="2" charset="2"/>
              <a:buChar char="Ø"/>
            </a:pPr>
            <a:r>
              <a:rPr lang="ko-KR" altLang="en-US" sz="1000" dirty="0" smtClean="0"/>
              <a:t>시험완료 시 참여여부 상관없이 채점 중으로 변경</a:t>
            </a:r>
            <a:r>
              <a:rPr lang="en-US" altLang="ko-KR" sz="1000" dirty="0" smtClean="0"/>
              <a:t>. </a:t>
            </a:r>
            <a:r>
              <a:rPr lang="ko-KR" altLang="en-US" sz="1000" dirty="0" smtClean="0"/>
              <a:t>미 참여자 </a:t>
            </a:r>
            <a:r>
              <a:rPr lang="en-US" altLang="ko-KR" sz="1000" dirty="0" smtClean="0"/>
              <a:t>0</a:t>
            </a:r>
            <a:r>
              <a:rPr lang="ko-KR" altLang="en-US" sz="1000" dirty="0" smtClean="0"/>
              <a:t>점</a:t>
            </a:r>
            <a:endParaRPr lang="en-US" altLang="ko-KR" sz="1000" dirty="0"/>
          </a:p>
          <a:p>
            <a:pPr marL="271463" lvl="1" indent="-185738">
              <a:buFont typeface="Wingdings" panose="05000000000000000000" pitchFamily="2" charset="2"/>
              <a:buChar char="v"/>
            </a:pPr>
            <a:r>
              <a:rPr lang="en-US" altLang="ko-KR" sz="1000" b="1" dirty="0" smtClean="0"/>
              <a:t>[</a:t>
            </a:r>
            <a:r>
              <a:rPr lang="ko-KR" altLang="en-US" sz="1000" b="1" dirty="0" smtClean="0"/>
              <a:t>채점 중 </a:t>
            </a:r>
            <a:r>
              <a:rPr lang="en-US" altLang="ko-KR" sz="1000" b="1" dirty="0" smtClean="0"/>
              <a:t>] </a:t>
            </a:r>
            <a:r>
              <a:rPr lang="ko-KR" altLang="en-US" sz="1000" b="1" dirty="0" smtClean="0"/>
              <a:t>클릭기능 無</a:t>
            </a:r>
            <a:endParaRPr lang="en-US" altLang="ko-KR" sz="1000" b="1" dirty="0"/>
          </a:p>
          <a:p>
            <a:pPr marL="271463" lvl="1" indent="-185738">
              <a:buFont typeface="Wingdings" panose="05000000000000000000" pitchFamily="2" charset="2"/>
              <a:buChar char="v"/>
            </a:pPr>
            <a:r>
              <a:rPr lang="en-US" altLang="ko-KR" sz="1000" b="1" dirty="0" smtClean="0"/>
              <a:t>[</a:t>
            </a:r>
            <a:r>
              <a:rPr lang="ko-KR" altLang="en-US" sz="1000" b="1" dirty="0" smtClean="0"/>
              <a:t>시험완료</a:t>
            </a:r>
            <a:r>
              <a:rPr lang="en-US" altLang="ko-KR" sz="1000" b="1" dirty="0" smtClean="0"/>
              <a:t>] </a:t>
            </a:r>
            <a:r>
              <a:rPr lang="ko-KR" altLang="en-US" sz="1000" b="1" dirty="0" err="1" smtClean="0"/>
              <a:t>클리기능</a:t>
            </a:r>
            <a:r>
              <a:rPr lang="ko-KR" altLang="en-US" sz="1000" b="1" dirty="0" smtClean="0"/>
              <a:t> 無</a:t>
            </a:r>
            <a:endParaRPr lang="en-US" altLang="ko-KR" sz="1000" dirty="0" smtClean="0"/>
          </a:p>
        </p:txBody>
      </p:sp>
      <p:sp>
        <p:nvSpPr>
          <p:cNvPr id="74" name="직사각형 73"/>
          <p:cNvSpPr/>
          <p:nvPr/>
        </p:nvSpPr>
        <p:spPr bwMode="auto">
          <a:xfrm>
            <a:off x="135871" y="5359318"/>
            <a:ext cx="1810811" cy="124943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조성훈</a:t>
            </a:r>
            <a:r>
              <a:rPr kumimoji="1" lang="en-US" altLang="ko-KR" sz="1200" b="1" i="0" u="none" strike="noStrike" cap="none" normalizeH="0" baseline="0" dirty="0" smtClean="0">
                <a:ln>
                  <a:noFill/>
                </a:ln>
                <a:solidFill>
                  <a:schemeClr val="bg1"/>
                </a:solidFill>
                <a:effectLst/>
                <a:latin typeface="Arial" charset="0"/>
                <a:ea typeface="돋움" pitchFamily="50" charset="-127"/>
              </a:rPr>
              <a:t>(141203)</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시험출제</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등록</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 화면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구성</a:t>
            </a:r>
            <a:r>
              <a:rPr kumimoji="1" lang="ko-KR" altLang="en-US" sz="1200" b="1" i="0" u="none" strike="noStrike" cap="none" normalizeH="0" dirty="0" smtClean="0">
                <a:ln>
                  <a:noFill/>
                </a:ln>
                <a:solidFill>
                  <a:schemeClr val="bg1"/>
                </a:solidFill>
                <a:effectLst/>
                <a:latin typeface="Arial" charset="0"/>
                <a:ea typeface="돋움" pitchFamily="50" charset="-127"/>
              </a:rPr>
              <a:t> 중 </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baseline="0" dirty="0" err="1" smtClean="0">
                <a:solidFill>
                  <a:schemeClr val="bg1"/>
                </a:solidFill>
                <a:latin typeface="Arial" charset="0"/>
                <a:ea typeface="돋움" pitchFamily="50" charset="-127"/>
              </a:rPr>
              <a:t>카이</a:t>
            </a:r>
            <a:r>
              <a:rPr kumimoji="1" lang="ko-KR" altLang="en-US" sz="1200" b="1" dirty="0" err="1" smtClean="0">
                <a:solidFill>
                  <a:schemeClr val="bg1"/>
                </a:solidFill>
                <a:latin typeface="Arial" charset="0"/>
                <a:ea typeface="돋움" pitchFamily="50" charset="-127"/>
              </a:rPr>
              <a:t>크</a:t>
            </a:r>
            <a:r>
              <a:rPr kumimoji="1" lang="ko-KR" altLang="en-US" sz="1200" b="1" dirty="0" smtClean="0">
                <a:solidFill>
                  <a:schemeClr val="bg1"/>
                </a:solidFill>
                <a:latin typeface="Arial" charset="0"/>
                <a:ea typeface="돋움" pitchFamily="50" charset="-127"/>
              </a:rPr>
              <a:t> 시험 출제 시스템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참고</a:t>
            </a:r>
          </a:p>
        </p:txBody>
      </p:sp>
      <p:cxnSp>
        <p:nvCxnSpPr>
          <p:cNvPr id="76" name="꺾인 연결선 75"/>
          <p:cNvCxnSpPr>
            <a:stCxn id="72" idx="1"/>
            <a:endCxn id="71" idx="1"/>
          </p:cNvCxnSpPr>
          <p:nvPr/>
        </p:nvCxnSpPr>
        <p:spPr bwMode="auto">
          <a:xfrm rot="10800000" flipV="1">
            <a:off x="1391143" y="3196848"/>
            <a:ext cx="1760785" cy="1444440"/>
          </a:xfrm>
          <a:prstGeom prst="bentConnector3">
            <a:avLst>
              <a:gd name="adj1" fmla="val 11298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꺾인 연결선 78"/>
          <p:cNvCxnSpPr>
            <a:stCxn id="71" idx="2"/>
            <a:endCxn id="73" idx="1"/>
          </p:cNvCxnSpPr>
          <p:nvPr/>
        </p:nvCxnSpPr>
        <p:spPr bwMode="auto">
          <a:xfrm rot="16200000" flipH="1">
            <a:off x="1803108" y="5026767"/>
            <a:ext cx="366631" cy="562642"/>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직사각형 45"/>
          <p:cNvSpPr/>
          <p:nvPr/>
        </p:nvSpPr>
        <p:spPr>
          <a:xfrm>
            <a:off x="3845033" y="55080"/>
            <a:ext cx="2293119" cy="1001087"/>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ko-KR" altLang="en-US" sz="1000" b="1" dirty="0" smtClean="0"/>
              <a:t> </a:t>
            </a:r>
            <a:r>
              <a:rPr lang="en-US" altLang="ko-KR" sz="1000" b="1" dirty="0" smtClean="0"/>
              <a:t>[</a:t>
            </a:r>
            <a:r>
              <a:rPr lang="ko-KR" altLang="en-US" sz="1000" b="1" dirty="0" smtClean="0"/>
              <a:t>돋보기</a:t>
            </a:r>
            <a:r>
              <a:rPr lang="en-US" altLang="ko-KR" sz="1000" b="1" dirty="0" smtClean="0"/>
              <a:t>] </a:t>
            </a:r>
            <a:r>
              <a:rPr lang="ko-KR" altLang="en-US" sz="1000" b="1" dirty="0" smtClean="0"/>
              <a:t>아이콘 클릭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해당 프로그램에 대한 레벨테스트 상세 보기 화면으로 이동</a:t>
            </a:r>
            <a:endParaRPr lang="en-US" altLang="ko-KR" sz="1000" b="1" dirty="0" smtClean="0">
              <a:sym typeface="Wingdings" panose="05000000000000000000" pitchFamily="2" charset="2"/>
            </a:endParaRPr>
          </a:p>
        </p:txBody>
      </p:sp>
      <p:sp>
        <p:nvSpPr>
          <p:cNvPr id="53" name="TextBox 52"/>
          <p:cNvSpPr txBox="1"/>
          <p:nvPr/>
        </p:nvSpPr>
        <p:spPr>
          <a:xfrm>
            <a:off x="6722474" y="2876895"/>
            <a:ext cx="305474" cy="234324"/>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61" name="꺾인 연결선 60"/>
          <p:cNvCxnSpPr>
            <a:stCxn id="53" idx="3"/>
            <a:endCxn id="46" idx="3"/>
          </p:cNvCxnSpPr>
          <p:nvPr/>
        </p:nvCxnSpPr>
        <p:spPr bwMode="auto">
          <a:xfrm flipH="1" flipV="1">
            <a:off x="6138152" y="555624"/>
            <a:ext cx="889796" cy="2438433"/>
          </a:xfrm>
          <a:prstGeom prst="bentConnector3">
            <a:avLst>
              <a:gd name="adj1" fmla="val -2569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직사각형 2"/>
          <p:cNvSpPr/>
          <p:nvPr/>
        </p:nvSpPr>
        <p:spPr bwMode="auto">
          <a:xfrm>
            <a:off x="2065856" y="1256222"/>
            <a:ext cx="4592976" cy="3592832"/>
          </a:xfrm>
          <a:prstGeom prst="rect">
            <a:avLst/>
          </a:prstGeom>
          <a:solidFill>
            <a:schemeClr val="accent2">
              <a:lumMod val="9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출제 부분 </a:t>
            </a:r>
            <a:r>
              <a:rPr kumimoji="1" lang="ko-KR" altLang="en-US" sz="1200" b="1" i="0" u="none" strike="noStrike" cap="none" normalizeH="0" baseline="0" dirty="0" smtClean="0">
                <a:ln>
                  <a:noFill/>
                </a:ln>
                <a:effectLst/>
                <a:latin typeface="Arial" charset="0"/>
                <a:ea typeface="돋움" pitchFamily="50" charset="-127"/>
              </a:rPr>
              <a:t>논 의 </a:t>
            </a:r>
            <a:endParaRPr kumimoji="1" lang="en-US" altLang="ko-KR" sz="1200" b="1" i="0" u="none" strike="noStrike" cap="none" normalizeH="0" baseline="0" dirty="0" smtClean="0">
              <a:ln>
                <a:noFill/>
              </a:ln>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강사가 낼지 우리가 낼지</a:t>
            </a:r>
            <a:endParaRPr kumimoji="1" lang="en-US" altLang="ko-KR" sz="1200" b="1" dirty="0" smtClean="0">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effectLst/>
                <a:latin typeface="Arial" charset="0"/>
                <a:ea typeface="돋움" pitchFamily="50" charset="-127"/>
              </a:rPr>
              <a:t>PT </a:t>
            </a:r>
            <a:r>
              <a:rPr kumimoji="1" lang="en-US" altLang="ko-KR" sz="1200" b="1" i="0" u="none" strike="noStrike" cap="none" normalizeH="0" baseline="0" dirty="0" err="1" smtClean="0">
                <a:ln>
                  <a:noFill/>
                </a:ln>
                <a:effectLst/>
                <a:latin typeface="Arial" charset="0"/>
                <a:ea typeface="돋움" pitchFamily="50" charset="-127"/>
              </a:rPr>
              <a:t>부분은</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어학시험을</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적용하기</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어려운데</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어떻게</a:t>
            </a:r>
            <a:r>
              <a:rPr kumimoji="1" lang="en-US" altLang="ko-KR" sz="1200" b="1" i="0" u="none" strike="noStrike" cap="none" normalizeH="0" baseline="0" dirty="0" smtClean="0">
                <a:ln>
                  <a:noFill/>
                </a:ln>
                <a:effectLst/>
                <a:latin typeface="Arial" charset="0"/>
                <a:ea typeface="돋움" pitchFamily="50" charset="-127"/>
              </a:rPr>
              <a:t> </a:t>
            </a:r>
            <a:r>
              <a:rPr kumimoji="1" lang="en-US" altLang="ko-KR" sz="1200" b="1" i="0" u="none" strike="noStrike" cap="none" normalizeH="0" baseline="0" dirty="0" err="1" smtClean="0">
                <a:ln>
                  <a:noFill/>
                </a:ln>
                <a:effectLst/>
                <a:latin typeface="Arial" charset="0"/>
                <a:ea typeface="돋움" pitchFamily="50" charset="-127"/>
              </a:rPr>
              <a:t>할지</a:t>
            </a:r>
            <a:endParaRPr kumimoji="1" lang="ko-KR" altLang="en-US" sz="1200" b="1" i="0" u="none" strike="noStrike" cap="none" normalizeH="0" baseline="0" dirty="0" smtClean="0">
              <a:ln>
                <a:noFill/>
              </a:ln>
              <a:effectLst/>
              <a:latin typeface="Arial" charset="0"/>
              <a:ea typeface="돋움" pitchFamily="50" charset="-127"/>
            </a:endParaRPr>
          </a:p>
        </p:txBody>
      </p:sp>
    </p:spTree>
    <p:extLst>
      <p:ext uri="{BB962C8B-B14F-4D97-AF65-F5344CB8AC3E}">
        <p14:creationId xmlns:p14="http://schemas.microsoft.com/office/powerpoint/2010/main" val="386525940"/>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10003" y="863485"/>
            <a:ext cx="706311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23" name="그룹 22"/>
          <p:cNvGrpSpPr/>
          <p:nvPr/>
        </p:nvGrpSpPr>
        <p:grpSpPr>
          <a:xfrm>
            <a:off x="5408606" y="1319804"/>
            <a:ext cx="1774964" cy="268384"/>
            <a:chOff x="5292380" y="1813342"/>
            <a:chExt cx="1007811" cy="314325"/>
          </a:xfrm>
        </p:grpSpPr>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438" y="1366399"/>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304597" y="4149080"/>
            <a:ext cx="6075715" cy="175269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399751244"/>
              </p:ext>
            </p:extLst>
          </p:nvPr>
        </p:nvGraphicFramePr>
        <p:xfrm>
          <a:off x="1323687" y="1844824"/>
          <a:ext cx="5766088" cy="952805"/>
        </p:xfrm>
        <a:graphic>
          <a:graphicData uri="http://schemas.openxmlformats.org/drawingml/2006/table">
            <a:tbl>
              <a:tblPr firstRow="1" bandRow="1">
                <a:tableStyleId>{5C22544A-7EE6-4342-B048-85BDC9FD1C3A}</a:tableStyleId>
              </a:tblPr>
              <a:tblGrid>
                <a:gridCol w="822806"/>
                <a:gridCol w="985347"/>
                <a:gridCol w="936104"/>
                <a:gridCol w="1944216"/>
                <a:gridCol w="1077615"/>
              </a:tblGrid>
              <a:tr h="3230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시험분류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시험기간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채점 완료여부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~2014.05.16</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2014.06.09 ~2014.06.16</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990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2014.07.09 ~2014.07.16</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6" name="그룹 15"/>
          <p:cNvGrpSpPr/>
          <p:nvPr/>
        </p:nvGrpSpPr>
        <p:grpSpPr>
          <a:xfrm>
            <a:off x="1312367" y="1073980"/>
            <a:ext cx="5860753" cy="234130"/>
            <a:chOff x="1453884" y="1189194"/>
            <a:chExt cx="5860753" cy="209011"/>
          </a:xfrm>
        </p:grpSpPr>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3884" y="1189194"/>
              <a:ext cx="5860753" cy="2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직사각형 58"/>
            <p:cNvSpPr/>
            <p:nvPr/>
          </p:nvSpPr>
          <p:spPr>
            <a:xfrm>
              <a:off x="1497864" y="1209826"/>
              <a:ext cx="1296144" cy="153016"/>
            </a:xfrm>
            <a:prstGeom prst="rect">
              <a:avLst/>
            </a:prstGeom>
            <a:solidFill>
              <a:schemeClr val="tx1"/>
            </a:solidFill>
            <a:ln>
              <a:noFill/>
            </a:ln>
          </p:spPr>
          <p:txBody>
            <a:bodyPr wrap="square" lIns="0" tIns="0" rIns="0" bIns="0" anchor="ctr">
              <a:normAutofit/>
            </a:bodyPr>
            <a:lstStyle/>
            <a:p>
              <a:r>
                <a:rPr lang="ko-KR" altLang="en-US" sz="900" b="1" kern="100" dirty="0" smtClean="0">
                  <a:solidFill>
                    <a:schemeClr val="bg1"/>
                  </a:solidFill>
                  <a:latin typeface="맑은 고딕"/>
                  <a:ea typeface="맑은 고딕"/>
                  <a:cs typeface="Times New Roman"/>
                </a:rPr>
                <a:t>내 클래스 현황</a:t>
              </a:r>
              <a:endParaRPr lang="ko-KR" altLang="ko-KR" sz="900" b="1" kern="100" dirty="0">
                <a:solidFill>
                  <a:schemeClr val="bg1"/>
                </a:solidFill>
                <a:latin typeface="맑은 고딕"/>
                <a:ea typeface="맑은 고딕"/>
                <a:cs typeface="Times New Roman"/>
              </a:endParaRPr>
            </a:p>
          </p:txBody>
        </p:sp>
      </p:grpSp>
      <p:sp>
        <p:nvSpPr>
          <p:cNvPr id="48" name="직사각형 47"/>
          <p:cNvSpPr/>
          <p:nvPr/>
        </p:nvSpPr>
        <p:spPr bwMode="auto">
          <a:xfrm>
            <a:off x="6136903" y="802753"/>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6" name="직사각형 65"/>
          <p:cNvSpPr/>
          <p:nvPr/>
        </p:nvSpPr>
        <p:spPr bwMode="auto">
          <a:xfrm>
            <a:off x="1334139" y="3240885"/>
            <a:ext cx="5838981" cy="1452005"/>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직사각형 66"/>
          <p:cNvSpPr/>
          <p:nvPr/>
        </p:nvSpPr>
        <p:spPr bwMode="auto">
          <a:xfrm>
            <a:off x="1370844" y="3273543"/>
            <a:ext cx="2123535" cy="221522"/>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r>
              <a:rPr kumimoji="1" lang="ko-KR" altLang="en-US"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BIZ </a:t>
            </a:r>
            <a:r>
              <a:rPr kumimoji="1" lang="ko-KR" altLang="en-US" sz="900" b="1" dirty="0" smtClean="0">
                <a:solidFill>
                  <a:schemeClr val="bg1"/>
                </a:solidFill>
                <a:latin typeface="Arial" charset="0"/>
                <a:ea typeface="돋움" pitchFamily="50" charset="-127"/>
              </a:rPr>
              <a:t>중간고사 참여자</a:t>
            </a:r>
            <a:endParaRPr kumimoji="1" lang="ko-KR" altLang="en-US" sz="900" b="1" dirty="0">
              <a:solidFill>
                <a:schemeClr val="bg1"/>
              </a:solidFill>
              <a:latin typeface="Arial" charset="0"/>
              <a:ea typeface="돋움" pitchFamily="50" charset="-127"/>
            </a:endParaRPr>
          </a:p>
        </p:txBody>
      </p:sp>
      <p:grpSp>
        <p:nvGrpSpPr>
          <p:cNvPr id="17" name="그룹 16"/>
          <p:cNvGrpSpPr/>
          <p:nvPr/>
        </p:nvGrpSpPr>
        <p:grpSpPr>
          <a:xfrm>
            <a:off x="1318647" y="2996952"/>
            <a:ext cx="5860753" cy="229336"/>
            <a:chOff x="1460164" y="3608730"/>
            <a:chExt cx="5860753" cy="277470"/>
          </a:xfrm>
        </p:grpSpPr>
        <p:pic>
          <p:nvPicPr>
            <p:cNvPr id="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164" y="3608730"/>
              <a:ext cx="5860753" cy="27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직사각형 68"/>
            <p:cNvSpPr/>
            <p:nvPr/>
          </p:nvSpPr>
          <p:spPr>
            <a:xfrm>
              <a:off x="1504144" y="3674023"/>
              <a:ext cx="1296144" cy="153016"/>
            </a:xfrm>
            <a:prstGeom prst="rect">
              <a:avLst/>
            </a:prstGeom>
            <a:solidFill>
              <a:schemeClr val="tx1"/>
            </a:solidFill>
            <a:ln>
              <a:noFill/>
            </a:ln>
          </p:spPr>
          <p:txBody>
            <a:bodyPr wrap="square" lIns="0" tIns="0" rIns="0" bIns="0" anchor="ctr">
              <a:normAutofit lnSpcReduction="10000"/>
            </a:bodyPr>
            <a:lstStyle/>
            <a:p>
              <a:r>
                <a:rPr lang="ko-KR" altLang="en-US" sz="900" b="1" kern="100" dirty="0" smtClean="0">
                  <a:solidFill>
                    <a:schemeClr val="bg1"/>
                  </a:solidFill>
                  <a:latin typeface="맑은 고딕"/>
                  <a:ea typeface="맑은 고딕"/>
                  <a:cs typeface="Times New Roman"/>
                </a:rPr>
                <a:t>해당 클래스 학생 현황</a:t>
              </a:r>
              <a:endParaRPr lang="ko-KR" altLang="ko-KR" sz="900" b="1" kern="100" dirty="0">
                <a:solidFill>
                  <a:schemeClr val="bg1"/>
                </a:solidFill>
                <a:latin typeface="맑은 고딕"/>
                <a:ea typeface="맑은 고딕"/>
                <a:cs typeface="Times New Roman"/>
              </a:endParaRPr>
            </a:p>
          </p:txBody>
        </p:sp>
      </p:grpSp>
      <p:graphicFrame>
        <p:nvGraphicFramePr>
          <p:cNvPr id="71" name="표 70"/>
          <p:cNvGraphicFramePr>
            <a:graphicFrameLocks noGrp="1"/>
          </p:cNvGraphicFramePr>
          <p:nvPr>
            <p:extLst/>
          </p:nvPr>
        </p:nvGraphicFramePr>
        <p:xfrm>
          <a:off x="1370844" y="3520626"/>
          <a:ext cx="5693431" cy="1099693"/>
        </p:xfrm>
        <a:graphic>
          <a:graphicData uri="http://schemas.openxmlformats.org/drawingml/2006/table">
            <a:tbl>
              <a:tblPr firstRow="1" bandRow="1">
                <a:tableStyleId>{5C22544A-7EE6-4342-B048-85BDC9FD1C3A}</a:tableStyleId>
              </a:tblPr>
              <a:tblGrid>
                <a:gridCol w="359141"/>
                <a:gridCol w="900298"/>
                <a:gridCol w="1152128"/>
                <a:gridCol w="1080120"/>
                <a:gridCol w="1080120"/>
                <a:gridCol w="1121624"/>
              </a:tblGrid>
              <a:tr h="1570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독해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문법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듣기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쓰기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3" name="모서리가 둥근 직사각형 72"/>
          <p:cNvSpPr/>
          <p:nvPr/>
        </p:nvSpPr>
        <p:spPr bwMode="auto">
          <a:xfrm>
            <a:off x="6342040" y="3842415"/>
            <a:ext cx="293879" cy="143613"/>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78" name="모서리가 둥근 직사각형 77"/>
          <p:cNvSpPr/>
          <p:nvPr/>
        </p:nvSpPr>
        <p:spPr bwMode="auto">
          <a:xfrm>
            <a:off x="6342040" y="3691551"/>
            <a:ext cx="293879" cy="143613"/>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미완료</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pic>
        <p:nvPicPr>
          <p:cNvPr id="7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0419" y="4714694"/>
            <a:ext cx="5860753" cy="19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직사각형 79"/>
          <p:cNvSpPr/>
          <p:nvPr/>
        </p:nvSpPr>
        <p:spPr>
          <a:xfrm>
            <a:off x="1384399" y="4723274"/>
            <a:ext cx="1296144" cy="153016"/>
          </a:xfrm>
          <a:prstGeom prst="rect">
            <a:avLst/>
          </a:prstGeom>
          <a:solidFill>
            <a:schemeClr val="tx1"/>
          </a:solidFill>
          <a:ln>
            <a:noFill/>
          </a:ln>
        </p:spPr>
        <p:txBody>
          <a:bodyPr wrap="square" lIns="0" tIns="0" rIns="0" bIns="0" anchor="ctr">
            <a:normAutofit/>
          </a:bodyPr>
          <a:lstStyle/>
          <a:p>
            <a:r>
              <a:rPr lang="en-US" altLang="ko-KR" sz="900" b="1" kern="100" dirty="0" smtClean="0">
                <a:solidFill>
                  <a:schemeClr val="bg1"/>
                </a:solidFill>
                <a:latin typeface="맑은 고딕"/>
                <a:ea typeface="맑은 고딕"/>
                <a:cs typeface="Times New Roman"/>
              </a:rPr>
              <a:t>WRT </a:t>
            </a:r>
            <a:r>
              <a:rPr lang="ko-KR" altLang="en-US" sz="900" b="1" kern="100" dirty="0" smtClean="0">
                <a:solidFill>
                  <a:schemeClr val="bg1"/>
                </a:solidFill>
                <a:latin typeface="맑은 고딕"/>
                <a:ea typeface="맑은 고딕"/>
                <a:cs typeface="Times New Roman"/>
              </a:rPr>
              <a:t>피드백</a:t>
            </a:r>
            <a:endParaRPr lang="ko-KR" altLang="ko-KR" sz="900" b="1" kern="100" dirty="0">
              <a:solidFill>
                <a:schemeClr val="bg1"/>
              </a:solidFill>
              <a:latin typeface="맑은 고딕"/>
              <a:ea typeface="맑은 고딕"/>
              <a:cs typeface="Times New Roman"/>
            </a:endParaRPr>
          </a:p>
        </p:txBody>
      </p:sp>
      <p:sp>
        <p:nvSpPr>
          <p:cNvPr id="86" name="직사각형 85"/>
          <p:cNvSpPr/>
          <p:nvPr/>
        </p:nvSpPr>
        <p:spPr bwMode="auto">
          <a:xfrm>
            <a:off x="1323252" y="4933471"/>
            <a:ext cx="5856148" cy="183321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8" name="직사각형 87"/>
          <p:cNvSpPr/>
          <p:nvPr/>
        </p:nvSpPr>
        <p:spPr bwMode="auto">
          <a:xfrm>
            <a:off x="1361446" y="4961269"/>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학생 작성</a:t>
            </a:r>
            <a:endParaRPr kumimoji="1" lang="ko-KR" altLang="en-US" sz="900" b="1" dirty="0">
              <a:solidFill>
                <a:schemeClr val="bg1"/>
              </a:solidFill>
              <a:latin typeface="Arial" charset="0"/>
              <a:ea typeface="돋움" pitchFamily="50" charset="-127"/>
            </a:endParaRPr>
          </a:p>
        </p:txBody>
      </p:sp>
      <p:sp>
        <p:nvSpPr>
          <p:cNvPr id="19" name="TextBox 18"/>
          <p:cNvSpPr txBox="1"/>
          <p:nvPr/>
        </p:nvSpPr>
        <p:spPr>
          <a:xfrm>
            <a:off x="1359958" y="5182600"/>
            <a:ext cx="5693431" cy="371861"/>
          </a:xfrm>
          <a:prstGeom prst="rect">
            <a:avLst/>
          </a:prstGeom>
          <a:noFill/>
          <a:ln w="12700">
            <a:solidFill>
              <a:srgbClr val="808080"/>
            </a:solidFill>
          </a:ln>
        </p:spPr>
        <p:txBody>
          <a:bodyPr wrap="square" rtlCol="0">
            <a:normAutofit/>
          </a:bodyPr>
          <a:lstStyle/>
          <a:p>
            <a:r>
              <a:rPr lang="ko-KR" altLang="en-US" sz="900" dirty="0" smtClean="0"/>
              <a:t>학교에 먹고 밥은 갔다</a:t>
            </a:r>
            <a:r>
              <a:rPr lang="en-US" altLang="ko-KR" sz="900" dirty="0" smtClean="0"/>
              <a:t>.</a:t>
            </a:r>
            <a:endParaRPr lang="ko-KR" altLang="en-US" sz="900" dirty="0"/>
          </a:p>
        </p:txBody>
      </p:sp>
      <p:sp>
        <p:nvSpPr>
          <p:cNvPr id="89" name="직사각형 88"/>
          <p:cNvSpPr/>
          <p:nvPr/>
        </p:nvSpPr>
        <p:spPr bwMode="auto">
          <a:xfrm>
            <a:off x="1361446" y="5597685"/>
            <a:ext cx="980805" cy="1950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교수 피드백</a:t>
            </a:r>
            <a:endParaRPr kumimoji="1" lang="ko-KR" altLang="en-US" sz="900" b="1" dirty="0">
              <a:solidFill>
                <a:schemeClr val="bg1"/>
              </a:solidFill>
              <a:latin typeface="Arial" charset="0"/>
              <a:ea typeface="돋움" pitchFamily="50" charset="-127"/>
            </a:endParaRPr>
          </a:p>
        </p:txBody>
      </p:sp>
      <p:sp>
        <p:nvSpPr>
          <p:cNvPr id="94" name="모서리가 둥근 직사각형 93"/>
          <p:cNvSpPr/>
          <p:nvPr/>
        </p:nvSpPr>
        <p:spPr bwMode="auto">
          <a:xfrm>
            <a:off x="6292221" y="2403656"/>
            <a:ext cx="50783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5" name="모서리가 둥근 직사각형 94"/>
          <p:cNvSpPr/>
          <p:nvPr/>
        </p:nvSpPr>
        <p:spPr bwMode="auto">
          <a:xfrm>
            <a:off x="6285527" y="2191824"/>
            <a:ext cx="507835" cy="167942"/>
          </a:xfrm>
          <a:prstGeom prst="round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6" name="모서리가 둥근 직사각형 95"/>
          <p:cNvSpPr/>
          <p:nvPr/>
        </p:nvSpPr>
        <p:spPr bwMode="auto">
          <a:xfrm>
            <a:off x="6296413" y="2608793"/>
            <a:ext cx="507835" cy="167942"/>
          </a:xfrm>
          <a:prstGeom prst="roundRect">
            <a:avLst/>
          </a:prstGeom>
          <a:solidFill>
            <a:schemeClr val="accent2">
              <a:lumMod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nvPr>
        </p:nvGraphicFramePr>
        <p:xfrm>
          <a:off x="1360497" y="5819305"/>
          <a:ext cx="5703779" cy="580767"/>
        </p:xfrm>
        <a:graphic>
          <a:graphicData uri="http://schemas.openxmlformats.org/drawingml/2006/table">
            <a:tbl>
              <a:tblPr firstRow="1" bandRow="1">
                <a:tableStyleId>{5C22544A-7EE6-4342-B048-85BDC9FD1C3A}</a:tableStyleId>
              </a:tblPr>
              <a:tblGrid>
                <a:gridCol w="5703779"/>
              </a:tblGrid>
              <a:tr h="349895">
                <a:tc>
                  <a:txBody>
                    <a:bodyPr/>
                    <a:lstStyle/>
                    <a:p>
                      <a:pPr latinLnBrk="1"/>
                      <a:r>
                        <a:rPr lang="ko-KR" altLang="en-US" sz="900" dirty="0" smtClean="0">
                          <a:solidFill>
                            <a:schemeClr val="tx1"/>
                          </a:solidFill>
                        </a:rPr>
                        <a:t>나는 밥을 먹고 학교에 갔다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872">
                <a:tc>
                  <a:txBody>
                    <a:bodyPr/>
                    <a:lstStyle/>
                    <a:p>
                      <a:pPr latinLnBrk="1"/>
                      <a:r>
                        <a:rPr lang="ko-KR" altLang="en-US" sz="900" dirty="0" smtClean="0"/>
                        <a:t>코멘트 </a:t>
                      </a:r>
                      <a:r>
                        <a:rPr lang="en-US" altLang="ko-KR" sz="900" dirty="0" smtClean="0"/>
                        <a:t>: </a:t>
                      </a:r>
                      <a:r>
                        <a:rPr lang="ko-KR" altLang="en-US" sz="900" dirty="0" smtClean="0"/>
                        <a:t>어법의 순서가 이상합니다</a:t>
                      </a:r>
                      <a:r>
                        <a:rPr lang="en-US" altLang="ko-KR" sz="900" dirty="0" smtClean="0"/>
                        <a:t>.</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0" name="직사각형 99"/>
          <p:cNvSpPr/>
          <p:nvPr/>
        </p:nvSpPr>
        <p:spPr bwMode="auto">
          <a:xfrm>
            <a:off x="4086824" y="6478276"/>
            <a:ext cx="520333" cy="21367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dirty="0">
              <a:solidFill>
                <a:schemeClr val="bg1"/>
              </a:solidFill>
              <a:latin typeface="Arial" charset="0"/>
              <a:ea typeface="돋움" pitchFamily="50" charset="-127"/>
            </a:endParaRPr>
          </a:p>
        </p:txBody>
      </p:sp>
      <p:sp>
        <p:nvSpPr>
          <p:cNvPr id="46"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관리 </a:t>
            </a:r>
            <a:r>
              <a:rPr lang="en-US" altLang="ko-KR" dirty="0" smtClean="0">
                <a:solidFill>
                  <a:srgbClr val="000000"/>
                </a:solidFill>
                <a:latin typeface="돋움"/>
                <a:ea typeface="돋움"/>
              </a:rPr>
              <a:t>- 1(6). </a:t>
            </a:r>
            <a:r>
              <a:rPr lang="ko-KR" altLang="en-US" dirty="0" smtClean="0">
                <a:solidFill>
                  <a:srgbClr val="000000"/>
                </a:solidFill>
                <a:latin typeface="돋움"/>
                <a:ea typeface="돋움"/>
              </a:rPr>
              <a:t>레벨테스트 관리 </a:t>
            </a:r>
            <a:r>
              <a:rPr lang="en-US" altLang="ko-KR" dirty="0" smtClean="0">
                <a:solidFill>
                  <a:srgbClr val="000000"/>
                </a:solidFill>
                <a:latin typeface="돋움"/>
                <a:ea typeface="돋움"/>
                <a:sym typeface="Wingdings" panose="05000000000000000000" pitchFamily="2" charset="2"/>
              </a:rPr>
              <a:t> 1(6)① </a:t>
            </a:r>
            <a:r>
              <a:rPr lang="ko-KR" altLang="en-US" dirty="0" smtClean="0">
                <a:solidFill>
                  <a:srgbClr val="000000"/>
                </a:solidFill>
                <a:latin typeface="돋움"/>
                <a:ea typeface="돋움"/>
                <a:sym typeface="Wingdings" panose="05000000000000000000" pitchFamily="2" charset="2"/>
              </a:rPr>
              <a:t>레벨테스트 상세보기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54" name="그룹 53"/>
          <p:cNvGrpSpPr/>
          <p:nvPr/>
        </p:nvGrpSpPr>
        <p:grpSpPr>
          <a:xfrm>
            <a:off x="1283902" y="1318997"/>
            <a:ext cx="4167651" cy="259924"/>
            <a:chOff x="1316561" y="1495670"/>
            <a:chExt cx="3676320" cy="280077"/>
          </a:xfrm>
        </p:grpSpPr>
        <p:pic>
          <p:nvPicPr>
            <p:cNvPr id="55" name="그림 54"/>
            <p:cNvPicPr>
              <a:picLocks noChangeAspect="1"/>
            </p:cNvPicPr>
            <p:nvPr/>
          </p:nvPicPr>
          <p:blipFill>
            <a:blip r:embed="rId6"/>
            <a:stretch>
              <a:fillRect/>
            </a:stretch>
          </p:blipFill>
          <p:spPr>
            <a:xfrm>
              <a:off x="1316561" y="1495670"/>
              <a:ext cx="932484" cy="280077"/>
            </a:xfrm>
            <a:prstGeom prst="rect">
              <a:avLst/>
            </a:prstGeom>
          </p:spPr>
        </p:pic>
        <p:pic>
          <p:nvPicPr>
            <p:cNvPr id="58" name="그림 57"/>
            <p:cNvPicPr>
              <a:picLocks noChangeAspect="1"/>
            </p:cNvPicPr>
            <p:nvPr/>
          </p:nvPicPr>
          <p:blipFill>
            <a:blip r:embed="rId6"/>
            <a:stretch>
              <a:fillRect/>
            </a:stretch>
          </p:blipFill>
          <p:spPr>
            <a:xfrm>
              <a:off x="2231174" y="1495670"/>
              <a:ext cx="932484" cy="280077"/>
            </a:xfrm>
            <a:prstGeom prst="rect">
              <a:avLst/>
            </a:prstGeom>
          </p:spPr>
        </p:pic>
        <p:pic>
          <p:nvPicPr>
            <p:cNvPr id="60" name="그림 59"/>
            <p:cNvPicPr>
              <a:picLocks noChangeAspect="1"/>
            </p:cNvPicPr>
            <p:nvPr/>
          </p:nvPicPr>
          <p:blipFill>
            <a:blip r:embed="rId6"/>
            <a:stretch>
              <a:fillRect/>
            </a:stretch>
          </p:blipFill>
          <p:spPr>
            <a:xfrm>
              <a:off x="3145786" y="1495670"/>
              <a:ext cx="932484" cy="280077"/>
            </a:xfrm>
            <a:prstGeom prst="rect">
              <a:avLst/>
            </a:prstGeom>
          </p:spPr>
        </p:pic>
        <p:pic>
          <p:nvPicPr>
            <p:cNvPr id="61" name="그림 60"/>
            <p:cNvPicPr>
              <a:picLocks noChangeAspect="1"/>
            </p:cNvPicPr>
            <p:nvPr/>
          </p:nvPicPr>
          <p:blipFill>
            <a:blip r:embed="rId6"/>
            <a:stretch>
              <a:fillRect/>
            </a:stretch>
          </p:blipFill>
          <p:spPr>
            <a:xfrm>
              <a:off x="4060397" y="1495670"/>
              <a:ext cx="932484" cy="280077"/>
            </a:xfrm>
            <a:prstGeom prst="rect">
              <a:avLst/>
            </a:prstGeom>
          </p:spPr>
        </p:pic>
      </p:grpSp>
      <p:pic>
        <p:nvPicPr>
          <p:cNvPr id="3" name="그림 2"/>
          <p:cNvPicPr>
            <a:picLocks noChangeAspect="1"/>
          </p:cNvPicPr>
          <p:nvPr/>
        </p:nvPicPr>
        <p:blipFill>
          <a:blip r:embed="rId7"/>
          <a:stretch>
            <a:fillRect/>
          </a:stretch>
        </p:blipFill>
        <p:spPr>
          <a:xfrm>
            <a:off x="1361794" y="1633352"/>
            <a:ext cx="416318" cy="155173"/>
          </a:xfrm>
          <a:prstGeom prst="rect">
            <a:avLst/>
          </a:prstGeom>
        </p:spPr>
      </p:pic>
      <p:sp>
        <p:nvSpPr>
          <p:cNvPr id="63" name="직사각형 62"/>
          <p:cNvSpPr/>
          <p:nvPr/>
        </p:nvSpPr>
        <p:spPr bwMode="auto">
          <a:xfrm>
            <a:off x="1474923" y="2204864"/>
            <a:ext cx="504789" cy="13638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시험완료</a:t>
            </a:r>
            <a:endParaRPr kumimoji="1" lang="ko-KR" altLang="en-US" sz="900" b="1" dirty="0">
              <a:solidFill>
                <a:schemeClr val="bg1"/>
              </a:solidFill>
              <a:latin typeface="Arial" charset="0"/>
              <a:ea typeface="돋움" pitchFamily="50" charset="-127"/>
            </a:endParaRPr>
          </a:p>
        </p:txBody>
      </p:sp>
      <p:sp>
        <p:nvSpPr>
          <p:cNvPr id="65" name="직사각형 64"/>
          <p:cNvSpPr/>
          <p:nvPr/>
        </p:nvSpPr>
        <p:spPr bwMode="auto">
          <a:xfrm>
            <a:off x="1462074" y="2622401"/>
            <a:ext cx="528524" cy="136755"/>
          </a:xfrm>
          <a:prstGeom prst="rect">
            <a:avLst/>
          </a:prstGeom>
          <a:solidFill>
            <a:srgbClr val="FFC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출제</a:t>
            </a:r>
            <a:endParaRPr kumimoji="1" lang="ko-KR" altLang="en-US" sz="900" b="1" dirty="0">
              <a:latin typeface="Arial" charset="0"/>
              <a:ea typeface="돋움" pitchFamily="50" charset="-127"/>
            </a:endParaRPr>
          </a:p>
        </p:txBody>
      </p:sp>
      <p:sp>
        <p:nvSpPr>
          <p:cNvPr id="70" name="직사각형 69"/>
          <p:cNvSpPr/>
          <p:nvPr/>
        </p:nvSpPr>
        <p:spPr bwMode="auto">
          <a:xfrm>
            <a:off x="1462074" y="2406377"/>
            <a:ext cx="528524" cy="136755"/>
          </a:xfrm>
          <a:prstGeom prst="rect">
            <a:avLst/>
          </a:prstGeom>
          <a:solidFill>
            <a:srgbClr val="FFFF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시험진행</a:t>
            </a:r>
            <a:endParaRPr kumimoji="1" lang="ko-KR" altLang="en-US" sz="900" b="1" dirty="0">
              <a:latin typeface="Arial" charset="0"/>
              <a:ea typeface="돋움" pitchFamily="50" charset="-127"/>
            </a:endParaRPr>
          </a:p>
        </p:txBody>
      </p:sp>
      <p:grpSp>
        <p:nvGrpSpPr>
          <p:cNvPr id="74" name="그룹 73"/>
          <p:cNvGrpSpPr/>
          <p:nvPr/>
        </p:nvGrpSpPr>
        <p:grpSpPr>
          <a:xfrm>
            <a:off x="665381" y="1916832"/>
            <a:ext cx="533129" cy="830791"/>
            <a:chOff x="1425419" y="4217463"/>
            <a:chExt cx="533129" cy="830791"/>
          </a:xfrm>
        </p:grpSpPr>
        <p:sp>
          <p:nvSpPr>
            <p:cNvPr id="75" name="직사각형 74"/>
            <p:cNvSpPr/>
            <p:nvPr/>
          </p:nvSpPr>
          <p:spPr bwMode="auto">
            <a:xfrm>
              <a:off x="1441893" y="4911869"/>
              <a:ext cx="504789" cy="13638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시험완료</a:t>
              </a:r>
              <a:endParaRPr kumimoji="1" lang="ko-KR" altLang="en-US" sz="900" b="1" dirty="0">
                <a:solidFill>
                  <a:schemeClr val="bg1"/>
                </a:solidFill>
                <a:latin typeface="Arial" charset="0"/>
                <a:ea typeface="돋움" pitchFamily="50" charset="-127"/>
              </a:endParaRPr>
            </a:p>
          </p:txBody>
        </p:sp>
        <p:sp>
          <p:nvSpPr>
            <p:cNvPr id="76" name="직사각형 75"/>
            <p:cNvSpPr/>
            <p:nvPr/>
          </p:nvSpPr>
          <p:spPr bwMode="auto">
            <a:xfrm>
              <a:off x="1425419" y="4383251"/>
              <a:ext cx="528524" cy="136755"/>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출제완료</a:t>
              </a:r>
              <a:endParaRPr kumimoji="1" lang="ko-KR" altLang="en-US" sz="900" b="1" dirty="0">
                <a:solidFill>
                  <a:schemeClr val="bg1"/>
                </a:solidFill>
                <a:latin typeface="Arial" charset="0"/>
                <a:ea typeface="돋움" pitchFamily="50" charset="-127"/>
              </a:endParaRPr>
            </a:p>
          </p:txBody>
        </p:sp>
        <p:sp>
          <p:nvSpPr>
            <p:cNvPr id="77" name="직사각형 76"/>
            <p:cNvSpPr/>
            <p:nvPr/>
          </p:nvSpPr>
          <p:spPr bwMode="auto">
            <a:xfrm>
              <a:off x="1430024" y="4217463"/>
              <a:ext cx="528524" cy="136755"/>
            </a:xfrm>
            <a:prstGeom prst="rect">
              <a:avLst/>
            </a:prstGeom>
            <a:solidFill>
              <a:srgbClr val="FFC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출제</a:t>
              </a:r>
              <a:endParaRPr kumimoji="1" lang="ko-KR" altLang="en-US" sz="900" b="1" dirty="0">
                <a:latin typeface="Arial" charset="0"/>
                <a:ea typeface="돋움" pitchFamily="50" charset="-127"/>
              </a:endParaRPr>
            </a:p>
          </p:txBody>
        </p:sp>
        <p:sp>
          <p:nvSpPr>
            <p:cNvPr id="81" name="직사각형 80"/>
            <p:cNvSpPr/>
            <p:nvPr/>
          </p:nvSpPr>
          <p:spPr bwMode="auto">
            <a:xfrm>
              <a:off x="1430023" y="4546332"/>
              <a:ext cx="528524" cy="136755"/>
            </a:xfrm>
            <a:prstGeom prst="rect">
              <a:avLst/>
            </a:prstGeom>
            <a:solidFill>
              <a:srgbClr val="FFFF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latin typeface="Arial" charset="0"/>
                  <a:ea typeface="돋움" pitchFamily="50" charset="-127"/>
                </a:rPr>
                <a:t>시험진행</a:t>
              </a:r>
              <a:endParaRPr kumimoji="1" lang="ko-KR" altLang="en-US" sz="900" b="1" dirty="0">
                <a:latin typeface="Arial" charset="0"/>
                <a:ea typeface="돋움" pitchFamily="50" charset="-127"/>
              </a:endParaRPr>
            </a:p>
          </p:txBody>
        </p:sp>
        <p:sp>
          <p:nvSpPr>
            <p:cNvPr id="82" name="직사각형 81"/>
            <p:cNvSpPr/>
            <p:nvPr/>
          </p:nvSpPr>
          <p:spPr bwMode="auto">
            <a:xfrm>
              <a:off x="1430022" y="4729100"/>
              <a:ext cx="528524" cy="136755"/>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채점중</a:t>
              </a:r>
              <a:endParaRPr kumimoji="1" lang="ko-KR" altLang="en-US" sz="900" b="1" dirty="0">
                <a:solidFill>
                  <a:schemeClr val="bg1"/>
                </a:solidFill>
                <a:latin typeface="Arial" charset="0"/>
                <a:ea typeface="돋움" pitchFamily="50" charset="-127"/>
              </a:endParaRPr>
            </a:p>
          </p:txBody>
        </p:sp>
      </p:grpSp>
    </p:spTree>
    <p:extLst>
      <p:ext uri="{BB962C8B-B14F-4D97-AF65-F5344CB8AC3E}">
        <p14:creationId xmlns:p14="http://schemas.microsoft.com/office/powerpoint/2010/main" val="614440922"/>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69114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사용자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473871426"/>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55263"/>
              <a:ext cx="1572009"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컨설턴트 담당 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37190"/>
            <a:ext cx="5851869" cy="241669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3612366"/>
            <a:ext cx="1293034" cy="197972"/>
          </a:xfrm>
          <a:prstGeom prst="rect">
            <a:avLst/>
          </a:prstGeom>
        </p:spPr>
      </p:pic>
      <p:pic>
        <p:nvPicPr>
          <p:cNvPr id="126" name="그림 125"/>
          <p:cNvPicPr>
            <a:picLocks noChangeAspect="1"/>
          </p:cNvPicPr>
          <p:nvPr/>
        </p:nvPicPr>
        <p:blipFill>
          <a:blip r:embed="rId5"/>
          <a:stretch>
            <a:fillRect/>
          </a:stretch>
        </p:blipFill>
        <p:spPr>
          <a:xfrm>
            <a:off x="1339954" y="365962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513539041"/>
              </p:ext>
            </p:extLst>
          </p:nvPr>
        </p:nvGraphicFramePr>
        <p:xfrm>
          <a:off x="1342453" y="2063873"/>
          <a:ext cx="5708384" cy="1526719"/>
        </p:xfrm>
        <a:graphic>
          <a:graphicData uri="http://schemas.openxmlformats.org/drawingml/2006/table">
            <a:tbl>
              <a:tblPr firstRow="1" bandRow="1">
                <a:tableStyleId>{5C22544A-7EE6-4342-B048-85BDC9FD1C3A}</a:tableStyleId>
              </a:tblPr>
              <a:tblGrid>
                <a:gridCol w="412728"/>
                <a:gridCol w="765913"/>
                <a:gridCol w="510609"/>
                <a:gridCol w="1180257"/>
                <a:gridCol w="1008112"/>
                <a:gridCol w="864096"/>
                <a:gridCol w="648072"/>
                <a:gridCol w="318597"/>
              </a:tblGrid>
              <a:tr h="257367">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a:t>
                      </a:r>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a:t>
                      </a:r>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336">
                <a:tc rowSpan="3">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en-US" altLang="ko-KR" sz="900" dirty="0" smtClean="0">
                          <a:solidFill>
                            <a:schemeClr val="tx1"/>
                          </a:solidFill>
                        </a:rPr>
                        <a:t>C3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권영은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336">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하하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336">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현대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히히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336">
                <a:tc rowSpan="2">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en-US" altLang="ko-KR" sz="900" dirty="0" smtClean="0">
                          <a:solidFill>
                            <a:schemeClr val="tx1"/>
                          </a:solidFill>
                        </a:rPr>
                        <a:t>C4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포스코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호호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336">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힝힝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336">
                <a:tc rowSpan="2">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en-US" altLang="ko-KR" sz="900" dirty="0" smtClean="0">
                          <a:solidFill>
                            <a:schemeClr val="tx1"/>
                          </a:solidFill>
                        </a:rPr>
                        <a:t>C5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대우증권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후후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336">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우리은행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흑흑</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3" name="직사각형 112"/>
          <p:cNvSpPr/>
          <p:nvPr/>
        </p:nvSpPr>
        <p:spPr>
          <a:xfrm>
            <a:off x="7249609" y="3106690"/>
            <a:ext cx="1786815" cy="363366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컨설턴트 담당 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err="1" smtClean="0"/>
              <a:t>진행중</a:t>
            </a:r>
            <a:r>
              <a:rPr lang="ko-KR" altLang="en-US" sz="1000" dirty="0" smtClean="0"/>
              <a:t> </a:t>
            </a:r>
            <a:r>
              <a:rPr lang="en-US" altLang="ko-KR" sz="1000" dirty="0" smtClean="0"/>
              <a:t>&gt; </a:t>
            </a:r>
            <a:r>
              <a:rPr lang="ko-KR" altLang="en-US" sz="1000" dirty="0" smtClean="0"/>
              <a:t>진행 완료 순으로 현재 진행되고 있는 전체 클래스 보여주기</a:t>
            </a:r>
            <a:endParaRPr lang="en-US" altLang="ko-KR" sz="1000" dirty="0" smtClean="0"/>
          </a:p>
          <a:p>
            <a:pPr marL="174625" lvl="2"/>
            <a:endParaRPr lang="en-US" altLang="ko-KR" sz="1000" dirty="0" smtClean="0"/>
          </a:p>
          <a:p>
            <a:pPr marL="271463" lvl="2" indent="-96838">
              <a:buFont typeface="Wingdings" panose="05000000000000000000" pitchFamily="2" charset="2"/>
              <a:buChar char="ü"/>
            </a:pPr>
            <a:r>
              <a:rPr lang="ko-KR" altLang="en-US" sz="1000" dirty="0" err="1" smtClean="0"/>
              <a:t>고객사를</a:t>
            </a:r>
            <a:r>
              <a:rPr lang="ko-KR" altLang="en-US" sz="1000" dirty="0" smtClean="0"/>
              <a:t> 기준으로 가나다 </a:t>
            </a:r>
            <a:r>
              <a:rPr lang="en-US" altLang="ko-KR" sz="1000" dirty="0" smtClean="0"/>
              <a:t>/ ABC </a:t>
            </a:r>
            <a:r>
              <a:rPr lang="ko-KR" altLang="en-US" sz="1000" dirty="0" smtClean="0"/>
              <a:t>순으로 동일 </a:t>
            </a:r>
            <a:r>
              <a:rPr lang="ko-KR" altLang="en-US" sz="1000" dirty="0" err="1" smtClean="0"/>
              <a:t>고객사를</a:t>
            </a:r>
            <a:r>
              <a:rPr lang="ko-KR" altLang="en-US" sz="1000" dirty="0" smtClean="0"/>
              <a:t> 묶음 형태로 보여주되 묶인 </a:t>
            </a:r>
            <a:r>
              <a:rPr lang="ko-KR" altLang="en-US" sz="1000" dirty="0" err="1" smtClean="0"/>
              <a:t>고객사</a:t>
            </a:r>
            <a:r>
              <a:rPr lang="ko-KR" altLang="en-US" sz="1000" dirty="0" smtClean="0"/>
              <a:t> 리스트 내에서는 가장 최근에 시작된 클래스를 최우선 적으로 보여주기 </a:t>
            </a:r>
            <a:endParaRPr lang="en-US" altLang="ko-KR" sz="1000" dirty="0" smtClean="0"/>
          </a:p>
          <a:p>
            <a:pPr marL="174625" lvl="2"/>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smtClean="0"/>
              <a:t>50</a:t>
            </a:r>
            <a:r>
              <a:rPr lang="ko-KR" altLang="en-US" sz="1000" dirty="0" smtClean="0"/>
              <a:t>개를 </a:t>
            </a:r>
            <a:r>
              <a:rPr lang="en-US" altLang="ko-KR" sz="1000" dirty="0"/>
              <a:t>Maximum</a:t>
            </a:r>
            <a:r>
              <a:rPr lang="ko-KR" altLang="en-US" sz="1000" dirty="0"/>
              <a:t>으로 전체 정보를 </a:t>
            </a:r>
            <a:r>
              <a:rPr lang="ko-KR" altLang="en-US" sz="1000" dirty="0" smtClean="0"/>
              <a:t>보여주기</a:t>
            </a:r>
            <a:endParaRPr lang="en-US" altLang="ko-KR" sz="1000" dirty="0" smtClean="0"/>
          </a:p>
          <a:p>
            <a:pPr marL="174625" lvl="2"/>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50 / 100 / 150 </a:t>
            </a:r>
            <a:r>
              <a:rPr lang="ko-KR" altLang="en-US" sz="1000" dirty="0" smtClean="0"/>
              <a:t>순으로 </a:t>
            </a:r>
            <a:r>
              <a:rPr lang="en-US" altLang="ko-KR" sz="1000" dirty="0"/>
              <a:t>entries per page </a:t>
            </a:r>
            <a:r>
              <a:rPr lang="ko-KR" altLang="en-US" sz="1000" dirty="0" smtClean="0"/>
              <a:t>수정가능</a:t>
            </a:r>
            <a:endParaRPr lang="en-US" altLang="ko-KR" sz="1000" dirty="0"/>
          </a:p>
        </p:txBody>
      </p:sp>
      <p:pic>
        <p:nvPicPr>
          <p:cNvPr id="41"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7078" y="2488506"/>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7078" y="2980369"/>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5" name="표 44"/>
          <p:cNvGraphicFramePr>
            <a:graphicFrameLocks noGrp="1"/>
          </p:cNvGraphicFramePr>
          <p:nvPr>
            <p:extLst/>
          </p:nvPr>
        </p:nvGraphicFramePr>
        <p:xfrm>
          <a:off x="1342454" y="4575205"/>
          <a:ext cx="5708382" cy="1924670"/>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354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클래스명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a:t>
                      </a:r>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포스코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포스코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포스코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6" name="직사각형 45"/>
          <p:cNvSpPr/>
          <p:nvPr/>
        </p:nvSpPr>
        <p:spPr bwMode="auto">
          <a:xfrm>
            <a:off x="1364226" y="492196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7" name="직사각형 46"/>
          <p:cNvSpPr/>
          <p:nvPr/>
        </p:nvSpPr>
        <p:spPr bwMode="auto">
          <a:xfrm>
            <a:off x="5483282" y="6295117"/>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0" name="직사각형 59"/>
          <p:cNvSpPr/>
          <p:nvPr/>
        </p:nvSpPr>
        <p:spPr bwMode="auto">
          <a:xfrm>
            <a:off x="1346648" y="6276600"/>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6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495214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4" name="그룹 63"/>
          <p:cNvGrpSpPr/>
          <p:nvPr/>
        </p:nvGrpSpPr>
        <p:grpSpPr>
          <a:xfrm>
            <a:off x="5871822" y="4210202"/>
            <a:ext cx="1109100" cy="245523"/>
            <a:chOff x="7360053" y="3068960"/>
            <a:chExt cx="2235137" cy="442247"/>
          </a:xfrm>
        </p:grpSpPr>
        <p:pic>
          <p:nvPicPr>
            <p:cNvPr id="65" name="그림 64"/>
            <p:cNvPicPr>
              <a:picLocks noChangeAspect="1"/>
            </p:cNvPicPr>
            <p:nvPr/>
          </p:nvPicPr>
          <p:blipFill>
            <a:blip r:embed="rId8"/>
            <a:stretch>
              <a:fillRect/>
            </a:stretch>
          </p:blipFill>
          <p:spPr>
            <a:xfrm>
              <a:off x="7360053" y="3068960"/>
              <a:ext cx="2235137" cy="442247"/>
            </a:xfrm>
            <a:prstGeom prst="rect">
              <a:avLst/>
            </a:prstGeom>
          </p:spPr>
        </p:pic>
        <p:sp>
          <p:nvSpPr>
            <p:cNvPr id="66" name="직사각형 65"/>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67" name="직사각형 66"/>
          <p:cNvSpPr/>
          <p:nvPr/>
        </p:nvSpPr>
        <p:spPr bwMode="auto">
          <a:xfrm>
            <a:off x="1310132" y="4146612"/>
            <a:ext cx="1933066" cy="20172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송진 컨설턴트 님 관리 클래스 현황</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1270518" y="4108221"/>
            <a:ext cx="5851869" cy="265761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0" name="그룹 79"/>
          <p:cNvGrpSpPr/>
          <p:nvPr/>
        </p:nvGrpSpPr>
        <p:grpSpPr>
          <a:xfrm>
            <a:off x="1259632" y="3885319"/>
            <a:ext cx="5862754" cy="191402"/>
            <a:chOff x="1314346" y="1719201"/>
            <a:chExt cx="5862754" cy="191402"/>
          </a:xfrm>
        </p:grpSpPr>
        <p:pic>
          <p:nvPicPr>
            <p:cNvPr id="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TextBox 82"/>
            <p:cNvSpPr txBox="1"/>
            <p:nvPr/>
          </p:nvSpPr>
          <p:spPr>
            <a:xfrm>
              <a:off x="1344243" y="1752096"/>
              <a:ext cx="1856257"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컨설턴트 담당 </a:t>
              </a:r>
              <a:r>
                <a:rPr lang="ko-KR" altLang="en-US" sz="900" b="1" dirty="0" err="1" smtClean="0">
                  <a:solidFill>
                    <a:schemeClr val="bg1"/>
                  </a:solidFill>
                </a:rPr>
                <a:t>고객사</a:t>
              </a:r>
              <a:r>
                <a:rPr lang="ko-KR" altLang="en-US" sz="900" b="1" dirty="0" smtClean="0">
                  <a:solidFill>
                    <a:schemeClr val="bg1"/>
                  </a:solidFill>
                </a:rPr>
                <a:t> 현황</a:t>
              </a:r>
              <a:endParaRPr lang="ko-KR" altLang="en-US" sz="900" b="1" dirty="0">
                <a:solidFill>
                  <a:schemeClr val="bg1"/>
                </a:solidFill>
              </a:endParaRPr>
            </a:p>
          </p:txBody>
        </p:sp>
      </p:grpSp>
      <p:sp>
        <p:nvSpPr>
          <p:cNvPr id="84" name="TextBox 83"/>
          <p:cNvSpPr txBox="1"/>
          <p:nvPr/>
        </p:nvSpPr>
        <p:spPr>
          <a:xfrm>
            <a:off x="1752801" y="436760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85" name="TextBox 84"/>
          <p:cNvSpPr txBox="1"/>
          <p:nvPr/>
        </p:nvSpPr>
        <p:spPr>
          <a:xfrm>
            <a:off x="2285860" y="437399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86" name="TextBox 85"/>
          <p:cNvSpPr txBox="1"/>
          <p:nvPr/>
        </p:nvSpPr>
        <p:spPr>
          <a:xfrm>
            <a:off x="1314400" y="437399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87" name="그림 86"/>
          <p:cNvPicPr>
            <a:picLocks noChangeAspect="1"/>
          </p:cNvPicPr>
          <p:nvPr/>
        </p:nvPicPr>
        <p:blipFill>
          <a:blip r:embed="rId4"/>
          <a:stretch>
            <a:fillRect/>
          </a:stretch>
        </p:blipFill>
        <p:spPr>
          <a:xfrm>
            <a:off x="5771261" y="6543396"/>
            <a:ext cx="1293034" cy="197972"/>
          </a:xfrm>
          <a:prstGeom prst="rect">
            <a:avLst/>
          </a:prstGeom>
        </p:spPr>
      </p:pic>
      <p:pic>
        <p:nvPicPr>
          <p:cNvPr id="88" name="그림 87"/>
          <p:cNvPicPr>
            <a:picLocks noChangeAspect="1"/>
          </p:cNvPicPr>
          <p:nvPr/>
        </p:nvPicPr>
        <p:blipFill>
          <a:blip r:embed="rId5"/>
          <a:stretch>
            <a:fillRect/>
          </a:stretch>
        </p:blipFill>
        <p:spPr>
          <a:xfrm>
            <a:off x="1353412" y="6590659"/>
            <a:ext cx="1521869" cy="149692"/>
          </a:xfrm>
          <a:prstGeom prst="rect">
            <a:avLst/>
          </a:prstGeom>
        </p:spPr>
      </p:pic>
      <p:sp>
        <p:nvSpPr>
          <p:cNvPr id="89" name="직사각형 88"/>
          <p:cNvSpPr/>
          <p:nvPr/>
        </p:nvSpPr>
        <p:spPr bwMode="auto">
          <a:xfrm>
            <a:off x="1364226" y="5205677"/>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91" name="직사각형 90"/>
          <p:cNvSpPr/>
          <p:nvPr/>
        </p:nvSpPr>
        <p:spPr bwMode="auto">
          <a:xfrm>
            <a:off x="1364226" y="546699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93" name="직사각형 92"/>
          <p:cNvSpPr/>
          <p:nvPr/>
        </p:nvSpPr>
        <p:spPr bwMode="auto">
          <a:xfrm>
            <a:off x="1364226" y="575922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364226" y="601040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9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5222327"/>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0359" y="549438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tangle 6"/>
          <p:cNvSpPr>
            <a:spLocks noChangeArrowheads="1"/>
          </p:cNvSpPr>
          <p:nvPr/>
        </p:nvSpPr>
        <p:spPr bwMode="auto">
          <a:xfrm>
            <a:off x="606425" y="527968"/>
            <a:ext cx="828605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2(1) </a:t>
            </a:r>
            <a:r>
              <a:rPr lang="ko-KR" altLang="en-US" dirty="0" smtClean="0">
                <a:solidFill>
                  <a:srgbClr val="000000"/>
                </a:solidFill>
                <a:latin typeface="돋움"/>
                <a:ea typeface="돋움"/>
              </a:rPr>
              <a:t>컨설턴트 관리 전체보기</a:t>
            </a:r>
            <a:endParaRPr lang="ko-KR" altLang="en-US" dirty="0">
              <a:solidFill>
                <a:srgbClr val="000000"/>
              </a:solidFill>
              <a:latin typeface="돋움"/>
              <a:ea typeface="돋움"/>
            </a:endParaRPr>
          </a:p>
        </p:txBody>
      </p:sp>
      <p:pic>
        <p:nvPicPr>
          <p:cNvPr id="54" name="그림 53"/>
          <p:cNvPicPr>
            <a:picLocks noChangeAspect="1"/>
          </p:cNvPicPr>
          <p:nvPr/>
        </p:nvPicPr>
        <p:blipFill>
          <a:blip r:embed="rId8"/>
          <a:stretch>
            <a:fillRect/>
          </a:stretch>
        </p:blipFill>
        <p:spPr>
          <a:xfrm>
            <a:off x="6043936" y="1786633"/>
            <a:ext cx="1016495" cy="243163"/>
          </a:xfrm>
          <a:prstGeom prst="rect">
            <a:avLst/>
          </a:prstGeom>
        </p:spPr>
      </p:pic>
      <p:sp>
        <p:nvSpPr>
          <p:cNvPr id="55" name="직사각형 54"/>
          <p:cNvSpPr/>
          <p:nvPr/>
        </p:nvSpPr>
        <p:spPr>
          <a:xfrm>
            <a:off x="7280470" y="602764"/>
            <a:ext cx="1706242" cy="245802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컨설턴트 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컨설턴트 담당 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50 </a:t>
            </a:r>
            <a:r>
              <a:rPr lang="ko-KR" altLang="en-US" sz="1000" dirty="0" smtClean="0"/>
              <a:t>이후 부터는 </a:t>
            </a:r>
            <a:r>
              <a:rPr lang="en-US" altLang="ko-KR" sz="1000" dirty="0" smtClean="0"/>
              <a:t>50 </a:t>
            </a:r>
            <a:r>
              <a:rPr lang="ko-KR" altLang="en-US" sz="1000" dirty="0" smtClean="0"/>
              <a:t>기준으로 증가</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컨설턴트 명 가나다 </a:t>
            </a:r>
            <a:r>
              <a:rPr lang="en-US" altLang="ko-KR" sz="1000" dirty="0" smtClean="0"/>
              <a:t>/ ABC </a:t>
            </a:r>
            <a:r>
              <a:rPr lang="ko-KR" altLang="en-US" sz="1000" dirty="0" smtClean="0"/>
              <a:t>순으로 나열</a:t>
            </a:r>
            <a:endParaRPr lang="en-US" altLang="ko-KR" sz="1000" dirty="0" smtClean="0"/>
          </a:p>
        </p:txBody>
      </p:sp>
      <p:grpSp>
        <p:nvGrpSpPr>
          <p:cNvPr id="98" name="그룹 97"/>
          <p:cNvGrpSpPr/>
          <p:nvPr/>
        </p:nvGrpSpPr>
        <p:grpSpPr>
          <a:xfrm>
            <a:off x="1316561" y="1473898"/>
            <a:ext cx="3535018" cy="280077"/>
            <a:chOff x="1316561" y="1473898"/>
            <a:chExt cx="1847097" cy="280077"/>
          </a:xfrm>
        </p:grpSpPr>
        <p:pic>
          <p:nvPicPr>
            <p:cNvPr id="99" name="그림 98"/>
            <p:cNvPicPr>
              <a:picLocks noChangeAspect="1"/>
            </p:cNvPicPr>
            <p:nvPr/>
          </p:nvPicPr>
          <p:blipFill>
            <a:blip r:embed="rId9"/>
            <a:stretch>
              <a:fillRect/>
            </a:stretch>
          </p:blipFill>
          <p:spPr>
            <a:xfrm>
              <a:off x="1316561" y="1473898"/>
              <a:ext cx="932484" cy="280077"/>
            </a:xfrm>
            <a:prstGeom prst="rect">
              <a:avLst/>
            </a:prstGeom>
          </p:spPr>
        </p:pic>
        <p:pic>
          <p:nvPicPr>
            <p:cNvPr id="100" name="그림 99"/>
            <p:cNvPicPr>
              <a:picLocks noChangeAspect="1"/>
            </p:cNvPicPr>
            <p:nvPr/>
          </p:nvPicPr>
          <p:blipFill>
            <a:blip r:embed="rId9"/>
            <a:stretch>
              <a:fillRect/>
            </a:stretch>
          </p:blipFill>
          <p:spPr>
            <a:xfrm>
              <a:off x="2231174" y="1473898"/>
              <a:ext cx="932484" cy="280077"/>
            </a:xfrm>
            <a:prstGeom prst="rect">
              <a:avLst/>
            </a:prstGeom>
          </p:spPr>
        </p:pic>
      </p:grpSp>
      <p:grpSp>
        <p:nvGrpSpPr>
          <p:cNvPr id="101" name="그룹 100"/>
          <p:cNvGrpSpPr/>
          <p:nvPr/>
        </p:nvGrpSpPr>
        <p:grpSpPr>
          <a:xfrm>
            <a:off x="4716017" y="1463012"/>
            <a:ext cx="2376264" cy="314325"/>
            <a:chOff x="5710780" y="1895395"/>
            <a:chExt cx="1603857" cy="314325"/>
          </a:xfrm>
        </p:grpSpPr>
        <p:grpSp>
          <p:nvGrpSpPr>
            <p:cNvPr id="102" name="그룹 101"/>
            <p:cNvGrpSpPr/>
            <p:nvPr/>
          </p:nvGrpSpPr>
          <p:grpSpPr>
            <a:xfrm>
              <a:off x="5710780" y="1895395"/>
              <a:ext cx="1603857" cy="314325"/>
              <a:chOff x="5292380" y="1813342"/>
              <a:chExt cx="1007811" cy="314325"/>
            </a:xfrm>
          </p:grpSpPr>
          <p:pic>
            <p:nvPicPr>
              <p:cNvPr id="104"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5" name="직사각형 104"/>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453405522"/>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871822" y="238050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916" y="121845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37190"/>
            <a:ext cx="5851869" cy="241669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3612366"/>
            <a:ext cx="1293034" cy="197972"/>
          </a:xfrm>
          <a:prstGeom prst="rect">
            <a:avLst/>
          </a:prstGeom>
        </p:spPr>
      </p:pic>
      <p:pic>
        <p:nvPicPr>
          <p:cNvPr id="126" name="그림 125"/>
          <p:cNvPicPr>
            <a:picLocks noChangeAspect="1"/>
          </p:cNvPicPr>
          <p:nvPr/>
        </p:nvPicPr>
        <p:blipFill>
          <a:blip r:embed="rId6"/>
          <a:stretch>
            <a:fillRect/>
          </a:stretch>
        </p:blipFill>
        <p:spPr>
          <a:xfrm>
            <a:off x="1339954" y="3659629"/>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31954674"/>
              </p:ext>
            </p:extLst>
          </p:nvPr>
        </p:nvGraphicFramePr>
        <p:xfrm>
          <a:off x="1342526" y="2662589"/>
          <a:ext cx="5721769" cy="916494"/>
        </p:xfrm>
        <a:graphic>
          <a:graphicData uri="http://schemas.openxmlformats.org/drawingml/2006/table">
            <a:tbl>
              <a:tblPr firstRow="1" bandRow="1">
                <a:tableStyleId>{5C22544A-7EE6-4342-B048-85BDC9FD1C3A}</a:tableStyleId>
              </a:tblPr>
              <a:tblGrid>
                <a:gridCol w="413696"/>
                <a:gridCol w="767709"/>
                <a:gridCol w="511806"/>
                <a:gridCol w="1104215"/>
                <a:gridCol w="864096"/>
                <a:gridCol w="792088"/>
                <a:gridCol w="805448"/>
                <a:gridCol w="462711"/>
              </a:tblGrid>
              <a:tr h="202634">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a:t>
                      </a:r>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a:t>
                      </a:r>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772">
                <a:tc rowSpan="3">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r>
                        <a:rPr lang="en-US" altLang="ko-KR" sz="900" dirty="0" smtClean="0">
                          <a:solidFill>
                            <a:schemeClr val="tx1"/>
                          </a:solidFill>
                        </a:rPr>
                        <a:t>C3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권영은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772">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하하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772">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현대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히히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772">
                <a:tc rowSpan="2">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en-US" altLang="ko-KR" sz="900" dirty="0" smtClean="0">
                          <a:solidFill>
                            <a:schemeClr val="tx1"/>
                          </a:solidFill>
                        </a:rPr>
                        <a:t>C4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포스코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호호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772">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힝힝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 name="그룹 1"/>
          <p:cNvGrpSpPr/>
          <p:nvPr/>
        </p:nvGrpSpPr>
        <p:grpSpPr>
          <a:xfrm>
            <a:off x="1316561" y="1473898"/>
            <a:ext cx="3535018" cy="280077"/>
            <a:chOff x="1316561" y="1473898"/>
            <a:chExt cx="1847097" cy="280077"/>
          </a:xfrm>
        </p:grpSpPr>
        <p:pic>
          <p:nvPicPr>
            <p:cNvPr id="7" name="그림 6"/>
            <p:cNvPicPr>
              <a:picLocks noChangeAspect="1"/>
            </p:cNvPicPr>
            <p:nvPr/>
          </p:nvPicPr>
          <p:blipFill>
            <a:blip r:embed="rId7"/>
            <a:stretch>
              <a:fillRect/>
            </a:stretch>
          </p:blipFill>
          <p:spPr>
            <a:xfrm>
              <a:off x="1316561" y="1473898"/>
              <a:ext cx="932484" cy="280077"/>
            </a:xfrm>
            <a:prstGeom prst="rect">
              <a:avLst/>
            </a:prstGeom>
          </p:spPr>
        </p:pic>
        <p:pic>
          <p:nvPicPr>
            <p:cNvPr id="68" name="그림 67"/>
            <p:cNvPicPr>
              <a:picLocks noChangeAspect="1"/>
            </p:cNvPicPr>
            <p:nvPr/>
          </p:nvPicPr>
          <p:blipFill>
            <a:blip r:embed="rId7"/>
            <a:stretch>
              <a:fillRect/>
            </a:stretch>
          </p:blipFill>
          <p:spPr>
            <a:xfrm>
              <a:off x="2231174" y="1473898"/>
              <a:ext cx="932484" cy="280077"/>
            </a:xfrm>
            <a:prstGeom prst="rect">
              <a:avLst/>
            </a:prstGeom>
          </p:spPr>
        </p:pic>
      </p:grpSp>
      <p:grpSp>
        <p:nvGrpSpPr>
          <p:cNvPr id="12" name="그룹 11"/>
          <p:cNvGrpSpPr/>
          <p:nvPr/>
        </p:nvGrpSpPr>
        <p:grpSpPr>
          <a:xfrm>
            <a:off x="4716017" y="1463012"/>
            <a:ext cx="2376264"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1"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3534" y="3001902"/>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3534" y="3351056"/>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5" name="표 44"/>
          <p:cNvGraphicFramePr>
            <a:graphicFrameLocks noGrp="1"/>
          </p:cNvGraphicFramePr>
          <p:nvPr>
            <p:extLst/>
          </p:nvPr>
        </p:nvGraphicFramePr>
        <p:xfrm>
          <a:off x="1342454" y="4575205"/>
          <a:ext cx="5708382" cy="1924670"/>
        </p:xfrm>
        <a:graphic>
          <a:graphicData uri="http://schemas.openxmlformats.org/drawingml/2006/table">
            <a:tbl>
              <a:tblPr firstRow="1" bandRow="1">
                <a:tableStyleId>{5C22544A-7EE6-4342-B048-85BDC9FD1C3A}</a:tableStyleId>
              </a:tblPr>
              <a:tblGrid>
                <a:gridCol w="532592"/>
                <a:gridCol w="440825"/>
                <a:gridCol w="534313"/>
                <a:gridCol w="356209"/>
                <a:gridCol w="582268"/>
                <a:gridCol w="399685"/>
                <a:gridCol w="855052"/>
                <a:gridCol w="432048"/>
                <a:gridCol w="504056"/>
                <a:gridCol w="504056"/>
                <a:gridCol w="567278"/>
              </a:tblGrid>
              <a:tr h="23549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클래스명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a:t>
                      </a:r>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포스코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  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포스코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포스코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07:00~  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2014.05.09~    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15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6" name="직사각형 45"/>
          <p:cNvSpPr/>
          <p:nvPr/>
        </p:nvSpPr>
        <p:spPr bwMode="auto">
          <a:xfrm>
            <a:off x="1364226" y="492196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7" name="직사각형 46"/>
          <p:cNvSpPr/>
          <p:nvPr/>
        </p:nvSpPr>
        <p:spPr bwMode="auto">
          <a:xfrm>
            <a:off x="5483282" y="6295117"/>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0" name="직사각형 59"/>
          <p:cNvSpPr/>
          <p:nvPr/>
        </p:nvSpPr>
        <p:spPr bwMode="auto">
          <a:xfrm>
            <a:off x="1346648" y="6276600"/>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6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0359" y="4952144"/>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4" name="그룹 63"/>
          <p:cNvGrpSpPr/>
          <p:nvPr/>
        </p:nvGrpSpPr>
        <p:grpSpPr>
          <a:xfrm>
            <a:off x="5871822" y="4210202"/>
            <a:ext cx="1109100" cy="245523"/>
            <a:chOff x="7360053" y="3068960"/>
            <a:chExt cx="2235137" cy="442247"/>
          </a:xfrm>
        </p:grpSpPr>
        <p:pic>
          <p:nvPicPr>
            <p:cNvPr id="65" name="그림 64"/>
            <p:cNvPicPr>
              <a:picLocks noChangeAspect="1"/>
            </p:cNvPicPr>
            <p:nvPr/>
          </p:nvPicPr>
          <p:blipFill>
            <a:blip r:embed="rId3"/>
            <a:stretch>
              <a:fillRect/>
            </a:stretch>
          </p:blipFill>
          <p:spPr>
            <a:xfrm>
              <a:off x="7360053" y="3068960"/>
              <a:ext cx="2235137" cy="442247"/>
            </a:xfrm>
            <a:prstGeom prst="rect">
              <a:avLst/>
            </a:prstGeom>
          </p:spPr>
        </p:pic>
        <p:sp>
          <p:nvSpPr>
            <p:cNvPr id="66" name="직사각형 65"/>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67" name="직사각형 66"/>
          <p:cNvSpPr/>
          <p:nvPr/>
        </p:nvSpPr>
        <p:spPr bwMode="auto">
          <a:xfrm>
            <a:off x="1310132" y="4146612"/>
            <a:ext cx="1933066" cy="201721"/>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송진 컨설턴트 님 관리 클래스 현황</a:t>
            </a:r>
            <a:endParaRPr kumimoji="1" lang="ko-KR" altLang="en-US" sz="900" b="1" dirty="0">
              <a:solidFill>
                <a:schemeClr val="bg1"/>
              </a:solidFill>
              <a:latin typeface="Arial" charset="0"/>
              <a:ea typeface="돋움" pitchFamily="50" charset="-127"/>
            </a:endParaRPr>
          </a:p>
        </p:txBody>
      </p:sp>
      <p:sp>
        <p:nvSpPr>
          <p:cNvPr id="79" name="직사각형 78"/>
          <p:cNvSpPr/>
          <p:nvPr/>
        </p:nvSpPr>
        <p:spPr bwMode="auto">
          <a:xfrm>
            <a:off x="1270518" y="4108221"/>
            <a:ext cx="5851869" cy="265761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88531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TextBox 83"/>
          <p:cNvSpPr txBox="1"/>
          <p:nvPr/>
        </p:nvSpPr>
        <p:spPr>
          <a:xfrm>
            <a:off x="1752801" y="436760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85" name="TextBox 84"/>
          <p:cNvSpPr txBox="1"/>
          <p:nvPr/>
        </p:nvSpPr>
        <p:spPr>
          <a:xfrm>
            <a:off x="2285860" y="437399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sp>
        <p:nvSpPr>
          <p:cNvPr id="86" name="TextBox 85"/>
          <p:cNvSpPr txBox="1"/>
          <p:nvPr/>
        </p:nvSpPr>
        <p:spPr>
          <a:xfrm>
            <a:off x="1314400" y="437399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87" name="그림 86"/>
          <p:cNvPicPr>
            <a:picLocks noChangeAspect="1"/>
          </p:cNvPicPr>
          <p:nvPr/>
        </p:nvPicPr>
        <p:blipFill>
          <a:blip r:embed="rId5"/>
          <a:stretch>
            <a:fillRect/>
          </a:stretch>
        </p:blipFill>
        <p:spPr>
          <a:xfrm>
            <a:off x="5771261" y="6543396"/>
            <a:ext cx="1293034" cy="197972"/>
          </a:xfrm>
          <a:prstGeom prst="rect">
            <a:avLst/>
          </a:prstGeom>
        </p:spPr>
      </p:pic>
      <p:pic>
        <p:nvPicPr>
          <p:cNvPr id="88" name="그림 87"/>
          <p:cNvPicPr>
            <a:picLocks noChangeAspect="1"/>
          </p:cNvPicPr>
          <p:nvPr/>
        </p:nvPicPr>
        <p:blipFill>
          <a:blip r:embed="rId6"/>
          <a:stretch>
            <a:fillRect/>
          </a:stretch>
        </p:blipFill>
        <p:spPr>
          <a:xfrm>
            <a:off x="1353412" y="6590659"/>
            <a:ext cx="1521869" cy="149692"/>
          </a:xfrm>
          <a:prstGeom prst="rect">
            <a:avLst/>
          </a:prstGeom>
        </p:spPr>
      </p:pic>
      <p:sp>
        <p:nvSpPr>
          <p:cNvPr id="89" name="직사각형 88"/>
          <p:cNvSpPr/>
          <p:nvPr/>
        </p:nvSpPr>
        <p:spPr bwMode="auto">
          <a:xfrm>
            <a:off x="1364226" y="5205677"/>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91" name="직사각형 90"/>
          <p:cNvSpPr/>
          <p:nvPr/>
        </p:nvSpPr>
        <p:spPr bwMode="auto">
          <a:xfrm>
            <a:off x="1364226" y="5466996"/>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93" name="직사각형 92"/>
          <p:cNvSpPr/>
          <p:nvPr/>
        </p:nvSpPr>
        <p:spPr bwMode="auto">
          <a:xfrm>
            <a:off x="1364226" y="575922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364226" y="601040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95"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0359" y="5222327"/>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0359" y="5494380"/>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tangle 6"/>
          <p:cNvSpPr>
            <a:spLocks noChangeArrowheads="1"/>
          </p:cNvSpPr>
          <p:nvPr/>
        </p:nvSpPr>
        <p:spPr bwMode="auto">
          <a:xfrm>
            <a:off x="606425" y="527968"/>
            <a:ext cx="828605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2(1) </a:t>
            </a:r>
            <a:r>
              <a:rPr lang="ko-KR" altLang="en-US" dirty="0" smtClean="0">
                <a:solidFill>
                  <a:srgbClr val="000000"/>
                </a:solidFill>
                <a:latin typeface="돋움"/>
                <a:ea typeface="돋움"/>
              </a:rPr>
              <a:t>컨설턴트 관리 상세보기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graphicFrame>
        <p:nvGraphicFramePr>
          <p:cNvPr id="54" name="표 53"/>
          <p:cNvGraphicFramePr>
            <a:graphicFrameLocks noGrp="1"/>
          </p:cNvGraphicFramePr>
          <p:nvPr>
            <p:extLst>
              <p:ext uri="{D42A27DB-BD31-4B8C-83A1-F6EECF244321}">
                <p14:modId xmlns:p14="http://schemas.microsoft.com/office/powerpoint/2010/main" val="3179101077"/>
              </p:ext>
            </p:extLst>
          </p:nvPr>
        </p:nvGraphicFramePr>
        <p:xfrm>
          <a:off x="1403646" y="1828092"/>
          <a:ext cx="3312370" cy="592796"/>
        </p:xfrm>
        <a:graphic>
          <a:graphicData uri="http://schemas.openxmlformats.org/drawingml/2006/table">
            <a:tbl>
              <a:tblPr firstRow="1" bandRow="1">
                <a:tableStyleId>{5C22544A-7EE6-4342-B048-85BDC9FD1C3A}</a:tableStyleId>
              </a:tblPr>
              <a:tblGrid>
                <a:gridCol w="1656185"/>
                <a:gridCol w="1656185"/>
              </a:tblGrid>
              <a:tr h="168964">
                <a:tc>
                  <a:txBody>
                    <a:bodyPr/>
                    <a:lstStyle/>
                    <a:p>
                      <a:pPr algn="ctr" latinLnBrk="1"/>
                      <a:r>
                        <a:rPr lang="ko-KR" altLang="en-US" sz="1000" dirty="0" smtClean="0">
                          <a:solidFill>
                            <a:schemeClr val="tx1"/>
                          </a:solidFill>
                        </a:rPr>
                        <a:t>컨설턴트</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7816">
                <a:tc>
                  <a:txBody>
                    <a:bodyPr/>
                    <a:lstStyle/>
                    <a:p>
                      <a:pPr algn="ctr"/>
                      <a:r>
                        <a:rPr lang="ko-KR" altLang="en-US" sz="900" dirty="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7816">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7816">
                <a:tc>
                  <a:txBody>
                    <a:bodyPr/>
                    <a:lstStyle/>
                    <a:p>
                      <a:pPr algn="ctr"/>
                      <a:r>
                        <a:rPr lang="ko-KR" altLang="en-US" sz="900" dirty="0" smtClean="0"/>
                        <a:t>서한울</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SPC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TextBox 54"/>
          <p:cNvSpPr txBox="1"/>
          <p:nvPr/>
        </p:nvSpPr>
        <p:spPr>
          <a:xfrm>
            <a:off x="1372612" y="1777535"/>
            <a:ext cx="3376063" cy="701687"/>
          </a:xfrm>
          <a:prstGeom prst="rect">
            <a:avLst/>
          </a:prstGeom>
          <a:noFill/>
          <a:ln w="25400">
            <a:solidFill>
              <a:srgbClr val="FF0000"/>
            </a:solidFill>
            <a:prstDash val="dash"/>
          </a:ln>
        </p:spPr>
        <p:txBody>
          <a:bodyPr wrap="square" rtlCol="0">
            <a:normAutofit/>
          </a:bodyPr>
          <a:lstStyle/>
          <a:p>
            <a:endParaRPr lang="ko-KR" altLang="en-US" dirty="0"/>
          </a:p>
        </p:txBody>
      </p:sp>
      <p:sp>
        <p:nvSpPr>
          <p:cNvPr id="56" name="직사각형 55"/>
          <p:cNvSpPr/>
          <p:nvPr/>
        </p:nvSpPr>
        <p:spPr>
          <a:xfrm>
            <a:off x="22520" y="1624296"/>
            <a:ext cx="1059535" cy="1954787"/>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smtClean="0">
                <a:sym typeface="Wingdings" panose="05000000000000000000" pitchFamily="2" charset="2"/>
              </a:rPr>
              <a:t>필터링</a:t>
            </a:r>
            <a:r>
              <a:rPr lang="ko-KR" altLang="en-US" sz="1000" b="1" dirty="0" smtClean="0">
                <a:sym typeface="Wingdings" panose="05000000000000000000" pitchFamily="2" charset="2"/>
              </a:rPr>
              <a:t> 기능</a:t>
            </a:r>
            <a:endParaRPr lang="en-US" altLang="ko-KR" sz="1000" dirty="0">
              <a:sym typeface="Wingdings" panose="05000000000000000000" pitchFamily="2" charset="2"/>
            </a:endParaRPr>
          </a:p>
          <a:p>
            <a:pPr marL="174625" lvl="1" indent="-88900">
              <a:buFont typeface="Wingdings" panose="05000000000000000000" pitchFamily="2" charset="2"/>
              <a:buChar char="v"/>
            </a:pPr>
            <a:r>
              <a:rPr lang="en-US" altLang="ko-KR" sz="1000" b="1" dirty="0">
                <a:sym typeface="Wingdings" panose="05000000000000000000" pitchFamily="2" charset="2"/>
              </a:rPr>
              <a:t> </a:t>
            </a:r>
            <a:r>
              <a:rPr lang="ko-KR" altLang="en-US" sz="1000" dirty="0" smtClean="0">
                <a:sym typeface="Wingdings" panose="05000000000000000000" pitchFamily="2" charset="2"/>
              </a:rPr>
              <a:t>해당 </a:t>
            </a:r>
            <a:r>
              <a:rPr lang="ko-KR" altLang="en-US" sz="1000" dirty="0" err="1" smtClean="0">
                <a:sym typeface="Wingdings" panose="05000000000000000000" pitchFamily="2" charset="2"/>
              </a:rPr>
              <a:t>필터링에서</a:t>
            </a:r>
            <a:r>
              <a:rPr lang="ko-KR" altLang="en-US" sz="1000" dirty="0" smtClean="0">
                <a:sym typeface="Wingdings" panose="05000000000000000000" pitchFamily="2" charset="2"/>
              </a:rPr>
              <a:t> 선택된 속성에 따라 아래 세부 진행현황표 내용 변환되도록 설정</a:t>
            </a:r>
            <a:endParaRPr lang="en-US" altLang="ko-KR" sz="1000" b="1" dirty="0" smtClean="0">
              <a:sym typeface="Wingdings" panose="05000000000000000000" pitchFamily="2" charset="2"/>
            </a:endParaRPr>
          </a:p>
        </p:txBody>
      </p:sp>
      <p:cxnSp>
        <p:nvCxnSpPr>
          <p:cNvPr id="57" name="꺾인 연결선 56"/>
          <p:cNvCxnSpPr>
            <a:stCxn id="55" idx="0"/>
            <a:endCxn id="56" idx="3"/>
          </p:cNvCxnSpPr>
          <p:nvPr/>
        </p:nvCxnSpPr>
        <p:spPr bwMode="auto">
          <a:xfrm rot="16200000" flipH="1" flipV="1">
            <a:off x="1659272" y="1200317"/>
            <a:ext cx="824155" cy="1978589"/>
          </a:xfrm>
          <a:prstGeom prst="bentConnector4">
            <a:avLst>
              <a:gd name="adj1" fmla="val -27738"/>
              <a:gd name="adj2" fmla="val 9265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p:cNvSpPr txBox="1"/>
          <p:nvPr/>
        </p:nvSpPr>
        <p:spPr>
          <a:xfrm>
            <a:off x="5768217" y="2838260"/>
            <a:ext cx="863018" cy="775894"/>
          </a:xfrm>
          <a:prstGeom prst="rect">
            <a:avLst/>
          </a:prstGeom>
          <a:noFill/>
          <a:ln w="25400">
            <a:solidFill>
              <a:srgbClr val="FF0000"/>
            </a:solidFill>
            <a:prstDash val="dash"/>
          </a:ln>
        </p:spPr>
        <p:txBody>
          <a:bodyPr wrap="square" rtlCol="0">
            <a:normAutofit/>
          </a:bodyPr>
          <a:lstStyle/>
          <a:p>
            <a:endParaRPr lang="ko-KR" altLang="en-US" dirty="0"/>
          </a:p>
        </p:txBody>
      </p:sp>
      <p:pic>
        <p:nvPicPr>
          <p:cNvPr id="73" name="그림 72"/>
          <p:cNvPicPr/>
          <p:nvPr/>
        </p:nvPicPr>
        <p:blipFill>
          <a:blip r:embed="rId11">
            <a:extLst>
              <a:ext uri="{28A0092B-C50C-407E-A947-70E740481C1C}">
                <a14:useLocalDpi xmlns:a14="http://schemas.microsoft.com/office/drawing/2010/main" val="0"/>
              </a:ext>
            </a:extLst>
          </a:blip>
          <a:srcRect/>
          <a:stretch>
            <a:fillRect/>
          </a:stretch>
        </p:blipFill>
        <p:spPr bwMode="auto">
          <a:xfrm>
            <a:off x="7238992" y="59406"/>
            <a:ext cx="2265051" cy="1103934"/>
          </a:xfrm>
          <a:prstGeom prst="rect">
            <a:avLst/>
          </a:prstGeom>
          <a:noFill/>
          <a:ln>
            <a:noFill/>
          </a:ln>
        </p:spPr>
      </p:pic>
      <p:cxnSp>
        <p:nvCxnSpPr>
          <p:cNvPr id="77" name="꺾인 연결선 76"/>
          <p:cNvCxnSpPr>
            <a:stCxn id="72" idx="0"/>
            <a:endCxn id="73" idx="0"/>
          </p:cNvCxnSpPr>
          <p:nvPr/>
        </p:nvCxnSpPr>
        <p:spPr bwMode="auto">
          <a:xfrm rot="5400000" flipH="1" flipV="1">
            <a:off x="5896195" y="362937"/>
            <a:ext cx="2778854" cy="2171792"/>
          </a:xfrm>
          <a:prstGeom prst="bentConnector3">
            <a:avLst>
              <a:gd name="adj1" fmla="val 10822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TextBox 97"/>
          <p:cNvSpPr txBox="1"/>
          <p:nvPr/>
        </p:nvSpPr>
        <p:spPr>
          <a:xfrm>
            <a:off x="1652331" y="2631966"/>
            <a:ext cx="727848" cy="98218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99" name="꺾인 연결선 98"/>
          <p:cNvCxnSpPr>
            <a:stCxn id="98" idx="0"/>
            <a:endCxn id="73" idx="0"/>
          </p:cNvCxnSpPr>
          <p:nvPr/>
        </p:nvCxnSpPr>
        <p:spPr bwMode="auto">
          <a:xfrm rot="5400000" flipH="1" flipV="1">
            <a:off x="3907606" y="-1831945"/>
            <a:ext cx="2572560" cy="6355263"/>
          </a:xfrm>
          <a:prstGeom prst="bentConnector3">
            <a:avLst>
              <a:gd name="adj1" fmla="val 10888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꺾인 연결선 99"/>
          <p:cNvCxnSpPr>
            <a:stCxn id="101" idx="3"/>
            <a:endCxn id="73" idx="0"/>
          </p:cNvCxnSpPr>
          <p:nvPr/>
        </p:nvCxnSpPr>
        <p:spPr bwMode="auto">
          <a:xfrm flipV="1">
            <a:off x="3264773" y="59406"/>
            <a:ext cx="5106745" cy="4191569"/>
          </a:xfrm>
          <a:prstGeom prst="bentConnector4">
            <a:avLst>
              <a:gd name="adj1" fmla="val 38911"/>
              <a:gd name="adj2" fmla="val 10545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1299922" y="4137627"/>
            <a:ext cx="1964851" cy="226696"/>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02" name="직사각형 101"/>
          <p:cNvSpPr/>
          <p:nvPr/>
        </p:nvSpPr>
        <p:spPr>
          <a:xfrm>
            <a:off x="2074223" y="-135477"/>
            <a:ext cx="3154644" cy="691095"/>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en-US" altLang="ko-KR" sz="1000" b="1" dirty="0" smtClean="0"/>
              <a:t>HR </a:t>
            </a:r>
            <a:r>
              <a:rPr lang="ko-KR" altLang="en-US" sz="1000" b="1" dirty="0" smtClean="0"/>
              <a:t>담당자 명 마우스 오버 시 해당 인원에 대한 간단 정보 팝업으로 노출</a:t>
            </a:r>
            <a:endParaRPr lang="en-US" altLang="ko-KR" sz="1000" b="1" dirty="0" smtClean="0"/>
          </a:p>
          <a:p>
            <a:pPr marL="87313" lvl="1" indent="-87313">
              <a:buFont typeface="Arial" panose="020B0604020202020204" pitchFamily="34" charset="0"/>
              <a:buChar char="•"/>
            </a:pPr>
            <a:r>
              <a:rPr lang="en-US" altLang="ko-KR" sz="1000" b="1" dirty="0"/>
              <a:t>HR </a:t>
            </a:r>
            <a:r>
              <a:rPr lang="ko-KR" altLang="en-US" sz="1000" b="1" dirty="0"/>
              <a:t>담당자 명 </a:t>
            </a:r>
            <a:r>
              <a:rPr lang="ko-KR" altLang="en-US" sz="1000" b="1" dirty="0" smtClean="0"/>
              <a:t>마우스 클릭 시 </a:t>
            </a:r>
            <a:r>
              <a:rPr lang="ko-KR" altLang="en-US" sz="1000" b="1" dirty="0"/>
              <a:t>해당 </a:t>
            </a:r>
            <a:r>
              <a:rPr lang="ko-KR" altLang="en-US" sz="1000" b="1" dirty="0" smtClean="0"/>
              <a:t>인원의  프로필 화면으로 이동</a:t>
            </a:r>
            <a:endParaRPr lang="en-US" altLang="ko-KR" sz="1000" b="1" dirty="0"/>
          </a:p>
        </p:txBody>
      </p:sp>
      <p:sp>
        <p:nvSpPr>
          <p:cNvPr id="104" name="직사각형 103"/>
          <p:cNvSpPr/>
          <p:nvPr/>
        </p:nvSpPr>
        <p:spPr>
          <a:xfrm>
            <a:off x="7530471" y="3468535"/>
            <a:ext cx="1164183" cy="1713361"/>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ko-KR" altLang="en-US" sz="1000" b="1" dirty="0" smtClean="0">
                <a:solidFill>
                  <a:schemeClr val="accent2">
                    <a:lumMod val="50000"/>
                  </a:schemeClr>
                </a:solidFill>
              </a:rPr>
              <a:t>컨설턴트 담당 클래스 현황 </a:t>
            </a:r>
            <a:r>
              <a:rPr lang="ko-KR" altLang="en-US" sz="1000" b="1" dirty="0" smtClean="0"/>
              <a:t>내 </a:t>
            </a:r>
            <a:r>
              <a:rPr lang="en-US" altLang="ko-KR" sz="1000" b="1" dirty="0" smtClean="0"/>
              <a:t>[</a:t>
            </a:r>
            <a:r>
              <a:rPr lang="ko-KR" altLang="en-US" sz="1000" b="1" dirty="0" smtClean="0"/>
              <a:t>돋보기</a:t>
            </a:r>
            <a:r>
              <a:rPr lang="en-US" altLang="ko-KR" sz="1000" b="1" dirty="0" smtClean="0"/>
              <a:t>] </a:t>
            </a:r>
            <a:r>
              <a:rPr lang="ko-KR" altLang="en-US" sz="1000" b="1" dirty="0" smtClean="0"/>
              <a:t>아이콘 클릭 </a:t>
            </a:r>
            <a:r>
              <a:rPr lang="en-US" altLang="ko-KR" sz="1000" b="1" dirty="0" smtClean="0">
                <a:sym typeface="Wingdings" panose="05000000000000000000" pitchFamily="2" charset="2"/>
              </a:rPr>
              <a:t> </a:t>
            </a:r>
            <a:r>
              <a:rPr lang="ko-KR" altLang="en-US" sz="1000" b="1" dirty="0" smtClean="0">
                <a:sym typeface="Wingdings" panose="05000000000000000000" pitchFamily="2" charset="2"/>
              </a:rPr>
              <a:t>컨설턴트 담당 </a:t>
            </a:r>
            <a:r>
              <a:rPr lang="ko-KR" altLang="en-US" sz="1000" b="1" dirty="0" err="1" smtClean="0">
                <a:sym typeface="Wingdings" panose="05000000000000000000" pitchFamily="2" charset="2"/>
              </a:rPr>
              <a:t>고객사</a:t>
            </a:r>
            <a:r>
              <a:rPr lang="ko-KR" altLang="en-US" sz="1000" b="1" dirty="0" smtClean="0">
                <a:sym typeface="Wingdings" panose="05000000000000000000" pitchFamily="2" charset="2"/>
              </a:rPr>
              <a:t> 상세 정보 보여주기 </a:t>
            </a:r>
            <a:endParaRPr lang="en-US" altLang="ko-KR" sz="1000" b="1" dirty="0" smtClean="0">
              <a:sym typeface="Wingdings" panose="05000000000000000000" pitchFamily="2" charset="2"/>
            </a:endParaRPr>
          </a:p>
        </p:txBody>
      </p:sp>
      <p:sp>
        <p:nvSpPr>
          <p:cNvPr id="105" name="TextBox 104"/>
          <p:cNvSpPr txBox="1"/>
          <p:nvPr/>
        </p:nvSpPr>
        <p:spPr>
          <a:xfrm>
            <a:off x="6729011" y="2957411"/>
            <a:ext cx="232027" cy="58937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06" name="꺾인 연결선 105"/>
          <p:cNvCxnSpPr>
            <a:stCxn id="105" idx="3"/>
            <a:endCxn id="107" idx="3"/>
          </p:cNvCxnSpPr>
          <p:nvPr/>
        </p:nvCxnSpPr>
        <p:spPr bwMode="auto">
          <a:xfrm>
            <a:off x="6961038" y="3252097"/>
            <a:ext cx="246297" cy="2179087"/>
          </a:xfrm>
          <a:prstGeom prst="bentConnector3">
            <a:avLst>
              <a:gd name="adj1" fmla="val 19281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TextBox 106"/>
          <p:cNvSpPr txBox="1"/>
          <p:nvPr/>
        </p:nvSpPr>
        <p:spPr>
          <a:xfrm>
            <a:off x="1208985" y="4074763"/>
            <a:ext cx="5998350" cy="27128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8" name="TextBox 107"/>
          <p:cNvSpPr txBox="1"/>
          <p:nvPr/>
        </p:nvSpPr>
        <p:spPr>
          <a:xfrm>
            <a:off x="1300411" y="3911284"/>
            <a:ext cx="1856257"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컨설턴트 담당 </a:t>
            </a:r>
            <a:r>
              <a:rPr lang="ko-KR" altLang="en-US" sz="900" b="1" dirty="0" err="1" smtClean="0">
                <a:solidFill>
                  <a:schemeClr val="bg1"/>
                </a:solidFill>
              </a:rPr>
              <a:t>고객사</a:t>
            </a:r>
            <a:r>
              <a:rPr lang="ko-KR" altLang="en-US" sz="900" b="1" dirty="0" smtClean="0">
                <a:solidFill>
                  <a:schemeClr val="bg1"/>
                </a:solidFill>
              </a:rPr>
              <a:t> 현황</a:t>
            </a:r>
            <a:endParaRPr lang="ko-KR" altLang="en-US" sz="900" b="1" dirty="0">
              <a:solidFill>
                <a:schemeClr val="bg1"/>
              </a:solidFill>
            </a:endParaRPr>
          </a:p>
        </p:txBody>
      </p:sp>
      <p:sp>
        <p:nvSpPr>
          <p:cNvPr id="109" name="TextBox 108"/>
          <p:cNvSpPr txBox="1"/>
          <p:nvPr/>
        </p:nvSpPr>
        <p:spPr>
          <a:xfrm>
            <a:off x="1283904" y="1246988"/>
            <a:ext cx="1572009"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컨설턴트 담당 클래스 현황</a:t>
            </a:r>
            <a:endParaRPr lang="ko-KR" altLang="en-US" sz="900" b="1" dirty="0">
              <a:solidFill>
                <a:schemeClr val="bg1"/>
              </a:solidFill>
            </a:endParaRPr>
          </a:p>
        </p:txBody>
      </p:sp>
    </p:spTree>
    <p:extLst>
      <p:ext uri="{BB962C8B-B14F-4D97-AF65-F5344CB8AC3E}">
        <p14:creationId xmlns:p14="http://schemas.microsoft.com/office/powerpoint/2010/main" val="3940645140"/>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8154"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2(2) HR </a:t>
            </a:r>
            <a:r>
              <a:rPr lang="ko-KR" altLang="en-US" dirty="0" smtClean="0">
                <a:solidFill>
                  <a:srgbClr val="000000"/>
                </a:solidFill>
                <a:latin typeface="돋움"/>
                <a:ea typeface="돋움"/>
              </a:rPr>
              <a:t>관리 전체보기</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300961" y="1261997"/>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52654"/>
              <a:ext cx="99825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HR </a:t>
              </a:r>
              <a:r>
                <a:rPr lang="ko-KR" altLang="en-US" sz="900" b="1" dirty="0" smtClean="0">
                  <a:solidFill>
                    <a:schemeClr val="bg1"/>
                  </a:solidFill>
                </a:rPr>
                <a:t>관리 현황</a:t>
              </a:r>
              <a:endParaRPr lang="ko-KR" altLang="en-US" sz="900" b="1" dirty="0">
                <a:solidFill>
                  <a:schemeClr val="bg1"/>
                </a:solidFill>
              </a:endParaRPr>
            </a:p>
          </p:txBody>
        </p:sp>
      </p:grpSp>
      <p:sp>
        <p:nvSpPr>
          <p:cNvPr id="62" name="직사각형 61"/>
          <p:cNvSpPr/>
          <p:nvPr/>
        </p:nvSpPr>
        <p:spPr bwMode="auto">
          <a:xfrm>
            <a:off x="6128467"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11563" y="1491617"/>
            <a:ext cx="5851869" cy="22224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8848" y="3505200"/>
            <a:ext cx="1293034" cy="197972"/>
          </a:xfrm>
          <a:prstGeom prst="rect">
            <a:avLst/>
          </a:prstGeom>
        </p:spPr>
      </p:pic>
      <p:pic>
        <p:nvPicPr>
          <p:cNvPr id="126" name="그림 125"/>
          <p:cNvPicPr>
            <a:picLocks noChangeAspect="1"/>
          </p:cNvPicPr>
          <p:nvPr/>
        </p:nvPicPr>
        <p:blipFill>
          <a:blip r:embed="rId5"/>
          <a:stretch>
            <a:fillRect/>
          </a:stretch>
        </p:blipFill>
        <p:spPr>
          <a:xfrm>
            <a:off x="1380999" y="3541577"/>
            <a:ext cx="1521869" cy="149692"/>
          </a:xfrm>
          <a:prstGeom prst="rect">
            <a:avLst/>
          </a:prstGeom>
        </p:spPr>
      </p:pic>
      <p:graphicFrame>
        <p:nvGraphicFramePr>
          <p:cNvPr id="127" name="표 126"/>
          <p:cNvGraphicFramePr>
            <a:graphicFrameLocks noGrp="1"/>
          </p:cNvGraphicFramePr>
          <p:nvPr>
            <p:extLst/>
          </p:nvPr>
        </p:nvGraphicFramePr>
        <p:xfrm>
          <a:off x="1383499" y="2420759"/>
          <a:ext cx="5708382" cy="1079669"/>
        </p:xfrm>
        <a:graphic>
          <a:graphicData uri="http://schemas.openxmlformats.org/drawingml/2006/table">
            <a:tbl>
              <a:tblPr firstRow="1" bandRow="1">
                <a:tableStyleId>{5C22544A-7EE6-4342-B048-85BDC9FD1C3A}</a:tableStyleId>
              </a:tblPr>
              <a:tblGrid>
                <a:gridCol w="675872"/>
                <a:gridCol w="719025"/>
                <a:gridCol w="838862"/>
                <a:gridCol w="719025"/>
                <a:gridCol w="838862"/>
                <a:gridCol w="1125047"/>
                <a:gridCol w="791689"/>
              </a:tblGrid>
              <a:tr h="19547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r>
                        <a:rPr lang="ko-KR" altLang="en-US" sz="900" dirty="0" smtClean="0">
                          <a:solidFill>
                            <a:schemeClr val="tx1"/>
                          </a:solidFill>
                        </a:rPr>
                        <a:t> 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83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 외</a:t>
                      </a:r>
                      <a:r>
                        <a:rPr lang="en-US" altLang="ko-KR" sz="900" baseline="0" dirty="0" smtClean="0">
                          <a:solidFill>
                            <a:schemeClr val="tx1"/>
                          </a:solidFill>
                        </a:rPr>
                        <a:t> 1</a:t>
                      </a:r>
                      <a:r>
                        <a:rPr lang="ko-KR" altLang="en-US" sz="900" baseline="0" dirty="0" smtClean="0">
                          <a:solidFill>
                            <a:schemeClr val="tx1"/>
                          </a:solidFill>
                        </a:rPr>
                        <a:t>명</a:t>
                      </a:r>
                      <a:r>
                        <a:rPr lang="en-US" altLang="ko-KR" sz="900" baseline="0" dirty="0" smtClean="0">
                          <a:solidFill>
                            <a:schemeClr val="tx1"/>
                          </a:solidFill>
                        </a:rPr>
                        <a:t>(</a:t>
                      </a:r>
                      <a:r>
                        <a:rPr lang="ko-KR" altLang="en-US" sz="900" baseline="0" dirty="0" smtClean="0">
                          <a:solidFill>
                            <a:schemeClr val="tx1"/>
                          </a:solidFill>
                        </a:rPr>
                        <a:t>송진</a:t>
                      </a:r>
                      <a:r>
                        <a:rPr lang="en-US" altLang="ko-KR" sz="900" baseline="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83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현대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83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권영은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83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83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대우증권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임동근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30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96843" y="2619323"/>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2" name="그룹 1"/>
          <p:cNvGrpSpPr/>
          <p:nvPr/>
        </p:nvGrpSpPr>
        <p:grpSpPr>
          <a:xfrm>
            <a:off x="1357605" y="1517441"/>
            <a:ext cx="3786033" cy="238232"/>
            <a:chOff x="1357606" y="1495670"/>
            <a:chExt cx="2761709" cy="280077"/>
          </a:xfrm>
        </p:grpSpPr>
        <p:pic>
          <p:nvPicPr>
            <p:cNvPr id="7" name="그림 6"/>
            <p:cNvPicPr>
              <a:picLocks noChangeAspect="1"/>
            </p:cNvPicPr>
            <p:nvPr/>
          </p:nvPicPr>
          <p:blipFill>
            <a:blip r:embed="rId6"/>
            <a:stretch>
              <a:fillRect/>
            </a:stretch>
          </p:blipFill>
          <p:spPr>
            <a:xfrm>
              <a:off x="1357606" y="1495670"/>
              <a:ext cx="932484" cy="280077"/>
            </a:xfrm>
            <a:prstGeom prst="rect">
              <a:avLst/>
            </a:prstGeom>
          </p:spPr>
        </p:pic>
        <p:pic>
          <p:nvPicPr>
            <p:cNvPr id="68" name="그림 67"/>
            <p:cNvPicPr>
              <a:picLocks noChangeAspect="1"/>
            </p:cNvPicPr>
            <p:nvPr/>
          </p:nvPicPr>
          <p:blipFill>
            <a:blip r:embed="rId6"/>
            <a:stretch>
              <a:fillRect/>
            </a:stretch>
          </p:blipFill>
          <p:spPr>
            <a:xfrm>
              <a:off x="2272219" y="1495670"/>
              <a:ext cx="932484" cy="280077"/>
            </a:xfrm>
            <a:prstGeom prst="rect">
              <a:avLst/>
            </a:prstGeom>
          </p:spPr>
        </p:pic>
        <p:pic>
          <p:nvPicPr>
            <p:cNvPr id="69" name="그림 68"/>
            <p:cNvPicPr>
              <a:picLocks noChangeAspect="1"/>
            </p:cNvPicPr>
            <p:nvPr/>
          </p:nvPicPr>
          <p:blipFill>
            <a:blip r:embed="rId6"/>
            <a:stretch>
              <a:fillRect/>
            </a:stretch>
          </p:blipFill>
          <p:spPr>
            <a:xfrm>
              <a:off x="3186831" y="1495670"/>
              <a:ext cx="932484" cy="280077"/>
            </a:xfrm>
            <a:prstGeom prst="rect">
              <a:avLst/>
            </a:prstGeom>
          </p:spPr>
        </p:pic>
      </p:grpSp>
      <p:grpSp>
        <p:nvGrpSpPr>
          <p:cNvPr id="12" name="그룹 11"/>
          <p:cNvGrpSpPr/>
          <p:nvPr/>
        </p:nvGrpSpPr>
        <p:grpSpPr>
          <a:xfrm>
            <a:off x="5119139" y="1506555"/>
            <a:ext cx="2014186" cy="271138"/>
            <a:chOff x="5710782" y="1895395"/>
            <a:chExt cx="1603858" cy="314325"/>
          </a:xfrm>
        </p:grpSpPr>
        <p:grpSp>
          <p:nvGrpSpPr>
            <p:cNvPr id="74" name="그룹 73"/>
            <p:cNvGrpSpPr/>
            <p:nvPr/>
          </p:nvGrpSpPr>
          <p:grpSpPr>
            <a:xfrm>
              <a:off x="5710782" y="1895395"/>
              <a:ext cx="1603858"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496843" y="2958526"/>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496843" y="3326322"/>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계약완료</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nvPr>
        </p:nvGraphicFramePr>
        <p:xfrm>
          <a:off x="1383499" y="1779725"/>
          <a:ext cx="3735639" cy="592796"/>
        </p:xfrm>
        <a:graphic>
          <a:graphicData uri="http://schemas.openxmlformats.org/drawingml/2006/table">
            <a:tbl>
              <a:tblPr firstRow="1" bandRow="1">
                <a:tableStyleId>{5C22544A-7EE6-4342-B048-85BDC9FD1C3A}</a:tableStyleId>
              </a:tblPr>
              <a:tblGrid>
                <a:gridCol w="1323319"/>
                <a:gridCol w="1206160"/>
                <a:gridCol w="1206160"/>
              </a:tblGrid>
              <a:tr h="15341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컨설턴트</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3649">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3649">
                <a:tc>
                  <a:txBody>
                    <a:bodyPr/>
                    <a:lstStyle/>
                    <a:p>
                      <a:pPr algn="ctr"/>
                      <a:r>
                        <a:rPr lang="en-US" altLang="ko-KR" sz="900" dirty="0" smtClean="0"/>
                        <a:t>Pre</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3649">
                <a:tc>
                  <a:txBody>
                    <a:bodyPr/>
                    <a:lstStyle/>
                    <a:p>
                      <a:pPr algn="ctr"/>
                      <a:r>
                        <a:rPr lang="ko-KR" altLang="en-US" sz="900" dirty="0" smtClean="0"/>
                        <a:t>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SPC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서한울</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0" name="그림 59"/>
          <p:cNvPicPr>
            <a:picLocks noChangeAspect="1"/>
          </p:cNvPicPr>
          <p:nvPr/>
        </p:nvPicPr>
        <p:blipFill>
          <a:blip r:embed="rId9"/>
          <a:stretch>
            <a:fillRect/>
          </a:stretch>
        </p:blipFill>
        <p:spPr>
          <a:xfrm>
            <a:off x="6055704" y="2181691"/>
            <a:ext cx="1016495" cy="201125"/>
          </a:xfrm>
          <a:prstGeom prst="rect">
            <a:avLst/>
          </a:prstGeom>
        </p:spPr>
      </p:pic>
      <p:pic>
        <p:nvPicPr>
          <p:cNvPr id="61"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4189" y="2626024"/>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694" y="376057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TextBox 88"/>
          <p:cNvSpPr txBox="1"/>
          <p:nvPr/>
        </p:nvSpPr>
        <p:spPr>
          <a:xfrm>
            <a:off x="1327122" y="3787908"/>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sp>
        <p:nvSpPr>
          <p:cNvPr id="91" name="직사각형 90"/>
          <p:cNvSpPr/>
          <p:nvPr/>
        </p:nvSpPr>
        <p:spPr bwMode="auto">
          <a:xfrm>
            <a:off x="1303176" y="3987485"/>
            <a:ext cx="5851869" cy="271302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3" name="그림 92"/>
          <p:cNvPicPr>
            <a:picLocks noChangeAspect="1"/>
          </p:cNvPicPr>
          <p:nvPr/>
        </p:nvPicPr>
        <p:blipFill>
          <a:blip r:embed="rId4"/>
          <a:stretch>
            <a:fillRect/>
          </a:stretch>
        </p:blipFill>
        <p:spPr>
          <a:xfrm>
            <a:off x="5790461" y="6482275"/>
            <a:ext cx="1293034" cy="197972"/>
          </a:xfrm>
          <a:prstGeom prst="rect">
            <a:avLst/>
          </a:prstGeom>
        </p:spPr>
      </p:pic>
      <p:pic>
        <p:nvPicPr>
          <p:cNvPr id="94" name="그림 93"/>
          <p:cNvPicPr>
            <a:picLocks noChangeAspect="1"/>
          </p:cNvPicPr>
          <p:nvPr/>
        </p:nvPicPr>
        <p:blipFill>
          <a:blip r:embed="rId9"/>
          <a:stretch>
            <a:fillRect/>
          </a:stretch>
        </p:blipFill>
        <p:spPr>
          <a:xfrm>
            <a:off x="6075785" y="4231795"/>
            <a:ext cx="1016495" cy="201125"/>
          </a:xfrm>
          <a:prstGeom prst="rect">
            <a:avLst/>
          </a:prstGeom>
        </p:spPr>
      </p:pic>
      <p:sp>
        <p:nvSpPr>
          <p:cNvPr id="95" name="TextBox 94"/>
          <p:cNvSpPr txBox="1"/>
          <p:nvPr/>
        </p:nvSpPr>
        <p:spPr>
          <a:xfrm>
            <a:off x="1796345" y="4247053"/>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96" name="TextBox 95"/>
          <p:cNvSpPr txBox="1"/>
          <p:nvPr/>
        </p:nvSpPr>
        <p:spPr>
          <a:xfrm>
            <a:off x="2329404" y="4253439"/>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97" name="그룹 96"/>
          <p:cNvGrpSpPr/>
          <p:nvPr/>
        </p:nvGrpSpPr>
        <p:grpSpPr>
          <a:xfrm>
            <a:off x="1677532" y="4644414"/>
            <a:ext cx="503620" cy="151844"/>
            <a:chOff x="1853004" y="4826628"/>
            <a:chExt cx="508292" cy="216024"/>
          </a:xfrm>
        </p:grpSpPr>
        <p:pic>
          <p:nvPicPr>
            <p:cNvPr id="98"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직사각형 98"/>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03" name="그림 102"/>
          <p:cNvPicPr>
            <a:picLocks noChangeAspect="1"/>
          </p:cNvPicPr>
          <p:nvPr/>
        </p:nvPicPr>
        <p:blipFill>
          <a:blip r:embed="rId5"/>
          <a:stretch>
            <a:fillRect/>
          </a:stretch>
        </p:blipFill>
        <p:spPr>
          <a:xfrm>
            <a:off x="1372612" y="6518652"/>
            <a:ext cx="1521869" cy="149692"/>
          </a:xfrm>
          <a:prstGeom prst="rect">
            <a:avLst/>
          </a:prstGeom>
        </p:spPr>
      </p:pic>
      <p:graphicFrame>
        <p:nvGraphicFramePr>
          <p:cNvPr id="104" name="표 103"/>
          <p:cNvGraphicFramePr>
            <a:graphicFrameLocks noGrp="1"/>
          </p:cNvGraphicFramePr>
          <p:nvPr>
            <p:extLst>
              <p:ext uri="{D42A27DB-BD31-4B8C-83A1-F6EECF244321}">
                <p14:modId xmlns:p14="http://schemas.microsoft.com/office/powerpoint/2010/main" val="2424723955"/>
              </p:ext>
            </p:extLst>
          </p:nvPr>
        </p:nvGraphicFramePr>
        <p:xfrm>
          <a:off x="1375112" y="4465577"/>
          <a:ext cx="5744776" cy="2021501"/>
        </p:xfrm>
        <a:graphic>
          <a:graphicData uri="http://schemas.openxmlformats.org/drawingml/2006/table">
            <a:tbl>
              <a:tblPr firstRow="1" bandRow="1">
                <a:tableStyleId>{5C22544A-7EE6-4342-B048-85BDC9FD1C3A}</a:tableStyleId>
              </a:tblPr>
              <a:tblGrid>
                <a:gridCol w="489048"/>
                <a:gridCol w="543590"/>
                <a:gridCol w="377321"/>
                <a:gridCol w="881581"/>
                <a:gridCol w="501764"/>
                <a:gridCol w="648072"/>
                <a:gridCol w="576064"/>
                <a:gridCol w="360040"/>
                <a:gridCol w="576064"/>
                <a:gridCol w="791232"/>
              </a:tblGrid>
              <a:tr h="346553">
                <a:tc>
                  <a:txBody>
                    <a:bodyPr/>
                    <a:lstStyle/>
                    <a:p>
                      <a:pPr algn="ctr" latinLnBrk="1"/>
                      <a:r>
                        <a:rPr lang="ko-KR" altLang="en-US" sz="900" dirty="0" smtClean="0">
                          <a:solidFill>
                            <a:schemeClr val="tx1"/>
                          </a:solidFill>
                        </a:rPr>
                        <a:t>진행   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 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 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총 교육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endParaRPr lang="en-US" altLang="ko-KR" sz="900" dirty="0" smtClean="0">
                        <a:solidFill>
                          <a:schemeClr val="tx1"/>
                        </a:solidFill>
                      </a:endParaRPr>
                    </a:p>
                    <a:p>
                      <a:pPr algn="ctr" latinLnBrk="1"/>
                      <a:r>
                        <a:rPr lang="ko-KR" altLang="en-US" sz="900" dirty="0" smtClean="0">
                          <a:solidFill>
                            <a:schemeClr val="tx1"/>
                          </a:solidFill>
                        </a:rPr>
                        <a:t>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50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3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762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2014.03.09~</a:t>
                      </a:r>
                    </a:p>
                    <a:p>
                      <a:pPr algn="ctr" latinLnBrk="1"/>
                      <a:r>
                        <a:rPr lang="en-US" altLang="ko-KR" sz="900" dirty="0" smtClean="0">
                          <a:solidFill>
                            <a:schemeClr val="tx1"/>
                          </a:solidFill>
                        </a:rPr>
                        <a:t>2014.05.09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68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2014.02.09~</a:t>
                      </a:r>
                    </a:p>
                    <a:p>
                      <a:pPr algn="ctr" latinLnBrk="1"/>
                      <a:r>
                        <a:rPr lang="en-US" altLang="ko-KR" sz="900" dirty="0" smtClean="0">
                          <a:solidFill>
                            <a:schemeClr val="tx1"/>
                          </a:solidFill>
                        </a:rPr>
                        <a:t>2014.03.09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68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68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5" name="TextBox 104"/>
          <p:cNvSpPr txBox="1"/>
          <p:nvPr/>
        </p:nvSpPr>
        <p:spPr>
          <a:xfrm>
            <a:off x="1357944" y="4253438"/>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07" name="직사각형 106"/>
          <p:cNvSpPr/>
          <p:nvPr/>
        </p:nvSpPr>
        <p:spPr bwMode="auto">
          <a:xfrm>
            <a:off x="1407842" y="4877291"/>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5495" y="5483555"/>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117" name="그림 116"/>
          <p:cNvPicPr>
            <a:picLocks noChangeAspect="1"/>
          </p:cNvPicPr>
          <p:nvPr/>
        </p:nvPicPr>
        <p:blipFill>
          <a:blip r:embed="rId11"/>
          <a:stretch>
            <a:fillRect/>
          </a:stretch>
        </p:blipFill>
        <p:spPr>
          <a:xfrm>
            <a:off x="1358255" y="4026835"/>
            <a:ext cx="514411" cy="191735"/>
          </a:xfrm>
          <a:prstGeom prst="rect">
            <a:avLst/>
          </a:prstGeom>
        </p:spPr>
      </p:pic>
      <p:sp>
        <p:nvSpPr>
          <p:cNvPr id="118" name="직사각형 117"/>
          <p:cNvSpPr/>
          <p:nvPr/>
        </p:nvSpPr>
        <p:spPr bwMode="auto">
          <a:xfrm>
            <a:off x="1885933" y="4024834"/>
            <a:ext cx="1739078" cy="18536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삼성전자</a:t>
            </a:r>
            <a:r>
              <a:rPr kumimoji="1" lang="en-US" altLang="ko-KR" sz="900" b="1" dirty="0" smtClean="0">
                <a:solidFill>
                  <a:schemeClr val="bg1"/>
                </a:solidFill>
                <a:latin typeface="Arial" charset="0"/>
                <a:ea typeface="돋움" pitchFamily="50" charset="-127"/>
              </a:rPr>
              <a:t>, </a:t>
            </a:r>
            <a:r>
              <a:rPr kumimoji="1" lang="ko-KR" altLang="en-US" sz="900" b="1" dirty="0" smtClean="0">
                <a:solidFill>
                  <a:schemeClr val="bg1"/>
                </a:solidFill>
                <a:latin typeface="Arial" charset="0"/>
                <a:ea typeface="돋움" pitchFamily="50" charset="-127"/>
              </a:rPr>
              <a:t>조성훈 님 </a:t>
            </a:r>
            <a:r>
              <a:rPr kumimoji="1" lang="ko-KR" altLang="en-US" sz="900" b="1" dirty="0" err="1" smtClean="0">
                <a:solidFill>
                  <a:schemeClr val="bg1"/>
                </a:solidFill>
                <a:latin typeface="Arial" charset="0"/>
                <a:ea typeface="돋움" pitchFamily="50" charset="-127"/>
              </a:rPr>
              <a:t>괸리</a:t>
            </a:r>
            <a:r>
              <a:rPr kumimoji="1" lang="ko-KR" altLang="en-US" sz="900" b="1" dirty="0" smtClean="0">
                <a:solidFill>
                  <a:schemeClr val="bg1"/>
                </a:solidFill>
                <a:latin typeface="Arial" charset="0"/>
                <a:ea typeface="돋움" pitchFamily="50" charset="-127"/>
              </a:rPr>
              <a:t> 클래스</a:t>
            </a:r>
            <a:endParaRPr kumimoji="1" lang="ko-KR" altLang="en-US" sz="900" b="1" dirty="0">
              <a:solidFill>
                <a:schemeClr val="bg1"/>
              </a:solidFill>
              <a:latin typeface="Arial" charset="0"/>
              <a:ea typeface="돋움" pitchFamily="50" charset="-127"/>
            </a:endParaRPr>
          </a:p>
        </p:txBody>
      </p:sp>
      <p:sp>
        <p:nvSpPr>
          <p:cNvPr id="119" name="직사각형 118"/>
          <p:cNvSpPr/>
          <p:nvPr/>
        </p:nvSpPr>
        <p:spPr bwMode="auto">
          <a:xfrm>
            <a:off x="1407842" y="5205632"/>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20" name="직사각형 119"/>
          <p:cNvSpPr/>
          <p:nvPr/>
        </p:nvSpPr>
        <p:spPr bwMode="auto">
          <a:xfrm>
            <a:off x="1395495" y="5733817"/>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21" name="직사각형 120"/>
          <p:cNvSpPr/>
          <p:nvPr/>
        </p:nvSpPr>
        <p:spPr bwMode="auto">
          <a:xfrm>
            <a:off x="1496843" y="2794077"/>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22" name="직사각형 121"/>
          <p:cNvSpPr/>
          <p:nvPr/>
        </p:nvSpPr>
        <p:spPr>
          <a:xfrm>
            <a:off x="7261557" y="914988"/>
            <a:ext cx="1852156" cy="2862034"/>
          </a:xfrm>
          <a:prstGeom prst="rect">
            <a:avLst/>
          </a:prstGeom>
          <a:solidFill>
            <a:schemeClr val="bg1">
              <a:lumMod val="95000"/>
            </a:schemeClr>
          </a:solidFill>
          <a:ln w="25400">
            <a:solidFill>
              <a:schemeClr val="tx1"/>
            </a:solidFill>
          </a:ln>
        </p:spPr>
        <p:txBody>
          <a:bodyPr wrap="square" tIns="0" rIns="0" bIns="0" anchor="ctr">
            <a:normAutofit lnSpcReduction="10000"/>
          </a:bodyPr>
          <a:lstStyle/>
          <a:p>
            <a:pPr marL="87313" indent="-87313">
              <a:buFont typeface="Arial" panose="020B0604020202020204" pitchFamily="34" charset="0"/>
              <a:buChar char="•"/>
            </a:pPr>
            <a:r>
              <a:rPr lang="en-US" altLang="ko-KR" sz="1000" b="1" dirty="0" smtClean="0"/>
              <a:t>HR </a:t>
            </a:r>
            <a:r>
              <a:rPr lang="ko-KR" altLang="en-US" sz="1000" b="1" dirty="0" smtClean="0"/>
              <a:t>관리  첫 화면 기준 </a:t>
            </a:r>
            <a:endParaRPr lang="en-US" altLang="ko-KR" sz="1000" b="1" dirty="0" smtClean="0"/>
          </a:p>
          <a:p>
            <a:pPr marL="271463" lvl="1" indent="-185738">
              <a:buFont typeface="Wingdings" panose="05000000000000000000" pitchFamily="2" charset="2"/>
              <a:buChar char="v"/>
            </a:pPr>
            <a:r>
              <a:rPr lang="en-US" altLang="ko-KR" sz="1000" b="1" dirty="0" smtClean="0"/>
              <a:t>HR </a:t>
            </a:r>
            <a:r>
              <a:rPr lang="ko-KR" altLang="en-US" sz="1000" b="1" dirty="0" smtClean="0"/>
              <a:t>관리 현황  첫 화면</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진행상황을 기준으로 </a:t>
            </a:r>
            <a:r>
              <a:rPr lang="ko-KR" altLang="en-US" sz="1000" dirty="0" err="1" smtClean="0"/>
              <a:t>진행중</a:t>
            </a:r>
            <a:r>
              <a:rPr lang="ko-KR" altLang="en-US" sz="1000" dirty="0" smtClean="0"/>
              <a:t> </a:t>
            </a:r>
            <a:r>
              <a:rPr lang="en-US" altLang="ko-KR" sz="1000" dirty="0" smtClean="0"/>
              <a:t>&gt; Pre &gt; </a:t>
            </a:r>
            <a:r>
              <a:rPr lang="ko-KR" altLang="en-US" sz="1000" dirty="0" smtClean="0"/>
              <a:t>진행완료 순으로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진행상황 기준 분류 후 정렬 기준은 </a:t>
            </a:r>
            <a:r>
              <a:rPr lang="ko-KR" altLang="en-US" sz="1000" dirty="0" err="1" smtClean="0"/>
              <a:t>고객사</a:t>
            </a:r>
            <a:r>
              <a:rPr lang="ko-KR" altLang="en-US" sz="1000" dirty="0" smtClean="0"/>
              <a:t> 명 가나다 </a:t>
            </a:r>
            <a:r>
              <a:rPr lang="en-US" altLang="ko-KR" sz="1000" dirty="0" smtClean="0"/>
              <a:t>/ ABC </a:t>
            </a:r>
            <a:r>
              <a:rPr lang="ko-KR" altLang="en-US" sz="1000" dirty="0" smtClean="0"/>
              <a:t>순으로 정렬</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진행상황</a:t>
            </a:r>
          </a:p>
          <a:p>
            <a:pPr marL="271463" lvl="2" indent="-96838">
              <a:buFont typeface="Wingdings" panose="05000000000000000000" pitchFamily="2" charset="2"/>
              <a:buChar char="ü"/>
            </a:pPr>
            <a:r>
              <a:rPr lang="en-US" altLang="ko-KR" sz="1000" dirty="0"/>
              <a:t> </a:t>
            </a:r>
            <a:r>
              <a:rPr lang="en-US" altLang="ko-KR" sz="1000" dirty="0" smtClean="0"/>
              <a:t>HR </a:t>
            </a:r>
            <a:r>
              <a:rPr lang="ko-KR" altLang="en-US" sz="1000" dirty="0" smtClean="0"/>
              <a:t>관리 현황 내 계약완료와 클래스 현황 내 진행완료는 상이한 개념</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계약완료 </a:t>
            </a:r>
            <a:r>
              <a:rPr lang="en-US" altLang="ko-KR" sz="1000" dirty="0" smtClean="0"/>
              <a:t>: </a:t>
            </a:r>
            <a:r>
              <a:rPr lang="ko-KR" altLang="en-US" sz="1000" dirty="0" err="1"/>
              <a:t>고객사</a:t>
            </a:r>
            <a:r>
              <a:rPr lang="ko-KR" altLang="en-US" sz="1000" dirty="0"/>
              <a:t> 중 계약이 만료되어 현재 진행 중인 클래스가 하나라도 없을 </a:t>
            </a:r>
            <a:r>
              <a:rPr lang="ko-KR" altLang="en-US" sz="1000" dirty="0" smtClean="0"/>
              <a:t>경우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진행완료 </a:t>
            </a:r>
            <a:r>
              <a:rPr lang="en-US" altLang="ko-KR" sz="1000" dirty="0" smtClean="0"/>
              <a:t>: </a:t>
            </a:r>
            <a:r>
              <a:rPr lang="ko-KR" altLang="en-US" sz="1000" dirty="0" err="1" smtClean="0"/>
              <a:t>순수히</a:t>
            </a:r>
            <a:r>
              <a:rPr lang="ko-KR" altLang="en-US" sz="1000" dirty="0" smtClean="0"/>
              <a:t> 해당 클래스에 대한 교육만 완료된 경우 </a:t>
            </a:r>
            <a:endParaRPr lang="en-US" altLang="ko-KR" sz="1000" dirty="0" smtClean="0"/>
          </a:p>
        </p:txBody>
      </p:sp>
      <p:sp>
        <p:nvSpPr>
          <p:cNvPr id="123" name="TextBox 122"/>
          <p:cNvSpPr txBox="1"/>
          <p:nvPr/>
        </p:nvSpPr>
        <p:spPr>
          <a:xfrm>
            <a:off x="1344245" y="1769201"/>
            <a:ext cx="3821166" cy="608436"/>
          </a:xfrm>
          <a:prstGeom prst="rect">
            <a:avLst/>
          </a:prstGeom>
          <a:noFill/>
          <a:ln w="25400">
            <a:solidFill>
              <a:srgbClr val="FF0000"/>
            </a:solidFill>
            <a:prstDash val="dash"/>
          </a:ln>
        </p:spPr>
        <p:txBody>
          <a:bodyPr wrap="square" rtlCol="0">
            <a:normAutofit/>
          </a:bodyPr>
          <a:lstStyle/>
          <a:p>
            <a:endParaRPr lang="ko-KR" altLang="en-US" dirty="0"/>
          </a:p>
        </p:txBody>
      </p:sp>
      <p:sp>
        <p:nvSpPr>
          <p:cNvPr id="124" name="직사각형 123"/>
          <p:cNvSpPr/>
          <p:nvPr/>
        </p:nvSpPr>
        <p:spPr>
          <a:xfrm>
            <a:off x="18891" y="1246988"/>
            <a:ext cx="1158993" cy="247371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필터링</a:t>
            </a:r>
            <a:r>
              <a:rPr lang="ko-KR" altLang="en-US" sz="1000" b="1" kern="100" dirty="0" smtClean="0">
                <a:latin typeface="맑은 고딕"/>
                <a:ea typeface="맑은 고딕"/>
                <a:cs typeface="Times New Roman"/>
              </a:rPr>
              <a:t> 기준</a:t>
            </a:r>
            <a:endParaRPr lang="en-US" altLang="ko-KR" sz="1000" b="1" kern="100" dirty="0" smtClean="0">
              <a:latin typeface="맑은 고딕"/>
              <a:ea typeface="맑은 고딕"/>
              <a:cs typeface="Times New Roman"/>
            </a:endParaRPr>
          </a:p>
          <a:p>
            <a:pPr marL="271463" lvl="1" indent="-185738">
              <a:buFont typeface="Wingdings" panose="05000000000000000000" pitchFamily="2" charset="2"/>
              <a:buChar char="v"/>
            </a:pPr>
            <a:r>
              <a:rPr lang="ko-KR" altLang="en-US" sz="1000" dirty="0" err="1" smtClean="0"/>
              <a:t>고객사</a:t>
            </a:r>
            <a:r>
              <a:rPr lang="ko-KR" altLang="en-US" sz="1000" dirty="0" smtClean="0"/>
              <a:t> 명 및 컨설턴트 명은 가나다</a:t>
            </a:r>
            <a:r>
              <a:rPr lang="en-US" altLang="ko-KR" sz="1000" dirty="0" smtClean="0"/>
              <a:t>, ABC </a:t>
            </a:r>
            <a:r>
              <a:rPr lang="ko-KR" altLang="en-US" sz="1000" dirty="0" smtClean="0"/>
              <a:t>순으로 정렬</a:t>
            </a:r>
            <a:endParaRPr lang="en-US" altLang="ko-KR" sz="1000" dirty="0" smtClean="0"/>
          </a:p>
          <a:p>
            <a:pPr marL="271463" lvl="1" indent="-185738">
              <a:buFont typeface="Wingdings" panose="05000000000000000000" pitchFamily="2" charset="2"/>
              <a:buChar char="v"/>
            </a:pPr>
            <a:r>
              <a:rPr lang="en-US" altLang="ko-KR" sz="1000" dirty="0" smtClean="0"/>
              <a:t>HR </a:t>
            </a:r>
            <a:r>
              <a:rPr lang="ko-KR" altLang="en-US" sz="1000" dirty="0" smtClean="0"/>
              <a:t>관리 현황 표 내 컨설턴트 정보가 이희승 외 </a:t>
            </a:r>
            <a:r>
              <a:rPr lang="en-US" altLang="ko-KR" sz="1000" dirty="0" smtClean="0"/>
              <a:t>1</a:t>
            </a:r>
            <a:r>
              <a:rPr lang="ko-KR" altLang="en-US" sz="1000" dirty="0" smtClean="0"/>
              <a:t>명으로 표시되어 있을 </a:t>
            </a:r>
            <a:r>
              <a:rPr lang="ko-KR" altLang="en-US" sz="1000" dirty="0"/>
              <a:t>경</a:t>
            </a:r>
            <a:r>
              <a:rPr lang="ko-KR" altLang="en-US" sz="1000" dirty="0" smtClean="0"/>
              <a:t>우에도 </a:t>
            </a:r>
            <a:r>
              <a:rPr lang="ko-KR" altLang="en-US" sz="1000" dirty="0" err="1" smtClean="0"/>
              <a:t>필터링에서</a:t>
            </a:r>
            <a:r>
              <a:rPr lang="ko-KR" altLang="en-US" sz="1000" dirty="0" smtClean="0"/>
              <a:t>  송진 선택 시 </a:t>
            </a:r>
            <a:r>
              <a:rPr lang="ko-KR" altLang="en-US" sz="1000" dirty="0" err="1" smtClean="0"/>
              <a:t>송진외</a:t>
            </a:r>
            <a:r>
              <a:rPr lang="ko-KR" altLang="en-US" sz="1000" dirty="0" smtClean="0"/>
              <a:t> </a:t>
            </a:r>
            <a:r>
              <a:rPr lang="en-US" altLang="ko-KR" sz="1000" dirty="0" smtClean="0"/>
              <a:t>1</a:t>
            </a:r>
            <a:r>
              <a:rPr lang="ko-KR" altLang="en-US" sz="1000" dirty="0" smtClean="0"/>
              <a:t>명으로 표시되도록</a:t>
            </a:r>
            <a:endParaRPr lang="en-US" altLang="ko-KR" sz="1000" dirty="0"/>
          </a:p>
        </p:txBody>
      </p:sp>
      <p:cxnSp>
        <p:nvCxnSpPr>
          <p:cNvPr id="125" name="꺾인 연결선 124"/>
          <p:cNvCxnSpPr>
            <a:stCxn id="123" idx="1"/>
            <a:endCxn id="124" idx="2"/>
          </p:cNvCxnSpPr>
          <p:nvPr/>
        </p:nvCxnSpPr>
        <p:spPr bwMode="auto">
          <a:xfrm rot="10800000" flipV="1">
            <a:off x="598389" y="2073418"/>
            <a:ext cx="745857" cy="1647283"/>
          </a:xfrm>
          <a:prstGeom prst="bentConnector4">
            <a:avLst>
              <a:gd name="adj1" fmla="val 11152"/>
              <a:gd name="adj2" fmla="val 11387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직사각형 131"/>
          <p:cNvSpPr/>
          <p:nvPr/>
        </p:nvSpPr>
        <p:spPr>
          <a:xfrm>
            <a:off x="4504466" y="39784"/>
            <a:ext cx="4398139" cy="829111"/>
          </a:xfrm>
          <a:prstGeom prst="rect">
            <a:avLst/>
          </a:prstGeom>
          <a:solidFill>
            <a:schemeClr val="bg1">
              <a:lumMod val="95000"/>
            </a:schemeClr>
          </a:solidFill>
          <a:ln w="25400">
            <a:solidFill>
              <a:schemeClr val="tx1"/>
            </a:solidFill>
          </a:ln>
        </p:spPr>
        <p:txBody>
          <a:bodyPr wrap="square" tIns="0" rIns="0" bIns="0" anchor="ctr">
            <a:normAutofit lnSpcReduction="10000"/>
          </a:bodyPr>
          <a:lstStyle/>
          <a:p>
            <a:pPr marL="87313" indent="-87313">
              <a:buFont typeface="Arial" panose="020B0604020202020204" pitchFamily="34" charset="0"/>
              <a:buChar char="•"/>
            </a:pPr>
            <a:r>
              <a:rPr lang="ko-KR" altLang="en-US" sz="1000" b="1" dirty="0" smtClean="0"/>
              <a:t>버튼기준</a:t>
            </a:r>
            <a:endParaRPr lang="en-US" altLang="ko-KR" sz="1000" b="1" dirty="0" smtClean="0"/>
          </a:p>
          <a:p>
            <a:pPr marL="271463" lvl="1" indent="-185738">
              <a:buFont typeface="Wingdings" panose="05000000000000000000" pitchFamily="2" charset="2"/>
              <a:buChar char="v"/>
            </a:pPr>
            <a:r>
              <a:rPr lang="ko-KR" altLang="en-US" sz="1000" b="1" dirty="0" err="1" smtClean="0"/>
              <a:t>진행중</a:t>
            </a:r>
            <a:r>
              <a:rPr lang="ko-KR" altLang="en-US" sz="1000" b="1" dirty="0" smtClean="0"/>
              <a:t> </a:t>
            </a:r>
            <a:r>
              <a:rPr lang="en-US" altLang="ko-KR" sz="1000" b="1" dirty="0" smtClean="0"/>
              <a:t>: </a:t>
            </a:r>
            <a:r>
              <a:rPr lang="ko-KR" altLang="en-US" sz="1000" b="1" dirty="0" smtClean="0"/>
              <a:t>계약 성사된 현재 진행 중인 정식수업</a:t>
            </a:r>
            <a:endParaRPr lang="en-US" altLang="ko-KR" sz="1000" b="1" dirty="0" smtClean="0"/>
          </a:p>
          <a:p>
            <a:pPr marL="271463" lvl="1" indent="-185738">
              <a:buFont typeface="Wingdings" panose="05000000000000000000" pitchFamily="2" charset="2"/>
              <a:buChar char="v"/>
            </a:pPr>
            <a:r>
              <a:rPr lang="en-US" altLang="ko-KR" sz="1000" b="1" dirty="0" smtClean="0"/>
              <a:t>Pre : </a:t>
            </a:r>
            <a:r>
              <a:rPr lang="ko-KR" altLang="en-US" sz="1000" b="1" dirty="0" smtClean="0"/>
              <a:t>계약 성사 됐지만 현재 클래스 분류 대기 중인 수업</a:t>
            </a:r>
            <a:endParaRPr lang="en-US" altLang="ko-KR" sz="1000" b="1" dirty="0" smtClean="0"/>
          </a:p>
          <a:p>
            <a:pPr marL="271463" lvl="1" indent="-185738">
              <a:buFont typeface="Wingdings" panose="05000000000000000000" pitchFamily="2" charset="2"/>
              <a:buChar char="v"/>
            </a:pPr>
            <a:r>
              <a:rPr lang="ko-KR" altLang="en-US" sz="1000" b="1" dirty="0" smtClean="0"/>
              <a:t>계약완료 </a:t>
            </a:r>
            <a:r>
              <a:rPr lang="en-US" altLang="ko-KR" sz="1000" b="1" dirty="0" smtClean="0"/>
              <a:t>: </a:t>
            </a:r>
            <a:r>
              <a:rPr lang="ko-KR" altLang="en-US" sz="1000" b="1" dirty="0" err="1" smtClean="0"/>
              <a:t>고객사</a:t>
            </a:r>
            <a:r>
              <a:rPr lang="ko-KR" altLang="en-US" sz="1000" b="1" dirty="0" smtClean="0"/>
              <a:t> 중 계약이 만료되어 현재 진행 중인 클래스가 하나라도 없을 경우 표시 </a:t>
            </a:r>
            <a:r>
              <a:rPr lang="en-US" altLang="ko-KR" sz="1000" b="1" dirty="0" smtClean="0"/>
              <a:t>But </a:t>
            </a:r>
            <a:r>
              <a:rPr lang="ko-KR" altLang="en-US" sz="1000" b="1" dirty="0" err="1" smtClean="0"/>
              <a:t>걔약</a:t>
            </a:r>
            <a:r>
              <a:rPr lang="ko-KR" altLang="en-US" sz="1000" b="1" dirty="0" smtClean="0"/>
              <a:t> 중인 클래스가 하나라도 진행 시 </a:t>
            </a:r>
            <a:r>
              <a:rPr lang="ko-KR" altLang="en-US" sz="1000" b="1" dirty="0" err="1" smtClean="0"/>
              <a:t>진행중</a:t>
            </a:r>
            <a:r>
              <a:rPr lang="ko-KR" altLang="en-US" sz="1000" b="1" dirty="0" smtClean="0"/>
              <a:t> 으로 표시</a:t>
            </a:r>
            <a:endParaRPr lang="en-US" altLang="ko-KR" sz="1000" b="1" dirty="0" smtClean="0"/>
          </a:p>
        </p:txBody>
      </p:sp>
      <p:sp>
        <p:nvSpPr>
          <p:cNvPr id="135" name="TextBox 134"/>
          <p:cNvSpPr txBox="1"/>
          <p:nvPr/>
        </p:nvSpPr>
        <p:spPr>
          <a:xfrm>
            <a:off x="1421553" y="2595239"/>
            <a:ext cx="649779" cy="939695"/>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36" name="꺾인 연결선 135"/>
          <p:cNvCxnSpPr>
            <a:stCxn id="135" idx="0"/>
            <a:endCxn id="132" idx="1"/>
          </p:cNvCxnSpPr>
          <p:nvPr/>
        </p:nvCxnSpPr>
        <p:spPr bwMode="auto">
          <a:xfrm rot="5400000" flipH="1" flipV="1">
            <a:off x="2055005" y="145779"/>
            <a:ext cx="2140899" cy="2758023"/>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직사각형 136"/>
          <p:cNvSpPr/>
          <p:nvPr/>
        </p:nvSpPr>
        <p:spPr>
          <a:xfrm>
            <a:off x="7267175" y="3838156"/>
            <a:ext cx="1852156" cy="286203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클래스 현황  첫 화면 기준 </a:t>
            </a:r>
            <a:endParaRPr lang="en-US" altLang="ko-KR" sz="1000" b="1" dirty="0" smtClean="0"/>
          </a:p>
          <a:p>
            <a:pPr marL="271463" lvl="1" indent="-185738">
              <a:buFont typeface="Wingdings" panose="05000000000000000000" pitchFamily="2" charset="2"/>
              <a:buChar char="v"/>
            </a:pPr>
            <a:r>
              <a:rPr lang="en-US" altLang="ko-KR" sz="1000" b="1" dirty="0" smtClean="0"/>
              <a:t>HR </a:t>
            </a:r>
            <a:r>
              <a:rPr lang="ko-KR" altLang="en-US" sz="1000" b="1" dirty="0" smtClean="0"/>
              <a:t>관리 현황  첫 화면</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진행상황을 기준으로 </a:t>
            </a:r>
            <a:r>
              <a:rPr lang="ko-KR" altLang="en-US" sz="1000" dirty="0" err="1" smtClean="0"/>
              <a:t>진행중</a:t>
            </a:r>
            <a:r>
              <a:rPr lang="ko-KR" altLang="en-US" sz="1000" dirty="0" smtClean="0"/>
              <a:t> </a:t>
            </a:r>
            <a:r>
              <a:rPr lang="en-US" altLang="ko-KR" sz="1000" dirty="0" smtClean="0"/>
              <a:t>&gt; </a:t>
            </a:r>
            <a:r>
              <a:rPr lang="ko-KR" altLang="en-US" sz="1000" dirty="0" smtClean="0"/>
              <a:t>진행완료 순으로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초기 설정은 </a:t>
            </a:r>
            <a:r>
              <a:rPr lang="en-US" altLang="ko-KR" sz="1000" dirty="0" smtClean="0"/>
              <a:t>10</a:t>
            </a:r>
            <a:r>
              <a:rPr lang="ko-KR" altLang="en-US" sz="1000" dirty="0" smtClean="0"/>
              <a:t>개를 최대치로 전체정보 보여주기</a:t>
            </a:r>
            <a:endParaRPr lang="en-US" altLang="ko-KR" sz="1000" dirty="0" smtClean="0"/>
          </a:p>
          <a:p>
            <a:pPr marL="271463" lvl="2" indent="-96838">
              <a:buFont typeface="Wingdings" panose="05000000000000000000" pitchFamily="2" charset="2"/>
              <a:buChar char="ü"/>
            </a:pPr>
            <a:r>
              <a:rPr lang="en-US" altLang="ko-KR" sz="1000" dirty="0"/>
              <a:t> 10 / 30 / 50 / 100 </a:t>
            </a:r>
            <a:r>
              <a:rPr lang="ko-KR" altLang="en-US" sz="1000" dirty="0"/>
              <a:t>순으로 </a:t>
            </a:r>
            <a:r>
              <a:rPr lang="en-US" altLang="ko-KR" sz="1000" dirty="0"/>
              <a:t>entries per page </a:t>
            </a:r>
            <a:r>
              <a:rPr lang="ko-KR" altLang="en-US" sz="1000" dirty="0"/>
              <a:t>수정가능 </a:t>
            </a:r>
            <a:r>
              <a:rPr lang="en-US" altLang="ko-KR" sz="1000" dirty="0"/>
              <a:t> 50 </a:t>
            </a:r>
            <a:r>
              <a:rPr lang="ko-KR" altLang="en-US" sz="1000" dirty="0"/>
              <a:t>이후 부터는 </a:t>
            </a:r>
            <a:r>
              <a:rPr lang="en-US" altLang="ko-KR" sz="1000" dirty="0"/>
              <a:t>50</a:t>
            </a:r>
            <a:r>
              <a:rPr lang="ko-KR" altLang="en-US" sz="1000" dirty="0"/>
              <a:t>씩 늘어나도록 </a:t>
            </a:r>
            <a:r>
              <a:rPr lang="ko-KR" altLang="en-US" sz="1000" dirty="0" smtClean="0"/>
              <a:t>설정</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첫 화면에서는 클래스 현황 空 화면으로 표시</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solidFill>
                  <a:schemeClr val="accent2">
                    <a:lumMod val="50000"/>
                  </a:schemeClr>
                </a:solidFill>
              </a:rPr>
              <a:t>HR </a:t>
            </a:r>
            <a:r>
              <a:rPr lang="ko-KR" altLang="en-US" sz="1000" dirty="0" smtClean="0">
                <a:solidFill>
                  <a:schemeClr val="accent2">
                    <a:lumMod val="50000"/>
                  </a:schemeClr>
                </a:solidFill>
              </a:rPr>
              <a:t>관리 현황 </a:t>
            </a:r>
            <a:r>
              <a:rPr lang="ko-KR" altLang="en-US" sz="1000" dirty="0" smtClean="0"/>
              <a:t>내 </a:t>
            </a:r>
            <a:r>
              <a:rPr lang="en-US" altLang="ko-KR" sz="1000" dirty="0" smtClean="0"/>
              <a:t>[</a:t>
            </a:r>
            <a:r>
              <a:rPr lang="ko-KR" altLang="en-US" sz="1000" dirty="0" smtClean="0"/>
              <a:t>돋보기</a:t>
            </a:r>
            <a:r>
              <a:rPr lang="en-US" altLang="ko-KR" sz="1000" dirty="0" smtClean="0"/>
              <a:t>] </a:t>
            </a:r>
            <a:r>
              <a:rPr lang="ko-KR" altLang="en-US" sz="1000" dirty="0" smtClean="0"/>
              <a:t>아이콘 클릭 시 페이지 전환 없이 아래 바로 상세 정보 표시</a:t>
            </a:r>
            <a:endParaRPr lang="en-US" altLang="ko-KR" sz="1000" dirty="0" smtClean="0"/>
          </a:p>
        </p:txBody>
      </p:sp>
    </p:spTree>
    <p:extLst>
      <p:ext uri="{BB962C8B-B14F-4D97-AF65-F5344CB8AC3E}">
        <p14:creationId xmlns:p14="http://schemas.microsoft.com/office/powerpoint/2010/main" val="3298295794"/>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8154"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2(2)HR </a:t>
            </a:r>
            <a:r>
              <a:rPr lang="ko-KR" altLang="en-US" dirty="0" smtClean="0">
                <a:solidFill>
                  <a:srgbClr val="000000"/>
                </a:solidFill>
                <a:latin typeface="돋움"/>
                <a:ea typeface="돋움"/>
              </a:rPr>
              <a:t>관리 상세보기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300961" y="1261997"/>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52654"/>
              <a:ext cx="998259"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HR </a:t>
              </a:r>
              <a:r>
                <a:rPr lang="ko-KR" altLang="en-US" sz="900" b="1" dirty="0" smtClean="0">
                  <a:solidFill>
                    <a:schemeClr val="bg1"/>
                  </a:solidFill>
                </a:rPr>
                <a:t>관리 현황</a:t>
              </a:r>
              <a:endParaRPr lang="ko-KR" altLang="en-US" sz="900" b="1" dirty="0">
                <a:solidFill>
                  <a:schemeClr val="bg1"/>
                </a:solidFill>
              </a:endParaRPr>
            </a:p>
          </p:txBody>
        </p:sp>
      </p:grpSp>
      <p:sp>
        <p:nvSpPr>
          <p:cNvPr id="62" name="직사각형 61"/>
          <p:cNvSpPr/>
          <p:nvPr/>
        </p:nvSpPr>
        <p:spPr bwMode="auto">
          <a:xfrm>
            <a:off x="6128467"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11563" y="1491617"/>
            <a:ext cx="5851869" cy="22224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8848" y="3505200"/>
            <a:ext cx="1293034" cy="197972"/>
          </a:xfrm>
          <a:prstGeom prst="rect">
            <a:avLst/>
          </a:prstGeom>
        </p:spPr>
      </p:pic>
      <p:pic>
        <p:nvPicPr>
          <p:cNvPr id="126" name="그림 125"/>
          <p:cNvPicPr>
            <a:picLocks noChangeAspect="1"/>
          </p:cNvPicPr>
          <p:nvPr/>
        </p:nvPicPr>
        <p:blipFill>
          <a:blip r:embed="rId5"/>
          <a:stretch>
            <a:fillRect/>
          </a:stretch>
        </p:blipFill>
        <p:spPr>
          <a:xfrm>
            <a:off x="1380999" y="3541577"/>
            <a:ext cx="1521869" cy="149692"/>
          </a:xfrm>
          <a:prstGeom prst="rect">
            <a:avLst/>
          </a:prstGeom>
        </p:spPr>
      </p:pic>
      <p:graphicFrame>
        <p:nvGraphicFramePr>
          <p:cNvPr id="127" name="표 126"/>
          <p:cNvGraphicFramePr>
            <a:graphicFrameLocks noGrp="1"/>
          </p:cNvGraphicFramePr>
          <p:nvPr>
            <p:extLst/>
          </p:nvPr>
        </p:nvGraphicFramePr>
        <p:xfrm>
          <a:off x="1383499" y="2420759"/>
          <a:ext cx="5708382" cy="1079669"/>
        </p:xfrm>
        <a:graphic>
          <a:graphicData uri="http://schemas.openxmlformats.org/drawingml/2006/table">
            <a:tbl>
              <a:tblPr firstRow="1" bandRow="1">
                <a:tableStyleId>{5C22544A-7EE6-4342-B048-85BDC9FD1C3A}</a:tableStyleId>
              </a:tblPr>
              <a:tblGrid>
                <a:gridCol w="675872"/>
                <a:gridCol w="719025"/>
                <a:gridCol w="838862"/>
                <a:gridCol w="719025"/>
                <a:gridCol w="838862"/>
                <a:gridCol w="1125047"/>
                <a:gridCol w="791689"/>
              </a:tblGrid>
              <a:tr h="195479">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r>
                        <a:rPr lang="ko-KR" altLang="en-US" sz="900" dirty="0" smtClean="0">
                          <a:solidFill>
                            <a:schemeClr val="tx1"/>
                          </a:solidFill>
                        </a:rPr>
                        <a:t> 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83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 외</a:t>
                      </a:r>
                      <a:r>
                        <a:rPr lang="en-US" altLang="ko-KR" sz="900" baseline="0" dirty="0" smtClean="0">
                          <a:solidFill>
                            <a:schemeClr val="tx1"/>
                          </a:solidFill>
                        </a:rPr>
                        <a:t> 1</a:t>
                      </a:r>
                      <a:r>
                        <a:rPr lang="ko-KR" altLang="en-US" sz="900" baseline="0" dirty="0" smtClean="0">
                          <a:solidFill>
                            <a:schemeClr val="tx1"/>
                          </a:solidFill>
                        </a:rPr>
                        <a:t>명</a:t>
                      </a:r>
                      <a:r>
                        <a:rPr lang="en-US" altLang="ko-KR" sz="900" baseline="0" dirty="0" smtClean="0">
                          <a:solidFill>
                            <a:schemeClr val="tx1"/>
                          </a:solidFill>
                        </a:rPr>
                        <a:t>(</a:t>
                      </a:r>
                      <a:r>
                        <a:rPr lang="ko-KR" altLang="en-US" sz="900" baseline="0" dirty="0" smtClean="0">
                          <a:solidFill>
                            <a:schemeClr val="tx1"/>
                          </a:solidFill>
                        </a:rPr>
                        <a:t>송진</a:t>
                      </a:r>
                      <a:r>
                        <a:rPr lang="en-US" altLang="ko-KR" sz="900" baseline="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83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현대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83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권영은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83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83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대우증권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임동근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30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496843" y="2619323"/>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2" name="그룹 1"/>
          <p:cNvGrpSpPr/>
          <p:nvPr/>
        </p:nvGrpSpPr>
        <p:grpSpPr>
          <a:xfrm>
            <a:off x="1357605" y="1517441"/>
            <a:ext cx="3786033" cy="238232"/>
            <a:chOff x="1357606" y="1495670"/>
            <a:chExt cx="2761709" cy="280077"/>
          </a:xfrm>
        </p:grpSpPr>
        <p:pic>
          <p:nvPicPr>
            <p:cNvPr id="7" name="그림 6"/>
            <p:cNvPicPr>
              <a:picLocks noChangeAspect="1"/>
            </p:cNvPicPr>
            <p:nvPr/>
          </p:nvPicPr>
          <p:blipFill>
            <a:blip r:embed="rId6"/>
            <a:stretch>
              <a:fillRect/>
            </a:stretch>
          </p:blipFill>
          <p:spPr>
            <a:xfrm>
              <a:off x="1357606" y="1495670"/>
              <a:ext cx="932484" cy="280077"/>
            </a:xfrm>
            <a:prstGeom prst="rect">
              <a:avLst/>
            </a:prstGeom>
          </p:spPr>
        </p:pic>
        <p:pic>
          <p:nvPicPr>
            <p:cNvPr id="68" name="그림 67"/>
            <p:cNvPicPr>
              <a:picLocks noChangeAspect="1"/>
            </p:cNvPicPr>
            <p:nvPr/>
          </p:nvPicPr>
          <p:blipFill>
            <a:blip r:embed="rId6"/>
            <a:stretch>
              <a:fillRect/>
            </a:stretch>
          </p:blipFill>
          <p:spPr>
            <a:xfrm>
              <a:off x="2272219" y="1495670"/>
              <a:ext cx="932484" cy="280077"/>
            </a:xfrm>
            <a:prstGeom prst="rect">
              <a:avLst/>
            </a:prstGeom>
          </p:spPr>
        </p:pic>
        <p:pic>
          <p:nvPicPr>
            <p:cNvPr id="69" name="그림 68"/>
            <p:cNvPicPr>
              <a:picLocks noChangeAspect="1"/>
            </p:cNvPicPr>
            <p:nvPr/>
          </p:nvPicPr>
          <p:blipFill>
            <a:blip r:embed="rId6"/>
            <a:stretch>
              <a:fillRect/>
            </a:stretch>
          </p:blipFill>
          <p:spPr>
            <a:xfrm>
              <a:off x="3186831" y="1495670"/>
              <a:ext cx="932484" cy="280077"/>
            </a:xfrm>
            <a:prstGeom prst="rect">
              <a:avLst/>
            </a:prstGeom>
          </p:spPr>
        </p:pic>
      </p:grpSp>
      <p:grpSp>
        <p:nvGrpSpPr>
          <p:cNvPr id="12" name="그룹 11"/>
          <p:cNvGrpSpPr/>
          <p:nvPr/>
        </p:nvGrpSpPr>
        <p:grpSpPr>
          <a:xfrm>
            <a:off x="5119139" y="1506555"/>
            <a:ext cx="2014186" cy="271138"/>
            <a:chOff x="5710782" y="1895395"/>
            <a:chExt cx="1603858" cy="314325"/>
          </a:xfrm>
        </p:grpSpPr>
        <p:grpSp>
          <p:nvGrpSpPr>
            <p:cNvPr id="74" name="그룹 73"/>
            <p:cNvGrpSpPr/>
            <p:nvPr/>
          </p:nvGrpSpPr>
          <p:grpSpPr>
            <a:xfrm>
              <a:off x="5710782" y="1895395"/>
              <a:ext cx="1603858"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496843" y="2958526"/>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Pre</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496843" y="3326322"/>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nvPr>
        </p:nvGraphicFramePr>
        <p:xfrm>
          <a:off x="1383499" y="1779725"/>
          <a:ext cx="3735639" cy="592796"/>
        </p:xfrm>
        <a:graphic>
          <a:graphicData uri="http://schemas.openxmlformats.org/drawingml/2006/table">
            <a:tbl>
              <a:tblPr firstRow="1" bandRow="1">
                <a:tableStyleId>{5C22544A-7EE6-4342-B048-85BDC9FD1C3A}</a:tableStyleId>
              </a:tblPr>
              <a:tblGrid>
                <a:gridCol w="1323319"/>
                <a:gridCol w="1206160"/>
                <a:gridCol w="1206160"/>
              </a:tblGrid>
              <a:tr h="15341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컨설턴트</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3649">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조성훈</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3649">
                <a:tc>
                  <a:txBody>
                    <a:bodyPr/>
                    <a:lstStyle/>
                    <a:p>
                      <a:pPr algn="ctr"/>
                      <a:r>
                        <a:rPr lang="en-US" altLang="ko-KR" sz="900" dirty="0" smtClean="0"/>
                        <a:t>Pre</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송진</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3649">
                <a:tc>
                  <a:txBody>
                    <a:bodyPr/>
                    <a:lstStyle/>
                    <a:p>
                      <a:pPr algn="ctr"/>
                      <a:r>
                        <a:rPr lang="ko-KR" altLang="en-US" sz="900" dirty="0" smtClean="0"/>
                        <a:t>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SPC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서한울</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0" name="그림 59"/>
          <p:cNvPicPr>
            <a:picLocks noChangeAspect="1"/>
          </p:cNvPicPr>
          <p:nvPr/>
        </p:nvPicPr>
        <p:blipFill>
          <a:blip r:embed="rId9"/>
          <a:stretch>
            <a:fillRect/>
          </a:stretch>
        </p:blipFill>
        <p:spPr>
          <a:xfrm>
            <a:off x="6055704" y="2181691"/>
            <a:ext cx="1016495" cy="201125"/>
          </a:xfrm>
          <a:prstGeom prst="rect">
            <a:avLst/>
          </a:prstGeom>
        </p:spPr>
      </p:pic>
      <p:pic>
        <p:nvPicPr>
          <p:cNvPr id="61"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3304" y="2626024"/>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694" y="376057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TextBox 88"/>
          <p:cNvSpPr txBox="1"/>
          <p:nvPr/>
        </p:nvSpPr>
        <p:spPr>
          <a:xfrm>
            <a:off x="1327122" y="3787908"/>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sp>
        <p:nvSpPr>
          <p:cNvPr id="91" name="직사각형 90"/>
          <p:cNvSpPr/>
          <p:nvPr/>
        </p:nvSpPr>
        <p:spPr bwMode="auto">
          <a:xfrm>
            <a:off x="1303176" y="3987485"/>
            <a:ext cx="5851869" cy="271302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3" name="그림 92"/>
          <p:cNvPicPr>
            <a:picLocks noChangeAspect="1"/>
          </p:cNvPicPr>
          <p:nvPr/>
        </p:nvPicPr>
        <p:blipFill>
          <a:blip r:embed="rId4"/>
          <a:stretch>
            <a:fillRect/>
          </a:stretch>
        </p:blipFill>
        <p:spPr>
          <a:xfrm>
            <a:off x="5790461" y="6449617"/>
            <a:ext cx="1293034" cy="197972"/>
          </a:xfrm>
          <a:prstGeom prst="rect">
            <a:avLst/>
          </a:prstGeom>
        </p:spPr>
      </p:pic>
      <p:pic>
        <p:nvPicPr>
          <p:cNvPr id="94" name="그림 93"/>
          <p:cNvPicPr>
            <a:picLocks noChangeAspect="1"/>
          </p:cNvPicPr>
          <p:nvPr/>
        </p:nvPicPr>
        <p:blipFill>
          <a:blip r:embed="rId9"/>
          <a:stretch>
            <a:fillRect/>
          </a:stretch>
        </p:blipFill>
        <p:spPr>
          <a:xfrm>
            <a:off x="6075785" y="4231795"/>
            <a:ext cx="1016495" cy="201125"/>
          </a:xfrm>
          <a:prstGeom prst="rect">
            <a:avLst/>
          </a:prstGeom>
        </p:spPr>
      </p:pic>
      <p:sp>
        <p:nvSpPr>
          <p:cNvPr id="95" name="TextBox 94"/>
          <p:cNvSpPr txBox="1"/>
          <p:nvPr/>
        </p:nvSpPr>
        <p:spPr>
          <a:xfrm>
            <a:off x="1796345" y="4247053"/>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96" name="TextBox 95"/>
          <p:cNvSpPr txBox="1"/>
          <p:nvPr/>
        </p:nvSpPr>
        <p:spPr>
          <a:xfrm>
            <a:off x="2329404" y="4253439"/>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97" name="그룹 96"/>
          <p:cNvGrpSpPr/>
          <p:nvPr/>
        </p:nvGrpSpPr>
        <p:grpSpPr>
          <a:xfrm>
            <a:off x="1677532" y="4644414"/>
            <a:ext cx="503620" cy="151844"/>
            <a:chOff x="1853004" y="4826628"/>
            <a:chExt cx="508292" cy="216024"/>
          </a:xfrm>
        </p:grpSpPr>
        <p:pic>
          <p:nvPicPr>
            <p:cNvPr id="98"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직사각형 98"/>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03" name="그림 102"/>
          <p:cNvPicPr>
            <a:picLocks noChangeAspect="1"/>
          </p:cNvPicPr>
          <p:nvPr/>
        </p:nvPicPr>
        <p:blipFill>
          <a:blip r:embed="rId5"/>
          <a:stretch>
            <a:fillRect/>
          </a:stretch>
        </p:blipFill>
        <p:spPr>
          <a:xfrm>
            <a:off x="1372612" y="6496880"/>
            <a:ext cx="1521869" cy="149692"/>
          </a:xfrm>
          <a:prstGeom prst="rect">
            <a:avLst/>
          </a:prstGeom>
        </p:spPr>
      </p:pic>
      <p:graphicFrame>
        <p:nvGraphicFramePr>
          <p:cNvPr id="104" name="표 103"/>
          <p:cNvGraphicFramePr>
            <a:graphicFrameLocks noGrp="1"/>
          </p:cNvGraphicFramePr>
          <p:nvPr>
            <p:extLst>
              <p:ext uri="{D42A27DB-BD31-4B8C-83A1-F6EECF244321}">
                <p14:modId xmlns:p14="http://schemas.microsoft.com/office/powerpoint/2010/main" val="2488670142"/>
              </p:ext>
            </p:extLst>
          </p:nvPr>
        </p:nvGraphicFramePr>
        <p:xfrm>
          <a:off x="1375112" y="4465577"/>
          <a:ext cx="5744776" cy="2021501"/>
        </p:xfrm>
        <a:graphic>
          <a:graphicData uri="http://schemas.openxmlformats.org/drawingml/2006/table">
            <a:tbl>
              <a:tblPr firstRow="1" bandRow="1">
                <a:tableStyleId>{5C22544A-7EE6-4342-B048-85BDC9FD1C3A}</a:tableStyleId>
              </a:tblPr>
              <a:tblGrid>
                <a:gridCol w="489048"/>
                <a:gridCol w="543590"/>
                <a:gridCol w="377321"/>
                <a:gridCol w="881581"/>
                <a:gridCol w="501764"/>
                <a:gridCol w="648072"/>
                <a:gridCol w="576064"/>
                <a:gridCol w="360040"/>
                <a:gridCol w="576064"/>
                <a:gridCol w="791232"/>
              </a:tblGrid>
              <a:tr h="346553">
                <a:tc>
                  <a:txBody>
                    <a:bodyPr/>
                    <a:lstStyle/>
                    <a:p>
                      <a:pPr algn="ctr" latinLnBrk="1"/>
                      <a:r>
                        <a:rPr lang="ko-KR" altLang="en-US" sz="900" dirty="0" smtClean="0">
                          <a:solidFill>
                            <a:schemeClr val="tx1"/>
                          </a:solidFill>
                        </a:rPr>
                        <a:t>진행   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 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 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총 교육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endParaRPr lang="en-US" altLang="ko-KR" sz="900" dirty="0" smtClean="0">
                        <a:solidFill>
                          <a:schemeClr val="tx1"/>
                        </a:solidFill>
                      </a:endParaRPr>
                    </a:p>
                    <a:p>
                      <a:pPr algn="ctr" latinLnBrk="1"/>
                      <a:r>
                        <a:rPr lang="ko-KR" altLang="en-US" sz="900" dirty="0" smtClean="0">
                          <a:solidFill>
                            <a:schemeClr val="tx1"/>
                          </a:solidFill>
                        </a:rPr>
                        <a:t>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350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03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762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2014.03.09~</a:t>
                      </a:r>
                    </a:p>
                    <a:p>
                      <a:pPr algn="ctr" latinLnBrk="1"/>
                      <a:r>
                        <a:rPr lang="en-US" altLang="ko-KR" sz="900" dirty="0" smtClean="0">
                          <a:solidFill>
                            <a:schemeClr val="tx1"/>
                          </a:solidFill>
                        </a:rPr>
                        <a:t>2014.05.09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68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2014.02.09~</a:t>
                      </a:r>
                    </a:p>
                    <a:p>
                      <a:pPr algn="ctr" latinLnBrk="1"/>
                      <a:r>
                        <a:rPr lang="en-US" altLang="ko-KR" sz="900" dirty="0" smtClean="0">
                          <a:solidFill>
                            <a:schemeClr val="tx1"/>
                          </a:solidFill>
                        </a:rPr>
                        <a:t>2014.03.09</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68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68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5" name="TextBox 104"/>
          <p:cNvSpPr txBox="1"/>
          <p:nvPr/>
        </p:nvSpPr>
        <p:spPr>
          <a:xfrm>
            <a:off x="1357944" y="4253438"/>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07" name="직사각형 106"/>
          <p:cNvSpPr/>
          <p:nvPr/>
        </p:nvSpPr>
        <p:spPr bwMode="auto">
          <a:xfrm>
            <a:off x="1407842" y="4877291"/>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5495" y="5483555"/>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pic>
        <p:nvPicPr>
          <p:cNvPr id="117" name="그림 116"/>
          <p:cNvPicPr>
            <a:picLocks noChangeAspect="1"/>
          </p:cNvPicPr>
          <p:nvPr/>
        </p:nvPicPr>
        <p:blipFill>
          <a:blip r:embed="rId11"/>
          <a:stretch>
            <a:fillRect/>
          </a:stretch>
        </p:blipFill>
        <p:spPr>
          <a:xfrm>
            <a:off x="1358255" y="4026835"/>
            <a:ext cx="514411" cy="191735"/>
          </a:xfrm>
          <a:prstGeom prst="rect">
            <a:avLst/>
          </a:prstGeom>
        </p:spPr>
      </p:pic>
      <p:sp>
        <p:nvSpPr>
          <p:cNvPr id="118" name="직사각형 117"/>
          <p:cNvSpPr/>
          <p:nvPr/>
        </p:nvSpPr>
        <p:spPr bwMode="auto">
          <a:xfrm>
            <a:off x="1885933" y="4024834"/>
            <a:ext cx="1739078" cy="18536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삼성전자</a:t>
            </a:r>
            <a:r>
              <a:rPr kumimoji="1" lang="en-US" altLang="ko-KR" sz="900" b="1" dirty="0" smtClean="0">
                <a:solidFill>
                  <a:schemeClr val="bg1"/>
                </a:solidFill>
                <a:latin typeface="Arial" charset="0"/>
                <a:ea typeface="돋움" pitchFamily="50" charset="-127"/>
              </a:rPr>
              <a:t>, </a:t>
            </a:r>
            <a:r>
              <a:rPr kumimoji="1" lang="ko-KR" altLang="en-US" sz="900" b="1" dirty="0" smtClean="0">
                <a:solidFill>
                  <a:schemeClr val="bg1"/>
                </a:solidFill>
                <a:latin typeface="Arial" charset="0"/>
                <a:ea typeface="돋움" pitchFamily="50" charset="-127"/>
              </a:rPr>
              <a:t>조성훈 님 </a:t>
            </a:r>
            <a:r>
              <a:rPr kumimoji="1" lang="ko-KR" altLang="en-US" sz="900" b="1" dirty="0" err="1" smtClean="0">
                <a:solidFill>
                  <a:schemeClr val="bg1"/>
                </a:solidFill>
                <a:latin typeface="Arial" charset="0"/>
                <a:ea typeface="돋움" pitchFamily="50" charset="-127"/>
              </a:rPr>
              <a:t>괸리</a:t>
            </a:r>
            <a:r>
              <a:rPr kumimoji="1" lang="ko-KR" altLang="en-US" sz="900" b="1" dirty="0" smtClean="0">
                <a:solidFill>
                  <a:schemeClr val="bg1"/>
                </a:solidFill>
                <a:latin typeface="Arial" charset="0"/>
                <a:ea typeface="돋움" pitchFamily="50" charset="-127"/>
              </a:rPr>
              <a:t> 클래스</a:t>
            </a:r>
            <a:endParaRPr kumimoji="1" lang="ko-KR" altLang="en-US" sz="900" b="1" dirty="0">
              <a:solidFill>
                <a:schemeClr val="bg1"/>
              </a:solidFill>
              <a:latin typeface="Arial" charset="0"/>
              <a:ea typeface="돋움" pitchFamily="50" charset="-127"/>
            </a:endParaRPr>
          </a:p>
        </p:txBody>
      </p:sp>
      <p:sp>
        <p:nvSpPr>
          <p:cNvPr id="119" name="직사각형 118"/>
          <p:cNvSpPr/>
          <p:nvPr/>
        </p:nvSpPr>
        <p:spPr bwMode="auto">
          <a:xfrm>
            <a:off x="1407842" y="5205632"/>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20" name="직사각형 119"/>
          <p:cNvSpPr/>
          <p:nvPr/>
        </p:nvSpPr>
        <p:spPr bwMode="auto">
          <a:xfrm>
            <a:off x="1395495" y="5733817"/>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21" name="직사각형 120"/>
          <p:cNvSpPr/>
          <p:nvPr/>
        </p:nvSpPr>
        <p:spPr bwMode="auto">
          <a:xfrm>
            <a:off x="1496843" y="2794077"/>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49" name="직사각형 48"/>
          <p:cNvSpPr/>
          <p:nvPr/>
        </p:nvSpPr>
        <p:spPr>
          <a:xfrm>
            <a:off x="7388202" y="2947712"/>
            <a:ext cx="1559199" cy="14540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dirty="0" smtClean="0">
                <a:solidFill>
                  <a:schemeClr val="accent2">
                    <a:lumMod val="50000"/>
                  </a:schemeClr>
                </a:solidFill>
              </a:rPr>
              <a:t>HR </a:t>
            </a:r>
            <a:r>
              <a:rPr lang="ko-KR" altLang="en-US" sz="1000" dirty="0" smtClean="0">
                <a:solidFill>
                  <a:schemeClr val="accent2">
                    <a:lumMod val="50000"/>
                  </a:schemeClr>
                </a:solidFill>
              </a:rPr>
              <a:t>관리 현황 </a:t>
            </a:r>
            <a:r>
              <a:rPr lang="ko-KR" altLang="en-US" sz="1000" dirty="0" smtClean="0"/>
              <a:t>내 </a:t>
            </a:r>
            <a:r>
              <a:rPr lang="en-US" altLang="ko-KR" sz="1000" dirty="0" smtClean="0"/>
              <a:t>[</a:t>
            </a:r>
            <a:r>
              <a:rPr lang="ko-KR" altLang="en-US" sz="1000" dirty="0" smtClean="0"/>
              <a:t>돋보기</a:t>
            </a:r>
            <a:r>
              <a:rPr lang="en-US" altLang="ko-KR" sz="1000" dirty="0" smtClean="0"/>
              <a:t>] </a:t>
            </a:r>
            <a:r>
              <a:rPr lang="ko-KR" altLang="en-US" sz="1000" dirty="0" smtClean="0"/>
              <a:t>아이콘 클릭 시 페이지 전환 없이 아래 바로 상세 정보 표시</a:t>
            </a:r>
            <a:endParaRPr lang="en-US" altLang="ko-KR" sz="1000" dirty="0" smtClean="0"/>
          </a:p>
        </p:txBody>
      </p:sp>
      <p:sp>
        <p:nvSpPr>
          <p:cNvPr id="52" name="TextBox 51"/>
          <p:cNvSpPr txBox="1"/>
          <p:nvPr/>
        </p:nvSpPr>
        <p:spPr>
          <a:xfrm>
            <a:off x="6570782" y="2592805"/>
            <a:ext cx="212912" cy="204895"/>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53" name="꺾인 연결선 52"/>
          <p:cNvCxnSpPr>
            <a:stCxn id="52" idx="3"/>
            <a:endCxn id="49" idx="0"/>
          </p:cNvCxnSpPr>
          <p:nvPr/>
        </p:nvCxnSpPr>
        <p:spPr bwMode="auto">
          <a:xfrm>
            <a:off x="6783694" y="2695253"/>
            <a:ext cx="1384108" cy="252459"/>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Box 56"/>
          <p:cNvSpPr txBox="1"/>
          <p:nvPr/>
        </p:nvSpPr>
        <p:spPr>
          <a:xfrm>
            <a:off x="5121866" y="2384504"/>
            <a:ext cx="1228478" cy="1157074"/>
          </a:xfrm>
          <a:prstGeom prst="rect">
            <a:avLst/>
          </a:prstGeom>
          <a:noFill/>
          <a:ln w="25400">
            <a:solidFill>
              <a:srgbClr val="FF0000"/>
            </a:solidFill>
            <a:prstDash val="dash"/>
          </a:ln>
        </p:spPr>
        <p:txBody>
          <a:bodyPr wrap="square" rtlCol="0">
            <a:normAutofit/>
          </a:bodyPr>
          <a:lstStyle/>
          <a:p>
            <a:endParaRPr lang="ko-KR" altLang="en-US" dirty="0"/>
          </a:p>
        </p:txBody>
      </p:sp>
      <p:pic>
        <p:nvPicPr>
          <p:cNvPr id="58" name="그림 57"/>
          <p:cNvPicPr/>
          <p:nvPr/>
        </p:nvPicPr>
        <p:blipFill>
          <a:blip r:embed="rId12">
            <a:extLst>
              <a:ext uri="{28A0092B-C50C-407E-A947-70E740481C1C}">
                <a14:useLocalDpi xmlns:a14="http://schemas.microsoft.com/office/drawing/2010/main" val="0"/>
              </a:ext>
            </a:extLst>
          </a:blip>
          <a:srcRect/>
          <a:stretch>
            <a:fillRect/>
          </a:stretch>
        </p:blipFill>
        <p:spPr bwMode="auto">
          <a:xfrm>
            <a:off x="7238992" y="59406"/>
            <a:ext cx="2265051" cy="1103934"/>
          </a:xfrm>
          <a:prstGeom prst="rect">
            <a:avLst/>
          </a:prstGeom>
          <a:noFill/>
          <a:ln>
            <a:noFill/>
          </a:ln>
        </p:spPr>
      </p:pic>
      <p:cxnSp>
        <p:nvCxnSpPr>
          <p:cNvPr id="59" name="꺾인 연결선 58"/>
          <p:cNvCxnSpPr>
            <a:stCxn id="57" idx="0"/>
            <a:endCxn id="58" idx="0"/>
          </p:cNvCxnSpPr>
          <p:nvPr/>
        </p:nvCxnSpPr>
        <p:spPr bwMode="auto">
          <a:xfrm rot="5400000" flipH="1" flipV="1">
            <a:off x="5891262" y="-95751"/>
            <a:ext cx="2325098" cy="2635413"/>
          </a:xfrm>
          <a:prstGeom prst="bentConnector3">
            <a:avLst>
              <a:gd name="adj1" fmla="val 10983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p:cNvSpPr txBox="1"/>
          <p:nvPr/>
        </p:nvSpPr>
        <p:spPr>
          <a:xfrm>
            <a:off x="2759200" y="2384504"/>
            <a:ext cx="876697" cy="1157074"/>
          </a:xfrm>
          <a:prstGeom prst="rect">
            <a:avLst/>
          </a:prstGeom>
          <a:noFill/>
          <a:ln w="25400">
            <a:solidFill>
              <a:srgbClr val="FF0000"/>
            </a:solidFill>
            <a:prstDash val="dash"/>
          </a:ln>
        </p:spPr>
        <p:txBody>
          <a:bodyPr wrap="square" rtlCol="0">
            <a:normAutofit/>
          </a:bodyPr>
          <a:lstStyle/>
          <a:p>
            <a:endParaRPr lang="ko-KR" altLang="en-US" dirty="0"/>
          </a:p>
        </p:txBody>
      </p:sp>
      <p:sp>
        <p:nvSpPr>
          <p:cNvPr id="67" name="TextBox 66"/>
          <p:cNvSpPr txBox="1"/>
          <p:nvPr/>
        </p:nvSpPr>
        <p:spPr>
          <a:xfrm>
            <a:off x="1868176" y="4027407"/>
            <a:ext cx="1767721" cy="226032"/>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70" name="꺾인 연결선 69"/>
          <p:cNvCxnSpPr>
            <a:stCxn id="63" idx="0"/>
            <a:endCxn id="58" idx="0"/>
          </p:cNvCxnSpPr>
          <p:nvPr/>
        </p:nvCxnSpPr>
        <p:spPr bwMode="auto">
          <a:xfrm rot="5400000" flipH="1" flipV="1">
            <a:off x="4621984" y="-1365029"/>
            <a:ext cx="2325098" cy="5173969"/>
          </a:xfrm>
          <a:prstGeom prst="bentConnector3">
            <a:avLst>
              <a:gd name="adj1" fmla="val 10983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꺾인 연결선 70"/>
          <p:cNvCxnSpPr>
            <a:stCxn id="67" idx="3"/>
            <a:endCxn id="58" idx="0"/>
          </p:cNvCxnSpPr>
          <p:nvPr/>
        </p:nvCxnSpPr>
        <p:spPr bwMode="auto">
          <a:xfrm flipV="1">
            <a:off x="3635897" y="59406"/>
            <a:ext cx="4735621" cy="4081017"/>
          </a:xfrm>
          <a:prstGeom prst="bentConnector4">
            <a:avLst>
              <a:gd name="adj1" fmla="val 38042"/>
              <a:gd name="adj2" fmla="val 10560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직사각형 76"/>
          <p:cNvSpPr/>
          <p:nvPr/>
        </p:nvSpPr>
        <p:spPr>
          <a:xfrm>
            <a:off x="7255011" y="1171989"/>
            <a:ext cx="2214444" cy="14540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dirty="0" smtClean="0"/>
              <a:t>담당자</a:t>
            </a:r>
            <a:r>
              <a:rPr lang="en-US" altLang="ko-KR" sz="1000" dirty="0" smtClean="0"/>
              <a:t>(</a:t>
            </a:r>
            <a:r>
              <a:rPr lang="ko-KR" altLang="en-US" sz="1000" dirty="0" smtClean="0"/>
              <a:t>담당 </a:t>
            </a:r>
            <a:r>
              <a:rPr lang="en-US" altLang="ko-KR" sz="1000" dirty="0" smtClean="0"/>
              <a:t>HR /</a:t>
            </a:r>
            <a:r>
              <a:rPr lang="ko-KR" altLang="en-US" sz="1000" dirty="0" smtClean="0"/>
              <a:t> 컨설턴트</a:t>
            </a:r>
            <a:r>
              <a:rPr lang="en-US" altLang="ko-KR" sz="1000" dirty="0" smtClean="0"/>
              <a:t>) </a:t>
            </a:r>
            <a:r>
              <a:rPr lang="ko-KR" altLang="en-US" sz="1000" dirty="0" smtClean="0"/>
              <a:t>명 마우스 오버 시 해당 인원 간단 정보 팝업 노출</a:t>
            </a:r>
            <a:r>
              <a:rPr lang="en-US" altLang="ko-KR" sz="1000" dirty="0" smtClean="0">
                <a:solidFill>
                  <a:schemeClr val="accent2">
                    <a:lumMod val="50000"/>
                  </a:schemeClr>
                </a:solidFill>
              </a:rPr>
              <a:t> </a:t>
            </a:r>
          </a:p>
          <a:p>
            <a:pPr marL="87313" indent="-87313">
              <a:buFont typeface="Arial" panose="020B0604020202020204" pitchFamily="34" charset="0"/>
              <a:buChar char="•"/>
            </a:pPr>
            <a:r>
              <a:rPr lang="ko-KR" altLang="en-US" sz="1000" dirty="0" smtClean="0"/>
              <a:t>담당자</a:t>
            </a:r>
            <a:r>
              <a:rPr lang="en-US" altLang="ko-KR" sz="1000" dirty="0" smtClean="0"/>
              <a:t>(</a:t>
            </a:r>
            <a:r>
              <a:rPr lang="ko-KR" altLang="en-US" sz="1000" dirty="0"/>
              <a:t>담당 </a:t>
            </a:r>
            <a:r>
              <a:rPr lang="en-US" altLang="ko-KR" sz="1000" dirty="0"/>
              <a:t>HR /</a:t>
            </a:r>
            <a:r>
              <a:rPr lang="ko-KR" altLang="en-US" sz="1000" dirty="0"/>
              <a:t> 컨설턴트</a:t>
            </a:r>
            <a:r>
              <a:rPr lang="en-US" altLang="ko-KR" sz="1000" dirty="0" smtClean="0"/>
              <a:t>)</a:t>
            </a:r>
            <a:r>
              <a:rPr lang="ko-KR" altLang="en-US" sz="1000" dirty="0" smtClean="0"/>
              <a:t>명 클릭 시 해당 인원 프로필 화면으로 이동</a:t>
            </a:r>
            <a:endParaRPr lang="en-US" altLang="ko-KR" sz="1000" dirty="0" smtClean="0"/>
          </a:p>
          <a:p>
            <a:pPr marL="87313" indent="-87313">
              <a:buFont typeface="Arial" panose="020B0604020202020204" pitchFamily="34" charset="0"/>
              <a:buChar char="•"/>
            </a:pPr>
            <a:r>
              <a:rPr lang="ko-KR" altLang="en-US" sz="1000" dirty="0" smtClean="0"/>
              <a:t>단 노출 인원이 </a:t>
            </a:r>
            <a:r>
              <a:rPr lang="en-US" altLang="ko-KR" sz="1000" dirty="0" smtClean="0"/>
              <a:t>1</a:t>
            </a:r>
            <a:r>
              <a:rPr lang="ko-KR" altLang="en-US" sz="1000" dirty="0"/>
              <a:t> </a:t>
            </a:r>
            <a:r>
              <a:rPr lang="ko-KR" altLang="en-US" sz="1000" dirty="0" smtClean="0"/>
              <a:t>명 이상일 경우 해당 인원에 대한 정보 모두 보여주기</a:t>
            </a:r>
            <a:r>
              <a:rPr lang="en-US" altLang="ko-KR" sz="1000" dirty="0" smtClean="0"/>
              <a:t>(</a:t>
            </a:r>
            <a:r>
              <a:rPr lang="ko-KR" altLang="en-US" sz="1000" dirty="0" smtClean="0"/>
              <a:t>간단정보 팝업</a:t>
            </a:r>
            <a:r>
              <a:rPr lang="en-US" altLang="ko-KR" sz="1000" dirty="0" smtClean="0"/>
              <a:t>)</a:t>
            </a:r>
          </a:p>
        </p:txBody>
      </p:sp>
      <p:sp>
        <p:nvSpPr>
          <p:cNvPr id="79" name="직사각형 78"/>
          <p:cNvSpPr/>
          <p:nvPr/>
        </p:nvSpPr>
        <p:spPr bwMode="auto">
          <a:xfrm>
            <a:off x="7328115" y="4778417"/>
            <a:ext cx="1584176" cy="111616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조성훈</a:t>
            </a:r>
            <a:r>
              <a:rPr kumimoji="1" lang="en-US" altLang="ko-KR" sz="1200" b="1" dirty="0" smtClean="0">
                <a:solidFill>
                  <a:schemeClr val="bg1"/>
                </a:solidFill>
                <a:latin typeface="Arial" charset="0"/>
                <a:ea typeface="돋움" pitchFamily="50" charset="-127"/>
              </a:rPr>
              <a:t>(141203)</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내용 보충 예정</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24385131"/>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8154" y="872390"/>
            <a:ext cx="7128792" cy="3671024"/>
          </a:xfrm>
          <a:prstGeom prst="rect">
            <a:avLst/>
          </a:prstGeom>
        </p:spPr>
      </p:pic>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300961" y="1261997"/>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52654"/>
              <a:ext cx="115291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학생</a:t>
              </a:r>
              <a:r>
                <a:rPr lang="en-US" altLang="ko-KR" sz="900" b="1" dirty="0" smtClean="0">
                  <a:solidFill>
                    <a:schemeClr val="bg1"/>
                  </a:solidFill>
                </a:rPr>
                <a:t> </a:t>
              </a:r>
              <a:r>
                <a:rPr lang="ko-KR" altLang="en-US" sz="900" b="1" dirty="0" smtClean="0">
                  <a:solidFill>
                    <a:schemeClr val="bg1"/>
                  </a:solidFill>
                </a:rPr>
                <a:t>수강 클래스현황</a:t>
              </a:r>
              <a:endParaRPr lang="ko-KR" altLang="en-US" sz="900" b="1" dirty="0">
                <a:solidFill>
                  <a:schemeClr val="bg1"/>
                </a:solidFill>
              </a:endParaRPr>
            </a:p>
          </p:txBody>
        </p:sp>
      </p:grpSp>
      <p:sp>
        <p:nvSpPr>
          <p:cNvPr id="62" name="직사각형 61"/>
          <p:cNvSpPr/>
          <p:nvPr/>
        </p:nvSpPr>
        <p:spPr bwMode="auto">
          <a:xfrm>
            <a:off x="6128467"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11563" y="1491617"/>
            <a:ext cx="5851869" cy="22224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8848" y="3505200"/>
            <a:ext cx="1293034" cy="197972"/>
          </a:xfrm>
          <a:prstGeom prst="rect">
            <a:avLst/>
          </a:prstGeom>
        </p:spPr>
      </p:pic>
      <p:pic>
        <p:nvPicPr>
          <p:cNvPr id="126" name="그림 125"/>
          <p:cNvPicPr>
            <a:picLocks noChangeAspect="1"/>
          </p:cNvPicPr>
          <p:nvPr/>
        </p:nvPicPr>
        <p:blipFill>
          <a:blip r:embed="rId5"/>
          <a:stretch>
            <a:fillRect/>
          </a:stretch>
        </p:blipFill>
        <p:spPr>
          <a:xfrm>
            <a:off x="1380999" y="3541577"/>
            <a:ext cx="1521869" cy="149692"/>
          </a:xfrm>
          <a:prstGeom prst="rect">
            <a:avLst/>
          </a:prstGeom>
        </p:spPr>
      </p:pic>
      <p:grpSp>
        <p:nvGrpSpPr>
          <p:cNvPr id="2" name="그룹 1"/>
          <p:cNvGrpSpPr/>
          <p:nvPr/>
        </p:nvGrpSpPr>
        <p:grpSpPr>
          <a:xfrm>
            <a:off x="1357605" y="1517441"/>
            <a:ext cx="3786033" cy="238232"/>
            <a:chOff x="1357606" y="1495670"/>
            <a:chExt cx="2761709" cy="280077"/>
          </a:xfrm>
        </p:grpSpPr>
        <p:pic>
          <p:nvPicPr>
            <p:cNvPr id="7" name="그림 6"/>
            <p:cNvPicPr>
              <a:picLocks noChangeAspect="1"/>
            </p:cNvPicPr>
            <p:nvPr/>
          </p:nvPicPr>
          <p:blipFill>
            <a:blip r:embed="rId6"/>
            <a:stretch>
              <a:fillRect/>
            </a:stretch>
          </p:blipFill>
          <p:spPr>
            <a:xfrm>
              <a:off x="1357606" y="1495670"/>
              <a:ext cx="932484" cy="280077"/>
            </a:xfrm>
            <a:prstGeom prst="rect">
              <a:avLst/>
            </a:prstGeom>
          </p:spPr>
        </p:pic>
        <p:pic>
          <p:nvPicPr>
            <p:cNvPr id="68" name="그림 67"/>
            <p:cNvPicPr>
              <a:picLocks noChangeAspect="1"/>
            </p:cNvPicPr>
            <p:nvPr/>
          </p:nvPicPr>
          <p:blipFill>
            <a:blip r:embed="rId6"/>
            <a:stretch>
              <a:fillRect/>
            </a:stretch>
          </p:blipFill>
          <p:spPr>
            <a:xfrm>
              <a:off x="2272219" y="1495670"/>
              <a:ext cx="932484" cy="280077"/>
            </a:xfrm>
            <a:prstGeom prst="rect">
              <a:avLst/>
            </a:prstGeom>
          </p:spPr>
        </p:pic>
        <p:pic>
          <p:nvPicPr>
            <p:cNvPr id="69" name="그림 68"/>
            <p:cNvPicPr>
              <a:picLocks noChangeAspect="1"/>
            </p:cNvPicPr>
            <p:nvPr/>
          </p:nvPicPr>
          <p:blipFill>
            <a:blip r:embed="rId6"/>
            <a:stretch>
              <a:fillRect/>
            </a:stretch>
          </p:blipFill>
          <p:spPr>
            <a:xfrm>
              <a:off x="3186831" y="1495670"/>
              <a:ext cx="932484" cy="280077"/>
            </a:xfrm>
            <a:prstGeom prst="rect">
              <a:avLst/>
            </a:prstGeom>
          </p:spPr>
        </p:pic>
      </p:grpSp>
      <p:grpSp>
        <p:nvGrpSpPr>
          <p:cNvPr id="12" name="그룹 11"/>
          <p:cNvGrpSpPr/>
          <p:nvPr/>
        </p:nvGrpSpPr>
        <p:grpSpPr>
          <a:xfrm>
            <a:off x="5119139" y="1506555"/>
            <a:ext cx="2014186" cy="271138"/>
            <a:chOff x="5710782" y="1895395"/>
            <a:chExt cx="1603858" cy="314325"/>
          </a:xfrm>
        </p:grpSpPr>
        <p:grpSp>
          <p:nvGrpSpPr>
            <p:cNvPr id="74" name="그룹 73"/>
            <p:cNvGrpSpPr/>
            <p:nvPr/>
          </p:nvGrpSpPr>
          <p:grpSpPr>
            <a:xfrm>
              <a:off x="5710782" y="1895395"/>
              <a:ext cx="1603858"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0" name="그림 59"/>
          <p:cNvPicPr>
            <a:picLocks noChangeAspect="1"/>
          </p:cNvPicPr>
          <p:nvPr/>
        </p:nvPicPr>
        <p:blipFill>
          <a:blip r:embed="rId9"/>
          <a:stretch>
            <a:fillRect/>
          </a:stretch>
        </p:blipFill>
        <p:spPr>
          <a:xfrm>
            <a:off x="6055704" y="1790394"/>
            <a:ext cx="1016495" cy="201125"/>
          </a:xfrm>
          <a:prstGeom prst="rect">
            <a:avLst/>
          </a:prstGeom>
        </p:spPr>
      </p:pic>
      <p:pic>
        <p:nvPicPr>
          <p:cNvPr id="61"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9988" y="2212368"/>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694" y="376057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TextBox 88"/>
          <p:cNvSpPr txBox="1"/>
          <p:nvPr/>
        </p:nvSpPr>
        <p:spPr>
          <a:xfrm>
            <a:off x="1327122" y="3787908"/>
            <a:ext cx="1156646"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별  학생현황</a:t>
            </a:r>
            <a:endParaRPr lang="ko-KR" altLang="en-US" sz="900" b="1" dirty="0">
              <a:solidFill>
                <a:schemeClr val="bg1"/>
              </a:solidFill>
            </a:endParaRPr>
          </a:p>
        </p:txBody>
      </p:sp>
      <p:sp>
        <p:nvSpPr>
          <p:cNvPr id="91" name="직사각형 90"/>
          <p:cNvSpPr/>
          <p:nvPr/>
        </p:nvSpPr>
        <p:spPr bwMode="auto">
          <a:xfrm>
            <a:off x="1303176" y="3987485"/>
            <a:ext cx="5851869" cy="271302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3" name="그림 92"/>
          <p:cNvPicPr>
            <a:picLocks noChangeAspect="1"/>
          </p:cNvPicPr>
          <p:nvPr/>
        </p:nvPicPr>
        <p:blipFill>
          <a:blip r:embed="rId4"/>
          <a:stretch>
            <a:fillRect/>
          </a:stretch>
        </p:blipFill>
        <p:spPr>
          <a:xfrm>
            <a:off x="5790461" y="6482275"/>
            <a:ext cx="1293034" cy="197972"/>
          </a:xfrm>
          <a:prstGeom prst="rect">
            <a:avLst/>
          </a:prstGeom>
        </p:spPr>
      </p:pic>
      <p:grpSp>
        <p:nvGrpSpPr>
          <p:cNvPr id="97" name="그룹 96"/>
          <p:cNvGrpSpPr/>
          <p:nvPr/>
        </p:nvGrpSpPr>
        <p:grpSpPr>
          <a:xfrm>
            <a:off x="1677532" y="4644414"/>
            <a:ext cx="503620" cy="151844"/>
            <a:chOff x="1853004" y="4826628"/>
            <a:chExt cx="508292" cy="216024"/>
          </a:xfrm>
        </p:grpSpPr>
        <p:pic>
          <p:nvPicPr>
            <p:cNvPr id="98"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직사각형 98"/>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03" name="그림 102"/>
          <p:cNvPicPr>
            <a:picLocks noChangeAspect="1"/>
          </p:cNvPicPr>
          <p:nvPr/>
        </p:nvPicPr>
        <p:blipFill>
          <a:blip r:embed="rId5"/>
          <a:stretch>
            <a:fillRect/>
          </a:stretch>
        </p:blipFill>
        <p:spPr>
          <a:xfrm>
            <a:off x="1372612" y="6518652"/>
            <a:ext cx="1521869" cy="149692"/>
          </a:xfrm>
          <a:prstGeom prst="rect">
            <a:avLst/>
          </a:prstGeom>
        </p:spPr>
      </p:pic>
      <p:graphicFrame>
        <p:nvGraphicFramePr>
          <p:cNvPr id="104" name="표 103"/>
          <p:cNvGraphicFramePr>
            <a:graphicFrameLocks noGrp="1"/>
          </p:cNvGraphicFramePr>
          <p:nvPr>
            <p:extLst/>
          </p:nvPr>
        </p:nvGraphicFramePr>
        <p:xfrm>
          <a:off x="1375112" y="4304244"/>
          <a:ext cx="5717168" cy="2210498"/>
        </p:xfrm>
        <a:graphic>
          <a:graphicData uri="http://schemas.openxmlformats.org/drawingml/2006/table">
            <a:tbl>
              <a:tblPr firstRow="1" bandRow="1">
                <a:tableStyleId>{5C22544A-7EE6-4342-B048-85BDC9FD1C3A}</a:tableStyleId>
              </a:tblPr>
              <a:tblGrid>
                <a:gridCol w="508786"/>
                <a:gridCol w="545369"/>
                <a:gridCol w="605966"/>
                <a:gridCol w="484773"/>
                <a:gridCol w="1760226"/>
                <a:gridCol w="1163976"/>
                <a:gridCol w="648072"/>
              </a:tblGrid>
              <a:tr h="376084">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수료기준 </a:t>
                      </a:r>
                      <a:r>
                        <a:rPr lang="ko-KR" altLang="en-US" sz="900" dirty="0" err="1" smtClean="0">
                          <a:solidFill>
                            <a:schemeClr val="tx1"/>
                          </a:solidFill>
                        </a:rPr>
                        <a:t>출석율</a:t>
                      </a:r>
                      <a:r>
                        <a:rPr lang="en-US" altLang="ko-KR" sz="900" dirty="0" smtClean="0">
                          <a:solidFill>
                            <a:schemeClr val="tx1"/>
                          </a:solidFill>
                        </a:rPr>
                        <a:t>/</a:t>
                      </a:r>
                    </a:p>
                    <a:p>
                      <a:pPr algn="ctr" latinLnBrk="1"/>
                      <a:r>
                        <a:rPr lang="ko-KR" altLang="en-US" sz="900" dirty="0" smtClean="0">
                          <a:solidFill>
                            <a:schemeClr val="tx1"/>
                          </a:solidFill>
                        </a:rPr>
                        <a:t>현재 </a:t>
                      </a:r>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856">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과장</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010-XXXX-XXXX</a:t>
                      </a:r>
                    </a:p>
                    <a:p>
                      <a:pPr algn="ctr" latinLnBrk="1"/>
                      <a:r>
                        <a:rPr lang="en-US" altLang="ko-KR" sz="900" dirty="0" smtClean="0">
                          <a:solidFill>
                            <a:schemeClr val="tx1"/>
                          </a:solidFill>
                        </a:rPr>
                        <a:t>kyle@gmail.com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r>
                        <a:rPr lang="en-US" altLang="ko-KR" sz="900" baseline="0" dirty="0" smtClean="0">
                          <a:solidFill>
                            <a:schemeClr val="tx1"/>
                          </a:solidFill>
                        </a:rPr>
                        <a:t> / 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224">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마케팅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574">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R&amp;D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920">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920">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92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8" name="직사각형 117"/>
          <p:cNvSpPr/>
          <p:nvPr/>
        </p:nvSpPr>
        <p:spPr bwMode="auto">
          <a:xfrm>
            <a:off x="1342790" y="4027976"/>
            <a:ext cx="2869170" cy="21593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삼성전자</a:t>
            </a:r>
            <a:r>
              <a:rPr kumimoji="1" lang="en-US" altLang="ko-KR" sz="900" b="1" dirty="0" smtClean="0">
                <a:solidFill>
                  <a:schemeClr val="bg1"/>
                </a:solidFill>
                <a:latin typeface="Arial" charset="0"/>
                <a:ea typeface="돋움" pitchFamily="50" charset="-127"/>
              </a:rPr>
              <a:t>, </a:t>
            </a: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dirty="0">
              <a:solidFill>
                <a:schemeClr val="bg1"/>
              </a:solidFill>
              <a:latin typeface="Arial" charset="0"/>
              <a:ea typeface="돋움" pitchFamily="50" charset="-127"/>
            </a:endParaRPr>
          </a:p>
        </p:txBody>
      </p:sp>
      <p:sp>
        <p:nvSpPr>
          <p:cNvPr id="122" name="직사각형 121"/>
          <p:cNvSpPr/>
          <p:nvPr/>
        </p:nvSpPr>
        <p:spPr>
          <a:xfrm>
            <a:off x="7479379" y="872390"/>
            <a:ext cx="1634333" cy="290463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학생</a:t>
            </a:r>
            <a:r>
              <a:rPr lang="en-US" altLang="ko-KR" sz="1000" b="1" dirty="0" smtClean="0"/>
              <a:t> </a:t>
            </a:r>
            <a:r>
              <a:rPr lang="ko-KR" altLang="en-US" sz="1000" b="1" dirty="0" smtClean="0"/>
              <a:t>관리  첫 화면 기준 </a:t>
            </a:r>
            <a:endParaRPr lang="en-US" altLang="ko-KR" sz="1000" b="1" dirty="0" smtClean="0"/>
          </a:p>
          <a:p>
            <a:pPr marL="271463" lvl="1" indent="-185738">
              <a:buFont typeface="Wingdings" panose="05000000000000000000" pitchFamily="2" charset="2"/>
              <a:buChar char="v"/>
            </a:pPr>
            <a:r>
              <a:rPr lang="ko-KR" altLang="en-US" sz="1000" b="1" dirty="0" smtClean="0"/>
              <a:t>학생</a:t>
            </a:r>
            <a:r>
              <a:rPr lang="en-US" altLang="ko-KR" sz="1000" b="1" dirty="0" smtClean="0"/>
              <a:t> </a:t>
            </a:r>
            <a:r>
              <a:rPr lang="ko-KR" altLang="en-US" sz="1000" b="1" dirty="0" smtClean="0"/>
              <a:t>수강 클래스 현황  첫 화면</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진행상황을 기준으로 </a:t>
            </a:r>
            <a:r>
              <a:rPr lang="ko-KR" altLang="en-US" sz="1000" dirty="0" err="1" smtClean="0"/>
              <a:t>진행중</a:t>
            </a:r>
            <a:r>
              <a:rPr lang="en-US" altLang="ko-KR" sz="1000" dirty="0" smtClean="0"/>
              <a:t> &gt; </a:t>
            </a:r>
            <a:r>
              <a:rPr lang="ko-KR" altLang="en-US" sz="1000" dirty="0" smtClean="0"/>
              <a:t>진행완료 순으로 표시</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진행상황 기준 분류 후 정렬 기준은 </a:t>
            </a:r>
            <a:r>
              <a:rPr lang="ko-KR" altLang="en-US" sz="1000" dirty="0" err="1" smtClean="0"/>
              <a:t>고객사</a:t>
            </a:r>
            <a:r>
              <a:rPr lang="ko-KR" altLang="en-US" sz="1000" dirty="0" smtClean="0"/>
              <a:t> 명 가나다 </a:t>
            </a:r>
            <a:r>
              <a:rPr lang="en-US" altLang="ko-KR" sz="1000" dirty="0" smtClean="0"/>
              <a:t>/ ABC </a:t>
            </a:r>
            <a:r>
              <a:rPr lang="ko-KR" altLang="en-US" sz="1000" dirty="0" smtClean="0"/>
              <a:t>순으로 정렬</a:t>
            </a:r>
            <a:endParaRPr lang="en-US" altLang="ko-KR" sz="1000" dirty="0" smtClean="0"/>
          </a:p>
          <a:p>
            <a:pPr marL="271463" lvl="2" indent="-96838">
              <a:buFont typeface="Wingdings" panose="05000000000000000000" pitchFamily="2" charset="2"/>
              <a:buChar char="ü"/>
            </a:pPr>
            <a:r>
              <a:rPr lang="ko-KR" altLang="en-US" sz="1000" dirty="0"/>
              <a:t>초기 설정은 </a:t>
            </a:r>
            <a:r>
              <a:rPr lang="en-US" altLang="ko-KR" sz="1000" dirty="0"/>
              <a:t>10</a:t>
            </a:r>
            <a:r>
              <a:rPr lang="ko-KR" altLang="en-US" sz="1000" dirty="0"/>
              <a:t>개를 최대치로 전체정보 보여주기</a:t>
            </a:r>
            <a:endParaRPr lang="en-US" altLang="ko-KR" sz="1000" dirty="0"/>
          </a:p>
          <a:p>
            <a:pPr marL="271463" lvl="2" indent="-96838">
              <a:buFont typeface="Wingdings" panose="05000000000000000000" pitchFamily="2" charset="2"/>
              <a:buChar char="ü"/>
            </a:pPr>
            <a:r>
              <a:rPr lang="en-US" altLang="ko-KR" sz="1000" dirty="0"/>
              <a:t> 10 / 30 / 50 / 100 </a:t>
            </a:r>
            <a:r>
              <a:rPr lang="ko-KR" altLang="en-US" sz="1000" dirty="0"/>
              <a:t>순으로 </a:t>
            </a:r>
            <a:r>
              <a:rPr lang="en-US" altLang="ko-KR" sz="1000" dirty="0"/>
              <a:t>entries per page </a:t>
            </a:r>
            <a:r>
              <a:rPr lang="ko-KR" altLang="en-US" sz="1000" dirty="0"/>
              <a:t>수정가능 </a:t>
            </a:r>
            <a:r>
              <a:rPr lang="en-US" altLang="ko-KR" sz="1000" dirty="0"/>
              <a:t> 50 </a:t>
            </a:r>
            <a:r>
              <a:rPr lang="ko-KR" altLang="en-US" sz="1000" dirty="0"/>
              <a:t>이후 부터는 </a:t>
            </a:r>
            <a:r>
              <a:rPr lang="en-US" altLang="ko-KR" sz="1000" dirty="0"/>
              <a:t>50</a:t>
            </a:r>
            <a:r>
              <a:rPr lang="ko-KR" altLang="en-US" sz="1000" dirty="0"/>
              <a:t>씩 늘어나도록 </a:t>
            </a:r>
            <a:r>
              <a:rPr lang="ko-KR" altLang="en-US" sz="1000" dirty="0" smtClean="0"/>
              <a:t>설정</a:t>
            </a:r>
            <a:endParaRPr lang="en-US" altLang="ko-KR" sz="1000" dirty="0" smtClean="0"/>
          </a:p>
        </p:txBody>
      </p:sp>
      <p:sp>
        <p:nvSpPr>
          <p:cNvPr id="137" name="직사각형 136"/>
          <p:cNvSpPr/>
          <p:nvPr/>
        </p:nvSpPr>
        <p:spPr>
          <a:xfrm>
            <a:off x="7479379" y="3838156"/>
            <a:ext cx="1639952" cy="2862034"/>
          </a:xfrm>
          <a:prstGeom prst="rect">
            <a:avLst/>
          </a:prstGeom>
          <a:solidFill>
            <a:schemeClr val="bg1">
              <a:lumMod val="95000"/>
            </a:schemeClr>
          </a:solidFill>
          <a:ln w="25400">
            <a:solidFill>
              <a:schemeClr val="tx1"/>
            </a:solidFill>
          </a:ln>
        </p:spPr>
        <p:txBody>
          <a:bodyPr wrap="square" tIns="0" rIns="0" bIns="0" anchor="ctr">
            <a:normAutofit/>
          </a:bodyPr>
          <a:lstStyle/>
          <a:p>
            <a:pPr marL="271463" lvl="1" indent="-185738">
              <a:buFont typeface="Wingdings" panose="05000000000000000000" pitchFamily="2" charset="2"/>
              <a:buChar char="v"/>
            </a:pPr>
            <a:r>
              <a:rPr lang="ko-KR" altLang="en-US" sz="1000" b="1" dirty="0" smtClean="0"/>
              <a:t>클래스 별 현황 첫 화면</a:t>
            </a:r>
            <a:endParaRPr lang="en-US" altLang="ko-KR" sz="1000" b="1" dirty="0" smtClean="0"/>
          </a:p>
          <a:p>
            <a:pPr marL="271463" lvl="2" indent="-96838">
              <a:buFont typeface="Wingdings" panose="05000000000000000000" pitchFamily="2" charset="2"/>
              <a:buChar char="ü"/>
            </a:pPr>
            <a:r>
              <a:rPr lang="ko-KR" altLang="en-US" sz="1000" dirty="0" smtClean="0"/>
              <a:t>정렬 </a:t>
            </a:r>
            <a:r>
              <a:rPr lang="ko-KR" altLang="en-US" sz="1000" dirty="0"/>
              <a:t>기준은 </a:t>
            </a:r>
            <a:r>
              <a:rPr lang="ko-KR" altLang="en-US" sz="1000" dirty="0" smtClean="0"/>
              <a:t>학생 이름 가나다 </a:t>
            </a:r>
            <a:r>
              <a:rPr lang="en-US" altLang="ko-KR" sz="1000" dirty="0"/>
              <a:t>/ ABC </a:t>
            </a:r>
            <a:r>
              <a:rPr lang="ko-KR" altLang="en-US" sz="1000" dirty="0"/>
              <a:t>순으로 </a:t>
            </a:r>
            <a:r>
              <a:rPr lang="ko-KR" altLang="en-US" sz="1000" dirty="0" smtClean="0"/>
              <a:t>정렬</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초기 설정은 </a:t>
            </a:r>
            <a:r>
              <a:rPr lang="en-US" altLang="ko-KR" sz="1000" dirty="0" smtClean="0"/>
              <a:t>10</a:t>
            </a:r>
            <a:r>
              <a:rPr lang="ko-KR" altLang="en-US" sz="1000" dirty="0" smtClean="0"/>
              <a:t>개를 최대치로 전체정보 보여주기</a:t>
            </a:r>
            <a:endParaRPr lang="en-US" altLang="ko-KR" sz="1000" dirty="0" smtClean="0"/>
          </a:p>
          <a:p>
            <a:pPr marL="271463" lvl="2" indent="-96838">
              <a:buFont typeface="Wingdings" panose="05000000000000000000" pitchFamily="2" charset="2"/>
              <a:buChar char="ü"/>
            </a:pPr>
            <a:r>
              <a:rPr lang="en-US" altLang="ko-KR" sz="1000" dirty="0"/>
              <a:t> 10 / 30 / 50 / 100 </a:t>
            </a:r>
            <a:r>
              <a:rPr lang="ko-KR" altLang="en-US" sz="1000" dirty="0"/>
              <a:t>순으로 </a:t>
            </a:r>
            <a:r>
              <a:rPr lang="en-US" altLang="ko-KR" sz="1000" dirty="0"/>
              <a:t>entries per page </a:t>
            </a:r>
            <a:r>
              <a:rPr lang="ko-KR" altLang="en-US" sz="1000" dirty="0"/>
              <a:t>수정가능 </a:t>
            </a:r>
            <a:r>
              <a:rPr lang="en-US" altLang="ko-KR" sz="1000" dirty="0"/>
              <a:t> 50 </a:t>
            </a:r>
            <a:r>
              <a:rPr lang="ko-KR" altLang="en-US" sz="1000" dirty="0"/>
              <a:t>이후 부터는 </a:t>
            </a:r>
            <a:r>
              <a:rPr lang="en-US" altLang="ko-KR" sz="1000" dirty="0"/>
              <a:t>50</a:t>
            </a:r>
            <a:r>
              <a:rPr lang="ko-KR" altLang="en-US" sz="1000" dirty="0"/>
              <a:t>씩 늘어나도록 </a:t>
            </a:r>
            <a:r>
              <a:rPr lang="ko-KR" altLang="en-US" sz="1000" dirty="0" smtClean="0"/>
              <a:t>설정</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첫 화면에서는 학생 현황 </a:t>
            </a:r>
            <a:r>
              <a:rPr lang="ko-KR" altLang="en-US" sz="1000" b="1" dirty="0" smtClean="0"/>
              <a:t>空</a:t>
            </a:r>
            <a:r>
              <a:rPr lang="ko-KR" altLang="en-US" sz="1000" dirty="0" smtClean="0"/>
              <a:t> 화면으로 표시</a:t>
            </a:r>
          </a:p>
        </p:txBody>
      </p:sp>
      <p:graphicFrame>
        <p:nvGraphicFramePr>
          <p:cNvPr id="85" name="표 84"/>
          <p:cNvGraphicFramePr>
            <a:graphicFrameLocks noGrp="1"/>
          </p:cNvGraphicFramePr>
          <p:nvPr>
            <p:extLst/>
          </p:nvPr>
        </p:nvGraphicFramePr>
        <p:xfrm>
          <a:off x="1370989" y="2029005"/>
          <a:ext cx="5721291" cy="1430002"/>
        </p:xfrm>
        <a:graphic>
          <a:graphicData uri="http://schemas.openxmlformats.org/drawingml/2006/table">
            <a:tbl>
              <a:tblPr firstRow="1" bandRow="1">
                <a:tableStyleId>{5C22544A-7EE6-4342-B048-85BDC9FD1C3A}</a:tableStyleId>
              </a:tblPr>
              <a:tblGrid>
                <a:gridCol w="583653"/>
                <a:gridCol w="583653"/>
                <a:gridCol w="583653"/>
                <a:gridCol w="661722"/>
                <a:gridCol w="661722"/>
                <a:gridCol w="661722"/>
                <a:gridCol w="330861"/>
                <a:gridCol w="551435"/>
                <a:gridCol w="551435"/>
                <a:gridCol w="551435"/>
              </a:tblGrid>
              <a:tr h="19210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학생수</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보기</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315">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315">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315">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현대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74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74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86"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2161" y="2304826"/>
            <a:ext cx="508150" cy="14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2161" y="2599550"/>
            <a:ext cx="508150" cy="14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직사각형 99"/>
          <p:cNvSpPr/>
          <p:nvPr/>
        </p:nvSpPr>
        <p:spPr bwMode="auto">
          <a:xfrm>
            <a:off x="1402975" y="229532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02" name="직사각형 101"/>
          <p:cNvSpPr/>
          <p:nvPr/>
        </p:nvSpPr>
        <p:spPr bwMode="auto">
          <a:xfrm>
            <a:off x="1403047" y="2858008"/>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06" name="TextBox 105"/>
          <p:cNvSpPr txBox="1"/>
          <p:nvPr/>
        </p:nvSpPr>
        <p:spPr>
          <a:xfrm>
            <a:off x="3546309" y="4709185"/>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SMS</a:t>
            </a:r>
            <a:endParaRPr lang="ko-KR" altLang="en-US" sz="900" b="1" dirty="0"/>
          </a:p>
        </p:txBody>
      </p:sp>
      <p:sp>
        <p:nvSpPr>
          <p:cNvPr id="109" name="TextBox 108"/>
          <p:cNvSpPr txBox="1"/>
          <p:nvPr/>
        </p:nvSpPr>
        <p:spPr>
          <a:xfrm>
            <a:off x="3546309" y="4889867"/>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Mail</a:t>
            </a:r>
            <a:endParaRPr lang="ko-KR" altLang="en-US" sz="900" b="1" dirty="0"/>
          </a:p>
        </p:txBody>
      </p:sp>
      <p:sp>
        <p:nvSpPr>
          <p:cNvPr id="111"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2(3)</a:t>
            </a:r>
            <a:r>
              <a:rPr lang="ko-KR" altLang="en-US" dirty="0" smtClean="0">
                <a:solidFill>
                  <a:srgbClr val="000000"/>
                </a:solidFill>
                <a:latin typeface="돋움"/>
                <a:ea typeface="돋움"/>
              </a:rPr>
              <a:t>학생</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관리 전체보기</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112" name="직사각형 111"/>
          <p:cNvSpPr/>
          <p:nvPr/>
        </p:nvSpPr>
        <p:spPr bwMode="auto">
          <a:xfrm>
            <a:off x="1402975" y="2585511"/>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4" name="직사각형 113"/>
          <p:cNvSpPr/>
          <p:nvPr/>
        </p:nvSpPr>
        <p:spPr bwMode="auto">
          <a:xfrm>
            <a:off x="6015321" y="2865525"/>
            <a:ext cx="495537" cy="131496"/>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2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4330" y="2306150"/>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9"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4330" y="2588861"/>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1"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4330" y="2848600"/>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 name="그림 132"/>
          <p:cNvPicPr>
            <a:picLocks noChangeAspect="1"/>
          </p:cNvPicPr>
          <p:nvPr/>
        </p:nvPicPr>
        <p:blipFill>
          <a:blip r:embed="rId9"/>
          <a:stretch>
            <a:fillRect/>
          </a:stretch>
        </p:blipFill>
        <p:spPr>
          <a:xfrm>
            <a:off x="6032244" y="4042788"/>
            <a:ext cx="1016495" cy="201125"/>
          </a:xfrm>
          <a:prstGeom prst="rect">
            <a:avLst/>
          </a:prstGeom>
        </p:spPr>
      </p:pic>
      <p:pic>
        <p:nvPicPr>
          <p:cNvPr id="134"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4797152"/>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5178345"/>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9"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5484470"/>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0" name="AutoShape 85"/>
          <p:cNvSpPr>
            <a:spLocks noChangeArrowheads="1"/>
          </p:cNvSpPr>
          <p:nvPr/>
        </p:nvSpPr>
        <p:spPr bwMode="auto">
          <a:xfrm rot="5400000">
            <a:off x="6008986" y="2225617"/>
            <a:ext cx="2631841" cy="29946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endParaRPr lang="ko-KR" altLang="en-US"/>
          </a:p>
        </p:txBody>
      </p:sp>
      <p:sp>
        <p:nvSpPr>
          <p:cNvPr id="141" name="AutoShape 85"/>
          <p:cNvSpPr>
            <a:spLocks noChangeArrowheads="1"/>
          </p:cNvSpPr>
          <p:nvPr/>
        </p:nvSpPr>
        <p:spPr bwMode="auto">
          <a:xfrm rot="5400000">
            <a:off x="6008988" y="5207942"/>
            <a:ext cx="2631841" cy="29946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endParaRPr lang="ko-KR" altLang="en-US"/>
          </a:p>
        </p:txBody>
      </p:sp>
    </p:spTree>
    <p:extLst>
      <p:ext uri="{BB962C8B-B14F-4D97-AF65-F5344CB8AC3E}">
        <p14:creationId xmlns:p14="http://schemas.microsoft.com/office/powerpoint/2010/main" val="2185094352"/>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8154" y="872390"/>
            <a:ext cx="7128792" cy="3671024"/>
          </a:xfrm>
          <a:prstGeom prst="rect">
            <a:avLst/>
          </a:prstGeom>
        </p:spPr>
      </p:pic>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300961" y="1261997"/>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52654"/>
              <a:ext cx="115291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학생</a:t>
              </a:r>
              <a:r>
                <a:rPr lang="en-US" altLang="ko-KR" sz="900" b="1" dirty="0" smtClean="0">
                  <a:solidFill>
                    <a:schemeClr val="bg1"/>
                  </a:solidFill>
                </a:rPr>
                <a:t> </a:t>
              </a:r>
              <a:r>
                <a:rPr lang="ko-KR" altLang="en-US" sz="900" b="1" dirty="0" smtClean="0">
                  <a:solidFill>
                    <a:schemeClr val="bg1"/>
                  </a:solidFill>
                </a:rPr>
                <a:t>수강 클래스현황</a:t>
              </a:r>
              <a:endParaRPr lang="ko-KR" altLang="en-US" sz="900" b="1" dirty="0">
                <a:solidFill>
                  <a:schemeClr val="bg1"/>
                </a:solidFill>
              </a:endParaRPr>
            </a:p>
          </p:txBody>
        </p:sp>
      </p:grpSp>
      <p:sp>
        <p:nvSpPr>
          <p:cNvPr id="62" name="직사각형 61"/>
          <p:cNvSpPr/>
          <p:nvPr/>
        </p:nvSpPr>
        <p:spPr bwMode="auto">
          <a:xfrm>
            <a:off x="6128467"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11563" y="1491617"/>
            <a:ext cx="5851869" cy="2222441"/>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98848" y="3505200"/>
            <a:ext cx="1293034" cy="197972"/>
          </a:xfrm>
          <a:prstGeom prst="rect">
            <a:avLst/>
          </a:prstGeom>
        </p:spPr>
      </p:pic>
      <p:pic>
        <p:nvPicPr>
          <p:cNvPr id="126" name="그림 125"/>
          <p:cNvPicPr>
            <a:picLocks noChangeAspect="1"/>
          </p:cNvPicPr>
          <p:nvPr/>
        </p:nvPicPr>
        <p:blipFill>
          <a:blip r:embed="rId5"/>
          <a:stretch>
            <a:fillRect/>
          </a:stretch>
        </p:blipFill>
        <p:spPr>
          <a:xfrm>
            <a:off x="1380999" y="3541577"/>
            <a:ext cx="1521869" cy="149692"/>
          </a:xfrm>
          <a:prstGeom prst="rect">
            <a:avLst/>
          </a:prstGeom>
        </p:spPr>
      </p:pic>
      <p:grpSp>
        <p:nvGrpSpPr>
          <p:cNvPr id="2" name="그룹 1"/>
          <p:cNvGrpSpPr/>
          <p:nvPr/>
        </p:nvGrpSpPr>
        <p:grpSpPr>
          <a:xfrm>
            <a:off x="1357605" y="1517441"/>
            <a:ext cx="3786033" cy="238232"/>
            <a:chOff x="1357606" y="1495670"/>
            <a:chExt cx="2761709" cy="280077"/>
          </a:xfrm>
        </p:grpSpPr>
        <p:pic>
          <p:nvPicPr>
            <p:cNvPr id="7" name="그림 6"/>
            <p:cNvPicPr>
              <a:picLocks noChangeAspect="1"/>
            </p:cNvPicPr>
            <p:nvPr/>
          </p:nvPicPr>
          <p:blipFill>
            <a:blip r:embed="rId6"/>
            <a:stretch>
              <a:fillRect/>
            </a:stretch>
          </p:blipFill>
          <p:spPr>
            <a:xfrm>
              <a:off x="1357606" y="1495670"/>
              <a:ext cx="932484" cy="280077"/>
            </a:xfrm>
            <a:prstGeom prst="rect">
              <a:avLst/>
            </a:prstGeom>
          </p:spPr>
        </p:pic>
        <p:pic>
          <p:nvPicPr>
            <p:cNvPr id="68" name="그림 67"/>
            <p:cNvPicPr>
              <a:picLocks noChangeAspect="1"/>
            </p:cNvPicPr>
            <p:nvPr/>
          </p:nvPicPr>
          <p:blipFill>
            <a:blip r:embed="rId6"/>
            <a:stretch>
              <a:fillRect/>
            </a:stretch>
          </p:blipFill>
          <p:spPr>
            <a:xfrm>
              <a:off x="2272219" y="1495670"/>
              <a:ext cx="932484" cy="280077"/>
            </a:xfrm>
            <a:prstGeom prst="rect">
              <a:avLst/>
            </a:prstGeom>
          </p:spPr>
        </p:pic>
        <p:pic>
          <p:nvPicPr>
            <p:cNvPr id="69" name="그림 68"/>
            <p:cNvPicPr>
              <a:picLocks noChangeAspect="1"/>
            </p:cNvPicPr>
            <p:nvPr/>
          </p:nvPicPr>
          <p:blipFill>
            <a:blip r:embed="rId6"/>
            <a:stretch>
              <a:fillRect/>
            </a:stretch>
          </p:blipFill>
          <p:spPr>
            <a:xfrm>
              <a:off x="3186831" y="1495670"/>
              <a:ext cx="932484" cy="280077"/>
            </a:xfrm>
            <a:prstGeom prst="rect">
              <a:avLst/>
            </a:prstGeom>
          </p:spPr>
        </p:pic>
      </p:grpSp>
      <p:grpSp>
        <p:nvGrpSpPr>
          <p:cNvPr id="12" name="그룹 11"/>
          <p:cNvGrpSpPr/>
          <p:nvPr/>
        </p:nvGrpSpPr>
        <p:grpSpPr>
          <a:xfrm>
            <a:off x="5119139" y="1506555"/>
            <a:ext cx="2014186" cy="271138"/>
            <a:chOff x="5710782" y="1895395"/>
            <a:chExt cx="1603858" cy="314325"/>
          </a:xfrm>
        </p:grpSpPr>
        <p:grpSp>
          <p:nvGrpSpPr>
            <p:cNvPr id="74" name="그룹 73"/>
            <p:cNvGrpSpPr/>
            <p:nvPr/>
          </p:nvGrpSpPr>
          <p:grpSpPr>
            <a:xfrm>
              <a:off x="5710782" y="1895395"/>
              <a:ext cx="1603858"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37" name="표 36"/>
          <p:cNvGraphicFramePr>
            <a:graphicFrameLocks noGrp="1"/>
          </p:cNvGraphicFramePr>
          <p:nvPr>
            <p:extLst/>
          </p:nvPr>
        </p:nvGraphicFramePr>
        <p:xfrm>
          <a:off x="1383499" y="1779725"/>
          <a:ext cx="3735639" cy="592796"/>
        </p:xfrm>
        <a:graphic>
          <a:graphicData uri="http://schemas.openxmlformats.org/drawingml/2006/table">
            <a:tbl>
              <a:tblPr firstRow="1" bandRow="1">
                <a:tableStyleId>{5C22544A-7EE6-4342-B048-85BDC9FD1C3A}</a:tableStyleId>
              </a:tblPr>
              <a:tblGrid>
                <a:gridCol w="1323319"/>
                <a:gridCol w="1206160"/>
                <a:gridCol w="1206160"/>
              </a:tblGrid>
              <a:tr h="15341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3649">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직무</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3649">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3649">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SPC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0" name="그림 59"/>
          <p:cNvPicPr>
            <a:picLocks noChangeAspect="1"/>
          </p:cNvPicPr>
          <p:nvPr/>
        </p:nvPicPr>
        <p:blipFill>
          <a:blip r:embed="rId9"/>
          <a:stretch>
            <a:fillRect/>
          </a:stretch>
        </p:blipFill>
        <p:spPr>
          <a:xfrm>
            <a:off x="6055704" y="2181691"/>
            <a:ext cx="1016495" cy="201125"/>
          </a:xfrm>
          <a:prstGeom prst="rect">
            <a:avLst/>
          </a:prstGeom>
        </p:spPr>
      </p:pic>
      <p:pic>
        <p:nvPicPr>
          <p:cNvPr id="61"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9988" y="2626024"/>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694" y="376057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 name="직사각형 90"/>
          <p:cNvSpPr/>
          <p:nvPr/>
        </p:nvSpPr>
        <p:spPr bwMode="auto">
          <a:xfrm>
            <a:off x="1303176" y="3987485"/>
            <a:ext cx="5851869" cy="271302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3" name="그림 92"/>
          <p:cNvPicPr>
            <a:picLocks noChangeAspect="1"/>
          </p:cNvPicPr>
          <p:nvPr/>
        </p:nvPicPr>
        <p:blipFill>
          <a:blip r:embed="rId4"/>
          <a:stretch>
            <a:fillRect/>
          </a:stretch>
        </p:blipFill>
        <p:spPr>
          <a:xfrm>
            <a:off x="5790461" y="6482275"/>
            <a:ext cx="1293034" cy="197972"/>
          </a:xfrm>
          <a:prstGeom prst="rect">
            <a:avLst/>
          </a:prstGeom>
        </p:spPr>
      </p:pic>
      <p:grpSp>
        <p:nvGrpSpPr>
          <p:cNvPr id="97" name="그룹 96"/>
          <p:cNvGrpSpPr/>
          <p:nvPr/>
        </p:nvGrpSpPr>
        <p:grpSpPr>
          <a:xfrm>
            <a:off x="1677532" y="4644414"/>
            <a:ext cx="503620" cy="151844"/>
            <a:chOff x="1853004" y="4826628"/>
            <a:chExt cx="508292" cy="216024"/>
          </a:xfrm>
        </p:grpSpPr>
        <p:pic>
          <p:nvPicPr>
            <p:cNvPr id="98"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직사각형 98"/>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03" name="그림 102"/>
          <p:cNvPicPr>
            <a:picLocks noChangeAspect="1"/>
          </p:cNvPicPr>
          <p:nvPr/>
        </p:nvPicPr>
        <p:blipFill>
          <a:blip r:embed="rId5"/>
          <a:stretch>
            <a:fillRect/>
          </a:stretch>
        </p:blipFill>
        <p:spPr>
          <a:xfrm>
            <a:off x="1372612" y="6518652"/>
            <a:ext cx="1521869" cy="149692"/>
          </a:xfrm>
          <a:prstGeom prst="rect">
            <a:avLst/>
          </a:prstGeom>
        </p:spPr>
      </p:pic>
      <p:graphicFrame>
        <p:nvGraphicFramePr>
          <p:cNvPr id="104" name="표 103"/>
          <p:cNvGraphicFramePr>
            <a:graphicFrameLocks noGrp="1"/>
          </p:cNvGraphicFramePr>
          <p:nvPr>
            <p:extLst/>
          </p:nvPr>
        </p:nvGraphicFramePr>
        <p:xfrm>
          <a:off x="1375112" y="4304244"/>
          <a:ext cx="5717168" cy="2210498"/>
        </p:xfrm>
        <a:graphic>
          <a:graphicData uri="http://schemas.openxmlformats.org/drawingml/2006/table">
            <a:tbl>
              <a:tblPr firstRow="1" bandRow="1">
                <a:tableStyleId>{5C22544A-7EE6-4342-B048-85BDC9FD1C3A}</a:tableStyleId>
              </a:tblPr>
              <a:tblGrid>
                <a:gridCol w="508786"/>
                <a:gridCol w="545369"/>
                <a:gridCol w="605966"/>
                <a:gridCol w="484773"/>
                <a:gridCol w="1760226"/>
                <a:gridCol w="1163976"/>
                <a:gridCol w="648072"/>
              </a:tblGrid>
              <a:tr h="376084">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수료기준 </a:t>
                      </a:r>
                      <a:r>
                        <a:rPr lang="ko-KR" altLang="en-US" sz="900" dirty="0" err="1" smtClean="0">
                          <a:solidFill>
                            <a:schemeClr val="tx1"/>
                          </a:solidFill>
                        </a:rPr>
                        <a:t>출석율</a:t>
                      </a:r>
                      <a:r>
                        <a:rPr lang="en-US" altLang="ko-KR" sz="900" dirty="0" smtClean="0">
                          <a:solidFill>
                            <a:schemeClr val="tx1"/>
                          </a:solidFill>
                        </a:rPr>
                        <a:t>/</a:t>
                      </a:r>
                    </a:p>
                    <a:p>
                      <a:pPr algn="ctr" latinLnBrk="1"/>
                      <a:r>
                        <a:rPr lang="ko-KR" altLang="en-US" sz="900" dirty="0" smtClean="0">
                          <a:solidFill>
                            <a:schemeClr val="tx1"/>
                          </a:solidFill>
                        </a:rPr>
                        <a:t>현재 </a:t>
                      </a:r>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856">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과장</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010-XXXX-XXXX</a:t>
                      </a:r>
                    </a:p>
                    <a:p>
                      <a:pPr algn="ctr" latinLnBrk="1"/>
                      <a:r>
                        <a:rPr lang="en-US" altLang="ko-KR" sz="900" dirty="0" smtClean="0">
                          <a:solidFill>
                            <a:schemeClr val="tx1"/>
                          </a:solidFill>
                        </a:rPr>
                        <a:t>kyle@gmail.com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80%</a:t>
                      </a:r>
                      <a:r>
                        <a:rPr lang="en-US" altLang="ko-KR" sz="900" baseline="0" dirty="0" smtClean="0">
                          <a:solidFill>
                            <a:schemeClr val="tx1"/>
                          </a:solidFill>
                        </a:rPr>
                        <a:t> / 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224">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마케팅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574">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R&amp;D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920">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920">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792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8" name="직사각형 117"/>
          <p:cNvSpPr/>
          <p:nvPr/>
        </p:nvSpPr>
        <p:spPr bwMode="auto">
          <a:xfrm>
            <a:off x="1342790" y="4027976"/>
            <a:ext cx="2869170" cy="21593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삼성전자</a:t>
            </a:r>
            <a:r>
              <a:rPr kumimoji="1" lang="en-US" altLang="ko-KR" sz="900" b="1" dirty="0" smtClean="0">
                <a:solidFill>
                  <a:schemeClr val="bg1"/>
                </a:solidFill>
                <a:latin typeface="Arial" charset="0"/>
                <a:ea typeface="돋움" pitchFamily="50" charset="-127"/>
              </a:rPr>
              <a:t>, </a:t>
            </a: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dirty="0">
              <a:solidFill>
                <a:schemeClr val="bg1"/>
              </a:solidFill>
              <a:latin typeface="Arial" charset="0"/>
              <a:ea typeface="돋움" pitchFamily="50" charset="-127"/>
            </a:endParaRPr>
          </a:p>
        </p:txBody>
      </p:sp>
      <p:graphicFrame>
        <p:nvGraphicFramePr>
          <p:cNvPr id="85" name="표 84"/>
          <p:cNvGraphicFramePr>
            <a:graphicFrameLocks noGrp="1"/>
          </p:cNvGraphicFramePr>
          <p:nvPr>
            <p:extLst/>
          </p:nvPr>
        </p:nvGraphicFramePr>
        <p:xfrm>
          <a:off x="1370989" y="2437141"/>
          <a:ext cx="5721291" cy="1053360"/>
        </p:xfrm>
        <a:graphic>
          <a:graphicData uri="http://schemas.openxmlformats.org/drawingml/2006/table">
            <a:tbl>
              <a:tblPr firstRow="1" bandRow="1">
                <a:tableStyleId>{5C22544A-7EE6-4342-B048-85BDC9FD1C3A}</a:tableStyleId>
              </a:tblPr>
              <a:tblGrid>
                <a:gridCol w="583653"/>
                <a:gridCol w="583653"/>
                <a:gridCol w="583653"/>
                <a:gridCol w="661722"/>
                <a:gridCol w="661722"/>
                <a:gridCol w="661722"/>
                <a:gridCol w="330861"/>
                <a:gridCol w="551435"/>
                <a:gridCol w="551435"/>
                <a:gridCol w="551435"/>
              </a:tblGrid>
              <a:tr h="23040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학생수</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보기</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954">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a:t>
                      </a:r>
                    </a:p>
                    <a:p>
                      <a:pPr algn="ctr" latinLnBrk="1"/>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5868">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12:00~</a:t>
                      </a:r>
                    </a:p>
                    <a:p>
                      <a:pPr algn="ctr" latinLnBrk="1"/>
                      <a:r>
                        <a:rPr lang="en-US" altLang="ko-KR" sz="900" dirty="0" smtClean="0">
                          <a:solidFill>
                            <a:schemeClr val="tx1"/>
                          </a:solidFill>
                        </a:rPr>
                        <a:t>13:00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2014.5.15~</a:t>
                      </a:r>
                    </a:p>
                    <a:p>
                      <a:pPr algn="ctr" latinLnBrk="1"/>
                      <a:r>
                        <a:rPr lang="en-US" altLang="ko-KR" sz="900" dirty="0" smtClean="0">
                          <a:solidFill>
                            <a:schemeClr val="tx1"/>
                          </a:solidFill>
                        </a:rPr>
                        <a:t>2014.12.14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83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현대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08:00~</a:t>
                      </a:r>
                    </a:p>
                    <a:p>
                      <a:pPr algn="ctr" latinLnBrk="1"/>
                      <a:r>
                        <a:rPr lang="en-US" altLang="ko-KR" sz="900" dirty="0" smtClean="0">
                          <a:solidFill>
                            <a:schemeClr val="tx1"/>
                          </a:solidFill>
                        </a:rPr>
                        <a:t>09:00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2014.5.22~</a:t>
                      </a:r>
                    </a:p>
                    <a:p>
                      <a:pPr algn="ctr" latinLnBrk="1"/>
                      <a:r>
                        <a:rPr lang="en-US" altLang="ko-KR" sz="900" dirty="0" smtClean="0">
                          <a:solidFill>
                            <a:schemeClr val="tx1"/>
                          </a:solidFill>
                        </a:rPr>
                        <a:t>2014.10.14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86"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2161" y="2718482"/>
            <a:ext cx="508150" cy="14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2161" y="3013206"/>
            <a:ext cx="508150" cy="14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직사각형 99"/>
          <p:cNvSpPr/>
          <p:nvPr/>
        </p:nvSpPr>
        <p:spPr bwMode="auto">
          <a:xfrm>
            <a:off x="1413860" y="2708984"/>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02" name="직사각형 101"/>
          <p:cNvSpPr/>
          <p:nvPr/>
        </p:nvSpPr>
        <p:spPr bwMode="auto">
          <a:xfrm>
            <a:off x="1413932" y="3271664"/>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06" name="TextBox 105"/>
          <p:cNvSpPr txBox="1"/>
          <p:nvPr/>
        </p:nvSpPr>
        <p:spPr>
          <a:xfrm>
            <a:off x="3546309" y="4709185"/>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SMS</a:t>
            </a:r>
            <a:endParaRPr lang="ko-KR" altLang="en-US" sz="900" b="1" dirty="0"/>
          </a:p>
        </p:txBody>
      </p:sp>
      <p:sp>
        <p:nvSpPr>
          <p:cNvPr id="109" name="TextBox 108"/>
          <p:cNvSpPr txBox="1"/>
          <p:nvPr/>
        </p:nvSpPr>
        <p:spPr>
          <a:xfrm>
            <a:off x="3546309" y="4889867"/>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Mail</a:t>
            </a:r>
            <a:endParaRPr lang="ko-KR" altLang="en-US" sz="900" b="1" dirty="0"/>
          </a:p>
        </p:txBody>
      </p:sp>
      <p:sp>
        <p:nvSpPr>
          <p:cNvPr id="111"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2(3)</a:t>
            </a:r>
            <a:r>
              <a:rPr lang="ko-KR" altLang="en-US" dirty="0" smtClean="0">
                <a:solidFill>
                  <a:srgbClr val="000000"/>
                </a:solidFill>
                <a:latin typeface="돋움"/>
                <a:ea typeface="돋움"/>
              </a:rPr>
              <a:t>학생</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관리 상세보기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112" name="직사각형 111"/>
          <p:cNvSpPr/>
          <p:nvPr/>
        </p:nvSpPr>
        <p:spPr bwMode="auto">
          <a:xfrm>
            <a:off x="1413860" y="2999167"/>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4" name="직사각형 113"/>
          <p:cNvSpPr/>
          <p:nvPr/>
        </p:nvSpPr>
        <p:spPr bwMode="auto">
          <a:xfrm>
            <a:off x="6015321" y="3279181"/>
            <a:ext cx="495537" cy="131496"/>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2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4330" y="2719806"/>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9"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4330" y="3002517"/>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1"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4330" y="3262256"/>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 name="그림 132"/>
          <p:cNvPicPr>
            <a:picLocks noChangeAspect="1"/>
          </p:cNvPicPr>
          <p:nvPr/>
        </p:nvPicPr>
        <p:blipFill>
          <a:blip r:embed="rId9"/>
          <a:stretch>
            <a:fillRect/>
          </a:stretch>
        </p:blipFill>
        <p:spPr>
          <a:xfrm>
            <a:off x="6032244" y="4042788"/>
            <a:ext cx="1016495" cy="201125"/>
          </a:xfrm>
          <a:prstGeom prst="rect">
            <a:avLst/>
          </a:prstGeom>
        </p:spPr>
      </p:pic>
      <p:pic>
        <p:nvPicPr>
          <p:cNvPr id="134"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4797152"/>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5178345"/>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9"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5484470"/>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그림 54"/>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2536" y="3523917"/>
            <a:ext cx="1342434" cy="2713395"/>
          </a:xfrm>
          <a:prstGeom prst="rect">
            <a:avLst/>
          </a:prstGeom>
          <a:noFill/>
          <a:ln>
            <a:noFill/>
          </a:ln>
        </p:spPr>
      </p:pic>
      <p:sp>
        <p:nvSpPr>
          <p:cNvPr id="56" name="TextBox 55"/>
          <p:cNvSpPr txBox="1"/>
          <p:nvPr/>
        </p:nvSpPr>
        <p:spPr>
          <a:xfrm>
            <a:off x="6520311" y="2624942"/>
            <a:ext cx="613014" cy="891143"/>
          </a:xfrm>
          <a:prstGeom prst="rect">
            <a:avLst/>
          </a:prstGeom>
          <a:noFill/>
          <a:ln w="25400">
            <a:solidFill>
              <a:srgbClr val="FF0000"/>
            </a:solidFill>
            <a:prstDash val="dash"/>
          </a:ln>
        </p:spPr>
        <p:txBody>
          <a:bodyPr wrap="square" rtlCol="0">
            <a:normAutofit/>
          </a:bodyPr>
          <a:lstStyle/>
          <a:p>
            <a:endParaRPr lang="ko-KR" altLang="en-US" dirty="0"/>
          </a:p>
        </p:txBody>
      </p:sp>
      <p:sp>
        <p:nvSpPr>
          <p:cNvPr id="57" name="직사각형 56"/>
          <p:cNvSpPr/>
          <p:nvPr/>
        </p:nvSpPr>
        <p:spPr>
          <a:xfrm>
            <a:off x="7474126" y="2957629"/>
            <a:ext cx="1158993" cy="1418437"/>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dirty="0" smtClean="0">
                <a:solidFill>
                  <a:schemeClr val="accent2">
                    <a:lumMod val="50000"/>
                  </a:schemeClr>
                </a:solidFill>
              </a:rPr>
              <a:t>학생 </a:t>
            </a:r>
            <a:r>
              <a:rPr lang="ko-KR" altLang="en-US" sz="1000" dirty="0">
                <a:solidFill>
                  <a:schemeClr val="accent2">
                    <a:lumMod val="50000"/>
                  </a:schemeClr>
                </a:solidFill>
              </a:rPr>
              <a:t>수강 클래스 현황 </a:t>
            </a:r>
            <a:r>
              <a:rPr lang="ko-KR" altLang="en-US" sz="1000" dirty="0"/>
              <a:t>내 </a:t>
            </a:r>
            <a:r>
              <a:rPr lang="en-US" altLang="ko-KR" sz="1000" dirty="0"/>
              <a:t>[</a:t>
            </a:r>
            <a:r>
              <a:rPr lang="ko-KR" altLang="en-US" sz="1000" dirty="0"/>
              <a:t>돋보기</a:t>
            </a:r>
            <a:r>
              <a:rPr lang="en-US" altLang="ko-KR" sz="1000" dirty="0"/>
              <a:t>] </a:t>
            </a:r>
            <a:r>
              <a:rPr lang="ko-KR" altLang="en-US" sz="1000" dirty="0"/>
              <a:t>아이콘 클릭 시 페이지 전환 없이 아래 바로 학생상세 정보 </a:t>
            </a:r>
            <a:r>
              <a:rPr lang="ko-KR" altLang="en-US" sz="1000" dirty="0" smtClean="0"/>
              <a:t>표시</a:t>
            </a:r>
            <a:endParaRPr lang="en-US" altLang="ko-KR" sz="1000" dirty="0" smtClean="0"/>
          </a:p>
        </p:txBody>
      </p:sp>
      <p:cxnSp>
        <p:nvCxnSpPr>
          <p:cNvPr id="58" name="꺾인 연결선 57"/>
          <p:cNvCxnSpPr>
            <a:stCxn id="85" idx="3"/>
            <a:endCxn id="90" idx="3"/>
          </p:cNvCxnSpPr>
          <p:nvPr/>
        </p:nvCxnSpPr>
        <p:spPr bwMode="auto">
          <a:xfrm>
            <a:off x="7092280" y="2963821"/>
            <a:ext cx="104666" cy="2406721"/>
          </a:xfrm>
          <a:prstGeom prst="bentConnector3">
            <a:avLst>
              <a:gd name="adj1" fmla="val 318409"/>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p:cNvSpPr txBox="1"/>
          <p:nvPr/>
        </p:nvSpPr>
        <p:spPr>
          <a:xfrm>
            <a:off x="1351847" y="1759987"/>
            <a:ext cx="3821166" cy="627251"/>
          </a:xfrm>
          <a:prstGeom prst="rect">
            <a:avLst/>
          </a:prstGeom>
          <a:noFill/>
          <a:ln w="25400">
            <a:solidFill>
              <a:srgbClr val="FF0000"/>
            </a:solidFill>
            <a:prstDash val="dash"/>
          </a:ln>
        </p:spPr>
        <p:txBody>
          <a:bodyPr wrap="square" rtlCol="0">
            <a:normAutofit/>
          </a:bodyPr>
          <a:lstStyle/>
          <a:p>
            <a:endParaRPr lang="ko-KR" altLang="en-US" dirty="0"/>
          </a:p>
        </p:txBody>
      </p:sp>
      <p:sp>
        <p:nvSpPr>
          <p:cNvPr id="63" name="직사각형 62"/>
          <p:cNvSpPr/>
          <p:nvPr/>
        </p:nvSpPr>
        <p:spPr>
          <a:xfrm>
            <a:off x="18891" y="1368424"/>
            <a:ext cx="1158993" cy="1418437"/>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필터링</a:t>
            </a:r>
            <a:r>
              <a:rPr lang="ko-KR" altLang="en-US" sz="1000" b="1" kern="100" dirty="0" smtClean="0">
                <a:latin typeface="맑은 고딕"/>
                <a:ea typeface="맑은 고딕"/>
                <a:cs typeface="Times New Roman"/>
              </a:rPr>
              <a:t> 기준</a:t>
            </a:r>
            <a:endParaRPr lang="en-US" altLang="ko-KR" sz="1000" b="1" kern="100" dirty="0" smtClean="0">
              <a:latin typeface="맑은 고딕"/>
              <a:ea typeface="맑은 고딕"/>
              <a:cs typeface="Times New Roman"/>
            </a:endParaRPr>
          </a:p>
          <a:p>
            <a:pPr marL="271463" lvl="1" indent="-185738">
              <a:buFont typeface="Wingdings" panose="05000000000000000000" pitchFamily="2" charset="2"/>
              <a:buChar char="v"/>
            </a:pPr>
            <a:r>
              <a:rPr lang="ko-KR" altLang="en-US" sz="1000" dirty="0" err="1" smtClean="0"/>
              <a:t>고객사</a:t>
            </a:r>
            <a:r>
              <a:rPr lang="ko-KR" altLang="en-US" sz="1000" dirty="0" smtClean="0"/>
              <a:t> 명 및 컨설턴트 명은 가나다</a:t>
            </a:r>
            <a:r>
              <a:rPr lang="en-US" altLang="ko-KR" sz="1000" dirty="0" smtClean="0"/>
              <a:t>, ABC </a:t>
            </a:r>
            <a:r>
              <a:rPr lang="ko-KR" altLang="en-US" sz="1000" dirty="0" smtClean="0"/>
              <a:t>순으로 정렬</a:t>
            </a:r>
            <a:endParaRPr lang="en-US" altLang="ko-KR" sz="1000" dirty="0" smtClean="0"/>
          </a:p>
        </p:txBody>
      </p:sp>
      <p:cxnSp>
        <p:nvCxnSpPr>
          <p:cNvPr id="64" name="꺾인 연결선 63"/>
          <p:cNvCxnSpPr>
            <a:stCxn id="59" idx="1"/>
            <a:endCxn id="63" idx="2"/>
          </p:cNvCxnSpPr>
          <p:nvPr/>
        </p:nvCxnSpPr>
        <p:spPr bwMode="auto">
          <a:xfrm rot="10800000" flipV="1">
            <a:off x="598389" y="2073613"/>
            <a:ext cx="753459" cy="713248"/>
          </a:xfrm>
          <a:prstGeom prst="bentConnector4">
            <a:avLst>
              <a:gd name="adj1" fmla="val 11544"/>
              <a:gd name="adj2" fmla="val 13205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p:cNvSpPr txBox="1"/>
          <p:nvPr/>
        </p:nvSpPr>
        <p:spPr>
          <a:xfrm>
            <a:off x="3517714" y="4644414"/>
            <a:ext cx="457152" cy="484134"/>
          </a:xfrm>
          <a:prstGeom prst="rect">
            <a:avLst/>
          </a:prstGeom>
          <a:noFill/>
          <a:ln w="25400">
            <a:solidFill>
              <a:srgbClr val="FF0000"/>
            </a:solidFill>
            <a:prstDash val="dash"/>
          </a:ln>
        </p:spPr>
        <p:txBody>
          <a:bodyPr wrap="square" rtlCol="0">
            <a:normAutofit/>
          </a:bodyPr>
          <a:lstStyle/>
          <a:p>
            <a:endParaRPr lang="ko-KR" altLang="en-US" dirty="0"/>
          </a:p>
        </p:txBody>
      </p:sp>
      <p:sp>
        <p:nvSpPr>
          <p:cNvPr id="72" name="직사각형 71"/>
          <p:cNvSpPr/>
          <p:nvPr/>
        </p:nvSpPr>
        <p:spPr>
          <a:xfrm>
            <a:off x="-141178" y="4365104"/>
            <a:ext cx="1113410" cy="1212717"/>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en-US" altLang="ko-KR" sz="1000" b="1" kern="100" dirty="0" smtClean="0">
                <a:latin typeface="맑은 고딕"/>
                <a:ea typeface="맑은 고딕"/>
                <a:cs typeface="Times New Roman"/>
              </a:rPr>
              <a:t>SMS / Mail </a:t>
            </a:r>
            <a:r>
              <a:rPr lang="ko-KR" altLang="en-US" sz="1000" b="1" kern="100" dirty="0" smtClean="0">
                <a:latin typeface="맑은 고딕"/>
                <a:ea typeface="맑은 고딕"/>
                <a:cs typeface="Times New Roman"/>
              </a:rPr>
              <a:t>버튼 클릭 시 </a:t>
            </a:r>
            <a:r>
              <a:rPr lang="ko-KR" altLang="en-US" sz="1000" b="1" kern="100" dirty="0" err="1" smtClean="0">
                <a:latin typeface="맑은 고딕"/>
                <a:ea typeface="맑은 고딕"/>
                <a:cs typeface="Times New Roman"/>
              </a:rPr>
              <a:t>팝업창</a:t>
            </a:r>
            <a:r>
              <a:rPr lang="ko-KR" altLang="en-US" sz="1000" b="1" kern="100" dirty="0" smtClean="0">
                <a:latin typeface="맑은 고딕"/>
                <a:ea typeface="맑은 고딕"/>
                <a:cs typeface="Times New Roman"/>
              </a:rPr>
              <a:t> 나타나며 내용 기재 후 해당 번호 및 주소로 송부</a:t>
            </a:r>
            <a:endParaRPr lang="en-US" altLang="ko-KR" sz="1000" b="1" kern="100" dirty="0" smtClean="0">
              <a:latin typeface="맑은 고딕"/>
              <a:ea typeface="맑은 고딕"/>
              <a:cs typeface="Times New Roman"/>
            </a:endParaRPr>
          </a:p>
        </p:txBody>
      </p:sp>
      <p:cxnSp>
        <p:nvCxnSpPr>
          <p:cNvPr id="73" name="꺾인 연결선 72"/>
          <p:cNvCxnSpPr>
            <a:stCxn id="71" idx="1"/>
            <a:endCxn id="55" idx="3"/>
          </p:cNvCxnSpPr>
          <p:nvPr/>
        </p:nvCxnSpPr>
        <p:spPr bwMode="auto">
          <a:xfrm rot="10800000">
            <a:off x="1089898" y="4880615"/>
            <a:ext cx="2427816" cy="5866"/>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TextBox 89"/>
          <p:cNvSpPr txBox="1"/>
          <p:nvPr/>
        </p:nvSpPr>
        <p:spPr>
          <a:xfrm>
            <a:off x="1249278" y="4005064"/>
            <a:ext cx="5947668" cy="2730955"/>
          </a:xfrm>
          <a:prstGeom prst="rect">
            <a:avLst/>
          </a:prstGeom>
          <a:noFill/>
          <a:ln w="25400">
            <a:solidFill>
              <a:srgbClr val="FF0000"/>
            </a:solidFill>
            <a:prstDash val="dash"/>
          </a:ln>
        </p:spPr>
        <p:txBody>
          <a:bodyPr wrap="square" rtlCol="0">
            <a:normAutofit/>
          </a:bodyPr>
          <a:lstStyle/>
          <a:p>
            <a:endParaRPr lang="ko-KR" altLang="en-US" dirty="0"/>
          </a:p>
        </p:txBody>
      </p:sp>
      <p:sp>
        <p:nvSpPr>
          <p:cNvPr id="92" name="TextBox 91"/>
          <p:cNvSpPr txBox="1"/>
          <p:nvPr/>
        </p:nvSpPr>
        <p:spPr>
          <a:xfrm>
            <a:off x="1327122" y="3787908"/>
            <a:ext cx="1156646"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별  학생현황</a:t>
            </a:r>
            <a:endParaRPr lang="ko-KR" altLang="en-US" sz="900" b="1" dirty="0">
              <a:solidFill>
                <a:schemeClr val="bg1"/>
              </a:solidFill>
            </a:endParaRPr>
          </a:p>
        </p:txBody>
      </p:sp>
      <p:sp>
        <p:nvSpPr>
          <p:cNvPr id="94" name="TextBox 93"/>
          <p:cNvSpPr txBox="1"/>
          <p:nvPr/>
        </p:nvSpPr>
        <p:spPr>
          <a:xfrm>
            <a:off x="6481838" y="4715599"/>
            <a:ext cx="566901" cy="970907"/>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95" name="꺾인 연결선 94"/>
          <p:cNvCxnSpPr>
            <a:stCxn id="94" idx="2"/>
            <a:endCxn id="96" idx="1"/>
          </p:cNvCxnSpPr>
          <p:nvPr/>
        </p:nvCxnSpPr>
        <p:spPr bwMode="auto">
          <a:xfrm rot="16200000" flipH="1">
            <a:off x="7159436" y="5292359"/>
            <a:ext cx="179905" cy="96819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직사각형 95"/>
          <p:cNvSpPr/>
          <p:nvPr/>
        </p:nvSpPr>
        <p:spPr>
          <a:xfrm>
            <a:off x="7733487" y="5157192"/>
            <a:ext cx="1158993" cy="1418437"/>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dirty="0" smtClean="0">
                <a:solidFill>
                  <a:schemeClr val="accent2">
                    <a:lumMod val="50000"/>
                  </a:schemeClr>
                </a:solidFill>
              </a:rPr>
              <a:t>클래스 별 학생 </a:t>
            </a:r>
            <a:r>
              <a:rPr lang="ko-KR" altLang="en-US" sz="1000" dirty="0">
                <a:solidFill>
                  <a:schemeClr val="accent2">
                    <a:lumMod val="50000"/>
                  </a:schemeClr>
                </a:solidFill>
              </a:rPr>
              <a:t>현황 </a:t>
            </a:r>
            <a:r>
              <a:rPr lang="ko-KR" altLang="en-US" sz="1000" dirty="0"/>
              <a:t>내 </a:t>
            </a:r>
            <a:r>
              <a:rPr lang="en-US" altLang="ko-KR" sz="1000" dirty="0"/>
              <a:t>[</a:t>
            </a:r>
            <a:r>
              <a:rPr lang="ko-KR" altLang="en-US" sz="1000" dirty="0"/>
              <a:t>돋보기</a:t>
            </a:r>
            <a:r>
              <a:rPr lang="en-US" altLang="ko-KR" sz="1000" dirty="0"/>
              <a:t>] </a:t>
            </a:r>
            <a:r>
              <a:rPr lang="ko-KR" altLang="en-US" sz="1000" dirty="0"/>
              <a:t>아이콘 클릭 시 </a:t>
            </a:r>
            <a:r>
              <a:rPr lang="ko-KR" altLang="en-US" sz="1000" dirty="0" smtClean="0"/>
              <a:t>해당 학생상세 </a:t>
            </a:r>
            <a:r>
              <a:rPr lang="ko-KR" altLang="en-US" sz="1000" dirty="0"/>
              <a:t>정보 </a:t>
            </a:r>
            <a:r>
              <a:rPr lang="ko-KR" altLang="en-US" sz="1000" dirty="0" smtClean="0"/>
              <a:t>페이지로 이동</a:t>
            </a:r>
            <a:endParaRPr lang="en-US" altLang="ko-KR" sz="1000" dirty="0" smtClean="0"/>
          </a:p>
        </p:txBody>
      </p:sp>
    </p:spTree>
    <p:extLst>
      <p:ext uri="{BB962C8B-B14F-4D97-AF65-F5344CB8AC3E}">
        <p14:creationId xmlns:p14="http://schemas.microsoft.com/office/powerpoint/2010/main" val="2600992775"/>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endParaRPr kumimoji="1" lang="en-US" altLang="ko-KR" sz="1000" b="1" dirty="0" smtClean="0">
              <a:latin typeface="Arial" charset="0"/>
              <a:ea typeface="돋움" pitchFamily="50" charset="-127"/>
            </a:endParaRP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학생관리 개별보기 전체 첫 화면 기준</a:t>
            </a:r>
            <a:endParaRPr lang="en-US" altLang="ko-KR" sz="1000" b="1" dirty="0"/>
          </a:p>
          <a:p>
            <a:pPr marL="271463" lvl="1" indent="-185738">
              <a:buFont typeface="Wingdings" panose="05000000000000000000" pitchFamily="2" charset="2"/>
              <a:buChar char="v"/>
            </a:pPr>
            <a:r>
              <a:rPr lang="ko-KR" altLang="en-US" sz="1000" b="1" dirty="0"/>
              <a:t>첫 화면에서는 노출하지 않음</a:t>
            </a:r>
            <a:endParaRPr lang="en-US" altLang="ko-KR" sz="1000" b="1" dirty="0"/>
          </a:p>
          <a:p>
            <a:pPr marL="271463" lvl="1" indent="-185738">
              <a:buFont typeface="Wingdings" panose="05000000000000000000" pitchFamily="2" charset="2"/>
              <a:buChar char="v"/>
            </a:pPr>
            <a:r>
              <a:rPr lang="ko-KR" altLang="en-US" sz="1000" b="1" dirty="0"/>
              <a:t>수강 강의 현황 에서 해당 클래 클릭 시 학습자 교육 종합 평가 정보 노출</a:t>
            </a:r>
            <a:endParaRPr lang="en-US" altLang="ko-KR" sz="1000" b="1" dirty="0"/>
          </a:p>
        </p:txBody>
      </p:sp>
      <p:sp>
        <p:nvSpPr>
          <p:cNvPr id="48" name="직사각형 47"/>
          <p:cNvSpPr/>
          <p:nvPr/>
        </p:nvSpPr>
        <p:spPr>
          <a:xfrm>
            <a:off x="7708364" y="3344122"/>
            <a:ext cx="1369025" cy="246114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학생관리 개별보기 전체 첫 화면 기준</a:t>
            </a:r>
            <a:endParaRPr lang="en-US" altLang="ko-KR" sz="1000" b="1" dirty="0"/>
          </a:p>
          <a:p>
            <a:pPr marL="271463" lvl="1" indent="-185738">
              <a:buFont typeface="Wingdings" panose="05000000000000000000" pitchFamily="2" charset="2"/>
              <a:buChar char="v"/>
            </a:pPr>
            <a:r>
              <a:rPr lang="ko-KR" altLang="en-US" sz="1000" b="1" dirty="0"/>
              <a:t>진행 중 </a:t>
            </a:r>
            <a:r>
              <a:rPr lang="en-US" altLang="ko-KR" sz="1000" b="1" dirty="0"/>
              <a:t>&amp; </a:t>
            </a:r>
            <a:r>
              <a:rPr lang="ko-KR" altLang="en-US" sz="1000" b="1" dirty="0"/>
              <a:t>진행 중 클래스 내에서도 최신 클래스 우선 표시</a:t>
            </a:r>
            <a:endParaRPr lang="en-US" altLang="ko-KR" sz="1000" b="1" dirty="0"/>
          </a:p>
          <a:p>
            <a:pPr marL="271463" lvl="1" indent="-185738">
              <a:buFont typeface="Wingdings" panose="05000000000000000000" pitchFamily="2" charset="2"/>
              <a:buChar char="v"/>
            </a:pPr>
            <a:r>
              <a:rPr lang="ko-KR" altLang="en-US" sz="1000" b="1" dirty="0"/>
              <a:t>최신 회 차 우선적 표시</a:t>
            </a:r>
            <a:endParaRPr lang="en-US" altLang="ko-KR" sz="1000" b="1" dirty="0"/>
          </a:p>
          <a:p>
            <a:pPr marL="271463" lvl="1" indent="-185738">
              <a:buFont typeface="Wingdings" panose="05000000000000000000" pitchFamily="2" charset="2"/>
              <a:buChar char="v"/>
            </a:pPr>
            <a:r>
              <a:rPr lang="ko-KR" altLang="en-US" sz="1000" b="1" dirty="0"/>
              <a:t>각 클래스 카테고리 별로 최대 </a:t>
            </a:r>
            <a:r>
              <a:rPr lang="en-US" altLang="ko-KR" sz="1000" b="1" dirty="0"/>
              <a:t>5</a:t>
            </a:r>
            <a:r>
              <a:rPr lang="ko-KR" altLang="en-US" sz="1000" b="1" dirty="0"/>
              <a:t>개 까지 노출</a:t>
            </a:r>
            <a:r>
              <a:rPr lang="en-US" altLang="ko-KR" sz="1000" b="1" dirty="0"/>
              <a:t>, </a:t>
            </a:r>
            <a:r>
              <a:rPr lang="ko-KR" altLang="en-US" sz="1000" b="1" dirty="0"/>
              <a:t>초과 시 </a:t>
            </a:r>
            <a:r>
              <a:rPr lang="ko-KR" altLang="en-US" sz="1000" b="1" dirty="0" err="1"/>
              <a:t>드랍다운</a:t>
            </a:r>
            <a:r>
              <a:rPr lang="ko-KR" altLang="en-US" sz="1000" b="1" dirty="0"/>
              <a:t> 버튼 활용 하여 전체보기 가능하도록 설계</a:t>
            </a:r>
            <a:endParaRPr lang="en-US" altLang="ko-KR" sz="1000" b="1" dirty="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학생관리 개별보기 전체 첫 화면 기준</a:t>
            </a:r>
            <a:endParaRPr lang="en-US" altLang="ko-KR" sz="1000" b="1" dirty="0"/>
          </a:p>
          <a:p>
            <a:pPr marL="271463" lvl="1" indent="-185738">
              <a:buFont typeface="Wingdings" panose="05000000000000000000" pitchFamily="2" charset="2"/>
              <a:buChar char="v"/>
            </a:pPr>
            <a:r>
              <a:rPr lang="ko-KR" altLang="en-US" sz="1000" b="1" dirty="0"/>
              <a:t>진행 중 클래스 우선 표시</a:t>
            </a:r>
            <a:endParaRPr lang="en-US" altLang="ko-KR" sz="1000" b="1" dirty="0"/>
          </a:p>
          <a:p>
            <a:pPr marL="271463" lvl="1" indent="-185738">
              <a:buFont typeface="Wingdings" panose="05000000000000000000" pitchFamily="2" charset="2"/>
              <a:buChar char="v"/>
            </a:pPr>
            <a:r>
              <a:rPr lang="ko-KR" altLang="en-US" sz="1000" b="1" dirty="0"/>
              <a:t>진행 중 강의 내 최신 클래스 우선 표시</a:t>
            </a:r>
            <a:endParaRPr lang="en-US" altLang="ko-KR" sz="1000" b="1" dirty="0"/>
          </a:p>
        </p:txBody>
      </p:sp>
      <p:sp>
        <p:nvSpPr>
          <p:cNvPr id="66" name="직사각형 65"/>
          <p:cNvSpPr/>
          <p:nvPr/>
        </p:nvSpPr>
        <p:spPr bwMode="auto">
          <a:xfrm>
            <a:off x="6432176" y="95666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7" name="Rectangle 6"/>
          <p:cNvSpPr>
            <a:spLocks noChangeArrowheads="1"/>
          </p:cNvSpPr>
          <p:nvPr/>
        </p:nvSpPr>
        <p:spPr bwMode="auto">
          <a:xfrm>
            <a:off x="606425" y="527968"/>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2(3)</a:t>
            </a:r>
            <a:r>
              <a:rPr lang="ko-KR" altLang="en-US" dirty="0" smtClean="0">
                <a:solidFill>
                  <a:srgbClr val="000000"/>
                </a:solidFill>
                <a:latin typeface="돋움"/>
                <a:ea typeface="돋움"/>
              </a:rPr>
              <a:t>학생</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관리 상세보기 </a:t>
            </a:r>
            <a:r>
              <a:rPr lang="en-US" altLang="ko-KR" dirty="0" smtClean="0">
                <a:solidFill>
                  <a:srgbClr val="000000"/>
                </a:solidFill>
                <a:latin typeface="돋움"/>
                <a:ea typeface="돋움"/>
                <a:sym typeface="Wingdings" panose="05000000000000000000" pitchFamily="2" charset="2"/>
              </a:rPr>
              <a:t> 2(3)</a:t>
            </a:r>
            <a:r>
              <a:rPr lang="en-US" altLang="ko-KR" dirty="0">
                <a:solidFill>
                  <a:srgbClr val="000000"/>
                </a:solidFill>
                <a:latin typeface="돋움"/>
                <a:ea typeface="돋움"/>
                <a:sym typeface="Wingdings" panose="05000000000000000000" pitchFamily="2" charset="2"/>
              </a:rPr>
              <a:t>①. </a:t>
            </a:r>
            <a:r>
              <a:rPr lang="ko-KR" altLang="en-US" dirty="0" smtClean="0">
                <a:solidFill>
                  <a:srgbClr val="000000"/>
                </a:solidFill>
                <a:latin typeface="돋움"/>
                <a:ea typeface="돋움"/>
                <a:sym typeface="Wingdings" panose="05000000000000000000" pitchFamily="2" charset="2"/>
              </a:rPr>
              <a:t>개별 학생 정보 전체보기</a:t>
            </a:r>
            <a:endParaRPr lang="ko-KR" altLang="en-US" dirty="0">
              <a:solidFill>
                <a:srgbClr val="000000"/>
              </a:solidFill>
              <a:latin typeface="돋움"/>
              <a:ea typeface="돋움"/>
            </a:endParaRPr>
          </a:p>
        </p:txBody>
      </p:sp>
    </p:spTree>
    <p:extLst>
      <p:ext uri="{BB962C8B-B14F-4D97-AF65-F5344CB8AC3E}">
        <p14:creationId xmlns:p14="http://schemas.microsoft.com/office/powerpoint/2010/main" val="576039214"/>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29724" y="1355098"/>
            <a:ext cx="2851942" cy="487552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smtClean="0"/>
              <a:t>전체보</a:t>
            </a:r>
            <a:r>
              <a:rPr lang="ko-KR" altLang="en-US" b="1" kern="0" dirty="0" smtClean="0"/>
              <a:t>기</a:t>
            </a:r>
            <a:endParaRPr lang="en-US" altLang="ko-KR" b="1" kern="0" dirty="0" smtClean="0"/>
          </a:p>
          <a:p>
            <a:pPr lvl="1" latinLnBrk="0"/>
            <a:r>
              <a:rPr lang="ko-KR" altLang="en-US" b="1" kern="0" dirty="0" smtClean="0"/>
              <a:t> </a:t>
            </a:r>
            <a:r>
              <a:rPr lang="ko-KR" altLang="en-US" b="1" kern="0" dirty="0" err="1" smtClean="0"/>
              <a:t>출석율</a:t>
            </a:r>
            <a:r>
              <a:rPr lang="ko-KR" altLang="en-US" b="1" kern="0" dirty="0" smtClean="0"/>
              <a:t> 조회</a:t>
            </a:r>
            <a:endParaRPr lang="en-US" altLang="ko-KR" b="1" kern="0" dirty="0" smtClean="0"/>
          </a:p>
          <a:p>
            <a:pPr lvl="1" latinLnBrk="0"/>
            <a:r>
              <a:rPr lang="en-US" altLang="ko-KR" b="1" kern="0" dirty="0"/>
              <a:t> </a:t>
            </a:r>
            <a:r>
              <a:rPr lang="ko-KR" altLang="en-US" b="1" kern="0" dirty="0" smtClean="0"/>
              <a:t>출결관리</a:t>
            </a:r>
            <a:endParaRPr lang="en-US" altLang="ko-KR" b="1" kern="0" dirty="0" smtClean="0"/>
          </a:p>
          <a:p>
            <a:pPr lvl="1" latinLnBrk="0"/>
            <a:r>
              <a:rPr lang="en-US" altLang="ko-KR" b="1" kern="0" dirty="0"/>
              <a:t> </a:t>
            </a:r>
            <a:r>
              <a:rPr lang="ko-KR" altLang="en-US" b="1" kern="0" dirty="0" smtClean="0"/>
              <a:t>교육보고 </a:t>
            </a:r>
            <a:r>
              <a:rPr lang="ko-KR" altLang="en-US" b="1" kern="0" dirty="0" err="1" smtClean="0"/>
              <a:t>컨펌</a:t>
            </a:r>
            <a:endParaRPr lang="en-US" altLang="ko-KR" b="1" kern="0" dirty="0" smtClean="0"/>
          </a:p>
          <a:p>
            <a:pPr lvl="1" latinLnBrk="0"/>
            <a:r>
              <a:rPr lang="en-US" altLang="ko-KR" b="1" kern="0" dirty="0" smtClean="0"/>
              <a:t> </a:t>
            </a:r>
            <a:r>
              <a:rPr lang="ko-KR" altLang="en-US" b="1" kern="0" dirty="0" smtClean="0"/>
              <a:t>신규 클래스 신청현황</a:t>
            </a:r>
            <a:endParaRPr lang="en-US" altLang="ko-KR" b="1" kern="0" dirty="0"/>
          </a:p>
          <a:p>
            <a:pPr latinLnBrk="0"/>
            <a:r>
              <a:rPr lang="ko-KR" altLang="en-US" b="1" kern="0" dirty="0" smtClean="0"/>
              <a:t>직원 관리</a:t>
            </a:r>
            <a:endParaRPr lang="en-US" altLang="ko-KR" b="1" kern="0" dirty="0" smtClean="0"/>
          </a:p>
          <a:p>
            <a:pPr lvl="1" latinLnBrk="0"/>
            <a:r>
              <a:rPr lang="en-US" altLang="ko-KR" b="1" kern="0" dirty="0"/>
              <a:t> </a:t>
            </a:r>
            <a:r>
              <a:rPr lang="ko-KR" altLang="en-US" b="1" kern="0" dirty="0" err="1" smtClean="0"/>
              <a:t>매니져</a:t>
            </a:r>
            <a:endParaRPr lang="en-US" altLang="ko-KR" b="1" kern="0" dirty="0" smtClean="0"/>
          </a:p>
          <a:p>
            <a:pPr lvl="1" latinLnBrk="0"/>
            <a:r>
              <a:rPr lang="en-US" altLang="ko-KR" b="1" kern="0" dirty="0"/>
              <a:t> </a:t>
            </a:r>
            <a:r>
              <a:rPr lang="ko-KR" altLang="en-US" b="1" kern="0" dirty="0" smtClean="0"/>
              <a:t>강사</a:t>
            </a:r>
            <a:endParaRPr lang="en-US" altLang="ko-KR" b="1" kern="0" dirty="0" smtClean="0"/>
          </a:p>
          <a:p>
            <a:pPr latinLnBrk="0"/>
            <a:r>
              <a:rPr lang="ko-KR" altLang="en-US" b="1" kern="0" dirty="0" err="1" smtClean="0"/>
              <a:t>고객사</a:t>
            </a:r>
            <a:r>
              <a:rPr lang="ko-KR" altLang="en-US" b="1" kern="0" dirty="0" smtClean="0"/>
              <a:t> 관리</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학생</a:t>
            </a:r>
            <a:endParaRPr lang="en-US" altLang="ko-KR" b="1" kern="0" dirty="0" smtClean="0"/>
          </a:p>
          <a:p>
            <a:pPr lvl="1" latinLnBrk="0"/>
            <a:r>
              <a:rPr lang="en-US" altLang="ko-KR" b="1" kern="0" dirty="0" smtClean="0"/>
              <a:t> </a:t>
            </a:r>
            <a:r>
              <a:rPr lang="ko-KR" altLang="en-US" b="1" kern="0" dirty="0" smtClean="0"/>
              <a:t>교육 종합평가</a:t>
            </a:r>
            <a:endParaRPr lang="en-US" altLang="ko-KR" b="1" kern="0" dirty="0"/>
          </a:p>
          <a:p>
            <a:pPr latinLnBrk="0"/>
            <a:r>
              <a:rPr lang="en-US" altLang="ko-KR" b="1" kern="0" dirty="0" smtClean="0"/>
              <a:t> </a:t>
            </a:r>
            <a:r>
              <a:rPr lang="ko-KR" altLang="en-US" b="1" kern="0" dirty="0" smtClean="0"/>
              <a:t>비용관리</a:t>
            </a:r>
            <a:endParaRPr lang="en-US" altLang="ko-KR" b="1" kern="0" dirty="0" smtClean="0"/>
          </a:p>
          <a:p>
            <a:pPr lvl="1" latinLnBrk="0"/>
            <a:r>
              <a:rPr lang="ko-KR" altLang="en-US" b="1" kern="0" dirty="0" smtClean="0"/>
              <a:t> 교수</a:t>
            </a:r>
            <a:endParaRPr lang="en-US" altLang="ko-KR" b="1" kern="0" dirty="0" smtClean="0"/>
          </a:p>
          <a:p>
            <a:pPr lvl="1" latinLnBrk="0"/>
            <a:r>
              <a:rPr lang="en-US" altLang="ko-KR" b="1" kern="0" dirty="0"/>
              <a:t> </a:t>
            </a:r>
            <a:r>
              <a:rPr lang="en-US" altLang="ko-KR" b="1" kern="0" dirty="0" smtClean="0"/>
              <a:t>HR</a:t>
            </a:r>
          </a:p>
          <a:p>
            <a:pPr lvl="1" latinLnBrk="0"/>
            <a:r>
              <a:rPr lang="en-US" altLang="ko-KR" b="1" kern="0" dirty="0"/>
              <a:t> </a:t>
            </a:r>
            <a:r>
              <a:rPr lang="ko-KR" altLang="en-US" b="1" kern="0" dirty="0" smtClean="0"/>
              <a:t>현황</a:t>
            </a:r>
            <a:endParaRPr lang="en-US" altLang="ko-KR" b="1" kern="0" dirty="0" smtClean="0"/>
          </a:p>
        </p:txBody>
      </p:sp>
      <p:sp>
        <p:nvSpPr>
          <p:cNvPr id="7" name="Rectangle 3"/>
          <p:cNvSpPr txBox="1">
            <a:spLocks noChangeArrowheads="1"/>
          </p:cNvSpPr>
          <p:nvPr/>
        </p:nvSpPr>
        <p:spPr bwMode="auto">
          <a:xfrm>
            <a:off x="5436096" y="1346768"/>
            <a:ext cx="2851942" cy="48838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b="1" kern="0" dirty="0" smtClean="0"/>
              <a:t>5. </a:t>
            </a:r>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err="1" smtClean="0"/>
              <a:t>잡뱅크</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smtClean="0"/>
          </a:p>
          <a:p>
            <a:pPr lvl="1" latinLnBrk="0"/>
            <a:r>
              <a:rPr lang="en-US" altLang="ko-KR" b="1" kern="0" dirty="0"/>
              <a:t> </a:t>
            </a:r>
            <a:r>
              <a:rPr lang="ko-KR" altLang="en-US" b="1" kern="0" dirty="0" smtClean="0"/>
              <a:t>과제</a:t>
            </a:r>
            <a:endParaRPr lang="en-US" altLang="ko-KR" b="1" kern="0" dirty="0" smtClean="0"/>
          </a:p>
          <a:p>
            <a:pPr marL="0" indent="0" latinLnBrk="0">
              <a:buNone/>
            </a:pPr>
            <a:r>
              <a:rPr lang="en-US" altLang="ko-KR" b="1" kern="0" dirty="0" smtClean="0"/>
              <a:t>6.  </a:t>
            </a:r>
            <a:r>
              <a:rPr lang="ko-KR" altLang="en-US" b="1" kern="0" dirty="0" err="1" smtClean="0"/>
              <a:t>스케쥴</a:t>
            </a:r>
            <a:r>
              <a:rPr lang="ko-KR" altLang="en-US" b="1" kern="0" dirty="0" smtClean="0"/>
              <a:t> 관리</a:t>
            </a:r>
            <a:endParaRPr lang="en-US" altLang="ko-KR" b="1" kern="0" dirty="0" smtClean="0"/>
          </a:p>
          <a:p>
            <a:pPr marL="0" indent="0" latinLnBrk="0">
              <a:buNone/>
            </a:pPr>
            <a:r>
              <a:rPr lang="en-US" altLang="ko-KR" b="1" kern="0" dirty="0" smtClean="0"/>
              <a:t>7. </a:t>
            </a:r>
            <a:r>
              <a:rPr lang="ko-KR" altLang="en-US" b="1" kern="0" dirty="0" smtClean="0"/>
              <a:t>설문조사</a:t>
            </a:r>
            <a:r>
              <a:rPr lang="en-US" altLang="ko-KR" b="1" kern="0" dirty="0" smtClean="0"/>
              <a:t>	</a:t>
            </a:r>
          </a:p>
          <a:p>
            <a:pPr marL="0" indent="0" latinLnBrk="0">
              <a:buNone/>
            </a:pPr>
            <a:r>
              <a:rPr lang="en-US" altLang="ko-KR" b="1" kern="0" dirty="0" smtClean="0"/>
              <a:t>8. </a:t>
            </a:r>
            <a:r>
              <a:rPr lang="ko-KR" altLang="en-US" b="1" kern="0" dirty="0" smtClean="0"/>
              <a:t>계정관리</a:t>
            </a:r>
            <a:endParaRPr lang="en-US" altLang="ko-KR" b="1" kern="0" dirty="0" smtClean="0"/>
          </a:p>
        </p:txBody>
      </p:sp>
      <p:sp>
        <p:nvSpPr>
          <p:cNvPr id="9" name="TextBox 8"/>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indent="-87313"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endParaRPr kumimoji="1" lang="en-US" altLang="ko-KR" sz="1000" b="1" dirty="0" smtClean="0">
              <a:latin typeface="Arial" charset="0"/>
              <a:ea typeface="돋움" pitchFamily="50" charset="-127"/>
            </a:endParaRP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학습자 사진</a:t>
            </a:r>
            <a:endParaRPr lang="en-US" altLang="ko-KR" sz="1000" b="1" dirty="0"/>
          </a:p>
          <a:p>
            <a:pPr marL="87313" indent="-87313">
              <a:buFont typeface="Arial" panose="020B0604020202020204" pitchFamily="34" charset="0"/>
              <a:buChar char="•"/>
            </a:pPr>
            <a:r>
              <a:rPr lang="ko-KR" altLang="en-US" sz="1000" b="1" dirty="0"/>
              <a:t>기본정보 </a:t>
            </a:r>
            <a:r>
              <a:rPr lang="en-US" altLang="ko-KR" sz="1000" b="1" dirty="0"/>
              <a:t>: </a:t>
            </a:r>
            <a:r>
              <a:rPr lang="ko-KR" altLang="en-US" sz="1000" dirty="0"/>
              <a:t>이름</a:t>
            </a:r>
            <a:r>
              <a:rPr lang="en-US" altLang="ko-KR" sz="1000" dirty="0"/>
              <a:t>, </a:t>
            </a:r>
            <a:r>
              <a:rPr lang="ko-KR" altLang="en-US" sz="1000" dirty="0"/>
              <a:t>성별</a:t>
            </a:r>
            <a:r>
              <a:rPr lang="en-US" altLang="ko-KR" sz="1000" dirty="0"/>
              <a:t>, </a:t>
            </a:r>
            <a:r>
              <a:rPr lang="ko-KR" altLang="en-US" sz="1000" dirty="0"/>
              <a:t>회사</a:t>
            </a:r>
            <a:r>
              <a:rPr lang="en-US" altLang="ko-KR" sz="1000" dirty="0"/>
              <a:t>, </a:t>
            </a:r>
            <a:r>
              <a:rPr lang="ko-KR" altLang="en-US" sz="1000" dirty="0" err="1"/>
              <a:t>이메일</a:t>
            </a:r>
            <a:r>
              <a:rPr lang="en-US" altLang="ko-KR" sz="1000" dirty="0"/>
              <a:t>, </a:t>
            </a:r>
            <a:r>
              <a:rPr lang="ko-KR" altLang="en-US" sz="1000" dirty="0"/>
              <a:t>생년월일</a:t>
            </a:r>
            <a:r>
              <a:rPr lang="en-US" altLang="ko-KR" sz="1000" dirty="0"/>
              <a:t> </a:t>
            </a:r>
            <a:r>
              <a:rPr lang="ko-KR" altLang="en-US" sz="1000" dirty="0"/>
              <a:t>전화번호</a:t>
            </a:r>
            <a:r>
              <a:rPr lang="en-US" altLang="ko-KR" sz="1000" dirty="0"/>
              <a:t>, </a:t>
            </a:r>
            <a:r>
              <a:rPr lang="ko-KR" altLang="en-US" sz="1000" dirty="0"/>
              <a:t>부서</a:t>
            </a:r>
            <a:r>
              <a:rPr lang="en-US" altLang="ko-KR" sz="1000" dirty="0"/>
              <a:t>, </a:t>
            </a:r>
            <a:r>
              <a:rPr lang="ko-KR" altLang="en-US" sz="1000" dirty="0"/>
              <a:t>직급</a:t>
            </a:r>
            <a:endParaRPr lang="en-US" altLang="ko-KR" sz="1000" dirty="0"/>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solidFill>
                  <a:srgbClr val="0070C0"/>
                </a:solidFill>
              </a:rPr>
              <a:t>출결 </a:t>
            </a:r>
            <a:r>
              <a:rPr lang="en-US" altLang="ko-KR" sz="1000" b="1" dirty="0">
                <a:solidFill>
                  <a:srgbClr val="0070C0"/>
                </a:solidFill>
              </a:rPr>
              <a:t>/ TP / </a:t>
            </a:r>
            <a:r>
              <a:rPr lang="ko-KR" altLang="en-US" sz="1000" b="1" dirty="0">
                <a:solidFill>
                  <a:srgbClr val="0070C0"/>
                </a:solidFill>
              </a:rPr>
              <a:t>개별코멘트</a:t>
            </a:r>
            <a:r>
              <a:rPr lang="ko-KR" altLang="en-US" sz="1000" b="1" dirty="0"/>
              <a:t>에 대한 결과는 교육보고 데이터를 토대로 보여지며 확인만 가능하며 수정은 불가함</a:t>
            </a:r>
            <a:endParaRPr lang="en-US" altLang="ko-KR" sz="1000" b="1" dirty="0"/>
          </a:p>
        </p:txBody>
      </p:sp>
      <p:sp>
        <p:nvSpPr>
          <p:cNvPr id="41" name="직사각형 40"/>
          <p:cNvSpPr/>
          <p:nvPr/>
        </p:nvSpPr>
        <p:spPr>
          <a:xfrm>
            <a:off x="7524328" y="4314907"/>
            <a:ext cx="1553062" cy="130212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표 설계 시 최대 치 고려하여 넉넉하게 설계</a:t>
            </a:r>
            <a:r>
              <a:rPr lang="en-US" altLang="ko-KR" sz="1000" b="1" dirty="0"/>
              <a:t>, </a:t>
            </a:r>
            <a:r>
              <a:rPr lang="ko-KR" altLang="en-US" sz="1000" b="1" dirty="0"/>
              <a:t>열</a:t>
            </a:r>
            <a:r>
              <a:rPr lang="en-US" altLang="ko-KR" sz="1000" b="1" dirty="0"/>
              <a:t>/</a:t>
            </a:r>
            <a:r>
              <a:rPr lang="ko-KR" altLang="en-US" sz="1000" b="1" dirty="0"/>
              <a:t>행 크기 고정</a:t>
            </a:r>
            <a:endParaRPr lang="en-US" altLang="ko-KR" sz="1000" b="1" dirty="0"/>
          </a:p>
          <a:p>
            <a:pPr marL="87313" indent="-87313">
              <a:buFont typeface="Arial" panose="020B0604020202020204" pitchFamily="34" charset="0"/>
              <a:buChar char="•"/>
            </a:pPr>
            <a:r>
              <a:rPr lang="ko-KR" altLang="en-US" sz="1000" b="1" dirty="0"/>
              <a:t>개별 코멘트 칸이 최대 </a:t>
            </a:r>
            <a:r>
              <a:rPr lang="en-US" altLang="ko-KR" sz="1000" b="1" dirty="0"/>
              <a:t>3</a:t>
            </a:r>
            <a:r>
              <a:rPr lang="ko-KR" altLang="en-US" sz="1000" b="1" dirty="0"/>
              <a:t>줄 초과하지 않도록 설정</a:t>
            </a:r>
            <a:endParaRPr lang="en-US" altLang="ko-KR" sz="1000" b="1" dirty="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1" name="직사각형 50"/>
          <p:cNvSpPr/>
          <p:nvPr/>
        </p:nvSpPr>
        <p:spPr bwMode="auto">
          <a:xfrm>
            <a:off x="6431994" y="100479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2" name="Rectangle 6"/>
          <p:cNvSpPr>
            <a:spLocks noChangeArrowheads="1"/>
          </p:cNvSpPr>
          <p:nvPr/>
        </p:nvSpPr>
        <p:spPr bwMode="auto">
          <a:xfrm>
            <a:off x="606425" y="527968"/>
            <a:ext cx="828605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2(3)</a:t>
            </a:r>
            <a:r>
              <a:rPr lang="ko-KR" altLang="en-US" dirty="0" smtClean="0">
                <a:solidFill>
                  <a:srgbClr val="000000"/>
                </a:solidFill>
                <a:latin typeface="돋움"/>
                <a:ea typeface="돋움"/>
              </a:rPr>
              <a:t>학생</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관리 상세보기 </a:t>
            </a:r>
            <a:r>
              <a:rPr lang="en-US" altLang="ko-KR" dirty="0" smtClean="0">
                <a:solidFill>
                  <a:srgbClr val="000000"/>
                </a:solidFill>
                <a:latin typeface="돋움"/>
                <a:ea typeface="돋움"/>
                <a:sym typeface="Wingdings" panose="05000000000000000000" pitchFamily="2" charset="2"/>
              </a:rPr>
              <a:t> 2(3)</a:t>
            </a:r>
            <a:r>
              <a:rPr lang="en-US" altLang="ko-KR" dirty="0">
                <a:solidFill>
                  <a:srgbClr val="000000"/>
                </a:solidFill>
                <a:latin typeface="돋움"/>
                <a:ea typeface="돋움"/>
                <a:sym typeface="Wingdings" panose="05000000000000000000" pitchFamily="2" charset="2"/>
              </a:rPr>
              <a:t>①. </a:t>
            </a:r>
            <a:r>
              <a:rPr lang="ko-KR" altLang="en-US" dirty="0" smtClean="0">
                <a:solidFill>
                  <a:srgbClr val="000000"/>
                </a:solidFill>
                <a:latin typeface="돋움"/>
                <a:ea typeface="돋움"/>
                <a:sym typeface="Wingdings" panose="05000000000000000000" pitchFamily="2" charset="2"/>
              </a:rPr>
              <a:t>개별 학생 정보 상세보기 </a:t>
            </a:r>
            <a:r>
              <a:rPr lang="en-US" altLang="ko-KR" dirty="0" smtClean="0">
                <a:solidFill>
                  <a:srgbClr val="000000"/>
                </a:solidFill>
                <a:latin typeface="돋움"/>
                <a:ea typeface="돋움"/>
                <a:sym typeface="Wingdings" panose="05000000000000000000" pitchFamily="2" charset="2"/>
              </a:rPr>
              <a:t>-1 </a:t>
            </a:r>
            <a:endParaRPr lang="ko-KR" altLang="en-US" dirty="0">
              <a:solidFill>
                <a:srgbClr val="000000"/>
              </a:solidFill>
              <a:latin typeface="돋움"/>
              <a:ea typeface="돋움"/>
            </a:endParaRPr>
          </a:p>
        </p:txBody>
      </p:sp>
    </p:spTree>
    <p:extLst>
      <p:ext uri="{BB962C8B-B14F-4D97-AF65-F5344CB8AC3E}">
        <p14:creationId xmlns:p14="http://schemas.microsoft.com/office/powerpoint/2010/main" val="668553631"/>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교육기간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216933"/>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전체 첫 화면에서 해당 클래스 클릭 시 기타 수강 강의를 제외한 해당 클래스 상세 내용 및 해당 클래스에 대한 교육종합 평가 보여주도록 설계</a:t>
            </a:r>
            <a:endParaRPr lang="en-US" altLang="ko-KR" sz="1000" b="1" dirty="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err="1"/>
              <a:t>필터링</a:t>
            </a:r>
            <a:r>
              <a:rPr lang="ko-KR" altLang="en-US" sz="1000" b="1" dirty="0"/>
              <a:t> 기능을 통해 해당 클래스에 대한 교육종합 평가 기간별 조회 가능하도록 설계</a:t>
            </a:r>
            <a:endParaRPr lang="en-US" altLang="ko-KR" sz="1000" b="1" dirty="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직사각형 42"/>
          <p:cNvSpPr/>
          <p:nvPr/>
        </p:nvSpPr>
        <p:spPr bwMode="auto">
          <a:xfrm>
            <a:off x="6432176" y="101682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8" name="Rectangle 6"/>
          <p:cNvSpPr>
            <a:spLocks noChangeArrowheads="1"/>
          </p:cNvSpPr>
          <p:nvPr/>
        </p:nvSpPr>
        <p:spPr bwMode="auto">
          <a:xfrm>
            <a:off x="606425" y="527968"/>
            <a:ext cx="828605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2(3)</a:t>
            </a:r>
            <a:r>
              <a:rPr lang="ko-KR" altLang="en-US" dirty="0" smtClean="0">
                <a:solidFill>
                  <a:srgbClr val="000000"/>
                </a:solidFill>
                <a:latin typeface="돋움"/>
                <a:ea typeface="돋움"/>
              </a:rPr>
              <a:t>학생</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관리 상세보기 </a:t>
            </a:r>
            <a:r>
              <a:rPr lang="en-US" altLang="ko-KR" dirty="0" smtClean="0">
                <a:solidFill>
                  <a:srgbClr val="000000"/>
                </a:solidFill>
                <a:latin typeface="돋움"/>
                <a:ea typeface="돋움"/>
                <a:sym typeface="Wingdings" panose="05000000000000000000" pitchFamily="2" charset="2"/>
              </a:rPr>
              <a:t> 2(3)</a:t>
            </a:r>
            <a:r>
              <a:rPr lang="en-US" altLang="ko-KR" dirty="0">
                <a:solidFill>
                  <a:srgbClr val="000000"/>
                </a:solidFill>
                <a:latin typeface="돋움"/>
                <a:ea typeface="돋움"/>
                <a:sym typeface="Wingdings" panose="05000000000000000000" pitchFamily="2" charset="2"/>
              </a:rPr>
              <a:t>①. </a:t>
            </a:r>
            <a:r>
              <a:rPr lang="ko-KR" altLang="en-US" dirty="0" smtClean="0">
                <a:solidFill>
                  <a:srgbClr val="000000"/>
                </a:solidFill>
                <a:latin typeface="돋움"/>
                <a:ea typeface="돋움"/>
                <a:sym typeface="Wingdings" panose="05000000000000000000" pitchFamily="2" charset="2"/>
              </a:rPr>
              <a:t>개별 학생 정보 상세보기 </a:t>
            </a:r>
            <a:r>
              <a:rPr lang="en-US" altLang="ko-KR" dirty="0" smtClean="0">
                <a:solidFill>
                  <a:srgbClr val="000000"/>
                </a:solidFill>
                <a:latin typeface="돋움"/>
                <a:ea typeface="돋움"/>
                <a:sym typeface="Wingdings" panose="05000000000000000000" pitchFamily="2" charset="2"/>
              </a:rPr>
              <a:t>-2 </a:t>
            </a:r>
            <a:endParaRPr lang="ko-KR" altLang="en-US" dirty="0">
              <a:solidFill>
                <a:srgbClr val="000000"/>
              </a:solidFill>
              <a:latin typeface="돋움"/>
              <a:ea typeface="돋움"/>
            </a:endParaRPr>
          </a:p>
        </p:txBody>
      </p:sp>
    </p:spTree>
    <p:extLst>
      <p:ext uri="{BB962C8B-B14F-4D97-AF65-F5344CB8AC3E}">
        <p14:creationId xmlns:p14="http://schemas.microsoft.com/office/powerpoint/2010/main" val="2061009779"/>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3"/>
          <a:stretch>
            <a:fillRect/>
          </a:stretch>
        </p:blipFill>
        <p:spPr>
          <a:xfrm>
            <a:off x="27109" y="872390"/>
            <a:ext cx="7128792" cy="3671024"/>
          </a:xfrm>
          <a:prstGeom prst="rect">
            <a:avLst/>
          </a:prstGeom>
        </p:spPr>
      </p:pic>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49059"/>
              <a:ext cx="1093416"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교수진 </a:t>
              </a:r>
              <a:r>
                <a:rPr lang="en-US" altLang="ko-KR" sz="900" b="1" dirty="0" smtClean="0">
                  <a:solidFill>
                    <a:schemeClr val="bg1"/>
                  </a:solidFill>
                </a:rPr>
                <a:t>Searching</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37189"/>
            <a:ext cx="5851869" cy="163405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3" name="직사각형 112"/>
          <p:cNvSpPr/>
          <p:nvPr/>
        </p:nvSpPr>
        <p:spPr>
          <a:xfrm>
            <a:off x="7203256" y="692696"/>
            <a:ext cx="1786815" cy="256798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교수진 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교수진 </a:t>
            </a:r>
            <a:r>
              <a:rPr lang="en-US" altLang="ko-KR" sz="1000" b="1" dirty="0" smtClean="0"/>
              <a:t>Searching</a:t>
            </a:r>
          </a:p>
          <a:p>
            <a:pPr marL="271463" lvl="2" indent="-96838">
              <a:buFont typeface="Wingdings" panose="05000000000000000000" pitchFamily="2" charset="2"/>
              <a:buChar char="ü"/>
            </a:pPr>
            <a:r>
              <a:rPr lang="en-US" altLang="ko-KR" sz="1000" dirty="0" smtClean="0"/>
              <a:t> </a:t>
            </a:r>
            <a:r>
              <a:rPr lang="ko-KR" altLang="en-US" sz="1000" dirty="0" err="1" smtClean="0"/>
              <a:t>강사명</a:t>
            </a:r>
            <a:r>
              <a:rPr lang="ko-KR" altLang="en-US" sz="1000" dirty="0" smtClean="0"/>
              <a:t> </a:t>
            </a:r>
            <a:r>
              <a:rPr lang="en-US" altLang="ko-KR" sz="1000" dirty="0" smtClean="0"/>
              <a:t>: </a:t>
            </a:r>
            <a:r>
              <a:rPr lang="ko-KR" altLang="en-US" sz="1000" dirty="0" err="1" smtClean="0"/>
              <a:t>강사명</a:t>
            </a:r>
            <a:r>
              <a:rPr lang="ko-KR" altLang="en-US" sz="1000" dirty="0" smtClean="0"/>
              <a:t> 직접 입력 검색</a:t>
            </a:r>
            <a:r>
              <a:rPr lang="en-US" altLang="ko-KR" sz="1000" dirty="0" smtClean="0"/>
              <a:t>, </a:t>
            </a:r>
            <a:r>
              <a:rPr lang="ko-KR" altLang="en-US" sz="1000" b="1" dirty="0" smtClean="0"/>
              <a:t>자동완성 기능 </a:t>
            </a:r>
            <a:r>
              <a:rPr lang="en-US" altLang="ko-KR" sz="1000" b="1" dirty="0" smtClean="0"/>
              <a:t>: </a:t>
            </a:r>
            <a:r>
              <a:rPr lang="ko-KR" altLang="en-US" sz="1000" b="1" dirty="0" smtClean="0"/>
              <a:t>자음</a:t>
            </a:r>
            <a:r>
              <a:rPr lang="en-US" altLang="ko-KR" sz="1000" b="1" dirty="0" smtClean="0"/>
              <a:t>(</a:t>
            </a:r>
            <a:r>
              <a:rPr lang="ko-KR" altLang="en-US" sz="1000" b="1" dirty="0" err="1" smtClean="0"/>
              <a:t>ㄱ</a:t>
            </a:r>
            <a:r>
              <a:rPr lang="en-US" altLang="ko-KR" sz="1000" b="1" dirty="0" smtClean="0"/>
              <a:t>)</a:t>
            </a:r>
            <a:r>
              <a:rPr lang="ko-KR" altLang="en-US" sz="1000" b="1" dirty="0" smtClean="0"/>
              <a:t> </a:t>
            </a:r>
            <a:r>
              <a:rPr lang="ko-KR" altLang="en-US" sz="1000" dirty="0" smtClean="0"/>
              <a:t>입력 시 </a:t>
            </a:r>
            <a:r>
              <a:rPr lang="ko-KR" altLang="en-US" sz="1000" b="1" dirty="0" err="1" smtClean="0"/>
              <a:t>ㄱ</a:t>
            </a:r>
            <a:r>
              <a:rPr lang="ko-KR" altLang="en-US" sz="1000" dirty="0"/>
              <a:t> </a:t>
            </a:r>
            <a:r>
              <a:rPr lang="ko-KR" altLang="en-US" sz="1000" dirty="0" smtClean="0"/>
              <a:t>으로 시작되는 모든 강사 보여주기</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계약기간 </a:t>
            </a:r>
            <a:r>
              <a:rPr lang="en-US" altLang="ko-KR" sz="1000" dirty="0" smtClean="0"/>
              <a:t>: </a:t>
            </a:r>
            <a:r>
              <a:rPr lang="ko-KR" altLang="en-US" sz="1000" dirty="0" smtClean="0"/>
              <a:t>잔여 </a:t>
            </a:r>
            <a:r>
              <a:rPr lang="ko-KR" altLang="en-US" sz="1000" dirty="0"/>
              <a:t>계</a:t>
            </a:r>
            <a:r>
              <a:rPr lang="ko-KR" altLang="en-US" sz="1000" dirty="0" smtClean="0"/>
              <a:t>약 기간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나이는 </a:t>
            </a:r>
            <a:r>
              <a:rPr lang="en-US" altLang="ko-KR" sz="1000" dirty="0" smtClean="0"/>
              <a:t>5</a:t>
            </a:r>
            <a:r>
              <a:rPr lang="ko-KR" altLang="en-US" sz="1000" dirty="0" smtClean="0"/>
              <a:t>세 기준으로 보여주기 </a:t>
            </a:r>
            <a:r>
              <a:rPr lang="en-US" altLang="ko-KR" sz="1000" dirty="0" smtClean="0"/>
              <a:t>: 25~30</a:t>
            </a:r>
            <a:r>
              <a:rPr lang="ko-KR" altLang="en-US" sz="1000" dirty="0" smtClean="0"/>
              <a:t>세</a:t>
            </a:r>
            <a:r>
              <a:rPr lang="en-US" altLang="ko-KR" sz="1000" dirty="0" smtClean="0"/>
              <a:t>, 31~35</a:t>
            </a:r>
            <a:r>
              <a:rPr lang="ko-KR" altLang="en-US" sz="1000" dirty="0" smtClean="0"/>
              <a:t>세</a:t>
            </a:r>
            <a:endParaRPr lang="en-US" altLang="ko-KR" sz="1000" dirty="0"/>
          </a:p>
        </p:txBody>
      </p:sp>
      <p:grpSp>
        <p:nvGrpSpPr>
          <p:cNvPr id="64" name="그룹 63"/>
          <p:cNvGrpSpPr/>
          <p:nvPr/>
        </p:nvGrpSpPr>
        <p:grpSpPr>
          <a:xfrm>
            <a:off x="5882708" y="3339468"/>
            <a:ext cx="1109100" cy="195046"/>
            <a:chOff x="7360053" y="3068960"/>
            <a:chExt cx="2235137" cy="442247"/>
          </a:xfrm>
        </p:grpSpPr>
        <p:pic>
          <p:nvPicPr>
            <p:cNvPr id="65" name="그림 64"/>
            <p:cNvPicPr>
              <a:picLocks noChangeAspect="1"/>
            </p:cNvPicPr>
            <p:nvPr/>
          </p:nvPicPr>
          <p:blipFill>
            <a:blip r:embed="rId5"/>
            <a:stretch>
              <a:fillRect/>
            </a:stretch>
          </p:blipFill>
          <p:spPr>
            <a:xfrm>
              <a:off x="7360053" y="3068960"/>
              <a:ext cx="2235137" cy="442247"/>
            </a:xfrm>
            <a:prstGeom prst="rect">
              <a:avLst/>
            </a:prstGeom>
          </p:spPr>
        </p:pic>
        <p:sp>
          <p:nvSpPr>
            <p:cNvPr id="66" name="직사각형 65"/>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79" name="직사각형 78"/>
          <p:cNvSpPr/>
          <p:nvPr/>
        </p:nvSpPr>
        <p:spPr bwMode="auto">
          <a:xfrm>
            <a:off x="1270518" y="3306755"/>
            <a:ext cx="5851869" cy="343359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77474" y="6497354"/>
            <a:ext cx="1293034" cy="197972"/>
          </a:xfrm>
          <a:prstGeom prst="rect">
            <a:avLst/>
          </a:prstGeom>
        </p:spPr>
      </p:pic>
      <p:pic>
        <p:nvPicPr>
          <p:cNvPr id="88" name="그림 87"/>
          <p:cNvPicPr>
            <a:picLocks noChangeAspect="1"/>
          </p:cNvPicPr>
          <p:nvPr/>
        </p:nvPicPr>
        <p:blipFill>
          <a:blip r:embed="rId7"/>
          <a:stretch>
            <a:fillRect/>
          </a:stretch>
        </p:blipFill>
        <p:spPr>
          <a:xfrm>
            <a:off x="1359625" y="6197962"/>
            <a:ext cx="1521869" cy="149692"/>
          </a:xfrm>
          <a:prstGeom prst="rect">
            <a:avLst/>
          </a:prstGeom>
        </p:spPr>
      </p:pic>
      <p:sp>
        <p:nvSpPr>
          <p:cNvPr id="97" name="Rectangle 6"/>
          <p:cNvSpPr>
            <a:spLocks noChangeArrowheads="1"/>
          </p:cNvSpPr>
          <p:nvPr/>
        </p:nvSpPr>
        <p:spPr bwMode="auto">
          <a:xfrm>
            <a:off x="606425" y="527968"/>
            <a:ext cx="828605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교수진 관리 전체보기</a:t>
            </a:r>
            <a:endParaRPr lang="ko-KR" altLang="en-US" dirty="0">
              <a:solidFill>
                <a:srgbClr val="000000"/>
              </a:solidFill>
              <a:latin typeface="돋움"/>
              <a:ea typeface="돋움"/>
            </a:endParaRPr>
          </a:p>
        </p:txBody>
      </p:sp>
      <p:graphicFrame>
        <p:nvGraphicFramePr>
          <p:cNvPr id="2" name="표 1"/>
          <p:cNvGraphicFramePr>
            <a:graphicFrameLocks noGrp="1"/>
          </p:cNvGraphicFramePr>
          <p:nvPr>
            <p:extLst>
              <p:ext uri="{D42A27DB-BD31-4B8C-83A1-F6EECF244321}">
                <p14:modId xmlns:p14="http://schemas.microsoft.com/office/powerpoint/2010/main" val="1889237553"/>
              </p:ext>
            </p:extLst>
          </p:nvPr>
        </p:nvGraphicFramePr>
        <p:xfrm>
          <a:off x="1353412" y="1495997"/>
          <a:ext cx="5627512" cy="1284930"/>
        </p:xfrm>
        <a:graphic>
          <a:graphicData uri="http://schemas.openxmlformats.org/drawingml/2006/table">
            <a:tbl>
              <a:tblPr firstRow="1" bandRow="1">
                <a:tableStyleId>{5C22544A-7EE6-4342-B048-85BDC9FD1C3A}</a:tableStyleId>
              </a:tblPr>
              <a:tblGrid>
                <a:gridCol w="842324"/>
                <a:gridCol w="1971432"/>
                <a:gridCol w="908888"/>
                <a:gridCol w="1904868"/>
              </a:tblGrid>
              <a:tr h="256986">
                <a:tc>
                  <a:txBody>
                    <a:bodyPr/>
                    <a:lstStyle/>
                    <a:p>
                      <a:pPr algn="ctr" latinLnBrk="1"/>
                      <a:r>
                        <a:rPr lang="ko-KR" altLang="en-US" sz="900" b="1" dirty="0" err="1" smtClean="0">
                          <a:solidFill>
                            <a:schemeClr val="tx1"/>
                          </a:solidFill>
                        </a:rPr>
                        <a:t>강사명</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특화분야</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경력사항</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시간대</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강사등급</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강사분류</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계약기간</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선호지역</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성별</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나이</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직사각형 54"/>
          <p:cNvSpPr/>
          <p:nvPr/>
        </p:nvSpPr>
        <p:spPr>
          <a:xfrm>
            <a:off x="2242029"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ko-KR" altLang="en-US" sz="1000" b="1" dirty="0" smtClean="0"/>
              <a:t>이희승</a:t>
            </a:r>
            <a:endParaRPr lang="en-US" altLang="ko-KR" sz="1000" b="1" dirty="0" smtClean="0"/>
          </a:p>
        </p:txBody>
      </p:sp>
      <p:grpSp>
        <p:nvGrpSpPr>
          <p:cNvPr id="3" name="그룹 2"/>
          <p:cNvGrpSpPr/>
          <p:nvPr/>
        </p:nvGrpSpPr>
        <p:grpSpPr>
          <a:xfrm>
            <a:off x="5147383" y="1539535"/>
            <a:ext cx="1723031" cy="164791"/>
            <a:chOff x="5147383" y="1539535"/>
            <a:chExt cx="1723031" cy="164791"/>
          </a:xfrm>
        </p:grpSpPr>
        <p:sp>
          <p:nvSpPr>
            <p:cNvPr id="53" name="직사각형 52"/>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pic>
          <p:nvPicPr>
            <p:cNvPr id="56" name="그림 55"/>
            <p:cNvPicPr>
              <a:picLocks noChangeAspect="1"/>
            </p:cNvPicPr>
            <p:nvPr/>
          </p:nvPicPr>
          <p:blipFill>
            <a:blip r:embed="rId8"/>
            <a:stretch>
              <a:fillRect/>
            </a:stretch>
          </p:blipFill>
          <p:spPr>
            <a:xfrm>
              <a:off x="6731663" y="1556803"/>
              <a:ext cx="127015" cy="127015"/>
            </a:xfrm>
            <a:prstGeom prst="rect">
              <a:avLst/>
            </a:prstGeom>
          </p:spPr>
        </p:pic>
      </p:grpSp>
      <p:grpSp>
        <p:nvGrpSpPr>
          <p:cNvPr id="63" name="그룹 62"/>
          <p:cNvGrpSpPr/>
          <p:nvPr/>
        </p:nvGrpSpPr>
        <p:grpSpPr>
          <a:xfrm>
            <a:off x="2242028" y="1799805"/>
            <a:ext cx="1723031" cy="164791"/>
            <a:chOff x="5147383" y="1539535"/>
            <a:chExt cx="1723031" cy="164791"/>
          </a:xfrm>
        </p:grpSpPr>
        <p:sp>
          <p:nvSpPr>
            <p:cNvPr id="68" name="직사각형 67"/>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en-US" altLang="ko-KR" sz="1000" b="1" dirty="0" smtClean="0"/>
                <a:t>5</a:t>
              </a:r>
              <a:r>
                <a:rPr lang="ko-KR" altLang="en-US" sz="1000" b="1" dirty="0" smtClean="0"/>
                <a:t>년</a:t>
              </a:r>
              <a:endParaRPr lang="en-US" altLang="ko-KR" sz="1000" b="1" dirty="0" smtClean="0"/>
            </a:p>
          </p:txBody>
        </p:sp>
        <p:pic>
          <p:nvPicPr>
            <p:cNvPr id="69" name="그림 68"/>
            <p:cNvPicPr>
              <a:picLocks noChangeAspect="1"/>
            </p:cNvPicPr>
            <p:nvPr/>
          </p:nvPicPr>
          <p:blipFill>
            <a:blip r:embed="rId8"/>
            <a:stretch>
              <a:fillRect/>
            </a:stretch>
          </p:blipFill>
          <p:spPr>
            <a:xfrm>
              <a:off x="6731663" y="1556803"/>
              <a:ext cx="127015" cy="127015"/>
            </a:xfrm>
            <a:prstGeom prst="rect">
              <a:avLst/>
            </a:prstGeom>
          </p:spPr>
        </p:pic>
      </p:grpSp>
      <p:grpSp>
        <p:nvGrpSpPr>
          <p:cNvPr id="70" name="그룹 69"/>
          <p:cNvGrpSpPr/>
          <p:nvPr/>
        </p:nvGrpSpPr>
        <p:grpSpPr>
          <a:xfrm>
            <a:off x="2244298" y="2060830"/>
            <a:ext cx="1723031" cy="164791"/>
            <a:chOff x="5147383" y="1539535"/>
            <a:chExt cx="1723031" cy="164791"/>
          </a:xfrm>
        </p:grpSpPr>
        <p:sp>
          <p:nvSpPr>
            <p:cNvPr id="71" name="직사각형 70"/>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en-US" altLang="ko-KR" sz="1000" b="1" dirty="0" smtClean="0"/>
                <a:t>A</a:t>
              </a:r>
            </a:p>
          </p:txBody>
        </p:sp>
        <p:pic>
          <p:nvPicPr>
            <p:cNvPr id="72" name="그림 71"/>
            <p:cNvPicPr>
              <a:picLocks noChangeAspect="1"/>
            </p:cNvPicPr>
            <p:nvPr/>
          </p:nvPicPr>
          <p:blipFill>
            <a:blip r:embed="rId8"/>
            <a:stretch>
              <a:fillRect/>
            </a:stretch>
          </p:blipFill>
          <p:spPr>
            <a:xfrm>
              <a:off x="6731663" y="1556803"/>
              <a:ext cx="127015" cy="127015"/>
            </a:xfrm>
            <a:prstGeom prst="rect">
              <a:avLst/>
            </a:prstGeom>
          </p:spPr>
        </p:pic>
      </p:grpSp>
      <p:grpSp>
        <p:nvGrpSpPr>
          <p:cNvPr id="73" name="그룹 72"/>
          <p:cNvGrpSpPr/>
          <p:nvPr/>
        </p:nvGrpSpPr>
        <p:grpSpPr>
          <a:xfrm>
            <a:off x="2244298" y="2322054"/>
            <a:ext cx="1723031" cy="164791"/>
            <a:chOff x="5147383" y="1539535"/>
            <a:chExt cx="1723031" cy="164791"/>
          </a:xfrm>
        </p:grpSpPr>
        <p:sp>
          <p:nvSpPr>
            <p:cNvPr id="74" name="직사각형 73"/>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en-US" altLang="ko-KR" sz="1000" b="1" dirty="0" smtClean="0"/>
                <a:t>9</a:t>
              </a:r>
              <a:r>
                <a:rPr lang="ko-KR" altLang="en-US" sz="1000" b="1" dirty="0" smtClean="0"/>
                <a:t>개월</a:t>
              </a:r>
              <a:endParaRPr lang="en-US" altLang="ko-KR" sz="1000" b="1" dirty="0" smtClean="0"/>
            </a:p>
          </p:txBody>
        </p:sp>
        <p:pic>
          <p:nvPicPr>
            <p:cNvPr id="75" name="그림 74"/>
            <p:cNvPicPr>
              <a:picLocks noChangeAspect="1"/>
            </p:cNvPicPr>
            <p:nvPr/>
          </p:nvPicPr>
          <p:blipFill>
            <a:blip r:embed="rId8"/>
            <a:stretch>
              <a:fillRect/>
            </a:stretch>
          </p:blipFill>
          <p:spPr>
            <a:xfrm>
              <a:off x="6731663" y="1556803"/>
              <a:ext cx="127015" cy="127015"/>
            </a:xfrm>
            <a:prstGeom prst="rect">
              <a:avLst/>
            </a:prstGeom>
          </p:spPr>
        </p:pic>
      </p:grpSp>
      <p:grpSp>
        <p:nvGrpSpPr>
          <p:cNvPr id="76" name="그룹 75"/>
          <p:cNvGrpSpPr/>
          <p:nvPr/>
        </p:nvGrpSpPr>
        <p:grpSpPr>
          <a:xfrm>
            <a:off x="5143088" y="2060830"/>
            <a:ext cx="1723031" cy="164791"/>
            <a:chOff x="5147383" y="1539535"/>
            <a:chExt cx="1723031" cy="164791"/>
          </a:xfrm>
        </p:grpSpPr>
        <p:sp>
          <p:nvSpPr>
            <p:cNvPr id="77" name="직사각형 76"/>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pic>
          <p:nvPicPr>
            <p:cNvPr id="78" name="그림 77"/>
            <p:cNvPicPr>
              <a:picLocks noChangeAspect="1"/>
            </p:cNvPicPr>
            <p:nvPr/>
          </p:nvPicPr>
          <p:blipFill>
            <a:blip r:embed="rId8"/>
            <a:stretch>
              <a:fillRect/>
            </a:stretch>
          </p:blipFill>
          <p:spPr>
            <a:xfrm>
              <a:off x="6731663" y="1556803"/>
              <a:ext cx="127015" cy="127015"/>
            </a:xfrm>
            <a:prstGeom prst="rect">
              <a:avLst/>
            </a:prstGeom>
          </p:spPr>
        </p:pic>
      </p:grpSp>
      <p:sp>
        <p:nvSpPr>
          <p:cNvPr id="81" name="직사각형 80"/>
          <p:cNvSpPr/>
          <p:nvPr/>
        </p:nvSpPr>
        <p:spPr bwMode="auto">
          <a:xfrm>
            <a:off x="5434596" y="2293662"/>
            <a:ext cx="1205552" cy="1865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검색하기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nvGrpSpPr>
          <p:cNvPr id="11" name="그룹 10"/>
          <p:cNvGrpSpPr/>
          <p:nvPr/>
        </p:nvGrpSpPr>
        <p:grpSpPr>
          <a:xfrm>
            <a:off x="2383229" y="2582351"/>
            <a:ext cx="349222" cy="138499"/>
            <a:chOff x="2383229" y="2582351"/>
            <a:chExt cx="349222" cy="138499"/>
          </a:xfrm>
        </p:grpSpPr>
        <p:sp>
          <p:nvSpPr>
            <p:cNvPr id="90" name="직사각형 89"/>
            <p:cNvSpPr/>
            <p:nvPr/>
          </p:nvSpPr>
          <p:spPr>
            <a:xfrm>
              <a:off x="2607275" y="2594795"/>
              <a:ext cx="125176" cy="103240"/>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7" name="TextBox 6"/>
            <p:cNvSpPr txBox="1"/>
            <p:nvPr/>
          </p:nvSpPr>
          <p:spPr>
            <a:xfrm>
              <a:off x="2383229" y="2582351"/>
              <a:ext cx="260675" cy="138499"/>
            </a:xfrm>
            <a:prstGeom prst="rect">
              <a:avLst/>
            </a:prstGeom>
            <a:noFill/>
          </p:spPr>
          <p:txBody>
            <a:bodyPr wrap="square" lIns="0" tIns="0" rIns="0" bIns="0" rtlCol="0" anchor="ctr">
              <a:spAutoFit/>
            </a:bodyPr>
            <a:lstStyle/>
            <a:p>
              <a:pPr algn="ctr"/>
              <a:r>
                <a:rPr lang="ko-KR" altLang="en-US" sz="900" b="1" dirty="0"/>
                <a:t>남</a:t>
              </a:r>
            </a:p>
          </p:txBody>
        </p:sp>
      </p:grpSp>
      <p:grpSp>
        <p:nvGrpSpPr>
          <p:cNvPr id="10" name="그룹 9"/>
          <p:cNvGrpSpPr/>
          <p:nvPr/>
        </p:nvGrpSpPr>
        <p:grpSpPr>
          <a:xfrm>
            <a:off x="3048243" y="2593237"/>
            <a:ext cx="352925" cy="138499"/>
            <a:chOff x="3048243" y="2593386"/>
            <a:chExt cx="352925" cy="138499"/>
          </a:xfrm>
        </p:grpSpPr>
        <p:sp>
          <p:nvSpPr>
            <p:cNvPr id="106" name="직사각형 105"/>
            <p:cNvSpPr/>
            <p:nvPr/>
          </p:nvSpPr>
          <p:spPr>
            <a:xfrm>
              <a:off x="3275992" y="2594795"/>
              <a:ext cx="125176" cy="103240"/>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b="1" dirty="0" smtClean="0"/>
            </a:p>
          </p:txBody>
        </p:sp>
        <p:sp>
          <p:nvSpPr>
            <p:cNvPr id="107" name="TextBox 106"/>
            <p:cNvSpPr txBox="1"/>
            <p:nvPr/>
          </p:nvSpPr>
          <p:spPr>
            <a:xfrm>
              <a:off x="3048243" y="2593386"/>
              <a:ext cx="260675" cy="138499"/>
            </a:xfrm>
            <a:prstGeom prst="rect">
              <a:avLst/>
            </a:prstGeom>
            <a:noFill/>
          </p:spPr>
          <p:txBody>
            <a:bodyPr wrap="square" lIns="0" tIns="0" rIns="0" bIns="0" rtlCol="0" anchor="ctr">
              <a:spAutoFit/>
            </a:bodyPr>
            <a:lstStyle/>
            <a:p>
              <a:pPr algn="ctr"/>
              <a:r>
                <a:rPr lang="ko-KR" altLang="en-US" sz="900" b="1" dirty="0" smtClean="0"/>
                <a:t>여</a:t>
              </a:r>
              <a:endParaRPr lang="ko-KR" altLang="en-US" sz="900" b="1" dirty="0"/>
            </a:p>
          </p:txBody>
        </p:sp>
      </p:grpSp>
      <p:grpSp>
        <p:nvGrpSpPr>
          <p:cNvPr id="108" name="그룹 107"/>
          <p:cNvGrpSpPr/>
          <p:nvPr/>
        </p:nvGrpSpPr>
        <p:grpSpPr>
          <a:xfrm>
            <a:off x="5143088" y="2582841"/>
            <a:ext cx="1723031" cy="164791"/>
            <a:chOff x="5147383" y="1539535"/>
            <a:chExt cx="1723031" cy="164791"/>
          </a:xfrm>
        </p:grpSpPr>
        <p:sp>
          <p:nvSpPr>
            <p:cNvPr id="109" name="직사각형 108"/>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pic>
          <p:nvPicPr>
            <p:cNvPr id="110" name="그림 109"/>
            <p:cNvPicPr>
              <a:picLocks noChangeAspect="1"/>
            </p:cNvPicPr>
            <p:nvPr/>
          </p:nvPicPr>
          <p:blipFill>
            <a:blip r:embed="rId8"/>
            <a:stretch>
              <a:fillRect/>
            </a:stretch>
          </p:blipFill>
          <p:spPr>
            <a:xfrm>
              <a:off x="6731663" y="1556803"/>
              <a:ext cx="127015" cy="127015"/>
            </a:xfrm>
            <a:prstGeom prst="rect">
              <a:avLst/>
            </a:prstGeom>
          </p:spPr>
        </p:pic>
      </p:grpSp>
      <p:grpSp>
        <p:nvGrpSpPr>
          <p:cNvPr id="111" name="그룹 110"/>
          <p:cNvGrpSpPr/>
          <p:nvPr/>
        </p:nvGrpSpPr>
        <p:grpSpPr>
          <a:xfrm>
            <a:off x="1270518" y="3090998"/>
            <a:ext cx="5862754" cy="191402"/>
            <a:chOff x="1314346" y="1719201"/>
            <a:chExt cx="5862754" cy="191402"/>
          </a:xfrm>
        </p:grpSpPr>
        <p:pic>
          <p:nvPicPr>
            <p:cNvPr id="1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3" y="1750380"/>
              <a:ext cx="985445"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교수진 검색 결과</a:t>
              </a:r>
              <a:endParaRPr lang="ko-KR" altLang="en-US" sz="900" b="1" dirty="0">
                <a:solidFill>
                  <a:schemeClr val="bg1"/>
                </a:solidFill>
              </a:endParaRPr>
            </a:p>
          </p:txBody>
        </p:sp>
      </p:grpSp>
      <p:graphicFrame>
        <p:nvGraphicFramePr>
          <p:cNvPr id="117" name="표 116"/>
          <p:cNvGraphicFramePr>
            <a:graphicFrameLocks noGrp="1"/>
          </p:cNvGraphicFramePr>
          <p:nvPr>
            <p:extLst>
              <p:ext uri="{D42A27DB-BD31-4B8C-83A1-F6EECF244321}">
                <p14:modId xmlns:p14="http://schemas.microsoft.com/office/powerpoint/2010/main" val="3222052185"/>
              </p:ext>
            </p:extLst>
          </p:nvPr>
        </p:nvGraphicFramePr>
        <p:xfrm>
          <a:off x="1330181" y="3599831"/>
          <a:ext cx="5717169" cy="2852497"/>
        </p:xfrm>
        <a:graphic>
          <a:graphicData uri="http://schemas.openxmlformats.org/drawingml/2006/table">
            <a:tbl>
              <a:tblPr firstRow="1" bandRow="1">
                <a:tableStyleId>{5C22544A-7EE6-4342-B048-85BDC9FD1C3A}</a:tableStyleId>
              </a:tblPr>
              <a:tblGrid>
                <a:gridCol w="216027"/>
                <a:gridCol w="721536"/>
                <a:gridCol w="432048"/>
                <a:gridCol w="576064"/>
                <a:gridCol w="792088"/>
                <a:gridCol w="720080"/>
                <a:gridCol w="576064"/>
                <a:gridCol w="716038"/>
                <a:gridCol w="580106"/>
                <a:gridCol w="387118"/>
              </a:tblGrid>
              <a:tr h="390622">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경력</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강사등급</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계약기간</a:t>
                      </a:r>
                      <a:endParaRPr lang="en-US" altLang="ko-KR" sz="900" dirty="0" smtClean="0">
                        <a:solidFill>
                          <a:schemeClr val="tx1"/>
                        </a:solidFill>
                      </a:endParaRPr>
                    </a:p>
                    <a:p>
                      <a:pPr algn="ct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개월</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선호지역</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a:t>
                      </a:r>
                      <a:r>
                        <a:rPr lang="ko-KR" altLang="en-US" sz="900" baseline="0" dirty="0" smtClean="0">
                          <a:solidFill>
                            <a:schemeClr val="tx1"/>
                          </a:solidFill>
                        </a:rPr>
                        <a:t> </a:t>
                      </a:r>
                      <a:r>
                        <a:rPr lang="ko-KR" altLang="en-US" sz="900" dirty="0" err="1" smtClean="0">
                          <a:solidFill>
                            <a:schemeClr val="tx1"/>
                          </a:solidFill>
                        </a:rPr>
                        <a:t>고객사</a:t>
                      </a:r>
                      <a:r>
                        <a:rPr lang="ko-KR" altLang="en-US" sz="900" dirty="0" smtClean="0">
                          <a:solidFill>
                            <a:schemeClr val="tx1"/>
                          </a:solidFill>
                        </a:rPr>
                        <a:t>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수 </a:t>
                      </a:r>
                      <a:r>
                        <a:rPr lang="en-US" altLang="ko-KR" sz="900" dirty="0" smtClean="0">
                          <a:solidFill>
                            <a:schemeClr val="tx1"/>
                          </a:solidFill>
                        </a:rPr>
                        <a:t>/ </a:t>
                      </a:r>
                    </a:p>
                    <a:p>
                      <a:pPr algn="ctr" latinLnBrk="1"/>
                      <a:r>
                        <a:rPr lang="ko-KR" altLang="en-US" sz="900" dirty="0" smtClean="0">
                          <a:solidFill>
                            <a:schemeClr val="tx1"/>
                          </a:solidFill>
                        </a:rPr>
                        <a:t>학생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특화분야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수정</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506">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조성훈</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5</a:t>
                      </a:r>
                      <a:r>
                        <a:rPr lang="ko-KR" altLang="en-US" sz="900" dirty="0" smtClean="0">
                          <a:solidFill>
                            <a:schemeClr val="tx1"/>
                          </a:solidFill>
                        </a:rPr>
                        <a:t>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24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r>
                        <a:rPr lang="ko-KR" altLang="en-US" sz="900" baseline="0" dirty="0" smtClean="0">
                          <a:solidFill>
                            <a:schemeClr val="tx1"/>
                          </a:solidFill>
                        </a:rPr>
                        <a:t> 외 </a:t>
                      </a:r>
                      <a:r>
                        <a:rPr lang="en-US" altLang="ko-KR" sz="900" baseline="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 / 70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BSP</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608">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송진</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a:t>
                      </a:r>
                      <a:r>
                        <a:rPr lang="ko-KR" altLang="en-US" sz="900" dirty="0" smtClean="0">
                          <a:solidFill>
                            <a:schemeClr val="tx1"/>
                          </a:solidFill>
                        </a:rPr>
                        <a:t>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IM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381">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이희승</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76">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76">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7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7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7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13" name="개체 12"/>
          <p:cNvGraphicFramePr>
            <a:graphicFrameLocks noChangeAspect="1"/>
          </p:cNvGraphicFramePr>
          <p:nvPr>
            <p:extLst>
              <p:ext uri="{D42A27DB-BD31-4B8C-83A1-F6EECF244321}">
                <p14:modId xmlns:p14="http://schemas.microsoft.com/office/powerpoint/2010/main" val="2618666648"/>
              </p:ext>
            </p:extLst>
          </p:nvPr>
        </p:nvGraphicFramePr>
        <p:xfrm>
          <a:off x="2008176" y="4083528"/>
          <a:ext cx="234140" cy="166853"/>
        </p:xfrm>
        <a:graphic>
          <a:graphicData uri="http://schemas.openxmlformats.org/presentationml/2006/ole">
            <mc:AlternateContent xmlns:mc="http://schemas.openxmlformats.org/markup-compatibility/2006">
              <mc:Choice xmlns:v="urn:schemas-microsoft-com:vml" Requires="v">
                <p:oleObj spid="_x0000_s1242" name="비트맵 이미지" r:id="rId9" imgW="247685" imgH="142933" progId="Paint.Picture">
                  <p:embed/>
                </p:oleObj>
              </mc:Choice>
              <mc:Fallback>
                <p:oleObj name="비트맵 이미지" r:id="rId9" imgW="247685" imgH="142933" progId="Paint.Picture">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8176" y="4083528"/>
                        <a:ext cx="234140" cy="166853"/>
                      </a:xfrm>
                      <a:prstGeom prst="rect">
                        <a:avLst/>
                      </a:prstGeom>
                      <a:noFill/>
                    </p:spPr>
                  </p:pic>
                </p:oleObj>
              </mc:Fallback>
            </mc:AlternateContent>
          </a:graphicData>
        </a:graphic>
      </p:graphicFrame>
      <p:sp>
        <p:nvSpPr>
          <p:cNvPr id="1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118" name="개체 117"/>
          <p:cNvGraphicFramePr>
            <a:graphicFrameLocks noChangeAspect="1"/>
          </p:cNvGraphicFramePr>
          <p:nvPr>
            <p:extLst>
              <p:ext uri="{D42A27DB-BD31-4B8C-83A1-F6EECF244321}">
                <p14:modId xmlns:p14="http://schemas.microsoft.com/office/powerpoint/2010/main" val="101339129"/>
              </p:ext>
            </p:extLst>
          </p:nvPr>
        </p:nvGraphicFramePr>
        <p:xfrm>
          <a:off x="2008176" y="4471204"/>
          <a:ext cx="234140" cy="166853"/>
        </p:xfrm>
        <a:graphic>
          <a:graphicData uri="http://schemas.openxmlformats.org/presentationml/2006/ole">
            <mc:AlternateContent xmlns:mc="http://schemas.openxmlformats.org/markup-compatibility/2006">
              <mc:Choice xmlns:v="urn:schemas-microsoft-com:vml" Requires="v">
                <p:oleObj spid="_x0000_s1243" name="비트맵 이미지" r:id="rId11" imgW="247685" imgH="142933" progId="Paint.Picture">
                  <p:embed/>
                </p:oleObj>
              </mc:Choice>
              <mc:Fallback>
                <p:oleObj name="비트맵 이미지" r:id="rId11" imgW="247685" imgH="142933"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8176" y="4471204"/>
                        <a:ext cx="234140" cy="166853"/>
                      </a:xfrm>
                      <a:prstGeom prst="rect">
                        <a:avLst/>
                      </a:prstGeom>
                      <a:noFill/>
                    </p:spPr>
                  </p:pic>
                </p:oleObj>
              </mc:Fallback>
            </mc:AlternateContent>
          </a:graphicData>
        </a:graphic>
      </p:graphicFrame>
      <p:graphicFrame>
        <p:nvGraphicFramePr>
          <p:cNvPr id="119" name="개체 118"/>
          <p:cNvGraphicFramePr>
            <a:graphicFrameLocks noChangeAspect="1"/>
          </p:cNvGraphicFramePr>
          <p:nvPr>
            <p:extLst>
              <p:ext uri="{D42A27DB-BD31-4B8C-83A1-F6EECF244321}">
                <p14:modId xmlns:p14="http://schemas.microsoft.com/office/powerpoint/2010/main" val="1802637639"/>
              </p:ext>
            </p:extLst>
          </p:nvPr>
        </p:nvGraphicFramePr>
        <p:xfrm>
          <a:off x="2008176" y="4829809"/>
          <a:ext cx="234140" cy="166853"/>
        </p:xfrm>
        <a:graphic>
          <a:graphicData uri="http://schemas.openxmlformats.org/presentationml/2006/ole">
            <mc:AlternateContent xmlns:mc="http://schemas.openxmlformats.org/markup-compatibility/2006">
              <mc:Choice xmlns:v="urn:schemas-microsoft-com:vml" Requires="v">
                <p:oleObj spid="_x0000_s1244" name="비트맵 이미지" r:id="rId12" imgW="247685" imgH="142933" progId="Paint.Picture">
                  <p:embed/>
                </p:oleObj>
              </mc:Choice>
              <mc:Fallback>
                <p:oleObj name="비트맵 이미지" r:id="rId12" imgW="247685" imgH="142933"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8176" y="4829809"/>
                        <a:ext cx="234140" cy="166853"/>
                      </a:xfrm>
                      <a:prstGeom prst="rect">
                        <a:avLst/>
                      </a:prstGeom>
                      <a:noFill/>
                    </p:spPr>
                  </p:pic>
                </p:oleObj>
              </mc:Fallback>
            </mc:AlternateContent>
          </a:graphicData>
        </a:graphic>
      </p:graphicFrame>
      <p:pic>
        <p:nvPicPr>
          <p:cNvPr id="120" name="그림 119"/>
          <p:cNvPicPr>
            <a:picLocks noChangeAspect="1"/>
          </p:cNvPicPr>
          <p:nvPr/>
        </p:nvPicPr>
        <p:blipFill>
          <a:blip r:embed="rId13"/>
          <a:stretch>
            <a:fillRect/>
          </a:stretch>
        </p:blipFill>
        <p:spPr>
          <a:xfrm>
            <a:off x="6731663" y="4122474"/>
            <a:ext cx="200025" cy="200025"/>
          </a:xfrm>
          <a:prstGeom prst="rect">
            <a:avLst/>
          </a:prstGeom>
        </p:spPr>
      </p:pic>
      <p:pic>
        <p:nvPicPr>
          <p:cNvPr id="121" name="그림 120"/>
          <p:cNvPicPr>
            <a:picLocks noChangeAspect="1"/>
          </p:cNvPicPr>
          <p:nvPr/>
        </p:nvPicPr>
        <p:blipFill>
          <a:blip r:embed="rId13"/>
          <a:stretch>
            <a:fillRect/>
          </a:stretch>
        </p:blipFill>
        <p:spPr>
          <a:xfrm>
            <a:off x="6733191" y="4503347"/>
            <a:ext cx="200025" cy="200025"/>
          </a:xfrm>
          <a:prstGeom prst="rect">
            <a:avLst/>
          </a:prstGeom>
        </p:spPr>
      </p:pic>
      <p:pic>
        <p:nvPicPr>
          <p:cNvPr id="122" name="그림 121"/>
          <p:cNvPicPr>
            <a:picLocks noChangeAspect="1"/>
          </p:cNvPicPr>
          <p:nvPr/>
        </p:nvPicPr>
        <p:blipFill>
          <a:blip r:embed="rId13"/>
          <a:stretch>
            <a:fillRect/>
          </a:stretch>
        </p:blipFill>
        <p:spPr>
          <a:xfrm>
            <a:off x="6733191" y="4880046"/>
            <a:ext cx="200025" cy="200025"/>
          </a:xfrm>
          <a:prstGeom prst="rect">
            <a:avLst/>
          </a:prstGeom>
        </p:spPr>
      </p:pic>
      <p:pic>
        <p:nvPicPr>
          <p:cNvPr id="123" name="그림 122"/>
          <p:cNvPicPr>
            <a:picLocks noChangeAspect="1"/>
          </p:cNvPicPr>
          <p:nvPr/>
        </p:nvPicPr>
        <p:blipFill>
          <a:blip r:embed="rId13"/>
          <a:stretch>
            <a:fillRect/>
          </a:stretch>
        </p:blipFill>
        <p:spPr>
          <a:xfrm>
            <a:off x="6733191" y="5173073"/>
            <a:ext cx="200025" cy="200025"/>
          </a:xfrm>
          <a:prstGeom prst="rect">
            <a:avLst/>
          </a:prstGeom>
        </p:spPr>
      </p:pic>
      <p:sp>
        <p:nvSpPr>
          <p:cNvPr id="124" name="직사각형 123"/>
          <p:cNvSpPr/>
          <p:nvPr/>
        </p:nvSpPr>
        <p:spPr bwMode="auto">
          <a:xfrm>
            <a:off x="3502766" y="6197962"/>
            <a:ext cx="801191"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개별등록</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25" name="직사각형 124"/>
          <p:cNvSpPr/>
          <p:nvPr/>
        </p:nvSpPr>
        <p:spPr bwMode="auto">
          <a:xfrm>
            <a:off x="4328321" y="6197962"/>
            <a:ext cx="891751"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Excel</a:t>
            </a:r>
            <a:r>
              <a:rPr kumimoji="1" lang="ko-KR" altLang="en-US" sz="900" b="1" dirty="0" smtClean="0">
                <a:solidFill>
                  <a:schemeClr val="bg1"/>
                </a:solidFill>
                <a:latin typeface="Arial" charset="0"/>
                <a:ea typeface="돋움" pitchFamily="50" charset="-127"/>
              </a:rPr>
              <a:t>등록</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16" name="그림 15"/>
          <p:cNvPicPr>
            <a:picLocks noChangeAspect="1"/>
          </p:cNvPicPr>
          <p:nvPr/>
        </p:nvPicPr>
        <p:blipFill>
          <a:blip r:embed="rId14"/>
          <a:stretch>
            <a:fillRect/>
          </a:stretch>
        </p:blipFill>
        <p:spPr>
          <a:xfrm>
            <a:off x="4996795" y="6215502"/>
            <a:ext cx="199580" cy="188175"/>
          </a:xfrm>
          <a:prstGeom prst="rect">
            <a:avLst/>
          </a:prstGeom>
        </p:spPr>
      </p:pic>
      <p:pic>
        <p:nvPicPr>
          <p:cNvPr id="128" name="그림 127"/>
          <p:cNvPicPr>
            <a:picLocks noChangeAspect="1"/>
          </p:cNvPicPr>
          <p:nvPr/>
        </p:nvPicPr>
        <p:blipFill>
          <a:blip r:embed="rId7"/>
          <a:stretch>
            <a:fillRect/>
          </a:stretch>
        </p:blipFill>
        <p:spPr>
          <a:xfrm>
            <a:off x="1318182" y="6518652"/>
            <a:ext cx="1521869" cy="149692"/>
          </a:xfrm>
          <a:prstGeom prst="rect">
            <a:avLst/>
          </a:prstGeom>
        </p:spPr>
      </p:pic>
      <p:pic>
        <p:nvPicPr>
          <p:cNvPr id="18" name="그림 17"/>
          <p:cNvPicPr>
            <a:picLocks noChangeAspect="1"/>
          </p:cNvPicPr>
          <p:nvPr/>
        </p:nvPicPr>
        <p:blipFill>
          <a:blip r:embed="rId15"/>
          <a:stretch>
            <a:fillRect/>
          </a:stretch>
        </p:blipFill>
        <p:spPr>
          <a:xfrm>
            <a:off x="5113041" y="1772144"/>
            <a:ext cx="1830075" cy="234700"/>
          </a:xfrm>
          <a:prstGeom prst="rect">
            <a:avLst/>
          </a:prstGeom>
        </p:spPr>
      </p:pic>
      <p:sp>
        <p:nvSpPr>
          <p:cNvPr id="129" name="직사각형 128"/>
          <p:cNvSpPr/>
          <p:nvPr/>
        </p:nvSpPr>
        <p:spPr bwMode="auto">
          <a:xfrm>
            <a:off x="3759923" y="2804603"/>
            <a:ext cx="801191"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0" name="TextBox 129"/>
          <p:cNvSpPr txBox="1"/>
          <p:nvPr/>
        </p:nvSpPr>
        <p:spPr>
          <a:xfrm>
            <a:off x="1364298" y="3350354"/>
            <a:ext cx="543406" cy="19504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smtClean="0"/>
              <a:t>전체보기</a:t>
            </a:r>
            <a:endParaRPr lang="ko-KR" altLang="en-US" sz="900" b="1" dirty="0"/>
          </a:p>
        </p:txBody>
      </p:sp>
      <p:sp>
        <p:nvSpPr>
          <p:cNvPr id="131" name="직사각형 130"/>
          <p:cNvSpPr/>
          <p:nvPr/>
        </p:nvSpPr>
        <p:spPr>
          <a:xfrm>
            <a:off x="7203256" y="3717032"/>
            <a:ext cx="1786815" cy="2515277"/>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교수진 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교수진 검색 결과</a:t>
            </a:r>
            <a:endParaRPr lang="en-US" altLang="ko-KR" sz="1000" b="1" dirty="0" smtClean="0"/>
          </a:p>
          <a:p>
            <a:pPr marL="271463" lvl="2" indent="-96838">
              <a:buFont typeface="Wingdings" panose="05000000000000000000" pitchFamily="2" charset="2"/>
              <a:buChar char="ü"/>
            </a:pPr>
            <a:r>
              <a:rPr lang="en-US" altLang="ko-KR" sz="1000" dirty="0" smtClean="0"/>
              <a:t> </a:t>
            </a:r>
            <a:r>
              <a:rPr lang="ko-KR" altLang="en-US" sz="1000" dirty="0" smtClean="0"/>
              <a:t>교수 명 및 강사 명은 가나다 </a:t>
            </a:r>
            <a:r>
              <a:rPr lang="en-US" altLang="ko-KR" sz="1000" dirty="0" smtClean="0"/>
              <a:t>/ ABC </a:t>
            </a:r>
            <a:r>
              <a:rPr lang="ko-KR" altLang="en-US" sz="1000" dirty="0" smtClean="0"/>
              <a:t>순으로 정렬</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계약기간이 </a:t>
            </a:r>
            <a:r>
              <a:rPr lang="en-US" altLang="ko-KR" sz="1000" dirty="0" smtClean="0"/>
              <a:t>3</a:t>
            </a:r>
            <a:r>
              <a:rPr lang="ko-KR" altLang="en-US" sz="1000" dirty="0" smtClean="0"/>
              <a:t>개월 이내로 남은 교수진 이름에 하이라이트로 강조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복수의 </a:t>
            </a:r>
            <a:r>
              <a:rPr lang="ko-KR" altLang="en-US" sz="1000" dirty="0" err="1" smtClean="0"/>
              <a:t>고객사는</a:t>
            </a:r>
            <a:r>
              <a:rPr lang="ko-KR" altLang="en-US" sz="1000" dirty="0" smtClean="0"/>
              <a:t> 예</a:t>
            </a:r>
            <a:r>
              <a:rPr lang="en-US" altLang="ko-KR" sz="1000" dirty="0" smtClean="0"/>
              <a:t>) </a:t>
            </a:r>
            <a:r>
              <a:rPr lang="ko-KR" altLang="en-US" sz="1000" b="1" dirty="0" smtClean="0"/>
              <a:t>삼성 외 </a:t>
            </a:r>
            <a:r>
              <a:rPr lang="en-US" altLang="ko-KR" sz="1000" b="1" dirty="0" smtClean="0"/>
              <a:t>2</a:t>
            </a:r>
            <a:r>
              <a:rPr lang="ko-KR" altLang="en-US" sz="1000" dirty="0" smtClean="0"/>
              <a:t>로 표시</a:t>
            </a:r>
            <a:r>
              <a:rPr lang="en-US" altLang="ko-KR" sz="1000" dirty="0" smtClean="0"/>
              <a:t>, </a:t>
            </a:r>
            <a:r>
              <a:rPr lang="ko-KR" altLang="en-US" sz="1000" dirty="0" smtClean="0"/>
              <a:t>단 </a:t>
            </a:r>
            <a:r>
              <a:rPr lang="ko-KR" altLang="en-US" sz="1000" dirty="0" err="1" smtClean="0"/>
              <a:t>필터링</a:t>
            </a:r>
            <a:r>
              <a:rPr lang="ko-KR" altLang="en-US" sz="1000" dirty="0" smtClean="0"/>
              <a:t> 시 선택기준이 </a:t>
            </a:r>
            <a:r>
              <a:rPr lang="en-US" altLang="ko-KR" sz="1000" dirty="0" smtClean="0"/>
              <a:t>SK</a:t>
            </a:r>
            <a:r>
              <a:rPr lang="ko-KR" altLang="en-US" sz="1000" dirty="0" smtClean="0"/>
              <a:t>인 경우 </a:t>
            </a:r>
            <a:r>
              <a:rPr lang="ko-KR" altLang="en-US" sz="1000" b="1" dirty="0" smtClean="0"/>
              <a:t>삼성 외 </a:t>
            </a:r>
            <a:r>
              <a:rPr lang="en-US" altLang="ko-KR" sz="1000" b="1" dirty="0" smtClean="0"/>
              <a:t>2</a:t>
            </a:r>
            <a:r>
              <a:rPr lang="ko-KR" altLang="en-US" sz="1000" dirty="0" smtClean="0"/>
              <a:t>에 </a:t>
            </a:r>
            <a:r>
              <a:rPr lang="en-US" altLang="ko-KR" sz="1000" dirty="0" smtClean="0"/>
              <a:t>SK</a:t>
            </a:r>
            <a:r>
              <a:rPr lang="ko-KR" altLang="en-US" sz="1000" dirty="0" smtClean="0"/>
              <a:t>가 포함된다면 검색화면은 </a:t>
            </a:r>
            <a:r>
              <a:rPr lang="en-US" altLang="ko-KR" sz="1000" b="1" dirty="0" smtClean="0"/>
              <a:t>SK</a:t>
            </a:r>
            <a:r>
              <a:rPr lang="ko-KR" altLang="en-US" sz="1000" b="1" dirty="0" smtClean="0"/>
              <a:t>외 </a:t>
            </a:r>
            <a:r>
              <a:rPr lang="en-US" altLang="ko-KR" sz="1000" b="1" dirty="0" smtClean="0"/>
              <a:t>2</a:t>
            </a:r>
            <a:r>
              <a:rPr lang="ko-KR" altLang="en-US" sz="1000" dirty="0" smtClean="0"/>
              <a:t>로 표시되도록 설정</a:t>
            </a:r>
            <a:endParaRPr lang="en-US" altLang="ko-KR" sz="1000" dirty="0"/>
          </a:p>
        </p:txBody>
      </p:sp>
    </p:spTree>
    <p:extLst>
      <p:ext uri="{BB962C8B-B14F-4D97-AF65-F5344CB8AC3E}">
        <p14:creationId xmlns:p14="http://schemas.microsoft.com/office/powerpoint/2010/main" val="65593838"/>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AutoShape 85"/>
          <p:cNvSpPr>
            <a:spLocks noChangeArrowheads="1"/>
          </p:cNvSpPr>
          <p:nvPr/>
        </p:nvSpPr>
        <p:spPr bwMode="auto">
          <a:xfrm rot="10800000">
            <a:off x="7379833" y="1910726"/>
            <a:ext cx="2273077"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49059"/>
              <a:ext cx="1093416"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교수진 </a:t>
              </a:r>
              <a:r>
                <a:rPr lang="en-US" altLang="ko-KR" sz="900" b="1" dirty="0" smtClean="0">
                  <a:solidFill>
                    <a:schemeClr val="bg1"/>
                  </a:solidFill>
                </a:rPr>
                <a:t>Searching</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37189"/>
            <a:ext cx="5851869" cy="163405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Rectangle 6"/>
          <p:cNvSpPr>
            <a:spLocks noChangeArrowheads="1"/>
          </p:cNvSpPr>
          <p:nvPr/>
        </p:nvSpPr>
        <p:spPr bwMode="auto">
          <a:xfrm>
            <a:off x="606425" y="527968"/>
            <a:ext cx="828605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교수진 관리 상세보기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graphicFrame>
        <p:nvGraphicFramePr>
          <p:cNvPr id="2" name="표 1"/>
          <p:cNvGraphicFramePr>
            <a:graphicFrameLocks noGrp="1"/>
          </p:cNvGraphicFramePr>
          <p:nvPr>
            <p:extLst>
              <p:ext uri="{D42A27DB-BD31-4B8C-83A1-F6EECF244321}">
                <p14:modId xmlns:p14="http://schemas.microsoft.com/office/powerpoint/2010/main" val="1692739057"/>
              </p:ext>
            </p:extLst>
          </p:nvPr>
        </p:nvGraphicFramePr>
        <p:xfrm>
          <a:off x="1353412" y="1495997"/>
          <a:ext cx="5627512" cy="1284930"/>
        </p:xfrm>
        <a:graphic>
          <a:graphicData uri="http://schemas.openxmlformats.org/drawingml/2006/table">
            <a:tbl>
              <a:tblPr firstRow="1" bandRow="1">
                <a:tableStyleId>{5C22544A-7EE6-4342-B048-85BDC9FD1C3A}</a:tableStyleId>
              </a:tblPr>
              <a:tblGrid>
                <a:gridCol w="842324"/>
                <a:gridCol w="1971432"/>
                <a:gridCol w="908888"/>
                <a:gridCol w="1904868"/>
              </a:tblGrid>
              <a:tr h="256986">
                <a:tc>
                  <a:txBody>
                    <a:bodyPr/>
                    <a:lstStyle/>
                    <a:p>
                      <a:pPr algn="ctr" latinLnBrk="1"/>
                      <a:r>
                        <a:rPr lang="ko-KR" altLang="en-US" sz="900" b="1" dirty="0" err="1" smtClean="0">
                          <a:solidFill>
                            <a:schemeClr val="tx1"/>
                          </a:solidFill>
                        </a:rPr>
                        <a:t>강사명</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특화분야</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경력사항</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latinLnBrk="1"/>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시간대</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강사등급</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강사분류</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계약기간</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선호지역</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성별</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나이</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직사각형 54"/>
          <p:cNvSpPr/>
          <p:nvPr/>
        </p:nvSpPr>
        <p:spPr>
          <a:xfrm>
            <a:off x="2242029"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ko-KR" altLang="en-US" sz="1000" b="1" dirty="0" smtClean="0"/>
              <a:t>이희승</a:t>
            </a:r>
            <a:endParaRPr lang="en-US" altLang="ko-KR" sz="1000" b="1" dirty="0" smtClean="0"/>
          </a:p>
        </p:txBody>
      </p:sp>
      <p:grpSp>
        <p:nvGrpSpPr>
          <p:cNvPr id="63" name="그룹 62"/>
          <p:cNvGrpSpPr/>
          <p:nvPr/>
        </p:nvGrpSpPr>
        <p:grpSpPr>
          <a:xfrm>
            <a:off x="2242028" y="1783031"/>
            <a:ext cx="1725301" cy="192452"/>
            <a:chOff x="5147383" y="1539535"/>
            <a:chExt cx="1723031" cy="164791"/>
          </a:xfrm>
        </p:grpSpPr>
        <p:sp>
          <p:nvSpPr>
            <p:cNvPr id="68" name="직사각형 67"/>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en-US" altLang="ko-KR" sz="1000" b="1" dirty="0" smtClean="0"/>
                <a:t>5</a:t>
              </a:r>
              <a:r>
                <a:rPr lang="ko-KR" altLang="en-US" sz="1000" b="1" dirty="0" smtClean="0"/>
                <a:t>년</a:t>
              </a:r>
              <a:endParaRPr lang="en-US" altLang="ko-KR" sz="1000" b="1" dirty="0" smtClean="0"/>
            </a:p>
          </p:txBody>
        </p:sp>
        <p:pic>
          <p:nvPicPr>
            <p:cNvPr id="69" name="그림 68"/>
            <p:cNvPicPr>
              <a:picLocks noChangeAspect="1"/>
            </p:cNvPicPr>
            <p:nvPr/>
          </p:nvPicPr>
          <p:blipFill>
            <a:blip r:embed="rId4"/>
            <a:stretch>
              <a:fillRect/>
            </a:stretch>
          </p:blipFill>
          <p:spPr>
            <a:xfrm>
              <a:off x="6731663" y="1556803"/>
              <a:ext cx="127015" cy="127015"/>
            </a:xfrm>
            <a:prstGeom prst="rect">
              <a:avLst/>
            </a:prstGeom>
          </p:spPr>
        </p:pic>
      </p:grpSp>
      <p:grpSp>
        <p:nvGrpSpPr>
          <p:cNvPr id="70" name="그룹 69"/>
          <p:cNvGrpSpPr/>
          <p:nvPr/>
        </p:nvGrpSpPr>
        <p:grpSpPr>
          <a:xfrm>
            <a:off x="2244298" y="2060830"/>
            <a:ext cx="1723031" cy="164791"/>
            <a:chOff x="5147383" y="1539535"/>
            <a:chExt cx="1723031" cy="164791"/>
          </a:xfrm>
        </p:grpSpPr>
        <p:sp>
          <p:nvSpPr>
            <p:cNvPr id="71" name="직사각형 70"/>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en-US" altLang="ko-KR" sz="1000" b="1" dirty="0" smtClean="0"/>
                <a:t>A</a:t>
              </a:r>
            </a:p>
          </p:txBody>
        </p:sp>
        <p:pic>
          <p:nvPicPr>
            <p:cNvPr id="72" name="그림 71"/>
            <p:cNvPicPr>
              <a:picLocks noChangeAspect="1"/>
            </p:cNvPicPr>
            <p:nvPr/>
          </p:nvPicPr>
          <p:blipFill>
            <a:blip r:embed="rId4"/>
            <a:stretch>
              <a:fillRect/>
            </a:stretch>
          </p:blipFill>
          <p:spPr>
            <a:xfrm>
              <a:off x="6731663" y="1556803"/>
              <a:ext cx="127015" cy="127015"/>
            </a:xfrm>
            <a:prstGeom prst="rect">
              <a:avLst/>
            </a:prstGeom>
          </p:spPr>
        </p:pic>
      </p:grpSp>
      <p:grpSp>
        <p:nvGrpSpPr>
          <p:cNvPr id="73" name="그룹 72"/>
          <p:cNvGrpSpPr/>
          <p:nvPr/>
        </p:nvGrpSpPr>
        <p:grpSpPr>
          <a:xfrm>
            <a:off x="2244298" y="2322054"/>
            <a:ext cx="1723031" cy="164791"/>
            <a:chOff x="5147383" y="1539535"/>
            <a:chExt cx="1723031" cy="164791"/>
          </a:xfrm>
        </p:grpSpPr>
        <p:sp>
          <p:nvSpPr>
            <p:cNvPr id="74" name="직사각형 73"/>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en-US" altLang="ko-KR" sz="1000" b="1" dirty="0" smtClean="0"/>
                <a:t>9</a:t>
              </a:r>
              <a:r>
                <a:rPr lang="ko-KR" altLang="en-US" sz="1000" b="1" dirty="0" smtClean="0"/>
                <a:t>개월</a:t>
              </a:r>
              <a:endParaRPr lang="en-US" altLang="ko-KR" sz="1000" b="1" dirty="0" smtClean="0"/>
            </a:p>
          </p:txBody>
        </p:sp>
        <p:pic>
          <p:nvPicPr>
            <p:cNvPr id="75" name="그림 74"/>
            <p:cNvPicPr>
              <a:picLocks noChangeAspect="1"/>
            </p:cNvPicPr>
            <p:nvPr/>
          </p:nvPicPr>
          <p:blipFill>
            <a:blip r:embed="rId4"/>
            <a:stretch>
              <a:fillRect/>
            </a:stretch>
          </p:blipFill>
          <p:spPr>
            <a:xfrm>
              <a:off x="6731663" y="1556803"/>
              <a:ext cx="127015" cy="127015"/>
            </a:xfrm>
            <a:prstGeom prst="rect">
              <a:avLst/>
            </a:prstGeom>
          </p:spPr>
        </p:pic>
      </p:grpSp>
      <p:grpSp>
        <p:nvGrpSpPr>
          <p:cNvPr id="76" name="그룹 75"/>
          <p:cNvGrpSpPr/>
          <p:nvPr/>
        </p:nvGrpSpPr>
        <p:grpSpPr>
          <a:xfrm>
            <a:off x="5143088" y="2060830"/>
            <a:ext cx="1723031" cy="164791"/>
            <a:chOff x="5147383" y="1539535"/>
            <a:chExt cx="1723031" cy="164791"/>
          </a:xfrm>
        </p:grpSpPr>
        <p:sp>
          <p:nvSpPr>
            <p:cNvPr id="77" name="직사각형 76"/>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pic>
          <p:nvPicPr>
            <p:cNvPr id="78" name="그림 77"/>
            <p:cNvPicPr>
              <a:picLocks noChangeAspect="1"/>
            </p:cNvPicPr>
            <p:nvPr/>
          </p:nvPicPr>
          <p:blipFill>
            <a:blip r:embed="rId4"/>
            <a:stretch>
              <a:fillRect/>
            </a:stretch>
          </p:blipFill>
          <p:spPr>
            <a:xfrm>
              <a:off x="6731663" y="1556803"/>
              <a:ext cx="127015" cy="127015"/>
            </a:xfrm>
            <a:prstGeom prst="rect">
              <a:avLst/>
            </a:prstGeom>
          </p:spPr>
        </p:pic>
      </p:grpSp>
      <p:grpSp>
        <p:nvGrpSpPr>
          <p:cNvPr id="11" name="그룹 10"/>
          <p:cNvGrpSpPr/>
          <p:nvPr/>
        </p:nvGrpSpPr>
        <p:grpSpPr>
          <a:xfrm>
            <a:off x="2383229" y="2582351"/>
            <a:ext cx="349222" cy="138499"/>
            <a:chOff x="2383229" y="2582351"/>
            <a:chExt cx="349222" cy="138499"/>
          </a:xfrm>
        </p:grpSpPr>
        <p:sp>
          <p:nvSpPr>
            <p:cNvPr id="90" name="직사각형 89"/>
            <p:cNvSpPr/>
            <p:nvPr/>
          </p:nvSpPr>
          <p:spPr>
            <a:xfrm>
              <a:off x="2607275" y="2594795"/>
              <a:ext cx="125176" cy="103240"/>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7" name="TextBox 6"/>
            <p:cNvSpPr txBox="1"/>
            <p:nvPr/>
          </p:nvSpPr>
          <p:spPr>
            <a:xfrm>
              <a:off x="2383229" y="2582351"/>
              <a:ext cx="260675" cy="138499"/>
            </a:xfrm>
            <a:prstGeom prst="rect">
              <a:avLst/>
            </a:prstGeom>
            <a:noFill/>
          </p:spPr>
          <p:txBody>
            <a:bodyPr wrap="square" lIns="0" tIns="0" rIns="0" bIns="0" rtlCol="0" anchor="ctr">
              <a:spAutoFit/>
            </a:bodyPr>
            <a:lstStyle/>
            <a:p>
              <a:pPr algn="ctr"/>
              <a:r>
                <a:rPr lang="ko-KR" altLang="en-US" sz="900" b="1" dirty="0"/>
                <a:t>남</a:t>
              </a:r>
            </a:p>
          </p:txBody>
        </p:sp>
      </p:grpSp>
      <p:grpSp>
        <p:nvGrpSpPr>
          <p:cNvPr id="10" name="그룹 9"/>
          <p:cNvGrpSpPr/>
          <p:nvPr/>
        </p:nvGrpSpPr>
        <p:grpSpPr>
          <a:xfrm>
            <a:off x="3048243" y="2593237"/>
            <a:ext cx="352925" cy="138499"/>
            <a:chOff x="3048243" y="2593386"/>
            <a:chExt cx="352925" cy="138499"/>
          </a:xfrm>
        </p:grpSpPr>
        <p:sp>
          <p:nvSpPr>
            <p:cNvPr id="106" name="직사각형 105"/>
            <p:cNvSpPr/>
            <p:nvPr/>
          </p:nvSpPr>
          <p:spPr>
            <a:xfrm>
              <a:off x="3275992" y="2594795"/>
              <a:ext cx="125176" cy="103240"/>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b="1" dirty="0" smtClean="0"/>
            </a:p>
          </p:txBody>
        </p:sp>
        <p:sp>
          <p:nvSpPr>
            <p:cNvPr id="107" name="TextBox 106"/>
            <p:cNvSpPr txBox="1"/>
            <p:nvPr/>
          </p:nvSpPr>
          <p:spPr>
            <a:xfrm>
              <a:off x="3048243" y="2593386"/>
              <a:ext cx="260675" cy="138499"/>
            </a:xfrm>
            <a:prstGeom prst="rect">
              <a:avLst/>
            </a:prstGeom>
            <a:noFill/>
          </p:spPr>
          <p:txBody>
            <a:bodyPr wrap="square" lIns="0" tIns="0" rIns="0" bIns="0" rtlCol="0" anchor="ctr">
              <a:spAutoFit/>
            </a:bodyPr>
            <a:lstStyle/>
            <a:p>
              <a:pPr algn="ctr"/>
              <a:r>
                <a:rPr lang="ko-KR" altLang="en-US" sz="900" b="1" dirty="0" smtClean="0"/>
                <a:t>여</a:t>
              </a:r>
              <a:endParaRPr lang="ko-KR" altLang="en-US" sz="900" b="1" dirty="0"/>
            </a:p>
          </p:txBody>
        </p:sp>
      </p:grpSp>
      <p:grpSp>
        <p:nvGrpSpPr>
          <p:cNvPr id="108" name="그룹 107"/>
          <p:cNvGrpSpPr/>
          <p:nvPr/>
        </p:nvGrpSpPr>
        <p:grpSpPr>
          <a:xfrm>
            <a:off x="5143088" y="2582841"/>
            <a:ext cx="1723031" cy="164791"/>
            <a:chOff x="5147383" y="1539535"/>
            <a:chExt cx="1723031" cy="164791"/>
          </a:xfrm>
        </p:grpSpPr>
        <p:sp>
          <p:nvSpPr>
            <p:cNvPr id="109" name="직사각형 108"/>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pic>
          <p:nvPicPr>
            <p:cNvPr id="110" name="그림 109"/>
            <p:cNvPicPr>
              <a:picLocks noChangeAspect="1"/>
            </p:cNvPicPr>
            <p:nvPr/>
          </p:nvPicPr>
          <p:blipFill>
            <a:blip r:embed="rId4"/>
            <a:stretch>
              <a:fillRect/>
            </a:stretch>
          </p:blipFill>
          <p:spPr>
            <a:xfrm>
              <a:off x="6731663" y="1556803"/>
              <a:ext cx="127015" cy="127015"/>
            </a:xfrm>
            <a:prstGeom prst="rect">
              <a:avLst/>
            </a:prstGeom>
          </p:spPr>
        </p:pic>
      </p:gr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8" name="그림 17"/>
          <p:cNvPicPr>
            <a:picLocks noChangeAspect="1"/>
          </p:cNvPicPr>
          <p:nvPr/>
        </p:nvPicPr>
        <p:blipFill>
          <a:blip r:embed="rId5"/>
          <a:stretch>
            <a:fillRect/>
          </a:stretch>
        </p:blipFill>
        <p:spPr>
          <a:xfrm>
            <a:off x="5113041" y="1772144"/>
            <a:ext cx="1830075" cy="234700"/>
          </a:xfrm>
          <a:prstGeom prst="rect">
            <a:avLst/>
          </a:prstGeom>
        </p:spPr>
      </p:pic>
      <p:sp>
        <p:nvSpPr>
          <p:cNvPr id="129" name="직사각형 128"/>
          <p:cNvSpPr/>
          <p:nvPr/>
        </p:nvSpPr>
        <p:spPr bwMode="auto">
          <a:xfrm>
            <a:off x="3759923" y="2804603"/>
            <a:ext cx="801191"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7" name="직사각형 66"/>
          <p:cNvSpPr/>
          <p:nvPr/>
        </p:nvSpPr>
        <p:spPr>
          <a:xfrm>
            <a:off x="5458718" y="48779"/>
            <a:ext cx="1574813" cy="611269"/>
          </a:xfrm>
          <a:prstGeom prst="rect">
            <a:avLst/>
          </a:prstGeom>
          <a:solidFill>
            <a:srgbClr val="FFFFCC"/>
          </a:solidFill>
          <a:ln w="19050">
            <a:solidFill>
              <a:schemeClr val="tx1"/>
            </a:solidFill>
            <a:prstDash val="dash"/>
          </a:ln>
        </p:spPr>
        <p:txBody>
          <a:bodyPr wrap="square" lIns="108000" tIns="36000" rIns="0" bIns="0" anchor="t">
            <a:normAutofit/>
          </a:bodyPr>
          <a:lstStyle/>
          <a:p>
            <a:r>
              <a:rPr lang="en-US" altLang="ko-KR" sz="900" b="1" dirty="0" smtClean="0"/>
              <a:t>---------------------------</a:t>
            </a:r>
          </a:p>
          <a:p>
            <a:r>
              <a:rPr lang="ko-KR" altLang="en-US" sz="900" b="1" dirty="0" smtClean="0"/>
              <a:t>한국인 </a:t>
            </a:r>
            <a:r>
              <a:rPr lang="en-US" altLang="ko-KR" sz="900" b="1" dirty="0" smtClean="0"/>
              <a:t>(</a:t>
            </a:r>
            <a:r>
              <a:rPr lang="ko-KR" altLang="en-US" sz="900" b="1" dirty="0" err="1" smtClean="0"/>
              <a:t>네이티브급</a:t>
            </a:r>
            <a:r>
              <a:rPr lang="en-US" altLang="ko-KR" sz="900" b="1" dirty="0" smtClean="0"/>
              <a:t>)</a:t>
            </a:r>
          </a:p>
          <a:p>
            <a:r>
              <a:rPr lang="ko-KR" altLang="en-US" sz="900" b="1" dirty="0" err="1" smtClean="0"/>
              <a:t>원어민</a:t>
            </a:r>
            <a:r>
              <a:rPr lang="en-US" altLang="ko-KR" sz="900" b="1" dirty="0" smtClean="0"/>
              <a:t>(F5 / F6)</a:t>
            </a:r>
          </a:p>
        </p:txBody>
      </p:sp>
      <p:sp>
        <p:nvSpPr>
          <p:cNvPr id="80" name="직사각형 79"/>
          <p:cNvSpPr/>
          <p:nvPr/>
        </p:nvSpPr>
        <p:spPr>
          <a:xfrm>
            <a:off x="7465945" y="2258278"/>
            <a:ext cx="1899807" cy="2157062"/>
          </a:xfrm>
          <a:prstGeom prst="rect">
            <a:avLst/>
          </a:prstGeom>
          <a:solidFill>
            <a:srgbClr val="FFFFCC"/>
          </a:solidFill>
          <a:ln w="19050">
            <a:solidFill>
              <a:schemeClr val="tx1"/>
            </a:solidFill>
            <a:prstDash val="dash"/>
          </a:ln>
        </p:spPr>
        <p:txBody>
          <a:bodyPr wrap="square" lIns="108000" tIns="36000" rIns="0" bIns="0" anchor="t">
            <a:normAutofit lnSpcReduction="10000"/>
          </a:bodyPr>
          <a:lstStyle/>
          <a:p>
            <a:r>
              <a:rPr lang="en-US" altLang="ko-KR" sz="900" b="1" dirty="0" smtClean="0"/>
              <a:t>---------------------------</a:t>
            </a:r>
            <a:endParaRPr lang="en-US" altLang="ko-KR" sz="900" b="1" dirty="0"/>
          </a:p>
          <a:p>
            <a:pPr marL="87313" indent="-87313">
              <a:buFont typeface="Arial" panose="020B0604020202020204" pitchFamily="34" charset="0"/>
              <a:buChar char="•"/>
            </a:pPr>
            <a:r>
              <a:rPr lang="en-US" altLang="ko-KR" sz="900" b="1" dirty="0" smtClean="0"/>
              <a:t>BMS (Business Mandarin Skill) – </a:t>
            </a:r>
            <a:r>
              <a:rPr lang="ko-KR" altLang="en-US" sz="900" b="1" dirty="0" smtClean="0"/>
              <a:t>비즈니스 중국어</a:t>
            </a:r>
            <a:endParaRPr lang="en-US" altLang="ko-KR" sz="900" b="1" dirty="0" smtClean="0"/>
          </a:p>
          <a:p>
            <a:pPr marL="87313" indent="-87313">
              <a:buFont typeface="Arial" panose="020B0604020202020204" pitchFamily="34" charset="0"/>
              <a:buChar char="•"/>
            </a:pPr>
            <a:r>
              <a:rPr lang="en-US" altLang="ko-KR" sz="900" b="1" dirty="0" smtClean="0"/>
              <a:t>IM (Industrial Mandarin) - </a:t>
            </a:r>
            <a:r>
              <a:rPr lang="ko-KR" altLang="en-US" sz="900" b="1" dirty="0" smtClean="0"/>
              <a:t>직무중국어</a:t>
            </a:r>
            <a:endParaRPr lang="en-US" altLang="ko-KR" sz="900" b="1" dirty="0" smtClean="0"/>
          </a:p>
          <a:p>
            <a:pPr marL="87313" indent="-87313">
              <a:buFont typeface="Arial" panose="020B0604020202020204" pitchFamily="34" charset="0"/>
              <a:buChar char="•"/>
            </a:pPr>
            <a:r>
              <a:rPr lang="en-US" altLang="ko-KR" sz="900" b="1" dirty="0" smtClean="0"/>
              <a:t>EM (Executive Mandarin) – Executive </a:t>
            </a:r>
            <a:r>
              <a:rPr lang="ko-KR" altLang="en-US" sz="900" b="1" dirty="0" smtClean="0"/>
              <a:t>중국어</a:t>
            </a:r>
            <a:endParaRPr lang="en-US" altLang="ko-KR" sz="900" b="1" dirty="0" smtClean="0"/>
          </a:p>
          <a:p>
            <a:pPr marL="87313" indent="-87313">
              <a:buFont typeface="Arial" panose="020B0604020202020204" pitchFamily="34" charset="0"/>
              <a:buChar char="•"/>
            </a:pPr>
            <a:r>
              <a:rPr lang="en-US" altLang="ko-KR" sz="900" b="1" dirty="0" smtClean="0"/>
              <a:t>REM (Regional </a:t>
            </a:r>
            <a:r>
              <a:rPr lang="en-US" altLang="ko-KR" sz="900" b="1" dirty="0" err="1" smtClean="0"/>
              <a:t>Expets</a:t>
            </a:r>
            <a:r>
              <a:rPr lang="en-US" altLang="ko-KR" sz="900" b="1" dirty="0" smtClean="0"/>
              <a:t> Mandarin) – </a:t>
            </a:r>
            <a:r>
              <a:rPr lang="ko-KR" altLang="en-US" sz="900" b="1" dirty="0" smtClean="0"/>
              <a:t>주재원 중국어</a:t>
            </a:r>
            <a:endParaRPr lang="en-US" altLang="ko-KR" sz="900" b="1" dirty="0" smtClean="0"/>
          </a:p>
          <a:p>
            <a:pPr marL="87313" indent="-87313">
              <a:buFont typeface="Arial" panose="020B0604020202020204" pitchFamily="34" charset="0"/>
              <a:buChar char="•"/>
            </a:pPr>
            <a:r>
              <a:rPr lang="en-US" altLang="ko-KR" sz="900" b="1" dirty="0"/>
              <a:t>General Mandarin (GM) </a:t>
            </a:r>
          </a:p>
          <a:p>
            <a:pPr marL="87313" indent="-87313">
              <a:buFont typeface="Arial" panose="020B0604020202020204" pitchFamily="34" charset="0"/>
              <a:buChar char="•"/>
            </a:pPr>
            <a:r>
              <a:rPr lang="en-US" altLang="ko-KR" sz="900" b="1" dirty="0"/>
              <a:t>Business Mandarin Conversation (BMC</a:t>
            </a:r>
            <a:r>
              <a:rPr lang="en-US" altLang="ko-KR" sz="900" b="1" dirty="0" smtClean="0"/>
              <a:t>)</a:t>
            </a:r>
          </a:p>
          <a:p>
            <a:pPr marL="87313" indent="-87313">
              <a:buFont typeface="Arial" panose="020B0604020202020204" pitchFamily="34" charset="0"/>
              <a:buChar char="•"/>
            </a:pPr>
            <a:endParaRPr lang="en-US" altLang="ko-KR" sz="900" b="1" dirty="0"/>
          </a:p>
          <a:p>
            <a:pPr marL="88900" indent="-88900">
              <a:buFont typeface="Arial" panose="020B0604020202020204" pitchFamily="34" charset="0"/>
              <a:buChar char="•"/>
            </a:pPr>
            <a:r>
              <a:rPr lang="ko-KR" altLang="en-US" sz="900" b="1" dirty="0"/>
              <a:t>확인 </a:t>
            </a:r>
            <a:r>
              <a:rPr lang="en-US" altLang="ko-KR" sz="900" b="1" dirty="0"/>
              <a:t>: </a:t>
            </a:r>
            <a:r>
              <a:rPr lang="ko-KR" altLang="en-US" sz="900" b="1" dirty="0"/>
              <a:t>해당 프로그램 선택 후 확인 버튼 클릭 시 팝업 창이 닫히면서 </a:t>
            </a:r>
            <a:r>
              <a:rPr lang="ko-KR" altLang="en-US" sz="900" b="1" dirty="0" err="1">
                <a:solidFill>
                  <a:schemeClr val="accent2">
                    <a:lumMod val="50000"/>
                  </a:schemeClr>
                </a:solidFill>
              </a:rPr>
              <a:t>회망과정선택</a:t>
            </a:r>
            <a:r>
              <a:rPr lang="ko-KR" altLang="en-US" sz="900" b="1" dirty="0"/>
              <a:t> 칸 옆에 표시됨</a:t>
            </a:r>
            <a:endParaRPr lang="en-US" altLang="ko-KR" sz="900" b="1" dirty="0"/>
          </a:p>
          <a:p>
            <a:pPr marL="88900" indent="-88900">
              <a:buFont typeface="Arial" panose="020B0604020202020204" pitchFamily="34" charset="0"/>
              <a:buChar char="•"/>
            </a:pPr>
            <a:r>
              <a:rPr lang="ko-KR" altLang="en-US" sz="900" b="1" dirty="0"/>
              <a:t>취소 </a:t>
            </a:r>
            <a:r>
              <a:rPr lang="en-US" altLang="ko-KR" sz="900" b="1" dirty="0"/>
              <a:t>: </a:t>
            </a:r>
            <a:r>
              <a:rPr lang="ko-KR" altLang="en-US" sz="900" b="1" dirty="0"/>
              <a:t>취소 클릭 시 팝업 창 </a:t>
            </a:r>
            <a:r>
              <a:rPr lang="ko-KR" altLang="en-US" sz="900" b="1" dirty="0" smtClean="0"/>
              <a:t>닫기</a:t>
            </a:r>
            <a:endParaRPr lang="en-US" altLang="ko-KR" sz="900" b="1" dirty="0"/>
          </a:p>
        </p:txBody>
      </p:sp>
      <p:grpSp>
        <p:nvGrpSpPr>
          <p:cNvPr id="34" name="그룹 33"/>
          <p:cNvGrpSpPr/>
          <p:nvPr/>
        </p:nvGrpSpPr>
        <p:grpSpPr>
          <a:xfrm>
            <a:off x="7685578" y="4509120"/>
            <a:ext cx="808501" cy="2304256"/>
            <a:chOff x="7525249" y="1704326"/>
            <a:chExt cx="808501" cy="2304256"/>
          </a:xfrm>
        </p:grpSpPr>
        <p:pic>
          <p:nvPicPr>
            <p:cNvPr id="82" name="그림 81"/>
            <p:cNvPicPr>
              <a:picLocks noChangeAspect="1"/>
            </p:cNvPicPr>
            <p:nvPr/>
          </p:nvPicPr>
          <p:blipFill>
            <a:blip r:embed="rId6"/>
            <a:stretch>
              <a:fillRect/>
            </a:stretch>
          </p:blipFill>
          <p:spPr>
            <a:xfrm>
              <a:off x="7525249" y="1704326"/>
              <a:ext cx="419223" cy="2304256"/>
            </a:xfrm>
            <a:prstGeom prst="rect">
              <a:avLst/>
            </a:prstGeom>
          </p:spPr>
        </p:pic>
        <p:pic>
          <p:nvPicPr>
            <p:cNvPr id="83" name="그림 82"/>
            <p:cNvPicPr>
              <a:picLocks noChangeAspect="1"/>
            </p:cNvPicPr>
            <p:nvPr/>
          </p:nvPicPr>
          <p:blipFill>
            <a:blip r:embed="rId7"/>
            <a:stretch>
              <a:fillRect/>
            </a:stretch>
          </p:blipFill>
          <p:spPr>
            <a:xfrm>
              <a:off x="7980122" y="1704326"/>
              <a:ext cx="353628" cy="1402893"/>
            </a:xfrm>
            <a:prstGeom prst="rect">
              <a:avLst/>
            </a:prstGeom>
          </p:spPr>
        </p:pic>
      </p:grpSp>
      <p:sp>
        <p:nvSpPr>
          <p:cNvPr id="84" name="직사각형 83"/>
          <p:cNvSpPr/>
          <p:nvPr/>
        </p:nvSpPr>
        <p:spPr>
          <a:xfrm>
            <a:off x="5137559" y="2813132"/>
            <a:ext cx="1732855" cy="1153522"/>
          </a:xfrm>
          <a:prstGeom prst="rect">
            <a:avLst/>
          </a:prstGeom>
          <a:solidFill>
            <a:srgbClr val="FFFFCC"/>
          </a:solidFill>
          <a:ln w="19050">
            <a:solidFill>
              <a:schemeClr val="tx1"/>
            </a:solidFill>
            <a:prstDash val="dash"/>
          </a:ln>
        </p:spPr>
        <p:txBody>
          <a:bodyPr wrap="square" lIns="108000" tIns="36000" rIns="0" bIns="0" anchor="t">
            <a:normAutofit/>
          </a:bodyPr>
          <a:lstStyle/>
          <a:p>
            <a:r>
              <a:rPr lang="en-US" altLang="ko-KR" sz="900" b="1" dirty="0" smtClean="0"/>
              <a:t>---------------------------</a:t>
            </a:r>
          </a:p>
          <a:p>
            <a:pPr marL="87313" indent="-87313">
              <a:buFont typeface="Arial" panose="020B0604020202020204" pitchFamily="34" charset="0"/>
              <a:buChar char="•"/>
            </a:pPr>
            <a:r>
              <a:rPr lang="en-US" altLang="ko-KR" sz="900" b="1" dirty="0" smtClean="0"/>
              <a:t>25~29</a:t>
            </a:r>
            <a:r>
              <a:rPr lang="ko-KR" altLang="en-US" sz="900" b="1" dirty="0" smtClean="0"/>
              <a:t>세</a:t>
            </a:r>
            <a:endParaRPr lang="en-US" altLang="ko-KR" sz="900" b="1" dirty="0" smtClean="0"/>
          </a:p>
          <a:p>
            <a:pPr marL="87313" indent="-87313">
              <a:buFont typeface="Arial" panose="020B0604020202020204" pitchFamily="34" charset="0"/>
              <a:buChar char="•"/>
            </a:pPr>
            <a:r>
              <a:rPr lang="en-US" altLang="ko-KR" sz="900" b="1" dirty="0" smtClean="0"/>
              <a:t>30~34</a:t>
            </a:r>
            <a:r>
              <a:rPr lang="ko-KR" altLang="en-US" sz="900" b="1" dirty="0" smtClean="0"/>
              <a:t>세</a:t>
            </a:r>
            <a:endParaRPr lang="en-US" altLang="ko-KR" sz="900" b="1" dirty="0" smtClean="0"/>
          </a:p>
          <a:p>
            <a:pPr marL="87313" indent="-87313">
              <a:buFont typeface="Arial" panose="020B0604020202020204" pitchFamily="34" charset="0"/>
              <a:buChar char="•"/>
            </a:pPr>
            <a:r>
              <a:rPr lang="en-US" altLang="ko-KR" sz="900" b="1" dirty="0" smtClean="0"/>
              <a:t>35~39</a:t>
            </a:r>
            <a:r>
              <a:rPr lang="ko-KR" altLang="en-US" sz="900" b="1" dirty="0" smtClean="0"/>
              <a:t>세</a:t>
            </a:r>
            <a:endParaRPr lang="en-US" altLang="ko-KR" sz="900" b="1" dirty="0" smtClean="0"/>
          </a:p>
          <a:p>
            <a:pPr marL="87313" indent="-87313">
              <a:buFont typeface="Arial" panose="020B0604020202020204" pitchFamily="34" charset="0"/>
              <a:buChar char="•"/>
            </a:pPr>
            <a:r>
              <a:rPr lang="en-US" altLang="ko-KR" sz="900" b="1" dirty="0" smtClean="0"/>
              <a:t>40~44</a:t>
            </a:r>
            <a:r>
              <a:rPr lang="ko-KR" altLang="en-US" sz="900" b="1" dirty="0" smtClean="0"/>
              <a:t>세</a:t>
            </a:r>
            <a:endParaRPr lang="en-US" altLang="ko-KR" sz="900" b="1" dirty="0" smtClean="0"/>
          </a:p>
          <a:p>
            <a:pPr marL="87313" indent="-87313">
              <a:buFont typeface="Arial" panose="020B0604020202020204" pitchFamily="34" charset="0"/>
              <a:buChar char="•"/>
            </a:pPr>
            <a:r>
              <a:rPr lang="en-US" altLang="ko-KR" sz="900" b="1" dirty="0" smtClean="0"/>
              <a:t>45~49</a:t>
            </a:r>
            <a:r>
              <a:rPr lang="ko-KR" altLang="en-US" sz="900" b="1" dirty="0" smtClean="0"/>
              <a:t>세</a:t>
            </a:r>
            <a:endParaRPr lang="en-US" altLang="ko-KR" sz="900" b="1" dirty="0" smtClean="0"/>
          </a:p>
          <a:p>
            <a:pPr marL="87313" indent="-87313">
              <a:buFont typeface="Arial" panose="020B0604020202020204" pitchFamily="34" charset="0"/>
              <a:buChar char="•"/>
            </a:pPr>
            <a:r>
              <a:rPr lang="en-US" altLang="ko-KR" sz="900" b="1" dirty="0" smtClean="0"/>
              <a:t>50~54</a:t>
            </a:r>
            <a:r>
              <a:rPr lang="ko-KR" altLang="en-US" sz="900" b="1" dirty="0" smtClean="0"/>
              <a:t>세</a:t>
            </a:r>
            <a:endParaRPr lang="en-US" altLang="ko-KR" sz="900" b="1" dirty="0" smtClean="0"/>
          </a:p>
          <a:p>
            <a:pPr marL="87313" indent="-87313">
              <a:buFont typeface="Arial" panose="020B0604020202020204" pitchFamily="34" charset="0"/>
              <a:buChar char="•"/>
            </a:pPr>
            <a:r>
              <a:rPr lang="en-US" altLang="ko-KR" sz="900" b="1" dirty="0" smtClean="0"/>
              <a:t>55~60</a:t>
            </a:r>
            <a:r>
              <a:rPr lang="ko-KR" altLang="en-US" sz="900" b="1" dirty="0" smtClean="0"/>
              <a:t>세</a:t>
            </a:r>
            <a:endParaRPr lang="en-US" altLang="ko-KR" sz="900" b="1" dirty="0" smtClean="0"/>
          </a:p>
        </p:txBody>
      </p:sp>
      <p:sp>
        <p:nvSpPr>
          <p:cNvPr id="85" name="직사각형 84"/>
          <p:cNvSpPr/>
          <p:nvPr/>
        </p:nvSpPr>
        <p:spPr>
          <a:xfrm>
            <a:off x="-545231" y="834212"/>
            <a:ext cx="1732855" cy="1330889"/>
          </a:xfrm>
          <a:prstGeom prst="rect">
            <a:avLst/>
          </a:prstGeom>
          <a:solidFill>
            <a:srgbClr val="FFFFCC"/>
          </a:solidFill>
          <a:ln w="19050">
            <a:solidFill>
              <a:schemeClr val="tx1"/>
            </a:solidFill>
            <a:prstDash val="dash"/>
          </a:ln>
        </p:spPr>
        <p:txBody>
          <a:bodyPr wrap="square" lIns="108000" tIns="36000" rIns="0" bIns="0" anchor="t">
            <a:normAutofit/>
          </a:bodyPr>
          <a:lstStyle/>
          <a:p>
            <a:r>
              <a:rPr lang="en-US" altLang="ko-KR" sz="900" b="1" dirty="0" smtClean="0"/>
              <a:t>---------------------------</a:t>
            </a:r>
          </a:p>
          <a:p>
            <a:pPr marL="87313" indent="-87313">
              <a:buFont typeface="Arial" panose="020B0604020202020204" pitchFamily="34" charset="0"/>
              <a:buChar char="•"/>
            </a:pPr>
            <a:r>
              <a:rPr lang="en-US" altLang="ko-KR" sz="900" b="1" dirty="0" smtClean="0"/>
              <a:t>3</a:t>
            </a:r>
            <a:r>
              <a:rPr lang="ko-KR" altLang="en-US" sz="900" b="1" dirty="0" smtClean="0"/>
              <a:t>년</a:t>
            </a:r>
            <a:endParaRPr lang="en-US" altLang="ko-KR" sz="900" b="1" dirty="0" smtClean="0"/>
          </a:p>
          <a:p>
            <a:pPr marL="87313" indent="-87313">
              <a:buFont typeface="Arial" panose="020B0604020202020204" pitchFamily="34" charset="0"/>
              <a:buChar char="•"/>
            </a:pPr>
            <a:r>
              <a:rPr lang="en-US" altLang="ko-KR" sz="900" b="1" dirty="0" smtClean="0"/>
              <a:t>4</a:t>
            </a:r>
            <a:r>
              <a:rPr lang="ko-KR" altLang="en-US" sz="900" b="1" dirty="0" smtClean="0"/>
              <a:t>년</a:t>
            </a:r>
            <a:endParaRPr lang="en-US" altLang="ko-KR" sz="900" b="1" dirty="0" smtClean="0"/>
          </a:p>
          <a:p>
            <a:pPr marL="87313" indent="-87313">
              <a:buFont typeface="Arial" panose="020B0604020202020204" pitchFamily="34" charset="0"/>
              <a:buChar char="•"/>
            </a:pPr>
            <a:r>
              <a:rPr lang="en-US" altLang="ko-KR" sz="900" b="1" dirty="0" smtClean="0"/>
              <a:t>5</a:t>
            </a:r>
            <a:r>
              <a:rPr lang="ko-KR" altLang="en-US" sz="900" b="1" dirty="0" smtClean="0"/>
              <a:t>년</a:t>
            </a:r>
            <a:endParaRPr lang="en-US" altLang="ko-KR" sz="900" b="1" dirty="0" smtClean="0"/>
          </a:p>
          <a:p>
            <a:pPr marL="87313" indent="-87313">
              <a:buFont typeface="Arial" panose="020B0604020202020204" pitchFamily="34" charset="0"/>
              <a:buChar char="•"/>
            </a:pPr>
            <a:r>
              <a:rPr lang="en-US" altLang="ko-KR" sz="900" b="1" dirty="0" smtClean="0"/>
              <a:t>6</a:t>
            </a:r>
            <a:r>
              <a:rPr lang="ko-KR" altLang="en-US" sz="900" b="1" dirty="0" smtClean="0"/>
              <a:t>년</a:t>
            </a:r>
            <a:endParaRPr lang="en-US" altLang="ko-KR" sz="900" b="1" dirty="0" smtClean="0"/>
          </a:p>
          <a:p>
            <a:pPr marL="87313" indent="-87313">
              <a:buFont typeface="Arial" panose="020B0604020202020204" pitchFamily="34" charset="0"/>
              <a:buChar char="•"/>
            </a:pPr>
            <a:r>
              <a:rPr lang="en-US" altLang="ko-KR" sz="900" b="1" dirty="0" smtClean="0"/>
              <a:t>7</a:t>
            </a:r>
            <a:r>
              <a:rPr lang="ko-KR" altLang="en-US" sz="900" b="1" dirty="0" smtClean="0"/>
              <a:t>년</a:t>
            </a:r>
            <a:endParaRPr lang="en-US" altLang="ko-KR" sz="900" b="1" dirty="0" smtClean="0"/>
          </a:p>
          <a:p>
            <a:pPr marL="87313" indent="-87313">
              <a:buFont typeface="Arial" panose="020B0604020202020204" pitchFamily="34" charset="0"/>
              <a:buChar char="•"/>
            </a:pPr>
            <a:r>
              <a:rPr lang="en-US" altLang="ko-KR" sz="900" b="1" dirty="0" smtClean="0"/>
              <a:t>8</a:t>
            </a:r>
            <a:r>
              <a:rPr lang="ko-KR" altLang="en-US" sz="900" b="1" dirty="0" smtClean="0"/>
              <a:t>년</a:t>
            </a:r>
            <a:endParaRPr lang="en-US" altLang="ko-KR" sz="900" b="1" dirty="0" smtClean="0"/>
          </a:p>
          <a:p>
            <a:pPr marL="87313" indent="-87313">
              <a:buFont typeface="Arial" panose="020B0604020202020204" pitchFamily="34" charset="0"/>
              <a:buChar char="•"/>
            </a:pPr>
            <a:r>
              <a:rPr lang="en-US" altLang="ko-KR" sz="900" b="1" dirty="0" smtClean="0"/>
              <a:t>9</a:t>
            </a:r>
            <a:r>
              <a:rPr lang="ko-KR" altLang="en-US" sz="900" b="1" dirty="0" smtClean="0"/>
              <a:t>년</a:t>
            </a:r>
            <a:endParaRPr lang="en-US" altLang="ko-KR" sz="900" b="1" dirty="0" smtClean="0"/>
          </a:p>
          <a:p>
            <a:pPr marL="87313" indent="-87313">
              <a:buFont typeface="Arial" panose="020B0604020202020204" pitchFamily="34" charset="0"/>
              <a:buChar char="•"/>
            </a:pPr>
            <a:r>
              <a:rPr lang="en-US" altLang="ko-KR" sz="900" b="1" dirty="0" smtClean="0"/>
              <a:t>10</a:t>
            </a:r>
            <a:r>
              <a:rPr lang="ko-KR" altLang="en-US" sz="900" b="1" dirty="0" smtClean="0"/>
              <a:t>년 이상</a:t>
            </a:r>
            <a:endParaRPr lang="en-US" altLang="ko-KR" sz="900" b="1" dirty="0" smtClean="0"/>
          </a:p>
        </p:txBody>
      </p:sp>
      <p:sp>
        <p:nvSpPr>
          <p:cNvPr id="86" name="직사각형 85"/>
          <p:cNvSpPr/>
          <p:nvPr/>
        </p:nvSpPr>
        <p:spPr>
          <a:xfrm>
            <a:off x="-545231" y="2205174"/>
            <a:ext cx="1732855" cy="1898294"/>
          </a:xfrm>
          <a:prstGeom prst="rect">
            <a:avLst/>
          </a:prstGeom>
          <a:solidFill>
            <a:srgbClr val="FFFFCC"/>
          </a:solidFill>
          <a:ln w="19050">
            <a:solidFill>
              <a:schemeClr val="tx1"/>
            </a:solidFill>
            <a:prstDash val="dash"/>
          </a:ln>
        </p:spPr>
        <p:txBody>
          <a:bodyPr wrap="square" lIns="108000" tIns="36000" rIns="0" bIns="0" anchor="t">
            <a:normAutofit/>
          </a:bodyPr>
          <a:lstStyle/>
          <a:p>
            <a:r>
              <a:rPr lang="en-US" altLang="ko-KR" sz="900" b="1" dirty="0" smtClean="0"/>
              <a:t>---------------------------</a:t>
            </a:r>
          </a:p>
          <a:p>
            <a:pPr marL="87313" indent="-87313">
              <a:buFont typeface="Arial" panose="020B0604020202020204" pitchFamily="34" charset="0"/>
              <a:buChar char="•"/>
            </a:pPr>
            <a:r>
              <a:rPr lang="en-US" altLang="ko-KR" sz="900" b="1" dirty="0" smtClean="0"/>
              <a:t>A++</a:t>
            </a:r>
          </a:p>
          <a:p>
            <a:pPr marL="87313" indent="-87313">
              <a:buFont typeface="Arial" panose="020B0604020202020204" pitchFamily="34" charset="0"/>
              <a:buChar char="•"/>
            </a:pPr>
            <a:r>
              <a:rPr lang="en-US" altLang="ko-KR" sz="900" b="1" dirty="0" smtClean="0"/>
              <a:t>A+</a:t>
            </a:r>
          </a:p>
          <a:p>
            <a:pPr marL="87313" indent="-87313">
              <a:buFont typeface="Arial" panose="020B0604020202020204" pitchFamily="34" charset="0"/>
              <a:buChar char="•"/>
            </a:pPr>
            <a:r>
              <a:rPr lang="en-US" altLang="ko-KR" sz="900" b="1" dirty="0" smtClean="0"/>
              <a:t>A</a:t>
            </a:r>
          </a:p>
          <a:p>
            <a:pPr marL="87313" indent="-87313">
              <a:buFont typeface="Arial" panose="020B0604020202020204" pitchFamily="34" charset="0"/>
              <a:buChar char="•"/>
            </a:pPr>
            <a:r>
              <a:rPr lang="en-US" altLang="ko-KR" sz="900" b="1" dirty="0" smtClean="0"/>
              <a:t>B++</a:t>
            </a:r>
          </a:p>
          <a:p>
            <a:pPr marL="87313" indent="-87313">
              <a:buFont typeface="Arial" panose="020B0604020202020204" pitchFamily="34" charset="0"/>
              <a:buChar char="•"/>
            </a:pPr>
            <a:r>
              <a:rPr lang="en-US" altLang="ko-KR" sz="900" b="1" dirty="0" smtClean="0"/>
              <a:t>B+</a:t>
            </a:r>
          </a:p>
          <a:p>
            <a:pPr marL="87313" indent="-87313">
              <a:buFont typeface="Arial" panose="020B0604020202020204" pitchFamily="34" charset="0"/>
              <a:buChar char="•"/>
            </a:pPr>
            <a:r>
              <a:rPr lang="en-US" altLang="ko-KR" sz="900" b="1" dirty="0" smtClean="0"/>
              <a:t>B</a:t>
            </a:r>
          </a:p>
          <a:p>
            <a:pPr marL="87313" indent="-87313">
              <a:buFont typeface="Arial" panose="020B0604020202020204" pitchFamily="34" charset="0"/>
              <a:buChar char="•"/>
            </a:pPr>
            <a:r>
              <a:rPr lang="en-US" altLang="ko-KR" sz="900" b="1" dirty="0" smtClean="0"/>
              <a:t>C++</a:t>
            </a:r>
          </a:p>
          <a:p>
            <a:pPr marL="87313" indent="-87313">
              <a:buFont typeface="Arial" panose="020B0604020202020204" pitchFamily="34" charset="0"/>
              <a:buChar char="•"/>
            </a:pPr>
            <a:r>
              <a:rPr lang="en-US" altLang="ko-KR" sz="900" b="1" dirty="0" smtClean="0"/>
              <a:t>C+</a:t>
            </a:r>
          </a:p>
          <a:p>
            <a:pPr marL="87313" indent="-87313">
              <a:buFont typeface="Arial" panose="020B0604020202020204" pitchFamily="34" charset="0"/>
              <a:buChar char="•"/>
            </a:pPr>
            <a:r>
              <a:rPr lang="en-US" altLang="ko-KR" sz="900" b="1" dirty="0" smtClean="0"/>
              <a:t>C</a:t>
            </a:r>
          </a:p>
          <a:p>
            <a:pPr marL="87313" indent="-87313">
              <a:buFont typeface="Arial" panose="020B0604020202020204" pitchFamily="34" charset="0"/>
              <a:buChar char="•"/>
            </a:pPr>
            <a:r>
              <a:rPr lang="en-US" altLang="ko-KR" sz="900" b="1" dirty="0" smtClean="0"/>
              <a:t>D++</a:t>
            </a:r>
          </a:p>
          <a:p>
            <a:pPr marL="87313" indent="-87313">
              <a:buFont typeface="Arial" panose="020B0604020202020204" pitchFamily="34" charset="0"/>
              <a:buChar char="•"/>
            </a:pPr>
            <a:r>
              <a:rPr lang="en-US" altLang="ko-KR" sz="900" b="1" dirty="0" smtClean="0"/>
              <a:t>D+</a:t>
            </a:r>
          </a:p>
          <a:p>
            <a:pPr marL="87313" indent="-87313">
              <a:buFont typeface="Arial" panose="020B0604020202020204" pitchFamily="34" charset="0"/>
              <a:buChar char="•"/>
            </a:pPr>
            <a:r>
              <a:rPr lang="en-US" altLang="ko-KR" sz="900" b="1" dirty="0"/>
              <a:t>D</a:t>
            </a:r>
            <a:endParaRPr lang="en-US" altLang="ko-KR" sz="900" b="1" dirty="0" smtClean="0"/>
          </a:p>
          <a:p>
            <a:pPr marL="87313" indent="-87313">
              <a:buFont typeface="Arial" panose="020B0604020202020204" pitchFamily="34" charset="0"/>
              <a:buChar char="•"/>
            </a:pPr>
            <a:endParaRPr lang="en-US" altLang="ko-KR" sz="900" b="1" dirty="0" smtClean="0"/>
          </a:p>
        </p:txBody>
      </p:sp>
      <p:sp>
        <p:nvSpPr>
          <p:cNvPr id="89" name="직사각형 88"/>
          <p:cNvSpPr/>
          <p:nvPr/>
        </p:nvSpPr>
        <p:spPr>
          <a:xfrm>
            <a:off x="2516129" y="2997996"/>
            <a:ext cx="1621540" cy="1028317"/>
          </a:xfrm>
          <a:prstGeom prst="rect">
            <a:avLst/>
          </a:prstGeom>
          <a:solidFill>
            <a:srgbClr val="FFFFCC"/>
          </a:solidFill>
          <a:ln w="19050">
            <a:solidFill>
              <a:schemeClr val="tx1"/>
            </a:solidFill>
            <a:prstDash val="dash"/>
          </a:ln>
        </p:spPr>
        <p:txBody>
          <a:bodyPr wrap="square" lIns="108000" tIns="36000" rIns="0" bIns="0" anchor="t">
            <a:normAutofit/>
          </a:bodyPr>
          <a:lstStyle/>
          <a:p>
            <a:r>
              <a:rPr lang="en-US" altLang="ko-KR" sz="900" b="1" dirty="0" smtClean="0"/>
              <a:t>---------------------------</a:t>
            </a:r>
          </a:p>
          <a:p>
            <a:pPr marL="87313" indent="-87313">
              <a:buFont typeface="Arial" panose="020B0604020202020204" pitchFamily="34" charset="0"/>
              <a:buChar char="•"/>
            </a:pPr>
            <a:r>
              <a:rPr lang="en-US" altLang="ko-KR" sz="900" b="1" dirty="0" smtClean="0"/>
              <a:t>3</a:t>
            </a:r>
            <a:r>
              <a:rPr lang="ko-KR" altLang="en-US" sz="900" b="1" dirty="0" smtClean="0"/>
              <a:t>개월</a:t>
            </a:r>
            <a:endParaRPr lang="en-US" altLang="ko-KR" sz="900" b="1" dirty="0" smtClean="0"/>
          </a:p>
          <a:p>
            <a:pPr marL="87313" indent="-87313">
              <a:buFont typeface="Arial" panose="020B0604020202020204" pitchFamily="34" charset="0"/>
              <a:buChar char="•"/>
            </a:pPr>
            <a:r>
              <a:rPr lang="en-US" altLang="ko-KR" sz="900" b="1" dirty="0" smtClean="0"/>
              <a:t>4</a:t>
            </a:r>
            <a:r>
              <a:rPr lang="ko-KR" altLang="en-US" sz="900" b="1" dirty="0" smtClean="0"/>
              <a:t>개월</a:t>
            </a:r>
            <a:endParaRPr lang="en-US" altLang="ko-KR" sz="900" b="1" dirty="0" smtClean="0"/>
          </a:p>
          <a:p>
            <a:pPr marL="87313" indent="-87313">
              <a:buFont typeface="Arial" panose="020B0604020202020204" pitchFamily="34" charset="0"/>
              <a:buChar char="•"/>
            </a:pPr>
            <a:r>
              <a:rPr lang="en-US" altLang="ko-KR" sz="900" b="1" dirty="0" smtClean="0"/>
              <a:t>5</a:t>
            </a:r>
            <a:r>
              <a:rPr lang="ko-KR" altLang="en-US" sz="900" b="1" dirty="0" smtClean="0"/>
              <a:t>개월</a:t>
            </a:r>
            <a:endParaRPr lang="en-US" altLang="ko-KR" sz="900" b="1" dirty="0" smtClean="0"/>
          </a:p>
          <a:p>
            <a:pPr marL="87313" indent="-87313">
              <a:buFont typeface="Arial" panose="020B0604020202020204" pitchFamily="34" charset="0"/>
              <a:buChar char="•"/>
            </a:pPr>
            <a:r>
              <a:rPr lang="en-US" altLang="ko-KR" sz="900" b="1" dirty="0" smtClean="0"/>
              <a:t>6</a:t>
            </a:r>
            <a:r>
              <a:rPr lang="ko-KR" altLang="en-US" sz="900" b="1" dirty="0" smtClean="0"/>
              <a:t>개월</a:t>
            </a:r>
            <a:endParaRPr lang="en-US" altLang="ko-KR" sz="900" b="1" dirty="0"/>
          </a:p>
          <a:p>
            <a:r>
              <a:rPr lang="en-US" altLang="ko-KR" sz="900" b="1" dirty="0"/>
              <a:t> </a:t>
            </a:r>
            <a:r>
              <a:rPr lang="en-US" altLang="ko-KR" sz="900" b="1" dirty="0" smtClean="0"/>
              <a:t>    ~</a:t>
            </a:r>
          </a:p>
          <a:p>
            <a:pPr marL="87313" indent="-87313">
              <a:buFont typeface="Arial" panose="020B0604020202020204" pitchFamily="34" charset="0"/>
              <a:buChar char="•"/>
            </a:pPr>
            <a:r>
              <a:rPr lang="en-US" altLang="ko-KR" sz="900" b="1" dirty="0" smtClean="0"/>
              <a:t>36</a:t>
            </a:r>
            <a:r>
              <a:rPr lang="ko-KR" altLang="en-US" sz="900" b="1" dirty="0" smtClean="0"/>
              <a:t>개월</a:t>
            </a:r>
            <a:endParaRPr lang="en-US" altLang="ko-KR" sz="900" b="1" dirty="0" smtClean="0"/>
          </a:p>
          <a:p>
            <a:pPr marL="87313" indent="-87313">
              <a:buFont typeface="Arial" panose="020B0604020202020204" pitchFamily="34" charset="0"/>
              <a:buChar char="•"/>
            </a:pPr>
            <a:endParaRPr lang="en-US" altLang="ko-KR" sz="900" b="1" dirty="0" smtClean="0"/>
          </a:p>
          <a:p>
            <a:pPr marL="87313" indent="-87313">
              <a:buFont typeface="Arial" panose="020B0604020202020204" pitchFamily="34" charset="0"/>
              <a:buChar char="•"/>
            </a:pPr>
            <a:endParaRPr lang="en-US" altLang="ko-KR" sz="900" b="1" dirty="0" smtClean="0"/>
          </a:p>
        </p:txBody>
      </p:sp>
      <p:sp>
        <p:nvSpPr>
          <p:cNvPr id="100" name="TextBox 99"/>
          <p:cNvSpPr txBox="1"/>
          <p:nvPr/>
        </p:nvSpPr>
        <p:spPr>
          <a:xfrm>
            <a:off x="3809428" y="1772205"/>
            <a:ext cx="171562" cy="210118"/>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101" name="꺾인 연결선 100"/>
          <p:cNvCxnSpPr>
            <a:stCxn id="100" idx="3"/>
            <a:endCxn id="85" idx="0"/>
          </p:cNvCxnSpPr>
          <p:nvPr/>
        </p:nvCxnSpPr>
        <p:spPr bwMode="auto">
          <a:xfrm flipH="1" flipV="1">
            <a:off x="321197" y="834212"/>
            <a:ext cx="3659793" cy="1043052"/>
          </a:xfrm>
          <a:prstGeom prst="bentConnector4">
            <a:avLst>
              <a:gd name="adj1" fmla="val -6246"/>
              <a:gd name="adj2" fmla="val 12191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TextBox 101"/>
          <p:cNvSpPr txBox="1"/>
          <p:nvPr/>
        </p:nvSpPr>
        <p:spPr>
          <a:xfrm>
            <a:off x="3809428" y="2055469"/>
            <a:ext cx="171562" cy="210118"/>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103" name="꺾인 연결선 102"/>
          <p:cNvCxnSpPr>
            <a:stCxn id="102" idx="1"/>
          </p:cNvCxnSpPr>
          <p:nvPr/>
        </p:nvCxnSpPr>
        <p:spPr bwMode="auto">
          <a:xfrm rot="10800000" flipV="1">
            <a:off x="1254206" y="2160527"/>
            <a:ext cx="2555223" cy="1039405"/>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 name="TextBox 115"/>
          <p:cNvSpPr txBox="1"/>
          <p:nvPr/>
        </p:nvSpPr>
        <p:spPr>
          <a:xfrm>
            <a:off x="3814855" y="2313000"/>
            <a:ext cx="171562" cy="210118"/>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126" name="꺾인 연결선 125"/>
          <p:cNvCxnSpPr>
            <a:stCxn id="116" idx="1"/>
            <a:endCxn id="89" idx="0"/>
          </p:cNvCxnSpPr>
          <p:nvPr/>
        </p:nvCxnSpPr>
        <p:spPr bwMode="auto">
          <a:xfrm rot="10800000" flipV="1">
            <a:off x="3326899" y="2418058"/>
            <a:ext cx="487956" cy="579937"/>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7" name="TextBox 126"/>
          <p:cNvSpPr txBox="1"/>
          <p:nvPr/>
        </p:nvSpPr>
        <p:spPr>
          <a:xfrm>
            <a:off x="5627846" y="1514323"/>
            <a:ext cx="876082" cy="216470"/>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cxnSp>
        <p:nvCxnSpPr>
          <p:cNvPr id="132" name="꺾인 연결선 131"/>
          <p:cNvCxnSpPr>
            <a:stCxn id="127" idx="3"/>
            <a:endCxn id="207" idx="1"/>
          </p:cNvCxnSpPr>
          <p:nvPr/>
        </p:nvCxnSpPr>
        <p:spPr bwMode="auto">
          <a:xfrm flipV="1">
            <a:off x="6503928" y="964332"/>
            <a:ext cx="952092" cy="658226"/>
          </a:xfrm>
          <a:prstGeom prst="bentConnector3">
            <a:avLst>
              <a:gd name="adj1" fmla="val 3971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 name="TextBox 132"/>
          <p:cNvSpPr txBox="1"/>
          <p:nvPr/>
        </p:nvSpPr>
        <p:spPr>
          <a:xfrm>
            <a:off x="6716425" y="2027929"/>
            <a:ext cx="171562" cy="210118"/>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134" name="꺾인 연결선 133"/>
          <p:cNvCxnSpPr>
            <a:stCxn id="133" idx="1"/>
            <a:endCxn id="67" idx="1"/>
          </p:cNvCxnSpPr>
          <p:nvPr/>
        </p:nvCxnSpPr>
        <p:spPr bwMode="auto">
          <a:xfrm rot="10800000">
            <a:off x="5458719" y="354414"/>
            <a:ext cx="1257707" cy="1778574"/>
          </a:xfrm>
          <a:prstGeom prst="bentConnector3">
            <a:avLst>
              <a:gd name="adj1" fmla="val 1181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TextBox 134"/>
          <p:cNvSpPr txBox="1"/>
          <p:nvPr/>
        </p:nvSpPr>
        <p:spPr>
          <a:xfrm>
            <a:off x="6704234" y="2546695"/>
            <a:ext cx="171562" cy="210118"/>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136" name="꺾인 연결선 135"/>
          <p:cNvCxnSpPr>
            <a:stCxn id="135" idx="3"/>
            <a:endCxn id="84" idx="3"/>
          </p:cNvCxnSpPr>
          <p:nvPr/>
        </p:nvCxnSpPr>
        <p:spPr bwMode="auto">
          <a:xfrm flipH="1">
            <a:off x="6870414" y="2651754"/>
            <a:ext cx="5382" cy="738139"/>
          </a:xfrm>
          <a:prstGeom prst="bentConnector3">
            <a:avLst>
              <a:gd name="adj1" fmla="val -424749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TextBox 136"/>
          <p:cNvSpPr txBox="1"/>
          <p:nvPr/>
        </p:nvSpPr>
        <p:spPr>
          <a:xfrm>
            <a:off x="5115596" y="1767077"/>
            <a:ext cx="1827520" cy="218408"/>
          </a:xfrm>
          <a:prstGeom prst="rect">
            <a:avLst/>
          </a:prstGeom>
          <a:noFill/>
          <a:ln w="25400">
            <a:solidFill>
              <a:srgbClr val="FF0000"/>
            </a:solidFill>
            <a:prstDash val="dash"/>
          </a:ln>
        </p:spPr>
        <p:txBody>
          <a:bodyPr wrap="square" rtlCol="0">
            <a:normAutofit fontScale="55000" lnSpcReduction="20000"/>
          </a:bodyPr>
          <a:lstStyle/>
          <a:p>
            <a:endParaRPr lang="ko-KR" altLang="en-US" dirty="0"/>
          </a:p>
        </p:txBody>
      </p:sp>
      <p:sp>
        <p:nvSpPr>
          <p:cNvPr id="138" name="TextBox 137"/>
          <p:cNvSpPr txBox="1"/>
          <p:nvPr/>
        </p:nvSpPr>
        <p:spPr>
          <a:xfrm>
            <a:off x="7649052" y="4517454"/>
            <a:ext cx="883388" cy="230680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39" name="꺾인 연결선 138"/>
          <p:cNvCxnSpPr>
            <a:stCxn id="137" idx="3"/>
            <a:endCxn id="138" idx="1"/>
          </p:cNvCxnSpPr>
          <p:nvPr/>
        </p:nvCxnSpPr>
        <p:spPr bwMode="auto">
          <a:xfrm>
            <a:off x="6943116" y="1876281"/>
            <a:ext cx="705936" cy="3794577"/>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9" name="직사각형 178"/>
          <p:cNvSpPr/>
          <p:nvPr/>
        </p:nvSpPr>
        <p:spPr>
          <a:xfrm>
            <a:off x="1353412" y="6295148"/>
            <a:ext cx="5802488" cy="198044"/>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en-US" altLang="ko-KR" sz="1000" b="1" dirty="0" smtClean="0"/>
              <a:t>[</a:t>
            </a:r>
            <a:r>
              <a:rPr lang="ko-KR" altLang="en-US" sz="1000" b="1" dirty="0" smtClean="0"/>
              <a:t>경기도</a:t>
            </a:r>
            <a:r>
              <a:rPr lang="en-US" altLang="ko-KR" sz="1000" b="1" dirty="0" smtClean="0"/>
              <a:t>]</a:t>
            </a:r>
          </a:p>
        </p:txBody>
      </p:sp>
      <p:sp>
        <p:nvSpPr>
          <p:cNvPr id="180" name="직사각형 179"/>
          <p:cNvSpPr/>
          <p:nvPr/>
        </p:nvSpPr>
        <p:spPr>
          <a:xfrm>
            <a:off x="1353412" y="6522195"/>
            <a:ext cx="5802488" cy="394157"/>
          </a:xfrm>
          <a:prstGeom prst="rect">
            <a:avLst/>
          </a:prstGeom>
          <a:solidFill>
            <a:schemeClr val="bg1"/>
          </a:solidFill>
          <a:ln w="9525">
            <a:solidFill>
              <a:schemeClr val="tx1"/>
            </a:solidFill>
          </a:ln>
        </p:spPr>
        <p:txBody>
          <a:bodyPr wrap="square" tIns="0" rIns="0" bIns="0" anchor="ctr">
            <a:normAutofit/>
          </a:bodyPr>
          <a:lstStyle/>
          <a:p>
            <a:pPr algn="ctr"/>
            <a:endParaRPr lang="en-US" altLang="ko-KR" sz="1000" b="1" dirty="0" smtClean="0"/>
          </a:p>
        </p:txBody>
      </p:sp>
      <p:grpSp>
        <p:nvGrpSpPr>
          <p:cNvPr id="181" name="그룹 180"/>
          <p:cNvGrpSpPr/>
          <p:nvPr/>
        </p:nvGrpSpPr>
        <p:grpSpPr>
          <a:xfrm>
            <a:off x="1475656" y="6665289"/>
            <a:ext cx="609474" cy="138500"/>
            <a:chOff x="1452192" y="4610445"/>
            <a:chExt cx="585276" cy="138500"/>
          </a:xfrm>
        </p:grpSpPr>
        <p:sp>
          <p:nvSpPr>
            <p:cNvPr id="182" name="직사각형 181"/>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183" name="TextBox 182"/>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강남구</a:t>
              </a:r>
              <a:endParaRPr lang="ko-KR" altLang="en-US" sz="900" b="1" dirty="0"/>
            </a:p>
          </p:txBody>
        </p:sp>
      </p:grpSp>
      <p:grpSp>
        <p:nvGrpSpPr>
          <p:cNvPr id="184" name="그룹 183"/>
          <p:cNvGrpSpPr/>
          <p:nvPr/>
        </p:nvGrpSpPr>
        <p:grpSpPr>
          <a:xfrm>
            <a:off x="2201968" y="6665289"/>
            <a:ext cx="609474" cy="138500"/>
            <a:chOff x="1452192" y="4610445"/>
            <a:chExt cx="585276" cy="138500"/>
          </a:xfrm>
        </p:grpSpPr>
        <p:sp>
          <p:nvSpPr>
            <p:cNvPr id="185" name="직사각형 184"/>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186" name="TextBox 185"/>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서초구</a:t>
              </a:r>
              <a:endParaRPr lang="ko-KR" altLang="en-US" sz="900" b="1" dirty="0"/>
            </a:p>
          </p:txBody>
        </p:sp>
      </p:grpSp>
      <p:grpSp>
        <p:nvGrpSpPr>
          <p:cNvPr id="187" name="그룹 186"/>
          <p:cNvGrpSpPr/>
          <p:nvPr/>
        </p:nvGrpSpPr>
        <p:grpSpPr>
          <a:xfrm>
            <a:off x="2928280" y="6665289"/>
            <a:ext cx="609474" cy="138500"/>
            <a:chOff x="1452192" y="4610445"/>
            <a:chExt cx="585276" cy="138500"/>
          </a:xfrm>
        </p:grpSpPr>
        <p:sp>
          <p:nvSpPr>
            <p:cNvPr id="188" name="직사각형 187"/>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189" name="TextBox 188"/>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송파구</a:t>
              </a:r>
              <a:endParaRPr lang="ko-KR" altLang="en-US" sz="900" b="1" dirty="0"/>
            </a:p>
          </p:txBody>
        </p:sp>
      </p:grpSp>
      <p:grpSp>
        <p:nvGrpSpPr>
          <p:cNvPr id="190" name="그룹 189"/>
          <p:cNvGrpSpPr/>
          <p:nvPr/>
        </p:nvGrpSpPr>
        <p:grpSpPr>
          <a:xfrm>
            <a:off x="3654592" y="6665289"/>
            <a:ext cx="609474" cy="138500"/>
            <a:chOff x="1452192" y="4610445"/>
            <a:chExt cx="585276" cy="138500"/>
          </a:xfrm>
        </p:grpSpPr>
        <p:sp>
          <p:nvSpPr>
            <p:cNvPr id="191" name="직사각형 190"/>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192" name="TextBox 191"/>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강동구</a:t>
              </a:r>
              <a:endParaRPr lang="ko-KR" altLang="en-US" sz="900" b="1" dirty="0"/>
            </a:p>
          </p:txBody>
        </p:sp>
      </p:grpSp>
      <p:sp>
        <p:nvSpPr>
          <p:cNvPr id="307" name="TextBox 306"/>
          <p:cNvSpPr txBox="1"/>
          <p:nvPr/>
        </p:nvSpPr>
        <p:spPr>
          <a:xfrm>
            <a:off x="5585238" y="2281940"/>
            <a:ext cx="918690" cy="233346"/>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308" name="꺾인 연결선 307"/>
          <p:cNvCxnSpPr>
            <a:stCxn id="307" idx="1"/>
            <a:endCxn id="309" idx="0"/>
          </p:cNvCxnSpPr>
          <p:nvPr/>
        </p:nvCxnSpPr>
        <p:spPr bwMode="auto">
          <a:xfrm rot="10800000" flipV="1">
            <a:off x="4250598" y="2398612"/>
            <a:ext cx="1334640" cy="1736697"/>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직사각형 139"/>
          <p:cNvSpPr/>
          <p:nvPr/>
        </p:nvSpPr>
        <p:spPr>
          <a:xfrm>
            <a:off x="1368492" y="4157447"/>
            <a:ext cx="5768975" cy="198044"/>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en-US" altLang="ko-KR" sz="1000" b="1" dirty="0" smtClean="0"/>
              <a:t>[</a:t>
            </a:r>
            <a:r>
              <a:rPr lang="ko-KR" altLang="en-US" sz="1000" b="1" dirty="0" smtClean="0"/>
              <a:t>서울시</a:t>
            </a:r>
            <a:r>
              <a:rPr lang="en-US" altLang="ko-KR" sz="1000" b="1" dirty="0" smtClean="0"/>
              <a:t>]</a:t>
            </a:r>
          </a:p>
        </p:txBody>
      </p:sp>
      <p:grpSp>
        <p:nvGrpSpPr>
          <p:cNvPr id="41" name="그룹 40"/>
          <p:cNvGrpSpPr/>
          <p:nvPr/>
        </p:nvGrpSpPr>
        <p:grpSpPr>
          <a:xfrm>
            <a:off x="1425420" y="4692487"/>
            <a:ext cx="585276" cy="138500"/>
            <a:chOff x="1452192" y="4610445"/>
            <a:chExt cx="585276" cy="138500"/>
          </a:xfrm>
        </p:grpSpPr>
        <p:sp>
          <p:nvSpPr>
            <p:cNvPr id="143" name="직사각형 142"/>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144" name="TextBox 143"/>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강남구</a:t>
              </a:r>
              <a:endParaRPr lang="ko-KR" altLang="en-US" sz="900" b="1" dirty="0"/>
            </a:p>
          </p:txBody>
        </p:sp>
      </p:grpSp>
      <p:grpSp>
        <p:nvGrpSpPr>
          <p:cNvPr id="145" name="그룹 144"/>
          <p:cNvGrpSpPr/>
          <p:nvPr/>
        </p:nvGrpSpPr>
        <p:grpSpPr>
          <a:xfrm>
            <a:off x="2151732" y="4692487"/>
            <a:ext cx="585276" cy="138500"/>
            <a:chOff x="1452192" y="4610445"/>
            <a:chExt cx="585276" cy="138500"/>
          </a:xfrm>
        </p:grpSpPr>
        <p:sp>
          <p:nvSpPr>
            <p:cNvPr id="146" name="직사각형 145"/>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147" name="TextBox 146"/>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서초구</a:t>
              </a:r>
              <a:endParaRPr lang="ko-KR" altLang="en-US" sz="900" b="1" dirty="0"/>
            </a:p>
          </p:txBody>
        </p:sp>
      </p:grpSp>
      <p:grpSp>
        <p:nvGrpSpPr>
          <p:cNvPr id="148" name="그룹 147"/>
          <p:cNvGrpSpPr/>
          <p:nvPr/>
        </p:nvGrpSpPr>
        <p:grpSpPr>
          <a:xfrm>
            <a:off x="2878044" y="4692487"/>
            <a:ext cx="585276" cy="138500"/>
            <a:chOff x="1452192" y="4610445"/>
            <a:chExt cx="585276" cy="138500"/>
          </a:xfrm>
        </p:grpSpPr>
        <p:sp>
          <p:nvSpPr>
            <p:cNvPr id="149" name="직사각형 148"/>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150" name="TextBox 149"/>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송파구</a:t>
              </a:r>
              <a:endParaRPr lang="ko-KR" altLang="en-US" sz="900" b="1" dirty="0"/>
            </a:p>
          </p:txBody>
        </p:sp>
      </p:grpSp>
      <p:grpSp>
        <p:nvGrpSpPr>
          <p:cNvPr id="151" name="그룹 150"/>
          <p:cNvGrpSpPr/>
          <p:nvPr/>
        </p:nvGrpSpPr>
        <p:grpSpPr>
          <a:xfrm>
            <a:off x="3604356" y="4692487"/>
            <a:ext cx="585276" cy="138500"/>
            <a:chOff x="1452192" y="4610445"/>
            <a:chExt cx="585276" cy="138500"/>
          </a:xfrm>
        </p:grpSpPr>
        <p:sp>
          <p:nvSpPr>
            <p:cNvPr id="152" name="직사각형 151"/>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153" name="TextBox 152"/>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강동구</a:t>
              </a:r>
              <a:endParaRPr lang="ko-KR" altLang="en-US" sz="900" b="1" dirty="0"/>
            </a:p>
          </p:txBody>
        </p:sp>
      </p:grpSp>
      <p:sp>
        <p:nvSpPr>
          <p:cNvPr id="193" name="직사각형 192"/>
          <p:cNvSpPr/>
          <p:nvPr/>
        </p:nvSpPr>
        <p:spPr bwMode="auto">
          <a:xfrm>
            <a:off x="1415857" y="4448239"/>
            <a:ext cx="801191" cy="16221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서울동남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nvGrpSpPr>
          <p:cNvPr id="194" name="그룹 193"/>
          <p:cNvGrpSpPr/>
          <p:nvPr/>
        </p:nvGrpSpPr>
        <p:grpSpPr>
          <a:xfrm>
            <a:off x="1441056" y="5119165"/>
            <a:ext cx="585276" cy="138500"/>
            <a:chOff x="1452192" y="4610445"/>
            <a:chExt cx="585276" cy="138500"/>
          </a:xfrm>
        </p:grpSpPr>
        <p:sp>
          <p:nvSpPr>
            <p:cNvPr id="195" name="직사각형 194"/>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196" name="TextBox 195"/>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강서구</a:t>
              </a:r>
              <a:endParaRPr lang="ko-KR" altLang="en-US" sz="900" b="1" dirty="0"/>
            </a:p>
          </p:txBody>
        </p:sp>
      </p:grpSp>
      <p:grpSp>
        <p:nvGrpSpPr>
          <p:cNvPr id="197" name="그룹 196"/>
          <p:cNvGrpSpPr/>
          <p:nvPr/>
        </p:nvGrpSpPr>
        <p:grpSpPr>
          <a:xfrm>
            <a:off x="2167368" y="5119165"/>
            <a:ext cx="585276" cy="138500"/>
            <a:chOff x="1452192" y="4610445"/>
            <a:chExt cx="585276" cy="138500"/>
          </a:xfrm>
        </p:grpSpPr>
        <p:sp>
          <p:nvSpPr>
            <p:cNvPr id="198" name="직사각형 197"/>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199" name="TextBox 198"/>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양천구</a:t>
              </a:r>
              <a:endParaRPr lang="ko-KR" altLang="en-US" sz="900" b="1" dirty="0"/>
            </a:p>
          </p:txBody>
        </p:sp>
      </p:grpSp>
      <p:grpSp>
        <p:nvGrpSpPr>
          <p:cNvPr id="46" name="그룹 45"/>
          <p:cNvGrpSpPr/>
          <p:nvPr/>
        </p:nvGrpSpPr>
        <p:grpSpPr>
          <a:xfrm>
            <a:off x="2893680" y="5119165"/>
            <a:ext cx="628820" cy="138500"/>
            <a:chOff x="2878600" y="5195366"/>
            <a:chExt cx="628820" cy="138500"/>
          </a:xfrm>
        </p:grpSpPr>
        <p:sp>
          <p:nvSpPr>
            <p:cNvPr id="201" name="직사각형 200"/>
            <p:cNvSpPr/>
            <p:nvPr/>
          </p:nvSpPr>
          <p:spPr>
            <a:xfrm>
              <a:off x="2878600" y="5195366"/>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02" name="TextBox 201"/>
            <p:cNvSpPr txBox="1"/>
            <p:nvPr/>
          </p:nvSpPr>
          <p:spPr>
            <a:xfrm>
              <a:off x="3037629" y="5195367"/>
              <a:ext cx="469791" cy="138499"/>
            </a:xfrm>
            <a:prstGeom prst="rect">
              <a:avLst/>
            </a:prstGeom>
            <a:noFill/>
          </p:spPr>
          <p:txBody>
            <a:bodyPr wrap="square" lIns="0" tIns="0" rIns="0" bIns="0" rtlCol="0" anchor="ctr">
              <a:spAutoFit/>
            </a:bodyPr>
            <a:lstStyle/>
            <a:p>
              <a:pPr algn="ctr"/>
              <a:r>
                <a:rPr lang="ko-KR" altLang="en-US" sz="900" b="1" dirty="0" smtClean="0"/>
                <a:t>영등포구</a:t>
              </a:r>
              <a:endParaRPr lang="ko-KR" altLang="en-US" sz="900" b="1" dirty="0"/>
            </a:p>
          </p:txBody>
        </p:sp>
      </p:grpSp>
      <p:grpSp>
        <p:nvGrpSpPr>
          <p:cNvPr id="203" name="그룹 202"/>
          <p:cNvGrpSpPr/>
          <p:nvPr/>
        </p:nvGrpSpPr>
        <p:grpSpPr>
          <a:xfrm>
            <a:off x="3619992" y="5119165"/>
            <a:ext cx="585276" cy="138500"/>
            <a:chOff x="1452192" y="4610445"/>
            <a:chExt cx="585276" cy="138500"/>
          </a:xfrm>
        </p:grpSpPr>
        <p:sp>
          <p:nvSpPr>
            <p:cNvPr id="204" name="직사각형 203"/>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05" name="TextBox 204"/>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동작구</a:t>
              </a:r>
              <a:endParaRPr lang="ko-KR" altLang="en-US" sz="900" b="1" dirty="0"/>
            </a:p>
          </p:txBody>
        </p:sp>
      </p:grpSp>
      <p:sp>
        <p:nvSpPr>
          <p:cNvPr id="206" name="직사각형 205"/>
          <p:cNvSpPr/>
          <p:nvPr/>
        </p:nvSpPr>
        <p:spPr bwMode="auto">
          <a:xfrm>
            <a:off x="1431493" y="4874917"/>
            <a:ext cx="801191" cy="16221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서울서남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219" name="직사각형 218"/>
          <p:cNvSpPr/>
          <p:nvPr/>
        </p:nvSpPr>
        <p:spPr bwMode="auto">
          <a:xfrm>
            <a:off x="1418728" y="5296079"/>
            <a:ext cx="801191" cy="16221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서울동북</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232" name="직사각형 231"/>
          <p:cNvSpPr/>
          <p:nvPr/>
        </p:nvSpPr>
        <p:spPr bwMode="auto">
          <a:xfrm>
            <a:off x="1418728" y="5728127"/>
            <a:ext cx="801191" cy="16221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서울서북</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nvGrpSpPr>
          <p:cNvPr id="246" name="그룹 245"/>
          <p:cNvGrpSpPr/>
          <p:nvPr/>
        </p:nvGrpSpPr>
        <p:grpSpPr>
          <a:xfrm>
            <a:off x="4275334" y="5124534"/>
            <a:ext cx="585276" cy="138500"/>
            <a:chOff x="1452192" y="4610445"/>
            <a:chExt cx="585276" cy="138500"/>
          </a:xfrm>
        </p:grpSpPr>
        <p:sp>
          <p:nvSpPr>
            <p:cNvPr id="247" name="직사각형 246"/>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48" name="TextBox 247"/>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관악구</a:t>
              </a:r>
              <a:endParaRPr lang="ko-KR" altLang="en-US" sz="900" b="1" dirty="0"/>
            </a:p>
          </p:txBody>
        </p:sp>
      </p:grpSp>
      <p:grpSp>
        <p:nvGrpSpPr>
          <p:cNvPr id="249" name="그룹 248"/>
          <p:cNvGrpSpPr/>
          <p:nvPr/>
        </p:nvGrpSpPr>
        <p:grpSpPr>
          <a:xfrm>
            <a:off x="5001646" y="5124534"/>
            <a:ext cx="585276" cy="138500"/>
            <a:chOff x="1452192" y="4610445"/>
            <a:chExt cx="585276" cy="138500"/>
          </a:xfrm>
        </p:grpSpPr>
        <p:sp>
          <p:nvSpPr>
            <p:cNvPr id="250" name="직사각형 249"/>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51" name="TextBox 250"/>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금천구</a:t>
              </a:r>
              <a:endParaRPr lang="ko-KR" altLang="en-US" sz="900" b="1" dirty="0"/>
            </a:p>
          </p:txBody>
        </p:sp>
      </p:grpSp>
      <p:grpSp>
        <p:nvGrpSpPr>
          <p:cNvPr id="252" name="그룹 251"/>
          <p:cNvGrpSpPr/>
          <p:nvPr/>
        </p:nvGrpSpPr>
        <p:grpSpPr>
          <a:xfrm>
            <a:off x="5727958" y="5124534"/>
            <a:ext cx="585276" cy="138500"/>
            <a:chOff x="1452192" y="4610445"/>
            <a:chExt cx="585276" cy="138500"/>
          </a:xfrm>
        </p:grpSpPr>
        <p:sp>
          <p:nvSpPr>
            <p:cNvPr id="253" name="직사각형 252"/>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54" name="TextBox 253"/>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구로구</a:t>
              </a:r>
              <a:endParaRPr lang="ko-KR" altLang="en-US" sz="900" b="1" dirty="0"/>
            </a:p>
          </p:txBody>
        </p:sp>
      </p:grpSp>
      <p:grpSp>
        <p:nvGrpSpPr>
          <p:cNvPr id="258" name="그룹 257"/>
          <p:cNvGrpSpPr/>
          <p:nvPr/>
        </p:nvGrpSpPr>
        <p:grpSpPr>
          <a:xfrm>
            <a:off x="1436862" y="5534811"/>
            <a:ext cx="585276" cy="138500"/>
            <a:chOff x="1452192" y="4610445"/>
            <a:chExt cx="585276" cy="138500"/>
          </a:xfrm>
        </p:grpSpPr>
        <p:sp>
          <p:nvSpPr>
            <p:cNvPr id="259" name="직사각형 258"/>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60" name="TextBox 259"/>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도봉구</a:t>
              </a:r>
              <a:endParaRPr lang="ko-KR" altLang="en-US" sz="900" b="1" dirty="0"/>
            </a:p>
          </p:txBody>
        </p:sp>
      </p:grpSp>
      <p:grpSp>
        <p:nvGrpSpPr>
          <p:cNvPr id="261" name="그룹 260"/>
          <p:cNvGrpSpPr/>
          <p:nvPr/>
        </p:nvGrpSpPr>
        <p:grpSpPr>
          <a:xfrm>
            <a:off x="2163174" y="5534811"/>
            <a:ext cx="585276" cy="138500"/>
            <a:chOff x="1452192" y="4610445"/>
            <a:chExt cx="585276" cy="138500"/>
          </a:xfrm>
        </p:grpSpPr>
        <p:sp>
          <p:nvSpPr>
            <p:cNvPr id="262" name="직사각형 261"/>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63" name="TextBox 262"/>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강북구</a:t>
              </a:r>
              <a:endParaRPr lang="ko-KR" altLang="en-US" sz="900" b="1" dirty="0"/>
            </a:p>
          </p:txBody>
        </p:sp>
      </p:grpSp>
      <p:grpSp>
        <p:nvGrpSpPr>
          <p:cNvPr id="264" name="그룹 263"/>
          <p:cNvGrpSpPr/>
          <p:nvPr/>
        </p:nvGrpSpPr>
        <p:grpSpPr>
          <a:xfrm>
            <a:off x="2889486" y="5534811"/>
            <a:ext cx="628820" cy="138500"/>
            <a:chOff x="2878600" y="5195366"/>
            <a:chExt cx="628820" cy="138500"/>
          </a:xfrm>
        </p:grpSpPr>
        <p:sp>
          <p:nvSpPr>
            <p:cNvPr id="265" name="직사각형 264"/>
            <p:cNvSpPr/>
            <p:nvPr/>
          </p:nvSpPr>
          <p:spPr>
            <a:xfrm>
              <a:off x="2878600" y="5195366"/>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66" name="TextBox 265"/>
            <p:cNvSpPr txBox="1"/>
            <p:nvPr/>
          </p:nvSpPr>
          <p:spPr>
            <a:xfrm>
              <a:off x="3037629" y="5195367"/>
              <a:ext cx="469791" cy="138499"/>
            </a:xfrm>
            <a:prstGeom prst="rect">
              <a:avLst/>
            </a:prstGeom>
            <a:noFill/>
          </p:spPr>
          <p:txBody>
            <a:bodyPr wrap="square" lIns="0" tIns="0" rIns="0" bIns="0" rtlCol="0" anchor="ctr">
              <a:spAutoFit/>
            </a:bodyPr>
            <a:lstStyle/>
            <a:p>
              <a:pPr algn="ctr"/>
              <a:r>
                <a:rPr lang="ko-KR" altLang="en-US" sz="900" b="1" dirty="0" smtClean="0"/>
                <a:t>노원구</a:t>
              </a:r>
              <a:endParaRPr lang="ko-KR" altLang="en-US" sz="900" b="1" dirty="0"/>
            </a:p>
          </p:txBody>
        </p:sp>
      </p:grpSp>
      <p:grpSp>
        <p:nvGrpSpPr>
          <p:cNvPr id="267" name="그룹 266"/>
          <p:cNvGrpSpPr/>
          <p:nvPr/>
        </p:nvGrpSpPr>
        <p:grpSpPr>
          <a:xfrm>
            <a:off x="3615798" y="5534811"/>
            <a:ext cx="585276" cy="138500"/>
            <a:chOff x="1452192" y="4610445"/>
            <a:chExt cx="585276" cy="138500"/>
          </a:xfrm>
        </p:grpSpPr>
        <p:sp>
          <p:nvSpPr>
            <p:cNvPr id="268" name="직사각형 267"/>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69" name="TextBox 268"/>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중랑구</a:t>
              </a:r>
              <a:endParaRPr lang="ko-KR" altLang="en-US" sz="900" b="1" dirty="0"/>
            </a:p>
          </p:txBody>
        </p:sp>
      </p:grpSp>
      <p:grpSp>
        <p:nvGrpSpPr>
          <p:cNvPr id="270" name="그룹 269"/>
          <p:cNvGrpSpPr/>
          <p:nvPr/>
        </p:nvGrpSpPr>
        <p:grpSpPr>
          <a:xfrm>
            <a:off x="4271140" y="5540180"/>
            <a:ext cx="585276" cy="138500"/>
            <a:chOff x="1452192" y="4610445"/>
            <a:chExt cx="585276" cy="138500"/>
          </a:xfrm>
        </p:grpSpPr>
        <p:sp>
          <p:nvSpPr>
            <p:cNvPr id="271" name="직사각형 270"/>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72" name="TextBox 271"/>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성북구</a:t>
              </a:r>
              <a:endParaRPr lang="ko-KR" altLang="en-US" sz="900" b="1" dirty="0"/>
            </a:p>
          </p:txBody>
        </p:sp>
      </p:grpSp>
      <p:grpSp>
        <p:nvGrpSpPr>
          <p:cNvPr id="276" name="그룹 275"/>
          <p:cNvGrpSpPr/>
          <p:nvPr/>
        </p:nvGrpSpPr>
        <p:grpSpPr>
          <a:xfrm>
            <a:off x="5723764" y="5540180"/>
            <a:ext cx="585276" cy="138500"/>
            <a:chOff x="1452192" y="4610445"/>
            <a:chExt cx="585276" cy="138500"/>
          </a:xfrm>
        </p:grpSpPr>
        <p:sp>
          <p:nvSpPr>
            <p:cNvPr id="277" name="직사각형 276"/>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78" name="TextBox 277"/>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성동구</a:t>
              </a:r>
              <a:endParaRPr lang="ko-KR" altLang="en-US" sz="900" b="1" dirty="0"/>
            </a:p>
          </p:txBody>
        </p:sp>
      </p:grpSp>
      <p:grpSp>
        <p:nvGrpSpPr>
          <p:cNvPr id="279" name="그룹 278"/>
          <p:cNvGrpSpPr/>
          <p:nvPr/>
        </p:nvGrpSpPr>
        <p:grpSpPr>
          <a:xfrm>
            <a:off x="6450076" y="5540180"/>
            <a:ext cx="585276" cy="138500"/>
            <a:chOff x="1452192" y="4610445"/>
            <a:chExt cx="585276" cy="138500"/>
          </a:xfrm>
        </p:grpSpPr>
        <p:sp>
          <p:nvSpPr>
            <p:cNvPr id="280" name="직사각형 279"/>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81" name="TextBox 280"/>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광진구</a:t>
              </a:r>
              <a:endParaRPr lang="ko-KR" altLang="en-US" sz="900" b="1" dirty="0"/>
            </a:p>
          </p:txBody>
        </p:sp>
      </p:grpSp>
      <p:grpSp>
        <p:nvGrpSpPr>
          <p:cNvPr id="282" name="그룹 281"/>
          <p:cNvGrpSpPr/>
          <p:nvPr/>
        </p:nvGrpSpPr>
        <p:grpSpPr>
          <a:xfrm>
            <a:off x="5001646" y="5542745"/>
            <a:ext cx="628820" cy="138500"/>
            <a:chOff x="2878600" y="5195366"/>
            <a:chExt cx="628820" cy="138500"/>
          </a:xfrm>
        </p:grpSpPr>
        <p:sp>
          <p:nvSpPr>
            <p:cNvPr id="283" name="직사각형 282"/>
            <p:cNvSpPr/>
            <p:nvPr/>
          </p:nvSpPr>
          <p:spPr>
            <a:xfrm>
              <a:off x="2878600" y="5195366"/>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84" name="TextBox 283"/>
            <p:cNvSpPr txBox="1"/>
            <p:nvPr/>
          </p:nvSpPr>
          <p:spPr>
            <a:xfrm>
              <a:off x="3037629" y="5195367"/>
              <a:ext cx="469791" cy="138499"/>
            </a:xfrm>
            <a:prstGeom prst="rect">
              <a:avLst/>
            </a:prstGeom>
            <a:noFill/>
          </p:spPr>
          <p:txBody>
            <a:bodyPr wrap="square" lIns="0" tIns="0" rIns="0" bIns="0" rtlCol="0" anchor="ctr">
              <a:spAutoFit/>
            </a:bodyPr>
            <a:lstStyle/>
            <a:p>
              <a:pPr algn="ctr"/>
              <a:r>
                <a:rPr lang="ko-KR" altLang="en-US" sz="900" b="1" dirty="0" smtClean="0"/>
                <a:t>동대문구</a:t>
              </a:r>
              <a:endParaRPr lang="ko-KR" altLang="en-US" sz="900" b="1" dirty="0"/>
            </a:p>
          </p:txBody>
        </p:sp>
      </p:grpSp>
      <p:grpSp>
        <p:nvGrpSpPr>
          <p:cNvPr id="285" name="그룹 284"/>
          <p:cNvGrpSpPr/>
          <p:nvPr/>
        </p:nvGrpSpPr>
        <p:grpSpPr>
          <a:xfrm>
            <a:off x="1443094" y="5995470"/>
            <a:ext cx="585276" cy="138500"/>
            <a:chOff x="1452192" y="4610445"/>
            <a:chExt cx="585276" cy="138500"/>
          </a:xfrm>
        </p:grpSpPr>
        <p:sp>
          <p:nvSpPr>
            <p:cNvPr id="286" name="직사각형 285"/>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87" name="TextBox 286"/>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은평구</a:t>
              </a:r>
              <a:endParaRPr lang="ko-KR" altLang="en-US" sz="900" b="1" dirty="0"/>
            </a:p>
          </p:txBody>
        </p:sp>
      </p:grpSp>
      <p:grpSp>
        <p:nvGrpSpPr>
          <p:cNvPr id="288" name="그룹 287"/>
          <p:cNvGrpSpPr/>
          <p:nvPr/>
        </p:nvGrpSpPr>
        <p:grpSpPr>
          <a:xfrm>
            <a:off x="2169406" y="5995470"/>
            <a:ext cx="585276" cy="138500"/>
            <a:chOff x="1452192" y="4610445"/>
            <a:chExt cx="585276" cy="138500"/>
          </a:xfrm>
        </p:grpSpPr>
        <p:sp>
          <p:nvSpPr>
            <p:cNvPr id="289" name="직사각형 288"/>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90" name="TextBox 289"/>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종로구</a:t>
              </a:r>
              <a:endParaRPr lang="ko-KR" altLang="en-US" sz="900" b="1" dirty="0"/>
            </a:p>
          </p:txBody>
        </p:sp>
      </p:grpSp>
      <p:grpSp>
        <p:nvGrpSpPr>
          <p:cNvPr id="291" name="그룹 290"/>
          <p:cNvGrpSpPr/>
          <p:nvPr/>
        </p:nvGrpSpPr>
        <p:grpSpPr>
          <a:xfrm>
            <a:off x="2895718" y="5995470"/>
            <a:ext cx="628820" cy="138500"/>
            <a:chOff x="2878600" y="5195366"/>
            <a:chExt cx="628820" cy="138500"/>
          </a:xfrm>
        </p:grpSpPr>
        <p:sp>
          <p:nvSpPr>
            <p:cNvPr id="292" name="직사각형 291"/>
            <p:cNvSpPr/>
            <p:nvPr/>
          </p:nvSpPr>
          <p:spPr>
            <a:xfrm>
              <a:off x="2878600" y="5195366"/>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93" name="TextBox 292"/>
            <p:cNvSpPr txBox="1"/>
            <p:nvPr/>
          </p:nvSpPr>
          <p:spPr>
            <a:xfrm>
              <a:off x="3037629" y="5195367"/>
              <a:ext cx="469791" cy="138499"/>
            </a:xfrm>
            <a:prstGeom prst="rect">
              <a:avLst/>
            </a:prstGeom>
            <a:noFill/>
          </p:spPr>
          <p:txBody>
            <a:bodyPr wrap="square" lIns="0" tIns="0" rIns="0" bIns="0" rtlCol="0" anchor="ctr">
              <a:spAutoFit/>
            </a:bodyPr>
            <a:lstStyle/>
            <a:p>
              <a:pPr algn="ctr"/>
              <a:r>
                <a:rPr lang="ko-KR" altLang="en-US" sz="900" b="1" dirty="0" smtClean="0"/>
                <a:t>서대문구</a:t>
              </a:r>
              <a:endParaRPr lang="ko-KR" altLang="en-US" sz="900" b="1" dirty="0"/>
            </a:p>
          </p:txBody>
        </p:sp>
      </p:grpSp>
      <p:grpSp>
        <p:nvGrpSpPr>
          <p:cNvPr id="294" name="그룹 293"/>
          <p:cNvGrpSpPr/>
          <p:nvPr/>
        </p:nvGrpSpPr>
        <p:grpSpPr>
          <a:xfrm>
            <a:off x="3622030" y="5995470"/>
            <a:ext cx="585276" cy="138500"/>
            <a:chOff x="1452192" y="4610445"/>
            <a:chExt cx="585276" cy="138500"/>
          </a:xfrm>
        </p:grpSpPr>
        <p:sp>
          <p:nvSpPr>
            <p:cNvPr id="295" name="직사각형 294"/>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96" name="TextBox 295"/>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마포구</a:t>
              </a:r>
              <a:endParaRPr lang="ko-KR" altLang="en-US" sz="900" b="1" dirty="0"/>
            </a:p>
          </p:txBody>
        </p:sp>
      </p:grpSp>
      <p:grpSp>
        <p:nvGrpSpPr>
          <p:cNvPr id="297" name="그룹 296"/>
          <p:cNvGrpSpPr/>
          <p:nvPr/>
        </p:nvGrpSpPr>
        <p:grpSpPr>
          <a:xfrm>
            <a:off x="4277372" y="6000839"/>
            <a:ext cx="585276" cy="138500"/>
            <a:chOff x="1452192" y="4610445"/>
            <a:chExt cx="585276" cy="138500"/>
          </a:xfrm>
        </p:grpSpPr>
        <p:sp>
          <p:nvSpPr>
            <p:cNvPr id="298" name="직사각형 297"/>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299" name="TextBox 298"/>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중구</a:t>
              </a:r>
              <a:endParaRPr lang="ko-KR" altLang="en-US" sz="900" b="1" dirty="0"/>
            </a:p>
          </p:txBody>
        </p:sp>
      </p:grpSp>
      <p:grpSp>
        <p:nvGrpSpPr>
          <p:cNvPr id="300" name="그룹 299"/>
          <p:cNvGrpSpPr/>
          <p:nvPr/>
        </p:nvGrpSpPr>
        <p:grpSpPr>
          <a:xfrm>
            <a:off x="5003684" y="6000839"/>
            <a:ext cx="585276" cy="138500"/>
            <a:chOff x="1452192" y="4610445"/>
            <a:chExt cx="585276" cy="138500"/>
          </a:xfrm>
        </p:grpSpPr>
        <p:sp>
          <p:nvSpPr>
            <p:cNvPr id="301" name="직사각형 300"/>
            <p:cNvSpPr/>
            <p:nvPr/>
          </p:nvSpPr>
          <p:spPr>
            <a:xfrm>
              <a:off x="1452192" y="4610445"/>
              <a:ext cx="115485" cy="109463"/>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302" name="TextBox 301"/>
            <p:cNvSpPr txBox="1"/>
            <p:nvPr/>
          </p:nvSpPr>
          <p:spPr>
            <a:xfrm>
              <a:off x="1567677" y="4610446"/>
              <a:ext cx="469791" cy="138499"/>
            </a:xfrm>
            <a:prstGeom prst="rect">
              <a:avLst/>
            </a:prstGeom>
            <a:noFill/>
          </p:spPr>
          <p:txBody>
            <a:bodyPr wrap="square" lIns="0" tIns="0" rIns="0" bIns="0" rtlCol="0" anchor="ctr">
              <a:spAutoFit/>
            </a:bodyPr>
            <a:lstStyle/>
            <a:p>
              <a:pPr algn="ctr"/>
              <a:r>
                <a:rPr lang="ko-KR" altLang="en-US" sz="900" b="1" dirty="0" smtClean="0"/>
                <a:t>용산구</a:t>
              </a:r>
              <a:endParaRPr lang="ko-KR" altLang="en-US" sz="900" b="1" dirty="0"/>
            </a:p>
          </p:txBody>
        </p:sp>
      </p:grpSp>
      <p:sp>
        <p:nvSpPr>
          <p:cNvPr id="306" name="직사각형 305"/>
          <p:cNvSpPr/>
          <p:nvPr/>
        </p:nvSpPr>
        <p:spPr>
          <a:xfrm>
            <a:off x="1369457" y="4382683"/>
            <a:ext cx="5764880" cy="1768708"/>
          </a:xfrm>
          <a:prstGeom prst="rect">
            <a:avLst/>
          </a:prstGeom>
          <a:noFill/>
          <a:ln w="9525">
            <a:solidFill>
              <a:schemeClr val="tx1"/>
            </a:solidFill>
          </a:ln>
        </p:spPr>
        <p:txBody>
          <a:bodyPr wrap="square" tIns="0" rIns="0" bIns="0" anchor="ctr">
            <a:normAutofit/>
          </a:bodyPr>
          <a:lstStyle/>
          <a:p>
            <a:pPr algn="ctr"/>
            <a:endParaRPr lang="en-US" altLang="ko-KR" sz="1000" b="1" dirty="0" smtClean="0"/>
          </a:p>
        </p:txBody>
      </p:sp>
      <p:sp>
        <p:nvSpPr>
          <p:cNvPr id="309" name="TextBox 308"/>
          <p:cNvSpPr txBox="1"/>
          <p:nvPr/>
        </p:nvSpPr>
        <p:spPr>
          <a:xfrm>
            <a:off x="1330215" y="4135310"/>
            <a:ext cx="5840765" cy="2092282"/>
          </a:xfrm>
          <a:prstGeom prst="rect">
            <a:avLst/>
          </a:prstGeom>
          <a:noFill/>
          <a:ln w="25400">
            <a:solidFill>
              <a:srgbClr val="FF0000"/>
            </a:solidFill>
            <a:prstDash val="dash"/>
          </a:ln>
        </p:spPr>
        <p:txBody>
          <a:bodyPr wrap="square" rtlCol="0">
            <a:normAutofit/>
          </a:bodyPr>
          <a:lstStyle/>
          <a:p>
            <a:endParaRPr lang="ko-KR" altLang="en-US" dirty="0"/>
          </a:p>
        </p:txBody>
      </p:sp>
      <p:sp>
        <p:nvSpPr>
          <p:cNvPr id="8" name="직사각형 7"/>
          <p:cNvSpPr/>
          <p:nvPr/>
        </p:nvSpPr>
        <p:spPr bwMode="auto">
          <a:xfrm>
            <a:off x="2311736" y="631103"/>
            <a:ext cx="2421528" cy="1757092"/>
          </a:xfrm>
          <a:prstGeom prst="rect">
            <a:avLst/>
          </a:prstGeom>
          <a:solidFill>
            <a:srgbClr val="0070C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141208 </a:t>
            </a:r>
            <a:r>
              <a:rPr kumimoji="1" lang="en-US" altLang="ko-KR" sz="1200" b="1" i="0" u="none" strike="noStrike" cap="none" normalizeH="0" baseline="0" dirty="0" err="1" smtClean="0">
                <a:ln>
                  <a:noFill/>
                </a:ln>
                <a:solidFill>
                  <a:schemeClr val="bg1"/>
                </a:solidFill>
                <a:effectLst/>
                <a:latin typeface="Arial" charset="0"/>
                <a:ea typeface="돋움" pitchFamily="50" charset="-127"/>
              </a:rPr>
              <a:t>이희승</a:t>
            </a:r>
            <a:r>
              <a:rPr kumimoji="1" lang="en-US" altLang="ko-KR" sz="1200" b="1" i="0" u="none" strike="noStrike" cap="none" normalizeH="0" baseline="0" dirty="0" smtClean="0">
                <a:ln>
                  <a:noFill/>
                </a:ln>
                <a:solidFill>
                  <a:schemeClr val="bg1"/>
                </a:solidFill>
                <a:effectLst/>
                <a:latin typeface="Arial" charset="0"/>
                <a:ea typeface="돋움" pitchFamily="50" charset="-127"/>
              </a:rPr>
              <a:t> :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특화분야 해당 버튼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클릭시</a:t>
            </a:r>
            <a:r>
              <a:rPr kumimoji="1" lang="ko-KR" altLang="en-US" sz="1200" b="1" i="0" u="none" strike="noStrike" cap="none" normalizeH="0" baseline="0" dirty="0" smtClean="0">
                <a:ln>
                  <a:noFill/>
                </a:ln>
                <a:solidFill>
                  <a:schemeClr val="bg1"/>
                </a:solidFill>
                <a:effectLst/>
                <a:latin typeface="Arial" charset="0"/>
                <a:ea typeface="돋움" pitchFamily="50" charset="-127"/>
              </a:rPr>
              <a:t>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체크 </a:t>
            </a:r>
            <a:r>
              <a:rPr kumimoji="1" lang="ko-KR" altLang="en-US" sz="1200" b="1" i="0" u="none" strike="noStrike" cap="none" normalizeH="0" baseline="0" dirty="0" smtClean="0">
                <a:ln>
                  <a:noFill/>
                </a:ln>
                <a:solidFill>
                  <a:schemeClr val="bg1"/>
                </a:solidFill>
                <a:effectLst/>
                <a:latin typeface="Arial" charset="0"/>
                <a:ea typeface="돋움" pitchFamily="50" charset="-127"/>
              </a:rPr>
              <a:t>박스</a:t>
            </a:r>
            <a:r>
              <a:rPr kumimoji="1" lang="ko-KR" altLang="en-US" sz="1200" b="1" i="0" u="none" strike="noStrike" cap="none" normalizeH="0" dirty="0" smtClean="0">
                <a:ln>
                  <a:noFill/>
                </a:ln>
                <a:solidFill>
                  <a:schemeClr val="bg1"/>
                </a:solidFill>
                <a:effectLst/>
                <a:latin typeface="Arial" charset="0"/>
                <a:ea typeface="돋움" pitchFamily="50" charset="-127"/>
              </a:rPr>
              <a:t> 선택화면으로 이동</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
        <p:nvSpPr>
          <p:cNvPr id="167" name="직사각형 166"/>
          <p:cNvSpPr/>
          <p:nvPr/>
        </p:nvSpPr>
        <p:spPr bwMode="auto">
          <a:xfrm>
            <a:off x="5653450" y="1532445"/>
            <a:ext cx="801191" cy="17729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69" name="직사각형 168"/>
          <p:cNvSpPr/>
          <p:nvPr/>
        </p:nvSpPr>
        <p:spPr bwMode="auto">
          <a:xfrm>
            <a:off x="5652120" y="2304717"/>
            <a:ext cx="801191" cy="17729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nvGrpSpPr>
          <p:cNvPr id="175" name="그룹 174"/>
          <p:cNvGrpSpPr/>
          <p:nvPr/>
        </p:nvGrpSpPr>
        <p:grpSpPr>
          <a:xfrm>
            <a:off x="7422506" y="-113732"/>
            <a:ext cx="2006722" cy="2154882"/>
            <a:chOff x="5559973" y="611560"/>
            <a:chExt cx="3714025" cy="3767535"/>
          </a:xfrm>
        </p:grpSpPr>
        <p:grpSp>
          <p:nvGrpSpPr>
            <p:cNvPr id="176" name="그룹 175"/>
            <p:cNvGrpSpPr/>
            <p:nvPr/>
          </p:nvGrpSpPr>
          <p:grpSpPr>
            <a:xfrm>
              <a:off x="5559973" y="611560"/>
              <a:ext cx="3714025" cy="3767535"/>
              <a:chOff x="5537688" y="595592"/>
              <a:chExt cx="3703034" cy="3386458"/>
            </a:xfrm>
          </p:grpSpPr>
          <p:pic>
            <p:nvPicPr>
              <p:cNvPr id="207" name="그림 206"/>
              <p:cNvPicPr>
                <a:picLocks noChangeAspect="1"/>
              </p:cNvPicPr>
              <p:nvPr/>
            </p:nvPicPr>
            <p:blipFill>
              <a:blip r:embed="rId8"/>
              <a:stretch>
                <a:fillRect/>
              </a:stretch>
            </p:blipFill>
            <p:spPr>
              <a:xfrm>
                <a:off x="5599532" y="610152"/>
                <a:ext cx="3600401" cy="3359294"/>
              </a:xfrm>
              <a:prstGeom prst="rect">
                <a:avLst/>
              </a:prstGeom>
            </p:spPr>
          </p:pic>
          <p:sp>
            <p:nvSpPr>
              <p:cNvPr id="208" name="직사각형 207"/>
              <p:cNvSpPr/>
              <p:nvPr/>
            </p:nvSpPr>
            <p:spPr bwMode="auto">
              <a:xfrm>
                <a:off x="5537688" y="595592"/>
                <a:ext cx="3703034" cy="3386458"/>
              </a:xfrm>
              <a:prstGeom prst="rect">
                <a:avLst/>
              </a:prstGeom>
              <a:noFill/>
              <a:ln w="1905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77" name="직사각형 176"/>
            <p:cNvSpPr/>
            <p:nvPr/>
          </p:nvSpPr>
          <p:spPr bwMode="auto">
            <a:xfrm>
              <a:off x="6728321" y="4069104"/>
              <a:ext cx="716403" cy="168371"/>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latin typeface="Arial" charset="0"/>
                  <a:ea typeface="돋움" pitchFamily="50" charset="-127"/>
                </a:rPr>
                <a:t>확인</a:t>
              </a:r>
              <a:endParaRPr kumimoji="1" lang="ko-KR" altLang="en-US" sz="800" b="1" i="0" u="none" strike="noStrike" cap="none" normalizeH="0" baseline="0" dirty="0" smtClean="0">
                <a:ln>
                  <a:noFill/>
                </a:ln>
                <a:effectLst/>
                <a:latin typeface="Arial" charset="0"/>
                <a:ea typeface="돋움" pitchFamily="50" charset="-127"/>
              </a:endParaRPr>
            </a:p>
          </p:txBody>
        </p:sp>
        <p:sp>
          <p:nvSpPr>
            <p:cNvPr id="178" name="직사각형 177"/>
            <p:cNvSpPr/>
            <p:nvPr/>
          </p:nvSpPr>
          <p:spPr bwMode="auto">
            <a:xfrm>
              <a:off x="7482446" y="4069104"/>
              <a:ext cx="716403" cy="168371"/>
            </a:xfrm>
            <a:prstGeom prst="rect">
              <a:avLst/>
            </a:prstGeom>
            <a:solidFill>
              <a:schemeClr val="bg1">
                <a:lumMod val="9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latin typeface="Arial" charset="0"/>
                  <a:ea typeface="돋움" pitchFamily="50" charset="-127"/>
                </a:rPr>
                <a:t>취소</a:t>
              </a:r>
              <a:endParaRPr kumimoji="1" lang="ko-KR" altLang="en-US" sz="800" b="1" i="0" u="none" strike="noStrike" cap="none" normalizeH="0" baseline="0" dirty="0" smtClean="0">
                <a:ln>
                  <a:noFill/>
                </a:ln>
                <a:effectLst/>
                <a:latin typeface="Arial" charset="0"/>
                <a:ea typeface="돋움" pitchFamily="50" charset="-127"/>
              </a:endParaRPr>
            </a:p>
          </p:txBody>
        </p:sp>
      </p:grpSp>
    </p:spTree>
    <p:extLst>
      <p:ext uri="{BB962C8B-B14F-4D97-AF65-F5344CB8AC3E}">
        <p14:creationId xmlns:p14="http://schemas.microsoft.com/office/powerpoint/2010/main" val="4147880394"/>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6"/>
          <p:cNvSpPr>
            <a:spLocks noChangeArrowheads="1"/>
          </p:cNvSpPr>
          <p:nvPr/>
        </p:nvSpPr>
        <p:spPr bwMode="auto">
          <a:xfrm>
            <a:off x="606425" y="527968"/>
            <a:ext cx="828605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교수진 관리 상세보기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8" name="그림 7"/>
          <p:cNvPicPr>
            <a:picLocks noChangeAspect="1"/>
          </p:cNvPicPr>
          <p:nvPr/>
        </p:nvPicPr>
        <p:blipFill>
          <a:blip r:embed="rId2"/>
          <a:stretch>
            <a:fillRect/>
          </a:stretch>
        </p:blipFill>
        <p:spPr>
          <a:xfrm>
            <a:off x="23529" y="824619"/>
            <a:ext cx="3574860" cy="2088232"/>
          </a:xfrm>
          <a:prstGeom prst="rect">
            <a:avLst/>
          </a:prstGeom>
        </p:spPr>
      </p:pic>
      <p:grpSp>
        <p:nvGrpSpPr>
          <p:cNvPr id="223" name="그룹 222"/>
          <p:cNvGrpSpPr/>
          <p:nvPr/>
        </p:nvGrpSpPr>
        <p:grpSpPr>
          <a:xfrm>
            <a:off x="3660220" y="1229169"/>
            <a:ext cx="5471303" cy="191402"/>
            <a:chOff x="1314346" y="1719201"/>
            <a:chExt cx="5862754" cy="191402"/>
          </a:xfrm>
        </p:grpSpPr>
        <p:pic>
          <p:nvPicPr>
            <p:cNvPr id="2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 name="TextBox 224"/>
            <p:cNvSpPr txBox="1"/>
            <p:nvPr/>
          </p:nvSpPr>
          <p:spPr>
            <a:xfrm>
              <a:off x="1344244" y="1749059"/>
              <a:ext cx="1564395"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교수진 등록 및 수정</a:t>
              </a:r>
              <a:endParaRPr lang="ko-KR" altLang="en-US" sz="900" b="1" dirty="0">
                <a:solidFill>
                  <a:schemeClr val="bg1"/>
                </a:solidFill>
              </a:endParaRPr>
            </a:p>
          </p:txBody>
        </p:sp>
      </p:grpSp>
      <p:sp>
        <p:nvSpPr>
          <p:cNvPr id="226" name="직사각형 225"/>
          <p:cNvSpPr/>
          <p:nvPr/>
        </p:nvSpPr>
        <p:spPr bwMode="auto">
          <a:xfrm>
            <a:off x="3670822" y="1447903"/>
            <a:ext cx="5461145" cy="37090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27" name="표 226"/>
          <p:cNvGraphicFramePr>
            <a:graphicFrameLocks noGrp="1"/>
          </p:cNvGraphicFramePr>
          <p:nvPr>
            <p:extLst/>
          </p:nvPr>
        </p:nvGraphicFramePr>
        <p:xfrm>
          <a:off x="3753716" y="1506711"/>
          <a:ext cx="5251768" cy="3290200"/>
        </p:xfrm>
        <a:graphic>
          <a:graphicData uri="http://schemas.openxmlformats.org/drawingml/2006/table">
            <a:tbl>
              <a:tblPr firstRow="1" bandRow="1">
                <a:tableStyleId>{5C22544A-7EE6-4342-B048-85BDC9FD1C3A}</a:tableStyleId>
              </a:tblPr>
              <a:tblGrid>
                <a:gridCol w="786083"/>
                <a:gridCol w="1839801"/>
                <a:gridCol w="848202"/>
                <a:gridCol w="1777682"/>
              </a:tblGrid>
              <a:tr h="256986">
                <a:tc>
                  <a:txBody>
                    <a:bodyPr/>
                    <a:lstStyle/>
                    <a:p>
                      <a:pPr algn="ctr" latinLnBrk="1"/>
                      <a:r>
                        <a:rPr lang="ko-KR" altLang="en-US" sz="900" b="1" dirty="0" smtClean="0">
                          <a:solidFill>
                            <a:schemeClr val="tx1"/>
                          </a:solidFill>
                        </a:rPr>
                        <a:t>이름</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성별</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전화번호</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생년월일</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err="1" smtClean="0">
                          <a:solidFill>
                            <a:schemeClr val="tx1"/>
                          </a:solidFill>
                        </a:rPr>
                        <a:t>이메일</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학력</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특화분야</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자격증</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선호지역</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국적</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입금정보</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82929-23-2133</a:t>
                      </a:r>
                      <a:r>
                        <a:rPr lang="en-US" altLang="ko-KR" sz="900" baseline="0" dirty="0" smtClean="0">
                          <a:solidFill>
                            <a:schemeClr val="tx1"/>
                          </a:solidFill>
                        </a:rPr>
                        <a:t> (</a:t>
                      </a:r>
                      <a:r>
                        <a:rPr lang="ko-KR" altLang="en-US" sz="900" baseline="0" dirty="0" smtClean="0">
                          <a:solidFill>
                            <a:schemeClr val="tx1"/>
                          </a:solidFill>
                        </a:rPr>
                        <a:t>국민</a:t>
                      </a:r>
                      <a:r>
                        <a:rPr lang="en-US" altLang="ko-KR" sz="900" baseline="0" dirty="0" smtClean="0">
                          <a:solidFill>
                            <a:schemeClr val="tx1"/>
                          </a:solidFill>
                        </a:rPr>
                        <a:t>)</a:t>
                      </a:r>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예금주</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주소</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직통 연락처</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91298">
                <a:tc>
                  <a:txBody>
                    <a:bodyPr/>
                    <a:lstStyle/>
                    <a:p>
                      <a:pPr algn="ctr" latinLnBrk="1"/>
                      <a:r>
                        <a:rPr lang="ko-KR" altLang="en-US" sz="900" b="1" dirty="0" smtClean="0">
                          <a:solidFill>
                            <a:schemeClr val="tx1"/>
                          </a:solidFill>
                        </a:rPr>
                        <a:t>경력사항</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latinLnBrk="1"/>
                      <a:r>
                        <a:rPr lang="en-US" altLang="ko-KR" sz="900" dirty="0" smtClean="0">
                          <a:solidFill>
                            <a:schemeClr val="tx1"/>
                          </a:solidFill>
                        </a:rPr>
                        <a:t>2014.02-</a:t>
                      </a:r>
                      <a:r>
                        <a:rPr lang="ko-KR" altLang="en-US" sz="900" dirty="0" smtClean="0">
                          <a:solidFill>
                            <a:schemeClr val="tx1"/>
                          </a:solidFill>
                        </a:rPr>
                        <a:t>현재 </a:t>
                      </a:r>
                      <a:r>
                        <a:rPr lang="en-US" altLang="ko-KR" sz="900" dirty="0" smtClean="0">
                          <a:solidFill>
                            <a:schemeClr val="tx1"/>
                          </a:solidFill>
                        </a:rPr>
                        <a:t>GS Shop(GS </a:t>
                      </a:r>
                      <a:r>
                        <a:rPr lang="ko-KR" altLang="en-US" sz="900" dirty="0" smtClean="0">
                          <a:solidFill>
                            <a:schemeClr val="tx1"/>
                          </a:solidFill>
                        </a:rPr>
                        <a:t>홈쇼핑</a:t>
                      </a:r>
                      <a:r>
                        <a:rPr lang="en-US" altLang="ko-KR" sz="900" dirty="0" smtClean="0">
                          <a:solidFill>
                            <a:schemeClr val="tx1"/>
                          </a:solidFill>
                        </a:rPr>
                        <a:t>) </a:t>
                      </a:r>
                      <a:r>
                        <a:rPr lang="ko-KR" altLang="en-US" sz="900" dirty="0" smtClean="0">
                          <a:solidFill>
                            <a:schemeClr val="tx1"/>
                          </a:solidFill>
                        </a:rPr>
                        <a:t>중국어 강사</a:t>
                      </a:r>
                    </a:p>
                    <a:p>
                      <a:pPr algn="l" latinLnBrk="1"/>
                      <a:r>
                        <a:rPr lang="en-US" altLang="ko-KR" sz="900" dirty="0" smtClean="0">
                          <a:solidFill>
                            <a:schemeClr val="tx1"/>
                          </a:solidFill>
                        </a:rPr>
                        <a:t>2013.10-</a:t>
                      </a:r>
                      <a:r>
                        <a:rPr lang="ko-KR" altLang="en-US" sz="900" dirty="0" smtClean="0">
                          <a:solidFill>
                            <a:schemeClr val="tx1"/>
                          </a:solidFill>
                        </a:rPr>
                        <a:t>현재 </a:t>
                      </a:r>
                      <a:r>
                        <a:rPr lang="en-US" altLang="ko-KR" sz="900" dirty="0" smtClean="0">
                          <a:solidFill>
                            <a:schemeClr val="tx1"/>
                          </a:solidFill>
                        </a:rPr>
                        <a:t>YG Entertainment </a:t>
                      </a:r>
                      <a:r>
                        <a:rPr lang="ko-KR" altLang="en-US" sz="900" dirty="0" smtClean="0">
                          <a:solidFill>
                            <a:schemeClr val="tx1"/>
                          </a:solidFill>
                        </a:rPr>
                        <a:t>중국어 강사</a:t>
                      </a:r>
                    </a:p>
                    <a:p>
                      <a:pPr algn="l" latinLnBrk="1"/>
                      <a:r>
                        <a:rPr lang="en-US" altLang="ko-KR" sz="900" dirty="0" smtClean="0">
                          <a:solidFill>
                            <a:schemeClr val="tx1"/>
                          </a:solidFill>
                        </a:rPr>
                        <a:t>2013.09-2013.11 GS</a:t>
                      </a:r>
                      <a:r>
                        <a:rPr lang="ko-KR" altLang="en-US" sz="900" dirty="0" err="1" smtClean="0">
                          <a:solidFill>
                            <a:schemeClr val="tx1"/>
                          </a:solidFill>
                        </a:rPr>
                        <a:t>칼텍스</a:t>
                      </a:r>
                      <a:r>
                        <a:rPr lang="ko-KR" altLang="en-US" sz="900" dirty="0" smtClean="0">
                          <a:solidFill>
                            <a:schemeClr val="tx1"/>
                          </a:solidFill>
                        </a:rPr>
                        <a:t> 중국어 강사</a:t>
                      </a:r>
                    </a:p>
                    <a:p>
                      <a:pPr algn="l" latinLnBrk="1"/>
                      <a:r>
                        <a:rPr lang="en-US" altLang="ko-KR" sz="900" dirty="0" smtClean="0">
                          <a:solidFill>
                            <a:schemeClr val="tx1"/>
                          </a:solidFill>
                        </a:rPr>
                        <a:t>2013.06-2013.11 </a:t>
                      </a:r>
                      <a:r>
                        <a:rPr lang="ko-KR" altLang="en-US" sz="900" dirty="0" smtClean="0">
                          <a:solidFill>
                            <a:schemeClr val="tx1"/>
                          </a:solidFill>
                        </a:rPr>
                        <a:t>파고다어학원 중국어 강사</a:t>
                      </a:r>
                    </a:p>
                    <a:p>
                      <a:pPr algn="l" latinLnBrk="1"/>
                      <a:r>
                        <a:rPr lang="en-US" altLang="ko-KR" sz="900" dirty="0" smtClean="0">
                          <a:solidFill>
                            <a:schemeClr val="tx1"/>
                          </a:solidFill>
                        </a:rPr>
                        <a:t>2012.07-2012.12 </a:t>
                      </a:r>
                      <a:r>
                        <a:rPr lang="ko-KR" altLang="en-US" sz="900" dirty="0" smtClean="0">
                          <a:solidFill>
                            <a:schemeClr val="tx1"/>
                          </a:solidFill>
                        </a:rPr>
                        <a:t>아산정책연구원 </a:t>
                      </a:r>
                      <a:r>
                        <a:rPr lang="ko-KR" altLang="en-US" sz="900" dirty="0" err="1" smtClean="0">
                          <a:solidFill>
                            <a:schemeClr val="tx1"/>
                          </a:solidFill>
                        </a:rPr>
                        <a:t>북중관계연구프로젝트</a:t>
                      </a:r>
                      <a:r>
                        <a:rPr lang="ko-KR" altLang="en-US" sz="900" dirty="0" smtClean="0">
                          <a:solidFill>
                            <a:schemeClr val="tx1"/>
                          </a:solidFill>
                        </a:rPr>
                        <a:t> 연구 인턴</a:t>
                      </a:r>
                    </a:p>
                    <a:p>
                      <a:pPr algn="l" latinLnBrk="1"/>
                      <a:r>
                        <a:rPr lang="en-US" altLang="ko-KR" sz="900" dirty="0" smtClean="0">
                          <a:solidFill>
                            <a:schemeClr val="tx1"/>
                          </a:solidFill>
                        </a:rPr>
                        <a:t>2012.01-2012.05 </a:t>
                      </a:r>
                      <a:r>
                        <a:rPr lang="ko-KR" altLang="en-US" sz="900" dirty="0" err="1" smtClean="0">
                          <a:solidFill>
                            <a:schemeClr val="tx1"/>
                          </a:solidFill>
                        </a:rPr>
                        <a:t>스틱인베스트먼트</a:t>
                      </a:r>
                      <a:r>
                        <a:rPr lang="ko-KR" altLang="en-US" sz="900" dirty="0" smtClean="0">
                          <a:solidFill>
                            <a:schemeClr val="tx1"/>
                          </a:solidFill>
                        </a:rPr>
                        <a:t> 중국어 강사</a:t>
                      </a:r>
                    </a:p>
                    <a:p>
                      <a:pPr algn="l" latinLnBrk="1"/>
                      <a:r>
                        <a:rPr lang="en-US" altLang="ko-KR" sz="900" dirty="0" smtClean="0">
                          <a:solidFill>
                            <a:schemeClr val="tx1"/>
                          </a:solidFill>
                        </a:rPr>
                        <a:t>2010.07-2012.05 LG</a:t>
                      </a:r>
                      <a:r>
                        <a:rPr lang="ko-KR" altLang="en-US" sz="900" dirty="0" smtClean="0">
                          <a:solidFill>
                            <a:schemeClr val="tx1"/>
                          </a:solidFill>
                        </a:rPr>
                        <a:t>패션 </a:t>
                      </a:r>
                      <a:r>
                        <a:rPr lang="en-US" altLang="ko-KR" sz="900" dirty="0" err="1" smtClean="0">
                          <a:solidFill>
                            <a:schemeClr val="tx1"/>
                          </a:solidFill>
                        </a:rPr>
                        <a:t>Hazzys</a:t>
                      </a:r>
                      <a:r>
                        <a:rPr lang="en-US" altLang="ko-KR" sz="900" dirty="0" smtClean="0">
                          <a:solidFill>
                            <a:schemeClr val="tx1"/>
                          </a:solidFill>
                        </a:rPr>
                        <a:t>(</a:t>
                      </a:r>
                      <a:r>
                        <a:rPr lang="ko-KR" altLang="en-US" sz="900" dirty="0" err="1" smtClean="0">
                          <a:solidFill>
                            <a:schemeClr val="tx1"/>
                          </a:solidFill>
                        </a:rPr>
                        <a:t>해지스</a:t>
                      </a:r>
                      <a:r>
                        <a:rPr lang="en-US" altLang="ko-KR" sz="900" dirty="0" smtClean="0">
                          <a:solidFill>
                            <a:schemeClr val="tx1"/>
                          </a:solidFill>
                        </a:rPr>
                        <a:t>), TNGT </a:t>
                      </a:r>
                      <a:r>
                        <a:rPr lang="ko-KR" altLang="en-US" sz="900" dirty="0" smtClean="0">
                          <a:solidFill>
                            <a:schemeClr val="tx1"/>
                          </a:solidFill>
                        </a:rPr>
                        <a:t>중국어 강사</a:t>
                      </a:r>
                    </a:p>
                    <a:p>
                      <a:pPr algn="l" latinLnBrk="1"/>
                      <a:r>
                        <a:rPr lang="en-US" altLang="ko-KR" sz="900" dirty="0" smtClean="0">
                          <a:solidFill>
                            <a:schemeClr val="tx1"/>
                          </a:solidFill>
                        </a:rPr>
                        <a:t>2009.06-2010.12 </a:t>
                      </a:r>
                      <a:r>
                        <a:rPr lang="ko-KR" altLang="en-US" sz="900" dirty="0" smtClean="0">
                          <a:solidFill>
                            <a:schemeClr val="tx1"/>
                          </a:solidFill>
                        </a:rPr>
                        <a:t>이성초등학교 영어</a:t>
                      </a:r>
                      <a:r>
                        <a:rPr lang="en-US" altLang="ko-KR" sz="900" dirty="0" smtClean="0">
                          <a:solidFill>
                            <a:schemeClr val="tx1"/>
                          </a:solidFill>
                        </a:rPr>
                        <a:t>, </a:t>
                      </a:r>
                      <a:r>
                        <a:rPr lang="ko-KR" altLang="en-US" sz="900" dirty="0" smtClean="0">
                          <a:solidFill>
                            <a:schemeClr val="tx1"/>
                          </a:solidFill>
                        </a:rPr>
                        <a:t>한자 지도 강사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28" name="직사각형 227"/>
          <p:cNvSpPr/>
          <p:nvPr/>
        </p:nvSpPr>
        <p:spPr>
          <a:xfrm>
            <a:off x="4642334" y="1550249"/>
            <a:ext cx="1607986"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ko-KR" altLang="en-US" sz="1000" b="1" dirty="0" smtClean="0"/>
              <a:t>이희승</a:t>
            </a:r>
            <a:endParaRPr lang="en-US" altLang="ko-KR" sz="1000" b="1" dirty="0" smtClean="0"/>
          </a:p>
        </p:txBody>
      </p:sp>
      <p:sp>
        <p:nvSpPr>
          <p:cNvPr id="244" name="직사각형 243"/>
          <p:cNvSpPr/>
          <p:nvPr/>
        </p:nvSpPr>
        <p:spPr bwMode="auto">
          <a:xfrm>
            <a:off x="4862832" y="2572407"/>
            <a:ext cx="1125058" cy="1865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검색하기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nvGrpSpPr>
          <p:cNvPr id="245" name="그룹 244"/>
          <p:cNvGrpSpPr/>
          <p:nvPr/>
        </p:nvGrpSpPr>
        <p:grpSpPr>
          <a:xfrm>
            <a:off x="7519267" y="1567437"/>
            <a:ext cx="358496" cy="167584"/>
            <a:chOff x="2383229" y="2582351"/>
            <a:chExt cx="349222" cy="138499"/>
          </a:xfrm>
        </p:grpSpPr>
        <p:sp>
          <p:nvSpPr>
            <p:cNvPr id="246" name="직사각형 245"/>
            <p:cNvSpPr/>
            <p:nvPr/>
          </p:nvSpPr>
          <p:spPr>
            <a:xfrm>
              <a:off x="2607275" y="2594795"/>
              <a:ext cx="125176" cy="103240"/>
            </a:xfrm>
            <a:prstGeom prst="rect">
              <a:avLst/>
            </a:prstGeom>
            <a:solidFill>
              <a:schemeClr val="bg1">
                <a:lumMod val="95000"/>
              </a:schemeClr>
            </a:solidFill>
            <a:ln w="9525">
              <a:solidFill>
                <a:schemeClr val="tx1"/>
              </a:solidFill>
            </a:ln>
          </p:spPr>
          <p:txBody>
            <a:bodyPr wrap="square" tIns="0" rIns="0" bIns="0" anchor="ctr">
              <a:normAutofit fontScale="92500" lnSpcReduction="10000"/>
            </a:bodyPr>
            <a:lstStyle/>
            <a:p>
              <a:pPr algn="ctr"/>
              <a:endParaRPr lang="en-US" altLang="ko-KR" sz="1000" dirty="0" smtClean="0"/>
            </a:p>
          </p:txBody>
        </p:sp>
        <p:sp>
          <p:nvSpPr>
            <p:cNvPr id="247" name="TextBox 246"/>
            <p:cNvSpPr txBox="1"/>
            <p:nvPr/>
          </p:nvSpPr>
          <p:spPr>
            <a:xfrm>
              <a:off x="2383229" y="2582351"/>
              <a:ext cx="260675" cy="138499"/>
            </a:xfrm>
            <a:prstGeom prst="rect">
              <a:avLst/>
            </a:prstGeom>
            <a:noFill/>
          </p:spPr>
          <p:txBody>
            <a:bodyPr wrap="square" lIns="0" tIns="0" rIns="0" bIns="0" rtlCol="0" anchor="ctr">
              <a:spAutoFit/>
            </a:bodyPr>
            <a:lstStyle/>
            <a:p>
              <a:pPr algn="ctr"/>
              <a:r>
                <a:rPr lang="ko-KR" altLang="en-US" sz="900" b="1" dirty="0"/>
                <a:t>남</a:t>
              </a:r>
            </a:p>
          </p:txBody>
        </p:sp>
      </p:grpSp>
      <p:grpSp>
        <p:nvGrpSpPr>
          <p:cNvPr id="248" name="그룹 247"/>
          <p:cNvGrpSpPr/>
          <p:nvPr/>
        </p:nvGrpSpPr>
        <p:grpSpPr>
          <a:xfrm>
            <a:off x="8184109" y="1578323"/>
            <a:ext cx="362297" cy="167584"/>
            <a:chOff x="3048243" y="2593386"/>
            <a:chExt cx="352925" cy="138499"/>
          </a:xfrm>
        </p:grpSpPr>
        <p:sp>
          <p:nvSpPr>
            <p:cNvPr id="249" name="직사각형 248"/>
            <p:cNvSpPr/>
            <p:nvPr/>
          </p:nvSpPr>
          <p:spPr>
            <a:xfrm>
              <a:off x="3275992" y="2594795"/>
              <a:ext cx="125176" cy="103240"/>
            </a:xfrm>
            <a:prstGeom prst="rect">
              <a:avLst/>
            </a:prstGeom>
            <a:solidFill>
              <a:schemeClr val="bg1">
                <a:lumMod val="95000"/>
              </a:schemeClr>
            </a:solidFill>
            <a:ln w="9525">
              <a:solidFill>
                <a:schemeClr val="tx1"/>
              </a:solidFill>
            </a:ln>
          </p:spPr>
          <p:txBody>
            <a:bodyPr wrap="square" tIns="0" rIns="0" bIns="0" anchor="ctr">
              <a:normAutofit fontScale="92500" lnSpcReduction="10000"/>
            </a:bodyPr>
            <a:lstStyle/>
            <a:p>
              <a:pPr algn="ctr"/>
              <a:endParaRPr lang="en-US" altLang="ko-KR" sz="1000" b="1" dirty="0" smtClean="0"/>
            </a:p>
          </p:txBody>
        </p:sp>
        <p:sp>
          <p:nvSpPr>
            <p:cNvPr id="250" name="TextBox 249"/>
            <p:cNvSpPr txBox="1"/>
            <p:nvPr/>
          </p:nvSpPr>
          <p:spPr>
            <a:xfrm>
              <a:off x="3048243" y="2593386"/>
              <a:ext cx="260675" cy="138499"/>
            </a:xfrm>
            <a:prstGeom prst="rect">
              <a:avLst/>
            </a:prstGeom>
            <a:noFill/>
          </p:spPr>
          <p:txBody>
            <a:bodyPr wrap="square" lIns="0" tIns="0" rIns="0" bIns="0" rtlCol="0" anchor="ctr">
              <a:spAutoFit/>
            </a:bodyPr>
            <a:lstStyle/>
            <a:p>
              <a:pPr algn="ctr"/>
              <a:r>
                <a:rPr lang="ko-KR" altLang="en-US" sz="900" b="1" dirty="0" smtClean="0"/>
                <a:t>여</a:t>
              </a:r>
              <a:endParaRPr lang="ko-KR" altLang="en-US" sz="900" b="1" dirty="0"/>
            </a:p>
          </p:txBody>
        </p:sp>
      </p:grpSp>
      <p:sp>
        <p:nvSpPr>
          <p:cNvPr id="256" name="직사각형 255"/>
          <p:cNvSpPr/>
          <p:nvPr/>
        </p:nvSpPr>
        <p:spPr>
          <a:xfrm>
            <a:off x="4637448" y="1817386"/>
            <a:ext cx="1607986"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en-US" altLang="ko-KR" sz="1000" b="1" dirty="0" smtClean="0"/>
              <a:t>010-XXXX-XXXX</a:t>
            </a:r>
          </a:p>
        </p:txBody>
      </p:sp>
      <p:sp>
        <p:nvSpPr>
          <p:cNvPr id="257" name="직사각형 256"/>
          <p:cNvSpPr/>
          <p:nvPr/>
        </p:nvSpPr>
        <p:spPr>
          <a:xfrm>
            <a:off x="4642334" y="2079878"/>
            <a:ext cx="1607986"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en-US" altLang="ko-KR" sz="1000" b="1" dirty="0" smtClean="0"/>
              <a:t>kyle@gmail.com</a:t>
            </a:r>
          </a:p>
        </p:txBody>
      </p:sp>
      <p:grpSp>
        <p:nvGrpSpPr>
          <p:cNvPr id="259" name="그룹 258"/>
          <p:cNvGrpSpPr/>
          <p:nvPr/>
        </p:nvGrpSpPr>
        <p:grpSpPr>
          <a:xfrm>
            <a:off x="4635753" y="2316103"/>
            <a:ext cx="1609681" cy="175556"/>
            <a:chOff x="5147383" y="1539535"/>
            <a:chExt cx="1723031" cy="164791"/>
          </a:xfrm>
        </p:grpSpPr>
        <p:sp>
          <p:nvSpPr>
            <p:cNvPr id="260" name="직사각형 259"/>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pic>
          <p:nvPicPr>
            <p:cNvPr id="261" name="그림 260"/>
            <p:cNvPicPr>
              <a:picLocks noChangeAspect="1"/>
            </p:cNvPicPr>
            <p:nvPr/>
          </p:nvPicPr>
          <p:blipFill>
            <a:blip r:embed="rId4"/>
            <a:stretch>
              <a:fillRect/>
            </a:stretch>
          </p:blipFill>
          <p:spPr>
            <a:xfrm>
              <a:off x="6731663" y="1556803"/>
              <a:ext cx="127015" cy="127015"/>
            </a:xfrm>
            <a:prstGeom prst="rect">
              <a:avLst/>
            </a:prstGeom>
          </p:spPr>
        </p:pic>
      </p:grpSp>
      <p:sp>
        <p:nvSpPr>
          <p:cNvPr id="263" name="직사각형 262"/>
          <p:cNvSpPr/>
          <p:nvPr/>
        </p:nvSpPr>
        <p:spPr>
          <a:xfrm>
            <a:off x="7284494" y="2066449"/>
            <a:ext cx="1607986"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sp>
        <p:nvSpPr>
          <p:cNvPr id="264" name="직사각형 263"/>
          <p:cNvSpPr/>
          <p:nvPr/>
        </p:nvSpPr>
        <p:spPr>
          <a:xfrm>
            <a:off x="7284494" y="2326868"/>
            <a:ext cx="1607986"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grpSp>
        <p:nvGrpSpPr>
          <p:cNvPr id="266" name="그룹 265"/>
          <p:cNvGrpSpPr/>
          <p:nvPr/>
        </p:nvGrpSpPr>
        <p:grpSpPr>
          <a:xfrm>
            <a:off x="7284971" y="2577661"/>
            <a:ext cx="1609681" cy="175556"/>
            <a:chOff x="5147383" y="1539535"/>
            <a:chExt cx="1723031" cy="164791"/>
          </a:xfrm>
        </p:grpSpPr>
        <p:sp>
          <p:nvSpPr>
            <p:cNvPr id="267" name="직사각형 266"/>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pic>
          <p:nvPicPr>
            <p:cNvPr id="268" name="그림 267"/>
            <p:cNvPicPr>
              <a:picLocks noChangeAspect="1"/>
            </p:cNvPicPr>
            <p:nvPr/>
          </p:nvPicPr>
          <p:blipFill>
            <a:blip r:embed="rId4"/>
            <a:stretch>
              <a:fillRect/>
            </a:stretch>
          </p:blipFill>
          <p:spPr>
            <a:xfrm>
              <a:off x="6731663" y="1556803"/>
              <a:ext cx="127015" cy="127015"/>
            </a:xfrm>
            <a:prstGeom prst="rect">
              <a:avLst/>
            </a:prstGeom>
          </p:spPr>
        </p:pic>
      </p:grpSp>
      <p:pic>
        <p:nvPicPr>
          <p:cNvPr id="269" name="그림 268"/>
          <p:cNvPicPr>
            <a:picLocks noChangeAspect="1"/>
          </p:cNvPicPr>
          <p:nvPr/>
        </p:nvPicPr>
        <p:blipFill>
          <a:blip r:embed="rId5"/>
          <a:stretch>
            <a:fillRect/>
          </a:stretch>
        </p:blipFill>
        <p:spPr>
          <a:xfrm>
            <a:off x="7268722" y="1790951"/>
            <a:ext cx="1656776" cy="191226"/>
          </a:xfrm>
          <a:prstGeom prst="rect">
            <a:avLst/>
          </a:prstGeom>
        </p:spPr>
      </p:pic>
      <p:sp>
        <p:nvSpPr>
          <p:cNvPr id="270" name="직사각형 269"/>
          <p:cNvSpPr/>
          <p:nvPr/>
        </p:nvSpPr>
        <p:spPr bwMode="auto">
          <a:xfrm>
            <a:off x="5744671" y="4849214"/>
            <a:ext cx="747696"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271" name="직사각형 270"/>
          <p:cNvSpPr/>
          <p:nvPr/>
        </p:nvSpPr>
        <p:spPr bwMode="auto">
          <a:xfrm>
            <a:off x="6506649" y="4849214"/>
            <a:ext cx="747696"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취소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272" name="TextBox 271"/>
          <p:cNvSpPr txBox="1"/>
          <p:nvPr/>
        </p:nvSpPr>
        <p:spPr>
          <a:xfrm>
            <a:off x="1749801" y="2568321"/>
            <a:ext cx="435049"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273" name="꺾인 연결선 272"/>
          <p:cNvCxnSpPr>
            <a:stCxn id="275" idx="2"/>
            <a:endCxn id="283" idx="1"/>
          </p:cNvCxnSpPr>
          <p:nvPr/>
        </p:nvCxnSpPr>
        <p:spPr bwMode="auto">
          <a:xfrm rot="5400000">
            <a:off x="-532285" y="3381398"/>
            <a:ext cx="3560407" cy="2338754"/>
          </a:xfrm>
          <a:prstGeom prst="bentConnector4">
            <a:avLst>
              <a:gd name="adj1" fmla="val 43210"/>
              <a:gd name="adj2" fmla="val 109774"/>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4" name="TextBox 273"/>
          <p:cNvSpPr txBox="1"/>
          <p:nvPr/>
        </p:nvSpPr>
        <p:spPr>
          <a:xfrm>
            <a:off x="3625108" y="1183364"/>
            <a:ext cx="5518892" cy="4045595"/>
          </a:xfrm>
          <a:prstGeom prst="rect">
            <a:avLst/>
          </a:prstGeom>
          <a:noFill/>
          <a:ln w="25400">
            <a:solidFill>
              <a:srgbClr val="FF0000"/>
            </a:solidFill>
            <a:prstDash val="dash"/>
          </a:ln>
        </p:spPr>
        <p:txBody>
          <a:bodyPr wrap="square" rtlCol="0">
            <a:normAutofit/>
          </a:bodyPr>
          <a:lstStyle/>
          <a:p>
            <a:endParaRPr lang="ko-KR" altLang="en-US" dirty="0"/>
          </a:p>
        </p:txBody>
      </p:sp>
      <p:sp>
        <p:nvSpPr>
          <p:cNvPr id="275" name="TextBox 274"/>
          <p:cNvSpPr txBox="1"/>
          <p:nvPr/>
        </p:nvSpPr>
        <p:spPr>
          <a:xfrm>
            <a:off x="2199770" y="2568321"/>
            <a:ext cx="435049"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276" name="직사각형 275"/>
          <p:cNvSpPr/>
          <p:nvPr/>
        </p:nvSpPr>
        <p:spPr>
          <a:xfrm>
            <a:off x="6455786" y="824618"/>
            <a:ext cx="798559" cy="318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smtClean="0">
                <a:latin typeface="맑은 고딕"/>
                <a:ea typeface="맑은 고딕"/>
                <a:cs typeface="Times New Roman"/>
              </a:rPr>
              <a:t>개별등록</a:t>
            </a:r>
            <a:endParaRPr lang="en-US" altLang="ko-KR" sz="1000" b="1" kern="100" dirty="0" smtClean="0">
              <a:latin typeface="맑은 고딕"/>
              <a:ea typeface="맑은 고딕"/>
              <a:cs typeface="Times New Roman"/>
            </a:endParaRPr>
          </a:p>
        </p:txBody>
      </p:sp>
      <p:pic>
        <p:nvPicPr>
          <p:cNvPr id="277" name="그림 276"/>
          <p:cNvPicPr>
            <a:picLocks noChangeAspect="1"/>
          </p:cNvPicPr>
          <p:nvPr/>
        </p:nvPicPr>
        <p:blipFill>
          <a:blip r:embed="rId6"/>
          <a:stretch>
            <a:fillRect/>
          </a:stretch>
        </p:blipFill>
        <p:spPr>
          <a:xfrm>
            <a:off x="86373" y="5921130"/>
            <a:ext cx="2837706" cy="261540"/>
          </a:xfrm>
          <a:prstGeom prst="rect">
            <a:avLst/>
          </a:prstGeom>
        </p:spPr>
      </p:pic>
      <p:pic>
        <p:nvPicPr>
          <p:cNvPr id="278" name="그림 277"/>
          <p:cNvPicPr>
            <a:picLocks noChangeAspect="1"/>
          </p:cNvPicPr>
          <p:nvPr/>
        </p:nvPicPr>
        <p:blipFill>
          <a:blip r:embed="rId7"/>
          <a:stretch>
            <a:fillRect/>
          </a:stretch>
        </p:blipFill>
        <p:spPr>
          <a:xfrm>
            <a:off x="133926" y="6199469"/>
            <a:ext cx="5014138" cy="291527"/>
          </a:xfrm>
          <a:prstGeom prst="rect">
            <a:avLst/>
          </a:prstGeom>
        </p:spPr>
      </p:pic>
      <p:pic>
        <p:nvPicPr>
          <p:cNvPr id="279" name="그림 278"/>
          <p:cNvPicPr>
            <a:picLocks noChangeAspect="1"/>
          </p:cNvPicPr>
          <p:nvPr/>
        </p:nvPicPr>
        <p:blipFill>
          <a:blip r:embed="rId8"/>
          <a:stretch>
            <a:fillRect/>
          </a:stretch>
        </p:blipFill>
        <p:spPr>
          <a:xfrm>
            <a:off x="147382" y="6228634"/>
            <a:ext cx="135974" cy="126938"/>
          </a:xfrm>
          <a:prstGeom prst="rect">
            <a:avLst/>
          </a:prstGeom>
        </p:spPr>
      </p:pic>
      <p:sp>
        <p:nvSpPr>
          <p:cNvPr id="280" name="직사각형 279"/>
          <p:cNvSpPr/>
          <p:nvPr/>
        </p:nvSpPr>
        <p:spPr bwMode="auto">
          <a:xfrm>
            <a:off x="2689496" y="6537990"/>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submit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pic>
        <p:nvPicPr>
          <p:cNvPr id="282" name="그림 281"/>
          <p:cNvPicPr>
            <a:picLocks noChangeAspect="1"/>
          </p:cNvPicPr>
          <p:nvPr/>
        </p:nvPicPr>
        <p:blipFill>
          <a:blip r:embed="rId9"/>
          <a:stretch>
            <a:fillRect/>
          </a:stretch>
        </p:blipFill>
        <p:spPr>
          <a:xfrm>
            <a:off x="86373" y="3356992"/>
            <a:ext cx="3776889" cy="2224394"/>
          </a:xfrm>
          <a:prstGeom prst="rect">
            <a:avLst/>
          </a:prstGeom>
        </p:spPr>
      </p:pic>
      <p:sp>
        <p:nvSpPr>
          <p:cNvPr id="283" name="TextBox 282"/>
          <p:cNvSpPr txBox="1"/>
          <p:nvPr/>
        </p:nvSpPr>
        <p:spPr>
          <a:xfrm>
            <a:off x="78541" y="5847501"/>
            <a:ext cx="5102181" cy="966955"/>
          </a:xfrm>
          <a:prstGeom prst="rect">
            <a:avLst/>
          </a:prstGeom>
          <a:noFill/>
          <a:ln w="25400">
            <a:solidFill>
              <a:srgbClr val="FF0000"/>
            </a:solidFill>
            <a:prstDash val="dash"/>
          </a:ln>
        </p:spPr>
        <p:txBody>
          <a:bodyPr wrap="square" rtlCol="0">
            <a:normAutofit/>
          </a:bodyPr>
          <a:lstStyle/>
          <a:p>
            <a:endParaRPr lang="ko-KR" altLang="en-US" dirty="0"/>
          </a:p>
        </p:txBody>
      </p:sp>
      <p:sp>
        <p:nvSpPr>
          <p:cNvPr id="284" name="Oval 14"/>
          <p:cNvSpPr>
            <a:spLocks noChangeArrowheads="1"/>
          </p:cNvSpPr>
          <p:nvPr/>
        </p:nvSpPr>
        <p:spPr bwMode="gray">
          <a:xfrm>
            <a:off x="-273001" y="613967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285" name="TextBox 284"/>
          <p:cNvSpPr txBox="1"/>
          <p:nvPr/>
        </p:nvSpPr>
        <p:spPr>
          <a:xfrm>
            <a:off x="123765" y="5936990"/>
            <a:ext cx="703819" cy="248144"/>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286" name="꺾인 연결선 285"/>
          <p:cNvCxnSpPr>
            <a:stCxn id="285" idx="0"/>
            <a:endCxn id="282" idx="2"/>
          </p:cNvCxnSpPr>
          <p:nvPr/>
        </p:nvCxnSpPr>
        <p:spPr bwMode="auto">
          <a:xfrm rot="5400000" flipH="1" flipV="1">
            <a:off x="1047444" y="5009617"/>
            <a:ext cx="355604" cy="149914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 name="Oval 14"/>
          <p:cNvSpPr>
            <a:spLocks noChangeArrowheads="1"/>
          </p:cNvSpPr>
          <p:nvPr/>
        </p:nvSpPr>
        <p:spPr bwMode="gray">
          <a:xfrm>
            <a:off x="401411" y="558460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2</a:t>
            </a:r>
          </a:p>
        </p:txBody>
      </p:sp>
      <p:sp>
        <p:nvSpPr>
          <p:cNvPr id="288" name="직사각형 287"/>
          <p:cNvSpPr/>
          <p:nvPr/>
        </p:nvSpPr>
        <p:spPr>
          <a:xfrm>
            <a:off x="1115616" y="3001844"/>
            <a:ext cx="1188169" cy="318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en-US" altLang="ko-KR" sz="1000" b="1" kern="100" dirty="0" smtClean="0">
                <a:latin typeface="맑은 고딕"/>
                <a:ea typeface="맑은 고딕"/>
                <a:cs typeface="Times New Roman"/>
              </a:rPr>
              <a:t>EXCEL </a:t>
            </a:r>
            <a:r>
              <a:rPr lang="ko-KR" altLang="en-US" sz="1000" b="1" kern="100" dirty="0" smtClean="0">
                <a:latin typeface="맑은 고딕"/>
                <a:ea typeface="맑은 고딕"/>
                <a:cs typeface="Times New Roman"/>
              </a:rPr>
              <a:t>등록</a:t>
            </a:r>
            <a:endParaRPr lang="en-US" altLang="ko-KR" sz="1000" b="1" kern="100" dirty="0" smtClean="0">
              <a:latin typeface="맑은 고딕"/>
              <a:ea typeface="맑은 고딕"/>
              <a:cs typeface="Times New Roman"/>
            </a:endParaRPr>
          </a:p>
        </p:txBody>
      </p:sp>
      <p:sp>
        <p:nvSpPr>
          <p:cNvPr id="2" name="직사각형 1"/>
          <p:cNvSpPr/>
          <p:nvPr/>
        </p:nvSpPr>
        <p:spPr bwMode="auto">
          <a:xfrm>
            <a:off x="3730649" y="14808"/>
            <a:ext cx="2237309" cy="1026319"/>
          </a:xfrm>
          <a:prstGeom prst="rect">
            <a:avLst/>
          </a:prstGeom>
          <a:solidFill>
            <a:srgbClr val="0070C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사진 등록 </a:t>
            </a:r>
          </a:p>
        </p:txBody>
      </p:sp>
    </p:spTree>
    <p:extLst>
      <p:ext uri="{BB962C8B-B14F-4D97-AF65-F5344CB8AC3E}">
        <p14:creationId xmlns:p14="http://schemas.microsoft.com/office/powerpoint/2010/main" val="573836303"/>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49059"/>
              <a:ext cx="1093416" cy="138499"/>
            </a:xfrm>
            <a:prstGeom prst="rect">
              <a:avLst/>
            </a:prstGeom>
            <a:solidFill>
              <a:schemeClr val="tx1"/>
            </a:solidFill>
          </p:spPr>
          <p:txBody>
            <a:bodyPr wrap="square" lIns="0" tIns="0" rIns="0" bIns="0" rtlCol="0" anchor="ctr">
              <a:spAutoFit/>
            </a:bodyPr>
            <a:lstStyle/>
            <a:p>
              <a:pPr algn="ctr"/>
              <a:r>
                <a:rPr lang="en-US" altLang="ko-KR" sz="900" dirty="0" err="1">
                  <a:solidFill>
                    <a:schemeClr val="bg1"/>
                  </a:solidFill>
                  <a:latin typeface="돋움"/>
                </a:rPr>
                <a:t>비정식</a:t>
              </a:r>
              <a:r>
                <a:rPr lang="en-US" altLang="ko-KR" sz="900" dirty="0">
                  <a:solidFill>
                    <a:schemeClr val="bg1"/>
                  </a:solidFill>
                  <a:latin typeface="돋움"/>
                </a:rPr>
                <a:t> </a:t>
              </a:r>
              <a:r>
                <a:rPr lang="en-US" altLang="ko-KR" sz="900" dirty="0" err="1">
                  <a:solidFill>
                    <a:schemeClr val="bg1"/>
                  </a:solidFill>
                  <a:latin typeface="돋움"/>
                </a:rPr>
                <a:t>강사</a:t>
              </a:r>
              <a:r>
                <a:rPr lang="en-US" altLang="ko-KR" sz="900" dirty="0">
                  <a:solidFill>
                    <a:schemeClr val="bg1"/>
                  </a:solidFill>
                  <a:latin typeface="돋움"/>
                </a:rPr>
                <a:t> </a:t>
              </a:r>
              <a:r>
                <a:rPr lang="en-US" altLang="ko-KR" sz="900" dirty="0" err="1">
                  <a:solidFill>
                    <a:schemeClr val="bg1"/>
                  </a:solidFill>
                  <a:latin typeface="돋움"/>
                </a:rPr>
                <a:t>풀링</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37190"/>
            <a:ext cx="5851869" cy="138347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64" name="그룹 63"/>
          <p:cNvGrpSpPr/>
          <p:nvPr/>
        </p:nvGrpSpPr>
        <p:grpSpPr>
          <a:xfrm>
            <a:off x="5882708" y="3094714"/>
            <a:ext cx="1109100" cy="195046"/>
            <a:chOff x="7360053" y="3068960"/>
            <a:chExt cx="2235137" cy="442247"/>
          </a:xfrm>
        </p:grpSpPr>
        <p:pic>
          <p:nvPicPr>
            <p:cNvPr id="65" name="그림 64"/>
            <p:cNvPicPr>
              <a:picLocks noChangeAspect="1"/>
            </p:cNvPicPr>
            <p:nvPr/>
          </p:nvPicPr>
          <p:blipFill>
            <a:blip r:embed="rId4"/>
            <a:stretch>
              <a:fillRect/>
            </a:stretch>
          </p:blipFill>
          <p:spPr>
            <a:xfrm>
              <a:off x="7360053" y="3068960"/>
              <a:ext cx="2235137" cy="442247"/>
            </a:xfrm>
            <a:prstGeom prst="rect">
              <a:avLst/>
            </a:prstGeom>
          </p:spPr>
        </p:pic>
        <p:sp>
          <p:nvSpPr>
            <p:cNvPr id="66" name="직사각형 65"/>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79" name="직사각형 78"/>
          <p:cNvSpPr/>
          <p:nvPr/>
        </p:nvSpPr>
        <p:spPr bwMode="auto">
          <a:xfrm>
            <a:off x="1270518" y="3062002"/>
            <a:ext cx="5851869" cy="323456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5"/>
          <a:stretch>
            <a:fillRect/>
          </a:stretch>
        </p:blipFill>
        <p:spPr>
          <a:xfrm>
            <a:off x="5777474" y="6053946"/>
            <a:ext cx="1293034" cy="197972"/>
          </a:xfrm>
          <a:prstGeom prst="rect">
            <a:avLst/>
          </a:prstGeom>
        </p:spPr>
      </p:pic>
      <p:sp>
        <p:nvSpPr>
          <p:cNvPr id="97" name="Rectangle 6"/>
          <p:cNvSpPr>
            <a:spLocks noChangeArrowheads="1"/>
          </p:cNvSpPr>
          <p:nvPr/>
        </p:nvSpPr>
        <p:spPr bwMode="auto">
          <a:xfrm>
            <a:off x="606425" y="527968"/>
            <a:ext cx="828605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2(5) </a:t>
            </a:r>
            <a:r>
              <a:rPr lang="en-US" altLang="ko-KR" dirty="0" err="1" smtClean="0">
                <a:solidFill>
                  <a:srgbClr val="000000"/>
                </a:solidFill>
                <a:latin typeface="돋움"/>
                <a:ea typeface="돋움"/>
              </a:rPr>
              <a:t>비정식</a:t>
            </a:r>
            <a:r>
              <a:rPr lang="en-US" altLang="ko-KR" dirty="0" smtClean="0">
                <a:solidFill>
                  <a:srgbClr val="000000"/>
                </a:solidFill>
                <a:latin typeface="돋움"/>
                <a:ea typeface="돋움"/>
              </a:rPr>
              <a:t> </a:t>
            </a:r>
            <a:r>
              <a:rPr lang="en-US" altLang="ko-KR" dirty="0" err="1" smtClean="0">
                <a:solidFill>
                  <a:srgbClr val="000000"/>
                </a:solidFill>
                <a:latin typeface="돋움"/>
                <a:ea typeface="돋움"/>
              </a:rPr>
              <a:t>강사</a:t>
            </a:r>
            <a:r>
              <a:rPr lang="en-US" altLang="ko-KR" dirty="0" smtClean="0">
                <a:solidFill>
                  <a:srgbClr val="000000"/>
                </a:solidFill>
                <a:latin typeface="돋움"/>
                <a:ea typeface="돋움"/>
              </a:rPr>
              <a:t> </a:t>
            </a:r>
            <a:r>
              <a:rPr lang="en-US" altLang="ko-KR" dirty="0" err="1" smtClean="0">
                <a:solidFill>
                  <a:srgbClr val="000000"/>
                </a:solidFill>
                <a:latin typeface="돋움"/>
                <a:ea typeface="돋움"/>
              </a:rPr>
              <a:t>풀링</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관리 전체보기</a:t>
            </a:r>
            <a:endParaRPr lang="ko-KR" altLang="en-US" dirty="0">
              <a:solidFill>
                <a:srgbClr val="000000"/>
              </a:solidFill>
              <a:latin typeface="돋움"/>
              <a:ea typeface="돋움"/>
            </a:endParaRPr>
          </a:p>
        </p:txBody>
      </p:sp>
      <p:graphicFrame>
        <p:nvGraphicFramePr>
          <p:cNvPr id="2" name="표 1"/>
          <p:cNvGraphicFramePr>
            <a:graphicFrameLocks noGrp="1"/>
          </p:cNvGraphicFramePr>
          <p:nvPr>
            <p:extLst>
              <p:ext uri="{D42A27DB-BD31-4B8C-83A1-F6EECF244321}">
                <p14:modId xmlns:p14="http://schemas.microsoft.com/office/powerpoint/2010/main" val="4193982181"/>
              </p:ext>
            </p:extLst>
          </p:nvPr>
        </p:nvGraphicFramePr>
        <p:xfrm>
          <a:off x="1353412" y="1495997"/>
          <a:ext cx="5627512" cy="1284930"/>
        </p:xfrm>
        <a:graphic>
          <a:graphicData uri="http://schemas.openxmlformats.org/drawingml/2006/table">
            <a:tbl>
              <a:tblPr firstRow="1" bandRow="1">
                <a:tableStyleId>{5C22544A-7EE6-4342-B048-85BDC9FD1C3A}</a:tableStyleId>
              </a:tblPr>
              <a:tblGrid>
                <a:gridCol w="842324"/>
                <a:gridCol w="1971432"/>
                <a:gridCol w="908888"/>
                <a:gridCol w="1904868"/>
              </a:tblGrid>
              <a:tr h="256986">
                <a:tc>
                  <a:txBody>
                    <a:bodyPr/>
                    <a:lstStyle/>
                    <a:p>
                      <a:pPr algn="ctr" latinLnBrk="1"/>
                      <a:r>
                        <a:rPr lang="ko-KR" altLang="en-US" sz="900" b="1" dirty="0" err="1" smtClean="0">
                          <a:solidFill>
                            <a:schemeClr val="tx1"/>
                          </a:solidFill>
                        </a:rPr>
                        <a:t>강사명</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특화분야</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경력사항</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시간대</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선호지역</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강사분류</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a:txBody>
                    <a:bodyPr/>
                    <a:lstStyle/>
                    <a:p>
                      <a:pPr algn="ctr" latinLnBrk="1"/>
                      <a:r>
                        <a:rPr lang="ko-KR" altLang="en-US" sz="900" b="1" dirty="0" smtClean="0">
                          <a:solidFill>
                            <a:schemeClr val="tx1"/>
                          </a:solidFill>
                        </a:rPr>
                        <a:t>성별</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나이</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986">
                <a:tc gridSpan="4">
                  <a:txBody>
                    <a:bodyPr/>
                    <a:lstStyle/>
                    <a:p>
                      <a:pPr algn="ctr" latinLnBrk="1"/>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3" name="그룹 2"/>
          <p:cNvGrpSpPr/>
          <p:nvPr/>
        </p:nvGrpSpPr>
        <p:grpSpPr>
          <a:xfrm>
            <a:off x="5147383" y="1539535"/>
            <a:ext cx="1723031" cy="164791"/>
            <a:chOff x="5147383" y="1539535"/>
            <a:chExt cx="1723031" cy="164791"/>
          </a:xfrm>
        </p:grpSpPr>
        <p:sp>
          <p:nvSpPr>
            <p:cNvPr id="53" name="직사각형 52"/>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pic>
          <p:nvPicPr>
            <p:cNvPr id="56" name="그림 55"/>
            <p:cNvPicPr>
              <a:picLocks noChangeAspect="1"/>
            </p:cNvPicPr>
            <p:nvPr/>
          </p:nvPicPr>
          <p:blipFill>
            <a:blip r:embed="rId6"/>
            <a:stretch>
              <a:fillRect/>
            </a:stretch>
          </p:blipFill>
          <p:spPr>
            <a:xfrm>
              <a:off x="6731663" y="1556803"/>
              <a:ext cx="127015" cy="127015"/>
            </a:xfrm>
            <a:prstGeom prst="rect">
              <a:avLst/>
            </a:prstGeom>
          </p:spPr>
        </p:pic>
      </p:grpSp>
      <p:grpSp>
        <p:nvGrpSpPr>
          <p:cNvPr id="63" name="그룹 62"/>
          <p:cNvGrpSpPr/>
          <p:nvPr/>
        </p:nvGrpSpPr>
        <p:grpSpPr>
          <a:xfrm>
            <a:off x="2242028" y="1799805"/>
            <a:ext cx="1723031" cy="164791"/>
            <a:chOff x="5147383" y="1539535"/>
            <a:chExt cx="1723031" cy="164791"/>
          </a:xfrm>
        </p:grpSpPr>
        <p:sp>
          <p:nvSpPr>
            <p:cNvPr id="68" name="직사각형 67"/>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r>
                <a:rPr lang="en-US" altLang="ko-KR" sz="1000" b="1" dirty="0" smtClean="0"/>
                <a:t>5</a:t>
              </a:r>
              <a:r>
                <a:rPr lang="ko-KR" altLang="en-US" sz="1000" b="1" dirty="0" smtClean="0"/>
                <a:t>년</a:t>
              </a:r>
              <a:endParaRPr lang="en-US" altLang="ko-KR" sz="1000" b="1" dirty="0" smtClean="0"/>
            </a:p>
          </p:txBody>
        </p:sp>
        <p:pic>
          <p:nvPicPr>
            <p:cNvPr id="69" name="그림 68"/>
            <p:cNvPicPr>
              <a:picLocks noChangeAspect="1"/>
            </p:cNvPicPr>
            <p:nvPr/>
          </p:nvPicPr>
          <p:blipFill>
            <a:blip r:embed="rId6"/>
            <a:stretch>
              <a:fillRect/>
            </a:stretch>
          </p:blipFill>
          <p:spPr>
            <a:xfrm>
              <a:off x="6731663" y="1556803"/>
              <a:ext cx="127015" cy="127015"/>
            </a:xfrm>
            <a:prstGeom prst="rect">
              <a:avLst/>
            </a:prstGeom>
          </p:spPr>
        </p:pic>
      </p:grpSp>
      <p:grpSp>
        <p:nvGrpSpPr>
          <p:cNvPr id="76" name="그룹 75"/>
          <p:cNvGrpSpPr/>
          <p:nvPr/>
        </p:nvGrpSpPr>
        <p:grpSpPr>
          <a:xfrm>
            <a:off x="5143088" y="2060830"/>
            <a:ext cx="1723031" cy="164791"/>
            <a:chOff x="5147383" y="1539535"/>
            <a:chExt cx="1723031" cy="164791"/>
          </a:xfrm>
        </p:grpSpPr>
        <p:sp>
          <p:nvSpPr>
            <p:cNvPr id="77" name="직사각형 76"/>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pic>
          <p:nvPicPr>
            <p:cNvPr id="78" name="그림 77"/>
            <p:cNvPicPr>
              <a:picLocks noChangeAspect="1"/>
            </p:cNvPicPr>
            <p:nvPr/>
          </p:nvPicPr>
          <p:blipFill>
            <a:blip r:embed="rId6"/>
            <a:stretch>
              <a:fillRect/>
            </a:stretch>
          </p:blipFill>
          <p:spPr>
            <a:xfrm>
              <a:off x="6731663" y="1556803"/>
              <a:ext cx="127015" cy="127015"/>
            </a:xfrm>
            <a:prstGeom prst="rect">
              <a:avLst/>
            </a:prstGeom>
          </p:spPr>
        </p:pic>
      </p:grpSp>
      <p:sp>
        <p:nvSpPr>
          <p:cNvPr id="81" name="직사각형 80"/>
          <p:cNvSpPr/>
          <p:nvPr/>
        </p:nvSpPr>
        <p:spPr bwMode="auto">
          <a:xfrm>
            <a:off x="2545896" y="2049962"/>
            <a:ext cx="1205552" cy="1865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검색하기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nvGrpSpPr>
          <p:cNvPr id="11" name="그룹 10"/>
          <p:cNvGrpSpPr/>
          <p:nvPr/>
        </p:nvGrpSpPr>
        <p:grpSpPr>
          <a:xfrm>
            <a:off x="2657307" y="2332625"/>
            <a:ext cx="349222" cy="138499"/>
            <a:chOff x="2383229" y="2582351"/>
            <a:chExt cx="349222" cy="138499"/>
          </a:xfrm>
        </p:grpSpPr>
        <p:sp>
          <p:nvSpPr>
            <p:cNvPr id="90" name="직사각형 89"/>
            <p:cNvSpPr/>
            <p:nvPr/>
          </p:nvSpPr>
          <p:spPr>
            <a:xfrm>
              <a:off x="2607275" y="2594795"/>
              <a:ext cx="125176" cy="103240"/>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dirty="0" smtClean="0"/>
            </a:p>
          </p:txBody>
        </p:sp>
        <p:sp>
          <p:nvSpPr>
            <p:cNvPr id="7" name="TextBox 6"/>
            <p:cNvSpPr txBox="1"/>
            <p:nvPr/>
          </p:nvSpPr>
          <p:spPr>
            <a:xfrm>
              <a:off x="2383229" y="2582351"/>
              <a:ext cx="260675" cy="138499"/>
            </a:xfrm>
            <a:prstGeom prst="rect">
              <a:avLst/>
            </a:prstGeom>
            <a:noFill/>
          </p:spPr>
          <p:txBody>
            <a:bodyPr wrap="square" lIns="0" tIns="0" rIns="0" bIns="0" rtlCol="0" anchor="ctr">
              <a:spAutoFit/>
            </a:bodyPr>
            <a:lstStyle/>
            <a:p>
              <a:pPr algn="ctr"/>
              <a:r>
                <a:rPr lang="ko-KR" altLang="en-US" sz="900" b="1" dirty="0"/>
                <a:t>남</a:t>
              </a:r>
            </a:p>
          </p:txBody>
        </p:sp>
      </p:grpSp>
      <p:grpSp>
        <p:nvGrpSpPr>
          <p:cNvPr id="10" name="그룹 9"/>
          <p:cNvGrpSpPr/>
          <p:nvPr/>
        </p:nvGrpSpPr>
        <p:grpSpPr>
          <a:xfrm>
            <a:off x="3322321" y="2343511"/>
            <a:ext cx="352925" cy="138499"/>
            <a:chOff x="3048243" y="2593386"/>
            <a:chExt cx="352925" cy="138499"/>
          </a:xfrm>
        </p:grpSpPr>
        <p:sp>
          <p:nvSpPr>
            <p:cNvPr id="106" name="직사각형 105"/>
            <p:cNvSpPr/>
            <p:nvPr/>
          </p:nvSpPr>
          <p:spPr>
            <a:xfrm>
              <a:off x="3275992" y="2594795"/>
              <a:ext cx="125176" cy="103240"/>
            </a:xfrm>
            <a:prstGeom prst="rect">
              <a:avLst/>
            </a:prstGeom>
            <a:solidFill>
              <a:schemeClr val="bg1">
                <a:lumMod val="95000"/>
              </a:schemeClr>
            </a:solidFill>
            <a:ln w="9525">
              <a:solidFill>
                <a:schemeClr val="tx1"/>
              </a:solidFill>
            </a:ln>
          </p:spPr>
          <p:txBody>
            <a:bodyPr wrap="square" tIns="0" rIns="0" bIns="0" anchor="ctr">
              <a:normAutofit fontScale="77500" lnSpcReduction="20000"/>
            </a:bodyPr>
            <a:lstStyle/>
            <a:p>
              <a:pPr algn="ctr"/>
              <a:endParaRPr lang="en-US" altLang="ko-KR" sz="1000" b="1" dirty="0" smtClean="0"/>
            </a:p>
          </p:txBody>
        </p:sp>
        <p:sp>
          <p:nvSpPr>
            <p:cNvPr id="107" name="TextBox 106"/>
            <p:cNvSpPr txBox="1"/>
            <p:nvPr/>
          </p:nvSpPr>
          <p:spPr>
            <a:xfrm>
              <a:off x="3048243" y="2593386"/>
              <a:ext cx="260675" cy="138499"/>
            </a:xfrm>
            <a:prstGeom prst="rect">
              <a:avLst/>
            </a:prstGeom>
            <a:noFill/>
          </p:spPr>
          <p:txBody>
            <a:bodyPr wrap="square" lIns="0" tIns="0" rIns="0" bIns="0" rtlCol="0" anchor="ctr">
              <a:spAutoFit/>
            </a:bodyPr>
            <a:lstStyle/>
            <a:p>
              <a:pPr algn="ctr"/>
              <a:r>
                <a:rPr lang="ko-KR" altLang="en-US" sz="900" b="1" dirty="0" smtClean="0"/>
                <a:t>여</a:t>
              </a:r>
              <a:endParaRPr lang="ko-KR" altLang="en-US" sz="900" b="1" dirty="0"/>
            </a:p>
          </p:txBody>
        </p:sp>
      </p:grpSp>
      <p:grpSp>
        <p:nvGrpSpPr>
          <p:cNvPr id="108" name="그룹 107"/>
          <p:cNvGrpSpPr/>
          <p:nvPr/>
        </p:nvGrpSpPr>
        <p:grpSpPr>
          <a:xfrm>
            <a:off x="5143088" y="2305336"/>
            <a:ext cx="1723031" cy="164791"/>
            <a:chOff x="5147383" y="1539535"/>
            <a:chExt cx="1723031" cy="164791"/>
          </a:xfrm>
        </p:grpSpPr>
        <p:sp>
          <p:nvSpPr>
            <p:cNvPr id="109" name="직사각형 108"/>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pic>
          <p:nvPicPr>
            <p:cNvPr id="110" name="그림 109"/>
            <p:cNvPicPr>
              <a:picLocks noChangeAspect="1"/>
            </p:cNvPicPr>
            <p:nvPr/>
          </p:nvPicPr>
          <p:blipFill>
            <a:blip r:embed="rId6"/>
            <a:stretch>
              <a:fillRect/>
            </a:stretch>
          </p:blipFill>
          <p:spPr>
            <a:xfrm>
              <a:off x="6731663" y="1556803"/>
              <a:ext cx="127015" cy="127015"/>
            </a:xfrm>
            <a:prstGeom prst="rect">
              <a:avLst/>
            </a:prstGeom>
          </p:spPr>
        </p:pic>
      </p:grpSp>
      <p:grpSp>
        <p:nvGrpSpPr>
          <p:cNvPr id="111" name="그룹 110"/>
          <p:cNvGrpSpPr/>
          <p:nvPr/>
        </p:nvGrpSpPr>
        <p:grpSpPr>
          <a:xfrm>
            <a:off x="1270518" y="2846244"/>
            <a:ext cx="5862754" cy="191402"/>
            <a:chOff x="1314346" y="1719201"/>
            <a:chExt cx="5862754" cy="191402"/>
          </a:xfrm>
        </p:grpSpPr>
        <p:pic>
          <p:nvPicPr>
            <p:cNvPr id="1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3" y="1750380"/>
              <a:ext cx="985445"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교수진 검색 결과</a:t>
              </a:r>
              <a:endParaRPr lang="ko-KR" altLang="en-US" sz="900" b="1" dirty="0">
                <a:solidFill>
                  <a:schemeClr val="bg1"/>
                </a:solidFill>
              </a:endParaRPr>
            </a:p>
          </p:txBody>
        </p:sp>
      </p:grpSp>
      <p:graphicFrame>
        <p:nvGraphicFramePr>
          <p:cNvPr id="117" name="표 116"/>
          <p:cNvGraphicFramePr>
            <a:graphicFrameLocks noGrp="1"/>
          </p:cNvGraphicFramePr>
          <p:nvPr>
            <p:extLst>
              <p:ext uri="{D42A27DB-BD31-4B8C-83A1-F6EECF244321}">
                <p14:modId xmlns:p14="http://schemas.microsoft.com/office/powerpoint/2010/main" val="3367722404"/>
              </p:ext>
            </p:extLst>
          </p:nvPr>
        </p:nvGraphicFramePr>
        <p:xfrm>
          <a:off x="1330179" y="3355077"/>
          <a:ext cx="5740328" cy="2660709"/>
        </p:xfrm>
        <a:graphic>
          <a:graphicData uri="http://schemas.openxmlformats.org/drawingml/2006/table">
            <a:tbl>
              <a:tblPr firstRow="1" bandRow="1">
                <a:tableStyleId>{5C22544A-7EE6-4342-B048-85BDC9FD1C3A}</a:tableStyleId>
              </a:tblPr>
              <a:tblGrid>
                <a:gridCol w="247957"/>
                <a:gridCol w="689608"/>
                <a:gridCol w="504056"/>
                <a:gridCol w="648072"/>
                <a:gridCol w="648072"/>
                <a:gridCol w="1231168"/>
                <a:gridCol w="661210"/>
                <a:gridCol w="339870"/>
                <a:gridCol w="770315"/>
              </a:tblGrid>
              <a:tr h="390622">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경력</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선호지역</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특화분야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선호시간대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국적</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수정</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정식등록</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264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5</a:t>
                      </a:r>
                      <a:r>
                        <a:rPr lang="ko-KR" altLang="en-US" sz="900" dirty="0" smtClean="0">
                          <a:solidFill>
                            <a:schemeClr val="tx1"/>
                          </a:solidFill>
                        </a:rPr>
                        <a:t>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a:t>
                      </a:r>
                      <a:r>
                        <a:rPr lang="ko-KR" altLang="en-US" sz="900" dirty="0" smtClean="0">
                          <a:solidFill>
                            <a:schemeClr val="tx1"/>
                          </a:solidFill>
                        </a:rPr>
                        <a:t>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76">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76">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7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7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76">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20" name="그림 119"/>
          <p:cNvPicPr>
            <a:picLocks noChangeAspect="1"/>
          </p:cNvPicPr>
          <p:nvPr/>
        </p:nvPicPr>
        <p:blipFill>
          <a:blip r:embed="rId7"/>
          <a:stretch>
            <a:fillRect/>
          </a:stretch>
        </p:blipFill>
        <p:spPr>
          <a:xfrm>
            <a:off x="6039097" y="3799660"/>
            <a:ext cx="200025" cy="200025"/>
          </a:xfrm>
          <a:prstGeom prst="rect">
            <a:avLst/>
          </a:prstGeom>
        </p:spPr>
      </p:pic>
      <p:pic>
        <p:nvPicPr>
          <p:cNvPr id="121" name="그림 120"/>
          <p:cNvPicPr>
            <a:picLocks noChangeAspect="1"/>
          </p:cNvPicPr>
          <p:nvPr/>
        </p:nvPicPr>
        <p:blipFill>
          <a:blip r:embed="rId7"/>
          <a:stretch>
            <a:fillRect/>
          </a:stretch>
        </p:blipFill>
        <p:spPr>
          <a:xfrm>
            <a:off x="6029739" y="4095304"/>
            <a:ext cx="200025" cy="200025"/>
          </a:xfrm>
          <a:prstGeom prst="rect">
            <a:avLst/>
          </a:prstGeom>
        </p:spPr>
      </p:pic>
      <p:pic>
        <p:nvPicPr>
          <p:cNvPr id="122" name="그림 121"/>
          <p:cNvPicPr>
            <a:picLocks noChangeAspect="1"/>
          </p:cNvPicPr>
          <p:nvPr/>
        </p:nvPicPr>
        <p:blipFill>
          <a:blip r:embed="rId7"/>
          <a:stretch>
            <a:fillRect/>
          </a:stretch>
        </p:blipFill>
        <p:spPr>
          <a:xfrm>
            <a:off x="6029739" y="4386610"/>
            <a:ext cx="200025" cy="200025"/>
          </a:xfrm>
          <a:prstGeom prst="rect">
            <a:avLst/>
          </a:prstGeom>
        </p:spPr>
      </p:pic>
      <p:pic>
        <p:nvPicPr>
          <p:cNvPr id="123" name="그림 122"/>
          <p:cNvPicPr>
            <a:picLocks noChangeAspect="1"/>
          </p:cNvPicPr>
          <p:nvPr/>
        </p:nvPicPr>
        <p:blipFill>
          <a:blip r:embed="rId7"/>
          <a:stretch>
            <a:fillRect/>
          </a:stretch>
        </p:blipFill>
        <p:spPr>
          <a:xfrm>
            <a:off x="6029739" y="4652870"/>
            <a:ext cx="200025" cy="200025"/>
          </a:xfrm>
          <a:prstGeom prst="rect">
            <a:avLst/>
          </a:prstGeom>
        </p:spPr>
      </p:pic>
      <p:sp>
        <p:nvSpPr>
          <p:cNvPr id="124" name="직사각형 123"/>
          <p:cNvSpPr/>
          <p:nvPr/>
        </p:nvSpPr>
        <p:spPr bwMode="auto">
          <a:xfrm>
            <a:off x="3502766" y="5768153"/>
            <a:ext cx="801191"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개별등록</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25" name="직사각형 124"/>
          <p:cNvSpPr/>
          <p:nvPr/>
        </p:nvSpPr>
        <p:spPr bwMode="auto">
          <a:xfrm>
            <a:off x="4328321" y="5768153"/>
            <a:ext cx="891751"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Excel</a:t>
            </a:r>
            <a:r>
              <a:rPr kumimoji="1" lang="ko-KR" altLang="en-US" sz="900" b="1" dirty="0" smtClean="0">
                <a:solidFill>
                  <a:schemeClr val="bg1"/>
                </a:solidFill>
                <a:latin typeface="Arial" charset="0"/>
                <a:ea typeface="돋움" pitchFamily="50" charset="-127"/>
              </a:rPr>
              <a:t>등록</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16" name="그림 15"/>
          <p:cNvPicPr>
            <a:picLocks noChangeAspect="1"/>
          </p:cNvPicPr>
          <p:nvPr/>
        </p:nvPicPr>
        <p:blipFill>
          <a:blip r:embed="rId8"/>
          <a:stretch>
            <a:fillRect/>
          </a:stretch>
        </p:blipFill>
        <p:spPr>
          <a:xfrm>
            <a:off x="4996795" y="5785693"/>
            <a:ext cx="199580" cy="188175"/>
          </a:xfrm>
          <a:prstGeom prst="rect">
            <a:avLst/>
          </a:prstGeom>
        </p:spPr>
      </p:pic>
      <p:pic>
        <p:nvPicPr>
          <p:cNvPr id="128" name="그림 127"/>
          <p:cNvPicPr>
            <a:picLocks noChangeAspect="1"/>
          </p:cNvPicPr>
          <p:nvPr/>
        </p:nvPicPr>
        <p:blipFill>
          <a:blip r:embed="rId9"/>
          <a:stretch>
            <a:fillRect/>
          </a:stretch>
        </p:blipFill>
        <p:spPr>
          <a:xfrm>
            <a:off x="1318182" y="6075244"/>
            <a:ext cx="1521869" cy="149692"/>
          </a:xfrm>
          <a:prstGeom prst="rect">
            <a:avLst/>
          </a:prstGeom>
        </p:spPr>
      </p:pic>
      <p:pic>
        <p:nvPicPr>
          <p:cNvPr id="18" name="그림 17"/>
          <p:cNvPicPr>
            <a:picLocks noChangeAspect="1"/>
          </p:cNvPicPr>
          <p:nvPr/>
        </p:nvPicPr>
        <p:blipFill>
          <a:blip r:embed="rId10"/>
          <a:stretch>
            <a:fillRect/>
          </a:stretch>
        </p:blipFill>
        <p:spPr>
          <a:xfrm>
            <a:off x="5113041" y="1772144"/>
            <a:ext cx="1830075" cy="234700"/>
          </a:xfrm>
          <a:prstGeom prst="rect">
            <a:avLst/>
          </a:prstGeom>
        </p:spPr>
      </p:pic>
      <p:sp>
        <p:nvSpPr>
          <p:cNvPr id="129" name="직사각형 128"/>
          <p:cNvSpPr/>
          <p:nvPr/>
        </p:nvSpPr>
        <p:spPr bwMode="auto">
          <a:xfrm>
            <a:off x="3759923" y="2543344"/>
            <a:ext cx="801191" cy="22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검색</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nvGrpSpPr>
          <p:cNvPr id="67" name="그룹 66"/>
          <p:cNvGrpSpPr/>
          <p:nvPr/>
        </p:nvGrpSpPr>
        <p:grpSpPr>
          <a:xfrm>
            <a:off x="2236239" y="1537398"/>
            <a:ext cx="1723031" cy="164791"/>
            <a:chOff x="5147383" y="1539535"/>
            <a:chExt cx="1723031" cy="164791"/>
          </a:xfrm>
        </p:grpSpPr>
        <p:sp>
          <p:nvSpPr>
            <p:cNvPr id="80" name="직사각형 79"/>
            <p:cNvSpPr/>
            <p:nvPr/>
          </p:nvSpPr>
          <p:spPr>
            <a:xfrm>
              <a:off x="5147383" y="1539535"/>
              <a:ext cx="1723031" cy="164791"/>
            </a:xfrm>
            <a:prstGeom prst="rect">
              <a:avLst/>
            </a:prstGeom>
            <a:solidFill>
              <a:schemeClr val="bg1">
                <a:lumMod val="95000"/>
              </a:schemeClr>
            </a:solidFill>
            <a:ln w="9525">
              <a:solidFill>
                <a:schemeClr val="tx1"/>
              </a:solidFill>
            </a:ln>
          </p:spPr>
          <p:txBody>
            <a:bodyPr wrap="square" tIns="0" rIns="0" bIns="0" anchor="ctr">
              <a:normAutofit/>
            </a:bodyPr>
            <a:lstStyle/>
            <a:p>
              <a:pPr algn="ctr"/>
              <a:endParaRPr lang="en-US" altLang="ko-KR" sz="1000" b="1" dirty="0" smtClean="0"/>
            </a:p>
          </p:txBody>
        </p:sp>
        <p:pic>
          <p:nvPicPr>
            <p:cNvPr id="82" name="그림 81"/>
            <p:cNvPicPr>
              <a:picLocks noChangeAspect="1"/>
            </p:cNvPicPr>
            <p:nvPr/>
          </p:nvPicPr>
          <p:blipFill>
            <a:blip r:embed="rId6"/>
            <a:stretch>
              <a:fillRect/>
            </a:stretch>
          </p:blipFill>
          <p:spPr>
            <a:xfrm>
              <a:off x="6731663" y="1556803"/>
              <a:ext cx="127015" cy="127015"/>
            </a:xfrm>
            <a:prstGeom prst="rect">
              <a:avLst/>
            </a:prstGeom>
          </p:spPr>
        </p:pic>
      </p:grpSp>
      <p:sp>
        <p:nvSpPr>
          <p:cNvPr id="83" name="직사각형 82"/>
          <p:cNvSpPr/>
          <p:nvPr/>
        </p:nvSpPr>
        <p:spPr bwMode="auto">
          <a:xfrm>
            <a:off x="6389273" y="3799660"/>
            <a:ext cx="610181" cy="19063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84" name="직사각형 83"/>
          <p:cNvSpPr/>
          <p:nvPr/>
        </p:nvSpPr>
        <p:spPr bwMode="auto">
          <a:xfrm>
            <a:off x="6389951" y="4095304"/>
            <a:ext cx="610181" cy="19063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85" name="직사각형 84"/>
          <p:cNvSpPr/>
          <p:nvPr/>
        </p:nvSpPr>
        <p:spPr bwMode="auto">
          <a:xfrm>
            <a:off x="6389951" y="4380586"/>
            <a:ext cx="610181" cy="19063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86" name="직사각형 85"/>
          <p:cNvSpPr/>
          <p:nvPr/>
        </p:nvSpPr>
        <p:spPr bwMode="auto">
          <a:xfrm>
            <a:off x="6389951" y="4662562"/>
            <a:ext cx="610181" cy="19063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 name="직사각형 4"/>
          <p:cNvSpPr/>
          <p:nvPr/>
        </p:nvSpPr>
        <p:spPr bwMode="auto">
          <a:xfrm>
            <a:off x="4854884" y="1635405"/>
            <a:ext cx="4176464" cy="2144993"/>
          </a:xfrm>
          <a:prstGeom prst="rect">
            <a:avLst/>
          </a:prstGeom>
          <a:solidFill>
            <a:schemeClr val="accent2">
              <a:lumMod val="9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강사 </a:t>
            </a:r>
            <a:r>
              <a:rPr kumimoji="1" lang="ko-KR" altLang="en-US" sz="1200" b="1" dirty="0" err="1" smtClean="0">
                <a:solidFill>
                  <a:schemeClr val="bg1"/>
                </a:solidFill>
                <a:latin typeface="Arial" charset="0"/>
                <a:ea typeface="돋움" pitchFamily="50" charset="-127"/>
              </a:rPr>
              <a:t>레지스트레이션</a:t>
            </a:r>
            <a:r>
              <a:rPr kumimoji="1" lang="ko-KR" altLang="en-US" sz="1200" b="1" dirty="0" smtClean="0">
                <a:solidFill>
                  <a:schemeClr val="bg1"/>
                </a:solidFill>
                <a:latin typeface="Arial" charset="0"/>
                <a:ea typeface="돋움" pitchFamily="50" charset="-127"/>
              </a:rPr>
              <a:t> </a:t>
            </a:r>
            <a:r>
              <a:rPr kumimoji="1" lang="ko-KR" altLang="en-US" sz="1200" b="1" i="0" u="none" strike="noStrike" cap="none" normalizeH="0" baseline="0" dirty="0" smtClean="0">
                <a:ln>
                  <a:noFill/>
                </a:ln>
                <a:solidFill>
                  <a:schemeClr val="bg1"/>
                </a:solidFill>
                <a:effectLst/>
                <a:latin typeface="Arial" charset="0"/>
                <a:ea typeface="돋움" pitchFamily="50" charset="-127"/>
              </a:rPr>
              <a:t>페이지를 따로 생성</a:t>
            </a:r>
            <a:r>
              <a:rPr kumimoji="1" lang="ko-KR" altLang="en-US" sz="1200" b="1" i="0" u="none" strike="noStrike" cap="none" normalizeH="0" dirty="0" smtClean="0">
                <a:ln>
                  <a:noFill/>
                </a:ln>
                <a:solidFill>
                  <a:schemeClr val="bg1"/>
                </a:solidFill>
                <a:effectLst/>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강사는 </a:t>
            </a:r>
            <a:r>
              <a:rPr kumimoji="1" lang="ko-KR" altLang="en-US" sz="1200" b="1" dirty="0" err="1" smtClean="0">
                <a:solidFill>
                  <a:schemeClr val="bg1"/>
                </a:solidFill>
                <a:latin typeface="Arial" charset="0"/>
                <a:ea typeface="돋움" pitchFamily="50" charset="-127"/>
              </a:rPr>
              <a:t>레지스트레이션</a:t>
            </a:r>
            <a:r>
              <a:rPr kumimoji="1" lang="ko-KR" altLang="en-US"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페이지 통해서 해당 정보 등록</a:t>
            </a:r>
            <a:endParaRPr kumimoji="1" lang="en-US" altLang="ko-KR" sz="120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1910348420"/>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6"/>
          <p:cNvSpPr>
            <a:spLocks noChangeArrowheads="1"/>
          </p:cNvSpPr>
          <p:nvPr/>
        </p:nvSpPr>
        <p:spPr bwMode="auto">
          <a:xfrm>
            <a:off x="606425" y="527968"/>
            <a:ext cx="828605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사용자 관리 </a:t>
            </a:r>
            <a:r>
              <a:rPr lang="en-US" altLang="ko-KR" dirty="0" smtClean="0">
                <a:solidFill>
                  <a:srgbClr val="000000"/>
                </a:solidFill>
                <a:latin typeface="돋움"/>
                <a:ea typeface="돋움"/>
              </a:rPr>
              <a:t>– 2(5) Job Pool</a:t>
            </a:r>
            <a:r>
              <a:rPr lang="ko-KR" altLang="en-US" dirty="0" smtClean="0">
                <a:solidFill>
                  <a:srgbClr val="000000"/>
                </a:solidFill>
                <a:latin typeface="돋움"/>
                <a:ea typeface="돋움"/>
              </a:rPr>
              <a:t> 관리 상세보기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3" name="그림 12"/>
          <p:cNvPicPr>
            <a:picLocks noChangeAspect="1"/>
          </p:cNvPicPr>
          <p:nvPr/>
        </p:nvPicPr>
        <p:blipFill>
          <a:blip r:embed="rId2"/>
          <a:stretch>
            <a:fillRect/>
          </a:stretch>
        </p:blipFill>
        <p:spPr>
          <a:xfrm>
            <a:off x="31914" y="836713"/>
            <a:ext cx="4115720" cy="3168351"/>
          </a:xfrm>
          <a:prstGeom prst="rect">
            <a:avLst/>
          </a:prstGeom>
        </p:spPr>
      </p:pic>
      <p:cxnSp>
        <p:nvCxnSpPr>
          <p:cNvPr id="61" name="꺾인 연결선 60"/>
          <p:cNvCxnSpPr>
            <a:stCxn id="70" idx="0"/>
            <a:endCxn id="71" idx="0"/>
          </p:cNvCxnSpPr>
          <p:nvPr/>
        </p:nvCxnSpPr>
        <p:spPr bwMode="auto">
          <a:xfrm rot="5400000" flipH="1" flipV="1">
            <a:off x="4994621" y="175784"/>
            <a:ext cx="1226901" cy="3399466"/>
          </a:xfrm>
          <a:prstGeom prst="bentConnector3">
            <a:avLst>
              <a:gd name="adj1" fmla="val 13282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p:cNvSpPr txBox="1"/>
          <p:nvPr/>
        </p:nvSpPr>
        <p:spPr>
          <a:xfrm>
            <a:off x="3690813" y="2488967"/>
            <a:ext cx="435049"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71" name="TextBox 70"/>
          <p:cNvSpPr txBox="1"/>
          <p:nvPr/>
        </p:nvSpPr>
        <p:spPr>
          <a:xfrm>
            <a:off x="5538165" y="1262066"/>
            <a:ext cx="3539278" cy="2645024"/>
          </a:xfrm>
          <a:prstGeom prst="rect">
            <a:avLst/>
          </a:prstGeom>
          <a:noFill/>
          <a:ln w="25400">
            <a:solidFill>
              <a:srgbClr val="FF0000"/>
            </a:solidFill>
            <a:prstDash val="dash"/>
          </a:ln>
        </p:spPr>
        <p:txBody>
          <a:bodyPr wrap="square" rtlCol="0">
            <a:normAutofit/>
          </a:bodyPr>
          <a:lstStyle/>
          <a:p>
            <a:endParaRPr lang="ko-KR" altLang="en-US" dirty="0"/>
          </a:p>
        </p:txBody>
      </p:sp>
      <p:pic>
        <p:nvPicPr>
          <p:cNvPr id="15" name="그림 14"/>
          <p:cNvPicPr>
            <a:picLocks noChangeAspect="1"/>
          </p:cNvPicPr>
          <p:nvPr/>
        </p:nvPicPr>
        <p:blipFill>
          <a:blip r:embed="rId3"/>
          <a:stretch>
            <a:fillRect/>
          </a:stretch>
        </p:blipFill>
        <p:spPr>
          <a:xfrm>
            <a:off x="5549051" y="1311968"/>
            <a:ext cx="3528392" cy="2525222"/>
          </a:xfrm>
          <a:prstGeom prst="rect">
            <a:avLst/>
          </a:prstGeom>
        </p:spPr>
      </p:pic>
      <p:sp>
        <p:nvSpPr>
          <p:cNvPr id="88" name="Oval 14"/>
          <p:cNvSpPr>
            <a:spLocks noChangeArrowheads="1"/>
          </p:cNvSpPr>
          <p:nvPr/>
        </p:nvSpPr>
        <p:spPr bwMode="gray">
          <a:xfrm>
            <a:off x="7199855" y="769498"/>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TextBox 90"/>
          <p:cNvSpPr txBox="1"/>
          <p:nvPr/>
        </p:nvSpPr>
        <p:spPr>
          <a:xfrm>
            <a:off x="2001484" y="3620193"/>
            <a:ext cx="1080120" cy="227883"/>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92" name="꺾인 연결선 91"/>
          <p:cNvCxnSpPr>
            <a:stCxn id="91" idx="2"/>
            <a:endCxn id="93" idx="1"/>
          </p:cNvCxnSpPr>
          <p:nvPr/>
        </p:nvCxnSpPr>
        <p:spPr bwMode="auto">
          <a:xfrm rot="5400000">
            <a:off x="1069335" y="3158937"/>
            <a:ext cx="783070" cy="2161349"/>
          </a:xfrm>
          <a:prstGeom prst="bentConnector4">
            <a:avLst>
              <a:gd name="adj1" fmla="val 11610"/>
              <a:gd name="adj2" fmla="val 11057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직사각형 92"/>
          <p:cNvSpPr/>
          <p:nvPr/>
        </p:nvSpPr>
        <p:spPr>
          <a:xfrm>
            <a:off x="380195" y="4029902"/>
            <a:ext cx="2481669" cy="1202487"/>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en-US" altLang="ko-KR" sz="1000" b="1" kern="100" dirty="0" smtClean="0">
                <a:latin typeface="맑은 고딕"/>
                <a:ea typeface="맑은 고딕"/>
                <a:cs typeface="Times New Roman"/>
              </a:rPr>
              <a:t>Job Pool </a:t>
            </a:r>
            <a:r>
              <a:rPr lang="ko-KR" altLang="en-US" sz="1000" b="1" kern="100" dirty="0" smtClean="0">
                <a:latin typeface="맑은 고딕"/>
                <a:ea typeface="맑은 고딕"/>
                <a:cs typeface="Times New Roman"/>
              </a:rPr>
              <a:t>관리 내 개별등록 및 </a:t>
            </a:r>
            <a:r>
              <a:rPr lang="en-US" altLang="ko-KR" sz="1000" b="1" kern="100" dirty="0" smtClean="0">
                <a:latin typeface="맑은 고딕"/>
                <a:ea typeface="맑은 고딕"/>
                <a:cs typeface="Times New Roman"/>
              </a:rPr>
              <a:t>Excel </a:t>
            </a:r>
            <a:r>
              <a:rPr lang="ko-KR" altLang="en-US" sz="1000" b="1" kern="100" dirty="0" smtClean="0">
                <a:latin typeface="맑은 고딕"/>
                <a:ea typeface="맑은 고딕"/>
                <a:cs typeface="Times New Roman"/>
              </a:rPr>
              <a:t>등록 기능은 교수진 관리 내 개별등록 및 </a:t>
            </a:r>
            <a:r>
              <a:rPr lang="en-US" altLang="ko-KR" sz="1000" b="1" kern="100" dirty="0" smtClean="0">
                <a:latin typeface="맑은 고딕"/>
                <a:ea typeface="맑은 고딕"/>
                <a:cs typeface="Times New Roman"/>
              </a:rPr>
              <a:t>Excel </a:t>
            </a:r>
            <a:r>
              <a:rPr lang="ko-KR" altLang="en-US" sz="1000" b="1" kern="100" dirty="0" smtClean="0">
                <a:latin typeface="맑은 고딕"/>
                <a:ea typeface="맑은 고딕"/>
                <a:cs typeface="Times New Roman"/>
              </a:rPr>
              <a:t>등록 방식 동일</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단</a:t>
            </a:r>
            <a:r>
              <a:rPr lang="en-US" altLang="ko-KR"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개별등록과 </a:t>
            </a:r>
            <a:r>
              <a:rPr lang="en-US" altLang="ko-KR" sz="1000" b="1" kern="100" dirty="0" smtClean="0">
                <a:latin typeface="맑은 고딕"/>
                <a:ea typeface="맑은 고딕"/>
                <a:cs typeface="Times New Roman"/>
              </a:rPr>
              <a:t>Excel </a:t>
            </a:r>
            <a:r>
              <a:rPr lang="ko-KR" altLang="en-US" sz="1000" b="1" kern="100" dirty="0" smtClean="0">
                <a:latin typeface="맑은 고딕"/>
                <a:ea typeface="맑은 고딕"/>
                <a:cs typeface="Times New Roman"/>
              </a:rPr>
              <a:t>등록에 사용되는 정보등록 포맷은 필요정보에 따라 다소 상이할 수 있음</a:t>
            </a:r>
            <a:endParaRPr lang="en-US" altLang="ko-KR" sz="1000" b="1" kern="100" dirty="0" smtClean="0">
              <a:latin typeface="맑은 고딕"/>
              <a:ea typeface="맑은 고딕"/>
              <a:cs typeface="Times New Roman"/>
            </a:endParaRPr>
          </a:p>
        </p:txBody>
      </p:sp>
      <p:sp>
        <p:nvSpPr>
          <p:cNvPr id="94" name="TextBox 93"/>
          <p:cNvSpPr txBox="1"/>
          <p:nvPr/>
        </p:nvSpPr>
        <p:spPr>
          <a:xfrm>
            <a:off x="6883642" y="3594561"/>
            <a:ext cx="53211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cxnSp>
        <p:nvCxnSpPr>
          <p:cNvPr id="95" name="꺾인 연결선 94"/>
          <p:cNvCxnSpPr>
            <a:stCxn id="94" idx="2"/>
            <a:endCxn id="100" idx="0"/>
          </p:cNvCxnSpPr>
          <p:nvPr/>
        </p:nvCxnSpPr>
        <p:spPr bwMode="auto">
          <a:xfrm rot="16200000" flipH="1">
            <a:off x="6971666" y="3974844"/>
            <a:ext cx="713236" cy="357171"/>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6" name="그림 35"/>
          <p:cNvPicPr>
            <a:picLocks noChangeAspect="1"/>
          </p:cNvPicPr>
          <p:nvPr/>
        </p:nvPicPr>
        <p:blipFill>
          <a:blip r:embed="rId4"/>
          <a:stretch>
            <a:fillRect/>
          </a:stretch>
        </p:blipFill>
        <p:spPr>
          <a:xfrm>
            <a:off x="3081971" y="4482983"/>
            <a:ext cx="2663816" cy="2209710"/>
          </a:xfrm>
          <a:prstGeom prst="rect">
            <a:avLst/>
          </a:prstGeom>
        </p:spPr>
      </p:pic>
      <p:sp>
        <p:nvSpPr>
          <p:cNvPr id="98" name="TextBox 97"/>
          <p:cNvSpPr txBox="1"/>
          <p:nvPr/>
        </p:nvSpPr>
        <p:spPr>
          <a:xfrm>
            <a:off x="3501650" y="5281501"/>
            <a:ext cx="2348143" cy="1411191"/>
          </a:xfrm>
          <a:prstGeom prst="rect">
            <a:avLst/>
          </a:prstGeom>
          <a:noFill/>
          <a:ln w="25400">
            <a:solidFill>
              <a:srgbClr val="FF0000"/>
            </a:solidFill>
            <a:prstDash val="dash"/>
          </a:ln>
        </p:spPr>
        <p:txBody>
          <a:bodyPr wrap="square" rtlCol="0">
            <a:normAutofit/>
          </a:bodyPr>
          <a:lstStyle/>
          <a:p>
            <a:endParaRPr lang="ko-KR" altLang="en-US" dirty="0"/>
          </a:p>
        </p:txBody>
      </p:sp>
      <p:sp>
        <p:nvSpPr>
          <p:cNvPr id="89" name="Oval 14"/>
          <p:cNvSpPr>
            <a:spLocks noChangeArrowheads="1"/>
          </p:cNvSpPr>
          <p:nvPr/>
        </p:nvSpPr>
        <p:spPr bwMode="gray">
          <a:xfrm>
            <a:off x="7380694" y="4043923"/>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2</a:t>
            </a:r>
          </a:p>
        </p:txBody>
      </p:sp>
      <p:sp>
        <p:nvSpPr>
          <p:cNvPr id="99" name="직사각형 98"/>
          <p:cNvSpPr/>
          <p:nvPr/>
        </p:nvSpPr>
        <p:spPr>
          <a:xfrm>
            <a:off x="4229621" y="1181473"/>
            <a:ext cx="1252604" cy="294320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확인</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 버튼 클릭 시</a:t>
            </a:r>
            <a:r>
              <a:rPr lang="en-US" altLang="ko-KR"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정식 교수진 등록에 필요한 상세 정보 등록 화면</a:t>
            </a:r>
            <a:r>
              <a:rPr lang="en-US" altLang="ko-KR" sz="1000" b="1" kern="100" dirty="0" smtClean="0">
                <a:latin typeface="맑은 고딕"/>
                <a:ea typeface="맑은 고딕"/>
                <a:cs typeface="Times New Roman"/>
              </a:rPr>
              <a:t>(</a:t>
            </a:r>
            <a:r>
              <a:rPr lang="ko-KR" altLang="en-US" sz="1000" b="1" kern="100" dirty="0" smtClean="0">
                <a:solidFill>
                  <a:schemeClr val="accent2">
                    <a:lumMod val="50000"/>
                  </a:schemeClr>
                </a:solidFill>
                <a:latin typeface="맑은 고딕"/>
                <a:ea typeface="맑은 고딕"/>
                <a:cs typeface="Times New Roman"/>
              </a:rPr>
              <a:t>교수진 검색 결과</a:t>
            </a:r>
            <a:r>
              <a:rPr lang="ko-KR" altLang="en-US" sz="1000" b="1" kern="100" dirty="0" smtClean="0">
                <a:latin typeface="맑은 고딕"/>
                <a:ea typeface="맑은 고딕"/>
                <a:cs typeface="Times New Roman"/>
              </a:rPr>
              <a:t> 내 </a:t>
            </a:r>
            <a:r>
              <a:rPr lang="ko-KR" altLang="en-US" sz="1000" b="1" kern="100" dirty="0" smtClean="0">
                <a:solidFill>
                  <a:schemeClr val="accent2">
                    <a:lumMod val="50000"/>
                  </a:schemeClr>
                </a:solidFill>
                <a:latin typeface="맑은 고딕"/>
                <a:ea typeface="맑은 고딕"/>
                <a:cs typeface="Times New Roman"/>
              </a:rPr>
              <a:t>개별등록 </a:t>
            </a:r>
            <a:r>
              <a:rPr lang="en-US" altLang="ko-KR" sz="1000" b="1" kern="100" dirty="0" smtClean="0">
                <a:solidFill>
                  <a:schemeClr val="accent2">
                    <a:lumMod val="50000"/>
                  </a:schemeClr>
                </a:solidFill>
                <a:latin typeface="맑은 고딕"/>
                <a:ea typeface="맑은 고딕"/>
                <a:cs typeface="Times New Roman"/>
              </a:rPr>
              <a:t>/ </a:t>
            </a:r>
            <a:r>
              <a:rPr lang="ko-KR" altLang="en-US" sz="1000" b="1" kern="100" dirty="0" smtClean="0">
                <a:solidFill>
                  <a:schemeClr val="accent2">
                    <a:lumMod val="50000"/>
                  </a:schemeClr>
                </a:solidFill>
                <a:latin typeface="맑은 고딕"/>
                <a:ea typeface="맑은 고딕"/>
                <a:cs typeface="Times New Roman"/>
              </a:rPr>
              <a:t>정보수정 </a:t>
            </a:r>
            <a:r>
              <a:rPr lang="ko-KR" altLang="en-US" sz="1000" b="1" kern="100" dirty="0" smtClean="0">
                <a:latin typeface="맑은 고딕"/>
                <a:ea typeface="맑은 고딕"/>
                <a:cs typeface="Times New Roman"/>
              </a:rPr>
              <a:t>버튼 클릭 시 나타나는 화면과 동일한 화면 </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으로 이동</a:t>
            </a:r>
            <a:endParaRPr lang="en-US" altLang="ko-KR" sz="1000" b="1" kern="100" dirty="0" smtClean="0">
              <a:latin typeface="맑은 고딕"/>
              <a:ea typeface="맑은 고딕"/>
              <a:cs typeface="Times New Roman"/>
            </a:endParaRPr>
          </a:p>
        </p:txBody>
      </p:sp>
      <p:sp>
        <p:nvSpPr>
          <p:cNvPr id="100" name="직사각형 99"/>
          <p:cNvSpPr/>
          <p:nvPr/>
        </p:nvSpPr>
        <p:spPr>
          <a:xfrm>
            <a:off x="5965894" y="4510048"/>
            <a:ext cx="3081952" cy="567917"/>
          </a:xfrm>
          <a:prstGeom prst="rect">
            <a:avLst/>
          </a:prstGeom>
          <a:solidFill>
            <a:schemeClr val="bg1">
              <a:lumMod val="95000"/>
            </a:schemeClr>
          </a:solidFill>
          <a:ln w="25400">
            <a:solidFill>
              <a:schemeClr val="tx1"/>
            </a:solidFill>
          </a:ln>
        </p:spPr>
        <p:txBody>
          <a:bodyPr wrap="square" anchor="t">
            <a:normAutofit/>
          </a:bodyPr>
          <a:lstStyle/>
          <a:p>
            <a:pPr algn="ctr"/>
            <a:r>
              <a:rPr lang="en-US" altLang="ko-KR" sz="1000" b="1" dirty="0" smtClean="0"/>
              <a:t>[</a:t>
            </a:r>
            <a:r>
              <a:rPr lang="ko-KR" altLang="en-US" sz="1000" b="1" dirty="0" smtClean="0"/>
              <a:t>정식 교수진</a:t>
            </a:r>
            <a:r>
              <a:rPr lang="en-US" altLang="ko-KR" sz="1000" b="1" dirty="0" smtClean="0"/>
              <a:t> </a:t>
            </a:r>
            <a:r>
              <a:rPr lang="ko-KR" altLang="en-US" sz="1000" b="1" dirty="0" smtClean="0"/>
              <a:t>등록이  성공적으로 완료 되었습니다</a:t>
            </a:r>
            <a:r>
              <a:rPr lang="en-US" altLang="ko-KR" sz="1000" b="1" dirty="0" smtClean="0"/>
              <a:t>.] </a:t>
            </a:r>
          </a:p>
        </p:txBody>
      </p:sp>
      <p:sp>
        <p:nvSpPr>
          <p:cNvPr id="101" name="직사각형 100"/>
          <p:cNvSpPr/>
          <p:nvPr/>
        </p:nvSpPr>
        <p:spPr bwMode="auto">
          <a:xfrm>
            <a:off x="7328284" y="4808715"/>
            <a:ext cx="376640" cy="20396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02" name="TextBox 101"/>
          <p:cNvSpPr txBox="1"/>
          <p:nvPr/>
        </p:nvSpPr>
        <p:spPr>
          <a:xfrm>
            <a:off x="7261140" y="4792930"/>
            <a:ext cx="532113" cy="231283"/>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cxnSp>
        <p:nvCxnSpPr>
          <p:cNvPr id="103" name="꺾인 연결선 102"/>
          <p:cNvCxnSpPr>
            <a:stCxn id="102" idx="2"/>
            <a:endCxn id="98" idx="3"/>
          </p:cNvCxnSpPr>
          <p:nvPr/>
        </p:nvCxnSpPr>
        <p:spPr bwMode="auto">
          <a:xfrm rot="5400000">
            <a:off x="6207053" y="4666953"/>
            <a:ext cx="962884" cy="1677404"/>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Oval 14"/>
          <p:cNvSpPr>
            <a:spLocks noChangeArrowheads="1"/>
          </p:cNvSpPr>
          <p:nvPr/>
        </p:nvSpPr>
        <p:spPr bwMode="gray">
          <a:xfrm>
            <a:off x="7399152" y="5875083"/>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3</a:t>
            </a:r>
          </a:p>
        </p:txBody>
      </p:sp>
      <p:sp>
        <p:nvSpPr>
          <p:cNvPr id="116" name="TextBox 115"/>
          <p:cNvSpPr txBox="1"/>
          <p:nvPr/>
        </p:nvSpPr>
        <p:spPr>
          <a:xfrm>
            <a:off x="7383097" y="3594561"/>
            <a:ext cx="53211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18" name="직사각형 117"/>
          <p:cNvSpPr/>
          <p:nvPr/>
        </p:nvSpPr>
        <p:spPr>
          <a:xfrm>
            <a:off x="5947668" y="146207"/>
            <a:ext cx="3081952" cy="567917"/>
          </a:xfrm>
          <a:prstGeom prst="rect">
            <a:avLst/>
          </a:prstGeom>
          <a:solidFill>
            <a:schemeClr val="bg1">
              <a:lumMod val="95000"/>
            </a:schemeClr>
          </a:solidFill>
          <a:ln w="25400">
            <a:solidFill>
              <a:schemeClr val="tx1"/>
            </a:solidFill>
          </a:ln>
        </p:spPr>
        <p:txBody>
          <a:bodyPr wrap="square" anchor="ctr">
            <a:normAutofit/>
          </a:bodyPr>
          <a:lstStyle/>
          <a:p>
            <a:pPr algn="ctr"/>
            <a:r>
              <a:rPr lang="en-US" altLang="ko-KR" sz="1000" b="1" dirty="0" smtClean="0"/>
              <a:t>[</a:t>
            </a:r>
            <a:r>
              <a:rPr lang="ko-KR" altLang="en-US" sz="1000" b="1" dirty="0" smtClean="0"/>
              <a:t>취소</a:t>
            </a:r>
            <a:r>
              <a:rPr lang="en-US" altLang="ko-KR" sz="1000" b="1" dirty="0" smtClean="0"/>
              <a:t>]</a:t>
            </a:r>
            <a:r>
              <a:rPr lang="ko-KR" altLang="en-US" sz="1000" b="1" dirty="0" smtClean="0"/>
              <a:t> 버튼 클릭 시 초기화</a:t>
            </a:r>
            <a:endParaRPr lang="en-US" altLang="ko-KR" sz="1000" b="1" dirty="0" smtClean="0"/>
          </a:p>
        </p:txBody>
      </p:sp>
      <p:cxnSp>
        <p:nvCxnSpPr>
          <p:cNvPr id="119" name="꺾인 연결선 118"/>
          <p:cNvCxnSpPr>
            <a:stCxn id="116" idx="3"/>
            <a:endCxn id="118" idx="3"/>
          </p:cNvCxnSpPr>
          <p:nvPr/>
        </p:nvCxnSpPr>
        <p:spPr bwMode="auto">
          <a:xfrm flipV="1">
            <a:off x="7915210" y="430166"/>
            <a:ext cx="1114410" cy="3265521"/>
          </a:xfrm>
          <a:prstGeom prst="bentConnector3">
            <a:avLst>
              <a:gd name="adj1" fmla="val 12051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꺾인 연결선 125"/>
          <p:cNvCxnSpPr/>
          <p:nvPr/>
        </p:nvCxnSpPr>
        <p:spPr bwMode="auto">
          <a:xfrm rot="16200000" flipH="1">
            <a:off x="7124066" y="4127244"/>
            <a:ext cx="713236" cy="357171"/>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직사각형 28"/>
          <p:cNvSpPr/>
          <p:nvPr/>
        </p:nvSpPr>
        <p:spPr bwMode="auto">
          <a:xfrm>
            <a:off x="4067944" y="2707902"/>
            <a:ext cx="4176464" cy="2144993"/>
          </a:xfrm>
          <a:prstGeom prst="rect">
            <a:avLst/>
          </a:prstGeom>
          <a:solidFill>
            <a:schemeClr val="accent2">
              <a:lumMod val="9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강사 </a:t>
            </a:r>
            <a:r>
              <a:rPr kumimoji="1" lang="ko-KR" altLang="en-US" sz="1200" b="1" dirty="0" err="1" smtClean="0">
                <a:solidFill>
                  <a:schemeClr val="bg1"/>
                </a:solidFill>
                <a:latin typeface="Arial" charset="0"/>
                <a:ea typeface="돋움" pitchFamily="50" charset="-127"/>
              </a:rPr>
              <a:t>레지스터트이션</a:t>
            </a:r>
            <a:r>
              <a:rPr kumimoji="1" lang="ko-KR" altLang="en-US" sz="1200" b="1" dirty="0" smtClean="0">
                <a:solidFill>
                  <a:schemeClr val="bg1"/>
                </a:solidFill>
                <a:latin typeface="Arial" charset="0"/>
                <a:ea typeface="돋움" pitchFamily="50" charset="-127"/>
              </a:rPr>
              <a:t> </a:t>
            </a:r>
            <a:r>
              <a:rPr kumimoji="1" lang="ko-KR" altLang="en-US" sz="1200" b="1" i="0" u="none" strike="noStrike" cap="none" normalizeH="0" baseline="0" dirty="0" smtClean="0">
                <a:ln>
                  <a:noFill/>
                </a:ln>
                <a:solidFill>
                  <a:schemeClr val="bg1"/>
                </a:solidFill>
                <a:effectLst/>
                <a:latin typeface="Arial" charset="0"/>
                <a:ea typeface="돋움" pitchFamily="50" charset="-127"/>
              </a:rPr>
              <a:t>페이지를 따로 생성</a:t>
            </a:r>
            <a:r>
              <a:rPr kumimoji="1" lang="ko-KR" altLang="en-US" sz="1200" b="1" i="0" u="none" strike="noStrike" cap="none" normalizeH="0" dirty="0" smtClean="0">
                <a:ln>
                  <a:noFill/>
                </a:ln>
                <a:solidFill>
                  <a:schemeClr val="bg1"/>
                </a:solidFill>
                <a:effectLst/>
                <a:latin typeface="Arial" charset="0"/>
                <a:ea typeface="돋움" pitchFamily="50" charset="-127"/>
              </a:rPr>
              <a:t>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강사는 </a:t>
            </a:r>
            <a:r>
              <a:rPr kumimoji="1" lang="ko-KR" altLang="en-US" sz="1200" b="1" dirty="0" err="1" smtClean="0">
                <a:solidFill>
                  <a:schemeClr val="bg1"/>
                </a:solidFill>
                <a:latin typeface="Arial" charset="0"/>
                <a:ea typeface="돋움" pitchFamily="50" charset="-127"/>
              </a:rPr>
              <a:t>레지스트레이션</a:t>
            </a:r>
            <a:r>
              <a:rPr kumimoji="1" lang="ko-KR" altLang="en-US"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페이지 통해서 해당 정보 등록</a:t>
            </a:r>
            <a:endParaRPr kumimoji="1" lang="en-US" altLang="ko-KR" sz="1200" b="1" dirty="0" smtClean="0">
              <a:solidFill>
                <a:schemeClr val="bg1"/>
              </a:solidFill>
              <a:latin typeface="Arial" charset="0"/>
              <a:ea typeface="돋움" pitchFamily="50" charset="-127"/>
            </a:endParaRPr>
          </a:p>
        </p:txBody>
      </p:sp>
    </p:spTree>
    <p:extLst>
      <p:ext uri="{BB962C8B-B14F-4D97-AF65-F5344CB8AC3E}">
        <p14:creationId xmlns:p14="http://schemas.microsoft.com/office/powerpoint/2010/main" val="3006316324"/>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사용자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59814608"/>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사용자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993923307"/>
      </p:ext>
    </p:extLst>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39377" y="882754"/>
            <a:ext cx="7452292" cy="3971326"/>
            <a:chOff x="35496" y="937184"/>
            <a:chExt cx="7452292" cy="3971326"/>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65229" y="1596142"/>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4</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70451"/>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53823"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전체 비용 보기</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22" name="그룹 21"/>
          <p:cNvGrpSpPr/>
          <p:nvPr/>
        </p:nvGrpSpPr>
        <p:grpSpPr>
          <a:xfrm>
            <a:off x="1424076" y="1527452"/>
            <a:ext cx="5930394" cy="2056925"/>
            <a:chOff x="1424076" y="1527452"/>
            <a:chExt cx="5930394" cy="1800225"/>
          </a:xfrm>
        </p:grpSpPr>
        <p:grpSp>
          <p:nvGrpSpPr>
            <p:cNvPr id="10" name="그룹 9"/>
            <p:cNvGrpSpPr/>
            <p:nvPr/>
          </p:nvGrpSpPr>
          <p:grpSpPr>
            <a:xfrm>
              <a:off x="1424076" y="1527452"/>
              <a:ext cx="5930394" cy="1800225"/>
              <a:chOff x="1424075" y="1527452"/>
              <a:chExt cx="6807609" cy="1800225"/>
            </a:xfrm>
          </p:grpSpPr>
          <p:pic>
            <p:nvPicPr>
              <p:cNvPr id="41" name="그림 40"/>
              <p:cNvPicPr/>
              <p:nvPr/>
            </p:nvPicPr>
            <p:blipFill>
              <a:blip r:embed="rId4">
                <a:extLst>
                  <a:ext uri="{28A0092B-C50C-407E-A947-70E740481C1C}">
                    <a14:useLocalDpi xmlns:a14="http://schemas.microsoft.com/office/drawing/2010/main" val="0"/>
                  </a:ext>
                </a:extLst>
              </a:blip>
              <a:srcRect/>
              <a:stretch>
                <a:fillRect/>
              </a:stretch>
            </p:blipFill>
            <p:spPr bwMode="auto">
              <a:xfrm>
                <a:off x="1424075" y="1527452"/>
                <a:ext cx="4300053" cy="1800225"/>
              </a:xfrm>
              <a:prstGeom prst="rect">
                <a:avLst/>
              </a:prstGeom>
              <a:noFill/>
              <a:ln>
                <a:noFill/>
              </a:ln>
            </p:spPr>
          </p:pic>
          <p:pic>
            <p:nvPicPr>
              <p:cNvPr id="8" name="그림 7"/>
              <p:cNvPicPr>
                <a:picLocks noChangeAspect="1"/>
              </p:cNvPicPr>
              <p:nvPr/>
            </p:nvPicPr>
            <p:blipFill>
              <a:blip r:embed="rId5"/>
              <a:stretch>
                <a:fillRect/>
              </a:stretch>
            </p:blipFill>
            <p:spPr>
              <a:xfrm>
                <a:off x="5575918" y="1642148"/>
                <a:ext cx="2121439" cy="1642865"/>
              </a:xfrm>
              <a:prstGeom prst="rect">
                <a:avLst/>
              </a:prstGeom>
            </p:spPr>
          </p:pic>
          <p:pic>
            <p:nvPicPr>
              <p:cNvPr id="9" name="그림 8"/>
              <p:cNvPicPr>
                <a:picLocks noChangeAspect="1"/>
              </p:cNvPicPr>
              <p:nvPr/>
            </p:nvPicPr>
            <p:blipFill>
              <a:blip r:embed="rId6"/>
              <a:stretch>
                <a:fillRect/>
              </a:stretch>
            </p:blipFill>
            <p:spPr>
              <a:xfrm>
                <a:off x="7658665" y="1642148"/>
                <a:ext cx="573019" cy="1621093"/>
              </a:xfrm>
              <a:prstGeom prst="rect">
                <a:avLst/>
              </a:prstGeom>
            </p:spPr>
          </p:pic>
        </p:grpSp>
        <p:sp>
          <p:nvSpPr>
            <p:cNvPr id="45" name="TextBox 44"/>
            <p:cNvSpPr txBox="1"/>
            <p:nvPr/>
          </p:nvSpPr>
          <p:spPr>
            <a:xfrm>
              <a:off x="1638910" y="3079009"/>
              <a:ext cx="5639359" cy="162460"/>
            </a:xfrm>
            <a:prstGeom prst="rect">
              <a:avLst/>
            </a:prstGeom>
            <a:solidFill>
              <a:schemeClr val="bg1"/>
            </a:solidFill>
          </p:spPr>
          <p:txBody>
            <a:bodyPr wrap="square" lIns="0" tIns="0" rIns="0" bIns="0" rtlCol="0" anchor="ctr">
              <a:normAutofit/>
            </a:bodyPr>
            <a:lstStyle/>
            <a:p>
              <a:r>
                <a:rPr lang="en-US" altLang="ko-KR" sz="800" b="1" dirty="0" smtClean="0"/>
                <a:t>      1                2                3                4               5                6               7             8               9            10            11            12             </a:t>
              </a:r>
              <a:endParaRPr lang="ko-KR" altLang="en-US" sz="800" b="1" dirty="0"/>
            </a:p>
          </p:txBody>
        </p:sp>
      </p:grpSp>
      <p:sp>
        <p:nvSpPr>
          <p:cNvPr id="46" name="직사각형 45"/>
          <p:cNvSpPr/>
          <p:nvPr/>
        </p:nvSpPr>
        <p:spPr>
          <a:xfrm>
            <a:off x="1584481" y="1977206"/>
            <a:ext cx="541749" cy="247482"/>
          </a:xfrm>
          <a:prstGeom prst="rect">
            <a:avLst/>
          </a:prstGeom>
          <a:solidFill>
            <a:schemeClr val="bg1">
              <a:lumMod val="95000"/>
            </a:schemeClr>
          </a:solidFill>
          <a:ln w="25400">
            <a:solidFill>
              <a:schemeClr val="tx1"/>
            </a:solidFill>
          </a:ln>
        </p:spPr>
        <p:txBody>
          <a:bodyPr wrap="square" lIns="0" tIns="0" rIns="0" bIns="0" anchor="ctr">
            <a:normAutofit/>
          </a:bodyPr>
          <a:lstStyle/>
          <a:p>
            <a:pPr algn="ctr"/>
            <a:r>
              <a:rPr lang="ko-KR" altLang="en-US" sz="900" b="1" dirty="0" smtClean="0"/>
              <a:t>￦</a:t>
            </a:r>
            <a:r>
              <a:rPr lang="en-US" altLang="ko-KR" sz="900" b="1" dirty="0"/>
              <a:t>9</a:t>
            </a:r>
            <a:r>
              <a:rPr lang="en-US" altLang="ko-KR" sz="900" b="1" dirty="0" smtClean="0"/>
              <a:t>,000</a:t>
            </a:r>
          </a:p>
        </p:txBody>
      </p:sp>
      <p:sp>
        <p:nvSpPr>
          <p:cNvPr id="47" name="TextBox 46"/>
          <p:cNvSpPr txBox="1"/>
          <p:nvPr/>
        </p:nvSpPr>
        <p:spPr>
          <a:xfrm>
            <a:off x="6859816" y="2126719"/>
            <a:ext cx="532113" cy="1173532"/>
          </a:xfrm>
          <a:prstGeom prst="rect">
            <a:avLst/>
          </a:prstGeom>
          <a:noFill/>
          <a:ln w="25400">
            <a:solidFill>
              <a:srgbClr val="FF0000"/>
            </a:solidFill>
            <a:prstDash val="dash"/>
          </a:ln>
        </p:spPr>
        <p:txBody>
          <a:bodyPr wrap="square" rtlCol="0">
            <a:normAutofit/>
          </a:bodyPr>
          <a:lstStyle/>
          <a:p>
            <a:endParaRPr lang="ko-KR" altLang="en-US" dirty="0"/>
          </a:p>
        </p:txBody>
      </p:sp>
      <p:sp>
        <p:nvSpPr>
          <p:cNvPr id="57" name="직사각형 56"/>
          <p:cNvSpPr/>
          <p:nvPr/>
        </p:nvSpPr>
        <p:spPr>
          <a:xfrm>
            <a:off x="2066292" y="2627226"/>
            <a:ext cx="541749" cy="247482"/>
          </a:xfrm>
          <a:prstGeom prst="rect">
            <a:avLst/>
          </a:prstGeom>
          <a:solidFill>
            <a:schemeClr val="bg1">
              <a:lumMod val="95000"/>
            </a:schemeClr>
          </a:solidFill>
          <a:ln w="25400">
            <a:solidFill>
              <a:schemeClr val="tx1"/>
            </a:solidFill>
          </a:ln>
        </p:spPr>
        <p:txBody>
          <a:bodyPr wrap="square" lIns="0" tIns="0" rIns="0" bIns="0" anchor="ctr">
            <a:normAutofit/>
          </a:bodyPr>
          <a:lstStyle/>
          <a:p>
            <a:pPr algn="ctr"/>
            <a:r>
              <a:rPr lang="ko-KR" altLang="en-US" sz="900" b="1" dirty="0" smtClean="0"/>
              <a:t>￦</a:t>
            </a:r>
            <a:r>
              <a:rPr lang="en-US" altLang="ko-KR" sz="900" b="1" dirty="0" smtClean="0"/>
              <a:t>1,500</a:t>
            </a:r>
          </a:p>
        </p:txBody>
      </p:sp>
      <p:sp>
        <p:nvSpPr>
          <p:cNvPr id="58" name="직사각형 57"/>
          <p:cNvSpPr/>
          <p:nvPr/>
        </p:nvSpPr>
        <p:spPr>
          <a:xfrm>
            <a:off x="2564478" y="2235905"/>
            <a:ext cx="541749" cy="247482"/>
          </a:xfrm>
          <a:prstGeom prst="rect">
            <a:avLst/>
          </a:prstGeom>
          <a:solidFill>
            <a:schemeClr val="bg1">
              <a:lumMod val="95000"/>
            </a:schemeClr>
          </a:solidFill>
          <a:ln w="25400">
            <a:solidFill>
              <a:schemeClr val="tx1"/>
            </a:solidFill>
          </a:ln>
        </p:spPr>
        <p:txBody>
          <a:bodyPr wrap="square" lIns="0" tIns="0" rIns="0" bIns="0" anchor="ctr">
            <a:normAutofit/>
          </a:bodyPr>
          <a:lstStyle/>
          <a:p>
            <a:pPr algn="ctr"/>
            <a:r>
              <a:rPr lang="ko-KR" altLang="en-US" sz="900" b="1" dirty="0" smtClean="0"/>
              <a:t>￦</a:t>
            </a:r>
            <a:r>
              <a:rPr lang="en-US" altLang="ko-KR" sz="900" b="1" dirty="0" smtClean="0"/>
              <a:t>7,500</a:t>
            </a:r>
          </a:p>
        </p:txBody>
      </p:sp>
      <p:sp>
        <p:nvSpPr>
          <p:cNvPr id="59" name="직사각형 58"/>
          <p:cNvSpPr/>
          <p:nvPr/>
        </p:nvSpPr>
        <p:spPr>
          <a:xfrm>
            <a:off x="3074279" y="1865710"/>
            <a:ext cx="541749" cy="247482"/>
          </a:xfrm>
          <a:prstGeom prst="rect">
            <a:avLst/>
          </a:prstGeom>
          <a:solidFill>
            <a:schemeClr val="bg1">
              <a:lumMod val="95000"/>
            </a:schemeClr>
          </a:solidFill>
          <a:ln w="25400">
            <a:solidFill>
              <a:schemeClr val="tx1"/>
            </a:solidFill>
          </a:ln>
        </p:spPr>
        <p:txBody>
          <a:bodyPr wrap="square" lIns="0" tIns="0" rIns="0" bIns="0" anchor="ctr">
            <a:normAutofit/>
          </a:bodyPr>
          <a:lstStyle/>
          <a:p>
            <a:pPr algn="ctr"/>
            <a:r>
              <a:rPr lang="ko-KR" altLang="en-US" sz="900" b="1" dirty="0" smtClean="0"/>
              <a:t>￦</a:t>
            </a:r>
            <a:r>
              <a:rPr lang="en-US" altLang="ko-KR" sz="900" b="1" dirty="0" smtClean="0"/>
              <a:t>9,500</a:t>
            </a:r>
          </a:p>
        </p:txBody>
      </p:sp>
      <p:sp>
        <p:nvSpPr>
          <p:cNvPr id="60" name="직사각형 59"/>
          <p:cNvSpPr/>
          <p:nvPr/>
        </p:nvSpPr>
        <p:spPr>
          <a:xfrm>
            <a:off x="3594664" y="1966018"/>
            <a:ext cx="541749" cy="247482"/>
          </a:xfrm>
          <a:prstGeom prst="rect">
            <a:avLst/>
          </a:prstGeom>
          <a:solidFill>
            <a:schemeClr val="bg1">
              <a:lumMod val="95000"/>
            </a:schemeClr>
          </a:solidFill>
          <a:ln w="25400">
            <a:solidFill>
              <a:schemeClr val="tx1"/>
            </a:solidFill>
          </a:ln>
        </p:spPr>
        <p:txBody>
          <a:bodyPr wrap="square" lIns="0" tIns="0" rIns="0" bIns="0" anchor="ctr">
            <a:normAutofit/>
          </a:bodyPr>
          <a:lstStyle/>
          <a:p>
            <a:pPr algn="ctr"/>
            <a:r>
              <a:rPr lang="ko-KR" altLang="en-US" sz="900" b="1" dirty="0" smtClean="0"/>
              <a:t>￦</a:t>
            </a:r>
            <a:r>
              <a:rPr lang="en-US" altLang="ko-KR" sz="900" b="1" dirty="0" smtClean="0"/>
              <a:t>8,500</a:t>
            </a:r>
          </a:p>
        </p:txBody>
      </p:sp>
      <p:sp>
        <p:nvSpPr>
          <p:cNvPr id="61" name="직사각형 60"/>
          <p:cNvSpPr/>
          <p:nvPr/>
        </p:nvSpPr>
        <p:spPr>
          <a:xfrm>
            <a:off x="4559555" y="2216584"/>
            <a:ext cx="541749" cy="247482"/>
          </a:xfrm>
          <a:prstGeom prst="rect">
            <a:avLst/>
          </a:prstGeom>
          <a:solidFill>
            <a:schemeClr val="bg1">
              <a:lumMod val="95000"/>
            </a:schemeClr>
          </a:solidFill>
          <a:ln w="25400">
            <a:solidFill>
              <a:schemeClr val="tx1"/>
            </a:solidFill>
          </a:ln>
        </p:spPr>
        <p:txBody>
          <a:bodyPr wrap="square" lIns="0" tIns="0" rIns="0" bIns="0" anchor="ctr">
            <a:normAutofit/>
          </a:bodyPr>
          <a:lstStyle/>
          <a:p>
            <a:pPr algn="ctr"/>
            <a:r>
              <a:rPr lang="ko-KR" altLang="en-US" sz="900" b="1" dirty="0" smtClean="0"/>
              <a:t>￦</a:t>
            </a:r>
            <a:r>
              <a:rPr lang="en-US" altLang="ko-KR" sz="900" b="1" dirty="0"/>
              <a:t>6</a:t>
            </a:r>
            <a:r>
              <a:rPr lang="en-US" altLang="ko-KR" sz="900" b="1" dirty="0" smtClean="0"/>
              <a:t>,500</a:t>
            </a:r>
          </a:p>
        </p:txBody>
      </p:sp>
      <p:sp>
        <p:nvSpPr>
          <p:cNvPr id="62" name="직사각형 61"/>
          <p:cNvSpPr/>
          <p:nvPr/>
        </p:nvSpPr>
        <p:spPr>
          <a:xfrm>
            <a:off x="5040921" y="1966651"/>
            <a:ext cx="541749" cy="247482"/>
          </a:xfrm>
          <a:prstGeom prst="rect">
            <a:avLst/>
          </a:prstGeom>
          <a:solidFill>
            <a:schemeClr val="bg1">
              <a:lumMod val="95000"/>
            </a:schemeClr>
          </a:solidFill>
          <a:ln w="25400">
            <a:solidFill>
              <a:schemeClr val="tx1"/>
            </a:solidFill>
          </a:ln>
        </p:spPr>
        <p:txBody>
          <a:bodyPr wrap="square" lIns="0" tIns="0" rIns="0" bIns="0" anchor="ctr">
            <a:normAutofit/>
          </a:bodyPr>
          <a:lstStyle/>
          <a:p>
            <a:pPr algn="ctr"/>
            <a:r>
              <a:rPr lang="ko-KR" altLang="en-US" sz="900" b="1" dirty="0" smtClean="0"/>
              <a:t>￦</a:t>
            </a:r>
            <a:r>
              <a:rPr lang="en-US" altLang="ko-KR" sz="900" b="1" dirty="0" smtClean="0"/>
              <a:t>7,500</a:t>
            </a:r>
          </a:p>
        </p:txBody>
      </p:sp>
      <p:graphicFrame>
        <p:nvGraphicFramePr>
          <p:cNvPr id="71" name="표 70"/>
          <p:cNvGraphicFramePr>
            <a:graphicFrameLocks noGrp="1"/>
          </p:cNvGraphicFramePr>
          <p:nvPr>
            <p:extLst>
              <p:ext uri="{D42A27DB-BD31-4B8C-83A1-F6EECF244321}">
                <p14:modId xmlns:p14="http://schemas.microsoft.com/office/powerpoint/2010/main" val="746829905"/>
              </p:ext>
            </p:extLst>
          </p:nvPr>
        </p:nvGraphicFramePr>
        <p:xfrm>
          <a:off x="7633183" y="2627226"/>
          <a:ext cx="1426149" cy="1441812"/>
        </p:xfrm>
        <a:graphic>
          <a:graphicData uri="http://schemas.openxmlformats.org/drawingml/2006/table">
            <a:tbl>
              <a:tblPr firstRow="1" bandRow="1">
                <a:tableStyleId>{5C22544A-7EE6-4342-B048-85BDC9FD1C3A}</a:tableStyleId>
              </a:tblPr>
              <a:tblGrid>
                <a:gridCol w="475383"/>
                <a:gridCol w="475383"/>
                <a:gridCol w="475383"/>
              </a:tblGrid>
              <a:tr h="360453">
                <a:tc>
                  <a:txBody>
                    <a:bodyPr/>
                    <a:lstStyle/>
                    <a:p>
                      <a:pPr algn="ctr" latinLnBrk="1"/>
                      <a:r>
                        <a:rPr lang="en-US" altLang="ko-KR" sz="900" dirty="0" smtClean="0">
                          <a:solidFill>
                            <a:schemeClr val="tx1"/>
                          </a:solidFill>
                        </a:rPr>
                        <a:t>Total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latinLnBrk="1"/>
                      <a:r>
                        <a:rPr lang="ko-KR" altLang="en-US" sz="900" dirty="0" smtClean="0">
                          <a:solidFill>
                            <a:schemeClr val="tx1"/>
                          </a:solidFill>
                        </a:rPr>
                        <a:t>￦</a:t>
                      </a:r>
                      <a:r>
                        <a:rPr lang="ko-KR" altLang="en-US" sz="900" baseline="0" dirty="0" smtClean="0">
                          <a:solidFill>
                            <a:schemeClr val="tx1"/>
                          </a:solidFill>
                        </a:rPr>
                        <a:t> </a:t>
                      </a:r>
                      <a:r>
                        <a:rPr lang="en-US" altLang="ko-KR" sz="900" dirty="0" smtClean="0">
                          <a:solidFill>
                            <a:schemeClr val="tx1"/>
                          </a:solidFill>
                        </a:rPr>
                        <a:t>7,500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453">
                <a:tc>
                  <a:txBody>
                    <a:bodyPr/>
                    <a:lstStyle/>
                    <a:p>
                      <a:pPr algn="ctr" latinLnBrk="1"/>
                      <a:r>
                        <a:rPr lang="ko-KR" altLang="en-US" sz="900" dirty="0" smtClean="0">
                          <a:solidFill>
                            <a:schemeClr val="tx1"/>
                          </a:solidFill>
                        </a:rPr>
                        <a:t>비용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2,500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60453">
                <a:tc rowSpan="2">
                  <a:txBody>
                    <a:bodyPr/>
                    <a:lstStyle/>
                    <a:p>
                      <a:pPr algn="ctr" latinLnBrk="1"/>
                      <a:r>
                        <a:rPr lang="ko-KR" altLang="en-US" sz="900" dirty="0" smtClean="0">
                          <a:solidFill>
                            <a:schemeClr val="tx1"/>
                          </a:solidFill>
                        </a:rPr>
                        <a:t>순이익</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dirty="0" smtClean="0">
                          <a:solidFill>
                            <a:schemeClr val="tx1"/>
                          </a:solidFill>
                        </a:rPr>
                        <a:t>미수금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1,000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60453">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수금</a:t>
                      </a: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4,000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72" name="직사각형 71"/>
          <p:cNvSpPr/>
          <p:nvPr/>
        </p:nvSpPr>
        <p:spPr>
          <a:xfrm>
            <a:off x="6812758" y="1944549"/>
            <a:ext cx="541749" cy="247482"/>
          </a:xfrm>
          <a:prstGeom prst="rect">
            <a:avLst/>
          </a:prstGeom>
          <a:solidFill>
            <a:schemeClr val="bg1">
              <a:lumMod val="95000"/>
            </a:schemeClr>
          </a:solidFill>
          <a:ln w="25400">
            <a:solidFill>
              <a:schemeClr val="tx1"/>
            </a:solidFill>
          </a:ln>
        </p:spPr>
        <p:txBody>
          <a:bodyPr wrap="square" lIns="0" tIns="0" rIns="0" bIns="0" anchor="ctr">
            <a:normAutofit/>
          </a:bodyPr>
          <a:lstStyle/>
          <a:p>
            <a:pPr algn="ctr"/>
            <a:r>
              <a:rPr lang="ko-KR" altLang="en-US" sz="900" b="1" dirty="0" smtClean="0"/>
              <a:t>￦</a:t>
            </a:r>
            <a:r>
              <a:rPr lang="en-US" altLang="ko-KR" sz="900" b="1" dirty="0" smtClean="0"/>
              <a:t>7,500</a:t>
            </a:r>
          </a:p>
        </p:txBody>
      </p:sp>
      <p:cxnSp>
        <p:nvCxnSpPr>
          <p:cNvPr id="73" name="꺾인 연결선 72"/>
          <p:cNvCxnSpPr>
            <a:stCxn id="47" idx="3"/>
            <a:endCxn id="71" idx="0"/>
          </p:cNvCxnSpPr>
          <p:nvPr/>
        </p:nvCxnSpPr>
        <p:spPr bwMode="auto">
          <a:xfrm flipV="1">
            <a:off x="7391929" y="2627226"/>
            <a:ext cx="954328" cy="86259"/>
          </a:xfrm>
          <a:prstGeom prst="bentConnector4">
            <a:avLst>
              <a:gd name="adj1" fmla="val 12640"/>
              <a:gd name="adj2" fmla="val 94525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직사각형 73"/>
          <p:cNvSpPr/>
          <p:nvPr/>
        </p:nvSpPr>
        <p:spPr>
          <a:xfrm>
            <a:off x="7556980" y="764704"/>
            <a:ext cx="1456826" cy="1062542"/>
          </a:xfrm>
          <a:prstGeom prst="rect">
            <a:avLst/>
          </a:prstGeom>
          <a:solidFill>
            <a:schemeClr val="bg1">
              <a:lumMod val="95000"/>
            </a:schemeClr>
          </a:solidFill>
          <a:ln w="25400">
            <a:solidFill>
              <a:schemeClr val="tx1"/>
            </a:solidFill>
          </a:ln>
        </p:spPr>
        <p:txBody>
          <a:bodyPr wrap="square" anchor="ctr">
            <a:normAutofit/>
          </a:bodyPr>
          <a:lstStyle/>
          <a:p>
            <a:pPr marL="87313" indent="-87313" algn="ctr">
              <a:buFont typeface="Arial" panose="020B0604020202020204" pitchFamily="34" charset="0"/>
              <a:buChar char="•"/>
            </a:pPr>
            <a:r>
              <a:rPr lang="ko-KR" altLang="en-US" sz="1000" b="1" dirty="0" smtClean="0"/>
              <a:t>해당 월 그래프 클릭 시 해당 월에 대한 상세 정보 팝업으로 보여주기</a:t>
            </a:r>
            <a:endParaRPr lang="en-US" altLang="ko-KR" sz="1000" b="1" dirty="0" smtClean="0"/>
          </a:p>
        </p:txBody>
      </p:sp>
      <p:sp>
        <p:nvSpPr>
          <p:cNvPr id="95" name="직사각형 94"/>
          <p:cNvSpPr/>
          <p:nvPr/>
        </p:nvSpPr>
        <p:spPr bwMode="auto">
          <a:xfrm>
            <a:off x="1386070" y="3786275"/>
            <a:ext cx="6015825" cy="27095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7" name="그룹 96"/>
          <p:cNvGrpSpPr/>
          <p:nvPr/>
        </p:nvGrpSpPr>
        <p:grpSpPr>
          <a:xfrm>
            <a:off x="1386069" y="3570517"/>
            <a:ext cx="6026711" cy="191402"/>
            <a:chOff x="1314346" y="1719201"/>
            <a:chExt cx="5862754" cy="191402"/>
          </a:xfrm>
        </p:grpSpPr>
        <p:pic>
          <p:nvPicPr>
            <p:cNvPr id="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1344243" y="1750380"/>
              <a:ext cx="985445"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입금현황</a:t>
              </a:r>
              <a:endParaRPr lang="ko-KR" altLang="en-US" sz="900" b="1" dirty="0">
                <a:solidFill>
                  <a:schemeClr val="bg1"/>
                </a:solidFill>
              </a:endParaRPr>
            </a:p>
          </p:txBody>
        </p:sp>
      </p:grpSp>
      <p:graphicFrame>
        <p:nvGraphicFramePr>
          <p:cNvPr id="100" name="표 99"/>
          <p:cNvGraphicFramePr>
            <a:graphicFrameLocks noGrp="1"/>
          </p:cNvGraphicFramePr>
          <p:nvPr>
            <p:extLst>
              <p:ext uri="{D42A27DB-BD31-4B8C-83A1-F6EECF244321}">
                <p14:modId xmlns:p14="http://schemas.microsoft.com/office/powerpoint/2010/main" val="615873554"/>
              </p:ext>
            </p:extLst>
          </p:nvPr>
        </p:nvGraphicFramePr>
        <p:xfrm>
          <a:off x="1445731" y="5117842"/>
          <a:ext cx="5908738" cy="1301640"/>
        </p:xfrm>
        <a:graphic>
          <a:graphicData uri="http://schemas.openxmlformats.org/drawingml/2006/table">
            <a:tbl>
              <a:tblPr firstRow="1" bandRow="1">
                <a:tableStyleId>{5C22544A-7EE6-4342-B048-85BDC9FD1C3A}</a:tableStyleId>
              </a:tblPr>
              <a:tblGrid>
                <a:gridCol w="677997"/>
                <a:gridCol w="1512168"/>
                <a:gridCol w="1224136"/>
                <a:gridCol w="864096"/>
                <a:gridCol w="936104"/>
                <a:gridCol w="694237"/>
              </a:tblGrid>
              <a:tr h="322334">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고객 사 결제기준</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미수금액</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입금일시</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입금확인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735">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2014.1.15 ~</a:t>
                      </a:r>
                      <a:r>
                        <a:rPr lang="en-US" altLang="ko-KR" sz="900" baseline="0" dirty="0" smtClean="0">
                          <a:solidFill>
                            <a:schemeClr val="tx1"/>
                          </a:solidFill>
                        </a:rPr>
                        <a:t> </a:t>
                      </a:r>
                      <a:r>
                        <a:rPr lang="en-US" altLang="ko-KR" sz="900" dirty="0" smtClean="0">
                          <a:solidFill>
                            <a:schemeClr val="tx1"/>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세금계산서 수령 후 익월 </a:t>
                      </a:r>
                      <a:r>
                        <a:rPr lang="en-US" altLang="ko-KR" sz="900" dirty="0" smtClean="0">
                          <a:solidFill>
                            <a:schemeClr val="tx1"/>
                          </a:solidFill>
                        </a:rPr>
                        <a:t>15</a:t>
                      </a:r>
                      <a:r>
                        <a:rPr lang="ko-KR" altLang="en-US" sz="900" dirty="0" smtClean="0">
                          <a:solidFill>
                            <a:schemeClr val="tx1"/>
                          </a:solidFill>
                        </a:rPr>
                        <a:t>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b="1" dirty="0" smtClean="0"/>
                        <a:t>￦ </a:t>
                      </a:r>
                      <a:r>
                        <a:rPr lang="en-US" altLang="ko-KR" sz="900" dirty="0" smtClean="0">
                          <a:solidFill>
                            <a:schemeClr val="tx1"/>
                          </a:solidFill>
                        </a:rPr>
                        <a:t>340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7679">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smtClean="0">
                          <a:solidFill>
                            <a:schemeClr val="tx1"/>
                          </a:solidFill>
                        </a:rPr>
                        <a:t>2014.1.15 ~</a:t>
                      </a:r>
                      <a:r>
                        <a:rPr lang="en-US" altLang="ko-KR" sz="900" baseline="0" smtClean="0">
                          <a:solidFill>
                            <a:schemeClr val="tx1"/>
                          </a:solidFill>
                        </a:rPr>
                        <a:t> </a:t>
                      </a:r>
                      <a:r>
                        <a:rPr lang="en-US" altLang="ko-KR" sz="900" smtClean="0">
                          <a:solidFill>
                            <a:schemeClr val="tx1"/>
                          </a:solidFill>
                        </a:rPr>
                        <a:t>2014.12.14</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t>￦ </a:t>
                      </a:r>
                      <a:r>
                        <a:rPr lang="en-US" altLang="ko-KR" sz="900" b="1" dirty="0" smtClean="0"/>
                        <a:t>160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7679">
                <a:tc>
                  <a:txBody>
                    <a:bodyPr/>
                    <a:lstStyle/>
                    <a:p>
                      <a:pPr algn="ctr" latinLnBrk="1"/>
                      <a:r>
                        <a:rPr lang="en-US" altLang="ko-KR" sz="900" b="1" dirty="0" smtClean="0">
                          <a:solidFill>
                            <a:schemeClr val="bg1">
                              <a:lumMod val="75000"/>
                            </a:schemeClr>
                          </a:solidFill>
                        </a:rPr>
                        <a:t>LG</a:t>
                      </a:r>
                      <a:endParaRPr lang="ko-KR" altLang="en-US" sz="900" b="1" dirty="0">
                        <a:solidFill>
                          <a:schemeClr val="bg1">
                            <a:lumMod val="75000"/>
                          </a:schemeClr>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bg1">
                              <a:lumMod val="75000"/>
                            </a:schemeClr>
                          </a:solidFill>
                        </a:rPr>
                        <a:t>2014.1.15 ~</a:t>
                      </a:r>
                      <a:r>
                        <a:rPr lang="en-US" altLang="ko-KR" sz="900" b="1" baseline="0" dirty="0" smtClean="0">
                          <a:solidFill>
                            <a:schemeClr val="bg1">
                              <a:lumMod val="75000"/>
                            </a:schemeClr>
                          </a:solidFill>
                        </a:rPr>
                        <a:t> </a:t>
                      </a:r>
                      <a:r>
                        <a:rPr lang="en-US" altLang="ko-KR" sz="900" b="1" dirty="0" smtClean="0">
                          <a:solidFill>
                            <a:schemeClr val="bg1">
                              <a:lumMod val="75000"/>
                            </a:schemeClr>
                          </a:solidFill>
                        </a:rPr>
                        <a:t>2014.12.14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smtClean="0">
                        <a:solidFill>
                          <a:schemeClr val="bg1">
                            <a:lumMod val="75000"/>
                          </a:schemeClr>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bg1">
                              <a:lumMod val="75000"/>
                            </a:schemeClr>
                          </a:solidFill>
                        </a:rPr>
                        <a:t>￦ </a:t>
                      </a:r>
                      <a:r>
                        <a:rPr lang="en-US" altLang="ko-KR" sz="900" b="1" dirty="0" smtClean="0">
                          <a:solidFill>
                            <a:schemeClr val="bg1">
                              <a:lumMod val="75000"/>
                            </a:schemeClr>
                          </a:solidFill>
                        </a:rPr>
                        <a:t>230</a:t>
                      </a:r>
                      <a:endParaRPr lang="ko-KR" altLang="en-US" sz="900" b="1" dirty="0">
                        <a:solidFill>
                          <a:schemeClr val="bg1">
                            <a:lumMod val="75000"/>
                          </a:schemeClr>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bg1">
                              <a:lumMod val="75000"/>
                            </a:schemeClr>
                          </a:solidFill>
                        </a:rPr>
                        <a:t>2</a:t>
                      </a:r>
                      <a:r>
                        <a:rPr lang="ko-KR" altLang="en-US" sz="900" b="1" dirty="0" smtClean="0">
                          <a:solidFill>
                            <a:schemeClr val="bg1">
                              <a:lumMod val="75000"/>
                            </a:schemeClr>
                          </a:solidFill>
                        </a:rPr>
                        <a:t>월 </a:t>
                      </a:r>
                      <a:r>
                        <a:rPr lang="en-US" altLang="ko-KR" sz="900" b="1" dirty="0" smtClean="0">
                          <a:solidFill>
                            <a:schemeClr val="bg1">
                              <a:lumMod val="75000"/>
                            </a:schemeClr>
                          </a:solidFill>
                        </a:rPr>
                        <a:t>19</a:t>
                      </a:r>
                      <a:r>
                        <a:rPr lang="ko-KR" altLang="en-US" sz="900" b="1" dirty="0" smtClean="0">
                          <a:solidFill>
                            <a:schemeClr val="bg1">
                              <a:lumMod val="75000"/>
                            </a:schemeClr>
                          </a:solidFill>
                        </a:rPr>
                        <a:t>일</a:t>
                      </a:r>
                      <a:endParaRPr lang="ko-KR" altLang="en-US" sz="900" b="1" dirty="0">
                        <a:solidFill>
                          <a:schemeClr val="bg1">
                            <a:lumMod val="75000"/>
                          </a:schemeClr>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628">
                <a:tc gridSpan="3">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5" name="직사각형 104"/>
          <p:cNvSpPr/>
          <p:nvPr/>
        </p:nvSpPr>
        <p:spPr bwMode="auto">
          <a:xfrm>
            <a:off x="1424467" y="3842584"/>
            <a:ext cx="1851389" cy="18095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미수금 현황</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(2014.12.05)</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09" name="직사각형 108"/>
          <p:cNvSpPr/>
          <p:nvPr/>
        </p:nvSpPr>
        <p:spPr bwMode="auto">
          <a:xfrm>
            <a:off x="6703818" y="5478598"/>
            <a:ext cx="610181" cy="19063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3" name="직사각형 112"/>
          <p:cNvSpPr/>
          <p:nvPr/>
        </p:nvSpPr>
        <p:spPr bwMode="auto">
          <a:xfrm>
            <a:off x="1381877" y="1502363"/>
            <a:ext cx="6030904" cy="201622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5" name="표 24"/>
          <p:cNvGraphicFramePr>
            <a:graphicFrameLocks noGrp="1"/>
          </p:cNvGraphicFramePr>
          <p:nvPr>
            <p:extLst>
              <p:ext uri="{D42A27DB-BD31-4B8C-83A1-F6EECF244321}">
                <p14:modId xmlns:p14="http://schemas.microsoft.com/office/powerpoint/2010/main" val="436511429"/>
              </p:ext>
            </p:extLst>
          </p:nvPr>
        </p:nvGraphicFramePr>
        <p:xfrm>
          <a:off x="1435109" y="4077072"/>
          <a:ext cx="5919360" cy="741680"/>
        </p:xfrm>
        <a:graphic>
          <a:graphicData uri="http://schemas.openxmlformats.org/drawingml/2006/table">
            <a:tbl>
              <a:tblPr firstRow="1" bandRow="1">
                <a:tableStyleId>{5C22544A-7EE6-4342-B048-85BDC9FD1C3A}</a:tableStyleId>
              </a:tblPr>
              <a:tblGrid>
                <a:gridCol w="493280"/>
                <a:gridCol w="493280"/>
                <a:gridCol w="493280"/>
                <a:gridCol w="493280"/>
                <a:gridCol w="493280"/>
                <a:gridCol w="493280"/>
                <a:gridCol w="493280"/>
                <a:gridCol w="493280"/>
                <a:gridCol w="493280"/>
                <a:gridCol w="493280"/>
                <a:gridCol w="493280"/>
                <a:gridCol w="493280"/>
              </a:tblGrid>
              <a:tr h="370840">
                <a:tc>
                  <a:txBody>
                    <a:bodyPr/>
                    <a:lstStyle/>
                    <a:p>
                      <a:pPr algn="ctr" latinLnBrk="1"/>
                      <a:r>
                        <a:rPr lang="en-US" altLang="ko-KR" sz="900" dirty="0" smtClean="0">
                          <a:solidFill>
                            <a:schemeClr val="tx1"/>
                          </a:solidFill>
                        </a:rPr>
                        <a:t>1</a:t>
                      </a:r>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4</a:t>
                      </a:r>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a:t>
                      </a:r>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a:t>
                      </a:r>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a:t>
                      </a:r>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12</a:t>
                      </a:r>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latinLnBrk="1"/>
                      <a:r>
                        <a:rPr lang="ko-KR" altLang="en-US" sz="900" b="1" dirty="0" smtClean="0">
                          <a:solidFill>
                            <a:schemeClr val="dk1"/>
                          </a:solidFill>
                        </a:rPr>
                        <a:t>수금완료</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t>￦</a:t>
                      </a:r>
                      <a:r>
                        <a:rPr lang="en-US" altLang="ko-KR" sz="900" dirty="0" smtClean="0">
                          <a:solidFill>
                            <a:schemeClr val="tx1"/>
                          </a:solidFill>
                        </a:rPr>
                        <a:t>500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1" dirty="0" smtClean="0"/>
                        <a:t>￦</a:t>
                      </a:r>
                      <a:r>
                        <a:rPr lang="en-US" altLang="ko-KR" sz="900" dirty="0" smtClean="0">
                          <a:solidFill>
                            <a:schemeClr val="tx1"/>
                          </a:solidFill>
                        </a:rPr>
                        <a:t>500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1" dirty="0" smtClean="0"/>
                        <a:t>￦</a:t>
                      </a:r>
                      <a:r>
                        <a:rPr lang="en-US" altLang="ko-KR" sz="900" dirty="0" smtClean="0">
                          <a:solidFill>
                            <a:schemeClr val="tx1"/>
                          </a:solidFill>
                        </a:rPr>
                        <a:t>500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1" dirty="0" smtClean="0"/>
                        <a:t>￦</a:t>
                      </a:r>
                      <a:r>
                        <a:rPr lang="en-US" altLang="ko-KR" sz="900" dirty="0" smtClean="0">
                          <a:solidFill>
                            <a:schemeClr val="tx1"/>
                          </a:solidFill>
                        </a:rPr>
                        <a:t>500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1" dirty="0" smtClean="0"/>
                        <a:t>￦</a:t>
                      </a:r>
                      <a:r>
                        <a:rPr lang="en-US" altLang="ko-KR" sz="900" dirty="0" smtClean="0">
                          <a:solidFill>
                            <a:schemeClr val="tx1"/>
                          </a:solidFill>
                        </a:rPr>
                        <a:t>500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1" dirty="0" smtClean="0"/>
                        <a:t>￦</a:t>
                      </a:r>
                      <a:r>
                        <a:rPr lang="en-US" altLang="ko-KR" sz="900" dirty="0" smtClean="0">
                          <a:solidFill>
                            <a:schemeClr val="tx1"/>
                          </a:solidFill>
                        </a:rPr>
                        <a:t>500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6" name="직사각형 115"/>
          <p:cNvSpPr/>
          <p:nvPr/>
        </p:nvSpPr>
        <p:spPr>
          <a:xfrm>
            <a:off x="6748336" y="1557947"/>
            <a:ext cx="621187" cy="193099"/>
          </a:xfrm>
          <a:prstGeom prst="rect">
            <a:avLst/>
          </a:prstGeom>
          <a:solidFill>
            <a:schemeClr val="bg1">
              <a:lumMod val="95000"/>
            </a:schemeClr>
          </a:solidFill>
          <a:ln w="25400">
            <a:solidFill>
              <a:schemeClr val="tx1"/>
            </a:solidFill>
          </a:ln>
        </p:spPr>
        <p:txBody>
          <a:bodyPr wrap="square" lIns="0" tIns="0" rIns="0" bIns="0" anchor="ctr">
            <a:normAutofit/>
          </a:bodyPr>
          <a:lstStyle/>
          <a:p>
            <a:pPr algn="ctr"/>
            <a:r>
              <a:rPr lang="en-US" altLang="ko-KR" sz="900" b="1" dirty="0" smtClean="0"/>
              <a:t>Unit : </a:t>
            </a:r>
            <a:r>
              <a:rPr lang="ko-KR" altLang="en-US" sz="900" b="1" dirty="0" smtClean="0"/>
              <a:t>만 원</a:t>
            </a:r>
            <a:endParaRPr lang="en-US" altLang="ko-KR" sz="900" b="1" dirty="0" smtClean="0"/>
          </a:p>
        </p:txBody>
      </p:sp>
      <p:sp>
        <p:nvSpPr>
          <p:cNvPr id="117" name="직사각형 116"/>
          <p:cNvSpPr/>
          <p:nvPr/>
        </p:nvSpPr>
        <p:spPr>
          <a:xfrm>
            <a:off x="6741546" y="3831284"/>
            <a:ext cx="621187" cy="204753"/>
          </a:xfrm>
          <a:prstGeom prst="rect">
            <a:avLst/>
          </a:prstGeom>
          <a:solidFill>
            <a:schemeClr val="bg1">
              <a:lumMod val="95000"/>
            </a:schemeClr>
          </a:solidFill>
          <a:ln w="25400">
            <a:solidFill>
              <a:schemeClr val="tx1"/>
            </a:solidFill>
          </a:ln>
        </p:spPr>
        <p:txBody>
          <a:bodyPr wrap="square" lIns="0" tIns="0" rIns="0" bIns="0" anchor="ctr">
            <a:normAutofit/>
          </a:bodyPr>
          <a:lstStyle/>
          <a:p>
            <a:pPr algn="ctr"/>
            <a:r>
              <a:rPr lang="en-US" altLang="ko-KR" sz="900" b="1" dirty="0" smtClean="0"/>
              <a:t>Unit : </a:t>
            </a:r>
            <a:r>
              <a:rPr lang="ko-KR" altLang="en-US" sz="900" b="1" dirty="0" smtClean="0"/>
              <a:t>만 원</a:t>
            </a:r>
            <a:endParaRPr lang="en-US" altLang="ko-KR" sz="900" b="1" dirty="0" smtClean="0"/>
          </a:p>
        </p:txBody>
      </p:sp>
      <p:sp>
        <p:nvSpPr>
          <p:cNvPr id="118" name="직사각형 117"/>
          <p:cNvSpPr/>
          <p:nvPr/>
        </p:nvSpPr>
        <p:spPr bwMode="auto">
          <a:xfrm>
            <a:off x="1432112" y="4880046"/>
            <a:ext cx="1851389" cy="18095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수금 현황</a:t>
            </a:r>
            <a:r>
              <a:rPr kumimoji="1" lang="en-US" altLang="ko-KR" sz="900" b="1" dirty="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(2</a:t>
            </a:r>
            <a:r>
              <a:rPr kumimoji="1" lang="ko-KR" altLang="en-US" sz="900" b="1" dirty="0" smtClean="0">
                <a:solidFill>
                  <a:schemeClr val="bg1"/>
                </a:solidFill>
                <a:latin typeface="Arial" charset="0"/>
                <a:ea typeface="돋움" pitchFamily="50" charset="-127"/>
              </a:rPr>
              <a:t>월</a:t>
            </a:r>
            <a:r>
              <a:rPr kumimoji="1" lang="en-US" altLang="ko-KR" sz="900" b="1" dirty="0" smtClean="0">
                <a:solidFill>
                  <a:schemeClr val="bg1"/>
                </a:solidFill>
                <a:latin typeface="Arial" charset="0"/>
                <a:ea typeface="돋움" pitchFamily="50" charset="-127"/>
              </a:rPr>
              <a:t>)</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19" name="직사각형 118"/>
          <p:cNvSpPr/>
          <p:nvPr/>
        </p:nvSpPr>
        <p:spPr bwMode="auto">
          <a:xfrm>
            <a:off x="6703818" y="5740300"/>
            <a:ext cx="610181" cy="19063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20" name="직사각형 119"/>
          <p:cNvSpPr/>
          <p:nvPr/>
        </p:nvSpPr>
        <p:spPr bwMode="auto">
          <a:xfrm>
            <a:off x="6703817" y="5981948"/>
            <a:ext cx="610181" cy="190639"/>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latin typeface="Arial" charset="0"/>
                <a:ea typeface="돋움" pitchFamily="50" charset="-127"/>
              </a:rPr>
              <a:t>확인</a:t>
            </a:r>
            <a:endParaRPr kumimoji="1" lang="ko-KR" altLang="en-US" sz="900" b="1" i="0" u="none" strike="noStrike" cap="none" normalizeH="0" baseline="0" dirty="0" smtClean="0">
              <a:ln>
                <a:noFill/>
              </a:ln>
              <a:effectLst/>
              <a:latin typeface="Arial" charset="0"/>
              <a:ea typeface="돋움" pitchFamily="50" charset="-127"/>
            </a:endParaRPr>
          </a:p>
        </p:txBody>
      </p:sp>
      <p:sp>
        <p:nvSpPr>
          <p:cNvPr id="13" name="직사각형 12"/>
          <p:cNvSpPr/>
          <p:nvPr/>
        </p:nvSpPr>
        <p:spPr bwMode="auto">
          <a:xfrm>
            <a:off x="3201506" y="13171"/>
            <a:ext cx="2333874" cy="118223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dirty="0" smtClean="0">
                <a:solidFill>
                  <a:schemeClr val="bg1"/>
                </a:solidFill>
                <a:latin typeface="Arial" charset="0"/>
                <a:ea typeface="돋움" pitchFamily="50" charset="-127"/>
              </a:rPr>
              <a:t>조성훈</a:t>
            </a:r>
            <a:r>
              <a:rPr kumimoji="1" lang="en-US" altLang="ko-KR" sz="1200" b="1" dirty="0" smtClean="0">
                <a:solidFill>
                  <a:schemeClr val="bg1"/>
                </a:solidFill>
                <a:latin typeface="Arial" charset="0"/>
                <a:ea typeface="돋움" pitchFamily="50" charset="-127"/>
              </a:rPr>
              <a:t>(141208)</a:t>
            </a:r>
          </a:p>
          <a:p>
            <a:pPr algn="ctr" fontAlgn="ctr" latinLnBrk="0">
              <a:spcBef>
                <a:spcPct val="20000"/>
              </a:spcBef>
              <a:spcAft>
                <a:spcPct val="0"/>
              </a:spcAft>
              <a:tabLst>
                <a:tab pos="1028700" algn="l"/>
              </a:tabLst>
            </a:pPr>
            <a:r>
              <a:rPr kumimoji="1" lang="ko-KR" altLang="en-US" sz="1200" b="1" dirty="0" smtClean="0">
                <a:solidFill>
                  <a:schemeClr val="bg1"/>
                </a:solidFill>
                <a:latin typeface="Arial" charset="0"/>
                <a:ea typeface="돋움" pitchFamily="50" charset="-127"/>
              </a:rPr>
              <a:t>입금현황 부분</a:t>
            </a:r>
            <a:r>
              <a:rPr kumimoji="1" lang="en-US" altLang="ko-KR" sz="1200" b="1" dirty="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논의 필요</a:t>
            </a:r>
            <a:endParaRPr kumimoji="1" lang="en-US" altLang="ko-KR" sz="1200" b="1" dirty="0" smtClean="0">
              <a:solidFill>
                <a:schemeClr val="bg1"/>
              </a:solidFill>
              <a:latin typeface="Arial" charset="0"/>
              <a:ea typeface="돋움" pitchFamily="50" charset="-127"/>
            </a:endParaRPr>
          </a:p>
          <a:p>
            <a:pPr marL="87313" indent="-87313" algn="ctr" fontAlgn="ctr" latinLnBrk="0">
              <a:spcBef>
                <a:spcPct val="20000"/>
              </a:spcBef>
              <a:spcAft>
                <a:spcPct val="0"/>
              </a:spcAft>
              <a:buFont typeface="Arial" panose="020B0604020202020204" pitchFamily="34" charset="0"/>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전체 </a:t>
            </a:r>
            <a:r>
              <a:rPr kumimoji="1" lang="ko-KR" altLang="en-US" sz="1200" b="1" dirty="0" smtClean="0">
                <a:solidFill>
                  <a:schemeClr val="bg1"/>
                </a:solidFill>
                <a:latin typeface="Arial" charset="0"/>
                <a:ea typeface="돋움" pitchFamily="50" charset="-127"/>
              </a:rPr>
              <a:t>클래스 노출시켜줘야 할지</a:t>
            </a:r>
            <a:r>
              <a:rPr kumimoji="1" lang="en-US" altLang="ko-KR" sz="1200" b="1" dirty="0" smtClean="0">
                <a:solidFill>
                  <a:schemeClr val="bg1"/>
                </a:solidFill>
                <a:latin typeface="Arial" charset="0"/>
                <a:ea typeface="돋움" pitchFamily="50" charset="-127"/>
              </a:rPr>
              <a:t>?</a:t>
            </a:r>
          </a:p>
          <a:p>
            <a:pPr marL="87313" indent="-87313" algn="ctr" fontAlgn="ctr" latinLnBrk="0">
              <a:spcBef>
                <a:spcPct val="20000"/>
              </a:spcBef>
              <a:spcAft>
                <a:spcPct val="0"/>
              </a:spcAft>
              <a:buFont typeface="Arial" panose="020B0604020202020204" pitchFamily="34" charset="0"/>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수금현황 내 수강기간</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23" name="TextBox 122"/>
          <p:cNvSpPr txBox="1"/>
          <p:nvPr/>
        </p:nvSpPr>
        <p:spPr>
          <a:xfrm>
            <a:off x="1324947" y="3831284"/>
            <a:ext cx="6148737" cy="1022796"/>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24" name="꺾인 연결선 123"/>
          <p:cNvCxnSpPr>
            <a:stCxn id="126" idx="3"/>
            <a:endCxn id="147" idx="0"/>
          </p:cNvCxnSpPr>
          <p:nvPr/>
        </p:nvCxnSpPr>
        <p:spPr bwMode="auto">
          <a:xfrm flipV="1">
            <a:off x="7418854" y="5301208"/>
            <a:ext cx="900188" cy="644942"/>
          </a:xfrm>
          <a:prstGeom prst="bentConnector4">
            <a:avLst>
              <a:gd name="adj1" fmla="val 8277"/>
              <a:gd name="adj2" fmla="val 13544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 name="직사각형 124"/>
          <p:cNvSpPr/>
          <p:nvPr/>
        </p:nvSpPr>
        <p:spPr>
          <a:xfrm>
            <a:off x="7894965" y="4425440"/>
            <a:ext cx="971265" cy="545085"/>
          </a:xfrm>
          <a:prstGeom prst="rect">
            <a:avLst/>
          </a:prstGeom>
          <a:solidFill>
            <a:schemeClr val="bg1">
              <a:lumMod val="95000"/>
            </a:schemeClr>
          </a:solidFill>
          <a:ln w="25400">
            <a:solidFill>
              <a:schemeClr val="tx1"/>
            </a:solidFill>
          </a:ln>
        </p:spPr>
        <p:txBody>
          <a:bodyPr wrap="square" anchor="ctr">
            <a:normAutofit/>
          </a:bodyPr>
          <a:lstStyle/>
          <a:p>
            <a:pPr marL="87313" indent="-87313" algn="ctr">
              <a:buFont typeface="Arial" panose="020B0604020202020204" pitchFamily="34" charset="0"/>
              <a:buChar char="•"/>
            </a:pPr>
            <a:r>
              <a:rPr lang="ko-KR" altLang="en-US" sz="1000" b="1" dirty="0" smtClean="0"/>
              <a:t>총</a:t>
            </a:r>
            <a:r>
              <a:rPr lang="en-US" altLang="ko-KR" sz="1000" b="1" dirty="0" smtClean="0"/>
              <a:t> </a:t>
            </a:r>
            <a:r>
              <a:rPr lang="ko-KR" altLang="en-US" sz="1000" b="1" dirty="0" smtClean="0"/>
              <a:t>매출액에 대한 미수금</a:t>
            </a:r>
            <a:endParaRPr lang="en-US" altLang="ko-KR" sz="1000" b="1" dirty="0" smtClean="0"/>
          </a:p>
        </p:txBody>
      </p:sp>
      <p:sp>
        <p:nvSpPr>
          <p:cNvPr id="126" name="TextBox 125"/>
          <p:cNvSpPr txBox="1"/>
          <p:nvPr/>
        </p:nvSpPr>
        <p:spPr>
          <a:xfrm>
            <a:off x="6605845" y="5407358"/>
            <a:ext cx="813009" cy="1077583"/>
          </a:xfrm>
          <a:prstGeom prst="rect">
            <a:avLst/>
          </a:prstGeom>
          <a:noFill/>
          <a:ln w="25400">
            <a:solidFill>
              <a:srgbClr val="FF0000"/>
            </a:solidFill>
            <a:prstDash val="dash"/>
          </a:ln>
        </p:spPr>
        <p:txBody>
          <a:bodyPr wrap="square" rtlCol="0">
            <a:normAutofit/>
          </a:bodyPr>
          <a:lstStyle/>
          <a:p>
            <a:endParaRPr lang="ko-KR" altLang="en-US" dirty="0"/>
          </a:p>
        </p:txBody>
      </p:sp>
      <p:sp>
        <p:nvSpPr>
          <p:cNvPr id="147" name="직사각형 146"/>
          <p:cNvSpPr/>
          <p:nvPr/>
        </p:nvSpPr>
        <p:spPr>
          <a:xfrm>
            <a:off x="7567866" y="5301208"/>
            <a:ext cx="1502352" cy="1391297"/>
          </a:xfrm>
          <a:prstGeom prst="rect">
            <a:avLst/>
          </a:prstGeom>
          <a:solidFill>
            <a:schemeClr val="bg1">
              <a:lumMod val="95000"/>
            </a:schemeClr>
          </a:solidFill>
          <a:ln w="25400">
            <a:solidFill>
              <a:schemeClr val="tx1"/>
            </a:solidFill>
          </a:ln>
        </p:spPr>
        <p:txBody>
          <a:bodyPr wrap="square" anchor="ctr">
            <a:normAutofit/>
          </a:bodyPr>
          <a:lstStyle/>
          <a:p>
            <a:pPr marL="87313" indent="-87313" algn="ctr">
              <a:buFont typeface="Arial" panose="020B0604020202020204" pitchFamily="34" charset="0"/>
              <a:buChar char="•"/>
            </a:pPr>
            <a:r>
              <a:rPr lang="en-US" altLang="ko-KR" sz="1000" b="1" dirty="0" smtClean="0"/>
              <a:t>TM </a:t>
            </a:r>
            <a:r>
              <a:rPr lang="ko-KR" altLang="en-US" sz="1000" b="1" dirty="0" smtClean="0"/>
              <a:t>담당자 입금 </a:t>
            </a:r>
            <a:r>
              <a:rPr lang="en-US" altLang="ko-KR" sz="1000" b="1" dirty="0" smtClean="0"/>
              <a:t>[</a:t>
            </a:r>
            <a:r>
              <a:rPr lang="ko-KR" altLang="en-US" sz="1000" b="1" dirty="0" smtClean="0"/>
              <a:t>확인</a:t>
            </a:r>
            <a:r>
              <a:rPr lang="en-US" altLang="ko-KR" sz="1000" b="1" dirty="0" smtClean="0"/>
              <a:t>] </a:t>
            </a:r>
            <a:r>
              <a:rPr lang="ko-KR" altLang="en-US" sz="1000" b="1" dirty="0" smtClean="0"/>
              <a:t>버튼 클릭 시 해당금액 및 버튼 비활성화 되면서 미수금에서 차감 되도록 설정</a:t>
            </a:r>
            <a:endParaRPr lang="en-US" altLang="ko-KR" sz="1000" b="1" dirty="0" smtClean="0"/>
          </a:p>
        </p:txBody>
      </p:sp>
      <p:sp>
        <p:nvSpPr>
          <p:cNvPr id="148" name="직사각형 147"/>
          <p:cNvSpPr/>
          <p:nvPr/>
        </p:nvSpPr>
        <p:spPr>
          <a:xfrm>
            <a:off x="-188071" y="5044651"/>
            <a:ext cx="1502352" cy="1391297"/>
          </a:xfrm>
          <a:prstGeom prst="rect">
            <a:avLst/>
          </a:prstGeom>
          <a:solidFill>
            <a:schemeClr val="bg1">
              <a:lumMod val="95000"/>
            </a:schemeClr>
          </a:solidFill>
          <a:ln w="25400">
            <a:solidFill>
              <a:schemeClr val="tx1"/>
            </a:solidFill>
          </a:ln>
        </p:spPr>
        <p:txBody>
          <a:bodyPr wrap="square" anchor="ctr">
            <a:normAutofit/>
          </a:bodyPr>
          <a:lstStyle/>
          <a:p>
            <a:pPr marL="87313" indent="-87313" algn="ctr">
              <a:buFont typeface="Arial" panose="020B0604020202020204" pitchFamily="34" charset="0"/>
              <a:buChar char="•"/>
            </a:pPr>
            <a:r>
              <a:rPr lang="ko-KR" altLang="en-US" sz="1000" b="1" dirty="0" smtClean="0"/>
              <a:t>미수금 현황은 </a:t>
            </a:r>
            <a:r>
              <a:rPr lang="en-US" altLang="ko-KR" sz="1000" b="1" dirty="0" smtClean="0"/>
              <a:t>TM </a:t>
            </a:r>
            <a:r>
              <a:rPr lang="ko-KR" altLang="en-US" sz="1000" b="1" dirty="0" smtClean="0"/>
              <a:t>담당당자의 의 입금확인에 따라 금액이 지속적으로 변동되며 미수금 ￦</a:t>
            </a:r>
            <a:r>
              <a:rPr lang="en-US" altLang="ko-KR" sz="1000" b="1" dirty="0"/>
              <a:t> </a:t>
            </a:r>
            <a:r>
              <a:rPr lang="en-US" altLang="ko-KR" sz="1000" b="1" dirty="0" smtClean="0"/>
              <a:t>0</a:t>
            </a:r>
            <a:r>
              <a:rPr lang="ko-KR" altLang="en-US" sz="1000" b="1" dirty="0" smtClean="0"/>
              <a:t>원 시 수금완료로 보여주기 </a:t>
            </a:r>
            <a:endParaRPr lang="en-US" altLang="ko-KR" sz="1000" b="1" dirty="0" smtClean="0"/>
          </a:p>
        </p:txBody>
      </p:sp>
      <p:cxnSp>
        <p:nvCxnSpPr>
          <p:cNvPr id="149" name="꺾인 연결선 148"/>
          <p:cNvCxnSpPr>
            <a:stCxn id="150" idx="1"/>
            <a:endCxn id="148" idx="0"/>
          </p:cNvCxnSpPr>
          <p:nvPr/>
        </p:nvCxnSpPr>
        <p:spPr bwMode="auto">
          <a:xfrm rot="10800000" flipV="1">
            <a:off x="563105" y="4601235"/>
            <a:ext cx="853698" cy="44341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TextBox 149"/>
          <p:cNvSpPr txBox="1"/>
          <p:nvPr/>
        </p:nvSpPr>
        <p:spPr>
          <a:xfrm>
            <a:off x="1416803" y="4420562"/>
            <a:ext cx="5897196" cy="361345"/>
          </a:xfrm>
          <a:prstGeom prst="rect">
            <a:avLst/>
          </a:prstGeom>
          <a:noFill/>
          <a:ln w="25400">
            <a:solidFill>
              <a:srgbClr val="FF0000"/>
            </a:solidFill>
            <a:prstDash val="dash"/>
          </a:ln>
        </p:spPr>
        <p:txBody>
          <a:bodyPr wrap="square" rtlCol="0">
            <a:normAutofit lnSpcReduction="10000"/>
          </a:bodyPr>
          <a:lstStyle/>
          <a:p>
            <a:endParaRPr lang="ko-KR" altLang="en-US" dirty="0"/>
          </a:p>
        </p:txBody>
      </p:sp>
    </p:spTree>
    <p:extLst>
      <p:ext uri="{BB962C8B-B14F-4D97-AF65-F5344CB8AC3E}">
        <p14:creationId xmlns:p14="http://schemas.microsoft.com/office/powerpoint/2010/main" val="650547932"/>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TextBox 25"/>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5752020"/>
            <a:ext cx="1429432" cy="9848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4</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4(1) </a:t>
            </a:r>
            <a:r>
              <a:rPr lang="ko-KR" altLang="en-US" dirty="0" smtClean="0">
                <a:solidFill>
                  <a:srgbClr val="000000"/>
                </a:solidFill>
                <a:latin typeface="돋움"/>
                <a:ea typeface="돋움"/>
              </a:rPr>
              <a:t>교수진 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3213254"/>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교수 별 상세 비용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3458886"/>
            <a:ext cx="5039084" cy="1108592"/>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4568388"/>
            <a:ext cx="975281" cy="1000172"/>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9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a:solidFill>
                    <a:schemeClr val="bg1"/>
                  </a:solidFill>
                  <a:latin typeface="Arial" charset="0"/>
                  <a:ea typeface="돋움" pitchFamily="50" charset="-127"/>
                </a:rPr>
                <a:t>￦ </a:t>
              </a:r>
              <a:r>
                <a:rPr kumimoji="1" lang="en-US" altLang="ko-KR" sz="9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8"/>
              <a:ext cx="918906" cy="1646531"/>
              <a:chOff x="7577674" y="1744953"/>
              <a:chExt cx="619125" cy="1300104"/>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02566"/>
                <a:ext cx="576065" cy="340708"/>
              </a:xfrm>
              <a:prstGeom prst="rect">
                <a:avLst/>
              </a:prstGeom>
              <a:noFill/>
            </p:spPr>
            <p:txBody>
              <a:bodyPr wrap="square" rtlCol="0" anchor="ctr">
                <a:spAutoFit/>
              </a:bodyPr>
              <a:lstStyle/>
              <a:p>
                <a:pPr algn="ctr"/>
                <a:r>
                  <a:rPr lang="en-US" altLang="ko-KR" sz="900" b="1" dirty="0" smtClean="0"/>
                  <a:t>SK</a:t>
                </a:r>
                <a:endParaRPr lang="ko-KR" altLang="en-US" sz="900" b="1" dirty="0"/>
              </a:p>
            </p:txBody>
          </p:sp>
          <p:sp>
            <p:nvSpPr>
              <p:cNvPr id="86" name="TextBox 85"/>
              <p:cNvSpPr txBox="1"/>
              <p:nvPr/>
            </p:nvSpPr>
            <p:spPr>
              <a:xfrm>
                <a:off x="7592066" y="2283333"/>
                <a:ext cx="576065" cy="340708"/>
              </a:xfrm>
              <a:prstGeom prst="rect">
                <a:avLst/>
              </a:prstGeom>
              <a:noFill/>
            </p:spPr>
            <p:txBody>
              <a:bodyPr wrap="square" rtlCol="0" anchor="ctr">
                <a:spAutoFit/>
              </a:bodyPr>
              <a:lstStyle/>
              <a:p>
                <a:pPr algn="ctr"/>
                <a:r>
                  <a:rPr lang="en-US" altLang="ko-KR" sz="900" b="1" dirty="0" smtClean="0"/>
                  <a:t>LG</a:t>
                </a:r>
                <a:endParaRPr lang="ko-KR" altLang="en-US" sz="900" b="1" dirty="0"/>
              </a:p>
            </p:txBody>
          </p:sp>
          <p:sp>
            <p:nvSpPr>
              <p:cNvPr id="87" name="TextBox 86"/>
              <p:cNvSpPr txBox="1"/>
              <p:nvPr/>
            </p:nvSpPr>
            <p:spPr>
              <a:xfrm>
                <a:off x="7597853" y="2704349"/>
                <a:ext cx="576065" cy="340708"/>
              </a:xfrm>
              <a:prstGeom prst="rect">
                <a:avLst/>
              </a:prstGeom>
              <a:noFill/>
            </p:spPr>
            <p:txBody>
              <a:bodyPr wrap="square" rtlCol="0" anchor="ctr">
                <a:spAutoFit/>
              </a:bodyPr>
              <a:lstStyle/>
              <a:p>
                <a:pPr algn="ctr"/>
                <a:r>
                  <a:rPr lang="ko-KR" altLang="en-US" sz="900" b="1" dirty="0" smtClean="0"/>
                  <a:t>삼성</a:t>
                </a:r>
                <a:endParaRPr lang="ko-KR" altLang="en-US" sz="900" b="1" dirty="0"/>
              </a:p>
            </p:txBody>
          </p:sp>
        </p:grpSp>
      </p:grpSp>
      <p:sp>
        <p:nvSpPr>
          <p:cNvPr id="18" name="직사각형 17"/>
          <p:cNvSpPr/>
          <p:nvPr/>
        </p:nvSpPr>
        <p:spPr bwMode="auto">
          <a:xfrm>
            <a:off x="6228184" y="3458886"/>
            <a:ext cx="1180716" cy="1025039"/>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4568387"/>
            <a:ext cx="4961959" cy="1000173"/>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fontScale="92500" lnSpcReduction="20000"/>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966962537"/>
              </p:ext>
            </p:extLst>
          </p:nvPr>
        </p:nvGraphicFramePr>
        <p:xfrm>
          <a:off x="1499123" y="5823775"/>
          <a:ext cx="5855345" cy="914400"/>
        </p:xfrm>
        <a:graphic>
          <a:graphicData uri="http://schemas.openxmlformats.org/drawingml/2006/table">
            <a:tbl>
              <a:tblPr firstRow="1" bandRow="1">
                <a:tableStyleId>{5C22544A-7EE6-4342-B048-85BDC9FD1C3A}</a:tableStyleId>
              </a:tblPr>
              <a:tblGrid>
                <a:gridCol w="473729"/>
                <a:gridCol w="438908"/>
                <a:gridCol w="720080"/>
                <a:gridCol w="864096"/>
                <a:gridCol w="864096"/>
                <a:gridCol w="936104"/>
                <a:gridCol w="720080"/>
                <a:gridCol w="838252"/>
              </a:tblGrid>
              <a:tr h="143385">
                <a:tc>
                  <a:txBody>
                    <a:bodyPr/>
                    <a:lstStyle/>
                    <a:p>
                      <a:pPr algn="ctr" latinLnBrk="1"/>
                      <a:r>
                        <a:rPr lang="ko-KR" altLang="en-US" sz="1000" dirty="0" smtClean="0">
                          <a:solidFill>
                            <a:schemeClr val="tx1"/>
                          </a:solidFill>
                        </a:rPr>
                        <a:t>월</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algn="ctr" latinLnBrk="1"/>
                      <a:r>
                        <a:rPr lang="en-US" altLang="ko-KR" sz="1000" dirty="0" smtClean="0">
                          <a:solidFill>
                            <a:schemeClr val="tx1"/>
                          </a:solidFill>
                        </a:rPr>
                        <a:t>10</a:t>
                      </a:r>
                      <a:r>
                        <a:rPr lang="ko-KR" altLang="en-US" sz="1000" dirty="0" smtClean="0">
                          <a:solidFill>
                            <a:schemeClr val="tx1"/>
                          </a:solidFill>
                        </a:rPr>
                        <a:t>월</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4</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5609599"/>
            <a:ext cx="5994367" cy="120797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93" name="직사각형 92"/>
          <p:cNvSpPr/>
          <p:nvPr/>
        </p:nvSpPr>
        <p:spPr bwMode="auto">
          <a:xfrm>
            <a:off x="2119535" y="5639587"/>
            <a:ext cx="639988" cy="1475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2786233" y="5645877"/>
            <a:ext cx="639988" cy="1475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0" name="직사각형 39"/>
          <p:cNvSpPr/>
          <p:nvPr/>
        </p:nvSpPr>
        <p:spPr bwMode="auto">
          <a:xfrm>
            <a:off x="3461646" y="5645877"/>
            <a:ext cx="639988" cy="1475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8</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42" name="직사각형 41"/>
          <p:cNvSpPr/>
          <p:nvPr/>
        </p:nvSpPr>
        <p:spPr bwMode="auto">
          <a:xfrm>
            <a:off x="1456007" y="5639587"/>
            <a:ext cx="639988" cy="1475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전체</a:t>
            </a:r>
            <a:endParaRPr kumimoji="1" lang="ko-KR" altLang="en-US" sz="900" b="1" dirty="0">
              <a:solidFill>
                <a:schemeClr val="bg1"/>
              </a:solidFill>
              <a:latin typeface="Arial" charset="0"/>
              <a:ea typeface="돋움" pitchFamily="50" charset="-127"/>
            </a:endParaRPr>
          </a:p>
        </p:txBody>
      </p:sp>
      <p:graphicFrame>
        <p:nvGraphicFramePr>
          <p:cNvPr id="41" name="표 40"/>
          <p:cNvGraphicFramePr>
            <a:graphicFrameLocks noGrp="1"/>
          </p:cNvGraphicFramePr>
          <p:nvPr>
            <p:extLst>
              <p:ext uri="{D42A27DB-BD31-4B8C-83A1-F6EECF244321}">
                <p14:modId xmlns:p14="http://schemas.microsoft.com/office/powerpoint/2010/main" val="1692901358"/>
              </p:ext>
            </p:extLst>
          </p:nvPr>
        </p:nvGraphicFramePr>
        <p:xfrm>
          <a:off x="1414533" y="1768622"/>
          <a:ext cx="5950820" cy="1201087"/>
        </p:xfrm>
        <a:graphic>
          <a:graphicData uri="http://schemas.openxmlformats.org/drawingml/2006/table">
            <a:tbl>
              <a:tblPr firstRow="1" bandRow="1">
                <a:tableStyleId>{5C22544A-7EE6-4342-B048-85BDC9FD1C3A}</a:tableStyleId>
              </a:tblPr>
              <a:tblGrid>
                <a:gridCol w="272596"/>
                <a:gridCol w="680691"/>
                <a:gridCol w="726914"/>
                <a:gridCol w="999507"/>
                <a:gridCol w="1136717"/>
                <a:gridCol w="936104"/>
                <a:gridCol w="792088"/>
                <a:gridCol w="406203"/>
              </a:tblGrid>
              <a:tr h="323401">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강사등급</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진행 중 </a:t>
                      </a:r>
                      <a:endParaRPr lang="en-US" altLang="ko-KR" sz="900" dirty="0" smtClean="0">
                        <a:solidFill>
                          <a:schemeClr val="tx1"/>
                        </a:solidFill>
                      </a:endParaRPr>
                    </a:p>
                    <a:p>
                      <a:pPr algn="ctr"/>
                      <a:r>
                        <a:rPr lang="ko-KR" altLang="en-US" sz="900" dirty="0" err="1" smtClean="0">
                          <a:solidFill>
                            <a:schemeClr val="tx1"/>
                          </a:solidFill>
                        </a:rPr>
                        <a:t>고객사</a:t>
                      </a:r>
                      <a:r>
                        <a:rPr lang="ko-KR" altLang="en-US" sz="900" dirty="0" smtClean="0">
                          <a:solidFill>
                            <a:schemeClr val="tx1"/>
                          </a:solidFill>
                        </a:rPr>
                        <a:t> 수</a:t>
                      </a:r>
                      <a:endParaRPr lang="en-US" altLang="ko-KR" sz="900" dirty="0" smtClean="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 중 </a:t>
                      </a:r>
                      <a:endParaRPr lang="en-US" altLang="ko-KR" sz="900" dirty="0" smtClean="0">
                        <a:solidFill>
                          <a:schemeClr val="tx1"/>
                        </a:solidFill>
                      </a:endParaRPr>
                    </a:p>
                    <a:p>
                      <a:pPr algn="ctr" latinLnBrk="1"/>
                      <a:r>
                        <a:rPr lang="ko-KR" altLang="en-US" sz="900" dirty="0" smtClean="0">
                          <a:solidFill>
                            <a:schemeClr val="tx1"/>
                          </a:solidFill>
                        </a:rPr>
                        <a:t>클래스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전월 비용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당월 비용</a:t>
                      </a:r>
                      <a:endParaRPr lang="en-US" altLang="ko-KR" sz="900" dirty="0" smtClean="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562">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1" dirty="0" smtClean="0"/>
                        <a:t>￦ </a:t>
                      </a:r>
                      <a:r>
                        <a:rPr lang="en-US" altLang="ko-KR" sz="900" b="1" dirty="0" smtClean="0"/>
                        <a:t>360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1" dirty="0" smtClean="0"/>
                        <a:t>￦ </a:t>
                      </a:r>
                      <a:r>
                        <a:rPr lang="en-US" altLang="ko-KR" sz="900" b="1" dirty="0" smtClean="0"/>
                        <a:t>160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562">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6281">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6281">
                <a:tc gridSpan="3">
                  <a:txBody>
                    <a:bodyPr/>
                    <a:lstStyle/>
                    <a:p>
                      <a:pPr algn="ctr" latinLnBrk="1"/>
                      <a:r>
                        <a:rPr lang="en-US" altLang="ko-KR" sz="900" dirty="0" smtClean="0">
                          <a:solidFill>
                            <a:schemeClr val="tx1"/>
                          </a:solidFill>
                        </a:rPr>
                        <a:t>Total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3" name="그룹 42"/>
          <p:cNvGrpSpPr/>
          <p:nvPr/>
        </p:nvGrpSpPr>
        <p:grpSpPr>
          <a:xfrm>
            <a:off x="1370990" y="1291526"/>
            <a:ext cx="6042102" cy="209146"/>
            <a:chOff x="2725632" y="2059155"/>
            <a:chExt cx="4622397" cy="269461"/>
          </a:xfrm>
        </p:grpSpPr>
        <p:pic>
          <p:nvPicPr>
            <p:cNvPr id="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직사각형 4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교수 전체 비용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6" name="직사각형 45"/>
          <p:cNvSpPr/>
          <p:nvPr/>
        </p:nvSpPr>
        <p:spPr bwMode="auto">
          <a:xfrm>
            <a:off x="1364298" y="1519943"/>
            <a:ext cx="6048794" cy="165891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47" name="직사각형 46"/>
          <p:cNvSpPr/>
          <p:nvPr/>
        </p:nvSpPr>
        <p:spPr bwMode="auto">
          <a:xfrm>
            <a:off x="1403647" y="1555265"/>
            <a:ext cx="1224137" cy="18095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2014.12.05</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8"/>
          <a:stretch>
            <a:fillRect/>
          </a:stretch>
        </p:blipFill>
        <p:spPr>
          <a:xfrm>
            <a:off x="6051719" y="3001467"/>
            <a:ext cx="1293034" cy="169767"/>
          </a:xfrm>
          <a:prstGeom prst="rect">
            <a:avLst/>
          </a:prstGeom>
        </p:spPr>
      </p:pic>
      <p:pic>
        <p:nvPicPr>
          <p:cNvPr id="49" name="그림 48"/>
          <p:cNvPicPr>
            <a:picLocks noChangeAspect="1"/>
          </p:cNvPicPr>
          <p:nvPr/>
        </p:nvPicPr>
        <p:blipFill>
          <a:blip r:embed="rId9"/>
          <a:stretch>
            <a:fillRect/>
          </a:stretch>
        </p:blipFill>
        <p:spPr>
          <a:xfrm>
            <a:off x="1393947" y="2988566"/>
            <a:ext cx="1521869" cy="149692"/>
          </a:xfrm>
          <a:prstGeom prst="rect">
            <a:avLst/>
          </a:prstGeom>
        </p:spPr>
      </p:pic>
      <p:pic>
        <p:nvPicPr>
          <p:cNvPr id="50" name="그림 49"/>
          <p:cNvPicPr>
            <a:picLocks noChangeAspect="1"/>
          </p:cNvPicPr>
          <p:nvPr/>
        </p:nvPicPr>
        <p:blipFill>
          <a:blip r:embed="rId10"/>
          <a:stretch>
            <a:fillRect/>
          </a:stretch>
        </p:blipFill>
        <p:spPr>
          <a:xfrm>
            <a:off x="6332850" y="1545907"/>
            <a:ext cx="1016495" cy="201204"/>
          </a:xfrm>
          <a:prstGeom prst="rect">
            <a:avLst/>
          </a:prstGeom>
        </p:spPr>
      </p:pic>
      <p:pic>
        <p:nvPicPr>
          <p:cNvPr id="51"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71342" y="2147673"/>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71342" y="2440687"/>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직사각형 52"/>
          <p:cNvSpPr/>
          <p:nvPr/>
        </p:nvSpPr>
        <p:spPr bwMode="auto">
          <a:xfrm>
            <a:off x="6287347" y="-155781"/>
            <a:ext cx="3253205" cy="100811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조성훈</a:t>
            </a:r>
            <a:r>
              <a:rPr kumimoji="1" lang="en-US" altLang="ko-KR" sz="1200" b="1" i="0" u="none" strike="noStrike" cap="none" normalizeH="0" baseline="0" dirty="0" smtClean="0">
                <a:ln>
                  <a:noFill/>
                </a:ln>
                <a:solidFill>
                  <a:schemeClr val="bg1"/>
                </a:solidFill>
                <a:effectLst/>
                <a:latin typeface="Arial" charset="0"/>
                <a:ea typeface="돋움" pitchFamily="50" charset="-127"/>
              </a:rPr>
              <a:t>(141206) : </a:t>
            </a: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페이췍</a:t>
            </a:r>
            <a:r>
              <a:rPr kumimoji="1" lang="ko-KR" altLang="en-US" sz="1200" b="1" dirty="0" smtClean="0">
                <a:solidFill>
                  <a:schemeClr val="bg1"/>
                </a:solidFill>
                <a:latin typeface="Arial" charset="0"/>
                <a:ea typeface="돋움" pitchFamily="50" charset="-127"/>
              </a:rPr>
              <a:t> 현황을 보려면 각 </a:t>
            </a:r>
            <a:r>
              <a:rPr kumimoji="1" lang="ko-KR" altLang="en-US" sz="1200" b="1" dirty="0" err="1" smtClean="0">
                <a:solidFill>
                  <a:schemeClr val="bg1"/>
                </a:solidFill>
                <a:latin typeface="Arial" charset="0"/>
                <a:ea typeface="돋움" pitchFamily="50" charset="-127"/>
              </a:rPr>
              <a:t>회차별로</a:t>
            </a:r>
            <a:r>
              <a:rPr kumimoji="1" lang="ko-KR" altLang="en-US" sz="1200" b="1" dirty="0" smtClean="0">
                <a:solidFill>
                  <a:schemeClr val="bg1"/>
                </a:solidFill>
                <a:latin typeface="Arial" charset="0"/>
                <a:ea typeface="돋움" pitchFamily="50" charset="-127"/>
              </a:rPr>
              <a:t> 클래스를</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세분화 해서 </a:t>
            </a:r>
            <a:r>
              <a:rPr kumimoji="1" lang="ko-KR" altLang="en-US" sz="1200" b="1" dirty="0" err="1" smtClean="0">
                <a:solidFill>
                  <a:schemeClr val="bg1"/>
                </a:solidFill>
                <a:latin typeface="Arial" charset="0"/>
                <a:ea typeface="돋움" pitchFamily="50" charset="-127"/>
              </a:rPr>
              <a:t>봐야하는데</a:t>
            </a:r>
            <a:r>
              <a:rPr kumimoji="1" lang="ko-KR" altLang="en-US" sz="1200" b="1" dirty="0" smtClean="0">
                <a:solidFill>
                  <a:schemeClr val="bg1"/>
                </a:solidFill>
                <a:latin typeface="Arial" charset="0"/>
                <a:ea typeface="돋움" pitchFamily="50" charset="-127"/>
              </a:rPr>
              <a:t> 현재 화면에서는</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불가능하므로 일단 제외</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워드파일 참조  </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4" name="직사각형 53"/>
          <p:cNvSpPr/>
          <p:nvPr/>
        </p:nvSpPr>
        <p:spPr>
          <a:xfrm>
            <a:off x="7608134" y="908720"/>
            <a:ext cx="1456826" cy="2631502"/>
          </a:xfrm>
          <a:prstGeom prst="rect">
            <a:avLst/>
          </a:prstGeom>
          <a:solidFill>
            <a:schemeClr val="bg1">
              <a:lumMod val="95000"/>
            </a:schemeClr>
          </a:solidFill>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교수진 전체 비용 현황 첫 </a:t>
            </a:r>
            <a:r>
              <a:rPr lang="ko-KR" altLang="en-US" sz="1000" b="1" dirty="0"/>
              <a:t>화면 기준 </a:t>
            </a:r>
            <a:endParaRPr lang="en-US" altLang="ko-KR" sz="1000" b="1" dirty="0"/>
          </a:p>
          <a:p>
            <a:pPr marL="271463" lvl="1" indent="-185738">
              <a:buFont typeface="Wingdings" panose="05000000000000000000" pitchFamily="2" charset="2"/>
              <a:buChar char="v"/>
            </a:pPr>
            <a:r>
              <a:rPr lang="ko-KR" altLang="en-US" sz="1000" b="1" dirty="0" smtClean="0"/>
              <a:t>교수 명 기준으로 가나다 </a:t>
            </a:r>
            <a:r>
              <a:rPr lang="en-US" altLang="ko-KR" sz="1000" b="1" dirty="0" smtClean="0"/>
              <a:t>/ ABC </a:t>
            </a:r>
            <a:r>
              <a:rPr lang="ko-KR" altLang="en-US" sz="1000" b="1" dirty="0" smtClean="0"/>
              <a:t>순으로 나열</a:t>
            </a:r>
            <a:endParaRPr lang="en-US" altLang="ko-KR" sz="1000" b="1" dirty="0" smtClean="0"/>
          </a:p>
          <a:p>
            <a:pPr marL="271463" lvl="1" indent="-185738">
              <a:buFont typeface="Wingdings" panose="05000000000000000000" pitchFamily="2" charset="2"/>
              <a:buChar char="v"/>
            </a:pPr>
            <a:r>
              <a:rPr lang="ko-KR" altLang="en-US" sz="1000" b="1" dirty="0" smtClean="0"/>
              <a:t>전월 비용은 현재 </a:t>
            </a:r>
            <a:r>
              <a:rPr lang="en-US" altLang="ko-KR" sz="1000" b="1" dirty="0" smtClean="0"/>
              <a:t>12</a:t>
            </a:r>
            <a:r>
              <a:rPr lang="ko-KR" altLang="en-US" sz="1000" b="1" dirty="0" smtClean="0"/>
              <a:t>월 기준으로 </a:t>
            </a:r>
            <a:r>
              <a:rPr lang="en-US" altLang="ko-KR" sz="1000" b="1" dirty="0" smtClean="0"/>
              <a:t>11</a:t>
            </a:r>
            <a:r>
              <a:rPr lang="ko-KR" altLang="en-US" sz="1000" b="1" dirty="0" smtClean="0"/>
              <a:t>월에 발생한 한 달</a:t>
            </a:r>
            <a:r>
              <a:rPr lang="en-US" altLang="ko-KR" sz="1000" b="1" dirty="0" smtClean="0"/>
              <a:t>(1</a:t>
            </a:r>
            <a:r>
              <a:rPr lang="ko-KR" altLang="en-US" sz="1000" b="1" dirty="0" smtClean="0"/>
              <a:t>일</a:t>
            </a:r>
            <a:r>
              <a:rPr lang="en-US" altLang="ko-KR" sz="1000" b="1" dirty="0" smtClean="0"/>
              <a:t>~</a:t>
            </a:r>
            <a:r>
              <a:rPr lang="ko-KR" altLang="en-US" sz="1000" b="1" dirty="0" smtClean="0"/>
              <a:t>말 일 까지</a:t>
            </a:r>
            <a:r>
              <a:rPr lang="en-US" altLang="ko-KR" sz="1000" b="1" dirty="0" smtClean="0"/>
              <a:t>) </a:t>
            </a:r>
            <a:r>
              <a:rPr lang="ko-KR" altLang="en-US" sz="1000" b="1" dirty="0" smtClean="0"/>
              <a:t>간의 비용</a:t>
            </a:r>
            <a:endParaRPr lang="en-US" altLang="ko-KR" sz="1000" b="1" dirty="0" smtClean="0"/>
          </a:p>
          <a:p>
            <a:pPr marL="271463" lvl="1" indent="-185738">
              <a:buFont typeface="Wingdings" panose="05000000000000000000" pitchFamily="2" charset="2"/>
              <a:buChar char="v"/>
            </a:pPr>
            <a:r>
              <a:rPr lang="ko-KR" altLang="en-US" sz="1000" b="1" dirty="0" smtClean="0"/>
              <a:t>당월 비용은 해당월 현재까지 발생한 비용 예</a:t>
            </a:r>
            <a:r>
              <a:rPr lang="en-US" altLang="ko-KR" sz="1000" b="1" dirty="0" smtClean="0"/>
              <a:t>)</a:t>
            </a:r>
            <a:r>
              <a:rPr lang="ko-KR" altLang="en-US" sz="1000" b="1" dirty="0" smtClean="0"/>
              <a:t>현재 </a:t>
            </a:r>
            <a:r>
              <a:rPr lang="en-US" altLang="ko-KR" sz="1000" b="1" dirty="0" smtClean="0"/>
              <a:t>12</a:t>
            </a:r>
            <a:r>
              <a:rPr lang="ko-KR" altLang="en-US" sz="1000" b="1" dirty="0" smtClean="0"/>
              <a:t>월 </a:t>
            </a:r>
            <a:r>
              <a:rPr lang="en-US" altLang="ko-KR" sz="1000" b="1" dirty="0" smtClean="0"/>
              <a:t>6</a:t>
            </a:r>
            <a:r>
              <a:rPr lang="ko-KR" altLang="en-US" sz="1000" b="1" dirty="0" smtClean="0"/>
              <a:t>일을 기준으로</a:t>
            </a:r>
            <a:r>
              <a:rPr lang="en-US" altLang="ko-KR" sz="1000" b="1" dirty="0"/>
              <a:t> </a:t>
            </a:r>
            <a:r>
              <a:rPr lang="en-US" altLang="ko-KR" sz="1000" b="1" dirty="0" smtClean="0"/>
              <a:t>1</a:t>
            </a:r>
            <a:r>
              <a:rPr lang="ko-KR" altLang="en-US" sz="1000" b="1" dirty="0" smtClean="0"/>
              <a:t>일</a:t>
            </a:r>
            <a:r>
              <a:rPr lang="en-US" altLang="ko-KR" sz="1000" b="1" dirty="0" smtClean="0"/>
              <a:t>~6</a:t>
            </a:r>
            <a:r>
              <a:rPr lang="ko-KR" altLang="en-US" sz="1000" b="1" dirty="0" smtClean="0"/>
              <a:t>일까지 발생한 비용</a:t>
            </a:r>
            <a:endParaRPr lang="en-US" altLang="ko-KR" sz="1000" b="1" dirty="0" smtClean="0"/>
          </a:p>
        </p:txBody>
      </p:sp>
      <p:sp>
        <p:nvSpPr>
          <p:cNvPr id="60" name="직사각형 59"/>
          <p:cNvSpPr/>
          <p:nvPr/>
        </p:nvSpPr>
        <p:spPr>
          <a:xfrm>
            <a:off x="7593834" y="3596611"/>
            <a:ext cx="1472911" cy="3260599"/>
          </a:xfrm>
          <a:prstGeom prst="rect">
            <a:avLst/>
          </a:prstGeom>
          <a:solidFill>
            <a:schemeClr val="bg1">
              <a:lumMod val="95000"/>
            </a:schemeClr>
          </a:solidFill>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교수 별 상세 </a:t>
            </a:r>
            <a:r>
              <a:rPr lang="ko-KR" altLang="en-US" sz="1000" b="1" dirty="0"/>
              <a:t>비용 현황 첫 화면 기준 </a:t>
            </a:r>
            <a:endParaRPr lang="en-US" altLang="ko-KR" sz="1000" b="1" dirty="0"/>
          </a:p>
          <a:p>
            <a:pPr marL="271463" lvl="1" indent="-185738">
              <a:buFont typeface="Wingdings" panose="05000000000000000000" pitchFamily="2" charset="2"/>
              <a:buChar char="v"/>
            </a:pPr>
            <a:r>
              <a:rPr lang="ko-KR" altLang="en-US" sz="1000" b="1" dirty="0" smtClean="0"/>
              <a:t>교수 별 상세 첫 화면 에서는 해당 월에 대한 정보만 노출</a:t>
            </a:r>
            <a:endParaRPr lang="en-US" altLang="ko-KR" sz="1000" b="1" dirty="0" smtClean="0"/>
          </a:p>
          <a:p>
            <a:pPr marL="258762" lvl="1" indent="-171450">
              <a:buFont typeface="Wingdings" panose="05000000000000000000" pitchFamily="2" charset="2"/>
              <a:buChar char="v"/>
            </a:pPr>
            <a:r>
              <a:rPr lang="ko-KR" altLang="en-US" sz="1000" b="1" dirty="0"/>
              <a:t>매월 </a:t>
            </a:r>
            <a:r>
              <a:rPr lang="en-US" altLang="ko-KR" sz="1000" b="1" dirty="0"/>
              <a:t>1</a:t>
            </a:r>
            <a:r>
              <a:rPr lang="ko-KR" altLang="en-US" sz="1000" b="1" dirty="0"/>
              <a:t>일 부터 말일 까지의 비용 보여주기</a:t>
            </a:r>
            <a:endParaRPr lang="en-US" altLang="ko-KR" sz="1000" b="1" dirty="0"/>
          </a:p>
          <a:p>
            <a:pPr marL="258762" lvl="1" indent="-171450">
              <a:buFont typeface="Wingdings" panose="05000000000000000000" pitchFamily="2" charset="2"/>
              <a:buChar char="v"/>
            </a:pPr>
            <a:r>
              <a:rPr lang="ko-KR" altLang="en-US" sz="1000" b="1" dirty="0"/>
              <a:t>매월 </a:t>
            </a:r>
            <a:r>
              <a:rPr lang="en-US" altLang="ko-KR" sz="1000" b="1" dirty="0"/>
              <a:t>1</a:t>
            </a:r>
            <a:r>
              <a:rPr lang="ko-KR" altLang="en-US" sz="1000" b="1" dirty="0"/>
              <a:t>일이 되면 </a:t>
            </a:r>
            <a:r>
              <a:rPr lang="en-US" altLang="ko-KR" sz="1000" b="1" dirty="0"/>
              <a:t>0</a:t>
            </a:r>
            <a:r>
              <a:rPr lang="ko-KR" altLang="en-US" sz="1000" b="1" dirty="0"/>
              <a:t>원으로 갱신 </a:t>
            </a:r>
            <a:endParaRPr lang="en-US" altLang="ko-KR" sz="1000" b="1" dirty="0"/>
          </a:p>
          <a:p>
            <a:pPr marL="271463" lvl="1" indent="-185738">
              <a:buFont typeface="Wingdings" panose="05000000000000000000" pitchFamily="2" charset="2"/>
              <a:buChar char="v"/>
            </a:pPr>
            <a:r>
              <a:rPr lang="ko-KR" altLang="en-US" sz="1000" b="1" dirty="0" smtClean="0"/>
              <a:t>하지만 </a:t>
            </a:r>
            <a:r>
              <a:rPr lang="ko-KR" altLang="en-US" sz="1000" b="1" dirty="0" err="1" smtClean="0"/>
              <a:t>필터링</a:t>
            </a:r>
            <a:r>
              <a:rPr lang="ko-KR" altLang="en-US" sz="1000" b="1" dirty="0" smtClean="0"/>
              <a:t> 기능에 따라 월 기준으로 해당 정보가 보여지도록 설계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Tree>
    <p:extLst>
      <p:ext uri="{BB962C8B-B14F-4D97-AF65-F5344CB8AC3E}">
        <p14:creationId xmlns:p14="http://schemas.microsoft.com/office/powerpoint/2010/main" val="996272007"/>
      </p:ext>
    </p:extLst>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5752020"/>
            <a:ext cx="1429432" cy="9848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4</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4(1) </a:t>
            </a:r>
            <a:r>
              <a:rPr lang="ko-KR" altLang="en-US" dirty="0" smtClean="0">
                <a:solidFill>
                  <a:srgbClr val="000000"/>
                </a:solidFill>
                <a:latin typeface="돋움"/>
                <a:ea typeface="돋움"/>
              </a:rPr>
              <a:t>교수진 비용관리 상세보기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3213254"/>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교수 별 상세 비용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3458886"/>
            <a:ext cx="5039084" cy="1108592"/>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4568388"/>
            <a:ext cx="975281" cy="1000172"/>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9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a:solidFill>
                    <a:schemeClr val="bg1"/>
                  </a:solidFill>
                  <a:latin typeface="Arial" charset="0"/>
                  <a:ea typeface="돋움" pitchFamily="50" charset="-127"/>
                </a:rPr>
                <a:t>￦ </a:t>
              </a:r>
              <a:r>
                <a:rPr kumimoji="1" lang="en-US" altLang="ko-KR" sz="9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8"/>
              <a:ext cx="918906" cy="1646531"/>
              <a:chOff x="7577674" y="1744953"/>
              <a:chExt cx="619125" cy="1300104"/>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02566"/>
                <a:ext cx="576065" cy="340708"/>
              </a:xfrm>
              <a:prstGeom prst="rect">
                <a:avLst/>
              </a:prstGeom>
              <a:noFill/>
            </p:spPr>
            <p:txBody>
              <a:bodyPr wrap="square" rtlCol="0" anchor="ctr">
                <a:spAutoFit/>
              </a:bodyPr>
              <a:lstStyle/>
              <a:p>
                <a:pPr algn="ctr"/>
                <a:r>
                  <a:rPr lang="en-US" altLang="ko-KR" sz="900" b="1" dirty="0" smtClean="0"/>
                  <a:t>SK</a:t>
                </a:r>
                <a:endParaRPr lang="ko-KR" altLang="en-US" sz="900" b="1" dirty="0"/>
              </a:p>
            </p:txBody>
          </p:sp>
          <p:sp>
            <p:nvSpPr>
              <p:cNvPr id="86" name="TextBox 85"/>
              <p:cNvSpPr txBox="1"/>
              <p:nvPr/>
            </p:nvSpPr>
            <p:spPr>
              <a:xfrm>
                <a:off x="7592066" y="2283333"/>
                <a:ext cx="576065" cy="340708"/>
              </a:xfrm>
              <a:prstGeom prst="rect">
                <a:avLst/>
              </a:prstGeom>
              <a:noFill/>
            </p:spPr>
            <p:txBody>
              <a:bodyPr wrap="square" rtlCol="0" anchor="ctr">
                <a:spAutoFit/>
              </a:bodyPr>
              <a:lstStyle/>
              <a:p>
                <a:pPr algn="ctr"/>
                <a:r>
                  <a:rPr lang="en-US" altLang="ko-KR" sz="900" b="1" dirty="0" smtClean="0"/>
                  <a:t>LG</a:t>
                </a:r>
                <a:endParaRPr lang="ko-KR" altLang="en-US" sz="900" b="1" dirty="0"/>
              </a:p>
            </p:txBody>
          </p:sp>
          <p:sp>
            <p:nvSpPr>
              <p:cNvPr id="87" name="TextBox 86"/>
              <p:cNvSpPr txBox="1"/>
              <p:nvPr/>
            </p:nvSpPr>
            <p:spPr>
              <a:xfrm>
                <a:off x="7597853" y="2704349"/>
                <a:ext cx="576065" cy="340708"/>
              </a:xfrm>
              <a:prstGeom prst="rect">
                <a:avLst/>
              </a:prstGeom>
              <a:noFill/>
            </p:spPr>
            <p:txBody>
              <a:bodyPr wrap="square" rtlCol="0" anchor="ctr">
                <a:spAutoFit/>
              </a:bodyPr>
              <a:lstStyle/>
              <a:p>
                <a:pPr algn="ctr"/>
                <a:r>
                  <a:rPr lang="ko-KR" altLang="en-US" sz="900" b="1" dirty="0" smtClean="0"/>
                  <a:t>삼성</a:t>
                </a:r>
                <a:endParaRPr lang="ko-KR" altLang="en-US" sz="900" b="1" dirty="0"/>
              </a:p>
            </p:txBody>
          </p:sp>
        </p:grpSp>
      </p:grpSp>
      <p:sp>
        <p:nvSpPr>
          <p:cNvPr id="18" name="직사각형 17"/>
          <p:cNvSpPr/>
          <p:nvPr/>
        </p:nvSpPr>
        <p:spPr bwMode="auto">
          <a:xfrm>
            <a:off x="6228184" y="3458886"/>
            <a:ext cx="1180716" cy="1025039"/>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4568387"/>
            <a:ext cx="4961959" cy="1000173"/>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fontScale="92500" lnSpcReduction="20000"/>
            </a:bodyPr>
            <a:lstStyle/>
            <a:p>
              <a:r>
                <a:rPr lang="en-US" altLang="ko-KR" sz="800" dirty="0" smtClean="0"/>
                <a:t>1          2           3           4            5            6            7             8            9             10            11            12             </a:t>
              </a:r>
              <a:endParaRPr lang="ko-KR" altLang="en-US" sz="800" dirty="0"/>
            </a:p>
          </p:txBody>
        </p:sp>
      </p:grpSp>
      <p:sp>
        <p:nvSpPr>
          <p:cNvPr id="91" name="직사각형 90"/>
          <p:cNvSpPr/>
          <p:nvPr/>
        </p:nvSpPr>
        <p:spPr bwMode="auto">
          <a:xfrm>
            <a:off x="1403647" y="5609599"/>
            <a:ext cx="5994367" cy="120797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93" name="직사각형 92"/>
          <p:cNvSpPr/>
          <p:nvPr/>
        </p:nvSpPr>
        <p:spPr bwMode="auto">
          <a:xfrm>
            <a:off x="2119535" y="5639587"/>
            <a:ext cx="639988" cy="1475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2786233" y="5645877"/>
            <a:ext cx="639988" cy="1475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0" name="직사각형 39"/>
          <p:cNvSpPr/>
          <p:nvPr/>
        </p:nvSpPr>
        <p:spPr bwMode="auto">
          <a:xfrm>
            <a:off x="3461646" y="5645877"/>
            <a:ext cx="639988" cy="1475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8</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42" name="직사각형 41"/>
          <p:cNvSpPr/>
          <p:nvPr/>
        </p:nvSpPr>
        <p:spPr bwMode="auto">
          <a:xfrm>
            <a:off x="1434235" y="5639587"/>
            <a:ext cx="639988" cy="1475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전체</a:t>
            </a:r>
            <a:endParaRPr kumimoji="1" lang="ko-KR" altLang="en-US" sz="900" b="1" dirty="0">
              <a:solidFill>
                <a:schemeClr val="bg1"/>
              </a:solidFill>
              <a:latin typeface="Arial" charset="0"/>
              <a:ea typeface="돋움" pitchFamily="50" charset="-127"/>
            </a:endParaRPr>
          </a:p>
        </p:txBody>
      </p:sp>
      <p:graphicFrame>
        <p:nvGraphicFramePr>
          <p:cNvPr id="41" name="표 40"/>
          <p:cNvGraphicFramePr>
            <a:graphicFrameLocks noGrp="1"/>
          </p:cNvGraphicFramePr>
          <p:nvPr>
            <p:extLst>
              <p:ext uri="{D42A27DB-BD31-4B8C-83A1-F6EECF244321}">
                <p14:modId xmlns:p14="http://schemas.microsoft.com/office/powerpoint/2010/main" val="1892660936"/>
              </p:ext>
            </p:extLst>
          </p:nvPr>
        </p:nvGraphicFramePr>
        <p:xfrm>
          <a:off x="1414533" y="1768622"/>
          <a:ext cx="5950820" cy="1191188"/>
        </p:xfrm>
        <a:graphic>
          <a:graphicData uri="http://schemas.openxmlformats.org/drawingml/2006/table">
            <a:tbl>
              <a:tblPr firstRow="1" bandRow="1">
                <a:tableStyleId>{5C22544A-7EE6-4342-B048-85BDC9FD1C3A}</a:tableStyleId>
              </a:tblPr>
              <a:tblGrid>
                <a:gridCol w="272596"/>
                <a:gridCol w="680691"/>
                <a:gridCol w="726914"/>
                <a:gridCol w="999507"/>
                <a:gridCol w="1136717"/>
                <a:gridCol w="936104"/>
                <a:gridCol w="792088"/>
                <a:gridCol w="406203"/>
              </a:tblGrid>
              <a:tr h="265193">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강사등급</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진행 중 </a:t>
                      </a:r>
                      <a:endParaRPr lang="en-US" altLang="ko-KR" sz="900" dirty="0" smtClean="0">
                        <a:solidFill>
                          <a:schemeClr val="tx1"/>
                        </a:solidFill>
                      </a:endParaRPr>
                    </a:p>
                    <a:p>
                      <a:pPr algn="ctr"/>
                      <a:r>
                        <a:rPr lang="ko-KR" altLang="en-US" sz="900" dirty="0" err="1" smtClean="0">
                          <a:solidFill>
                            <a:schemeClr val="tx1"/>
                          </a:solidFill>
                        </a:rPr>
                        <a:t>고객사</a:t>
                      </a:r>
                      <a:r>
                        <a:rPr lang="ko-KR" altLang="en-US" sz="900" dirty="0" smtClean="0">
                          <a:solidFill>
                            <a:schemeClr val="tx1"/>
                          </a:solidFill>
                        </a:rPr>
                        <a:t> 수</a:t>
                      </a:r>
                      <a:endParaRPr lang="en-US" altLang="ko-KR" sz="900" dirty="0" smtClean="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 중 </a:t>
                      </a:r>
                      <a:endParaRPr lang="en-US" altLang="ko-KR" sz="900" dirty="0" smtClean="0">
                        <a:solidFill>
                          <a:schemeClr val="tx1"/>
                        </a:solidFill>
                      </a:endParaRPr>
                    </a:p>
                    <a:p>
                      <a:pPr algn="ctr" latinLnBrk="1"/>
                      <a:r>
                        <a:rPr lang="ko-KR" altLang="en-US" sz="900" dirty="0" smtClean="0">
                          <a:solidFill>
                            <a:schemeClr val="tx1"/>
                          </a:solidFill>
                        </a:rPr>
                        <a:t>클래스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전월 비용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당월 비용</a:t>
                      </a:r>
                      <a:endParaRPr lang="en-US" altLang="ko-KR" sz="900" dirty="0" smtClean="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905">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1" dirty="0" smtClean="0"/>
                        <a:t>￦ </a:t>
                      </a:r>
                      <a:r>
                        <a:rPr lang="en-US" altLang="ko-KR" sz="900" b="1" dirty="0" smtClean="0"/>
                        <a:t>360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1" dirty="0" smtClean="0"/>
                        <a:t>￦ </a:t>
                      </a:r>
                      <a:r>
                        <a:rPr lang="en-US" altLang="ko-KR" sz="900" b="1" dirty="0" smtClean="0"/>
                        <a:t>160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905">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566">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8746">
                <a:tc gridSpan="3">
                  <a:txBody>
                    <a:bodyPr/>
                    <a:lstStyle/>
                    <a:p>
                      <a:pPr algn="ctr" latinLnBrk="1"/>
                      <a:r>
                        <a:rPr lang="en-US" altLang="ko-KR" sz="900" dirty="0" smtClean="0">
                          <a:solidFill>
                            <a:schemeClr val="tx1"/>
                          </a:solidFill>
                        </a:rPr>
                        <a:t>Total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3" name="그룹 42"/>
          <p:cNvGrpSpPr/>
          <p:nvPr/>
        </p:nvGrpSpPr>
        <p:grpSpPr>
          <a:xfrm>
            <a:off x="1370990" y="1291526"/>
            <a:ext cx="6042102" cy="209146"/>
            <a:chOff x="2725632" y="2059155"/>
            <a:chExt cx="4622397" cy="269461"/>
          </a:xfrm>
        </p:grpSpPr>
        <p:pic>
          <p:nvPicPr>
            <p:cNvPr id="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직사각형 4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교수 전체 비용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6" name="직사각형 45"/>
          <p:cNvSpPr/>
          <p:nvPr/>
        </p:nvSpPr>
        <p:spPr bwMode="auto">
          <a:xfrm>
            <a:off x="1364298" y="1519943"/>
            <a:ext cx="6048794" cy="165891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pic>
        <p:nvPicPr>
          <p:cNvPr id="48" name="그림 47"/>
          <p:cNvPicPr>
            <a:picLocks noChangeAspect="1"/>
          </p:cNvPicPr>
          <p:nvPr/>
        </p:nvPicPr>
        <p:blipFill>
          <a:blip r:embed="rId8"/>
          <a:stretch>
            <a:fillRect/>
          </a:stretch>
        </p:blipFill>
        <p:spPr>
          <a:xfrm>
            <a:off x="6051719" y="3001467"/>
            <a:ext cx="1293034" cy="169767"/>
          </a:xfrm>
          <a:prstGeom prst="rect">
            <a:avLst/>
          </a:prstGeom>
        </p:spPr>
      </p:pic>
      <p:pic>
        <p:nvPicPr>
          <p:cNvPr id="49" name="그림 48"/>
          <p:cNvPicPr>
            <a:picLocks noChangeAspect="1"/>
          </p:cNvPicPr>
          <p:nvPr/>
        </p:nvPicPr>
        <p:blipFill>
          <a:blip r:embed="rId9"/>
          <a:stretch>
            <a:fillRect/>
          </a:stretch>
        </p:blipFill>
        <p:spPr>
          <a:xfrm>
            <a:off x="1393947" y="2988566"/>
            <a:ext cx="1521869" cy="149692"/>
          </a:xfrm>
          <a:prstGeom prst="rect">
            <a:avLst/>
          </a:prstGeom>
        </p:spPr>
      </p:pic>
      <p:pic>
        <p:nvPicPr>
          <p:cNvPr id="50" name="그림 49"/>
          <p:cNvPicPr>
            <a:picLocks noChangeAspect="1"/>
          </p:cNvPicPr>
          <p:nvPr/>
        </p:nvPicPr>
        <p:blipFill>
          <a:blip r:embed="rId10"/>
          <a:stretch>
            <a:fillRect/>
          </a:stretch>
        </p:blipFill>
        <p:spPr>
          <a:xfrm>
            <a:off x="6332850" y="1545907"/>
            <a:ext cx="1016495" cy="201204"/>
          </a:xfrm>
          <a:prstGeom prst="rect">
            <a:avLst/>
          </a:prstGeom>
        </p:spPr>
      </p:pic>
      <p:pic>
        <p:nvPicPr>
          <p:cNvPr id="51"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71342" y="2147673"/>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71342" y="2440687"/>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직사각형 52"/>
          <p:cNvSpPr/>
          <p:nvPr/>
        </p:nvSpPr>
        <p:spPr bwMode="auto">
          <a:xfrm>
            <a:off x="7632242" y="51569"/>
            <a:ext cx="1471127" cy="100811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진행중</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3647" y="1555265"/>
            <a:ext cx="1224137" cy="18095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2014.12.05</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60" name="표 59"/>
          <p:cNvGraphicFramePr>
            <a:graphicFrameLocks noGrp="1"/>
          </p:cNvGraphicFramePr>
          <p:nvPr>
            <p:extLst>
              <p:ext uri="{D42A27DB-BD31-4B8C-83A1-F6EECF244321}">
                <p14:modId xmlns:p14="http://schemas.microsoft.com/office/powerpoint/2010/main" val="4123811358"/>
              </p:ext>
            </p:extLst>
          </p:nvPr>
        </p:nvGraphicFramePr>
        <p:xfrm>
          <a:off x="1499123" y="5823775"/>
          <a:ext cx="5855345" cy="914400"/>
        </p:xfrm>
        <a:graphic>
          <a:graphicData uri="http://schemas.openxmlformats.org/drawingml/2006/table">
            <a:tbl>
              <a:tblPr firstRow="1" bandRow="1">
                <a:tableStyleId>{5C22544A-7EE6-4342-B048-85BDC9FD1C3A}</a:tableStyleId>
              </a:tblPr>
              <a:tblGrid>
                <a:gridCol w="473729"/>
                <a:gridCol w="438908"/>
                <a:gridCol w="720080"/>
                <a:gridCol w="864096"/>
                <a:gridCol w="864096"/>
                <a:gridCol w="936104"/>
                <a:gridCol w="720080"/>
                <a:gridCol w="838252"/>
              </a:tblGrid>
              <a:tr h="143385">
                <a:tc>
                  <a:txBody>
                    <a:bodyPr/>
                    <a:lstStyle/>
                    <a:p>
                      <a:pPr algn="ctr" latinLnBrk="1"/>
                      <a:r>
                        <a:rPr lang="ko-KR" altLang="en-US" sz="1000" dirty="0" smtClean="0">
                          <a:solidFill>
                            <a:schemeClr val="tx1"/>
                          </a:solidFill>
                        </a:rPr>
                        <a:t>월</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algn="ctr" latinLnBrk="1"/>
                      <a:r>
                        <a:rPr lang="en-US" altLang="ko-KR" sz="1000" dirty="0" smtClean="0">
                          <a:solidFill>
                            <a:schemeClr val="tx1"/>
                          </a:solidFill>
                        </a:rPr>
                        <a:t>10</a:t>
                      </a:r>
                      <a:r>
                        <a:rPr lang="ko-KR" altLang="en-US" sz="1000" dirty="0" smtClean="0">
                          <a:solidFill>
                            <a:schemeClr val="tx1"/>
                          </a:solidFill>
                        </a:rPr>
                        <a:t>월</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4</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1" name="TextBox 60"/>
          <p:cNvSpPr txBox="1"/>
          <p:nvPr/>
        </p:nvSpPr>
        <p:spPr>
          <a:xfrm>
            <a:off x="1651383" y="2021497"/>
            <a:ext cx="737437" cy="775894"/>
          </a:xfrm>
          <a:prstGeom prst="rect">
            <a:avLst/>
          </a:prstGeom>
          <a:noFill/>
          <a:ln w="25400">
            <a:solidFill>
              <a:srgbClr val="FF0000"/>
            </a:solidFill>
            <a:prstDash val="dash"/>
          </a:ln>
        </p:spPr>
        <p:txBody>
          <a:bodyPr wrap="square" rtlCol="0">
            <a:normAutofit/>
          </a:bodyPr>
          <a:lstStyle/>
          <a:p>
            <a:endParaRPr lang="ko-KR" altLang="en-US" dirty="0"/>
          </a:p>
        </p:txBody>
      </p:sp>
      <p:pic>
        <p:nvPicPr>
          <p:cNvPr id="62" name="그림 61"/>
          <p:cNvPicPr/>
          <p:nvPr/>
        </p:nvPicPr>
        <p:blipFill>
          <a:blip r:embed="rId12">
            <a:extLst>
              <a:ext uri="{28A0092B-C50C-407E-A947-70E740481C1C}">
                <a14:useLocalDpi xmlns:a14="http://schemas.microsoft.com/office/drawing/2010/main" val="0"/>
              </a:ext>
            </a:extLst>
          </a:blip>
          <a:srcRect/>
          <a:stretch>
            <a:fillRect/>
          </a:stretch>
        </p:blipFill>
        <p:spPr bwMode="auto">
          <a:xfrm>
            <a:off x="7457412" y="2798128"/>
            <a:ext cx="1845106" cy="902208"/>
          </a:xfrm>
          <a:prstGeom prst="rect">
            <a:avLst/>
          </a:prstGeom>
          <a:noFill/>
          <a:ln>
            <a:noFill/>
          </a:ln>
        </p:spPr>
      </p:pic>
      <p:cxnSp>
        <p:nvCxnSpPr>
          <p:cNvPr id="63" name="꺾인 연결선 62"/>
          <p:cNvCxnSpPr>
            <a:stCxn id="61" idx="0"/>
            <a:endCxn id="64" idx="0"/>
          </p:cNvCxnSpPr>
          <p:nvPr/>
        </p:nvCxnSpPr>
        <p:spPr bwMode="auto">
          <a:xfrm rot="5400000" flipH="1" flipV="1">
            <a:off x="4745604" y="-1568729"/>
            <a:ext cx="864724" cy="6315729"/>
          </a:xfrm>
          <a:prstGeom prst="bentConnector3">
            <a:avLst>
              <a:gd name="adj1" fmla="val 12643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직사각형 63"/>
          <p:cNvSpPr/>
          <p:nvPr/>
        </p:nvSpPr>
        <p:spPr>
          <a:xfrm>
            <a:off x="7527661" y="1156773"/>
            <a:ext cx="1616339" cy="1444752"/>
          </a:xfrm>
          <a:prstGeom prst="rect">
            <a:avLst/>
          </a:prstGeom>
          <a:solidFill>
            <a:schemeClr val="bg1">
              <a:lumMod val="95000"/>
            </a:schemeClr>
          </a:solidFill>
          <a:ln w="25400">
            <a:solidFill>
              <a:schemeClr val="tx1"/>
            </a:solidFill>
          </a:ln>
        </p:spPr>
        <p:txBody>
          <a:bodyPr wrap="square" tIns="0" rIns="0" bIns="0" anchor="ctr">
            <a:normAutofit/>
          </a:bodyPr>
          <a:lstStyle/>
          <a:p>
            <a:pPr marL="87313" lvl="1" indent="-87313">
              <a:buFont typeface="Arial" panose="020B0604020202020204" pitchFamily="34" charset="0"/>
              <a:buChar char="•"/>
            </a:pPr>
            <a:r>
              <a:rPr lang="en-US" altLang="ko-KR" sz="1000" b="1" dirty="0" smtClean="0"/>
              <a:t>HR </a:t>
            </a:r>
            <a:r>
              <a:rPr lang="ko-KR" altLang="en-US" sz="1000" b="1" dirty="0" smtClean="0"/>
              <a:t>담당자 명 마우스 오버 시 해당 인원에 대한 간단 정보 팝업으로 노출</a:t>
            </a:r>
            <a:endParaRPr lang="en-US" altLang="ko-KR" sz="1000" b="1" dirty="0" smtClean="0"/>
          </a:p>
          <a:p>
            <a:pPr marL="87313" lvl="1" indent="-87313">
              <a:buFont typeface="Arial" panose="020B0604020202020204" pitchFamily="34" charset="0"/>
              <a:buChar char="•"/>
            </a:pPr>
            <a:r>
              <a:rPr lang="en-US" altLang="ko-KR" sz="1000" b="1" dirty="0"/>
              <a:t>HR </a:t>
            </a:r>
            <a:r>
              <a:rPr lang="ko-KR" altLang="en-US" sz="1000" b="1" dirty="0"/>
              <a:t>담당자 명 </a:t>
            </a:r>
            <a:r>
              <a:rPr lang="ko-KR" altLang="en-US" sz="1000" b="1" dirty="0" smtClean="0"/>
              <a:t>마우스 클릭 시 </a:t>
            </a:r>
            <a:r>
              <a:rPr lang="ko-KR" altLang="en-US" sz="1000" b="1" dirty="0"/>
              <a:t>해당 </a:t>
            </a:r>
            <a:r>
              <a:rPr lang="ko-KR" altLang="en-US" sz="1000" b="1" dirty="0" smtClean="0"/>
              <a:t>인원의  프로필 화면으로 이동</a:t>
            </a:r>
            <a:endParaRPr lang="en-US" altLang="ko-KR" sz="1000" b="1" dirty="0"/>
          </a:p>
        </p:txBody>
      </p:sp>
      <p:sp>
        <p:nvSpPr>
          <p:cNvPr id="75" name="AutoShape 85"/>
          <p:cNvSpPr>
            <a:spLocks noChangeArrowheads="1"/>
          </p:cNvSpPr>
          <p:nvPr/>
        </p:nvSpPr>
        <p:spPr bwMode="auto">
          <a:xfrm rot="10800000">
            <a:off x="7473772" y="2614610"/>
            <a:ext cx="1670228" cy="179287"/>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7" name="TextBox 76"/>
          <p:cNvSpPr txBox="1"/>
          <p:nvPr/>
        </p:nvSpPr>
        <p:spPr>
          <a:xfrm>
            <a:off x="6903958" y="2032590"/>
            <a:ext cx="440795" cy="70093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78" name="꺾인 연결선 77"/>
          <p:cNvCxnSpPr>
            <a:stCxn id="77" idx="1"/>
            <a:endCxn id="90" idx="3"/>
          </p:cNvCxnSpPr>
          <p:nvPr/>
        </p:nvCxnSpPr>
        <p:spPr bwMode="auto">
          <a:xfrm rot="10800000" flipH="1" flipV="1">
            <a:off x="6903957" y="2383054"/>
            <a:ext cx="494057" cy="2685419"/>
          </a:xfrm>
          <a:prstGeom prst="bentConnector5">
            <a:avLst>
              <a:gd name="adj1" fmla="val -46270"/>
              <a:gd name="adj2" fmla="val 47214"/>
              <a:gd name="adj3" fmla="val 14627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TextBox 91"/>
          <p:cNvSpPr txBox="1"/>
          <p:nvPr/>
        </p:nvSpPr>
        <p:spPr>
          <a:xfrm>
            <a:off x="1335122" y="3212662"/>
            <a:ext cx="6122290" cy="3645337"/>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2922156300"/>
      </p:ext>
    </p:extLst>
  </p:cSld>
  <p:clrMapOvr>
    <a:masterClrMapping/>
  </p:clrMapOvr>
  <p:transition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5752020"/>
            <a:ext cx="1429432" cy="9848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57268"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4</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4(1) </a:t>
            </a:r>
            <a:r>
              <a:rPr lang="ko-KR" altLang="en-US" dirty="0" smtClean="0">
                <a:solidFill>
                  <a:srgbClr val="000000"/>
                </a:solidFill>
                <a:latin typeface="돋움"/>
                <a:ea typeface="돋움"/>
              </a:rPr>
              <a:t>교수진 비용관리 상세보기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3213254"/>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교수 별 상세 비용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3458886"/>
            <a:ext cx="5039084" cy="1108592"/>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4568388"/>
            <a:ext cx="975281" cy="1000172"/>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9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a:solidFill>
                    <a:schemeClr val="bg1"/>
                  </a:solidFill>
                  <a:latin typeface="Arial" charset="0"/>
                  <a:ea typeface="돋움" pitchFamily="50" charset="-127"/>
                </a:rPr>
                <a:t>￦ </a:t>
              </a:r>
              <a:r>
                <a:rPr kumimoji="1" lang="en-US" altLang="ko-KR" sz="900" b="1" i="0" u="none" strike="noStrike" cap="none" normalizeH="0" baseline="0" dirty="0" smtClean="0">
                  <a:ln>
                    <a:noFill/>
                  </a:ln>
                  <a:solidFill>
                    <a:schemeClr val="bg1"/>
                  </a:solidFill>
                  <a:effectLst/>
                  <a:latin typeface="Arial" charset="0"/>
                  <a:ea typeface="돋움" pitchFamily="50" charset="-127"/>
                </a:rPr>
                <a:t>1856000</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8"/>
              <a:ext cx="918906" cy="1646531"/>
              <a:chOff x="7577674" y="1744953"/>
              <a:chExt cx="619125" cy="1300104"/>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02566"/>
                <a:ext cx="576065" cy="340708"/>
              </a:xfrm>
              <a:prstGeom prst="rect">
                <a:avLst/>
              </a:prstGeom>
              <a:noFill/>
            </p:spPr>
            <p:txBody>
              <a:bodyPr wrap="square" rtlCol="0" anchor="ctr">
                <a:spAutoFit/>
              </a:bodyPr>
              <a:lstStyle/>
              <a:p>
                <a:pPr algn="ctr"/>
                <a:r>
                  <a:rPr lang="en-US" altLang="ko-KR" sz="900" b="1" dirty="0" smtClean="0"/>
                  <a:t>SK</a:t>
                </a:r>
                <a:endParaRPr lang="ko-KR" altLang="en-US" sz="900" b="1" dirty="0"/>
              </a:p>
            </p:txBody>
          </p:sp>
          <p:sp>
            <p:nvSpPr>
              <p:cNvPr id="86" name="TextBox 85"/>
              <p:cNvSpPr txBox="1"/>
              <p:nvPr/>
            </p:nvSpPr>
            <p:spPr>
              <a:xfrm>
                <a:off x="7592066" y="2283333"/>
                <a:ext cx="576065" cy="340708"/>
              </a:xfrm>
              <a:prstGeom prst="rect">
                <a:avLst/>
              </a:prstGeom>
              <a:noFill/>
            </p:spPr>
            <p:txBody>
              <a:bodyPr wrap="square" rtlCol="0" anchor="ctr">
                <a:spAutoFit/>
              </a:bodyPr>
              <a:lstStyle/>
              <a:p>
                <a:pPr algn="ctr"/>
                <a:r>
                  <a:rPr lang="en-US" altLang="ko-KR" sz="900" b="1" dirty="0" smtClean="0"/>
                  <a:t>LG</a:t>
                </a:r>
                <a:endParaRPr lang="ko-KR" altLang="en-US" sz="900" b="1" dirty="0"/>
              </a:p>
            </p:txBody>
          </p:sp>
          <p:sp>
            <p:nvSpPr>
              <p:cNvPr id="87" name="TextBox 86"/>
              <p:cNvSpPr txBox="1"/>
              <p:nvPr/>
            </p:nvSpPr>
            <p:spPr>
              <a:xfrm>
                <a:off x="7597853" y="2704349"/>
                <a:ext cx="576065" cy="340708"/>
              </a:xfrm>
              <a:prstGeom prst="rect">
                <a:avLst/>
              </a:prstGeom>
              <a:noFill/>
            </p:spPr>
            <p:txBody>
              <a:bodyPr wrap="square" rtlCol="0" anchor="ctr">
                <a:spAutoFit/>
              </a:bodyPr>
              <a:lstStyle/>
              <a:p>
                <a:pPr algn="ctr"/>
                <a:r>
                  <a:rPr lang="ko-KR" altLang="en-US" sz="900" b="1" dirty="0" smtClean="0"/>
                  <a:t>삼성</a:t>
                </a:r>
                <a:endParaRPr lang="ko-KR" altLang="en-US" sz="900" b="1" dirty="0"/>
              </a:p>
            </p:txBody>
          </p:sp>
        </p:grpSp>
      </p:grpSp>
      <p:sp>
        <p:nvSpPr>
          <p:cNvPr id="18" name="직사각형 17"/>
          <p:cNvSpPr/>
          <p:nvPr/>
        </p:nvSpPr>
        <p:spPr bwMode="auto">
          <a:xfrm>
            <a:off x="6228184" y="3458886"/>
            <a:ext cx="1180716" cy="1025039"/>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4568387"/>
            <a:ext cx="4961959" cy="1000173"/>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fontScale="92500" lnSpcReduction="20000"/>
            </a:bodyPr>
            <a:lstStyle/>
            <a:p>
              <a:r>
                <a:rPr lang="en-US" altLang="ko-KR" sz="800" dirty="0" smtClean="0"/>
                <a:t>1          2           3           4            5            6            7             8            9             10            11            12             </a:t>
              </a:r>
              <a:endParaRPr lang="ko-KR" altLang="en-US" sz="800" dirty="0"/>
            </a:p>
          </p:txBody>
        </p:sp>
      </p:grpSp>
      <p:sp>
        <p:nvSpPr>
          <p:cNvPr id="91" name="직사각형 90"/>
          <p:cNvSpPr/>
          <p:nvPr/>
        </p:nvSpPr>
        <p:spPr bwMode="auto">
          <a:xfrm>
            <a:off x="1403647" y="5609599"/>
            <a:ext cx="5994367" cy="120797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93" name="직사각형 92"/>
          <p:cNvSpPr/>
          <p:nvPr/>
        </p:nvSpPr>
        <p:spPr bwMode="auto">
          <a:xfrm>
            <a:off x="2119535" y="5639587"/>
            <a:ext cx="639988" cy="1475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2786233" y="5645877"/>
            <a:ext cx="639988" cy="1475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0" name="직사각형 39"/>
          <p:cNvSpPr/>
          <p:nvPr/>
        </p:nvSpPr>
        <p:spPr bwMode="auto">
          <a:xfrm>
            <a:off x="3461646" y="5645877"/>
            <a:ext cx="639988" cy="1475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a:solidFill>
                  <a:schemeClr val="bg1"/>
                </a:solidFill>
                <a:latin typeface="Arial" charset="0"/>
                <a:ea typeface="돋움" pitchFamily="50" charset="-127"/>
              </a:rPr>
              <a:t>8</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42" name="직사각형 41"/>
          <p:cNvSpPr/>
          <p:nvPr/>
        </p:nvSpPr>
        <p:spPr bwMode="auto">
          <a:xfrm>
            <a:off x="1434235" y="5639587"/>
            <a:ext cx="639988" cy="14758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전체</a:t>
            </a:r>
            <a:endParaRPr kumimoji="1" lang="ko-KR" altLang="en-US" sz="900" b="1" dirty="0">
              <a:solidFill>
                <a:schemeClr val="bg1"/>
              </a:solidFill>
              <a:latin typeface="Arial" charset="0"/>
              <a:ea typeface="돋움" pitchFamily="50" charset="-127"/>
            </a:endParaRPr>
          </a:p>
        </p:txBody>
      </p:sp>
      <p:graphicFrame>
        <p:nvGraphicFramePr>
          <p:cNvPr id="41" name="표 40"/>
          <p:cNvGraphicFramePr>
            <a:graphicFrameLocks noGrp="1"/>
          </p:cNvGraphicFramePr>
          <p:nvPr>
            <p:extLst/>
          </p:nvPr>
        </p:nvGraphicFramePr>
        <p:xfrm>
          <a:off x="1414533" y="1768622"/>
          <a:ext cx="5950820" cy="1201087"/>
        </p:xfrm>
        <a:graphic>
          <a:graphicData uri="http://schemas.openxmlformats.org/drawingml/2006/table">
            <a:tbl>
              <a:tblPr firstRow="1" bandRow="1">
                <a:tableStyleId>{5C22544A-7EE6-4342-B048-85BDC9FD1C3A}</a:tableStyleId>
              </a:tblPr>
              <a:tblGrid>
                <a:gridCol w="272596"/>
                <a:gridCol w="680691"/>
                <a:gridCol w="726914"/>
                <a:gridCol w="999507"/>
                <a:gridCol w="1136717"/>
                <a:gridCol w="936104"/>
                <a:gridCol w="792088"/>
                <a:gridCol w="406203"/>
              </a:tblGrid>
              <a:tr h="323401">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강사등급</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진행 중 </a:t>
                      </a:r>
                      <a:endParaRPr lang="en-US" altLang="ko-KR" sz="900" dirty="0" smtClean="0">
                        <a:solidFill>
                          <a:schemeClr val="tx1"/>
                        </a:solidFill>
                      </a:endParaRPr>
                    </a:p>
                    <a:p>
                      <a:pPr algn="ctr"/>
                      <a:r>
                        <a:rPr lang="ko-KR" altLang="en-US" sz="900" dirty="0" err="1" smtClean="0">
                          <a:solidFill>
                            <a:schemeClr val="tx1"/>
                          </a:solidFill>
                        </a:rPr>
                        <a:t>고객사</a:t>
                      </a:r>
                      <a:r>
                        <a:rPr lang="ko-KR" altLang="en-US" sz="900" dirty="0" smtClean="0">
                          <a:solidFill>
                            <a:schemeClr val="tx1"/>
                          </a:solidFill>
                        </a:rPr>
                        <a:t> 수</a:t>
                      </a:r>
                      <a:endParaRPr lang="en-US" altLang="ko-KR" sz="900" dirty="0" smtClean="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 중 </a:t>
                      </a:r>
                      <a:endParaRPr lang="en-US" altLang="ko-KR" sz="900" dirty="0" smtClean="0">
                        <a:solidFill>
                          <a:schemeClr val="tx1"/>
                        </a:solidFill>
                      </a:endParaRPr>
                    </a:p>
                    <a:p>
                      <a:pPr algn="ctr" latinLnBrk="1"/>
                      <a:r>
                        <a:rPr lang="ko-KR" altLang="en-US" sz="900" dirty="0" smtClean="0">
                          <a:solidFill>
                            <a:schemeClr val="tx1"/>
                          </a:solidFill>
                        </a:rPr>
                        <a:t>클래스 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전월 비용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당월 비용</a:t>
                      </a:r>
                      <a:endParaRPr lang="en-US" altLang="ko-KR" sz="900" dirty="0" smtClean="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562">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1" dirty="0" smtClean="0"/>
                        <a:t>￦ </a:t>
                      </a:r>
                      <a:r>
                        <a:rPr lang="en-US" altLang="ko-KR" sz="900" b="1" dirty="0" smtClean="0"/>
                        <a:t>360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1" dirty="0" smtClean="0"/>
                        <a:t>￦ </a:t>
                      </a:r>
                      <a:r>
                        <a:rPr lang="en-US" altLang="ko-KR" sz="900" b="1" dirty="0" smtClean="0"/>
                        <a:t>160</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562">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6281">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6281">
                <a:tc gridSpan="3">
                  <a:txBody>
                    <a:bodyPr/>
                    <a:lstStyle/>
                    <a:p>
                      <a:pPr algn="ctr" latinLnBrk="1"/>
                      <a:r>
                        <a:rPr lang="en-US" altLang="ko-KR" sz="900" dirty="0" smtClean="0">
                          <a:solidFill>
                            <a:schemeClr val="tx1"/>
                          </a:solidFill>
                        </a:rPr>
                        <a:t>Total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3" name="그룹 42"/>
          <p:cNvGrpSpPr/>
          <p:nvPr/>
        </p:nvGrpSpPr>
        <p:grpSpPr>
          <a:xfrm>
            <a:off x="1370990" y="1291526"/>
            <a:ext cx="6042102" cy="209146"/>
            <a:chOff x="2725632" y="2059155"/>
            <a:chExt cx="4622397" cy="269461"/>
          </a:xfrm>
        </p:grpSpPr>
        <p:pic>
          <p:nvPicPr>
            <p:cNvPr id="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직사각형 4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교수 전체 비용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6" name="직사각형 45"/>
          <p:cNvSpPr/>
          <p:nvPr/>
        </p:nvSpPr>
        <p:spPr bwMode="auto">
          <a:xfrm>
            <a:off x="1364298" y="1519943"/>
            <a:ext cx="6048794" cy="165891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pic>
        <p:nvPicPr>
          <p:cNvPr id="48" name="그림 47"/>
          <p:cNvPicPr>
            <a:picLocks noChangeAspect="1"/>
          </p:cNvPicPr>
          <p:nvPr/>
        </p:nvPicPr>
        <p:blipFill>
          <a:blip r:embed="rId8"/>
          <a:stretch>
            <a:fillRect/>
          </a:stretch>
        </p:blipFill>
        <p:spPr>
          <a:xfrm>
            <a:off x="6051719" y="3001467"/>
            <a:ext cx="1293034" cy="169767"/>
          </a:xfrm>
          <a:prstGeom prst="rect">
            <a:avLst/>
          </a:prstGeom>
        </p:spPr>
      </p:pic>
      <p:pic>
        <p:nvPicPr>
          <p:cNvPr id="49" name="그림 48"/>
          <p:cNvPicPr>
            <a:picLocks noChangeAspect="1"/>
          </p:cNvPicPr>
          <p:nvPr/>
        </p:nvPicPr>
        <p:blipFill>
          <a:blip r:embed="rId9"/>
          <a:stretch>
            <a:fillRect/>
          </a:stretch>
        </p:blipFill>
        <p:spPr>
          <a:xfrm>
            <a:off x="1393947" y="2988566"/>
            <a:ext cx="1521869" cy="149692"/>
          </a:xfrm>
          <a:prstGeom prst="rect">
            <a:avLst/>
          </a:prstGeom>
        </p:spPr>
      </p:pic>
      <p:pic>
        <p:nvPicPr>
          <p:cNvPr id="50" name="그림 49"/>
          <p:cNvPicPr>
            <a:picLocks noChangeAspect="1"/>
          </p:cNvPicPr>
          <p:nvPr/>
        </p:nvPicPr>
        <p:blipFill>
          <a:blip r:embed="rId10"/>
          <a:stretch>
            <a:fillRect/>
          </a:stretch>
        </p:blipFill>
        <p:spPr>
          <a:xfrm>
            <a:off x="6332850" y="1545907"/>
            <a:ext cx="1016495" cy="201204"/>
          </a:xfrm>
          <a:prstGeom prst="rect">
            <a:avLst/>
          </a:prstGeom>
        </p:spPr>
      </p:pic>
      <p:pic>
        <p:nvPicPr>
          <p:cNvPr id="51"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71342" y="2147673"/>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71342" y="2440687"/>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Box 53"/>
          <p:cNvSpPr txBox="1"/>
          <p:nvPr/>
        </p:nvSpPr>
        <p:spPr>
          <a:xfrm>
            <a:off x="-27842" y="1811176"/>
            <a:ext cx="1155582" cy="2628463"/>
          </a:xfrm>
          <a:prstGeom prst="rect">
            <a:avLst/>
          </a:prstGeom>
          <a:solidFill>
            <a:schemeClr val="bg1">
              <a:lumMod val="95000"/>
            </a:schemeClr>
          </a:solidFill>
          <a:ln w="25400">
            <a:solidFill>
              <a:schemeClr val="tx1"/>
            </a:solidFill>
          </a:ln>
        </p:spPr>
        <p:txBody>
          <a:bodyPr wrap="square" anchor="ctr">
            <a:normAutofit/>
          </a:bodyPr>
          <a:lstStyle>
            <a:defPPr>
              <a:defRPr lang="ko-KR"/>
            </a:defPPr>
            <a:lvl1pPr marL="87313" indent="-87313" algn="ctr">
              <a:buFont typeface="Arial" panose="020B0604020202020204" pitchFamily="34" charset="0"/>
              <a:buChar char="•"/>
              <a:defRPr sz="1000" b="1"/>
            </a:lvl1pPr>
          </a:lstStyle>
          <a:p>
            <a:r>
              <a:rPr lang="ko-KR" altLang="en-US" dirty="0" err="1"/>
              <a:t>고객사를</a:t>
            </a:r>
            <a:r>
              <a:rPr lang="ko-KR" altLang="en-US" dirty="0"/>
              <a:t> 기준 변수로 매월 </a:t>
            </a:r>
            <a:r>
              <a:rPr lang="en-US" altLang="ko-KR" dirty="0"/>
              <a:t>1</a:t>
            </a:r>
            <a:r>
              <a:rPr lang="ko-KR" altLang="en-US" dirty="0"/>
              <a:t>일 부터 말일 까지의 교수진 수입 한 눈 에 보여주게 설계</a:t>
            </a:r>
            <a:endParaRPr lang="en-US" altLang="ko-KR" dirty="0"/>
          </a:p>
          <a:p>
            <a:r>
              <a:rPr lang="ko-KR" altLang="en-US" dirty="0"/>
              <a:t>수입금액에 따라 고객사의 그래프 크기가 달라지도록 설계 </a:t>
            </a:r>
            <a:endParaRPr lang="en-US" altLang="ko-KR" dirty="0"/>
          </a:p>
          <a:p>
            <a:r>
              <a:rPr lang="ko-KR" altLang="en-US" dirty="0"/>
              <a:t> 막대 그래프 내 해당 社 마우스 오버 시 수입 금액 보여주기</a:t>
            </a:r>
            <a:endParaRPr lang="en-US" altLang="ko-KR" dirty="0"/>
          </a:p>
          <a:p>
            <a:r>
              <a:rPr lang="ko-KR" altLang="en-US" dirty="0"/>
              <a:t>맨 아래 </a:t>
            </a:r>
            <a:r>
              <a:rPr lang="en-US" altLang="ko-KR" dirty="0"/>
              <a:t>Total </a:t>
            </a:r>
            <a:r>
              <a:rPr lang="ko-KR" altLang="en-US" dirty="0"/>
              <a:t>금액 보여주기</a:t>
            </a:r>
          </a:p>
        </p:txBody>
      </p:sp>
      <p:sp>
        <p:nvSpPr>
          <p:cNvPr id="58" name="직사각형 57"/>
          <p:cNvSpPr/>
          <p:nvPr/>
        </p:nvSpPr>
        <p:spPr>
          <a:xfrm>
            <a:off x="7672330" y="2204418"/>
            <a:ext cx="1369025" cy="2491324"/>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61" name="직사각형 60"/>
          <p:cNvSpPr/>
          <p:nvPr/>
        </p:nvSpPr>
        <p:spPr>
          <a:xfrm>
            <a:off x="67274" y="4945826"/>
            <a:ext cx="1123804" cy="1901287"/>
          </a:xfrm>
          <a:prstGeom prst="rect">
            <a:avLst/>
          </a:prstGeom>
          <a:solidFill>
            <a:schemeClr val="bg1">
              <a:lumMod val="95000"/>
            </a:schemeClr>
          </a:solidFill>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a:t>특정 개월 수가 아닌 기간으로 선택 시 아래 보여지는 정보는 모두 해당 월 을 기준으로 포함되는 일 수 만큼의 금액만 보여지도록 설계 </a:t>
            </a:r>
            <a:endParaRPr lang="en-US" altLang="ko-KR" sz="1000" b="1" dirty="0"/>
          </a:p>
        </p:txBody>
      </p:sp>
      <p:sp>
        <p:nvSpPr>
          <p:cNvPr id="62" name="TextBox 61"/>
          <p:cNvSpPr txBox="1"/>
          <p:nvPr/>
        </p:nvSpPr>
        <p:spPr>
          <a:xfrm>
            <a:off x="1364298" y="4527349"/>
            <a:ext cx="1049986" cy="1033850"/>
          </a:xfrm>
          <a:prstGeom prst="rect">
            <a:avLst/>
          </a:prstGeom>
          <a:noFill/>
          <a:ln w="25400">
            <a:solidFill>
              <a:srgbClr val="FF0000"/>
            </a:solidFill>
            <a:prstDash val="dash"/>
          </a:ln>
        </p:spPr>
        <p:txBody>
          <a:bodyPr wrap="square" rtlCol="0">
            <a:normAutofit/>
          </a:bodyPr>
          <a:lstStyle/>
          <a:p>
            <a:endParaRPr lang="ko-KR" altLang="en-US" dirty="0"/>
          </a:p>
        </p:txBody>
      </p:sp>
      <p:sp>
        <p:nvSpPr>
          <p:cNvPr id="64" name="TextBox 63"/>
          <p:cNvSpPr txBox="1"/>
          <p:nvPr/>
        </p:nvSpPr>
        <p:spPr>
          <a:xfrm>
            <a:off x="2334390" y="4012651"/>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cxnSp>
        <p:nvCxnSpPr>
          <p:cNvPr id="71" name="꺾인 연결선 70"/>
          <p:cNvCxnSpPr>
            <a:stCxn id="64" idx="1"/>
            <a:endCxn id="61" idx="1"/>
          </p:cNvCxnSpPr>
          <p:nvPr/>
        </p:nvCxnSpPr>
        <p:spPr bwMode="auto">
          <a:xfrm rot="10800000" flipV="1">
            <a:off x="67274" y="4142306"/>
            <a:ext cx="2267116" cy="1754163"/>
          </a:xfrm>
          <a:prstGeom prst="bentConnector3">
            <a:avLst>
              <a:gd name="adj1" fmla="val 11008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꺾인 연결선 71"/>
          <p:cNvCxnSpPr>
            <a:stCxn id="62" idx="1"/>
            <a:endCxn id="54" idx="1"/>
          </p:cNvCxnSpPr>
          <p:nvPr/>
        </p:nvCxnSpPr>
        <p:spPr bwMode="auto">
          <a:xfrm rot="10800000">
            <a:off x="-27842" y="3125408"/>
            <a:ext cx="1392140" cy="1918866"/>
          </a:xfrm>
          <a:prstGeom prst="bentConnector3">
            <a:avLst>
              <a:gd name="adj1" fmla="val 116421"/>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2444872" y="4520203"/>
            <a:ext cx="4992269" cy="1015947"/>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74" name="꺾인 연결선 73"/>
          <p:cNvCxnSpPr>
            <a:stCxn id="73" idx="3"/>
            <a:endCxn id="58" idx="1"/>
          </p:cNvCxnSpPr>
          <p:nvPr/>
        </p:nvCxnSpPr>
        <p:spPr bwMode="auto">
          <a:xfrm flipV="1">
            <a:off x="7437141" y="3450080"/>
            <a:ext cx="235189" cy="157809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직사각형 74"/>
          <p:cNvSpPr/>
          <p:nvPr/>
        </p:nvSpPr>
        <p:spPr bwMode="auto">
          <a:xfrm>
            <a:off x="1403647" y="1555265"/>
            <a:ext cx="1224137" cy="18095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2014.12.05</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95" name="표 94"/>
          <p:cNvGraphicFramePr>
            <a:graphicFrameLocks noGrp="1"/>
          </p:cNvGraphicFramePr>
          <p:nvPr>
            <p:extLst>
              <p:ext uri="{D42A27DB-BD31-4B8C-83A1-F6EECF244321}">
                <p14:modId xmlns:p14="http://schemas.microsoft.com/office/powerpoint/2010/main" val="4123811358"/>
              </p:ext>
            </p:extLst>
          </p:nvPr>
        </p:nvGraphicFramePr>
        <p:xfrm>
          <a:off x="1499123" y="5823775"/>
          <a:ext cx="5855345" cy="914400"/>
        </p:xfrm>
        <a:graphic>
          <a:graphicData uri="http://schemas.openxmlformats.org/drawingml/2006/table">
            <a:tbl>
              <a:tblPr firstRow="1" bandRow="1">
                <a:tableStyleId>{5C22544A-7EE6-4342-B048-85BDC9FD1C3A}</a:tableStyleId>
              </a:tblPr>
              <a:tblGrid>
                <a:gridCol w="473729"/>
                <a:gridCol w="438908"/>
                <a:gridCol w="720080"/>
                <a:gridCol w="864096"/>
                <a:gridCol w="864096"/>
                <a:gridCol w="936104"/>
                <a:gridCol w="720080"/>
                <a:gridCol w="838252"/>
              </a:tblGrid>
              <a:tr h="143385">
                <a:tc>
                  <a:txBody>
                    <a:bodyPr/>
                    <a:lstStyle/>
                    <a:p>
                      <a:pPr algn="ctr" latinLnBrk="1"/>
                      <a:r>
                        <a:rPr lang="ko-KR" altLang="en-US" sz="1000" dirty="0" smtClean="0">
                          <a:solidFill>
                            <a:schemeClr val="tx1"/>
                          </a:solidFill>
                        </a:rPr>
                        <a:t>월</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algn="ctr" latinLnBrk="1"/>
                      <a:r>
                        <a:rPr lang="en-US" altLang="ko-KR" sz="1000" dirty="0" smtClean="0">
                          <a:solidFill>
                            <a:schemeClr val="tx1"/>
                          </a:solidFill>
                        </a:rPr>
                        <a:t>10</a:t>
                      </a:r>
                      <a:r>
                        <a:rPr lang="ko-KR" altLang="en-US" sz="1000" dirty="0" smtClean="0">
                          <a:solidFill>
                            <a:schemeClr val="tx1"/>
                          </a:solidFill>
                        </a:rPr>
                        <a:t>월</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10</a:t>
                      </a:r>
                      <a:r>
                        <a:rPr lang="ko-KR" altLang="en-US" sz="1000" dirty="0" smtClean="0">
                          <a:solidFill>
                            <a:schemeClr val="tx1"/>
                          </a:solidFill>
                        </a:rPr>
                        <a:t>월</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4</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19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44059335"/>
      </p:ext>
    </p:extLst>
  </p:cSld>
  <p:clrMapOvr>
    <a:masterClrMapping/>
  </p:clrMapOvr>
  <p:transition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57668" y="1939684"/>
            <a:ext cx="5292080" cy="4918316"/>
          </a:xfrm>
          <a:prstGeom prst="rect">
            <a:avLst/>
          </a:prstGeom>
        </p:spPr>
      </p:pic>
      <p:sp>
        <p:nvSpPr>
          <p:cNvPr id="39" name="AutoShape 85"/>
          <p:cNvSpPr>
            <a:spLocks noChangeArrowheads="1"/>
          </p:cNvSpPr>
          <p:nvPr/>
        </p:nvSpPr>
        <p:spPr bwMode="auto">
          <a:xfrm rot="10800000">
            <a:off x="3640598" y="1707820"/>
            <a:ext cx="5298264" cy="21992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996057"/>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창을 팝업을 보여주기</a:t>
            </a:r>
            <a:r>
              <a:rPr lang="ko-KR" altLang="en-US" sz="1200" b="1" dirty="0" smtClean="0">
                <a:solidFill>
                  <a:srgbClr val="FF0000"/>
                </a:solidFill>
              </a:rPr>
              <a:t> </a:t>
            </a:r>
            <a:endParaRPr lang="en-US" altLang="ko-KR" sz="1200" b="1" dirty="0" smtClean="0">
              <a:solidFill>
                <a:srgbClr val="FF0000"/>
              </a:solidFill>
            </a:endParaRPr>
          </a:p>
        </p:txBody>
      </p:sp>
      <p:pic>
        <p:nvPicPr>
          <p:cNvPr id="3" name="그림 2"/>
          <p:cNvPicPr>
            <a:picLocks noChangeAspect="1"/>
          </p:cNvPicPr>
          <p:nvPr/>
        </p:nvPicPr>
        <p:blipFill>
          <a:blip r:embed="rId3"/>
          <a:stretch>
            <a:fillRect/>
          </a:stretch>
        </p:blipFill>
        <p:spPr>
          <a:xfrm>
            <a:off x="68880" y="914761"/>
            <a:ext cx="3236851" cy="2592304"/>
          </a:xfrm>
          <a:prstGeom prst="rect">
            <a:avLst/>
          </a:prstGeom>
        </p:spPr>
      </p:pic>
      <p:sp>
        <p:nvSpPr>
          <p:cNvPr id="38" name="TextBox 37"/>
          <p:cNvSpPr txBox="1"/>
          <p:nvPr/>
        </p:nvSpPr>
        <p:spPr>
          <a:xfrm>
            <a:off x="2713181" y="190195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1" name="꺾인 연결선 10"/>
          <p:cNvCxnSpPr>
            <a:stCxn id="38" idx="3"/>
            <a:endCxn id="40" idx="1"/>
          </p:cNvCxnSpPr>
          <p:nvPr/>
        </p:nvCxnSpPr>
        <p:spPr bwMode="auto">
          <a:xfrm flipV="1">
            <a:off x="3316846" y="1335452"/>
            <a:ext cx="371490" cy="861976"/>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4</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4(1) </a:t>
            </a:r>
            <a:r>
              <a:rPr lang="ko-KR" altLang="en-US" dirty="0" smtClean="0">
                <a:solidFill>
                  <a:srgbClr val="000000"/>
                </a:solidFill>
                <a:latin typeface="돋움"/>
                <a:ea typeface="돋움"/>
              </a:rPr>
              <a:t>교수진 비용관리 상세보기 </a:t>
            </a:r>
            <a:r>
              <a:rPr lang="en-US" altLang="ko-KR" dirty="0" smtClean="0">
                <a:solidFill>
                  <a:srgbClr val="000000"/>
                </a:solidFill>
                <a:latin typeface="돋움"/>
                <a:ea typeface="돋움"/>
              </a:rPr>
              <a:t>- 3</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Tree>
    <p:extLst>
      <p:ext uri="{BB962C8B-B14F-4D97-AF65-F5344CB8AC3E}">
        <p14:creationId xmlns:p14="http://schemas.microsoft.com/office/powerpoint/2010/main" val="2203127386"/>
      </p:ext>
    </p:extLst>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4</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4(2) </a:t>
            </a:r>
            <a:r>
              <a:rPr lang="ko-KR" altLang="en-US" dirty="0" err="1" smtClean="0">
                <a:solidFill>
                  <a:srgbClr val="000000"/>
                </a:solidFill>
                <a:latin typeface="돋움"/>
                <a:ea typeface="돋움"/>
              </a:rPr>
              <a:t>고객사</a:t>
            </a:r>
            <a:r>
              <a:rPr lang="ko-KR" altLang="en-US" dirty="0" smtClean="0">
                <a:solidFill>
                  <a:srgbClr val="000000"/>
                </a:solidFill>
                <a:latin typeface="돋움"/>
                <a:ea typeface="돋움"/>
              </a:rPr>
              <a:t> 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3005892"/>
            <a:ext cx="6042102" cy="209676"/>
            <a:chOff x="2725632" y="2058472"/>
            <a:chExt cx="4622397" cy="270144"/>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6" y="2058472"/>
              <a:ext cx="1447676" cy="260820"/>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고객사</a:t>
              </a:r>
              <a:r>
                <a:rPr lang="en-US" altLang="ko-KR" sz="1000" b="1" kern="100" dirty="0" smtClean="0">
                  <a:solidFill>
                    <a:schemeClr val="bg1"/>
                  </a:solidFill>
                  <a:latin typeface="맑은 고딕"/>
                  <a:ea typeface="맑은 고딕"/>
                  <a:cs typeface="Times New Roman"/>
                </a:rPr>
                <a:t> </a:t>
              </a:r>
              <a:r>
                <a:rPr lang="ko-KR" altLang="en-US" sz="1000" b="1" kern="100" dirty="0" smtClean="0">
                  <a:solidFill>
                    <a:schemeClr val="bg1"/>
                  </a:solidFill>
                  <a:latin typeface="맑은 고딕"/>
                  <a:ea typeface="맑은 고딕"/>
                  <a:cs typeface="Times New Roman"/>
                </a:rPr>
                <a:t> 별 상세 비용 현황 </a:t>
              </a:r>
              <a:r>
                <a:rPr lang="en-US" altLang="ko-KR" sz="1000" b="1" kern="100" dirty="0" smtClean="0">
                  <a:solidFill>
                    <a:schemeClr val="bg1"/>
                  </a:solidFill>
                  <a:latin typeface="맑은 고딕"/>
                  <a:ea typeface="맑은 고딕"/>
                  <a:cs typeface="Times New Roman"/>
                </a:rPr>
                <a:t>(</a:t>
              </a:r>
              <a:r>
                <a:rPr lang="ko-KR" altLang="en-US" sz="1000" b="1" kern="100" dirty="0" smtClean="0">
                  <a:solidFill>
                    <a:schemeClr val="bg1"/>
                  </a:solidFill>
                  <a:latin typeface="맑은 고딕"/>
                  <a:ea typeface="맑은 고딕"/>
                  <a:cs typeface="Times New Roman"/>
                </a:rPr>
                <a:t>월별</a:t>
              </a:r>
              <a:r>
                <a:rPr lang="en-US" altLang="ko-KR" sz="1000" b="1" kern="100" dirty="0" smtClean="0">
                  <a:solidFill>
                    <a:schemeClr val="bg1"/>
                  </a:solidFill>
                  <a:latin typeface="맑은 고딕"/>
                  <a:ea typeface="맑은 고딕"/>
                  <a:cs typeface="Times New Roman"/>
                </a:rPr>
                <a:t>)</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1" name="표 40"/>
          <p:cNvGraphicFramePr>
            <a:graphicFrameLocks noGrp="1"/>
          </p:cNvGraphicFramePr>
          <p:nvPr>
            <p:extLst>
              <p:ext uri="{D42A27DB-BD31-4B8C-83A1-F6EECF244321}">
                <p14:modId xmlns:p14="http://schemas.microsoft.com/office/powerpoint/2010/main" val="2567204207"/>
              </p:ext>
            </p:extLst>
          </p:nvPr>
        </p:nvGraphicFramePr>
        <p:xfrm>
          <a:off x="1414533" y="1772815"/>
          <a:ext cx="5950820" cy="1004196"/>
        </p:xfrm>
        <a:graphic>
          <a:graphicData uri="http://schemas.openxmlformats.org/drawingml/2006/table">
            <a:tbl>
              <a:tblPr firstRow="1" bandRow="1">
                <a:tableStyleId>{5C22544A-7EE6-4342-B048-85BDC9FD1C3A}</a:tableStyleId>
              </a:tblPr>
              <a:tblGrid>
                <a:gridCol w="245825"/>
                <a:gridCol w="613841"/>
                <a:gridCol w="655524"/>
                <a:gridCol w="617887"/>
                <a:gridCol w="714298"/>
                <a:gridCol w="1030172"/>
                <a:gridCol w="864096"/>
                <a:gridCol w="792088"/>
                <a:gridCol w="417089"/>
              </a:tblGrid>
              <a:tr h="144017">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클래스 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학생 수</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수</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a:t>
                      </a:r>
                      <a:r>
                        <a:rPr lang="en-US" altLang="ko-KR" sz="900" dirty="0" smtClean="0">
                          <a:solidFill>
                            <a:schemeClr val="tx1"/>
                          </a:solidFill>
                        </a:rPr>
                        <a:t>HR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a:t>
                      </a:r>
                      <a:endParaRPr lang="en-US" altLang="ko-KR" sz="900" dirty="0" smtClean="0">
                        <a:solidFill>
                          <a:schemeClr val="tx1"/>
                        </a:solidFill>
                      </a:endParaRPr>
                    </a:p>
                    <a:p>
                      <a:pPr algn="ctr" latinLnBrk="1"/>
                      <a:r>
                        <a:rPr lang="ko-KR" altLang="en-US" sz="900" dirty="0" smtClean="0">
                          <a:solidFill>
                            <a:schemeClr val="tx1"/>
                          </a:solidFill>
                        </a:rPr>
                        <a:t>컨설턴트</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총액</a:t>
                      </a:r>
                      <a:endParaRPr lang="en-US" altLang="ko-KR" sz="900" dirty="0" smtClean="0">
                        <a:solidFill>
                          <a:schemeClr val="tx1"/>
                        </a:solidFill>
                      </a:endParaRPr>
                    </a:p>
                    <a:p>
                      <a:pPr algn="ctr" latinLnBrk="1"/>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만원</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72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dk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t>￦ </a:t>
                      </a:r>
                      <a:r>
                        <a:rPr lang="en-US" altLang="ko-KR" sz="900" dirty="0" smtClean="0">
                          <a:solidFill>
                            <a:schemeClr val="tx1"/>
                          </a:solidFill>
                        </a:rPr>
                        <a:t>500,000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441">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236">
                <a:tc gridSpan="3">
                  <a:txBody>
                    <a:bodyPr/>
                    <a:lstStyle/>
                    <a:p>
                      <a:pPr algn="ctr" latinLnBrk="1"/>
                      <a:r>
                        <a:rPr lang="en-US" altLang="ko-KR" sz="900" dirty="0" smtClean="0">
                          <a:solidFill>
                            <a:schemeClr val="tx1"/>
                          </a:solidFill>
                        </a:rPr>
                        <a:t>Total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3" name="그룹 42"/>
          <p:cNvGrpSpPr/>
          <p:nvPr/>
        </p:nvGrpSpPr>
        <p:grpSpPr>
          <a:xfrm>
            <a:off x="1370990" y="1291526"/>
            <a:ext cx="6042102" cy="209146"/>
            <a:chOff x="2725632" y="2059155"/>
            <a:chExt cx="4622397" cy="269461"/>
          </a:xfrm>
        </p:grpSpPr>
        <p:pic>
          <p:nvPicPr>
            <p:cNvPr id="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직사각형 4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고객사</a:t>
              </a:r>
              <a:r>
                <a:rPr lang="ko-KR" altLang="en-US" sz="1000" b="1" kern="100" dirty="0" smtClean="0">
                  <a:solidFill>
                    <a:schemeClr val="bg1"/>
                  </a:solidFill>
                  <a:latin typeface="맑은 고딕"/>
                  <a:ea typeface="맑은 고딕"/>
                  <a:cs typeface="Times New Roman"/>
                </a:rPr>
                <a:t> 전체 비용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6" name="직사각형 45"/>
          <p:cNvSpPr/>
          <p:nvPr/>
        </p:nvSpPr>
        <p:spPr bwMode="auto">
          <a:xfrm>
            <a:off x="1364298" y="1519943"/>
            <a:ext cx="6048794" cy="146560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47" name="직사각형 46"/>
          <p:cNvSpPr/>
          <p:nvPr/>
        </p:nvSpPr>
        <p:spPr bwMode="auto">
          <a:xfrm>
            <a:off x="1407627" y="1567868"/>
            <a:ext cx="939530" cy="16818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2014.12.05</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4"/>
          <a:stretch>
            <a:fillRect/>
          </a:stretch>
        </p:blipFill>
        <p:spPr>
          <a:xfrm>
            <a:off x="6051719" y="2804715"/>
            <a:ext cx="1293034" cy="169767"/>
          </a:xfrm>
          <a:prstGeom prst="rect">
            <a:avLst/>
          </a:prstGeom>
        </p:spPr>
      </p:pic>
      <p:pic>
        <p:nvPicPr>
          <p:cNvPr id="49" name="그림 48"/>
          <p:cNvPicPr>
            <a:picLocks noChangeAspect="1"/>
          </p:cNvPicPr>
          <p:nvPr/>
        </p:nvPicPr>
        <p:blipFill>
          <a:blip r:embed="rId5"/>
          <a:stretch>
            <a:fillRect/>
          </a:stretch>
        </p:blipFill>
        <p:spPr>
          <a:xfrm>
            <a:off x="1393947" y="2802700"/>
            <a:ext cx="1521869" cy="149692"/>
          </a:xfrm>
          <a:prstGeom prst="rect">
            <a:avLst/>
          </a:prstGeom>
        </p:spPr>
      </p:pic>
      <p:pic>
        <p:nvPicPr>
          <p:cNvPr id="50" name="그림 49"/>
          <p:cNvPicPr>
            <a:picLocks noChangeAspect="1"/>
          </p:cNvPicPr>
          <p:nvPr/>
        </p:nvPicPr>
        <p:blipFill>
          <a:blip r:embed="rId6"/>
          <a:stretch>
            <a:fillRect/>
          </a:stretch>
        </p:blipFill>
        <p:spPr>
          <a:xfrm>
            <a:off x="6332850" y="1545907"/>
            <a:ext cx="1016495" cy="201204"/>
          </a:xfrm>
          <a:prstGeom prst="rect">
            <a:avLst/>
          </a:prstGeom>
        </p:spPr>
      </p:pic>
      <p:pic>
        <p:nvPicPr>
          <p:cNvPr id="5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1342" y="2093244"/>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1342" y="2386258"/>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0189" y="5101071"/>
            <a:ext cx="6023411"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Box 56"/>
          <p:cNvSpPr txBox="1"/>
          <p:nvPr/>
        </p:nvSpPr>
        <p:spPr>
          <a:xfrm>
            <a:off x="1431504" y="512840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58" name="직사각형 57"/>
          <p:cNvSpPr/>
          <p:nvPr/>
        </p:nvSpPr>
        <p:spPr bwMode="auto">
          <a:xfrm>
            <a:off x="1385786" y="3230554"/>
            <a:ext cx="6023114" cy="18423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59" name="표 58"/>
          <p:cNvGraphicFramePr>
            <a:graphicFrameLocks noGrp="1"/>
          </p:cNvGraphicFramePr>
          <p:nvPr>
            <p:extLst>
              <p:ext uri="{D42A27DB-BD31-4B8C-83A1-F6EECF244321}">
                <p14:modId xmlns:p14="http://schemas.microsoft.com/office/powerpoint/2010/main" val="1971760061"/>
              </p:ext>
            </p:extLst>
          </p:nvPr>
        </p:nvGraphicFramePr>
        <p:xfrm>
          <a:off x="1457721" y="3555294"/>
          <a:ext cx="5907633" cy="893219"/>
        </p:xfrm>
        <a:graphic>
          <a:graphicData uri="http://schemas.openxmlformats.org/drawingml/2006/table">
            <a:tbl>
              <a:tblPr firstRow="1" bandRow="1">
                <a:tableStyleId>{5C22544A-7EE6-4342-B048-85BDC9FD1C3A}</a:tableStyleId>
              </a:tblPr>
              <a:tblGrid>
                <a:gridCol w="612001"/>
                <a:gridCol w="744698"/>
                <a:gridCol w="496465"/>
                <a:gridCol w="870301"/>
                <a:gridCol w="598625"/>
                <a:gridCol w="598625"/>
                <a:gridCol w="972765"/>
                <a:gridCol w="1014153"/>
              </a:tblGrid>
              <a:tr h="302719">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66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66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66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0" name="그룹 59"/>
          <p:cNvGrpSpPr/>
          <p:nvPr/>
        </p:nvGrpSpPr>
        <p:grpSpPr>
          <a:xfrm>
            <a:off x="1937400" y="3292308"/>
            <a:ext cx="4805442" cy="195697"/>
            <a:chOff x="1854790" y="1509830"/>
            <a:chExt cx="4805442" cy="195697"/>
          </a:xfrm>
        </p:grpSpPr>
        <p:sp>
          <p:nvSpPr>
            <p:cNvPr id="61" name="TextBox 60"/>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2" name="TextBox 61"/>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63" name="이등변 삼각형 62"/>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1" name="TextBox 70"/>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72" name="TextBox 71"/>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73" name="TextBox 72"/>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74" name="TextBox 73"/>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75" name="TextBox 74"/>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6" name="TextBox 75"/>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7" name="TextBox 76"/>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8" name="TextBox 77"/>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9" name="TextBox 78"/>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92" name="TextBox 91"/>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95" name="TextBox 94"/>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96" name="TextBox 95"/>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97" name="직사각형 96"/>
          <p:cNvSpPr/>
          <p:nvPr/>
        </p:nvSpPr>
        <p:spPr bwMode="auto">
          <a:xfrm>
            <a:off x="1396672" y="5331294"/>
            <a:ext cx="6012228" cy="15267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8" name="그림 97"/>
          <p:cNvPicPr>
            <a:picLocks noChangeAspect="1"/>
          </p:cNvPicPr>
          <p:nvPr/>
        </p:nvPicPr>
        <p:blipFill>
          <a:blip r:embed="rId4"/>
          <a:stretch>
            <a:fillRect/>
          </a:stretch>
        </p:blipFill>
        <p:spPr>
          <a:xfrm>
            <a:off x="6032849" y="6608238"/>
            <a:ext cx="1293034" cy="197972"/>
          </a:xfrm>
          <a:prstGeom prst="rect">
            <a:avLst/>
          </a:prstGeom>
        </p:spPr>
      </p:pic>
      <p:pic>
        <p:nvPicPr>
          <p:cNvPr id="99" name="그림 98"/>
          <p:cNvPicPr>
            <a:picLocks noChangeAspect="1"/>
          </p:cNvPicPr>
          <p:nvPr/>
        </p:nvPicPr>
        <p:blipFill>
          <a:blip r:embed="rId6"/>
          <a:stretch>
            <a:fillRect/>
          </a:stretch>
        </p:blipFill>
        <p:spPr>
          <a:xfrm>
            <a:off x="6357125" y="5353553"/>
            <a:ext cx="1016495" cy="201125"/>
          </a:xfrm>
          <a:prstGeom prst="rect">
            <a:avLst/>
          </a:prstGeom>
        </p:spPr>
      </p:pic>
      <p:sp>
        <p:nvSpPr>
          <p:cNvPr id="100" name="TextBox 99"/>
          <p:cNvSpPr txBox="1"/>
          <p:nvPr/>
        </p:nvSpPr>
        <p:spPr>
          <a:xfrm>
            <a:off x="1889841" y="5368171"/>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1" name="TextBox 100"/>
          <p:cNvSpPr txBox="1"/>
          <p:nvPr/>
        </p:nvSpPr>
        <p:spPr>
          <a:xfrm>
            <a:off x="2422900" y="537455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2" name="그룹 101"/>
          <p:cNvGrpSpPr/>
          <p:nvPr/>
        </p:nvGrpSpPr>
        <p:grpSpPr>
          <a:xfrm>
            <a:off x="1771028" y="5742744"/>
            <a:ext cx="503620" cy="151844"/>
            <a:chOff x="1853004" y="4826628"/>
            <a:chExt cx="508292" cy="216024"/>
          </a:xfrm>
        </p:grpSpPr>
        <p:pic>
          <p:nvPicPr>
            <p:cNvPr id="10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4" name="직사각형 103"/>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05" name="그룹 104"/>
          <p:cNvGrpSpPr/>
          <p:nvPr/>
        </p:nvGrpSpPr>
        <p:grpSpPr>
          <a:xfrm>
            <a:off x="1798814" y="5871613"/>
            <a:ext cx="458837" cy="141889"/>
            <a:chOff x="1853004" y="5154597"/>
            <a:chExt cx="546189" cy="204821"/>
          </a:xfrm>
        </p:grpSpPr>
        <p:pic>
          <p:nvPicPr>
            <p:cNvPr id="10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7" name="직사각형 10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08" name="그림 107"/>
          <p:cNvPicPr>
            <a:picLocks noChangeAspect="1"/>
          </p:cNvPicPr>
          <p:nvPr/>
        </p:nvPicPr>
        <p:blipFill>
          <a:blip r:embed="rId5"/>
          <a:stretch>
            <a:fillRect/>
          </a:stretch>
        </p:blipFill>
        <p:spPr>
          <a:xfrm>
            <a:off x="1466108" y="6633729"/>
            <a:ext cx="1521869" cy="149692"/>
          </a:xfrm>
          <a:prstGeom prst="rect">
            <a:avLst/>
          </a:prstGeom>
        </p:spPr>
      </p:pic>
      <p:graphicFrame>
        <p:nvGraphicFramePr>
          <p:cNvPr id="109" name="표 108"/>
          <p:cNvGraphicFramePr>
            <a:graphicFrameLocks noGrp="1"/>
          </p:cNvGraphicFramePr>
          <p:nvPr>
            <p:extLst>
              <p:ext uri="{D42A27DB-BD31-4B8C-83A1-F6EECF244321}">
                <p14:modId xmlns:p14="http://schemas.microsoft.com/office/powerpoint/2010/main" val="3617110077"/>
              </p:ext>
            </p:extLst>
          </p:nvPr>
        </p:nvGraphicFramePr>
        <p:xfrm>
          <a:off x="1468608" y="5568964"/>
          <a:ext cx="5880737" cy="1014678"/>
        </p:xfrm>
        <a:graphic>
          <a:graphicData uri="http://schemas.openxmlformats.org/drawingml/2006/table">
            <a:tbl>
              <a:tblPr firstRow="1" bandRow="1">
                <a:tableStyleId>{5C22544A-7EE6-4342-B048-85BDC9FD1C3A}</a:tableStyleId>
              </a:tblPr>
              <a:tblGrid>
                <a:gridCol w="508778"/>
                <a:gridCol w="619096"/>
                <a:gridCol w="343942"/>
                <a:gridCol w="550307"/>
                <a:gridCol w="969955"/>
                <a:gridCol w="592545"/>
                <a:gridCol w="670369"/>
                <a:gridCol w="541915"/>
                <a:gridCol w="541915"/>
                <a:gridCol w="541915"/>
              </a:tblGrid>
              <a:tr h="289886">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4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183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528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0" name="TextBox 109"/>
          <p:cNvSpPr txBox="1"/>
          <p:nvPr/>
        </p:nvSpPr>
        <p:spPr>
          <a:xfrm>
            <a:off x="1451440" y="537455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11" name="직사각형 110"/>
          <p:cNvSpPr/>
          <p:nvPr/>
        </p:nvSpPr>
        <p:spPr bwMode="auto">
          <a:xfrm>
            <a:off x="1502431" y="5920171"/>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2" name="표 111"/>
          <p:cNvGraphicFramePr>
            <a:graphicFrameLocks noGrp="1"/>
          </p:cNvGraphicFramePr>
          <p:nvPr>
            <p:extLst>
              <p:ext uri="{D42A27DB-BD31-4B8C-83A1-F6EECF244321}">
                <p14:modId xmlns:p14="http://schemas.microsoft.com/office/powerpoint/2010/main" val="3064170255"/>
              </p:ext>
            </p:extLst>
          </p:nvPr>
        </p:nvGraphicFramePr>
        <p:xfrm>
          <a:off x="1459794" y="4506617"/>
          <a:ext cx="5889551" cy="498842"/>
        </p:xfrm>
        <a:graphic>
          <a:graphicData uri="http://schemas.openxmlformats.org/drawingml/2006/table">
            <a:tbl>
              <a:tblPr firstRow="1" bandRow="1">
                <a:tableStyleId>{5C22544A-7EE6-4342-B048-85BDC9FD1C3A}</a:tableStyleId>
              </a:tblPr>
              <a:tblGrid>
                <a:gridCol w="1945003"/>
                <a:gridCol w="2366729"/>
                <a:gridCol w="1577819"/>
              </a:tblGrid>
              <a:tr h="171952">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445">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445">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tx1"/>
                          </a:solidFill>
                        </a:rPr>
                        <a:t>5610000</a:t>
                      </a:r>
                      <a:r>
                        <a:rPr lang="ko-KR" altLang="en-US" sz="900" b="1" dirty="0" smtClean="0">
                          <a:solidFill>
                            <a:schemeClr val="tx1"/>
                          </a:solidFill>
                        </a:rPr>
                        <a:t>원</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3" name="그림 112"/>
          <p:cNvPicPr>
            <a:picLocks noChangeAspect="1"/>
          </p:cNvPicPr>
          <p:nvPr/>
        </p:nvPicPr>
        <p:blipFill>
          <a:blip r:embed="rId11"/>
          <a:stretch>
            <a:fillRect/>
          </a:stretch>
        </p:blipFill>
        <p:spPr>
          <a:xfrm>
            <a:off x="6474045" y="4736711"/>
            <a:ext cx="272891" cy="211962"/>
          </a:xfrm>
          <a:prstGeom prst="rect">
            <a:avLst/>
          </a:prstGeom>
        </p:spPr>
      </p:pic>
      <p:sp>
        <p:nvSpPr>
          <p:cNvPr id="114" name="직사각형 113"/>
          <p:cNvSpPr/>
          <p:nvPr/>
        </p:nvSpPr>
        <p:spPr bwMode="auto">
          <a:xfrm>
            <a:off x="1502431" y="6184690"/>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5" name="직사각형 114"/>
          <p:cNvSpPr/>
          <p:nvPr/>
        </p:nvSpPr>
        <p:spPr bwMode="auto">
          <a:xfrm>
            <a:off x="1502485" y="6392214"/>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a:xfrm>
            <a:off x="7468751" y="2777011"/>
            <a:ext cx="1630923" cy="4150237"/>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비용관리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당월 비용검색</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해당 월에 발생한 전체 비용 정보만 보여주기</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전체 </a:t>
            </a:r>
            <a:r>
              <a:rPr lang="ko-KR" altLang="en-US" sz="1000" b="1" dirty="0"/>
              <a:t>비용검색</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첫 화면에서는 현재 진행 중인 프로그램만 보여주기</a:t>
            </a:r>
            <a:endParaRPr lang="en-US" altLang="ko-KR" sz="1000" dirty="0" smtClean="0"/>
          </a:p>
          <a:p>
            <a:pPr marL="271463" lvl="2" indent="-96838">
              <a:buFont typeface="Wingdings" panose="05000000000000000000" pitchFamily="2" charset="2"/>
              <a:buChar char="ü"/>
            </a:pPr>
            <a:r>
              <a:rPr lang="ko-KR" altLang="en-US" sz="1000" dirty="0" smtClean="0"/>
              <a:t>합계 금액은 부가세가 포함되지 않은 금액</a:t>
            </a:r>
            <a:endParaRPr lang="en-US" altLang="ko-KR" sz="1000" dirty="0" smtClean="0"/>
          </a:p>
          <a:p>
            <a:pPr marL="174625" lvl="2"/>
            <a:endParaRPr lang="en-US" altLang="ko-KR" sz="1000" dirty="0" smtClean="0"/>
          </a:p>
          <a:p>
            <a:pPr marL="271463" lvl="1" indent="-185738">
              <a:buFont typeface="Wingdings" panose="05000000000000000000" pitchFamily="2" charset="2"/>
              <a:buChar char="v"/>
            </a:pPr>
            <a:r>
              <a:rPr lang="ko-KR" altLang="en-US" sz="1000" b="1" dirty="0" smtClean="0"/>
              <a:t>공통 기준</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a:t>으로 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a:t>수정가능</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해당 탭 클릭 시 해당 사항만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a:t>프로그램 명은 가</a:t>
            </a:r>
            <a:r>
              <a:rPr lang="en-US" altLang="ko-KR" sz="1000" dirty="0"/>
              <a:t>A B C, </a:t>
            </a:r>
            <a:r>
              <a:rPr lang="ko-KR" altLang="en-US" sz="1000" dirty="0"/>
              <a:t>가</a:t>
            </a:r>
            <a:r>
              <a:rPr lang="en-US" altLang="ko-KR" sz="1000" dirty="0"/>
              <a:t> </a:t>
            </a:r>
            <a:r>
              <a:rPr lang="ko-KR" altLang="en-US" sz="1000" dirty="0"/>
              <a:t>나 다 순으로 </a:t>
            </a:r>
            <a:r>
              <a:rPr lang="ko-KR" altLang="en-US" sz="1000" dirty="0" smtClean="0"/>
              <a:t>정렬</a:t>
            </a:r>
            <a:endParaRPr lang="en-US" altLang="ko-KR" sz="1000" dirty="0" smtClean="0"/>
          </a:p>
        </p:txBody>
      </p:sp>
      <p:sp>
        <p:nvSpPr>
          <p:cNvPr id="2" name="직사각형 1"/>
          <p:cNvSpPr/>
          <p:nvPr/>
        </p:nvSpPr>
        <p:spPr bwMode="auto">
          <a:xfrm>
            <a:off x="6474045" y="0"/>
            <a:ext cx="1596590" cy="8827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진행 중</a:t>
            </a:r>
          </a:p>
        </p:txBody>
      </p:sp>
      <p:sp>
        <p:nvSpPr>
          <p:cNvPr id="69" name="직사각형 68"/>
          <p:cNvSpPr/>
          <p:nvPr/>
        </p:nvSpPr>
        <p:spPr>
          <a:xfrm>
            <a:off x="7467912" y="965495"/>
            <a:ext cx="1630923" cy="1741938"/>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비용관리 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고객사</a:t>
            </a:r>
            <a:r>
              <a:rPr lang="ko-KR" altLang="en-US" sz="1000" b="1" dirty="0" smtClean="0"/>
              <a:t> 비용관리 전체보기</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총액 </a:t>
            </a:r>
            <a:r>
              <a:rPr lang="en-US" altLang="ko-KR" sz="1000" dirty="0" smtClean="0"/>
              <a:t>= </a:t>
            </a:r>
            <a:r>
              <a:rPr lang="ko-KR" altLang="en-US" sz="1000" dirty="0" smtClean="0"/>
              <a:t>공급가액 </a:t>
            </a:r>
            <a:r>
              <a:rPr lang="en-US" altLang="ko-KR" sz="1000" dirty="0" smtClean="0"/>
              <a:t>+ </a:t>
            </a:r>
            <a:r>
              <a:rPr lang="ko-KR" altLang="en-US" sz="1000" dirty="0" smtClean="0"/>
              <a:t>부가세 </a:t>
            </a:r>
            <a:r>
              <a:rPr lang="en-US" altLang="ko-KR" sz="1000" dirty="0" smtClean="0"/>
              <a:t>10% </a:t>
            </a:r>
            <a:r>
              <a:rPr lang="ko-KR" altLang="en-US" sz="1000" dirty="0" smtClean="0"/>
              <a:t>합한 금액</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solidFill>
                  <a:srgbClr val="FF0000"/>
                </a:solidFill>
              </a:rPr>
              <a:t>인보이스에 포함된 모든 진행 </a:t>
            </a:r>
            <a:r>
              <a:rPr lang="en-US" altLang="ko-KR" sz="1000" dirty="0" smtClean="0">
                <a:solidFill>
                  <a:srgbClr val="FF0000"/>
                </a:solidFill>
              </a:rPr>
              <a:t>+ </a:t>
            </a:r>
            <a:r>
              <a:rPr lang="ko-KR" altLang="en-US" sz="1000" dirty="0" smtClean="0">
                <a:solidFill>
                  <a:srgbClr val="FF0000"/>
                </a:solidFill>
              </a:rPr>
              <a:t>완료 클래스 수</a:t>
            </a:r>
            <a:endParaRPr lang="en-US" altLang="ko-KR" sz="1000" dirty="0" smtClean="0">
              <a:solidFill>
                <a:srgbClr val="FF0000"/>
              </a:solidFill>
            </a:endParaRPr>
          </a:p>
        </p:txBody>
      </p:sp>
    </p:spTree>
    <p:extLst>
      <p:ext uri="{BB962C8B-B14F-4D97-AF65-F5344CB8AC3E}">
        <p14:creationId xmlns:p14="http://schemas.microsoft.com/office/powerpoint/2010/main" val="1035937695"/>
      </p:ext>
    </p:extLst>
  </p:cSld>
  <p:clrMapOvr>
    <a:masterClrMapping/>
  </p:clrMapOvr>
  <p:transition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4</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4(2) </a:t>
            </a:r>
            <a:r>
              <a:rPr lang="ko-KR" altLang="en-US" dirty="0" err="1" smtClean="0">
                <a:solidFill>
                  <a:srgbClr val="000000"/>
                </a:solidFill>
                <a:latin typeface="돋움"/>
                <a:ea typeface="돋움"/>
              </a:rPr>
              <a:t>고객사</a:t>
            </a:r>
            <a:r>
              <a:rPr lang="ko-KR" altLang="en-US" dirty="0" smtClean="0">
                <a:solidFill>
                  <a:srgbClr val="000000"/>
                </a:solidFill>
                <a:latin typeface="돋움"/>
                <a:ea typeface="돋움"/>
              </a:rPr>
              <a:t> 비용관리 상세보기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3005892"/>
            <a:ext cx="6042102" cy="209676"/>
            <a:chOff x="2725632" y="2058472"/>
            <a:chExt cx="4622397" cy="270144"/>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6" y="2058472"/>
              <a:ext cx="1447676" cy="260820"/>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고객사</a:t>
              </a:r>
              <a:r>
                <a:rPr lang="en-US" altLang="ko-KR" sz="1000" b="1" kern="100" dirty="0" smtClean="0">
                  <a:solidFill>
                    <a:schemeClr val="bg1"/>
                  </a:solidFill>
                  <a:latin typeface="맑은 고딕"/>
                  <a:ea typeface="맑은 고딕"/>
                  <a:cs typeface="Times New Roman"/>
                </a:rPr>
                <a:t> </a:t>
              </a:r>
              <a:r>
                <a:rPr lang="ko-KR" altLang="en-US" sz="1000" b="1" kern="100" dirty="0" smtClean="0">
                  <a:solidFill>
                    <a:schemeClr val="bg1"/>
                  </a:solidFill>
                  <a:latin typeface="맑은 고딕"/>
                  <a:ea typeface="맑은 고딕"/>
                  <a:cs typeface="Times New Roman"/>
                </a:rPr>
                <a:t> 별 상세 비용 현황 </a:t>
              </a:r>
              <a:r>
                <a:rPr lang="en-US" altLang="ko-KR" sz="1000" b="1" kern="100" dirty="0" smtClean="0">
                  <a:solidFill>
                    <a:schemeClr val="bg1"/>
                  </a:solidFill>
                  <a:latin typeface="맑은 고딕"/>
                  <a:ea typeface="맑은 고딕"/>
                  <a:cs typeface="Times New Roman"/>
                </a:rPr>
                <a:t>(</a:t>
              </a:r>
              <a:r>
                <a:rPr lang="ko-KR" altLang="en-US" sz="1000" b="1" kern="100" dirty="0" smtClean="0">
                  <a:solidFill>
                    <a:schemeClr val="bg1"/>
                  </a:solidFill>
                  <a:latin typeface="맑은 고딕"/>
                  <a:ea typeface="맑은 고딕"/>
                  <a:cs typeface="Times New Roman"/>
                </a:rPr>
                <a:t>월별</a:t>
              </a:r>
              <a:r>
                <a:rPr lang="en-US" altLang="ko-KR" sz="1000" b="1" kern="100" dirty="0" smtClean="0">
                  <a:solidFill>
                    <a:schemeClr val="bg1"/>
                  </a:solidFill>
                  <a:latin typeface="맑은 고딕"/>
                  <a:ea typeface="맑은 고딕"/>
                  <a:cs typeface="Times New Roman"/>
                </a:rPr>
                <a:t>)</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39" name="직사각형 38"/>
          <p:cNvSpPr/>
          <p:nvPr/>
        </p:nvSpPr>
        <p:spPr bwMode="auto">
          <a:xfrm>
            <a:off x="6420328" y="908720"/>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1" name="표 40"/>
          <p:cNvGraphicFramePr>
            <a:graphicFrameLocks noGrp="1"/>
          </p:cNvGraphicFramePr>
          <p:nvPr>
            <p:extLst/>
          </p:nvPr>
        </p:nvGraphicFramePr>
        <p:xfrm>
          <a:off x="1414533" y="1772815"/>
          <a:ext cx="5950820" cy="1004196"/>
        </p:xfrm>
        <a:graphic>
          <a:graphicData uri="http://schemas.openxmlformats.org/drawingml/2006/table">
            <a:tbl>
              <a:tblPr firstRow="1" bandRow="1">
                <a:tableStyleId>{5C22544A-7EE6-4342-B048-85BDC9FD1C3A}</a:tableStyleId>
              </a:tblPr>
              <a:tblGrid>
                <a:gridCol w="245825"/>
                <a:gridCol w="613841"/>
                <a:gridCol w="655524"/>
                <a:gridCol w="617887"/>
                <a:gridCol w="714298"/>
                <a:gridCol w="1030172"/>
                <a:gridCol w="864096"/>
                <a:gridCol w="792088"/>
                <a:gridCol w="417089"/>
              </a:tblGrid>
              <a:tr h="144017">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클래스 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solidFill>
                            <a:schemeClr val="tx1"/>
                          </a:solidFill>
                        </a:rPr>
                        <a:t>학생 수</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수</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a:t>
                      </a:r>
                      <a:r>
                        <a:rPr lang="en-US" altLang="ko-KR" sz="900" dirty="0" smtClean="0">
                          <a:solidFill>
                            <a:schemeClr val="tx1"/>
                          </a:solidFill>
                        </a:rPr>
                        <a:t>HR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 </a:t>
                      </a:r>
                      <a:endParaRPr lang="en-US" altLang="ko-KR" sz="900" dirty="0" smtClean="0">
                        <a:solidFill>
                          <a:schemeClr val="tx1"/>
                        </a:solidFill>
                      </a:endParaRPr>
                    </a:p>
                    <a:p>
                      <a:pPr algn="ctr" latinLnBrk="1"/>
                      <a:r>
                        <a:rPr lang="ko-KR" altLang="en-US" sz="900" dirty="0" smtClean="0">
                          <a:solidFill>
                            <a:schemeClr val="tx1"/>
                          </a:solidFill>
                        </a:rPr>
                        <a:t>컨설턴트</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총액</a:t>
                      </a:r>
                      <a:endParaRPr lang="en-US" altLang="ko-KR" sz="900" dirty="0" smtClean="0">
                        <a:solidFill>
                          <a:schemeClr val="tx1"/>
                        </a:solidFill>
                      </a:endParaRPr>
                    </a:p>
                    <a:p>
                      <a:pPr algn="ctr" latinLnBrk="1"/>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만원</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72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solidFill>
                            <a:schemeClr val="tx1"/>
                          </a:solidFill>
                        </a:rPr>
                        <a:t>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dk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t>￦ </a:t>
                      </a:r>
                      <a:r>
                        <a:rPr lang="en-US" altLang="ko-KR" sz="900" dirty="0" smtClean="0">
                          <a:solidFill>
                            <a:schemeClr val="tx1"/>
                          </a:solidFill>
                        </a:rPr>
                        <a:t>500,000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441">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1236">
                <a:tc gridSpan="3">
                  <a:txBody>
                    <a:bodyPr/>
                    <a:lstStyle/>
                    <a:p>
                      <a:pPr algn="ctr" latinLnBrk="1"/>
                      <a:r>
                        <a:rPr lang="en-US" altLang="ko-KR" sz="900" dirty="0" smtClean="0">
                          <a:solidFill>
                            <a:schemeClr val="tx1"/>
                          </a:solidFill>
                        </a:rPr>
                        <a:t>Total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3" name="그룹 42"/>
          <p:cNvGrpSpPr/>
          <p:nvPr/>
        </p:nvGrpSpPr>
        <p:grpSpPr>
          <a:xfrm>
            <a:off x="1370990" y="1291526"/>
            <a:ext cx="6042102" cy="209146"/>
            <a:chOff x="2725632" y="2059155"/>
            <a:chExt cx="4622397" cy="269461"/>
          </a:xfrm>
        </p:grpSpPr>
        <p:pic>
          <p:nvPicPr>
            <p:cNvPr id="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직사각형 4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고객사</a:t>
              </a:r>
              <a:r>
                <a:rPr lang="ko-KR" altLang="en-US" sz="1000" b="1" kern="100" dirty="0" smtClean="0">
                  <a:solidFill>
                    <a:schemeClr val="bg1"/>
                  </a:solidFill>
                  <a:latin typeface="맑은 고딕"/>
                  <a:ea typeface="맑은 고딕"/>
                  <a:cs typeface="Times New Roman"/>
                </a:rPr>
                <a:t> 전체 비용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6" name="직사각형 45"/>
          <p:cNvSpPr/>
          <p:nvPr/>
        </p:nvSpPr>
        <p:spPr bwMode="auto">
          <a:xfrm>
            <a:off x="1364298" y="1519943"/>
            <a:ext cx="6048794" cy="146560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47" name="직사각형 46"/>
          <p:cNvSpPr/>
          <p:nvPr/>
        </p:nvSpPr>
        <p:spPr bwMode="auto">
          <a:xfrm>
            <a:off x="1407627" y="1567868"/>
            <a:ext cx="939530" cy="168183"/>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2014.12.05</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4"/>
          <a:stretch>
            <a:fillRect/>
          </a:stretch>
        </p:blipFill>
        <p:spPr>
          <a:xfrm>
            <a:off x="6051719" y="2804715"/>
            <a:ext cx="1293034" cy="169767"/>
          </a:xfrm>
          <a:prstGeom prst="rect">
            <a:avLst/>
          </a:prstGeom>
        </p:spPr>
      </p:pic>
      <p:pic>
        <p:nvPicPr>
          <p:cNvPr id="49" name="그림 48"/>
          <p:cNvPicPr>
            <a:picLocks noChangeAspect="1"/>
          </p:cNvPicPr>
          <p:nvPr/>
        </p:nvPicPr>
        <p:blipFill>
          <a:blip r:embed="rId5"/>
          <a:stretch>
            <a:fillRect/>
          </a:stretch>
        </p:blipFill>
        <p:spPr>
          <a:xfrm>
            <a:off x="1393947" y="2802700"/>
            <a:ext cx="1521869" cy="149692"/>
          </a:xfrm>
          <a:prstGeom prst="rect">
            <a:avLst/>
          </a:prstGeom>
        </p:spPr>
      </p:pic>
      <p:pic>
        <p:nvPicPr>
          <p:cNvPr id="50" name="그림 49"/>
          <p:cNvPicPr>
            <a:picLocks noChangeAspect="1"/>
          </p:cNvPicPr>
          <p:nvPr/>
        </p:nvPicPr>
        <p:blipFill>
          <a:blip r:embed="rId6"/>
          <a:stretch>
            <a:fillRect/>
          </a:stretch>
        </p:blipFill>
        <p:spPr>
          <a:xfrm>
            <a:off x="6332850" y="1545907"/>
            <a:ext cx="1016495" cy="201204"/>
          </a:xfrm>
          <a:prstGeom prst="rect">
            <a:avLst/>
          </a:prstGeom>
        </p:spPr>
      </p:pic>
      <p:pic>
        <p:nvPicPr>
          <p:cNvPr id="5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1342" y="2093244"/>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1342" y="2386258"/>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0189" y="5101071"/>
            <a:ext cx="6023411"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Box 56"/>
          <p:cNvSpPr txBox="1"/>
          <p:nvPr/>
        </p:nvSpPr>
        <p:spPr>
          <a:xfrm>
            <a:off x="1431504" y="512840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전체비용 검색</a:t>
            </a:r>
            <a:endParaRPr lang="ko-KR" altLang="en-US" sz="900" b="1" dirty="0">
              <a:solidFill>
                <a:schemeClr val="bg1"/>
              </a:solidFill>
            </a:endParaRPr>
          </a:p>
        </p:txBody>
      </p:sp>
      <p:sp>
        <p:nvSpPr>
          <p:cNvPr id="58" name="직사각형 57"/>
          <p:cNvSpPr/>
          <p:nvPr/>
        </p:nvSpPr>
        <p:spPr bwMode="auto">
          <a:xfrm>
            <a:off x="1385786" y="3230554"/>
            <a:ext cx="6023114" cy="18423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59" name="표 58"/>
          <p:cNvGraphicFramePr>
            <a:graphicFrameLocks noGrp="1"/>
          </p:cNvGraphicFramePr>
          <p:nvPr>
            <p:extLst/>
          </p:nvPr>
        </p:nvGraphicFramePr>
        <p:xfrm>
          <a:off x="1457721" y="3555294"/>
          <a:ext cx="5907633" cy="893219"/>
        </p:xfrm>
        <a:graphic>
          <a:graphicData uri="http://schemas.openxmlformats.org/drawingml/2006/table">
            <a:tbl>
              <a:tblPr firstRow="1" bandRow="1">
                <a:tableStyleId>{5C22544A-7EE6-4342-B048-85BDC9FD1C3A}</a:tableStyleId>
              </a:tblPr>
              <a:tblGrid>
                <a:gridCol w="612001"/>
                <a:gridCol w="744698"/>
                <a:gridCol w="496465"/>
                <a:gridCol w="870301"/>
                <a:gridCol w="598625"/>
                <a:gridCol w="598625"/>
                <a:gridCol w="972765"/>
                <a:gridCol w="1014153"/>
              </a:tblGrid>
              <a:tr h="302719">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66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66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666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0" name="그룹 59"/>
          <p:cNvGrpSpPr/>
          <p:nvPr/>
        </p:nvGrpSpPr>
        <p:grpSpPr>
          <a:xfrm>
            <a:off x="1937400" y="3292308"/>
            <a:ext cx="4805442" cy="195697"/>
            <a:chOff x="1854790" y="1509830"/>
            <a:chExt cx="4805442" cy="195697"/>
          </a:xfrm>
        </p:grpSpPr>
        <p:sp>
          <p:nvSpPr>
            <p:cNvPr id="61" name="TextBox 60"/>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2" name="TextBox 61"/>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63" name="이등변 삼각형 62"/>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1" name="TextBox 70"/>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72" name="TextBox 71"/>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73" name="TextBox 72"/>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74" name="TextBox 73"/>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75" name="TextBox 74"/>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6" name="TextBox 75"/>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7" name="TextBox 76"/>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8" name="TextBox 77"/>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9" name="TextBox 78"/>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92" name="TextBox 91"/>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95" name="TextBox 94"/>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96" name="TextBox 95"/>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sp>
        <p:nvSpPr>
          <p:cNvPr id="97" name="직사각형 96"/>
          <p:cNvSpPr/>
          <p:nvPr/>
        </p:nvSpPr>
        <p:spPr bwMode="auto">
          <a:xfrm>
            <a:off x="1396672" y="5331294"/>
            <a:ext cx="6012228" cy="152670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8" name="그림 97"/>
          <p:cNvPicPr>
            <a:picLocks noChangeAspect="1"/>
          </p:cNvPicPr>
          <p:nvPr/>
        </p:nvPicPr>
        <p:blipFill>
          <a:blip r:embed="rId4"/>
          <a:stretch>
            <a:fillRect/>
          </a:stretch>
        </p:blipFill>
        <p:spPr>
          <a:xfrm>
            <a:off x="6032849" y="6608238"/>
            <a:ext cx="1293034" cy="197972"/>
          </a:xfrm>
          <a:prstGeom prst="rect">
            <a:avLst/>
          </a:prstGeom>
        </p:spPr>
      </p:pic>
      <p:pic>
        <p:nvPicPr>
          <p:cNvPr id="99" name="그림 98"/>
          <p:cNvPicPr>
            <a:picLocks noChangeAspect="1"/>
          </p:cNvPicPr>
          <p:nvPr/>
        </p:nvPicPr>
        <p:blipFill>
          <a:blip r:embed="rId6"/>
          <a:stretch>
            <a:fillRect/>
          </a:stretch>
        </p:blipFill>
        <p:spPr>
          <a:xfrm>
            <a:off x="6357125" y="5353553"/>
            <a:ext cx="1016495" cy="201125"/>
          </a:xfrm>
          <a:prstGeom prst="rect">
            <a:avLst/>
          </a:prstGeom>
        </p:spPr>
      </p:pic>
      <p:sp>
        <p:nvSpPr>
          <p:cNvPr id="100" name="TextBox 99"/>
          <p:cNvSpPr txBox="1"/>
          <p:nvPr/>
        </p:nvSpPr>
        <p:spPr>
          <a:xfrm>
            <a:off x="1889841" y="5368171"/>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01" name="TextBox 100"/>
          <p:cNvSpPr txBox="1"/>
          <p:nvPr/>
        </p:nvSpPr>
        <p:spPr>
          <a:xfrm>
            <a:off x="2422900" y="5374557"/>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02" name="그룹 101"/>
          <p:cNvGrpSpPr/>
          <p:nvPr/>
        </p:nvGrpSpPr>
        <p:grpSpPr>
          <a:xfrm>
            <a:off x="1771028" y="5742744"/>
            <a:ext cx="503620" cy="151844"/>
            <a:chOff x="1853004" y="4826628"/>
            <a:chExt cx="508292" cy="216024"/>
          </a:xfrm>
        </p:grpSpPr>
        <p:pic>
          <p:nvPicPr>
            <p:cNvPr id="10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4" name="직사각형 103"/>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05" name="그룹 104"/>
          <p:cNvGrpSpPr/>
          <p:nvPr/>
        </p:nvGrpSpPr>
        <p:grpSpPr>
          <a:xfrm>
            <a:off x="1798814" y="5871613"/>
            <a:ext cx="458837" cy="141889"/>
            <a:chOff x="1853004" y="5154597"/>
            <a:chExt cx="546189" cy="204821"/>
          </a:xfrm>
        </p:grpSpPr>
        <p:pic>
          <p:nvPicPr>
            <p:cNvPr id="10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7" name="직사각형 10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08" name="그림 107"/>
          <p:cNvPicPr>
            <a:picLocks noChangeAspect="1"/>
          </p:cNvPicPr>
          <p:nvPr/>
        </p:nvPicPr>
        <p:blipFill>
          <a:blip r:embed="rId5"/>
          <a:stretch>
            <a:fillRect/>
          </a:stretch>
        </p:blipFill>
        <p:spPr>
          <a:xfrm>
            <a:off x="1466108" y="6633729"/>
            <a:ext cx="1521869" cy="149692"/>
          </a:xfrm>
          <a:prstGeom prst="rect">
            <a:avLst/>
          </a:prstGeom>
        </p:spPr>
      </p:pic>
      <p:graphicFrame>
        <p:nvGraphicFramePr>
          <p:cNvPr id="109" name="표 108"/>
          <p:cNvGraphicFramePr>
            <a:graphicFrameLocks noGrp="1"/>
          </p:cNvGraphicFramePr>
          <p:nvPr>
            <p:extLst/>
          </p:nvPr>
        </p:nvGraphicFramePr>
        <p:xfrm>
          <a:off x="1468608" y="5568964"/>
          <a:ext cx="5880737" cy="1014678"/>
        </p:xfrm>
        <a:graphic>
          <a:graphicData uri="http://schemas.openxmlformats.org/drawingml/2006/table">
            <a:tbl>
              <a:tblPr firstRow="1" bandRow="1">
                <a:tableStyleId>{5C22544A-7EE6-4342-B048-85BDC9FD1C3A}</a:tableStyleId>
              </a:tblPr>
              <a:tblGrid>
                <a:gridCol w="508778"/>
                <a:gridCol w="619096"/>
                <a:gridCol w="343942"/>
                <a:gridCol w="550307"/>
                <a:gridCol w="969955"/>
                <a:gridCol w="592545"/>
                <a:gridCol w="670369"/>
                <a:gridCol w="541915"/>
                <a:gridCol w="541915"/>
                <a:gridCol w="541915"/>
              </a:tblGrid>
              <a:tr h="289886">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 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    </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4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p>
                    <a:p>
                      <a:pPr algn="ctr" latinLnBrk="1"/>
                      <a:r>
                        <a:rPr lang="en-US" altLang="ko-KR" sz="900" dirty="0" smtClean="0">
                          <a:solidFill>
                            <a:schemeClr val="tx1"/>
                          </a:solidFill>
                        </a:rPr>
                        <a:t>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60</a:t>
                      </a:r>
                      <a:r>
                        <a:rPr lang="ko-KR" altLang="en-US" sz="900" dirty="0" smtClean="0">
                          <a:solidFill>
                            <a:schemeClr val="tx1"/>
                          </a:solidFill>
                        </a:rPr>
                        <a:t>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183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528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0" name="TextBox 109"/>
          <p:cNvSpPr txBox="1"/>
          <p:nvPr/>
        </p:nvSpPr>
        <p:spPr>
          <a:xfrm>
            <a:off x="1451440" y="5374556"/>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sp>
        <p:nvSpPr>
          <p:cNvPr id="111" name="직사각형 110"/>
          <p:cNvSpPr/>
          <p:nvPr/>
        </p:nvSpPr>
        <p:spPr bwMode="auto">
          <a:xfrm>
            <a:off x="1502431" y="5920171"/>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2" name="표 111"/>
          <p:cNvGraphicFramePr>
            <a:graphicFrameLocks noGrp="1"/>
          </p:cNvGraphicFramePr>
          <p:nvPr>
            <p:extLst/>
          </p:nvPr>
        </p:nvGraphicFramePr>
        <p:xfrm>
          <a:off x="1459794" y="4506617"/>
          <a:ext cx="5889551" cy="498842"/>
        </p:xfrm>
        <a:graphic>
          <a:graphicData uri="http://schemas.openxmlformats.org/drawingml/2006/table">
            <a:tbl>
              <a:tblPr firstRow="1" bandRow="1">
                <a:tableStyleId>{5C22544A-7EE6-4342-B048-85BDC9FD1C3A}</a:tableStyleId>
              </a:tblPr>
              <a:tblGrid>
                <a:gridCol w="1945003"/>
                <a:gridCol w="2366729"/>
                <a:gridCol w="1577819"/>
              </a:tblGrid>
              <a:tr h="171952">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445">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445">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1" dirty="0" smtClean="0">
                          <a:solidFill>
                            <a:schemeClr val="tx1"/>
                          </a:solidFill>
                        </a:rPr>
                        <a:t>5610000</a:t>
                      </a:r>
                      <a:r>
                        <a:rPr lang="ko-KR" altLang="en-US" sz="900" b="1" dirty="0" smtClean="0">
                          <a:solidFill>
                            <a:schemeClr val="tx1"/>
                          </a:solidFill>
                        </a:rPr>
                        <a:t>원</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3" name="그림 112"/>
          <p:cNvPicPr>
            <a:picLocks noChangeAspect="1"/>
          </p:cNvPicPr>
          <p:nvPr/>
        </p:nvPicPr>
        <p:blipFill>
          <a:blip r:embed="rId11"/>
          <a:stretch>
            <a:fillRect/>
          </a:stretch>
        </p:blipFill>
        <p:spPr>
          <a:xfrm>
            <a:off x="6474045" y="4736711"/>
            <a:ext cx="272891" cy="211962"/>
          </a:xfrm>
          <a:prstGeom prst="rect">
            <a:avLst/>
          </a:prstGeom>
        </p:spPr>
      </p:pic>
      <p:sp>
        <p:nvSpPr>
          <p:cNvPr id="114" name="직사각형 113"/>
          <p:cNvSpPr/>
          <p:nvPr/>
        </p:nvSpPr>
        <p:spPr bwMode="auto">
          <a:xfrm>
            <a:off x="1502431" y="6184690"/>
            <a:ext cx="410223" cy="170040"/>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5" name="직사각형 114"/>
          <p:cNvSpPr/>
          <p:nvPr/>
        </p:nvSpPr>
        <p:spPr bwMode="auto">
          <a:xfrm>
            <a:off x="1502485" y="6392214"/>
            <a:ext cx="434915" cy="17375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6474045" y="0"/>
            <a:ext cx="1596590" cy="8827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진행 중</a:t>
            </a:r>
          </a:p>
        </p:txBody>
      </p:sp>
    </p:spTree>
    <p:extLst>
      <p:ext uri="{BB962C8B-B14F-4D97-AF65-F5344CB8AC3E}">
        <p14:creationId xmlns:p14="http://schemas.microsoft.com/office/powerpoint/2010/main" val="2246003492"/>
      </p:ext>
    </p:extLst>
  </p:cSld>
  <p:clrMapOvr>
    <a:masterClrMapping/>
  </p:clrMapOvr>
  <p:transition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6" name="직사각형 5"/>
          <p:cNvSpPr/>
          <p:nvPr/>
        </p:nvSpPr>
        <p:spPr bwMode="auto">
          <a:xfrm>
            <a:off x="1314346" y="1434548"/>
            <a:ext cx="6137974"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3" y="1739261"/>
              <a:ext cx="1294427" cy="138499"/>
            </a:xfrm>
            <a:prstGeom prst="rect">
              <a:avLst/>
            </a:prstGeom>
            <a:solidFill>
              <a:schemeClr val="tx1"/>
            </a:solidFill>
          </p:spPr>
          <p:txBody>
            <a:bodyPr wrap="square" lIns="0" tIns="0" rIns="0" bIns="0" rtlCol="0" anchor="ctr">
              <a:spAutoFit/>
            </a:bodyPr>
            <a:lstStyle/>
            <a:p>
              <a:pPr algn="ctr"/>
              <a:r>
                <a:rPr lang="ko-KR" altLang="en-US" sz="900" b="1" smtClean="0">
                  <a:solidFill>
                    <a:schemeClr val="bg1"/>
                  </a:solidFill>
                </a:rPr>
                <a:t>당월 비용검색</a:t>
              </a:r>
              <a:endParaRPr lang="ko-KR" altLang="en-US" sz="900" b="1" dirty="0">
                <a:solidFill>
                  <a:schemeClr val="bg1"/>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303176" y="1448076"/>
            <a:ext cx="5851869" cy="248498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nvPr>
        </p:nvGraphicFramePr>
        <p:xfrm>
          <a:off x="1375111" y="1772816"/>
          <a:ext cx="5684989" cy="1260692"/>
        </p:xfrm>
        <a:graphic>
          <a:graphicData uri="http://schemas.openxmlformats.org/drawingml/2006/table">
            <a:tbl>
              <a:tblPr firstRow="1" bandRow="1">
                <a:tableStyleId>{5C22544A-7EE6-4342-B048-85BDC9FD1C3A}</a:tableStyleId>
              </a:tblPr>
              <a:tblGrid>
                <a:gridCol w="588936"/>
                <a:gridCol w="716632"/>
                <a:gridCol w="477755"/>
                <a:gridCol w="837502"/>
                <a:gridCol w="576064"/>
                <a:gridCol w="576064"/>
                <a:gridCol w="936104"/>
                <a:gridCol w="975932"/>
              </a:tblGrid>
              <a:tr h="350328">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강사명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교육진행일수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회당시간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총교육</a:t>
                      </a:r>
                      <a:r>
                        <a:rPr lang="ko-KR" altLang="en-US" sz="900" dirty="0" smtClean="0">
                          <a:solidFill>
                            <a:schemeClr val="tx1"/>
                          </a:solidFill>
                        </a:rPr>
                        <a:t> 진행시간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합계</a:t>
                      </a:r>
                      <a:r>
                        <a:rPr lang="en-US" altLang="ko-KR" sz="900" dirty="0" smtClean="0">
                          <a:solidFill>
                            <a:schemeClr val="tx1"/>
                          </a:solidFill>
                        </a:rPr>
                        <a:t>(</a:t>
                      </a:r>
                      <a:r>
                        <a:rPr lang="ko-KR" altLang="en-US" sz="900" dirty="0" smtClean="0">
                          <a:solidFill>
                            <a:schemeClr val="tx1"/>
                          </a:solidFill>
                        </a:rPr>
                        <a:t>단위 </a:t>
                      </a:r>
                      <a:r>
                        <a:rPr lang="en-US" altLang="ko-KR" sz="900" dirty="0" smtClean="0">
                          <a:solidFill>
                            <a:schemeClr val="tx1"/>
                          </a:solidFill>
                        </a:rPr>
                        <a:t>: </a:t>
                      </a:r>
                      <a:r>
                        <a:rPr lang="ko-KR" altLang="en-US" sz="900" dirty="0" smtClean="0">
                          <a:solidFill>
                            <a:schemeClr val="tx1"/>
                          </a:solidFill>
                        </a:rPr>
                        <a:t>원</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1700000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화목토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85000</a:t>
                      </a:r>
                      <a:r>
                        <a:rPr lang="ko-KR" altLang="en-US" sz="900" dirty="0" smtClean="0">
                          <a:solidFill>
                            <a:schemeClr val="tx1"/>
                          </a:solidFill>
                        </a:rPr>
                        <a:t>원</a:t>
                      </a:r>
                      <a:r>
                        <a:rPr lang="en-US" altLang="ko-KR" sz="900" dirty="0" smtClean="0">
                          <a:solidFill>
                            <a:schemeClr val="tx1"/>
                          </a:solidFill>
                        </a:rPr>
                        <a:t>/h</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1700000</a:t>
                      </a:r>
                      <a:r>
                        <a:rPr lang="ko-KR" altLang="en-US" sz="900"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59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8" name="그룹 7"/>
          <p:cNvGrpSpPr/>
          <p:nvPr/>
        </p:nvGrpSpPr>
        <p:grpSpPr>
          <a:xfrm>
            <a:off x="1854790" y="1509830"/>
            <a:ext cx="4805442" cy="195697"/>
            <a:chOff x="1854790" y="1509830"/>
            <a:chExt cx="4805442" cy="195697"/>
          </a:xfrm>
        </p:grpSpPr>
        <p:sp>
          <p:nvSpPr>
            <p:cNvPr id="128" name="TextBox 127"/>
            <p:cNvSpPr txBox="1"/>
            <p:nvPr/>
          </p:nvSpPr>
          <p:spPr>
            <a:xfrm>
              <a:off x="185479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2013</a:t>
              </a:r>
              <a:endParaRPr lang="ko-KR" altLang="en-US" sz="1000" b="1" dirty="0"/>
            </a:p>
          </p:txBody>
        </p:sp>
        <p:sp>
          <p:nvSpPr>
            <p:cNvPr id="61" name="TextBox 60"/>
            <p:cNvSpPr txBox="1"/>
            <p:nvPr/>
          </p:nvSpPr>
          <p:spPr>
            <a:xfrm>
              <a:off x="6175270" y="1509830"/>
              <a:ext cx="484962" cy="19569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1000" b="1" dirty="0" smtClean="0"/>
                <a:t>2015</a:t>
              </a:r>
              <a:endParaRPr lang="ko-KR" altLang="en-US" sz="1000" b="1" dirty="0"/>
            </a:p>
          </p:txBody>
        </p:sp>
        <p:sp>
          <p:nvSpPr>
            <p:cNvPr id="7" name="이등변 삼각형 6"/>
            <p:cNvSpPr/>
            <p:nvPr/>
          </p:nvSpPr>
          <p:spPr bwMode="auto">
            <a:xfrm rot="5400000">
              <a:off x="5879325" y="1570218"/>
              <a:ext cx="144016" cy="117831"/>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4" name="이등변 삼각형 63"/>
            <p:cNvSpPr/>
            <p:nvPr/>
          </p:nvSpPr>
          <p:spPr bwMode="auto">
            <a:xfrm rot="16200000">
              <a:off x="2450485" y="1559310"/>
              <a:ext cx="158720" cy="129862"/>
            </a:xfrm>
            <a:prstGeom prst="triangle">
              <a:avLst/>
            </a:prstGeom>
            <a:solidFill>
              <a:schemeClr val="tx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5" name="TextBox 64"/>
            <p:cNvSpPr txBox="1"/>
            <p:nvPr/>
          </p:nvSpPr>
          <p:spPr>
            <a:xfrm>
              <a:off x="266835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a:t>1</a:t>
              </a:r>
              <a:endParaRPr lang="ko-KR" altLang="en-US" sz="1000" b="1" dirty="0"/>
            </a:p>
          </p:txBody>
        </p:sp>
        <p:sp>
          <p:nvSpPr>
            <p:cNvPr id="66" name="TextBox 65"/>
            <p:cNvSpPr txBox="1"/>
            <p:nvPr/>
          </p:nvSpPr>
          <p:spPr>
            <a:xfrm>
              <a:off x="2934734"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2</a:t>
              </a:r>
              <a:endParaRPr lang="ko-KR" altLang="en-US" sz="1000" b="1" dirty="0"/>
            </a:p>
          </p:txBody>
        </p:sp>
        <p:sp>
          <p:nvSpPr>
            <p:cNvPr id="67" name="TextBox 66"/>
            <p:cNvSpPr txBox="1"/>
            <p:nvPr/>
          </p:nvSpPr>
          <p:spPr>
            <a:xfrm>
              <a:off x="3201117"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3</a:t>
              </a:r>
              <a:endParaRPr lang="ko-KR" altLang="en-US" sz="1000" b="1" dirty="0"/>
            </a:p>
          </p:txBody>
        </p:sp>
        <p:sp>
          <p:nvSpPr>
            <p:cNvPr id="68" name="TextBox 67"/>
            <p:cNvSpPr txBox="1"/>
            <p:nvPr/>
          </p:nvSpPr>
          <p:spPr>
            <a:xfrm>
              <a:off x="346750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4</a:t>
              </a:r>
              <a:endParaRPr lang="ko-KR" altLang="en-US" sz="1000" b="1" dirty="0"/>
            </a:p>
          </p:txBody>
        </p:sp>
        <p:sp>
          <p:nvSpPr>
            <p:cNvPr id="69" name="TextBox 68"/>
            <p:cNvSpPr txBox="1"/>
            <p:nvPr/>
          </p:nvSpPr>
          <p:spPr>
            <a:xfrm>
              <a:off x="3733883"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5</a:t>
              </a:r>
              <a:endParaRPr lang="ko-KR" altLang="en-US" sz="1000" b="1" dirty="0"/>
            </a:p>
          </p:txBody>
        </p:sp>
        <p:sp>
          <p:nvSpPr>
            <p:cNvPr id="70" name="TextBox 69"/>
            <p:cNvSpPr txBox="1"/>
            <p:nvPr/>
          </p:nvSpPr>
          <p:spPr>
            <a:xfrm>
              <a:off x="4000266"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6</a:t>
              </a:r>
              <a:endParaRPr lang="ko-KR" altLang="en-US" sz="1000" b="1" dirty="0"/>
            </a:p>
          </p:txBody>
        </p:sp>
        <p:sp>
          <p:nvSpPr>
            <p:cNvPr id="71" name="TextBox 70"/>
            <p:cNvSpPr txBox="1"/>
            <p:nvPr/>
          </p:nvSpPr>
          <p:spPr>
            <a:xfrm>
              <a:off x="4266649"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7</a:t>
              </a:r>
              <a:endParaRPr lang="ko-KR" altLang="en-US" sz="1000" b="1" dirty="0"/>
            </a:p>
          </p:txBody>
        </p:sp>
        <p:sp>
          <p:nvSpPr>
            <p:cNvPr id="72" name="TextBox 71"/>
            <p:cNvSpPr txBox="1"/>
            <p:nvPr/>
          </p:nvSpPr>
          <p:spPr>
            <a:xfrm>
              <a:off x="4533032"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8</a:t>
              </a:r>
              <a:endParaRPr lang="ko-KR" altLang="en-US" sz="1000" b="1" dirty="0"/>
            </a:p>
          </p:txBody>
        </p:sp>
        <p:sp>
          <p:nvSpPr>
            <p:cNvPr id="76" name="TextBox 75"/>
            <p:cNvSpPr txBox="1"/>
            <p:nvPr/>
          </p:nvSpPr>
          <p:spPr>
            <a:xfrm>
              <a:off x="4799415"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9</a:t>
              </a:r>
              <a:endParaRPr lang="ko-KR" altLang="en-US" sz="1000" b="1" dirty="0"/>
            </a:p>
          </p:txBody>
        </p:sp>
        <p:sp>
          <p:nvSpPr>
            <p:cNvPr id="78" name="TextBox 77"/>
            <p:cNvSpPr txBox="1"/>
            <p:nvPr/>
          </p:nvSpPr>
          <p:spPr>
            <a:xfrm>
              <a:off x="5065798"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10</a:t>
              </a:r>
              <a:endParaRPr lang="ko-KR" altLang="en-US" sz="1000" b="1" dirty="0"/>
            </a:p>
          </p:txBody>
        </p:sp>
        <p:sp>
          <p:nvSpPr>
            <p:cNvPr id="79" name="TextBox 78"/>
            <p:cNvSpPr txBox="1"/>
            <p:nvPr/>
          </p:nvSpPr>
          <p:spPr>
            <a:xfrm>
              <a:off x="5332181"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11</a:t>
              </a:r>
              <a:endParaRPr lang="ko-KR" altLang="en-US" sz="1000" b="1" dirty="0"/>
            </a:p>
          </p:txBody>
        </p:sp>
        <p:sp>
          <p:nvSpPr>
            <p:cNvPr id="80" name="TextBox 79"/>
            <p:cNvSpPr txBox="1"/>
            <p:nvPr/>
          </p:nvSpPr>
          <p:spPr>
            <a:xfrm>
              <a:off x="5598560" y="1549332"/>
              <a:ext cx="197228" cy="14840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lnSpcReduction="10000"/>
            </a:bodyPr>
            <a:lstStyle/>
            <a:p>
              <a:pPr algn="ctr"/>
              <a:r>
                <a:rPr lang="en-US" altLang="ko-KR" sz="1000" b="1" dirty="0" smtClean="0"/>
                <a:t>12</a:t>
              </a:r>
              <a:endParaRPr lang="ko-KR" altLang="en-US" sz="1000" b="1" dirty="0"/>
            </a:p>
          </p:txBody>
        </p:sp>
      </p:grpSp>
      <p:graphicFrame>
        <p:nvGraphicFramePr>
          <p:cNvPr id="146" name="표 145"/>
          <p:cNvGraphicFramePr>
            <a:graphicFrameLocks noGrp="1"/>
          </p:cNvGraphicFramePr>
          <p:nvPr>
            <p:extLst/>
          </p:nvPr>
        </p:nvGraphicFramePr>
        <p:xfrm>
          <a:off x="1377184" y="3143788"/>
          <a:ext cx="5672029" cy="618516"/>
        </p:xfrm>
        <a:graphic>
          <a:graphicData uri="http://schemas.openxmlformats.org/drawingml/2006/table">
            <a:tbl>
              <a:tblPr firstRow="1" bandRow="1">
                <a:tableStyleId>{5C22544A-7EE6-4342-B048-85BDC9FD1C3A}</a:tableStyleId>
              </a:tblPr>
              <a:tblGrid>
                <a:gridCol w="1873167"/>
                <a:gridCol w="2279317"/>
                <a:gridCol w="1519545"/>
              </a:tblGrid>
              <a:tr h="213204">
                <a:tc>
                  <a:txBody>
                    <a:bodyPr/>
                    <a:lstStyle/>
                    <a:p>
                      <a:pPr algn="ctr" latinLnBrk="1"/>
                      <a:r>
                        <a:rPr lang="ko-KR" altLang="en-US" sz="900" b="0" dirty="0" smtClean="0">
                          <a:solidFill>
                            <a:schemeClr val="tx1"/>
                          </a:solidFill>
                        </a:rPr>
                        <a:t>공급가액</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5100000</a:t>
                      </a:r>
                      <a:r>
                        <a:rPr lang="ko-KR" altLang="en-US" sz="900" b="0" dirty="0" smtClean="0">
                          <a:solidFill>
                            <a:schemeClr val="tx1"/>
                          </a:solidFill>
                        </a:rPr>
                        <a:t>원</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b="0" dirty="0" smtClean="0">
                          <a:solidFill>
                            <a:schemeClr val="tx1"/>
                          </a:solidFill>
                        </a:rPr>
                        <a:t>Invoice</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ko-KR" altLang="en-US" sz="900" dirty="0" smtClean="0">
                          <a:solidFill>
                            <a:schemeClr val="tx1"/>
                          </a:solidFill>
                        </a:rPr>
                        <a:t>부가세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510000</a:t>
                      </a:r>
                      <a:r>
                        <a:rPr lang="ko-KR" altLang="en-US" sz="900" dirty="0" smtClean="0">
                          <a:solidFill>
                            <a:schemeClr val="tx1"/>
                          </a:solidFill>
                        </a:rPr>
                        <a:t>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656">
                <a:tc>
                  <a:txBody>
                    <a:bodyPr/>
                    <a:lstStyle/>
                    <a:p>
                      <a:pPr algn="ctr" latinLnBrk="1"/>
                      <a:r>
                        <a:rPr lang="en-US" altLang="ko-KR" sz="900" b="1" dirty="0" smtClean="0">
                          <a:solidFill>
                            <a:schemeClr val="tx1"/>
                          </a:solidFill>
                        </a:rPr>
                        <a:t>TOTAL</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chemeClr val="tx1"/>
                          </a:solidFill>
                        </a:rPr>
                        <a:t>5610000</a:t>
                      </a:r>
                      <a:r>
                        <a:rPr lang="ko-KR" altLang="en-US" sz="900" b="1" dirty="0" smtClean="0">
                          <a:solidFill>
                            <a:schemeClr val="tx1"/>
                          </a:solidFill>
                        </a:rPr>
                        <a:t>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그림 10"/>
          <p:cNvPicPr>
            <a:picLocks noChangeAspect="1"/>
          </p:cNvPicPr>
          <p:nvPr/>
        </p:nvPicPr>
        <p:blipFill>
          <a:blip r:embed="rId4"/>
          <a:stretch>
            <a:fillRect/>
          </a:stretch>
        </p:blipFill>
        <p:spPr>
          <a:xfrm>
            <a:off x="6239032" y="3461656"/>
            <a:ext cx="180975" cy="180975"/>
          </a:xfrm>
          <a:prstGeom prst="rect">
            <a:avLst/>
          </a:prstGeom>
        </p:spPr>
      </p:pic>
      <p:sp>
        <p:nvSpPr>
          <p:cNvPr id="51" name="TextBox 50"/>
          <p:cNvSpPr txBox="1"/>
          <p:nvPr/>
        </p:nvSpPr>
        <p:spPr>
          <a:xfrm>
            <a:off x="1781892" y="1501880"/>
            <a:ext cx="4925009" cy="227295"/>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4" name="직사각형 53"/>
          <p:cNvSpPr/>
          <p:nvPr/>
        </p:nvSpPr>
        <p:spPr>
          <a:xfrm>
            <a:off x="7323288" y="1509830"/>
            <a:ext cx="1630923" cy="1382936"/>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년</a:t>
            </a:r>
            <a:r>
              <a:rPr lang="ko-KR" altLang="en-US" sz="1000" b="1" dirty="0" smtClean="0"/>
              <a:t>도 버튼 클릭 시 해당 년도로 이동</a:t>
            </a:r>
            <a:endParaRPr lang="en-US" altLang="ko-KR" sz="1000" b="1" dirty="0" smtClean="0"/>
          </a:p>
          <a:p>
            <a:pPr marL="87313" indent="-87313">
              <a:buFont typeface="Arial" panose="020B0604020202020204" pitchFamily="34" charset="0"/>
              <a:buChar char="•"/>
            </a:pPr>
            <a:r>
              <a:rPr lang="ko-KR" altLang="en-US" sz="1000" b="1" dirty="0" smtClean="0"/>
              <a:t>해당 월을 기준으로 그 이전 월에 대한 버튼은 모두 활성화 되어있으며 아직 도래하지 않은 월의 경우 버튼 비활성화 </a:t>
            </a:r>
            <a:endParaRPr lang="en-US" altLang="ko-KR" sz="1000" b="1" dirty="0" smtClean="0"/>
          </a:p>
        </p:txBody>
      </p:sp>
      <p:cxnSp>
        <p:nvCxnSpPr>
          <p:cNvPr id="10" name="꺾인 연결선 9"/>
          <p:cNvCxnSpPr>
            <a:stCxn id="51" idx="3"/>
            <a:endCxn id="54" idx="0"/>
          </p:cNvCxnSpPr>
          <p:nvPr/>
        </p:nvCxnSpPr>
        <p:spPr bwMode="auto">
          <a:xfrm flipV="1">
            <a:off x="6706901" y="1509830"/>
            <a:ext cx="1431849" cy="105698"/>
          </a:xfrm>
          <a:prstGeom prst="bentConnector4">
            <a:avLst>
              <a:gd name="adj1" fmla="val 21524"/>
              <a:gd name="adj2" fmla="val 32379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a:picLocks noChangeAspect="1"/>
          </p:cNvPicPr>
          <p:nvPr/>
        </p:nvPicPr>
        <p:blipFill>
          <a:blip r:embed="rId5"/>
          <a:stretch>
            <a:fillRect/>
          </a:stretch>
        </p:blipFill>
        <p:spPr>
          <a:xfrm>
            <a:off x="7222499" y="3305099"/>
            <a:ext cx="1926925" cy="2567171"/>
          </a:xfrm>
          <a:prstGeom prst="rect">
            <a:avLst/>
          </a:prstGeom>
        </p:spPr>
      </p:pic>
      <p:sp>
        <p:nvSpPr>
          <p:cNvPr id="60" name="TextBox 59"/>
          <p:cNvSpPr txBox="1"/>
          <p:nvPr/>
        </p:nvSpPr>
        <p:spPr>
          <a:xfrm>
            <a:off x="2001484" y="2089313"/>
            <a:ext cx="615064" cy="803454"/>
          </a:xfrm>
          <a:prstGeom prst="rect">
            <a:avLst/>
          </a:prstGeom>
          <a:noFill/>
          <a:ln w="25400">
            <a:solidFill>
              <a:srgbClr val="FF0000"/>
            </a:solidFill>
            <a:prstDash val="dash"/>
          </a:ln>
        </p:spPr>
        <p:txBody>
          <a:bodyPr wrap="square" rtlCol="0">
            <a:normAutofit/>
          </a:bodyPr>
          <a:lstStyle/>
          <a:p>
            <a:endParaRPr lang="ko-KR" altLang="en-US" dirty="0"/>
          </a:p>
        </p:txBody>
      </p:sp>
      <p:sp>
        <p:nvSpPr>
          <p:cNvPr id="63" name="직사각형 62"/>
          <p:cNvSpPr/>
          <p:nvPr/>
        </p:nvSpPr>
        <p:spPr>
          <a:xfrm>
            <a:off x="1331640" y="4170852"/>
            <a:ext cx="1532197" cy="98634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교수 클릭 시 해당 교수 </a:t>
            </a:r>
            <a:r>
              <a:rPr lang="ko-KR" altLang="en-US" sz="1000" b="1" smtClean="0"/>
              <a:t>프로필 화면으로 이동 </a:t>
            </a:r>
            <a:endParaRPr lang="en-US" altLang="ko-KR" sz="1000" b="1" dirty="0" smtClean="0"/>
          </a:p>
        </p:txBody>
      </p:sp>
      <p:cxnSp>
        <p:nvCxnSpPr>
          <p:cNvPr id="16" name="꺾인 연결선 15"/>
          <p:cNvCxnSpPr>
            <a:stCxn id="60" idx="1"/>
            <a:endCxn id="63" idx="1"/>
          </p:cNvCxnSpPr>
          <p:nvPr/>
        </p:nvCxnSpPr>
        <p:spPr bwMode="auto">
          <a:xfrm rot="10800000" flipV="1">
            <a:off x="1331640" y="2491040"/>
            <a:ext cx="669844" cy="2172982"/>
          </a:xfrm>
          <a:prstGeom prst="bentConnector3">
            <a:avLst>
              <a:gd name="adj1" fmla="val 134127"/>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6207928" y="3428155"/>
            <a:ext cx="244737" cy="23624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pic>
        <p:nvPicPr>
          <p:cNvPr id="18" name="그림 17"/>
          <p:cNvPicPr>
            <a:picLocks noChangeAspect="1"/>
          </p:cNvPicPr>
          <p:nvPr/>
        </p:nvPicPr>
        <p:blipFill>
          <a:blip r:embed="rId6"/>
          <a:stretch>
            <a:fillRect/>
          </a:stretch>
        </p:blipFill>
        <p:spPr>
          <a:xfrm>
            <a:off x="187135" y="6038885"/>
            <a:ext cx="7951614" cy="463602"/>
          </a:xfrm>
          <a:prstGeom prst="rect">
            <a:avLst/>
          </a:prstGeom>
        </p:spPr>
      </p:pic>
      <p:cxnSp>
        <p:nvCxnSpPr>
          <p:cNvPr id="20" name="꺾인 연결선 19"/>
          <p:cNvCxnSpPr>
            <a:stCxn id="73" idx="2"/>
            <a:endCxn id="18" idx="3"/>
          </p:cNvCxnSpPr>
          <p:nvPr/>
        </p:nvCxnSpPr>
        <p:spPr bwMode="auto">
          <a:xfrm rot="16200000" flipH="1">
            <a:off x="5931382" y="4063318"/>
            <a:ext cx="2606283" cy="1808452"/>
          </a:xfrm>
          <a:prstGeom prst="bentConnector4">
            <a:avLst>
              <a:gd name="adj1" fmla="val 45553"/>
              <a:gd name="adj2" fmla="val 11264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직사각형 73"/>
          <p:cNvSpPr/>
          <p:nvPr/>
        </p:nvSpPr>
        <p:spPr>
          <a:xfrm>
            <a:off x="4736915" y="3976379"/>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PDF </a:t>
            </a:r>
            <a:r>
              <a:rPr lang="ko-KR" altLang="en-US" sz="1000" b="1" dirty="0" smtClean="0"/>
              <a:t>파일 아이콘 </a:t>
            </a:r>
            <a:r>
              <a:rPr lang="ko-KR" altLang="en-US" sz="1000" b="1" dirty="0" err="1" smtClean="0"/>
              <a:t>클릭시</a:t>
            </a:r>
            <a:r>
              <a:rPr lang="ko-KR" altLang="en-US" sz="1000" b="1" dirty="0" smtClean="0"/>
              <a:t> 파일 다운 확인 창 팝업으로 표시</a:t>
            </a:r>
            <a:endParaRPr lang="en-US" altLang="ko-KR" sz="1000" b="1" dirty="0" smtClean="0"/>
          </a:p>
        </p:txBody>
      </p:sp>
      <p:sp>
        <p:nvSpPr>
          <p:cNvPr id="75" name="TextBox 74"/>
          <p:cNvSpPr txBox="1"/>
          <p:nvPr/>
        </p:nvSpPr>
        <p:spPr>
          <a:xfrm>
            <a:off x="165362" y="6012665"/>
            <a:ext cx="7973388" cy="489822"/>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직사각형 76"/>
          <p:cNvSpPr/>
          <p:nvPr/>
        </p:nvSpPr>
        <p:spPr>
          <a:xfrm>
            <a:off x="4763310" y="4921353"/>
            <a:ext cx="1532197" cy="83837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Invoice </a:t>
            </a:r>
            <a:r>
              <a:rPr lang="ko-KR" altLang="en-US" sz="1000" b="1" dirty="0" smtClean="0"/>
              <a:t>파일 양식</a:t>
            </a:r>
            <a:endParaRPr lang="en-US" altLang="ko-KR" sz="1000" b="1" dirty="0" smtClean="0"/>
          </a:p>
        </p:txBody>
      </p:sp>
      <p:cxnSp>
        <p:nvCxnSpPr>
          <p:cNvPr id="82" name="꺾인 연결선 81"/>
          <p:cNvCxnSpPr>
            <a:stCxn id="77" idx="3"/>
            <a:endCxn id="13" idx="1"/>
          </p:cNvCxnSpPr>
          <p:nvPr/>
        </p:nvCxnSpPr>
        <p:spPr bwMode="auto">
          <a:xfrm flipV="1">
            <a:off x="6295507" y="4588685"/>
            <a:ext cx="926992" cy="751853"/>
          </a:xfrm>
          <a:prstGeom prst="bentConnector3">
            <a:avLst>
              <a:gd name="adj1" fmla="val 50000"/>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4</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r>
              <a:rPr lang="en-US" altLang="ko-KR" dirty="0" smtClean="0">
                <a:solidFill>
                  <a:srgbClr val="000000"/>
                </a:solidFill>
                <a:latin typeface="돋움"/>
                <a:ea typeface="돋움"/>
              </a:rPr>
              <a:t>– 4(2) </a:t>
            </a:r>
            <a:r>
              <a:rPr lang="ko-KR" altLang="en-US" dirty="0" err="1" smtClean="0">
                <a:solidFill>
                  <a:srgbClr val="000000"/>
                </a:solidFill>
                <a:latin typeface="돋움"/>
                <a:ea typeface="돋움"/>
              </a:rPr>
              <a:t>고객사</a:t>
            </a:r>
            <a:r>
              <a:rPr lang="ko-KR" altLang="en-US" dirty="0" smtClean="0">
                <a:solidFill>
                  <a:srgbClr val="000000"/>
                </a:solidFill>
                <a:latin typeface="돋움"/>
                <a:ea typeface="돋움"/>
              </a:rPr>
              <a:t> 비용관리 상세보기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Tree>
    <p:extLst>
      <p:ext uri="{BB962C8B-B14F-4D97-AF65-F5344CB8AC3E}">
        <p14:creationId xmlns:p14="http://schemas.microsoft.com/office/powerpoint/2010/main" val="3150938999"/>
      </p:ext>
    </p:extLst>
  </p:cSld>
  <p:clrMapOvr>
    <a:masterClrMapping/>
  </p:clrMapOvr>
  <p:transition advClick="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444110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사용자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032038346"/>
      </p:ext>
    </p:extLst>
  </p:cSld>
  <p:clrMapOvr>
    <a:masterClrMapping/>
  </p:clrMapOvr>
  <p:transition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3983292"/>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cxnSp>
        <p:nvCxnSpPr>
          <p:cNvPr id="23" name="직선 화살표 연결선 22"/>
          <p:cNvCxnSpPr>
            <a:stCxn id="17" idx="3"/>
            <a:endCxn id="20" idx="1"/>
          </p:cNvCxnSpPr>
          <p:nvPr/>
        </p:nvCxnSpPr>
        <p:spPr bwMode="auto">
          <a:xfrm flipV="1">
            <a:off x="2678020" y="1779328"/>
            <a:ext cx="2614060" cy="2295359"/>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직사각형 3"/>
          <p:cNvSpPr/>
          <p:nvPr/>
        </p:nvSpPr>
        <p:spPr bwMode="auto">
          <a:xfrm>
            <a:off x="7333422" y="142511"/>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3695655532"/>
      </p:ext>
    </p:extLst>
  </p:cSld>
  <p:clrMapOvr>
    <a:masterClrMapping/>
  </p:clrMapOvr>
  <p:transition advClick="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4(1). </a:t>
            </a:r>
            <a:r>
              <a:rPr lang="ko-KR" altLang="en-US" dirty="0" smtClean="0">
                <a:solidFill>
                  <a:srgbClr val="000000"/>
                </a:solidFill>
                <a:latin typeface="돋움"/>
                <a:ea typeface="돋움"/>
              </a:rPr>
              <a:t>공지사항</a:t>
            </a:r>
            <a:endParaRPr lang="ko-KR" altLang="en-US" dirty="0">
              <a:solidFill>
                <a:srgbClr val="000000"/>
              </a:solidFill>
              <a:latin typeface="돋움"/>
              <a:ea typeface="돋움"/>
            </a:endParaRPr>
          </a:p>
        </p:txBody>
      </p:sp>
      <p:sp>
        <p:nvSpPr>
          <p:cNvPr id="6" name="직사각형 5"/>
          <p:cNvSpPr/>
          <p:nvPr/>
        </p:nvSpPr>
        <p:spPr bwMode="auto">
          <a:xfrm>
            <a:off x="1314346" y="1434368"/>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현황</a:t>
              </a:r>
              <a:endParaRPr lang="ko-KR" altLang="en-US" sz="900" b="1" dirty="0">
                <a:solidFill>
                  <a:srgbClr val="FFFFFF"/>
                </a:solidFill>
              </a:endParaRPr>
            </a:p>
          </p:txBody>
        </p:sp>
      </p:gr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307137" y="3788442"/>
            <a:ext cx="5858839" cy="306955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226895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3429000"/>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pic>
        <p:nvPicPr>
          <p:cNvPr id="126" name="그림 125"/>
          <p:cNvPicPr>
            <a:picLocks noChangeAspect="1"/>
          </p:cNvPicPr>
          <p:nvPr/>
        </p:nvPicPr>
        <p:blipFill>
          <a:blip r:embed="rId7"/>
          <a:stretch>
            <a:fillRect/>
          </a:stretch>
        </p:blipFill>
        <p:spPr>
          <a:xfrm>
            <a:off x="1372612" y="3434409"/>
            <a:ext cx="1521869" cy="149692"/>
          </a:xfrm>
          <a:prstGeom prst="rect">
            <a:avLst/>
          </a:prstGeom>
        </p:spPr>
      </p:pic>
      <p:graphicFrame>
        <p:nvGraphicFramePr>
          <p:cNvPr id="127" name="표 126"/>
          <p:cNvGraphicFramePr>
            <a:graphicFrameLocks noGrp="1"/>
          </p:cNvGraphicFramePr>
          <p:nvPr>
            <p:extLst/>
          </p:nvPr>
        </p:nvGraphicFramePr>
        <p:xfrm>
          <a:off x="1375112" y="1707517"/>
          <a:ext cx="5717168" cy="1651503"/>
        </p:xfrm>
        <a:graphic>
          <a:graphicData uri="http://schemas.openxmlformats.org/drawingml/2006/table">
            <a:tbl>
              <a:tblPr firstRow="1" bandRow="1">
                <a:tableStyleId>{5C22544A-7EE6-4342-B048-85BDC9FD1C3A}</a:tableStyleId>
              </a:tblPr>
              <a:tblGrid>
                <a:gridCol w="532592"/>
                <a:gridCol w="864096"/>
                <a:gridCol w="2520280"/>
                <a:gridCol w="1224136"/>
                <a:gridCol w="576064"/>
              </a:tblGrid>
              <a:tr h="337185">
                <a:tc>
                  <a:txBody>
                    <a:bodyPr/>
                    <a:lstStyle/>
                    <a:p>
                      <a:pPr algn="ctr" latinLnBrk="1"/>
                      <a:r>
                        <a:rPr lang="ko-KR" altLang="en-US" sz="900" dirty="0" smtClean="0">
                          <a:solidFill>
                            <a:schemeClr val="tx1"/>
                          </a:solidFill>
                        </a:rPr>
                        <a:t>번호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작성일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조회수</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LMS</a:t>
                      </a:r>
                      <a:r>
                        <a:rPr lang="en-US" altLang="ko-KR" sz="900" baseline="0" dirty="0" smtClean="0">
                          <a:solidFill>
                            <a:schemeClr val="tx1"/>
                          </a:solidFill>
                        </a:rPr>
                        <a:t> </a:t>
                      </a:r>
                      <a:r>
                        <a:rPr lang="ko-KR" altLang="en-US" sz="900" baseline="0" dirty="0" smtClean="0">
                          <a:solidFill>
                            <a:schemeClr val="tx1"/>
                          </a:solidFill>
                        </a:rPr>
                        <a:t>시스템 점검 안내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999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The Mandarin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2" name="TextBox 91"/>
          <p:cNvSpPr txBox="1"/>
          <p:nvPr/>
        </p:nvSpPr>
        <p:spPr>
          <a:xfrm>
            <a:off x="1328361" y="4053198"/>
            <a:ext cx="5790212"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[The Mandarin] LMS </a:t>
            </a:r>
            <a:r>
              <a:rPr lang="ko-KR" altLang="en-US" sz="1000" dirty="0" smtClean="0">
                <a:ln w="12700">
                  <a:noFill/>
                </a:ln>
              </a:rPr>
              <a:t>시스템 점검 안내 </a:t>
            </a:r>
            <a:r>
              <a:rPr lang="en-US" altLang="ko-KR" sz="1000" dirty="0" smtClean="0">
                <a:ln w="12700">
                  <a:noFill/>
                </a:ln>
              </a:rPr>
              <a:t>l </a:t>
            </a:r>
            <a:r>
              <a:rPr lang="ko-KR" altLang="en-US" sz="1000" dirty="0" smtClean="0">
                <a:ln w="12700">
                  <a:noFill/>
                </a:ln>
              </a:rPr>
              <a:t>공지사항</a:t>
            </a:r>
            <a:r>
              <a:rPr lang="en-US" altLang="ko-KR" sz="1000" dirty="0" smtClean="0">
                <a:ln w="12700">
                  <a:noFill/>
                </a:ln>
              </a:rPr>
              <a:t>  </a:t>
            </a:r>
            <a:endParaRPr lang="ko-KR" altLang="en-US" sz="1000" dirty="0">
              <a:ln w="12700">
                <a:noFill/>
              </a:ln>
            </a:endParaRPr>
          </a:p>
        </p:txBody>
      </p:sp>
      <p:pic>
        <p:nvPicPr>
          <p:cNvPr id="2" name="그림 1"/>
          <p:cNvPicPr>
            <a:picLocks noChangeAspect="1"/>
          </p:cNvPicPr>
          <p:nvPr/>
        </p:nvPicPr>
        <p:blipFill>
          <a:blip r:embed="rId8"/>
          <a:stretch>
            <a:fillRect/>
          </a:stretch>
        </p:blipFill>
        <p:spPr>
          <a:xfrm>
            <a:off x="1360105" y="3798347"/>
            <a:ext cx="933450" cy="200025"/>
          </a:xfrm>
          <a:prstGeom prst="rect">
            <a:avLst/>
          </a:prstGeom>
        </p:spPr>
      </p:pic>
      <p:pic>
        <p:nvPicPr>
          <p:cNvPr id="3" name="그림 2"/>
          <p:cNvPicPr>
            <a:picLocks noChangeAspect="1"/>
          </p:cNvPicPr>
          <p:nvPr/>
        </p:nvPicPr>
        <p:blipFill>
          <a:blip r:embed="rId9"/>
          <a:stretch>
            <a:fillRect/>
          </a:stretch>
        </p:blipFill>
        <p:spPr>
          <a:xfrm>
            <a:off x="6815134" y="3799926"/>
            <a:ext cx="314325" cy="200025"/>
          </a:xfrm>
          <a:prstGeom prst="rect">
            <a:avLst/>
          </a:prstGeom>
        </p:spPr>
      </p:pic>
      <p:pic>
        <p:nvPicPr>
          <p:cNvPr id="7" name="그림 6"/>
          <p:cNvPicPr>
            <a:picLocks noChangeAspect="1"/>
          </p:cNvPicPr>
          <p:nvPr/>
        </p:nvPicPr>
        <p:blipFill>
          <a:blip r:embed="rId10"/>
          <a:stretch>
            <a:fillRect/>
          </a:stretch>
        </p:blipFill>
        <p:spPr>
          <a:xfrm>
            <a:off x="1386070" y="4359442"/>
            <a:ext cx="885825" cy="171450"/>
          </a:xfrm>
          <a:prstGeom prst="rect">
            <a:avLst/>
          </a:prstGeom>
        </p:spPr>
      </p:pic>
      <p:pic>
        <p:nvPicPr>
          <p:cNvPr id="8" name="그림 7"/>
          <p:cNvPicPr>
            <a:picLocks noChangeAspect="1"/>
          </p:cNvPicPr>
          <p:nvPr/>
        </p:nvPicPr>
        <p:blipFill>
          <a:blip r:embed="rId11"/>
          <a:stretch>
            <a:fillRect/>
          </a:stretch>
        </p:blipFill>
        <p:spPr>
          <a:xfrm>
            <a:off x="6293929" y="4077072"/>
            <a:ext cx="798351" cy="196817"/>
          </a:xfrm>
          <a:prstGeom prst="rect">
            <a:avLst/>
          </a:prstGeom>
        </p:spPr>
      </p:pic>
      <p:pic>
        <p:nvPicPr>
          <p:cNvPr id="10" name="그림 9"/>
          <p:cNvPicPr>
            <a:picLocks noChangeAspect="1"/>
          </p:cNvPicPr>
          <p:nvPr/>
        </p:nvPicPr>
        <p:blipFill>
          <a:blip r:embed="rId12"/>
          <a:stretch>
            <a:fillRect/>
          </a:stretch>
        </p:blipFill>
        <p:spPr>
          <a:xfrm>
            <a:off x="1375184" y="5559547"/>
            <a:ext cx="5697425" cy="1269912"/>
          </a:xfrm>
          <a:prstGeom prst="rect">
            <a:avLst/>
          </a:prstGeom>
        </p:spPr>
      </p:pic>
      <p:sp>
        <p:nvSpPr>
          <p:cNvPr id="49" name="TextBox 48"/>
          <p:cNvSpPr txBox="1"/>
          <p:nvPr/>
        </p:nvSpPr>
        <p:spPr>
          <a:xfrm>
            <a:off x="1349219" y="4552662"/>
            <a:ext cx="5734276" cy="1000115"/>
          </a:xfrm>
          <a:prstGeom prst="rect">
            <a:avLst/>
          </a:prstGeom>
          <a:noFill/>
          <a:ln w="12700">
            <a:solidFill>
              <a:schemeClr val="tx1">
                <a:lumMod val="50000"/>
                <a:lumOff val="50000"/>
              </a:schemeClr>
            </a:solidFill>
          </a:ln>
        </p:spPr>
        <p:txBody>
          <a:bodyPr wrap="square" rtlCol="0">
            <a:norm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Tree>
    <p:extLst>
      <p:ext uri="{BB962C8B-B14F-4D97-AF65-F5344CB8AC3E}">
        <p14:creationId xmlns:p14="http://schemas.microsoft.com/office/powerpoint/2010/main" val="1276286865"/>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0" name="TextBox 9"/>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4(2). </a:t>
            </a:r>
            <a:r>
              <a:rPr lang="ko-KR" altLang="en-US" dirty="0" smtClean="0">
                <a:solidFill>
                  <a:srgbClr val="000000"/>
                </a:solidFill>
                <a:latin typeface="돋움"/>
                <a:ea typeface="돋움"/>
              </a:rPr>
              <a:t>학습자료</a:t>
            </a:r>
            <a:endParaRPr lang="ko-KR" altLang="en-US" dirty="0">
              <a:solidFill>
                <a:srgbClr val="000000"/>
              </a:solidFill>
              <a:latin typeface="돋움"/>
              <a:ea typeface="돋움"/>
            </a:endParaRPr>
          </a:p>
        </p:txBody>
      </p:sp>
      <p:sp>
        <p:nvSpPr>
          <p:cNvPr id="6" name="직사각형 5"/>
          <p:cNvSpPr/>
          <p:nvPr/>
        </p:nvSpPr>
        <p:spPr bwMode="auto">
          <a:xfrm>
            <a:off x="1314346" y="1586767"/>
            <a:ext cx="6281990"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공지사항</a:t>
              </a:r>
              <a:endParaRPr lang="ko-KR" altLang="en-US" sz="900" b="1" dirty="0">
                <a:solidFill>
                  <a:srgbClr val="FFFFFF"/>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3380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3061133"/>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rgbClr val="FFFFFF"/>
                </a:solidFill>
              </a:rPr>
              <a:t>클래스 상세정보</a:t>
            </a:r>
            <a:endParaRPr lang="ko-KR" altLang="en-US" sz="900" b="1" dirty="0">
              <a:solidFill>
                <a:srgbClr val="FFFFFF"/>
              </a:solidFill>
            </a:endParaRPr>
          </a:p>
        </p:txBody>
      </p:sp>
      <p:sp>
        <p:nvSpPr>
          <p:cNvPr id="63" name="직사각형 62"/>
          <p:cNvSpPr/>
          <p:nvPr/>
        </p:nvSpPr>
        <p:spPr bwMode="auto">
          <a:xfrm>
            <a:off x="1319870" y="496443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r>
              <a:rPr kumimoji="1" lang="ko-KR" altLang="en-US" sz="900" b="1" dirty="0">
                <a:solidFill>
                  <a:srgbClr val="FFFFFF"/>
                </a:solidFill>
              </a:rPr>
              <a:t> </a:t>
            </a:r>
            <a:r>
              <a:rPr kumimoji="1" lang="en-US" altLang="ko-KR" sz="900" b="1" dirty="0" smtClean="0">
                <a:solidFill>
                  <a:srgbClr val="FFFFFF"/>
                </a:solidFill>
              </a:rPr>
              <a:t>1</a:t>
            </a:r>
            <a:r>
              <a:rPr kumimoji="1" lang="ko-KR" altLang="en-US" sz="900" b="1" dirty="0" err="1" smtClean="0">
                <a:solidFill>
                  <a:srgbClr val="FFFFFF"/>
                </a:solidFill>
              </a:rPr>
              <a:t>회차</a:t>
            </a:r>
            <a:endParaRPr kumimoji="1" lang="ko-KR" altLang="en-US" sz="900" b="1" dirty="0" smtClean="0">
              <a:solidFill>
                <a:srgbClr val="FFFFFF"/>
              </a:solidFill>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77" name="직사각형 76"/>
          <p:cNvSpPr/>
          <p:nvPr/>
        </p:nvSpPr>
        <p:spPr bwMode="auto">
          <a:xfrm>
            <a:off x="1289722" y="4945304"/>
            <a:ext cx="5858839" cy="126994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115" name="직사각형 114"/>
          <p:cNvSpPr/>
          <p:nvPr/>
        </p:nvSpPr>
        <p:spPr bwMode="auto">
          <a:xfrm>
            <a:off x="1303176" y="1448077"/>
            <a:ext cx="5851869" cy="1548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1200" b="1" smtClean="0">
                <a:solidFill>
                  <a:srgbClr val="FFFFFF"/>
                </a:solidFill>
              </a:rPr>
              <a:t>ㅗ</a:t>
            </a:r>
            <a:endParaRPr kumimoji="1" lang="ko-KR" altLang="en-US" sz="1200" b="1" dirty="0" smtClean="0">
              <a:solidFill>
                <a:srgbClr val="FFFFFF"/>
              </a:solidFill>
            </a:endParaRPr>
          </a:p>
        </p:txBody>
      </p:sp>
      <p:pic>
        <p:nvPicPr>
          <p:cNvPr id="116" name="그림 115"/>
          <p:cNvPicPr>
            <a:picLocks noChangeAspect="1"/>
          </p:cNvPicPr>
          <p:nvPr/>
        </p:nvPicPr>
        <p:blipFill>
          <a:blip r:embed="rId4"/>
          <a:stretch>
            <a:fillRect/>
          </a:stretch>
        </p:blipFill>
        <p:spPr>
          <a:xfrm>
            <a:off x="5790461" y="2736169"/>
            <a:ext cx="1293034" cy="197972"/>
          </a:xfrm>
          <a:prstGeom prst="rect">
            <a:avLst/>
          </a:prstGeom>
        </p:spPr>
      </p:pic>
      <p:pic>
        <p:nvPicPr>
          <p:cNvPr id="117" name="그림 116"/>
          <p:cNvPicPr>
            <a:picLocks noChangeAspect="1"/>
          </p:cNvPicPr>
          <p:nvPr/>
        </p:nvPicPr>
        <p:blipFill>
          <a:blip r:embed="rId5"/>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진행완료</a:t>
            </a:r>
            <a:endParaRPr lang="ko-KR" altLang="en-US" sz="900" b="1" dirty="0">
              <a:solidFill>
                <a:srgbClr val="000000"/>
              </a:solidFill>
            </a:endParaRPr>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solidFill>
                  <a:srgbClr val="000000"/>
                </a:solidFill>
              </a:rPr>
              <a:t>전체</a:t>
            </a:r>
            <a:endParaRPr lang="ko-KR" altLang="en-US" sz="900" b="1" dirty="0">
              <a:solidFill>
                <a:srgbClr val="000000"/>
              </a:solidFill>
            </a:endParaRPr>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미완료</a:t>
              </a: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완</a:t>
              </a:r>
              <a:r>
                <a:rPr kumimoji="1" lang="ko-KR" altLang="en-US" sz="900" b="1" dirty="0">
                  <a:solidFill>
                    <a:srgbClr val="FFFFFF"/>
                  </a:solidFill>
                </a:rPr>
                <a:t>료</a:t>
              </a:r>
              <a:endParaRPr kumimoji="1" lang="ko-KR" altLang="en-US" sz="900" b="1" dirty="0" smtClean="0">
                <a:solidFill>
                  <a:srgbClr val="FFFFFF"/>
                </a:solidFill>
              </a:endParaRPr>
            </a:p>
          </p:txBody>
        </p:sp>
      </p:grpSp>
      <p:pic>
        <p:nvPicPr>
          <p:cNvPr id="126" name="그림 125"/>
          <p:cNvPicPr>
            <a:picLocks noChangeAspect="1"/>
          </p:cNvPicPr>
          <p:nvPr/>
        </p:nvPicPr>
        <p:blipFill>
          <a:blip r:embed="rId8"/>
          <a:stretch>
            <a:fillRect/>
          </a:stretch>
        </p:blipFill>
        <p:spPr>
          <a:xfrm>
            <a:off x="1372612" y="2741578"/>
            <a:ext cx="1521869" cy="149692"/>
          </a:xfrm>
          <a:prstGeom prst="rect">
            <a:avLst/>
          </a:prstGeom>
        </p:spPr>
      </p:pic>
      <p:graphicFrame>
        <p:nvGraphicFramePr>
          <p:cNvPr id="127" name="표 126"/>
          <p:cNvGraphicFramePr>
            <a:graphicFrameLocks noGrp="1"/>
          </p:cNvGraphicFramePr>
          <p:nvPr>
            <p:extLst/>
          </p:nvPr>
        </p:nvGraphicFramePr>
        <p:xfrm>
          <a:off x="1375112" y="1707517"/>
          <a:ext cx="5694598" cy="994344"/>
        </p:xfrm>
        <a:graphic>
          <a:graphicData uri="http://schemas.openxmlformats.org/drawingml/2006/table">
            <a:tbl>
              <a:tblPr firstRow="1" bandRow="1">
                <a:tableStyleId>{5C22544A-7EE6-4342-B048-85BDC9FD1C3A}</a:tableStyleId>
              </a:tblPr>
              <a:tblGrid>
                <a:gridCol w="651350"/>
                <a:gridCol w="792580"/>
                <a:gridCol w="528387"/>
                <a:gridCol w="863713"/>
                <a:gridCol w="1801794"/>
                <a:gridCol w="528387"/>
                <a:gridCol w="528387"/>
              </a:tblGrid>
              <a:tr h="33718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교육기간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진행도</a:t>
                      </a: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정희정</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053">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solidFill>
                  <a:srgbClr val="000000"/>
                </a:solidFill>
              </a:rPr>
              <a:t>진행중</a:t>
            </a:r>
            <a:endParaRPr lang="ko-KR" altLang="en-US" sz="900" b="1" dirty="0">
              <a:solidFill>
                <a:srgbClr val="000000"/>
              </a:solidFill>
            </a:endParaRPr>
          </a:p>
        </p:txBody>
      </p:sp>
      <p:sp>
        <p:nvSpPr>
          <p:cNvPr id="130" name="직사각형 129"/>
          <p:cNvSpPr/>
          <p:nvPr/>
        </p:nvSpPr>
        <p:spPr bwMode="auto">
          <a:xfrm>
            <a:off x="1449131" y="2082249"/>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pic>
        <p:nvPicPr>
          <p:cNvPr id="13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7510" y="2090819"/>
            <a:ext cx="460791"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027510" y="2304963"/>
            <a:ext cx="473172"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endParaRPr kumimoji="1" lang="ko-KR" altLang="en-US" sz="1200" b="1" smtClean="0">
              <a:solidFill>
                <a:srgbClr val="FFFFFF"/>
              </a:solidFill>
            </a:endParaRPr>
          </a:p>
        </p:txBody>
      </p:sp>
      <p:sp>
        <p:nvSpPr>
          <p:cNvPr id="61" name="직사각형 60"/>
          <p:cNvSpPr/>
          <p:nvPr/>
        </p:nvSpPr>
        <p:spPr bwMode="auto">
          <a:xfrm>
            <a:off x="1449131" y="2299975"/>
            <a:ext cx="512374" cy="150868"/>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rgbClr val="FFFFFF"/>
                </a:solidFill>
              </a:rPr>
              <a:t>진행중</a:t>
            </a:r>
            <a:endParaRPr kumimoji="1" lang="ko-KR" altLang="en-US" sz="900" b="1" dirty="0">
              <a:solidFill>
                <a:srgbClr val="FFFFFF"/>
              </a:solidFill>
            </a:endParaRPr>
          </a:p>
        </p:txBody>
      </p:sp>
      <p:sp>
        <p:nvSpPr>
          <p:cNvPr id="68" name="직사각형 67"/>
          <p:cNvSpPr/>
          <p:nvPr/>
        </p:nvSpPr>
        <p:spPr bwMode="auto">
          <a:xfrm>
            <a:off x="1289723" y="3260710"/>
            <a:ext cx="5865322" cy="1642672"/>
          </a:xfrm>
          <a:prstGeom prst="rect">
            <a:avLst/>
          </a:prstGeom>
          <a:noFill/>
          <a:ln w="19050" cap="flat" cmpd="sng" algn="ctr">
            <a:solidFill>
              <a:schemeClr val="tx1">
                <a:lumMod val="85000"/>
                <a:lumOff val="1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70" name="표 69"/>
          <p:cNvGraphicFramePr>
            <a:graphicFrameLocks noGrp="1"/>
          </p:cNvGraphicFramePr>
          <p:nvPr>
            <p:extLst/>
          </p:nvPr>
        </p:nvGraphicFramePr>
        <p:xfrm>
          <a:off x="1369966" y="3565285"/>
          <a:ext cx="5699743" cy="1058605"/>
        </p:xfrm>
        <a:graphic>
          <a:graphicData uri="http://schemas.openxmlformats.org/drawingml/2006/table">
            <a:tbl>
              <a:tblPr firstRow="1" bandRow="1">
                <a:tableStyleId>{5C22544A-7EE6-4342-B048-85BDC9FD1C3A}</a:tableStyleId>
              </a:tblPr>
              <a:tblGrid>
                <a:gridCol w="843445"/>
                <a:gridCol w="3222685"/>
                <a:gridCol w="720080"/>
                <a:gridCol w="913533"/>
              </a:tblGrid>
              <a:tr h="167299">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제목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등록일</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조회수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110">
                <a:tc>
                  <a:txBody>
                    <a:bodyPr/>
                    <a:lstStyle/>
                    <a:p>
                      <a:pPr algn="ctr" latinLnBrk="1"/>
                      <a:r>
                        <a:rPr lang="en-US" altLang="ko-KR" sz="1000" dirty="0" smtClean="0">
                          <a:solidFill>
                            <a:schemeClr val="tx1"/>
                          </a:solidFill>
                        </a:rPr>
                        <a:t>9</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b="1" dirty="0" smtClean="0">
                          <a:solidFill>
                            <a:schemeClr val="tx1"/>
                          </a:solidFill>
                        </a:rPr>
                        <a:t>확인만</a:t>
                      </a:r>
                      <a:endParaRPr lang="ko-KR" altLang="en-US" sz="10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1000" b="1" kern="1200" dirty="0" smtClean="0">
                          <a:solidFill>
                            <a:schemeClr val="tx1"/>
                          </a:solidFill>
                          <a:latin typeface="+mn-lt"/>
                          <a:ea typeface="+mn-ea"/>
                          <a:cs typeface="+mn-cs"/>
                        </a:rPr>
                        <a:t>확인만</a:t>
                      </a:r>
                      <a:endParaRPr lang="ko-KR" altLang="en-US" sz="10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8</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7</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6</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299">
                <a:tc>
                  <a:txBody>
                    <a:bodyPr/>
                    <a:lstStyle/>
                    <a:p>
                      <a:pPr algn="ctr" latinLnBrk="1"/>
                      <a:r>
                        <a:rPr lang="en-US" altLang="ko-KR" sz="1000" dirty="0" smtClean="0">
                          <a:solidFill>
                            <a:schemeClr val="tx1"/>
                          </a:solidFill>
                        </a:rPr>
                        <a:t>5</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6" name="그림 75"/>
          <p:cNvPicPr>
            <a:picLocks noChangeAspect="1"/>
          </p:cNvPicPr>
          <p:nvPr/>
        </p:nvPicPr>
        <p:blipFill>
          <a:blip r:embed="rId4"/>
          <a:stretch>
            <a:fillRect/>
          </a:stretch>
        </p:blipFill>
        <p:spPr>
          <a:xfrm>
            <a:off x="5790461" y="4668558"/>
            <a:ext cx="1293034" cy="197972"/>
          </a:xfrm>
          <a:prstGeom prst="rect">
            <a:avLst/>
          </a:prstGeom>
        </p:spPr>
      </p:pic>
      <p:pic>
        <p:nvPicPr>
          <p:cNvPr id="78" name="그림 77"/>
          <p:cNvPicPr>
            <a:picLocks noChangeAspect="1"/>
          </p:cNvPicPr>
          <p:nvPr/>
        </p:nvPicPr>
        <p:blipFill>
          <a:blip r:embed="rId8"/>
          <a:stretch>
            <a:fillRect/>
          </a:stretch>
        </p:blipFill>
        <p:spPr>
          <a:xfrm>
            <a:off x="1372612" y="4673967"/>
            <a:ext cx="1521869" cy="149692"/>
          </a:xfrm>
          <a:prstGeom prst="rect">
            <a:avLst/>
          </a:prstGeom>
        </p:spPr>
      </p:pic>
      <p:sp>
        <p:nvSpPr>
          <p:cNvPr id="79" name="직사각형 78"/>
          <p:cNvSpPr/>
          <p:nvPr/>
        </p:nvSpPr>
        <p:spPr bwMode="auto">
          <a:xfrm>
            <a:off x="1348894" y="3301748"/>
            <a:ext cx="2434076" cy="21383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rgbClr val="FFFFFF"/>
                </a:solidFill>
              </a:rPr>
              <a:t>직무중국어 </a:t>
            </a:r>
            <a:r>
              <a:rPr kumimoji="1" lang="en-US" altLang="ko-KR" sz="900" b="1" dirty="0" smtClean="0">
                <a:solidFill>
                  <a:srgbClr val="FFFFFF"/>
                </a:solidFill>
              </a:rPr>
              <a:t>A</a:t>
            </a:r>
            <a:r>
              <a:rPr kumimoji="1" lang="ko-KR" altLang="en-US" sz="900" b="1" dirty="0" smtClean="0">
                <a:solidFill>
                  <a:srgbClr val="FFFFFF"/>
                </a:solidFill>
              </a:rPr>
              <a:t>반 </a:t>
            </a:r>
            <a:r>
              <a:rPr kumimoji="1" lang="en-US" altLang="ko-KR" sz="900" b="1" dirty="0" smtClean="0">
                <a:solidFill>
                  <a:srgbClr val="FFFFFF"/>
                </a:solidFill>
              </a:rPr>
              <a:t>(</a:t>
            </a:r>
            <a:r>
              <a:rPr kumimoji="1" lang="ko-KR" altLang="en-US" sz="900" b="1" dirty="0" err="1" smtClean="0">
                <a:solidFill>
                  <a:srgbClr val="FFFFFF"/>
                </a:solidFill>
              </a:rPr>
              <a:t>월수금</a:t>
            </a:r>
            <a:r>
              <a:rPr kumimoji="1" lang="ko-KR" altLang="en-US" sz="900" b="1" dirty="0" smtClean="0">
                <a:solidFill>
                  <a:srgbClr val="FFFFFF"/>
                </a:solidFill>
              </a:rPr>
              <a:t> </a:t>
            </a:r>
            <a:r>
              <a:rPr kumimoji="1" lang="en-US" altLang="ko-KR" sz="900" b="1" dirty="0" smtClean="0">
                <a:solidFill>
                  <a:srgbClr val="FFFFFF"/>
                </a:solidFill>
              </a:rPr>
              <a:t>07:00~08:00) </a:t>
            </a:r>
            <a:endParaRPr kumimoji="1" lang="ko-KR" altLang="en-US" sz="900" b="1" dirty="0" smtClean="0">
              <a:solidFill>
                <a:srgbClr val="FFFFFF"/>
              </a:solidFill>
            </a:endParaRPr>
          </a:p>
        </p:txBody>
      </p:sp>
      <p:sp>
        <p:nvSpPr>
          <p:cNvPr id="80" name="TextBox 79"/>
          <p:cNvSpPr txBox="1"/>
          <p:nvPr/>
        </p:nvSpPr>
        <p:spPr>
          <a:xfrm>
            <a:off x="2233003" y="5215127"/>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81" name="직사각형 80"/>
          <p:cNvSpPr/>
          <p:nvPr/>
        </p:nvSpPr>
        <p:spPr bwMode="auto">
          <a:xfrm>
            <a:off x="1350133" y="5215127"/>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0" name="직사각형 89"/>
          <p:cNvSpPr/>
          <p:nvPr/>
        </p:nvSpPr>
        <p:spPr bwMode="auto">
          <a:xfrm>
            <a:off x="1349218" y="5840534"/>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92" name="TextBox 91"/>
          <p:cNvSpPr txBox="1"/>
          <p:nvPr/>
        </p:nvSpPr>
        <p:spPr>
          <a:xfrm>
            <a:off x="2234145" y="5830811"/>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41" name="직사각형 40"/>
          <p:cNvSpPr/>
          <p:nvPr/>
        </p:nvSpPr>
        <p:spPr bwMode="auto">
          <a:xfrm>
            <a:off x="7452320" y="259008"/>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880546292"/>
      </p:ext>
    </p:extLst>
  </p:cSld>
  <p:clrMapOvr>
    <a:masterClrMapping/>
  </p:clrMapOvr>
  <p:transition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801998076"/>
      </p:ext>
    </p:extLst>
  </p:cSld>
  <p:clrMapOvr>
    <a:masterClrMapping/>
  </p:clrMapOvr>
  <p:transition advClick="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017170"/>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사용자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05869299"/>
      </p:ext>
    </p:extLst>
  </p:cSld>
  <p:clrMapOvr>
    <a:masterClrMapping/>
  </p:clrMapOvr>
  <p:transition advClick="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a:t>
            </a:r>
            <a:r>
              <a:rPr lang="ko-KR" altLang="en-US" dirty="0">
                <a:solidFill>
                  <a:srgbClr val="000000"/>
                </a:solidFill>
                <a:latin typeface="돋움"/>
                <a:ea typeface="돋움"/>
              </a:rPr>
              <a:t> </a:t>
            </a:r>
            <a:r>
              <a:rPr lang="en-US" altLang="ko-KR" dirty="0" smtClean="0">
                <a:solidFill>
                  <a:srgbClr val="000000"/>
                </a:solidFill>
                <a:latin typeface="돋움"/>
                <a:ea typeface="돋움"/>
              </a:rPr>
              <a:t>– 6(1). </a:t>
            </a:r>
            <a:r>
              <a:rPr lang="ko-KR" altLang="en-US" dirty="0" smtClean="0">
                <a:solidFill>
                  <a:srgbClr val="000000"/>
                </a:solidFill>
                <a:latin typeface="돋움"/>
                <a:ea typeface="돋움"/>
              </a:rPr>
              <a:t>학습자 대상 설문조사 전체보기</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915366"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9329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464223"/>
            <a:ext cx="1293034" cy="197972"/>
          </a:xfrm>
          <a:prstGeom prst="rect">
            <a:avLst/>
          </a:prstGeom>
        </p:spPr>
      </p:pic>
      <p:pic>
        <p:nvPicPr>
          <p:cNvPr id="126" name="그림 125"/>
          <p:cNvPicPr>
            <a:picLocks noChangeAspect="1"/>
          </p:cNvPicPr>
          <p:nvPr/>
        </p:nvPicPr>
        <p:blipFill>
          <a:blip r:embed="rId6"/>
          <a:stretch>
            <a:fillRect/>
          </a:stretch>
        </p:blipFill>
        <p:spPr>
          <a:xfrm>
            <a:off x="1339954" y="6478828"/>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2104766024"/>
              </p:ext>
            </p:extLst>
          </p:nvPr>
        </p:nvGraphicFramePr>
        <p:xfrm>
          <a:off x="1342454" y="2096531"/>
          <a:ext cx="5749824" cy="3979475"/>
        </p:xfrm>
        <a:graphic>
          <a:graphicData uri="http://schemas.openxmlformats.org/drawingml/2006/table">
            <a:tbl>
              <a:tblPr firstRow="1" bandRow="1">
                <a:tableStyleId>{5C22544A-7EE6-4342-B048-85BDC9FD1C3A}</a:tableStyleId>
              </a:tblPr>
              <a:tblGrid>
                <a:gridCol w="509636"/>
                <a:gridCol w="421823"/>
                <a:gridCol w="569895"/>
                <a:gridCol w="759583"/>
                <a:gridCol w="392545"/>
                <a:gridCol w="720080"/>
                <a:gridCol w="648072"/>
                <a:gridCol w="432048"/>
                <a:gridCol w="360040"/>
                <a:gridCol w="576064"/>
                <a:gridCol w="36003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endParaRPr lang="ko-KR" altLang="en-US" sz="900" dirty="0" smtClean="0">
                        <a:solidFill>
                          <a:schemeClr val="tx1"/>
                        </a:solidFill>
                      </a:endParaRP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p>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p>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p>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현대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p>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p>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48896" y="2572813"/>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11" name="그룹 10"/>
          <p:cNvGrpSpPr/>
          <p:nvPr/>
        </p:nvGrpSpPr>
        <p:grpSpPr>
          <a:xfrm>
            <a:off x="1316561" y="1769885"/>
            <a:ext cx="4590934" cy="280077"/>
            <a:chOff x="1349218" y="1495670"/>
            <a:chExt cx="4095893" cy="280077"/>
          </a:xfrm>
        </p:grpSpPr>
        <p:pic>
          <p:nvPicPr>
            <p:cNvPr id="7" name="그림 6"/>
            <p:cNvPicPr>
              <a:picLocks noChangeAspect="1"/>
            </p:cNvPicPr>
            <p:nvPr/>
          </p:nvPicPr>
          <p:blipFill>
            <a:blip r:embed="rId7"/>
            <a:stretch>
              <a:fillRect/>
            </a:stretch>
          </p:blipFill>
          <p:spPr>
            <a:xfrm>
              <a:off x="1349218" y="1495670"/>
              <a:ext cx="831934" cy="280077"/>
            </a:xfrm>
            <a:prstGeom prst="rect">
              <a:avLst/>
            </a:prstGeom>
          </p:spPr>
        </p:pic>
        <p:pic>
          <p:nvPicPr>
            <p:cNvPr id="68" name="그림 67"/>
            <p:cNvPicPr>
              <a:picLocks noChangeAspect="1"/>
            </p:cNvPicPr>
            <p:nvPr/>
          </p:nvPicPr>
          <p:blipFill>
            <a:blip r:embed="rId7"/>
            <a:stretch>
              <a:fillRect/>
            </a:stretch>
          </p:blipFill>
          <p:spPr>
            <a:xfrm>
              <a:off x="2165208" y="1495670"/>
              <a:ext cx="831934" cy="280077"/>
            </a:xfrm>
            <a:prstGeom prst="rect">
              <a:avLst/>
            </a:prstGeom>
          </p:spPr>
        </p:pic>
        <p:pic>
          <p:nvPicPr>
            <p:cNvPr id="69" name="그림 68"/>
            <p:cNvPicPr>
              <a:picLocks noChangeAspect="1"/>
            </p:cNvPicPr>
            <p:nvPr/>
          </p:nvPicPr>
          <p:blipFill>
            <a:blip r:embed="rId7"/>
            <a:stretch>
              <a:fillRect/>
            </a:stretch>
          </p:blipFill>
          <p:spPr>
            <a:xfrm>
              <a:off x="2981197" y="1495670"/>
              <a:ext cx="831934" cy="280077"/>
            </a:xfrm>
            <a:prstGeom prst="rect">
              <a:avLst/>
            </a:prstGeom>
          </p:spPr>
        </p:pic>
        <p:pic>
          <p:nvPicPr>
            <p:cNvPr id="70" name="그림 69"/>
            <p:cNvPicPr>
              <a:picLocks noChangeAspect="1"/>
            </p:cNvPicPr>
            <p:nvPr/>
          </p:nvPicPr>
          <p:blipFill>
            <a:blip r:embed="rId7"/>
            <a:stretch>
              <a:fillRect/>
            </a:stretch>
          </p:blipFill>
          <p:spPr>
            <a:xfrm>
              <a:off x="3797186" y="1495670"/>
              <a:ext cx="831934" cy="280077"/>
            </a:xfrm>
            <a:prstGeom prst="rect">
              <a:avLst/>
            </a:prstGeom>
          </p:spPr>
        </p:pic>
        <p:pic>
          <p:nvPicPr>
            <p:cNvPr id="71" name="그림 70"/>
            <p:cNvPicPr>
              <a:picLocks noChangeAspect="1"/>
            </p:cNvPicPr>
            <p:nvPr/>
          </p:nvPicPr>
          <p:blipFill>
            <a:blip r:embed="rId7"/>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42454" y="4160844"/>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진행대기</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31640" y="5735760"/>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a:xfrm>
            <a:off x="7227486" y="11966"/>
            <a:ext cx="1916514" cy="3697798"/>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설문조사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설문조사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설문조사 첫 화면은 학습자 대상 설문조사 현황으로 보여주기</a:t>
            </a:r>
            <a:endParaRPr lang="en-US" altLang="ko-KR" sz="1000" dirty="0" smtClean="0"/>
          </a:p>
          <a:p>
            <a:pPr marL="271463" lvl="2" indent="-96838">
              <a:buFont typeface="Wingdings" panose="05000000000000000000" pitchFamily="2" charset="2"/>
              <a:buChar char="ü"/>
            </a:pPr>
            <a:r>
              <a:rPr lang="ko-KR" altLang="en-US" sz="1000" dirty="0" smtClean="0"/>
              <a:t> 현재 진행되고 </a:t>
            </a:r>
            <a:r>
              <a:rPr lang="ko-KR" altLang="en-US" sz="1000" dirty="0"/>
              <a:t>있는 전체 클래스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err="1" smtClean="0"/>
              <a:t>진행중</a:t>
            </a:r>
            <a:r>
              <a:rPr lang="ko-KR" altLang="en-US" sz="1000" dirty="0" smtClean="0"/>
              <a:t> </a:t>
            </a:r>
            <a:r>
              <a:rPr lang="en-US" altLang="ko-KR" sz="1000" dirty="0" smtClean="0"/>
              <a:t>&gt; </a:t>
            </a:r>
            <a:r>
              <a:rPr lang="ko-KR" altLang="en-US" sz="1000" dirty="0" smtClean="0"/>
              <a:t>진행대기 </a:t>
            </a:r>
            <a:r>
              <a:rPr lang="en-US" altLang="ko-KR" sz="1000" dirty="0" smtClean="0"/>
              <a:t>&gt; </a:t>
            </a:r>
            <a:r>
              <a:rPr lang="ko-KR" altLang="en-US" sz="1000" dirty="0" smtClean="0"/>
              <a:t>진행완료 순으로 보여주기</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각 진행상황에 해당하는 클래스 정렬 기준</a:t>
            </a:r>
            <a:endParaRPr lang="en-US" altLang="ko-KR" sz="1000" dirty="0" smtClean="0"/>
          </a:p>
          <a:p>
            <a:pPr marL="442912" lvl="3" indent="-171450">
              <a:buFont typeface="Wingdings" panose="05000000000000000000" pitchFamily="2" charset="2"/>
              <a:buChar char="Ø"/>
            </a:pPr>
            <a:r>
              <a:rPr lang="ko-KR" altLang="en-US" sz="1000" dirty="0" smtClean="0"/>
              <a:t>일찍 시작된 수강 기간 순으로 보여주기</a:t>
            </a:r>
            <a:endParaRPr lang="en-US" altLang="ko-KR" sz="1000" dirty="0"/>
          </a:p>
          <a:p>
            <a:pPr marL="442912" lvl="3" indent="-171450">
              <a:buFont typeface="Wingdings" panose="05000000000000000000" pitchFamily="2" charset="2"/>
              <a:buChar char="Ø"/>
            </a:pPr>
            <a:r>
              <a:rPr lang="ko-KR" altLang="en-US" sz="1000" dirty="0" smtClean="0"/>
              <a:t>시작된 수강기간 시작일이 동일한 경우 종료일이 빠른 순으로 나열</a:t>
            </a:r>
            <a:endParaRPr lang="en-US" altLang="ko-KR" sz="1000" dirty="0"/>
          </a:p>
          <a:p>
            <a:pPr marL="271463" lvl="2" indent="-96838">
              <a:buFont typeface="Wingdings" panose="05000000000000000000" pitchFamily="2" charset="2"/>
              <a:buChar char="ü"/>
            </a:pPr>
            <a:r>
              <a:rPr lang="ko-KR" altLang="en-US" sz="1000" dirty="0" smtClean="0"/>
              <a:t> 초기 설정에서는 </a:t>
            </a:r>
            <a:r>
              <a:rPr lang="en-US" altLang="ko-KR" sz="1000" dirty="0" smtClean="0"/>
              <a:t>50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smtClean="0"/>
              <a:t> 50 / 100 / 150 </a:t>
            </a:r>
            <a:r>
              <a:rPr lang="ko-KR" altLang="en-US" sz="1000" dirty="0" smtClean="0"/>
              <a:t>순으로 </a:t>
            </a:r>
            <a:r>
              <a:rPr lang="en-US" altLang="ko-KR" sz="1000" dirty="0"/>
              <a:t>entries per page </a:t>
            </a:r>
            <a:r>
              <a:rPr lang="ko-KR" altLang="en-US" sz="1000" dirty="0" smtClean="0"/>
              <a:t>수정가능</a:t>
            </a:r>
            <a:endParaRPr lang="en-US" altLang="ko-KR" sz="1000" dirty="0"/>
          </a:p>
        </p:txBody>
      </p:sp>
      <p:graphicFrame>
        <p:nvGraphicFramePr>
          <p:cNvPr id="41" name="표 40"/>
          <p:cNvGraphicFramePr>
            <a:graphicFrameLocks noGrp="1"/>
          </p:cNvGraphicFramePr>
          <p:nvPr>
            <p:extLst>
              <p:ext uri="{D42A27DB-BD31-4B8C-83A1-F6EECF244321}">
                <p14:modId xmlns:p14="http://schemas.microsoft.com/office/powerpoint/2010/main" val="1982356293"/>
              </p:ext>
            </p:extLst>
          </p:nvPr>
        </p:nvGraphicFramePr>
        <p:xfrm>
          <a:off x="1330764" y="1511558"/>
          <a:ext cx="2189580" cy="228600"/>
        </p:xfrm>
        <a:graphic>
          <a:graphicData uri="http://schemas.openxmlformats.org/drawingml/2006/table">
            <a:tbl>
              <a:tblPr firstRow="1" bandRow="1">
                <a:tableStyleId>{5C22544A-7EE6-4342-B048-85BDC9FD1C3A}</a:tableStyleId>
              </a:tblPr>
              <a:tblGrid>
                <a:gridCol w="1094790"/>
                <a:gridCol w="1094790"/>
              </a:tblGrid>
              <a:tr h="207369">
                <a:tc>
                  <a:txBody>
                    <a:bodyPr/>
                    <a:lstStyle/>
                    <a:p>
                      <a:pPr algn="ctr" latinLnBrk="1"/>
                      <a:r>
                        <a:rPr lang="en-US" altLang="ko-KR" sz="900" dirty="0" smtClean="0"/>
                        <a:t>Student</a:t>
                      </a:r>
                      <a:endParaRPr lang="ko-KR"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900" dirty="0" smtClean="0">
                          <a:solidFill>
                            <a:schemeClr val="tx1"/>
                          </a:solidFill>
                        </a:rPr>
                        <a:t>The</a:t>
                      </a:r>
                      <a:r>
                        <a:rPr lang="en-US" altLang="ko-KR" sz="900" baseline="0" dirty="0" smtClean="0">
                          <a:solidFill>
                            <a:schemeClr val="tx1"/>
                          </a:solidFill>
                        </a:rPr>
                        <a:t> Mandarin</a:t>
                      </a:r>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7224" y="2575787"/>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bwMode="auto">
          <a:xfrm>
            <a:off x="4792146" y="4324827"/>
            <a:ext cx="499934" cy="15251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45" name="직사각형 44"/>
          <p:cNvSpPr/>
          <p:nvPr/>
        </p:nvSpPr>
        <p:spPr bwMode="auto">
          <a:xfrm>
            <a:off x="4093055" y="4846516"/>
            <a:ext cx="499934" cy="15665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조사완료</a:t>
            </a:r>
            <a:endParaRPr kumimoji="1" lang="ko-KR" altLang="en-US" sz="900" b="1" dirty="0">
              <a:solidFill>
                <a:schemeClr val="bg1"/>
              </a:solidFill>
              <a:latin typeface="Arial" charset="0"/>
              <a:ea typeface="돋움" pitchFamily="50" charset="-127"/>
            </a:endParaRPr>
          </a:p>
        </p:txBody>
      </p:sp>
      <p:sp>
        <p:nvSpPr>
          <p:cNvPr id="48" name="직사각형 47"/>
          <p:cNvSpPr/>
          <p:nvPr/>
        </p:nvSpPr>
        <p:spPr bwMode="auto">
          <a:xfrm>
            <a:off x="4099423" y="5919064"/>
            <a:ext cx="499934" cy="15665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조사완료</a:t>
            </a:r>
            <a:endParaRPr kumimoji="1" lang="ko-KR" altLang="en-US" sz="900" b="1" dirty="0">
              <a:solidFill>
                <a:schemeClr val="bg1"/>
              </a:solidFill>
              <a:latin typeface="Arial" charset="0"/>
              <a:ea typeface="돋움" pitchFamily="50" charset="-127"/>
            </a:endParaRPr>
          </a:p>
        </p:txBody>
      </p:sp>
      <p:sp>
        <p:nvSpPr>
          <p:cNvPr id="49" name="직사각형 48"/>
          <p:cNvSpPr/>
          <p:nvPr/>
        </p:nvSpPr>
        <p:spPr bwMode="auto">
          <a:xfrm>
            <a:off x="4792146" y="5919064"/>
            <a:ext cx="499934" cy="15665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조사완료</a:t>
            </a:r>
            <a:endParaRPr kumimoji="1" lang="ko-KR" altLang="en-US" sz="900" b="1" dirty="0">
              <a:solidFill>
                <a:schemeClr val="bg1"/>
              </a:solidFill>
              <a:latin typeface="Arial" charset="0"/>
              <a:ea typeface="돋움" pitchFamily="50" charset="-127"/>
            </a:endParaRPr>
          </a:p>
        </p:txBody>
      </p:sp>
      <p:sp>
        <p:nvSpPr>
          <p:cNvPr id="51" name="직사각형 50"/>
          <p:cNvSpPr/>
          <p:nvPr/>
        </p:nvSpPr>
        <p:spPr bwMode="auto">
          <a:xfrm>
            <a:off x="4130364" y="2735633"/>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조사진행</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4797961" y="2747961"/>
            <a:ext cx="499934" cy="15251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54" name="직사각형 53"/>
          <p:cNvSpPr/>
          <p:nvPr/>
        </p:nvSpPr>
        <p:spPr bwMode="auto">
          <a:xfrm>
            <a:off x="4129066" y="4303040"/>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출제완료</a:t>
            </a:r>
            <a:endParaRPr kumimoji="1" lang="ko-KR" altLang="en-US" sz="900" b="1" dirty="0">
              <a:solidFill>
                <a:schemeClr val="bg1"/>
              </a:solidFill>
              <a:latin typeface="Arial" charset="0"/>
              <a:ea typeface="돋움" pitchFamily="50" charset="-127"/>
            </a:endParaRPr>
          </a:p>
        </p:txBody>
      </p:sp>
      <p:sp>
        <p:nvSpPr>
          <p:cNvPr id="55" name="직사각형 54"/>
          <p:cNvSpPr/>
          <p:nvPr/>
        </p:nvSpPr>
        <p:spPr bwMode="auto">
          <a:xfrm>
            <a:off x="4789539" y="4836657"/>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출제완료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331640" y="4730806"/>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진행대기</a:t>
            </a:r>
            <a:endParaRPr kumimoji="1" lang="ko-KR" altLang="en-US" sz="900" b="1" dirty="0">
              <a:solidFill>
                <a:schemeClr val="bg1"/>
              </a:solidFill>
              <a:latin typeface="Arial" charset="0"/>
              <a:ea typeface="돋움" pitchFamily="50" charset="-127"/>
            </a:endParaRPr>
          </a:p>
        </p:txBody>
      </p:sp>
      <p:sp>
        <p:nvSpPr>
          <p:cNvPr id="57" name="직사각형 56"/>
          <p:cNvSpPr/>
          <p:nvPr/>
        </p:nvSpPr>
        <p:spPr bwMode="auto">
          <a:xfrm>
            <a:off x="4803101" y="3248599"/>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조사진행</a:t>
            </a:r>
            <a:endParaRPr kumimoji="1" lang="ko-KR" altLang="en-US" sz="900" b="1" dirty="0">
              <a:solidFill>
                <a:schemeClr val="bg1"/>
              </a:solidFill>
              <a:latin typeface="Arial" charset="0"/>
              <a:ea typeface="돋움" pitchFamily="50" charset="-127"/>
            </a:endParaRPr>
          </a:p>
        </p:txBody>
      </p:sp>
      <p:sp>
        <p:nvSpPr>
          <p:cNvPr id="58" name="직사각형 57"/>
          <p:cNvSpPr/>
          <p:nvPr/>
        </p:nvSpPr>
        <p:spPr bwMode="auto">
          <a:xfrm>
            <a:off x="4116362" y="3259485"/>
            <a:ext cx="499934" cy="15665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조사완료</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1348896" y="311656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6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7224" y="3109624"/>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14721" y="3632590"/>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3835" y="4191463"/>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직사각형 63"/>
          <p:cNvSpPr/>
          <p:nvPr/>
        </p:nvSpPr>
        <p:spPr bwMode="auto">
          <a:xfrm>
            <a:off x="1348896" y="3650088"/>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65" name="직사각형 64"/>
          <p:cNvSpPr/>
          <p:nvPr/>
        </p:nvSpPr>
        <p:spPr>
          <a:xfrm>
            <a:off x="7227486" y="3832075"/>
            <a:ext cx="1916514" cy="299931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중간 </a:t>
            </a:r>
            <a:r>
              <a:rPr lang="en-US" altLang="ko-KR" sz="1000" b="1" dirty="0" smtClean="0"/>
              <a:t>/ </a:t>
            </a:r>
            <a:r>
              <a:rPr lang="ko-KR" altLang="en-US" sz="1000" b="1" dirty="0" smtClean="0"/>
              <a:t>기말 설문조사에 대한 버튼 기준</a:t>
            </a:r>
            <a:endParaRPr lang="en-US" altLang="ko-KR" sz="1000" b="1" dirty="0" smtClean="0"/>
          </a:p>
          <a:p>
            <a:pPr marL="271463" lvl="1" indent="-185738">
              <a:buFont typeface="Wingdings" panose="05000000000000000000" pitchFamily="2" charset="2"/>
              <a:buChar char="v"/>
            </a:pPr>
            <a:r>
              <a:rPr lang="ko-KR" altLang="en-US" sz="1000" b="1" dirty="0" err="1" smtClean="0"/>
              <a:t>미진</a:t>
            </a:r>
            <a:r>
              <a:rPr lang="ko-KR" altLang="en-US" sz="1000" b="1" dirty="0" err="1" smtClean="0"/>
              <a:t>행</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설문조사 아직 미등록 상태</a:t>
            </a:r>
            <a:endParaRPr lang="en-US" altLang="ko-KR" sz="1000" dirty="0" smtClean="0"/>
          </a:p>
          <a:p>
            <a:pPr marL="271463" lvl="1" indent="-185738">
              <a:buFont typeface="Wingdings" panose="05000000000000000000" pitchFamily="2" charset="2"/>
              <a:buChar char="v"/>
            </a:pPr>
            <a:r>
              <a:rPr lang="ko-KR" altLang="en-US" sz="1000" b="1" dirty="0" smtClean="0"/>
              <a:t>출제완료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설문조사가 등록된 상태이며 설문조사 진행 전 수정 가능 상태</a:t>
            </a:r>
            <a:endParaRPr lang="en-US" altLang="ko-KR" sz="1000" dirty="0"/>
          </a:p>
          <a:p>
            <a:pPr marL="271463" lvl="1" indent="-185738">
              <a:buFont typeface="Wingdings" panose="05000000000000000000" pitchFamily="2" charset="2"/>
              <a:buChar char="v"/>
            </a:pPr>
            <a:r>
              <a:rPr lang="ko-KR" altLang="en-US" sz="1000" b="1" dirty="0" smtClean="0"/>
              <a:t>조사진행</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해당 기간 설문조사가 진행 중인 상태</a:t>
            </a:r>
            <a:endParaRPr lang="en-US" altLang="ko-KR" sz="1000" dirty="0" smtClean="0"/>
          </a:p>
          <a:p>
            <a:pPr marL="271463" lvl="2" indent="-96838">
              <a:buFont typeface="Wingdings" panose="05000000000000000000" pitchFamily="2" charset="2"/>
              <a:buChar char="ü"/>
            </a:pPr>
            <a:r>
              <a:rPr lang="ko-KR" altLang="en-US" sz="1000" dirty="0" smtClean="0"/>
              <a:t>설문조사 만료 일 기준으로 학생에게 자동 </a:t>
            </a:r>
            <a:r>
              <a:rPr lang="ko-KR" altLang="en-US" sz="1000" dirty="0" err="1" smtClean="0"/>
              <a:t>리마인드</a:t>
            </a:r>
            <a:r>
              <a:rPr lang="ko-KR" altLang="en-US" sz="1000" dirty="0" smtClean="0"/>
              <a:t> </a:t>
            </a:r>
            <a:r>
              <a:rPr lang="ko-KR" altLang="en-US" sz="1000" dirty="0" err="1" smtClean="0"/>
              <a:t>푸쉬</a:t>
            </a:r>
            <a:r>
              <a:rPr lang="ko-KR" altLang="en-US" sz="1000" dirty="0" smtClean="0"/>
              <a:t> 송부 </a:t>
            </a:r>
            <a:endParaRPr lang="en-US" altLang="ko-KR" sz="1000" dirty="0"/>
          </a:p>
          <a:p>
            <a:pPr marL="271463" lvl="1" indent="-185738">
              <a:buFont typeface="Wingdings" panose="05000000000000000000" pitchFamily="2" charset="2"/>
              <a:buChar char="v"/>
            </a:pPr>
            <a:r>
              <a:rPr lang="ko-KR" altLang="en-US" sz="1000" b="1" dirty="0" smtClean="0"/>
              <a:t>조사완료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설문조사가 완료된 상태이며 설문조사 결과 확인 가능</a:t>
            </a:r>
            <a:endParaRPr lang="en-US" altLang="ko-KR" sz="1000" dirty="0"/>
          </a:p>
        </p:txBody>
      </p:sp>
      <p:sp>
        <p:nvSpPr>
          <p:cNvPr id="66" name="직사각형 65"/>
          <p:cNvSpPr/>
          <p:nvPr/>
        </p:nvSpPr>
        <p:spPr>
          <a:xfrm>
            <a:off x="38550" y="2708920"/>
            <a:ext cx="1149074" cy="3272703"/>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진행상황 버튼 기준  </a:t>
            </a:r>
            <a:endParaRPr lang="en-US" altLang="ko-KR" sz="1000" b="1" dirty="0" smtClean="0"/>
          </a:p>
          <a:p>
            <a:pPr marL="271463" lvl="1" indent="-185738">
              <a:buFont typeface="Wingdings" panose="05000000000000000000" pitchFamily="2" charset="2"/>
              <a:buChar char="v"/>
            </a:pPr>
            <a:r>
              <a:rPr lang="ko-KR" altLang="en-US" sz="1000" b="1" dirty="0" smtClean="0"/>
              <a:t>진행 중</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현재 설문조사가 진행 중 </a:t>
            </a:r>
            <a:endParaRPr lang="en-US" altLang="ko-KR" sz="1000" dirty="0" smtClean="0"/>
          </a:p>
          <a:p>
            <a:pPr marL="271463" lvl="1" indent="-185738">
              <a:buFont typeface="Wingdings" panose="05000000000000000000" pitchFamily="2" charset="2"/>
              <a:buChar char="v"/>
            </a:pPr>
            <a:r>
              <a:rPr lang="ko-KR" altLang="en-US" sz="1000" b="1" dirty="0"/>
              <a:t>진행 </a:t>
            </a:r>
            <a:r>
              <a:rPr lang="ko-KR" altLang="en-US" sz="1000" b="1" dirty="0" smtClean="0"/>
              <a:t>대기</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설문조사가 남아있지만 설문조사 기간에 해당되지 않을 경우</a:t>
            </a:r>
            <a:endParaRPr lang="en-US" altLang="ko-KR" sz="1000" dirty="0"/>
          </a:p>
          <a:p>
            <a:pPr marL="271463" lvl="1" indent="-185738">
              <a:buFont typeface="Wingdings" panose="05000000000000000000" pitchFamily="2" charset="2"/>
              <a:buChar char="v"/>
            </a:pPr>
            <a:r>
              <a:rPr lang="ko-KR" altLang="en-US" sz="1000" b="1" dirty="0"/>
              <a:t>진행 </a:t>
            </a:r>
            <a:r>
              <a:rPr lang="ko-KR" altLang="en-US" sz="1000" b="1" dirty="0" smtClean="0"/>
              <a:t>완료</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smtClean="0"/>
              <a:t>중간 </a:t>
            </a:r>
            <a:r>
              <a:rPr lang="en-US" altLang="ko-KR" sz="1000" dirty="0" smtClean="0"/>
              <a:t>/ </a:t>
            </a:r>
            <a:r>
              <a:rPr lang="ko-KR" altLang="en-US" sz="1000" dirty="0" smtClean="0"/>
              <a:t>기말 모두 종료 시 표시 </a:t>
            </a:r>
            <a:endParaRPr lang="en-US" altLang="ko-KR" sz="1000" dirty="0"/>
          </a:p>
          <a:p>
            <a:pPr marL="174625" lvl="2"/>
            <a:endParaRPr lang="en-US" altLang="ko-KR" sz="1000" dirty="0"/>
          </a:p>
        </p:txBody>
      </p:sp>
    </p:spTree>
    <p:extLst>
      <p:ext uri="{BB962C8B-B14F-4D97-AF65-F5344CB8AC3E}">
        <p14:creationId xmlns:p14="http://schemas.microsoft.com/office/powerpoint/2010/main" val="2884626522"/>
      </p:ext>
    </p:extLst>
  </p:cSld>
  <p:clrMapOvr>
    <a:masterClrMapping/>
  </p:clrMapOvr>
  <p:transition advClick="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a:t>
            </a:r>
            <a:r>
              <a:rPr lang="ko-KR" altLang="en-US" dirty="0">
                <a:solidFill>
                  <a:srgbClr val="000000"/>
                </a:solidFill>
                <a:latin typeface="돋움"/>
                <a:ea typeface="돋움"/>
              </a:rPr>
              <a:t> </a:t>
            </a:r>
            <a:r>
              <a:rPr lang="en-US" altLang="ko-KR" dirty="0" smtClean="0">
                <a:solidFill>
                  <a:srgbClr val="000000"/>
                </a:solidFill>
                <a:latin typeface="돋움"/>
                <a:ea typeface="돋움"/>
              </a:rPr>
              <a:t>– 6(2). </a:t>
            </a:r>
            <a:r>
              <a:rPr lang="ko-KR" altLang="en-US" dirty="0" smtClean="0">
                <a:solidFill>
                  <a:srgbClr val="000000"/>
                </a:solidFill>
                <a:latin typeface="돋움"/>
                <a:ea typeface="돋움"/>
              </a:rPr>
              <a:t>학습자 대상 설문조사 상세보기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948024" y="2989225"/>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149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4"/>
          <a:stretch>
            <a:fillRect/>
          </a:stretch>
        </p:blipFill>
        <p:spPr>
          <a:xfrm>
            <a:off x="5757803" y="6303691"/>
            <a:ext cx="1293034" cy="197972"/>
          </a:xfrm>
          <a:prstGeom prst="rect">
            <a:avLst/>
          </a:prstGeom>
        </p:spPr>
      </p:pic>
      <p:pic>
        <p:nvPicPr>
          <p:cNvPr id="126" name="그림 125"/>
          <p:cNvPicPr>
            <a:picLocks noChangeAspect="1"/>
          </p:cNvPicPr>
          <p:nvPr/>
        </p:nvPicPr>
        <p:blipFill>
          <a:blip r:embed="rId5"/>
          <a:stretch>
            <a:fillRect/>
          </a:stretch>
        </p:blipFill>
        <p:spPr>
          <a:xfrm>
            <a:off x="1339954" y="6318296"/>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699676113"/>
              </p:ext>
            </p:extLst>
          </p:nvPr>
        </p:nvGraphicFramePr>
        <p:xfrm>
          <a:off x="1331568" y="3324334"/>
          <a:ext cx="5749824" cy="2929121"/>
        </p:xfrm>
        <a:graphic>
          <a:graphicData uri="http://schemas.openxmlformats.org/drawingml/2006/table">
            <a:tbl>
              <a:tblPr firstRow="1" bandRow="1">
                <a:tableStyleId>{5C22544A-7EE6-4342-B048-85BDC9FD1C3A}</a:tableStyleId>
              </a:tblPr>
              <a:tblGrid>
                <a:gridCol w="509636"/>
                <a:gridCol w="421823"/>
                <a:gridCol w="511282"/>
                <a:gridCol w="818196"/>
                <a:gridCol w="392545"/>
                <a:gridCol w="720080"/>
                <a:gridCol w="648072"/>
                <a:gridCol w="432048"/>
                <a:gridCol w="360040"/>
                <a:gridCol w="576064"/>
                <a:gridCol w="360038"/>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클래스명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endParaRPr lang="ko-KR" altLang="en-US" sz="900" dirty="0" smtClean="0">
                        <a:solidFill>
                          <a:schemeClr val="tx1"/>
                        </a:solidFill>
                      </a:endParaRP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 </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p>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권영은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p>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현대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p>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p>
                    <a:p>
                      <a:pPr algn="ctr" latinLnBrk="1"/>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38010" y="3789730"/>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11" name="그룹 10"/>
          <p:cNvGrpSpPr/>
          <p:nvPr/>
        </p:nvGrpSpPr>
        <p:grpSpPr>
          <a:xfrm>
            <a:off x="1316561" y="1769885"/>
            <a:ext cx="4590934" cy="280077"/>
            <a:chOff x="1349218" y="1495670"/>
            <a:chExt cx="4095893" cy="280077"/>
          </a:xfrm>
        </p:grpSpPr>
        <p:pic>
          <p:nvPicPr>
            <p:cNvPr id="7" name="그림 6"/>
            <p:cNvPicPr>
              <a:picLocks noChangeAspect="1"/>
            </p:cNvPicPr>
            <p:nvPr/>
          </p:nvPicPr>
          <p:blipFill>
            <a:blip r:embed="rId6"/>
            <a:stretch>
              <a:fillRect/>
            </a:stretch>
          </p:blipFill>
          <p:spPr>
            <a:xfrm>
              <a:off x="1349218" y="1495670"/>
              <a:ext cx="831934" cy="280077"/>
            </a:xfrm>
            <a:prstGeom prst="rect">
              <a:avLst/>
            </a:prstGeom>
          </p:spPr>
        </p:pic>
        <p:pic>
          <p:nvPicPr>
            <p:cNvPr id="68" name="그림 67"/>
            <p:cNvPicPr>
              <a:picLocks noChangeAspect="1"/>
            </p:cNvPicPr>
            <p:nvPr/>
          </p:nvPicPr>
          <p:blipFill>
            <a:blip r:embed="rId6"/>
            <a:stretch>
              <a:fillRect/>
            </a:stretch>
          </p:blipFill>
          <p:spPr>
            <a:xfrm>
              <a:off x="2165208" y="1495670"/>
              <a:ext cx="831934" cy="280077"/>
            </a:xfrm>
            <a:prstGeom prst="rect">
              <a:avLst/>
            </a:prstGeom>
          </p:spPr>
        </p:pic>
        <p:pic>
          <p:nvPicPr>
            <p:cNvPr id="69" name="그림 68"/>
            <p:cNvPicPr>
              <a:picLocks noChangeAspect="1"/>
            </p:cNvPicPr>
            <p:nvPr/>
          </p:nvPicPr>
          <p:blipFill>
            <a:blip r:embed="rId6"/>
            <a:stretch>
              <a:fillRect/>
            </a:stretch>
          </p:blipFill>
          <p:spPr>
            <a:xfrm>
              <a:off x="2981197" y="1495670"/>
              <a:ext cx="831934" cy="280077"/>
            </a:xfrm>
            <a:prstGeom prst="rect">
              <a:avLst/>
            </a:prstGeom>
          </p:spPr>
        </p:pic>
        <p:pic>
          <p:nvPicPr>
            <p:cNvPr id="70" name="그림 69"/>
            <p:cNvPicPr>
              <a:picLocks noChangeAspect="1"/>
            </p:cNvPicPr>
            <p:nvPr/>
          </p:nvPicPr>
          <p:blipFill>
            <a:blip r:embed="rId6"/>
            <a:stretch>
              <a:fillRect/>
            </a:stretch>
          </p:blipFill>
          <p:spPr>
            <a:xfrm>
              <a:off x="3797186" y="1495670"/>
              <a:ext cx="831934" cy="280077"/>
            </a:xfrm>
            <a:prstGeom prst="rect">
              <a:avLst/>
            </a:prstGeom>
          </p:spPr>
        </p:pic>
        <p:pic>
          <p:nvPicPr>
            <p:cNvPr id="71" name="그림 70"/>
            <p:cNvPicPr>
              <a:picLocks noChangeAspect="1"/>
            </p:cNvPicPr>
            <p:nvPr/>
          </p:nvPicPr>
          <p:blipFill>
            <a:blip r:embed="rId6"/>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31568" y="483841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진행대기</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20754" y="5883964"/>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41" name="표 40"/>
          <p:cNvGraphicFramePr>
            <a:graphicFrameLocks noGrp="1"/>
          </p:cNvGraphicFramePr>
          <p:nvPr>
            <p:extLst/>
          </p:nvPr>
        </p:nvGraphicFramePr>
        <p:xfrm>
          <a:off x="1330764" y="1511558"/>
          <a:ext cx="2189580" cy="228600"/>
        </p:xfrm>
        <a:graphic>
          <a:graphicData uri="http://schemas.openxmlformats.org/drawingml/2006/table">
            <a:tbl>
              <a:tblPr firstRow="1" bandRow="1">
                <a:tableStyleId>{5C22544A-7EE6-4342-B048-85BDC9FD1C3A}</a:tableStyleId>
              </a:tblPr>
              <a:tblGrid>
                <a:gridCol w="1094790"/>
                <a:gridCol w="1094790"/>
              </a:tblGrid>
              <a:tr h="207369">
                <a:tc>
                  <a:txBody>
                    <a:bodyPr/>
                    <a:lstStyle/>
                    <a:p>
                      <a:pPr algn="ctr" latinLnBrk="1"/>
                      <a:r>
                        <a:rPr lang="en-US" altLang="ko-KR" sz="900" dirty="0" smtClean="0"/>
                        <a:t>Student</a:t>
                      </a:r>
                      <a:endParaRPr lang="ko-KR"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c>
                  <a:txBody>
                    <a:bodyPr/>
                    <a:lstStyle/>
                    <a:p>
                      <a:pPr algn="ctr" latinLnBrk="1"/>
                      <a:r>
                        <a:rPr lang="en-US" altLang="ko-KR" sz="900" dirty="0" smtClean="0">
                          <a:solidFill>
                            <a:schemeClr val="tx1"/>
                          </a:solidFill>
                        </a:rPr>
                        <a:t>The</a:t>
                      </a:r>
                      <a:r>
                        <a:rPr lang="en-US" altLang="ko-KR" sz="900" baseline="0" dirty="0" smtClean="0">
                          <a:solidFill>
                            <a:schemeClr val="tx1"/>
                          </a:solidFill>
                        </a:rPr>
                        <a:t> Mandarin</a:t>
                      </a:r>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2"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6338" y="3792704"/>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bwMode="auto">
          <a:xfrm>
            <a:off x="4781260" y="5008345"/>
            <a:ext cx="499934" cy="15251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45" name="직사각형 44"/>
          <p:cNvSpPr/>
          <p:nvPr/>
        </p:nvSpPr>
        <p:spPr bwMode="auto">
          <a:xfrm>
            <a:off x="4082169" y="5530034"/>
            <a:ext cx="499934" cy="15665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조사완료</a:t>
            </a:r>
            <a:endParaRPr kumimoji="1" lang="ko-KR" altLang="en-US" sz="900" b="1" dirty="0">
              <a:solidFill>
                <a:schemeClr val="bg1"/>
              </a:solidFill>
              <a:latin typeface="Arial" charset="0"/>
              <a:ea typeface="돋움" pitchFamily="50" charset="-127"/>
            </a:endParaRPr>
          </a:p>
        </p:txBody>
      </p:sp>
      <p:sp>
        <p:nvSpPr>
          <p:cNvPr id="48" name="직사각형 47"/>
          <p:cNvSpPr/>
          <p:nvPr/>
        </p:nvSpPr>
        <p:spPr bwMode="auto">
          <a:xfrm>
            <a:off x="4088537" y="6054759"/>
            <a:ext cx="499934" cy="15665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조사완료</a:t>
            </a:r>
            <a:endParaRPr kumimoji="1" lang="ko-KR" altLang="en-US" sz="900" b="1" dirty="0">
              <a:solidFill>
                <a:schemeClr val="bg1"/>
              </a:solidFill>
              <a:latin typeface="Arial" charset="0"/>
              <a:ea typeface="돋움" pitchFamily="50" charset="-127"/>
            </a:endParaRPr>
          </a:p>
        </p:txBody>
      </p:sp>
      <p:sp>
        <p:nvSpPr>
          <p:cNvPr id="49" name="직사각형 48"/>
          <p:cNvSpPr/>
          <p:nvPr/>
        </p:nvSpPr>
        <p:spPr bwMode="auto">
          <a:xfrm>
            <a:off x="4781260" y="6054759"/>
            <a:ext cx="499934" cy="15665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조사완료</a:t>
            </a:r>
            <a:endParaRPr kumimoji="1" lang="ko-KR" altLang="en-US" sz="900" b="1" dirty="0">
              <a:solidFill>
                <a:schemeClr val="bg1"/>
              </a:solidFill>
              <a:latin typeface="Arial" charset="0"/>
              <a:ea typeface="돋움" pitchFamily="50" charset="-127"/>
            </a:endParaRPr>
          </a:p>
        </p:txBody>
      </p:sp>
      <p:sp>
        <p:nvSpPr>
          <p:cNvPr id="51" name="직사각형 50"/>
          <p:cNvSpPr/>
          <p:nvPr/>
        </p:nvSpPr>
        <p:spPr bwMode="auto">
          <a:xfrm>
            <a:off x="4119478" y="3952550"/>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조사진행</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4787075" y="3964878"/>
            <a:ext cx="499934" cy="15251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미진행</a:t>
            </a:r>
            <a:endParaRPr kumimoji="1" lang="ko-KR" altLang="en-US" sz="900" b="1" dirty="0">
              <a:solidFill>
                <a:schemeClr val="bg1"/>
              </a:solidFill>
              <a:latin typeface="Arial" charset="0"/>
              <a:ea typeface="돋움" pitchFamily="50" charset="-127"/>
            </a:endParaRPr>
          </a:p>
        </p:txBody>
      </p:sp>
      <p:sp>
        <p:nvSpPr>
          <p:cNvPr id="54" name="직사각형 53"/>
          <p:cNvSpPr/>
          <p:nvPr/>
        </p:nvSpPr>
        <p:spPr bwMode="auto">
          <a:xfrm>
            <a:off x="4118180" y="4986558"/>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출제완료</a:t>
            </a:r>
            <a:endParaRPr kumimoji="1" lang="ko-KR" altLang="en-US" sz="900" b="1" dirty="0">
              <a:solidFill>
                <a:schemeClr val="bg1"/>
              </a:solidFill>
              <a:latin typeface="Arial" charset="0"/>
              <a:ea typeface="돋움" pitchFamily="50" charset="-127"/>
            </a:endParaRPr>
          </a:p>
        </p:txBody>
      </p:sp>
      <p:sp>
        <p:nvSpPr>
          <p:cNvPr id="55" name="직사각형 54"/>
          <p:cNvSpPr/>
          <p:nvPr/>
        </p:nvSpPr>
        <p:spPr bwMode="auto">
          <a:xfrm>
            <a:off x="4778653" y="5520175"/>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출제완료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320754" y="5408380"/>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진행대기</a:t>
            </a:r>
            <a:endParaRPr kumimoji="1" lang="ko-KR" altLang="en-US" sz="900" b="1" dirty="0">
              <a:solidFill>
                <a:schemeClr val="bg1"/>
              </a:solidFill>
              <a:latin typeface="Arial" charset="0"/>
              <a:ea typeface="돋움" pitchFamily="50" charset="-127"/>
            </a:endParaRPr>
          </a:p>
        </p:txBody>
      </p:sp>
      <p:sp>
        <p:nvSpPr>
          <p:cNvPr id="57" name="직사각형 56"/>
          <p:cNvSpPr/>
          <p:nvPr/>
        </p:nvSpPr>
        <p:spPr bwMode="auto">
          <a:xfrm>
            <a:off x="4792215" y="4465516"/>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조사진행</a:t>
            </a:r>
            <a:endParaRPr kumimoji="1" lang="ko-KR" altLang="en-US" sz="900" b="1" dirty="0">
              <a:solidFill>
                <a:schemeClr val="bg1"/>
              </a:solidFill>
              <a:latin typeface="Arial" charset="0"/>
              <a:ea typeface="돋움" pitchFamily="50" charset="-127"/>
            </a:endParaRPr>
          </a:p>
        </p:txBody>
      </p:sp>
      <p:sp>
        <p:nvSpPr>
          <p:cNvPr id="58" name="직사각형 57"/>
          <p:cNvSpPr/>
          <p:nvPr/>
        </p:nvSpPr>
        <p:spPr bwMode="auto">
          <a:xfrm>
            <a:off x="4105476" y="4476402"/>
            <a:ext cx="499934" cy="15665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조사완료</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1338010" y="4344365"/>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6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6338" y="4326541"/>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3835" y="4849507"/>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2949" y="5408380"/>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0" name="표 49"/>
          <p:cNvGraphicFramePr>
            <a:graphicFrameLocks noGrp="1"/>
          </p:cNvGraphicFramePr>
          <p:nvPr>
            <p:extLst>
              <p:ext uri="{D42A27DB-BD31-4B8C-83A1-F6EECF244321}">
                <p14:modId xmlns:p14="http://schemas.microsoft.com/office/powerpoint/2010/main" val="443048905"/>
              </p:ext>
            </p:extLst>
          </p:nvPr>
        </p:nvGraphicFramePr>
        <p:xfrm>
          <a:off x="1355401" y="2067621"/>
          <a:ext cx="4519434" cy="1112697"/>
        </p:xfrm>
        <a:graphic>
          <a:graphicData uri="http://schemas.openxmlformats.org/drawingml/2006/table">
            <a:tbl>
              <a:tblPr firstRow="1" bandRow="1">
                <a:tableStyleId>{5C22544A-7EE6-4342-B048-85BDC9FD1C3A}</a:tableStyleId>
              </a:tblPr>
              <a:tblGrid>
                <a:gridCol w="972786"/>
                <a:gridCol w="886662"/>
                <a:gridCol w="886662"/>
                <a:gridCol w="886662"/>
                <a:gridCol w="886662"/>
              </a:tblGrid>
              <a:tr h="258553">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536">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삼성</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 </a:t>
                      </a:r>
                      <a:r>
                        <a:rPr lang="en-US" altLang="ko-KR" sz="900" dirty="0" smtClean="0"/>
                        <a:t>C</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출제</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출제</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536">
                <a:tc>
                  <a:txBody>
                    <a:bodyPr/>
                    <a:lstStyle/>
                    <a:p>
                      <a:pPr algn="ctr"/>
                      <a:r>
                        <a:rPr lang="ko-KR" altLang="en-US" sz="900" dirty="0" smtClean="0"/>
                        <a:t>진행대기</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직무 </a:t>
                      </a:r>
                      <a:r>
                        <a:rPr lang="en-US" altLang="ko-KR" sz="900" dirty="0" smtClean="0"/>
                        <a:t>A</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출제완료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출제완료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536">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r>
                        <a:rPr lang="en-US" altLang="ko-KR" sz="900" baseline="0" dirty="0" smtClean="0"/>
                        <a:t> B</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조사진행</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조사진행</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536">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조사완료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조사완료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TextBox 51"/>
          <p:cNvSpPr txBox="1"/>
          <p:nvPr/>
        </p:nvSpPr>
        <p:spPr>
          <a:xfrm>
            <a:off x="1330074" y="2039076"/>
            <a:ext cx="4575789" cy="1191567"/>
          </a:xfrm>
          <a:prstGeom prst="rect">
            <a:avLst/>
          </a:prstGeom>
          <a:noFill/>
          <a:ln w="25400">
            <a:solidFill>
              <a:srgbClr val="FF0000"/>
            </a:solidFill>
            <a:prstDash val="dash"/>
          </a:ln>
        </p:spPr>
        <p:txBody>
          <a:bodyPr wrap="square" rtlCol="0">
            <a:normAutofit/>
          </a:bodyPr>
          <a:lstStyle/>
          <a:p>
            <a:endParaRPr lang="ko-KR" altLang="en-US" dirty="0"/>
          </a:p>
        </p:txBody>
      </p:sp>
      <p:sp>
        <p:nvSpPr>
          <p:cNvPr id="64" name="직사각형 63"/>
          <p:cNvSpPr/>
          <p:nvPr/>
        </p:nvSpPr>
        <p:spPr>
          <a:xfrm>
            <a:off x="-46718" y="1908390"/>
            <a:ext cx="1158993" cy="139604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필터링</a:t>
            </a:r>
            <a:r>
              <a:rPr lang="ko-KR" altLang="en-US" sz="1000" b="1" kern="100" dirty="0" smtClean="0">
                <a:latin typeface="맑은 고딕"/>
                <a:ea typeface="맑은 고딕"/>
                <a:cs typeface="Times New Roman"/>
              </a:rPr>
              <a:t> 기준</a:t>
            </a:r>
            <a:endParaRPr lang="en-US" altLang="ko-KR" sz="1000" b="1" kern="100" dirty="0" smtClean="0">
              <a:latin typeface="맑은 고딕"/>
              <a:ea typeface="맑은 고딕"/>
              <a:cs typeface="Times New Roman"/>
            </a:endParaRPr>
          </a:p>
          <a:p>
            <a:pPr marL="271463" lvl="1" indent="-185738">
              <a:buFont typeface="Wingdings" panose="05000000000000000000" pitchFamily="2" charset="2"/>
              <a:buChar char="v"/>
            </a:pPr>
            <a:r>
              <a:rPr lang="ko-KR" altLang="en-US" sz="1000" dirty="0" err="1" smtClean="0"/>
              <a:t>고객사</a:t>
            </a:r>
            <a:r>
              <a:rPr lang="ko-KR" altLang="en-US" sz="1000" dirty="0" smtClean="0"/>
              <a:t> 명 및 클래스 명은 가나다</a:t>
            </a:r>
            <a:r>
              <a:rPr lang="en-US" altLang="ko-KR" sz="1000" dirty="0" smtClean="0"/>
              <a:t>, ABC </a:t>
            </a:r>
            <a:r>
              <a:rPr lang="ko-KR" altLang="en-US" sz="1000" dirty="0" smtClean="0"/>
              <a:t>순으로 정렬</a:t>
            </a:r>
            <a:endParaRPr lang="en-US" altLang="ko-KR" sz="1000" dirty="0" smtClean="0"/>
          </a:p>
        </p:txBody>
      </p:sp>
      <p:cxnSp>
        <p:nvCxnSpPr>
          <p:cNvPr id="65" name="꺾인 연결선 64"/>
          <p:cNvCxnSpPr>
            <a:stCxn id="52" idx="1"/>
            <a:endCxn id="64" idx="2"/>
          </p:cNvCxnSpPr>
          <p:nvPr/>
        </p:nvCxnSpPr>
        <p:spPr bwMode="auto">
          <a:xfrm rot="10800000" flipV="1">
            <a:off x="532780" y="2634859"/>
            <a:ext cx="797295" cy="669573"/>
          </a:xfrm>
          <a:prstGeom prst="bentConnector4">
            <a:avLst>
              <a:gd name="adj1" fmla="val 13659"/>
              <a:gd name="adj2" fmla="val 13414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65"/>
          <p:cNvSpPr txBox="1"/>
          <p:nvPr/>
        </p:nvSpPr>
        <p:spPr>
          <a:xfrm>
            <a:off x="4013589" y="3594789"/>
            <a:ext cx="1311149" cy="2653410"/>
          </a:xfrm>
          <a:prstGeom prst="rect">
            <a:avLst/>
          </a:prstGeom>
          <a:noFill/>
          <a:ln w="25400">
            <a:solidFill>
              <a:srgbClr val="FF0000"/>
            </a:solidFill>
            <a:prstDash val="dash"/>
          </a:ln>
        </p:spPr>
        <p:txBody>
          <a:bodyPr wrap="square" rtlCol="0">
            <a:normAutofit/>
          </a:bodyPr>
          <a:lstStyle/>
          <a:p>
            <a:endParaRPr lang="ko-KR" altLang="en-US" dirty="0"/>
          </a:p>
        </p:txBody>
      </p:sp>
      <p:sp>
        <p:nvSpPr>
          <p:cNvPr id="67" name="직사각형 66"/>
          <p:cNvSpPr/>
          <p:nvPr/>
        </p:nvSpPr>
        <p:spPr>
          <a:xfrm>
            <a:off x="7280630" y="18658"/>
            <a:ext cx="1863370" cy="385275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en-US" altLang="ko-KR" sz="1000" b="1" kern="100" dirty="0" smtClean="0">
                <a:latin typeface="맑은 고딕"/>
                <a:ea typeface="맑은 고딕"/>
                <a:cs typeface="Times New Roman"/>
              </a:rPr>
              <a:t>[</a:t>
            </a:r>
            <a:r>
              <a:rPr lang="ko-KR" altLang="en-US" sz="1000" b="1" kern="100" dirty="0" err="1" smtClean="0">
                <a:latin typeface="맑은 고딕"/>
                <a:ea typeface="맑은 고딕"/>
                <a:cs typeface="Times New Roman"/>
              </a:rPr>
              <a:t>미진행</a:t>
            </a:r>
            <a:r>
              <a:rPr lang="en-US" altLang="ko-KR"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버튼 클릭 시 </a:t>
            </a:r>
            <a:endParaRPr lang="en-US" altLang="ko-KR" sz="1000" b="1" kern="100" dirty="0" smtClean="0">
              <a:latin typeface="맑은 고딕"/>
              <a:ea typeface="맑은 고딕"/>
              <a:cs typeface="Times New Roman"/>
            </a:endParaRPr>
          </a:p>
          <a:p>
            <a:pPr marL="346075" lvl="1" indent="-171450">
              <a:buFont typeface="Wingdings" panose="05000000000000000000" pitchFamily="2" charset="2"/>
              <a:buChar char="v"/>
            </a:pPr>
            <a:r>
              <a:rPr lang="ko-KR" altLang="en-US" sz="1000" b="1" kern="100" dirty="0" smtClean="0">
                <a:latin typeface="맑은 고딕"/>
                <a:ea typeface="맑은 고딕"/>
                <a:cs typeface="Times New Roman"/>
              </a:rPr>
              <a:t>해당 기간 설문지 출제 화면으로 이동</a:t>
            </a:r>
            <a:r>
              <a:rPr lang="en-US" altLang="ko-KR"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설문지 출제 화면은 </a:t>
            </a:r>
            <a:r>
              <a:rPr lang="ko-KR" altLang="en-US" sz="1000" b="1" kern="100" dirty="0" err="1" smtClean="0">
                <a:latin typeface="맑은 고딕"/>
                <a:ea typeface="맑은 고딕"/>
                <a:cs typeface="Times New Roman"/>
              </a:rPr>
              <a:t>카이크</a:t>
            </a:r>
            <a:r>
              <a:rPr lang="ko-KR" altLang="en-US" sz="1000" b="1" kern="100" dirty="0" smtClean="0">
                <a:latin typeface="맑은 고딕"/>
                <a:ea typeface="맑은 고딕"/>
                <a:cs typeface="Times New Roman"/>
              </a:rPr>
              <a:t> 화면 참고하여 재구성 예정</a:t>
            </a:r>
            <a:r>
              <a:rPr lang="en-US" altLang="ko-KR" sz="1000" b="1" kern="100" dirty="0" smtClean="0">
                <a:latin typeface="맑은 고딕"/>
                <a:ea typeface="맑은 고딕"/>
                <a:cs typeface="Times New Roman"/>
              </a:rPr>
              <a:t>)</a:t>
            </a:r>
          </a:p>
          <a:p>
            <a:pPr marL="346075" lvl="1" indent="-171450">
              <a:buFont typeface="Wingdings" panose="05000000000000000000" pitchFamily="2" charset="2"/>
              <a:buChar char="v"/>
            </a:pPr>
            <a:r>
              <a:rPr lang="ko-KR" altLang="en-US" sz="1000" b="1" kern="100" dirty="0" smtClean="0">
                <a:latin typeface="맑은 고딕"/>
                <a:ea typeface="맑은 고딕"/>
                <a:cs typeface="Times New Roman"/>
              </a:rPr>
              <a:t>출제 완료 후</a:t>
            </a:r>
            <a:r>
              <a:rPr lang="en-US" altLang="ko-KR" sz="1000" b="1" kern="100" dirty="0" smtClean="0">
                <a:latin typeface="맑은 고딕"/>
                <a:ea typeface="맑은 고딕"/>
                <a:cs typeface="Times New Roman"/>
              </a:rPr>
              <a:t>, </a:t>
            </a:r>
            <a:r>
              <a:rPr lang="ko-KR" altLang="en-US" sz="1000" b="1" kern="100" dirty="0" smtClean="0">
                <a:latin typeface="맑은 고딕"/>
                <a:ea typeface="맑은 고딕"/>
                <a:cs typeface="Times New Roman"/>
              </a:rPr>
              <a:t>적용 시 설문조사 현황 화면으로 복귀</a:t>
            </a:r>
            <a:endParaRPr lang="en-US" altLang="ko-KR" sz="1000" b="1" kern="100" dirty="0" smtClean="0">
              <a:latin typeface="맑은 고딕"/>
              <a:ea typeface="맑은 고딕"/>
              <a:cs typeface="Times New Roman"/>
            </a:endParaRPr>
          </a:p>
          <a:p>
            <a:pPr marL="346075" lvl="1" indent="-171450">
              <a:buFont typeface="Wingdings" panose="05000000000000000000" pitchFamily="2" charset="2"/>
              <a:buChar char="v"/>
            </a:pPr>
            <a:r>
              <a:rPr lang="ko-KR" altLang="en-US" sz="1000" b="1" kern="100" dirty="0" smtClean="0">
                <a:latin typeface="맑은 고딕"/>
                <a:ea typeface="맑은 고딕"/>
                <a:cs typeface="Times New Roman"/>
              </a:rPr>
              <a:t>출제 완료 후 </a:t>
            </a: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출제</a:t>
            </a:r>
            <a:r>
              <a:rPr lang="en-US" altLang="ko-KR" sz="1000" b="1" kern="100" dirty="0" smtClean="0">
                <a:latin typeface="맑은 고딕"/>
                <a:ea typeface="맑은 고딕"/>
                <a:cs typeface="Times New Roman"/>
              </a:rPr>
              <a:t>]</a:t>
            </a:r>
            <a:r>
              <a:rPr lang="en-US" altLang="ko-KR" sz="1000" b="1" kern="100" dirty="0" smtClean="0">
                <a:latin typeface="맑은 고딕"/>
                <a:ea typeface="맑은 고딕"/>
                <a:cs typeface="Times New Roman"/>
                <a:sym typeface="Wingdings" panose="05000000000000000000" pitchFamily="2" charset="2"/>
              </a:rPr>
              <a:t>[</a:t>
            </a:r>
            <a:r>
              <a:rPr lang="ko-KR" altLang="en-US" sz="1000" b="1" kern="100" dirty="0" smtClean="0">
                <a:latin typeface="맑은 고딕"/>
                <a:ea typeface="맑은 고딕"/>
                <a:cs typeface="Times New Roman"/>
                <a:sym typeface="Wingdings" panose="05000000000000000000" pitchFamily="2" charset="2"/>
              </a:rPr>
              <a:t>출제완료</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버튼으로 자동변환</a:t>
            </a:r>
            <a:endParaRPr lang="en-US" altLang="ko-KR" sz="1000" b="1" kern="100" dirty="0" smtClean="0">
              <a:latin typeface="맑은 고딕"/>
              <a:ea typeface="맑은 고딕"/>
              <a:cs typeface="Times New Roman"/>
              <a:sym typeface="Wingdings" panose="05000000000000000000" pitchFamily="2" charset="2"/>
            </a:endParaRPr>
          </a:p>
          <a:p>
            <a:pPr marL="174625" lvl="1"/>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출제완료</a:t>
            </a:r>
            <a:r>
              <a:rPr lang="en-US" altLang="ko-KR" sz="1000" b="1" kern="100" dirty="0" smtClean="0">
                <a:latin typeface="맑은 고딕"/>
                <a:ea typeface="맑은 고딕"/>
                <a:cs typeface="Times New Roman"/>
              </a:rPr>
              <a:t>] </a:t>
            </a:r>
            <a:r>
              <a:rPr lang="ko-KR" altLang="en-US" sz="1000" b="1" kern="100" dirty="0">
                <a:latin typeface="맑은 고딕"/>
                <a:ea typeface="맑은 고딕"/>
                <a:cs typeface="Times New Roman"/>
              </a:rPr>
              <a:t>버튼 클릭 시 </a:t>
            </a:r>
            <a:endParaRPr lang="en-US" altLang="ko-KR" sz="1000" b="1" kern="100" dirty="0">
              <a:latin typeface="맑은 고딕"/>
              <a:ea typeface="맑은 고딕"/>
              <a:cs typeface="Times New Roman"/>
            </a:endParaRPr>
          </a:p>
          <a:p>
            <a:pPr marL="346075" lvl="1" indent="-171450">
              <a:buFont typeface="Wingdings" panose="05000000000000000000" pitchFamily="2" charset="2"/>
              <a:buChar char="v"/>
            </a:pPr>
            <a:r>
              <a:rPr lang="ko-KR" altLang="en-US" sz="1000" b="1" kern="100" dirty="0" smtClean="0">
                <a:latin typeface="맑은 고딕"/>
                <a:ea typeface="맑은 고딕"/>
                <a:cs typeface="Times New Roman"/>
              </a:rPr>
              <a:t>출제한 설문조사 문제 보기 및 수정 가능하도록</a:t>
            </a:r>
            <a:endParaRPr lang="en-US" altLang="ko-KR" sz="1000" b="1" kern="100" dirty="0" smtClean="0">
              <a:latin typeface="맑은 고딕"/>
              <a:ea typeface="맑은 고딕"/>
              <a:cs typeface="Times New Roman"/>
            </a:endParaRPr>
          </a:p>
          <a:p>
            <a:pPr marL="174625" lvl="1"/>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조사진행</a:t>
            </a:r>
            <a:r>
              <a:rPr lang="en-US" altLang="ko-KR" sz="1000" b="1" kern="100" dirty="0" smtClean="0">
                <a:latin typeface="맑은 고딕"/>
                <a:ea typeface="맑은 고딕"/>
                <a:cs typeface="Times New Roman"/>
              </a:rPr>
              <a:t>] </a:t>
            </a:r>
            <a:r>
              <a:rPr lang="ko-KR" altLang="en-US" sz="1000" b="1" kern="100" dirty="0">
                <a:latin typeface="맑은 고딕"/>
                <a:ea typeface="맑은 고딕"/>
                <a:cs typeface="Times New Roman"/>
              </a:rPr>
              <a:t>버튼 </a:t>
            </a:r>
            <a:r>
              <a:rPr lang="ko-KR" altLang="en-US" sz="1000" b="1" kern="100" dirty="0" smtClean="0">
                <a:latin typeface="맑은 고딕"/>
                <a:ea typeface="맑은 고딕"/>
                <a:cs typeface="Times New Roman"/>
              </a:rPr>
              <a:t>클릭 없음</a:t>
            </a:r>
            <a:endParaRPr lang="en-US" altLang="ko-KR" sz="1000" b="1" kern="100" dirty="0">
              <a:latin typeface="맑은 고딕"/>
              <a:ea typeface="맑은 고딕"/>
              <a:cs typeface="Times New Roman"/>
            </a:endParaRPr>
          </a:p>
          <a:p>
            <a:pPr marL="346075" lvl="1" indent="-171450">
              <a:buFont typeface="Wingdings" panose="05000000000000000000" pitchFamily="2" charset="2"/>
              <a:buChar char="v"/>
            </a:pPr>
            <a:r>
              <a:rPr lang="ko-KR" altLang="en-US" sz="1000" b="1" kern="100" dirty="0" smtClean="0">
                <a:latin typeface="맑은 고딕"/>
                <a:ea typeface="맑은 고딕"/>
                <a:cs typeface="Times New Roman"/>
              </a:rPr>
              <a:t>설문조사 만료일 기준으로 학생에게 자동 </a:t>
            </a:r>
            <a:r>
              <a:rPr lang="ko-KR" altLang="en-US" sz="1000" b="1" kern="100" dirty="0" err="1" smtClean="0">
                <a:latin typeface="맑은 고딕"/>
                <a:ea typeface="맑은 고딕"/>
                <a:cs typeface="Times New Roman"/>
              </a:rPr>
              <a:t>리마인드</a:t>
            </a:r>
            <a:r>
              <a:rPr lang="ko-KR" altLang="en-US" sz="1000" b="1" kern="100" dirty="0" smtClean="0">
                <a:latin typeface="맑은 고딕"/>
                <a:ea typeface="맑은 고딕"/>
                <a:cs typeface="Times New Roman"/>
              </a:rPr>
              <a:t> </a:t>
            </a:r>
            <a:r>
              <a:rPr lang="ko-KR" altLang="en-US" sz="1000" b="1" kern="100" dirty="0" err="1" smtClean="0">
                <a:latin typeface="맑은 고딕"/>
                <a:ea typeface="맑은 고딕"/>
                <a:cs typeface="Times New Roman"/>
              </a:rPr>
              <a:t>푸쉬</a:t>
            </a:r>
            <a:r>
              <a:rPr lang="ko-KR" altLang="en-US" sz="1000" b="1" kern="100" dirty="0" smtClean="0">
                <a:latin typeface="맑은 고딕"/>
                <a:ea typeface="맑은 고딕"/>
                <a:cs typeface="Times New Roman"/>
              </a:rPr>
              <a:t> 송부</a:t>
            </a:r>
            <a:endParaRPr lang="en-US" altLang="ko-KR" sz="1000" b="1" kern="100" dirty="0" smtClean="0">
              <a:latin typeface="맑은 고딕"/>
              <a:ea typeface="맑은 고딕"/>
              <a:cs typeface="Times New Roman"/>
            </a:endParaRPr>
          </a:p>
          <a:p>
            <a:pPr marL="174625" lvl="1"/>
            <a:endParaRPr lang="en-US" altLang="ko-KR" sz="1000" b="1" kern="100" dirty="0">
              <a:latin typeface="맑은 고딕"/>
              <a:ea typeface="맑은 고딕"/>
              <a:cs typeface="Times New Roman"/>
            </a:endParaRPr>
          </a:p>
          <a:p>
            <a:pPr marL="171450" indent="-85725">
              <a:buFont typeface="Arial" panose="020B0604020202020204" pitchFamily="34" charset="0"/>
              <a:buChar char="•"/>
            </a:pPr>
            <a:r>
              <a:rPr lang="en-US" altLang="ko-KR" sz="1000" b="1" kern="100" dirty="0" smtClean="0">
                <a:latin typeface="맑은 고딕"/>
                <a:ea typeface="맑은 고딕"/>
                <a:cs typeface="Times New Roman"/>
              </a:rPr>
              <a:t>[</a:t>
            </a:r>
            <a:r>
              <a:rPr lang="ko-KR" altLang="en-US" sz="1000" b="1" kern="100" dirty="0" smtClean="0">
                <a:latin typeface="맑은 고딕"/>
                <a:ea typeface="맑은 고딕"/>
                <a:cs typeface="Times New Roman"/>
              </a:rPr>
              <a:t>조사완료</a:t>
            </a:r>
            <a:r>
              <a:rPr lang="en-US" altLang="ko-KR" sz="1000" b="1" kern="100" dirty="0" smtClean="0">
                <a:latin typeface="맑은 고딕"/>
                <a:ea typeface="맑은 고딕"/>
                <a:cs typeface="Times New Roman"/>
              </a:rPr>
              <a:t>] </a:t>
            </a:r>
            <a:r>
              <a:rPr lang="ko-KR" altLang="en-US" sz="1000" b="1" kern="100" dirty="0">
                <a:latin typeface="맑은 고딕"/>
                <a:ea typeface="맑은 고딕"/>
                <a:cs typeface="Times New Roman"/>
              </a:rPr>
              <a:t>버튼 </a:t>
            </a:r>
            <a:r>
              <a:rPr lang="ko-KR" altLang="en-US" sz="1000" b="1" kern="100" dirty="0" smtClean="0">
                <a:latin typeface="맑은 고딕"/>
                <a:ea typeface="맑은 고딕"/>
                <a:cs typeface="Times New Roman"/>
              </a:rPr>
              <a:t>클릭 시</a:t>
            </a:r>
            <a:endParaRPr lang="en-US" altLang="ko-KR" sz="1000" b="1" kern="100" dirty="0">
              <a:latin typeface="맑은 고딕"/>
              <a:ea typeface="맑은 고딕"/>
              <a:cs typeface="Times New Roman"/>
            </a:endParaRPr>
          </a:p>
          <a:p>
            <a:pPr marL="346075" lvl="1" indent="-171450">
              <a:buFont typeface="Wingdings" panose="05000000000000000000" pitchFamily="2" charset="2"/>
              <a:buChar char="v"/>
            </a:pPr>
            <a:r>
              <a:rPr lang="ko-KR" altLang="en-US" sz="1000" b="1" kern="100" dirty="0" smtClean="0">
                <a:latin typeface="맑은 고딕"/>
                <a:ea typeface="맑은 고딕"/>
                <a:cs typeface="Times New Roman"/>
              </a:rPr>
              <a:t>설문조사결과 보기</a:t>
            </a:r>
            <a:endParaRPr lang="en-US" altLang="ko-KR" sz="1000" b="1" kern="100" dirty="0">
              <a:latin typeface="맑은 고딕"/>
              <a:ea typeface="맑은 고딕"/>
              <a:cs typeface="Times New Roman"/>
            </a:endParaRPr>
          </a:p>
          <a:p>
            <a:pPr marL="346075" lvl="1" indent="-171450">
              <a:buFont typeface="Wingdings" panose="05000000000000000000" pitchFamily="2" charset="2"/>
              <a:buChar char="v"/>
            </a:pPr>
            <a:endParaRPr lang="en-US" altLang="ko-KR" sz="1000" b="1" kern="100" dirty="0" smtClean="0">
              <a:latin typeface="맑은 고딕"/>
              <a:ea typeface="맑은 고딕"/>
              <a:cs typeface="Times New Roman"/>
            </a:endParaRPr>
          </a:p>
        </p:txBody>
      </p:sp>
      <p:cxnSp>
        <p:nvCxnSpPr>
          <p:cNvPr id="72" name="꺾인 연결선 71"/>
          <p:cNvCxnSpPr>
            <a:stCxn id="66" idx="3"/>
            <a:endCxn id="67" idx="2"/>
          </p:cNvCxnSpPr>
          <p:nvPr/>
        </p:nvCxnSpPr>
        <p:spPr bwMode="auto">
          <a:xfrm flipV="1">
            <a:off x="5324738" y="3871412"/>
            <a:ext cx="2887577" cy="1050082"/>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9916" y="121845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TextBox 79"/>
          <p:cNvSpPr txBox="1"/>
          <p:nvPr/>
        </p:nvSpPr>
        <p:spPr>
          <a:xfrm>
            <a:off x="1289814" y="125190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 현황</a:t>
            </a:r>
            <a:endParaRPr lang="ko-KR" altLang="en-US" sz="900" b="1" dirty="0">
              <a:solidFill>
                <a:schemeClr val="bg1"/>
              </a:solidFill>
            </a:endParaRPr>
          </a:p>
        </p:txBody>
      </p:sp>
      <p:sp>
        <p:nvSpPr>
          <p:cNvPr id="82" name="TextBox 81"/>
          <p:cNvSpPr txBox="1"/>
          <p:nvPr/>
        </p:nvSpPr>
        <p:spPr>
          <a:xfrm>
            <a:off x="6771177" y="3674542"/>
            <a:ext cx="264175" cy="2533460"/>
          </a:xfrm>
          <a:prstGeom prst="rect">
            <a:avLst/>
          </a:prstGeom>
          <a:noFill/>
          <a:ln w="25400">
            <a:solidFill>
              <a:srgbClr val="FF0000"/>
            </a:solidFill>
            <a:prstDash val="dash"/>
          </a:ln>
        </p:spPr>
        <p:txBody>
          <a:bodyPr wrap="square" rtlCol="0">
            <a:normAutofit/>
          </a:bodyPr>
          <a:lstStyle/>
          <a:p>
            <a:endParaRPr lang="ko-KR" altLang="en-US" dirty="0"/>
          </a:p>
        </p:txBody>
      </p:sp>
      <p:sp>
        <p:nvSpPr>
          <p:cNvPr id="83" name="직사각형 82"/>
          <p:cNvSpPr/>
          <p:nvPr/>
        </p:nvSpPr>
        <p:spPr>
          <a:xfrm>
            <a:off x="7349108" y="5245693"/>
            <a:ext cx="1726648" cy="139604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보기 버튼 클릭 시 설문조사 세부보기 화면으로 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endParaRPr lang="en-US" altLang="ko-KR" sz="1000" b="1" kern="100" dirty="0" smtClean="0">
              <a:latin typeface="맑은 고딕"/>
              <a:ea typeface="맑은 고딕"/>
              <a:cs typeface="Times New Roman"/>
            </a:endParaRPr>
          </a:p>
        </p:txBody>
      </p:sp>
      <p:cxnSp>
        <p:nvCxnSpPr>
          <p:cNvPr id="84" name="꺾인 연결선 83"/>
          <p:cNvCxnSpPr>
            <a:stCxn id="127" idx="3"/>
            <a:endCxn id="83" idx="3"/>
          </p:cNvCxnSpPr>
          <p:nvPr/>
        </p:nvCxnSpPr>
        <p:spPr bwMode="auto">
          <a:xfrm>
            <a:off x="7081392" y="4788894"/>
            <a:ext cx="1994364" cy="1154821"/>
          </a:xfrm>
          <a:prstGeom prst="bentConnector3">
            <a:avLst>
              <a:gd name="adj1" fmla="val 11146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43443927"/>
      </p:ext>
    </p:extLst>
  </p:cSld>
  <p:clrMapOvr>
    <a:masterClrMapping/>
  </p:clrMapOvr>
  <p:transition advClick="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a:t>
            </a:r>
            <a:r>
              <a:rPr lang="ko-KR" altLang="en-US" dirty="0">
                <a:solidFill>
                  <a:srgbClr val="000000"/>
                </a:solidFill>
                <a:latin typeface="돋움"/>
                <a:ea typeface="돋움"/>
              </a:rPr>
              <a:t> </a:t>
            </a:r>
            <a:r>
              <a:rPr lang="en-US" altLang="ko-KR" dirty="0" smtClean="0">
                <a:solidFill>
                  <a:srgbClr val="000000"/>
                </a:solidFill>
                <a:latin typeface="돋움"/>
                <a:ea typeface="돋움"/>
              </a:rPr>
              <a:t>– 6(2). </a:t>
            </a:r>
            <a:r>
              <a:rPr lang="ko-KR" altLang="en-US" dirty="0" smtClean="0">
                <a:solidFill>
                  <a:srgbClr val="000000"/>
                </a:solidFill>
                <a:latin typeface="돋움"/>
                <a:ea typeface="돋움"/>
              </a:rPr>
              <a:t>학습자 대상 설문조사 상세보기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6" name="직사각형 5"/>
          <p:cNvSpPr/>
          <p:nvPr/>
        </p:nvSpPr>
        <p:spPr bwMode="auto">
          <a:xfrm>
            <a:off x="12381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236881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2888827566"/>
              </p:ext>
            </p:extLst>
          </p:nvPr>
        </p:nvGraphicFramePr>
        <p:xfrm>
          <a:off x="1331567" y="1733466"/>
          <a:ext cx="5719269" cy="819391"/>
        </p:xfrm>
        <a:graphic>
          <a:graphicData uri="http://schemas.openxmlformats.org/drawingml/2006/table">
            <a:tbl>
              <a:tblPr firstRow="1" bandRow="1">
                <a:tableStyleId>{5C22544A-7EE6-4342-B048-85BDC9FD1C3A}</a:tableStyleId>
              </a:tblPr>
              <a:tblGrid>
                <a:gridCol w="540791"/>
                <a:gridCol w="447609"/>
                <a:gridCol w="542537"/>
                <a:gridCol w="868213"/>
                <a:gridCol w="416542"/>
                <a:gridCol w="764099"/>
                <a:gridCol w="687689"/>
                <a:gridCol w="458460"/>
                <a:gridCol w="382050"/>
                <a:gridCol w="611279"/>
              </a:tblGrid>
              <a:tr h="29421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중간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기말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17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 </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a:t>
                      </a: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2014.07.02~</a:t>
                      </a:r>
                    </a:p>
                    <a:p>
                      <a:pPr algn="ctr" latinLnBrk="1"/>
                      <a:r>
                        <a:rPr lang="en-US" altLang="ko-KR" sz="900" dirty="0" smtClean="0">
                          <a:solidFill>
                            <a:schemeClr val="tx1"/>
                          </a:solidFill>
                        </a:rPr>
                        <a:t>2014.07.09</a:t>
                      </a:r>
                      <a:endParaRPr lang="ko-KR" altLang="en-US" sz="900" dirty="0" smtClean="0">
                        <a:solidFill>
                          <a:schemeClr val="tx1"/>
                        </a:solidFill>
                      </a:endParaRP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38010" y="2198862"/>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pic>
        <p:nvPicPr>
          <p:cNvPr id="4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162" y="2360126"/>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916" y="121845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TextBox 79"/>
          <p:cNvSpPr txBox="1"/>
          <p:nvPr/>
        </p:nvSpPr>
        <p:spPr>
          <a:xfrm>
            <a:off x="1289814" y="1251908"/>
            <a:ext cx="1265962"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a:t>
            </a:r>
            <a:r>
              <a:rPr lang="ko-KR" altLang="en-US" sz="900" b="1" dirty="0">
                <a:solidFill>
                  <a:schemeClr val="bg1"/>
                </a:solidFill>
              </a:rPr>
              <a:t> </a:t>
            </a:r>
            <a:r>
              <a:rPr lang="ko-KR" altLang="en-US" sz="900" b="1" dirty="0" smtClean="0">
                <a:solidFill>
                  <a:schemeClr val="bg1"/>
                </a:solidFill>
              </a:rPr>
              <a:t>결과 조회</a:t>
            </a:r>
            <a:endParaRPr lang="ko-KR" altLang="en-US" sz="900" b="1" dirty="0">
              <a:solidFill>
                <a:schemeClr val="bg1"/>
              </a:solidFill>
            </a:endParaRPr>
          </a:p>
        </p:txBody>
      </p:sp>
      <p:pic>
        <p:nvPicPr>
          <p:cNvPr id="8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196" y="2360126"/>
            <a:ext cx="180390" cy="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 name="직사각형 90"/>
          <p:cNvSpPr/>
          <p:nvPr/>
        </p:nvSpPr>
        <p:spPr bwMode="auto">
          <a:xfrm>
            <a:off x="1314346" y="4166312"/>
            <a:ext cx="1961510" cy="20859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삼성</a:t>
            </a:r>
            <a:r>
              <a:rPr kumimoji="1" lang="en-US" altLang="ko-KR" sz="900" b="1" dirty="0">
                <a:solidFill>
                  <a:schemeClr val="bg1"/>
                </a:solidFill>
                <a:latin typeface="Arial" charset="0"/>
                <a:ea typeface="돋움" pitchFamily="50" charset="-127"/>
              </a:rPr>
              <a:t> </a:t>
            </a:r>
            <a:r>
              <a:rPr kumimoji="1" lang="ko-KR" altLang="en-US" sz="900" b="1" dirty="0" smtClean="0">
                <a:solidFill>
                  <a:schemeClr val="bg1"/>
                </a:solidFill>
                <a:latin typeface="Arial" charset="0"/>
                <a:ea typeface="돋움" pitchFamily="50" charset="-127"/>
              </a:rPr>
              <a:t>주재원 </a:t>
            </a:r>
            <a:r>
              <a:rPr kumimoji="1" lang="en-US" altLang="ko-KR" sz="900" b="1" dirty="0" smtClean="0">
                <a:solidFill>
                  <a:schemeClr val="bg1"/>
                </a:solidFill>
                <a:latin typeface="Arial" charset="0"/>
                <a:ea typeface="돋움" pitchFamily="50" charset="-127"/>
              </a:rPr>
              <a:t>C </a:t>
            </a:r>
            <a:r>
              <a:rPr kumimoji="1" lang="ko-KR" altLang="en-US" sz="900" b="1" dirty="0" smtClean="0">
                <a:solidFill>
                  <a:schemeClr val="bg1"/>
                </a:solidFill>
                <a:latin typeface="Arial" charset="0"/>
                <a:ea typeface="돋움" pitchFamily="50" charset="-127"/>
              </a:rPr>
              <a:t>중간 설문조사</a:t>
            </a:r>
            <a:r>
              <a:rPr kumimoji="1" lang="en-US" altLang="ko-KR" sz="900" b="1" dirty="0" smtClean="0">
                <a:solidFill>
                  <a:schemeClr val="bg1"/>
                </a:solidFill>
                <a:latin typeface="Arial" charset="0"/>
                <a:ea typeface="돋움" pitchFamily="50" charset="-127"/>
              </a:rPr>
              <a:t> </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93" name="표 92"/>
          <p:cNvGraphicFramePr>
            <a:graphicFrameLocks noGrp="1"/>
          </p:cNvGraphicFramePr>
          <p:nvPr>
            <p:extLst>
              <p:ext uri="{D42A27DB-BD31-4B8C-83A1-F6EECF244321}">
                <p14:modId xmlns:p14="http://schemas.microsoft.com/office/powerpoint/2010/main" val="3530868888"/>
              </p:ext>
            </p:extLst>
          </p:nvPr>
        </p:nvGraphicFramePr>
        <p:xfrm>
          <a:off x="1331640" y="4421457"/>
          <a:ext cx="5719190" cy="2283676"/>
        </p:xfrm>
        <a:graphic>
          <a:graphicData uri="http://schemas.openxmlformats.org/drawingml/2006/table">
            <a:tbl>
              <a:tblPr firstRow="1" bandRow="1">
                <a:tableStyleId>{5C22544A-7EE6-4342-B048-85BDC9FD1C3A}</a:tableStyleId>
              </a:tblPr>
              <a:tblGrid>
                <a:gridCol w="417254"/>
                <a:gridCol w="1022906"/>
                <a:gridCol w="576064"/>
                <a:gridCol w="576064"/>
                <a:gridCol w="432048"/>
                <a:gridCol w="576064"/>
                <a:gridCol w="576064"/>
                <a:gridCol w="648072"/>
                <a:gridCol w="504056"/>
                <a:gridCol w="390598"/>
              </a:tblGrid>
              <a:tr h="134150">
                <a:tc rowSpan="2">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ko-KR" altLang="en-US" sz="900" dirty="0" smtClean="0">
                          <a:solidFill>
                            <a:schemeClr val="tx1"/>
                          </a:solidFill>
                        </a:rPr>
                        <a:t>설문항목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pPr algn="ctr"/>
                      <a:r>
                        <a:rPr lang="ko-KR" altLang="en-US" sz="900" dirty="0" smtClean="0">
                          <a:solidFill>
                            <a:schemeClr val="tx1"/>
                          </a:solidFill>
                        </a:rPr>
                        <a:t>설문 </a:t>
                      </a:r>
                      <a:r>
                        <a:rPr lang="ko-KR" altLang="en-US" sz="900" dirty="0" smtClean="0">
                          <a:solidFill>
                            <a:schemeClr val="tx1"/>
                          </a:solidFill>
                        </a:rPr>
                        <a:t>대상자</a:t>
                      </a:r>
                      <a:r>
                        <a:rPr lang="en-US" altLang="ko-KR" sz="900" dirty="0" smtClean="0">
                          <a:solidFill>
                            <a:schemeClr val="tx1"/>
                          </a:solidFill>
                        </a:rPr>
                        <a:t>(</a:t>
                      </a:r>
                      <a:r>
                        <a:rPr lang="ko-KR" altLang="en-US" sz="900" dirty="0" smtClean="0">
                          <a:solidFill>
                            <a:schemeClr val="tx1"/>
                          </a:solidFill>
                        </a:rPr>
                        <a:t>무기명</a:t>
                      </a:r>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ltLang="en-US" dirty="0"/>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ko-KR" altLang="en-US" dirty="0"/>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ko-KR" altLang="en-US" sz="900" dirty="0" smtClean="0">
                          <a:solidFill>
                            <a:schemeClr val="tx1"/>
                          </a:solidFill>
                        </a:rPr>
                        <a:t>총점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150">
                <a:tc vMerge="1">
                  <a:txBody>
                    <a:bodyPr/>
                    <a:lstStyle/>
                    <a:p>
                      <a:pPr latinLnBrk="1"/>
                      <a:endParaRPr lang="ko-KR" altLang="en-US"/>
                    </a:p>
                  </a:txBody>
                  <a:tcPr/>
                </a:tc>
                <a:tc vMerge="1">
                  <a:txBody>
                    <a:bodyPr/>
                    <a:lstStyle/>
                    <a:p>
                      <a:pPr latinLnBrk="1"/>
                      <a:endParaRPr lang="ko-KR" altLang="en-US"/>
                    </a:p>
                  </a:txBody>
                  <a:tcPr/>
                </a:tc>
                <a:tc>
                  <a:txBody>
                    <a:bodyPr/>
                    <a:lstStyle/>
                    <a:p>
                      <a:pPr algn="ctr"/>
                      <a:r>
                        <a:rPr lang="en-US" altLang="ko-KR" sz="900" dirty="0" smtClean="0"/>
                        <a:t>A</a:t>
                      </a:r>
                      <a:endParaRPr lang="ko-KR" altLang="en-US" sz="900" dirty="0"/>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a:t>
                      </a:r>
                      <a:endParaRPr lang="ko-KR" altLang="en-US" sz="900" dirty="0"/>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C</a:t>
                      </a:r>
                      <a:endParaRPr lang="ko-KR" altLang="en-US" sz="900" dirty="0"/>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latinLnBrk="1"/>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627">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너는 누구</a:t>
                      </a:r>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627">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나는 누구</a:t>
                      </a:r>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627">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여친 있니</a:t>
                      </a:r>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62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62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62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62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62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62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62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62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627">
                <a:tc gridSpan="2">
                  <a:txBody>
                    <a:bodyPr/>
                    <a:lstStyle/>
                    <a:p>
                      <a:pPr algn="ctr" latinLnBrk="1"/>
                      <a:r>
                        <a:rPr lang="ko-KR" altLang="en-US" sz="900" b="1" dirty="0" smtClean="0">
                          <a:solidFill>
                            <a:schemeClr val="tx1"/>
                          </a:solidFill>
                        </a:rPr>
                        <a:t>학생 별 총점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4" name="직사각형 93"/>
          <p:cNvSpPr/>
          <p:nvPr/>
        </p:nvSpPr>
        <p:spPr bwMode="auto">
          <a:xfrm>
            <a:off x="1331426" y="1490737"/>
            <a:ext cx="1368366" cy="20264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설무조사</a:t>
            </a:r>
            <a:r>
              <a:rPr kumimoji="1" lang="ko-KR" altLang="en-US" sz="900" b="1" dirty="0" smtClean="0">
                <a:solidFill>
                  <a:schemeClr val="bg1"/>
                </a:solidFill>
                <a:latin typeface="Arial" charset="0"/>
                <a:ea typeface="돋움" pitchFamily="50" charset="-127"/>
              </a:rPr>
              <a:t> 현황 </a:t>
            </a:r>
            <a:r>
              <a:rPr kumimoji="1" lang="en-US" altLang="ko-KR" sz="900" b="1" dirty="0" smtClean="0">
                <a:solidFill>
                  <a:schemeClr val="bg1"/>
                </a:solidFill>
                <a:latin typeface="Arial" charset="0"/>
                <a:ea typeface="돋움" pitchFamily="50" charset="-127"/>
              </a:rPr>
              <a:t>– </a:t>
            </a:r>
            <a:r>
              <a:rPr kumimoji="1" lang="ko-KR" altLang="en-US" sz="900" b="1" dirty="0" smtClean="0">
                <a:solidFill>
                  <a:schemeClr val="bg1"/>
                </a:solidFill>
                <a:latin typeface="Arial" charset="0"/>
                <a:ea typeface="돋움" pitchFamily="50" charset="-127"/>
              </a:rPr>
              <a:t>학생</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876" y="390386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10190" y="3928299"/>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a:t>
            </a:r>
            <a:r>
              <a:rPr lang="en-US" altLang="ko-KR" sz="900" b="1" dirty="0" smtClean="0">
                <a:solidFill>
                  <a:schemeClr val="bg1"/>
                </a:solidFill>
              </a:rPr>
              <a:t> </a:t>
            </a:r>
            <a:r>
              <a:rPr lang="ko-KR" altLang="en-US" sz="900" b="1" dirty="0" smtClean="0">
                <a:solidFill>
                  <a:schemeClr val="bg1"/>
                </a:solidFill>
              </a:rPr>
              <a:t>내용</a:t>
            </a:r>
            <a:endParaRPr lang="ko-KR" altLang="en-US" sz="900" b="1" dirty="0">
              <a:solidFill>
                <a:schemeClr val="bg1"/>
              </a:solidFill>
            </a:endParaRPr>
          </a:p>
        </p:txBody>
      </p:sp>
      <p:sp>
        <p:nvSpPr>
          <p:cNvPr id="99" name="직사각형 98"/>
          <p:cNvSpPr/>
          <p:nvPr/>
        </p:nvSpPr>
        <p:spPr bwMode="auto">
          <a:xfrm>
            <a:off x="1275356" y="4133654"/>
            <a:ext cx="5851869" cy="2618600"/>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4" name="직사각형 23"/>
          <p:cNvSpPr/>
          <p:nvPr/>
        </p:nvSpPr>
        <p:spPr bwMode="auto">
          <a:xfrm>
            <a:off x="1331426" y="2624409"/>
            <a:ext cx="1368366" cy="20264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참여여부</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1071041131"/>
              </p:ext>
            </p:extLst>
          </p:nvPr>
        </p:nvGraphicFramePr>
        <p:xfrm>
          <a:off x="1338010" y="2870480"/>
          <a:ext cx="5712828" cy="889316"/>
        </p:xfrm>
        <a:graphic>
          <a:graphicData uri="http://schemas.openxmlformats.org/drawingml/2006/table">
            <a:tbl>
              <a:tblPr firstRow="1" bandRow="1">
                <a:tableStyleId>{5C22544A-7EE6-4342-B048-85BDC9FD1C3A}</a:tableStyleId>
              </a:tblPr>
              <a:tblGrid>
                <a:gridCol w="519348"/>
                <a:gridCol w="519348"/>
                <a:gridCol w="519348"/>
                <a:gridCol w="519348"/>
                <a:gridCol w="519348"/>
                <a:gridCol w="519348"/>
                <a:gridCol w="519348"/>
                <a:gridCol w="519348"/>
                <a:gridCol w="519348"/>
                <a:gridCol w="519348"/>
                <a:gridCol w="519348"/>
              </a:tblGrid>
              <a:tr h="444658">
                <a:tc>
                  <a:txBody>
                    <a:bodyPr/>
                    <a:lstStyle/>
                    <a:p>
                      <a:pPr algn="ctr" latinLnBrk="1"/>
                      <a:r>
                        <a:rPr lang="ko-KR" altLang="en-US" sz="900" dirty="0" smtClean="0">
                          <a:solidFill>
                            <a:schemeClr val="tx1"/>
                          </a:solidFill>
                        </a:rPr>
                        <a:t>참여자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이희승</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이동혁</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권영은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임정은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김정은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박다혜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4658">
                <a:tc>
                  <a:txBody>
                    <a:bodyPr/>
                    <a:lstStyle/>
                    <a:p>
                      <a:pPr algn="ctr" latinLnBrk="1"/>
                      <a:r>
                        <a:rPr lang="ko-KR" altLang="en-US" sz="900" dirty="0" smtClean="0">
                          <a:solidFill>
                            <a:schemeClr val="tx1"/>
                          </a:solidFill>
                        </a:rPr>
                        <a:t>참여여부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O</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X</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O</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X</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O</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O</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O</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O</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O</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O</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35175133"/>
      </p:ext>
    </p:extLst>
  </p:cSld>
  <p:clrMapOvr>
    <a:masterClrMapping/>
  </p:clrMapOvr>
  <p:transition advClick="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81" name="그룹 80"/>
          <p:cNvGrpSpPr/>
          <p:nvPr/>
        </p:nvGrpSpPr>
        <p:grpSpPr>
          <a:xfrm>
            <a:off x="5915366" y="1793553"/>
            <a:ext cx="1109100" cy="245523"/>
            <a:chOff x="7360053" y="3068960"/>
            <a:chExt cx="2235137" cy="442247"/>
          </a:xfrm>
        </p:grpSpPr>
        <p:pic>
          <p:nvPicPr>
            <p:cNvPr id="90" name="그림 89"/>
            <p:cNvPicPr>
              <a:picLocks noChangeAspect="1"/>
            </p:cNvPicPr>
            <p:nvPr/>
          </p:nvPicPr>
          <p:blipFill>
            <a:blip r:embed="rId3"/>
            <a:stretch>
              <a:fillRect/>
            </a:stretch>
          </p:blipFill>
          <p:spPr>
            <a:xfrm>
              <a:off x="7360053" y="3068960"/>
              <a:ext cx="2235137" cy="442247"/>
            </a:xfrm>
            <a:prstGeom prst="rect">
              <a:avLst/>
            </a:prstGeom>
          </p:spPr>
        </p:pic>
        <p:sp>
          <p:nvSpPr>
            <p:cNvPr id="92" name="직사각형 91"/>
            <p:cNvSpPr/>
            <p:nvPr/>
          </p:nvSpPr>
          <p:spPr bwMode="auto">
            <a:xfrm>
              <a:off x="7452320" y="3176902"/>
              <a:ext cx="377549" cy="269677"/>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smtClean="0">
                  <a:latin typeface="Arial" charset="0"/>
                  <a:ea typeface="돋움" pitchFamily="50" charset="-127"/>
                </a:rPr>
                <a:t>50</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9" name="그룹 8"/>
          <p:cNvGrpSpPr/>
          <p:nvPr/>
        </p:nvGrpSpPr>
        <p:grpSpPr>
          <a:xfrm>
            <a:off x="1259916" y="1218455"/>
            <a:ext cx="5862754" cy="191402"/>
            <a:chOff x="1314346" y="1719201"/>
            <a:chExt cx="5862754" cy="191402"/>
          </a:xfrm>
        </p:grpSpPr>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529329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5"/>
          <a:stretch>
            <a:fillRect/>
          </a:stretch>
        </p:blipFill>
        <p:spPr>
          <a:xfrm>
            <a:off x="5757803" y="6464223"/>
            <a:ext cx="1293034" cy="197972"/>
          </a:xfrm>
          <a:prstGeom prst="rect">
            <a:avLst/>
          </a:prstGeom>
        </p:spPr>
      </p:pic>
      <p:pic>
        <p:nvPicPr>
          <p:cNvPr id="126" name="그림 125"/>
          <p:cNvPicPr>
            <a:picLocks noChangeAspect="1"/>
          </p:cNvPicPr>
          <p:nvPr/>
        </p:nvPicPr>
        <p:blipFill>
          <a:blip r:embed="rId6"/>
          <a:stretch>
            <a:fillRect/>
          </a:stretch>
        </p:blipFill>
        <p:spPr>
          <a:xfrm>
            <a:off x="1339954" y="6478828"/>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473977674"/>
              </p:ext>
            </p:extLst>
          </p:nvPr>
        </p:nvGraphicFramePr>
        <p:xfrm>
          <a:off x="1342453" y="2096531"/>
          <a:ext cx="5708384" cy="4367689"/>
        </p:xfrm>
        <a:graphic>
          <a:graphicData uri="http://schemas.openxmlformats.org/drawingml/2006/table">
            <a:tbl>
              <a:tblPr firstRow="1" bandRow="1">
                <a:tableStyleId>{5C22544A-7EE6-4342-B048-85BDC9FD1C3A}</a:tableStyleId>
              </a:tblPr>
              <a:tblGrid>
                <a:gridCol w="553817"/>
                <a:gridCol w="458391"/>
                <a:gridCol w="489147"/>
                <a:gridCol w="622065"/>
                <a:gridCol w="889127"/>
                <a:gridCol w="426575"/>
                <a:gridCol w="870545"/>
                <a:gridCol w="432048"/>
                <a:gridCol w="575419"/>
                <a:gridCol w="391250"/>
              </a:tblGrid>
              <a:tr h="285841">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023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2014.06.02(1</a:t>
                      </a:r>
                      <a:r>
                        <a:rPr lang="ko-KR" altLang="en-US" sz="900" dirty="0" smtClean="0">
                          <a:solidFill>
                            <a:schemeClr val="tx1"/>
                          </a:solidFill>
                        </a:rPr>
                        <a:t>차</a:t>
                      </a:r>
                      <a:r>
                        <a:rPr lang="en-US" altLang="ko-KR" sz="900" dirty="0" smtClean="0">
                          <a:solidFill>
                            <a:schemeClr val="tx1"/>
                          </a:solidFill>
                        </a:rPr>
                        <a:t>)</a:t>
                      </a: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023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2014.06.02(3</a:t>
                      </a:r>
                      <a:r>
                        <a:rPr lang="ko-KR" altLang="en-US" sz="900" dirty="0" smtClean="0">
                          <a:solidFill>
                            <a:schemeClr val="tx1"/>
                          </a:solidFill>
                        </a:rPr>
                        <a:t>차</a:t>
                      </a:r>
                      <a:r>
                        <a:rPr lang="en-US" altLang="ko-KR" sz="900" dirty="0" smtClean="0">
                          <a:solidFill>
                            <a:schemeClr val="tx1"/>
                          </a:solidFill>
                        </a:rPr>
                        <a:t>)</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023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2014.06.02(5</a:t>
                      </a:r>
                      <a:r>
                        <a:rPr lang="ko-KR" altLang="en-US" sz="900" dirty="0" smtClean="0">
                          <a:solidFill>
                            <a:schemeClr val="tx1"/>
                          </a:solidFill>
                        </a:rPr>
                        <a:t>차</a:t>
                      </a:r>
                      <a:r>
                        <a:rPr lang="en-US" altLang="ko-KR" sz="900" dirty="0" smtClean="0">
                          <a:solidFill>
                            <a:schemeClr val="tx1"/>
                          </a:solidFill>
                        </a:rPr>
                        <a:t>)</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023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2014.06.02(1</a:t>
                      </a:r>
                      <a:r>
                        <a:rPr lang="ko-KR" altLang="en-US" sz="900" dirty="0" smtClean="0">
                          <a:solidFill>
                            <a:schemeClr val="tx1"/>
                          </a:solidFill>
                        </a:rPr>
                        <a:t>차</a:t>
                      </a:r>
                      <a:r>
                        <a:rPr lang="en-US" altLang="ko-KR" sz="900" dirty="0" smtClean="0">
                          <a:solidFill>
                            <a:schemeClr val="tx1"/>
                          </a:solidFill>
                        </a:rPr>
                        <a:t>)</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023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2014.06.02(6</a:t>
                      </a:r>
                      <a:r>
                        <a:rPr lang="ko-KR" altLang="en-US" sz="900" dirty="0" smtClean="0">
                          <a:solidFill>
                            <a:schemeClr val="tx1"/>
                          </a:solidFill>
                        </a:rPr>
                        <a:t>차</a:t>
                      </a:r>
                      <a:r>
                        <a:rPr lang="en-US" altLang="ko-KR" sz="900" dirty="0" smtClean="0">
                          <a:solidFill>
                            <a:schemeClr val="tx1"/>
                          </a:solidFill>
                        </a:rPr>
                        <a:t>)</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023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2014.06.02(7</a:t>
                      </a:r>
                      <a:r>
                        <a:rPr lang="ko-KR" altLang="en-US" sz="900" dirty="0" smtClean="0">
                          <a:solidFill>
                            <a:schemeClr val="tx1"/>
                          </a:solidFill>
                        </a:rPr>
                        <a:t>차</a:t>
                      </a:r>
                      <a:r>
                        <a:rPr lang="en-US" altLang="ko-KR" sz="900" dirty="0" smtClean="0">
                          <a:solidFill>
                            <a:schemeClr val="tx1"/>
                          </a:solidFill>
                        </a:rPr>
                        <a:t>)</a:t>
                      </a:r>
                    </a:p>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023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0231">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0" name="직사각형 129"/>
          <p:cNvSpPr/>
          <p:nvPr/>
        </p:nvSpPr>
        <p:spPr bwMode="auto">
          <a:xfrm>
            <a:off x="1375112" y="2572813"/>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pSp>
        <p:nvGrpSpPr>
          <p:cNvPr id="11" name="그룹 10"/>
          <p:cNvGrpSpPr/>
          <p:nvPr/>
        </p:nvGrpSpPr>
        <p:grpSpPr>
          <a:xfrm>
            <a:off x="1316561" y="1769885"/>
            <a:ext cx="4590934" cy="280077"/>
            <a:chOff x="1349218" y="1495670"/>
            <a:chExt cx="4095893" cy="280077"/>
          </a:xfrm>
        </p:grpSpPr>
        <p:pic>
          <p:nvPicPr>
            <p:cNvPr id="7" name="그림 6"/>
            <p:cNvPicPr>
              <a:picLocks noChangeAspect="1"/>
            </p:cNvPicPr>
            <p:nvPr/>
          </p:nvPicPr>
          <p:blipFill>
            <a:blip r:embed="rId7"/>
            <a:stretch>
              <a:fillRect/>
            </a:stretch>
          </p:blipFill>
          <p:spPr>
            <a:xfrm>
              <a:off x="1349218" y="1495670"/>
              <a:ext cx="831934" cy="280077"/>
            </a:xfrm>
            <a:prstGeom prst="rect">
              <a:avLst/>
            </a:prstGeom>
          </p:spPr>
        </p:pic>
        <p:pic>
          <p:nvPicPr>
            <p:cNvPr id="68" name="그림 67"/>
            <p:cNvPicPr>
              <a:picLocks noChangeAspect="1"/>
            </p:cNvPicPr>
            <p:nvPr/>
          </p:nvPicPr>
          <p:blipFill>
            <a:blip r:embed="rId7"/>
            <a:stretch>
              <a:fillRect/>
            </a:stretch>
          </p:blipFill>
          <p:spPr>
            <a:xfrm>
              <a:off x="2165208" y="1495670"/>
              <a:ext cx="831934" cy="280077"/>
            </a:xfrm>
            <a:prstGeom prst="rect">
              <a:avLst/>
            </a:prstGeom>
          </p:spPr>
        </p:pic>
        <p:pic>
          <p:nvPicPr>
            <p:cNvPr id="69" name="그림 68"/>
            <p:cNvPicPr>
              <a:picLocks noChangeAspect="1"/>
            </p:cNvPicPr>
            <p:nvPr/>
          </p:nvPicPr>
          <p:blipFill>
            <a:blip r:embed="rId7"/>
            <a:stretch>
              <a:fillRect/>
            </a:stretch>
          </p:blipFill>
          <p:spPr>
            <a:xfrm>
              <a:off x="2981197" y="1495670"/>
              <a:ext cx="831934" cy="280077"/>
            </a:xfrm>
            <a:prstGeom prst="rect">
              <a:avLst/>
            </a:prstGeom>
          </p:spPr>
        </p:pic>
        <p:pic>
          <p:nvPicPr>
            <p:cNvPr id="70" name="그림 69"/>
            <p:cNvPicPr>
              <a:picLocks noChangeAspect="1"/>
            </p:cNvPicPr>
            <p:nvPr/>
          </p:nvPicPr>
          <p:blipFill>
            <a:blip r:embed="rId7"/>
            <a:stretch>
              <a:fillRect/>
            </a:stretch>
          </p:blipFill>
          <p:spPr>
            <a:xfrm>
              <a:off x="3797186" y="1495670"/>
              <a:ext cx="831934" cy="280077"/>
            </a:xfrm>
            <a:prstGeom prst="rect">
              <a:avLst/>
            </a:prstGeom>
          </p:spPr>
        </p:pic>
        <p:pic>
          <p:nvPicPr>
            <p:cNvPr id="71" name="그림 70"/>
            <p:cNvPicPr>
              <a:picLocks noChangeAspect="1"/>
            </p:cNvPicPr>
            <p:nvPr/>
          </p:nvPicPr>
          <p:blipFill>
            <a:blip r:embed="rId7"/>
            <a:stretch>
              <a:fillRect/>
            </a:stretch>
          </p:blipFill>
          <p:spPr>
            <a:xfrm>
              <a:off x="4613177" y="1495670"/>
              <a:ext cx="831934" cy="280077"/>
            </a:xfrm>
            <a:prstGeom prst="rect">
              <a:avLst/>
            </a:prstGeom>
          </p:spPr>
        </p:pic>
      </p:grpSp>
      <p:grpSp>
        <p:nvGrpSpPr>
          <p:cNvPr id="12" name="그룹 11"/>
          <p:cNvGrpSpPr/>
          <p:nvPr/>
        </p:nvGrpSpPr>
        <p:grpSpPr>
          <a:xfrm>
            <a:off x="5904995" y="1484784"/>
            <a:ext cx="1187285" cy="314325"/>
            <a:chOff x="5710780" y="1895395"/>
            <a:chExt cx="1603857" cy="314325"/>
          </a:xfrm>
        </p:grpSpPr>
        <p:grpSp>
          <p:nvGrpSpPr>
            <p:cNvPr id="74" name="그룹 73"/>
            <p:cNvGrpSpPr/>
            <p:nvPr/>
          </p:nvGrpSpPr>
          <p:grpSpPr>
            <a:xfrm>
              <a:off x="5710780" y="1895395"/>
              <a:ext cx="1603857" cy="314325"/>
              <a:chOff x="5292380" y="1813342"/>
              <a:chExt cx="1007811" cy="314325"/>
            </a:xfrm>
          </p:grpSpPr>
          <p:pic>
            <p:nvPicPr>
              <p:cNvPr id="7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직사각형 7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7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8" name="직사각형 107"/>
          <p:cNvSpPr/>
          <p:nvPr/>
        </p:nvSpPr>
        <p:spPr bwMode="auto">
          <a:xfrm>
            <a:off x="1368670" y="3577957"/>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진행대기</a:t>
            </a:r>
            <a:endParaRPr kumimoji="1" lang="ko-KR" altLang="en-US" sz="900" b="1" dirty="0">
              <a:solidFill>
                <a:schemeClr val="bg1"/>
              </a:solidFill>
              <a:latin typeface="Arial" charset="0"/>
              <a:ea typeface="돋움" pitchFamily="50" charset="-127"/>
            </a:endParaRPr>
          </a:p>
        </p:txBody>
      </p:sp>
      <p:sp>
        <p:nvSpPr>
          <p:cNvPr id="110" name="직사각형 109"/>
          <p:cNvSpPr/>
          <p:nvPr/>
        </p:nvSpPr>
        <p:spPr bwMode="auto">
          <a:xfrm>
            <a:off x="1357856" y="5085184"/>
            <a:ext cx="499934" cy="16753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41" name="표 40"/>
          <p:cNvGraphicFramePr>
            <a:graphicFrameLocks noGrp="1"/>
          </p:cNvGraphicFramePr>
          <p:nvPr>
            <p:extLst>
              <p:ext uri="{D42A27DB-BD31-4B8C-83A1-F6EECF244321}">
                <p14:modId xmlns:p14="http://schemas.microsoft.com/office/powerpoint/2010/main" val="387365935"/>
              </p:ext>
            </p:extLst>
          </p:nvPr>
        </p:nvGraphicFramePr>
        <p:xfrm>
          <a:off x="1330764" y="1511558"/>
          <a:ext cx="2189580" cy="228600"/>
        </p:xfrm>
        <a:graphic>
          <a:graphicData uri="http://schemas.openxmlformats.org/drawingml/2006/table">
            <a:tbl>
              <a:tblPr firstRow="1" bandRow="1">
                <a:tableStyleId>{5C22544A-7EE6-4342-B048-85BDC9FD1C3A}</a:tableStyleId>
              </a:tblPr>
              <a:tblGrid>
                <a:gridCol w="1094790"/>
                <a:gridCol w="1094790"/>
              </a:tblGrid>
              <a:tr h="207369">
                <a:tc>
                  <a:txBody>
                    <a:bodyPr/>
                    <a:lstStyle/>
                    <a:p>
                      <a:pPr algn="ctr" latinLnBrk="1"/>
                      <a:r>
                        <a:rPr lang="en-US" altLang="ko-KR" sz="900" dirty="0" smtClean="0">
                          <a:solidFill>
                            <a:schemeClr val="tx1"/>
                          </a:solidFill>
                        </a:rPr>
                        <a:t>Student</a:t>
                      </a:r>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900" dirty="0" smtClean="0">
                          <a:solidFill>
                            <a:schemeClr val="bg1"/>
                          </a:solidFill>
                        </a:rPr>
                        <a:t>The</a:t>
                      </a:r>
                      <a:r>
                        <a:rPr lang="en-US" altLang="ko-KR" sz="900" baseline="0" dirty="0" smtClean="0">
                          <a:solidFill>
                            <a:schemeClr val="bg1"/>
                          </a:solidFill>
                        </a:rPr>
                        <a:t> Mandarin</a:t>
                      </a:r>
                      <a:endParaRPr lang="ko-KR" altLang="en-US" sz="9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0033"/>
                    </a:solidFill>
                  </a:tcPr>
                </a:tc>
              </a:tr>
            </a:tbl>
          </a:graphicData>
        </a:graphic>
      </p:graphicFrame>
      <p:sp>
        <p:nvSpPr>
          <p:cNvPr id="45" name="직사각형 44"/>
          <p:cNvSpPr/>
          <p:nvPr/>
        </p:nvSpPr>
        <p:spPr bwMode="auto">
          <a:xfrm>
            <a:off x="4942047" y="4247801"/>
            <a:ext cx="499934" cy="15665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조사완료</a:t>
            </a:r>
            <a:endParaRPr kumimoji="1" lang="ko-KR" altLang="en-US" sz="900" b="1" dirty="0">
              <a:solidFill>
                <a:schemeClr val="bg1"/>
              </a:solidFill>
              <a:latin typeface="Arial" charset="0"/>
              <a:ea typeface="돋움" pitchFamily="50" charset="-127"/>
            </a:endParaRPr>
          </a:p>
        </p:txBody>
      </p:sp>
      <p:sp>
        <p:nvSpPr>
          <p:cNvPr id="48" name="직사각형 47"/>
          <p:cNvSpPr/>
          <p:nvPr/>
        </p:nvSpPr>
        <p:spPr bwMode="auto">
          <a:xfrm>
            <a:off x="4942047" y="5268550"/>
            <a:ext cx="499934" cy="156653"/>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조사완료</a:t>
            </a:r>
            <a:endParaRPr kumimoji="1" lang="ko-KR" altLang="en-US" sz="900" b="1" dirty="0">
              <a:solidFill>
                <a:schemeClr val="bg1"/>
              </a:solidFill>
              <a:latin typeface="Arial" charset="0"/>
              <a:ea typeface="돋움" pitchFamily="50" charset="-127"/>
            </a:endParaRPr>
          </a:p>
        </p:txBody>
      </p:sp>
      <p:sp>
        <p:nvSpPr>
          <p:cNvPr id="51" name="직사각형 50"/>
          <p:cNvSpPr/>
          <p:nvPr/>
        </p:nvSpPr>
        <p:spPr bwMode="auto">
          <a:xfrm>
            <a:off x="4942047" y="3730418"/>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조사진행</a:t>
            </a:r>
            <a:endParaRPr kumimoji="1" lang="ko-KR" altLang="en-US" sz="900" b="1" dirty="0">
              <a:solidFill>
                <a:schemeClr val="bg1"/>
              </a:solidFill>
              <a:latin typeface="Arial" charset="0"/>
              <a:ea typeface="돋움" pitchFamily="50" charset="-127"/>
            </a:endParaRPr>
          </a:p>
        </p:txBody>
      </p:sp>
      <p:sp>
        <p:nvSpPr>
          <p:cNvPr id="53" name="직사각형 52"/>
          <p:cNvSpPr/>
          <p:nvPr/>
        </p:nvSpPr>
        <p:spPr bwMode="auto">
          <a:xfrm>
            <a:off x="4942047" y="2726189"/>
            <a:ext cx="499934" cy="15251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출제</a:t>
            </a:r>
            <a:endParaRPr kumimoji="1" lang="ko-KR" altLang="en-US" sz="900" b="1" dirty="0">
              <a:solidFill>
                <a:schemeClr val="bg1"/>
              </a:solidFill>
              <a:latin typeface="Arial" charset="0"/>
              <a:ea typeface="돋움" pitchFamily="50" charset="-127"/>
            </a:endParaRPr>
          </a:p>
        </p:txBody>
      </p:sp>
      <p:sp>
        <p:nvSpPr>
          <p:cNvPr id="54" name="직사각형 53"/>
          <p:cNvSpPr/>
          <p:nvPr/>
        </p:nvSpPr>
        <p:spPr bwMode="auto">
          <a:xfrm>
            <a:off x="4942047" y="3215478"/>
            <a:ext cx="499934" cy="167539"/>
          </a:xfrm>
          <a:prstGeom prst="rect">
            <a:avLst/>
          </a:prstGeom>
          <a:solidFill>
            <a:srgbClr val="FF99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출제완료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357856" y="4082606"/>
            <a:ext cx="499934" cy="167539"/>
          </a:xfrm>
          <a:prstGeom prst="rect">
            <a:avLst/>
          </a:prstGeom>
          <a:solidFill>
            <a:schemeClr val="accent2">
              <a:lumMod val="50000"/>
            </a:schemeClr>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진행대기</a:t>
            </a:r>
            <a:endParaRPr kumimoji="1" lang="ko-KR" altLang="en-US" sz="900" b="1" dirty="0">
              <a:solidFill>
                <a:schemeClr val="bg1"/>
              </a:solidFill>
              <a:latin typeface="Arial" charset="0"/>
              <a:ea typeface="돋움" pitchFamily="50" charset="-127"/>
            </a:endParaRPr>
          </a:p>
        </p:txBody>
      </p:sp>
      <p:sp>
        <p:nvSpPr>
          <p:cNvPr id="59" name="직사각형 58"/>
          <p:cNvSpPr/>
          <p:nvPr/>
        </p:nvSpPr>
        <p:spPr bwMode="auto">
          <a:xfrm>
            <a:off x="1375112" y="3073019"/>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50"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a:t>
            </a:r>
            <a:r>
              <a:rPr lang="ko-KR" altLang="en-US" dirty="0">
                <a:solidFill>
                  <a:srgbClr val="000000"/>
                </a:solidFill>
                <a:latin typeface="돋움"/>
                <a:ea typeface="돋움"/>
              </a:rPr>
              <a:t> </a:t>
            </a:r>
            <a:r>
              <a:rPr lang="en-US" altLang="ko-KR" dirty="0" smtClean="0">
                <a:solidFill>
                  <a:srgbClr val="000000"/>
                </a:solidFill>
                <a:latin typeface="돋움"/>
                <a:ea typeface="돋움"/>
              </a:rPr>
              <a:t>– 6(2). HR</a:t>
            </a:r>
            <a:r>
              <a:rPr lang="ko-KR" altLang="en-US" dirty="0" smtClean="0">
                <a:solidFill>
                  <a:srgbClr val="000000"/>
                </a:solidFill>
                <a:latin typeface="돋움"/>
                <a:ea typeface="돋움"/>
              </a:rPr>
              <a:t> 대상 설문조사 전체보기</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8" name="그룹 7"/>
          <p:cNvGrpSpPr/>
          <p:nvPr/>
        </p:nvGrpSpPr>
        <p:grpSpPr>
          <a:xfrm>
            <a:off x="6685837" y="2547287"/>
            <a:ext cx="343624" cy="175318"/>
            <a:chOff x="7806918" y="1884491"/>
            <a:chExt cx="343624" cy="175318"/>
          </a:xfrm>
        </p:grpSpPr>
        <p:pic>
          <p:nvPicPr>
            <p:cNvPr id="3" name="그림 2"/>
            <p:cNvPicPr>
              <a:picLocks noChangeAspect="1"/>
            </p:cNvPicPr>
            <p:nvPr/>
          </p:nvPicPr>
          <p:blipFill>
            <a:blip r:embed="rId10"/>
            <a:stretch>
              <a:fillRect/>
            </a:stretch>
          </p:blipFill>
          <p:spPr>
            <a:xfrm>
              <a:off x="7806918" y="1884491"/>
              <a:ext cx="343624" cy="175318"/>
            </a:xfrm>
            <a:prstGeom prst="rect">
              <a:avLst/>
            </a:prstGeom>
          </p:spPr>
        </p:pic>
        <p:sp>
          <p:nvSpPr>
            <p:cNvPr id="66" name="직사각형 65"/>
            <p:cNvSpPr/>
            <p:nvPr/>
          </p:nvSpPr>
          <p:spPr bwMode="auto">
            <a:xfrm>
              <a:off x="7873481" y="1947265"/>
              <a:ext cx="85731" cy="6746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dirty="0">
                  <a:latin typeface="Arial" charset="0"/>
                  <a:ea typeface="돋움" pitchFamily="50" charset="-127"/>
                </a:rPr>
                <a:t>1</a:t>
              </a:r>
              <a:endParaRPr kumimoji="1" lang="ko-KR" altLang="en-US" sz="800" b="1" i="0" u="none" strike="noStrike" cap="none" normalizeH="0" baseline="0" dirty="0" smtClean="0">
                <a:ln>
                  <a:noFill/>
                </a:ln>
                <a:effectLst/>
                <a:latin typeface="Arial" charset="0"/>
                <a:ea typeface="돋움" pitchFamily="50" charset="-127"/>
              </a:endParaRPr>
            </a:p>
          </p:txBody>
        </p:sp>
      </p:grpSp>
      <p:grpSp>
        <p:nvGrpSpPr>
          <p:cNvPr id="10" name="그룹 9"/>
          <p:cNvGrpSpPr/>
          <p:nvPr/>
        </p:nvGrpSpPr>
        <p:grpSpPr>
          <a:xfrm>
            <a:off x="6686073" y="3061171"/>
            <a:ext cx="343624" cy="175318"/>
            <a:chOff x="6675187" y="3061171"/>
            <a:chExt cx="343624" cy="175318"/>
          </a:xfrm>
        </p:grpSpPr>
        <p:pic>
          <p:nvPicPr>
            <p:cNvPr id="72" name="그림 71"/>
            <p:cNvPicPr>
              <a:picLocks noChangeAspect="1"/>
            </p:cNvPicPr>
            <p:nvPr/>
          </p:nvPicPr>
          <p:blipFill>
            <a:blip r:embed="rId10"/>
            <a:stretch>
              <a:fillRect/>
            </a:stretch>
          </p:blipFill>
          <p:spPr>
            <a:xfrm>
              <a:off x="6675187" y="3061171"/>
              <a:ext cx="343624" cy="175318"/>
            </a:xfrm>
            <a:prstGeom prst="rect">
              <a:avLst/>
            </a:prstGeom>
          </p:spPr>
        </p:pic>
        <p:sp>
          <p:nvSpPr>
            <p:cNvPr id="73" name="직사각형 72"/>
            <p:cNvSpPr/>
            <p:nvPr/>
          </p:nvSpPr>
          <p:spPr bwMode="auto">
            <a:xfrm>
              <a:off x="6741750" y="3123945"/>
              <a:ext cx="85731" cy="6746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i="0" u="none" strike="noStrike" cap="none" normalizeH="0" baseline="0" dirty="0" smtClean="0">
                  <a:ln>
                    <a:noFill/>
                  </a:ln>
                  <a:effectLst/>
                  <a:latin typeface="Arial" charset="0"/>
                  <a:ea typeface="돋움" pitchFamily="50" charset="-127"/>
                </a:rPr>
                <a:t>3</a:t>
              </a:r>
              <a:endParaRPr kumimoji="1" lang="ko-KR" altLang="en-US" sz="800" b="1" i="0" u="none" strike="noStrike" cap="none" normalizeH="0" baseline="0" dirty="0" smtClean="0">
                <a:ln>
                  <a:noFill/>
                </a:ln>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3356393154"/>
              </p:ext>
            </p:extLst>
          </p:nvPr>
        </p:nvGraphicFramePr>
        <p:xfrm>
          <a:off x="6713968" y="3262330"/>
          <a:ext cx="1735578" cy="1112520"/>
        </p:xfrm>
        <a:graphic>
          <a:graphicData uri="http://schemas.openxmlformats.org/drawingml/2006/table">
            <a:tbl>
              <a:tblPr firstRow="1" bandRow="1">
                <a:tableStyleId>{5C22544A-7EE6-4342-B048-85BDC9FD1C3A}</a:tableStyleId>
              </a:tblPr>
              <a:tblGrid>
                <a:gridCol w="456732"/>
                <a:gridCol w="1278846"/>
              </a:tblGrid>
              <a:tr h="370840">
                <a:tc>
                  <a:txBody>
                    <a:bodyPr/>
                    <a:lstStyle/>
                    <a:p>
                      <a:pPr algn="ctr" latinLnBrk="1"/>
                      <a:r>
                        <a:rPr lang="en-US" altLang="ko-KR" sz="900" b="1" dirty="0" smtClean="0">
                          <a:solidFill>
                            <a:schemeClr val="tx1"/>
                          </a:solidFill>
                        </a:rPr>
                        <a:t>1</a:t>
                      </a:r>
                      <a:r>
                        <a:rPr lang="ko-KR" altLang="en-US" sz="900" b="1" dirty="0" smtClean="0">
                          <a:solidFill>
                            <a:schemeClr val="tx1"/>
                          </a:solidFill>
                        </a:rPr>
                        <a:t>차</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a:t>
                      </a:r>
                      <a:r>
                        <a:rPr lang="ko-KR" altLang="en-US" sz="900" dirty="0" smtClean="0">
                          <a:solidFill>
                            <a:schemeClr val="tx1"/>
                          </a:solidFill>
                        </a:rPr>
                        <a:t>년 </a:t>
                      </a:r>
                      <a:r>
                        <a:rPr lang="en-US" altLang="ko-KR" sz="900" dirty="0" smtClean="0">
                          <a:solidFill>
                            <a:schemeClr val="tx1"/>
                          </a:solidFill>
                        </a:rPr>
                        <a:t>04</a:t>
                      </a:r>
                      <a:r>
                        <a:rPr lang="ko-KR" altLang="en-US" sz="900" dirty="0" smtClean="0">
                          <a:solidFill>
                            <a:schemeClr val="tx1"/>
                          </a:solidFill>
                        </a:rPr>
                        <a:t>월 </a:t>
                      </a:r>
                      <a:r>
                        <a:rPr lang="en-US" altLang="ko-KR" sz="900" dirty="0" smtClean="0">
                          <a:solidFill>
                            <a:schemeClr val="tx1"/>
                          </a:solidFill>
                        </a:rPr>
                        <a:t>09</a:t>
                      </a:r>
                      <a:r>
                        <a:rPr lang="ko-KR" altLang="en-US" sz="900" dirty="0" smtClean="0">
                          <a:solidFill>
                            <a:schemeClr val="tx1"/>
                          </a:solidFill>
                        </a:rPr>
                        <a:t>일</a:t>
                      </a:r>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latinLnBrk="1"/>
                      <a:r>
                        <a:rPr lang="en-US" altLang="ko-KR" sz="900" b="1" dirty="0" smtClean="0">
                          <a:solidFill>
                            <a:schemeClr val="tx1"/>
                          </a:solidFill>
                        </a:rPr>
                        <a:t>2</a:t>
                      </a:r>
                      <a:r>
                        <a:rPr lang="ko-KR" altLang="en-US" sz="900" b="1" dirty="0" smtClean="0">
                          <a:solidFill>
                            <a:schemeClr val="tx1"/>
                          </a:solidFill>
                        </a:rPr>
                        <a:t>차</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a:t>
                      </a:r>
                      <a:r>
                        <a:rPr lang="ko-KR" altLang="en-US" sz="900" dirty="0" smtClean="0">
                          <a:solidFill>
                            <a:schemeClr val="tx1"/>
                          </a:solidFill>
                        </a:rPr>
                        <a:t>년 </a:t>
                      </a:r>
                      <a:r>
                        <a:rPr lang="en-US" altLang="ko-KR" sz="900" dirty="0" smtClean="0">
                          <a:solidFill>
                            <a:schemeClr val="tx1"/>
                          </a:solidFill>
                        </a:rPr>
                        <a:t>05</a:t>
                      </a:r>
                      <a:r>
                        <a:rPr lang="ko-KR" altLang="en-US" sz="900" dirty="0" smtClean="0">
                          <a:solidFill>
                            <a:schemeClr val="tx1"/>
                          </a:solidFill>
                        </a:rPr>
                        <a:t>월 </a:t>
                      </a:r>
                      <a:r>
                        <a:rPr lang="en-US" altLang="ko-KR" sz="900" dirty="0" smtClean="0">
                          <a:solidFill>
                            <a:schemeClr val="tx1"/>
                          </a:solidFill>
                        </a:rPr>
                        <a:t>09</a:t>
                      </a:r>
                      <a:r>
                        <a:rPr lang="ko-KR" altLang="en-US" sz="900" dirty="0" smtClean="0">
                          <a:solidFill>
                            <a:schemeClr val="tx1"/>
                          </a:solidFill>
                        </a:rPr>
                        <a:t>일</a:t>
                      </a:r>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latinLnBrk="1"/>
                      <a:r>
                        <a:rPr lang="en-US" altLang="ko-KR" sz="900" b="1" dirty="0" smtClean="0">
                          <a:solidFill>
                            <a:schemeClr val="tx1"/>
                          </a:solidFill>
                        </a:rPr>
                        <a:t>3</a:t>
                      </a:r>
                      <a:r>
                        <a:rPr lang="ko-KR" altLang="en-US" sz="900" b="1" dirty="0" smtClean="0">
                          <a:solidFill>
                            <a:schemeClr val="tx1"/>
                          </a:solidFill>
                        </a:rPr>
                        <a:t>차</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a:t>
                      </a:r>
                      <a:r>
                        <a:rPr lang="ko-KR" altLang="en-US" sz="900" dirty="0" smtClean="0">
                          <a:solidFill>
                            <a:schemeClr val="tx1"/>
                          </a:solidFill>
                        </a:rPr>
                        <a:t>년 </a:t>
                      </a:r>
                      <a:r>
                        <a:rPr lang="en-US" altLang="ko-KR" sz="900" dirty="0" smtClean="0">
                          <a:solidFill>
                            <a:schemeClr val="tx1"/>
                          </a:solidFill>
                        </a:rPr>
                        <a:t>06</a:t>
                      </a:r>
                      <a:r>
                        <a:rPr lang="ko-KR" altLang="en-US" sz="900" dirty="0" smtClean="0">
                          <a:solidFill>
                            <a:schemeClr val="tx1"/>
                          </a:solidFill>
                        </a:rPr>
                        <a:t>월 </a:t>
                      </a:r>
                      <a:r>
                        <a:rPr lang="en-US" altLang="ko-KR" sz="900" dirty="0" smtClean="0">
                          <a:solidFill>
                            <a:schemeClr val="tx1"/>
                          </a:solidFill>
                        </a:rPr>
                        <a:t>09</a:t>
                      </a:r>
                      <a:r>
                        <a:rPr lang="ko-KR" altLang="en-US" sz="900" dirty="0" smtClean="0">
                          <a:solidFill>
                            <a:schemeClr val="tx1"/>
                          </a:solidFill>
                        </a:rPr>
                        <a:t>일</a:t>
                      </a:r>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01428842"/>
      </p:ext>
    </p:extLst>
  </p:cSld>
  <p:clrMapOvr>
    <a:masterClrMapping/>
  </p:clrMapOvr>
  <p:transition advClick="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7109"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6</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설문조사 전체보기</a:t>
            </a:r>
            <a:r>
              <a:rPr lang="ko-KR" altLang="en-US" dirty="0">
                <a:solidFill>
                  <a:srgbClr val="000000"/>
                </a:solidFill>
                <a:latin typeface="돋움"/>
                <a:ea typeface="돋움"/>
              </a:rPr>
              <a:t> </a:t>
            </a:r>
            <a:r>
              <a:rPr lang="en-US" altLang="ko-KR" dirty="0" smtClean="0">
                <a:solidFill>
                  <a:srgbClr val="000000"/>
                </a:solidFill>
                <a:latin typeface="돋움"/>
                <a:ea typeface="돋움"/>
              </a:rPr>
              <a:t>– 6(2). </a:t>
            </a:r>
            <a:r>
              <a:rPr lang="ko-KR" altLang="en-US" dirty="0" smtClean="0">
                <a:solidFill>
                  <a:srgbClr val="000000"/>
                </a:solidFill>
                <a:latin typeface="돋움"/>
                <a:ea typeface="돋움"/>
              </a:rPr>
              <a:t>학습자 대상 설문조사 상세보기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6" name="직사각형 5"/>
          <p:cNvSpPr/>
          <p:nvPr/>
        </p:nvSpPr>
        <p:spPr bwMode="auto">
          <a:xfrm>
            <a:off x="1314346" y="1340767"/>
            <a:ext cx="6570022" cy="3519411"/>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62" name="직사각형 61"/>
          <p:cNvSpPr/>
          <p:nvPr/>
        </p:nvSpPr>
        <p:spPr bwMode="auto">
          <a:xfrm>
            <a:off x="6087422"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70518" y="1448076"/>
            <a:ext cx="5851869" cy="1158747"/>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916" y="121845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TextBox 79"/>
          <p:cNvSpPr txBox="1"/>
          <p:nvPr/>
        </p:nvSpPr>
        <p:spPr>
          <a:xfrm>
            <a:off x="1289814" y="1251908"/>
            <a:ext cx="1265962"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a:t>
            </a:r>
            <a:r>
              <a:rPr lang="ko-KR" altLang="en-US" sz="900" b="1" dirty="0">
                <a:solidFill>
                  <a:schemeClr val="bg1"/>
                </a:solidFill>
              </a:rPr>
              <a:t> </a:t>
            </a:r>
            <a:r>
              <a:rPr lang="ko-KR" altLang="en-US" sz="900" b="1" dirty="0" smtClean="0">
                <a:solidFill>
                  <a:schemeClr val="bg1"/>
                </a:solidFill>
              </a:rPr>
              <a:t>결과 조회</a:t>
            </a:r>
            <a:endParaRPr lang="ko-KR" altLang="en-US" sz="900" b="1" dirty="0">
              <a:solidFill>
                <a:schemeClr val="bg1"/>
              </a:solidFill>
            </a:endParaRPr>
          </a:p>
        </p:txBody>
      </p:sp>
      <p:sp>
        <p:nvSpPr>
          <p:cNvPr id="89" name="직사각형 88"/>
          <p:cNvSpPr/>
          <p:nvPr/>
        </p:nvSpPr>
        <p:spPr bwMode="auto">
          <a:xfrm>
            <a:off x="1331426" y="1490737"/>
            <a:ext cx="1368366" cy="20264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설무조사</a:t>
            </a:r>
            <a:r>
              <a:rPr kumimoji="1" lang="ko-KR" altLang="en-US" sz="900" b="1" dirty="0" smtClean="0">
                <a:solidFill>
                  <a:schemeClr val="bg1"/>
                </a:solidFill>
                <a:latin typeface="Arial" charset="0"/>
                <a:ea typeface="돋움" pitchFamily="50" charset="-127"/>
              </a:rPr>
              <a:t> 현황 </a:t>
            </a:r>
            <a:r>
              <a:rPr kumimoji="1" lang="en-US" altLang="ko-KR" sz="900" b="1" dirty="0" smtClean="0">
                <a:solidFill>
                  <a:schemeClr val="bg1"/>
                </a:solidFill>
                <a:latin typeface="Arial" charset="0"/>
                <a:ea typeface="돋움" pitchFamily="50" charset="-127"/>
              </a:rPr>
              <a:t>– HR</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1" name="직사각형 90"/>
          <p:cNvSpPr/>
          <p:nvPr/>
        </p:nvSpPr>
        <p:spPr bwMode="auto">
          <a:xfrm>
            <a:off x="1314346" y="2896480"/>
            <a:ext cx="2537574" cy="208599"/>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삼성 서한울 </a:t>
            </a:r>
            <a:r>
              <a:rPr kumimoji="1" lang="en-US" altLang="ko-KR" sz="900" b="1" dirty="0" smtClean="0">
                <a:solidFill>
                  <a:schemeClr val="bg1"/>
                </a:solidFill>
                <a:latin typeface="Arial" charset="0"/>
                <a:ea typeface="돋움" pitchFamily="50" charset="-127"/>
              </a:rPr>
              <a:t>HR </a:t>
            </a:r>
            <a:r>
              <a:rPr kumimoji="1" lang="ko-KR" altLang="en-US" sz="900" b="1" dirty="0" smtClean="0">
                <a:solidFill>
                  <a:schemeClr val="bg1"/>
                </a:solidFill>
                <a:latin typeface="Arial" charset="0"/>
                <a:ea typeface="돋움" pitchFamily="50" charset="-127"/>
              </a:rPr>
              <a:t>담당 </a:t>
            </a:r>
            <a:r>
              <a:rPr kumimoji="1" lang="en-US" altLang="ko-KR" sz="900" b="1" dirty="0" smtClean="0">
                <a:solidFill>
                  <a:schemeClr val="bg1"/>
                </a:solidFill>
                <a:latin typeface="Arial" charset="0"/>
                <a:ea typeface="돋움" pitchFamily="50" charset="-127"/>
              </a:rPr>
              <a:t> </a:t>
            </a:r>
            <a:r>
              <a:rPr kumimoji="1" lang="ko-KR" altLang="en-US" sz="900" b="1" dirty="0" smtClean="0">
                <a:solidFill>
                  <a:schemeClr val="bg1"/>
                </a:solidFill>
                <a:latin typeface="Arial" charset="0"/>
                <a:ea typeface="돋움" pitchFamily="50" charset="-127"/>
              </a:rPr>
              <a:t>주재원 </a:t>
            </a:r>
            <a:r>
              <a:rPr kumimoji="1" lang="en-US" altLang="ko-KR" sz="900" b="1" dirty="0" smtClean="0">
                <a:solidFill>
                  <a:schemeClr val="bg1"/>
                </a:solidFill>
                <a:latin typeface="Arial" charset="0"/>
                <a:ea typeface="돋움" pitchFamily="50" charset="-127"/>
              </a:rPr>
              <a:t>A 1</a:t>
            </a:r>
            <a:r>
              <a:rPr kumimoji="1" lang="ko-KR" altLang="en-US" sz="900" b="1" dirty="0" smtClean="0">
                <a:solidFill>
                  <a:schemeClr val="bg1"/>
                </a:solidFill>
                <a:latin typeface="Arial" charset="0"/>
                <a:ea typeface="돋움" pitchFamily="50" charset="-127"/>
              </a:rPr>
              <a:t>차 설문조사</a:t>
            </a:r>
            <a:r>
              <a:rPr kumimoji="1" lang="en-US" altLang="ko-KR" sz="900" b="1" dirty="0" smtClean="0">
                <a:solidFill>
                  <a:schemeClr val="bg1"/>
                </a:solidFill>
                <a:latin typeface="Arial" charset="0"/>
                <a:ea typeface="돋움" pitchFamily="50" charset="-127"/>
              </a:rPr>
              <a:t> </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17" name="그림 16"/>
          <p:cNvPicPr/>
          <p:nvPr/>
        </p:nvPicPr>
        <p:blipFill>
          <a:blip r:embed="rId4">
            <a:extLst>
              <a:ext uri="{28A0092B-C50C-407E-A947-70E740481C1C}">
                <a14:useLocalDpi xmlns:a14="http://schemas.microsoft.com/office/drawing/2010/main" val="0"/>
              </a:ext>
            </a:extLst>
          </a:blip>
          <a:srcRect/>
          <a:stretch>
            <a:fillRect/>
          </a:stretch>
        </p:blipFill>
        <p:spPr bwMode="auto">
          <a:xfrm>
            <a:off x="2029948" y="3140968"/>
            <a:ext cx="4292460" cy="3456384"/>
          </a:xfrm>
          <a:prstGeom prst="rect">
            <a:avLst/>
          </a:prstGeom>
          <a:noFill/>
          <a:ln>
            <a:noFill/>
          </a:ln>
        </p:spPr>
      </p:pic>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876" y="263691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1310190" y="2664245"/>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설문조사</a:t>
            </a:r>
            <a:r>
              <a:rPr lang="en-US" altLang="ko-KR" sz="900" b="1" dirty="0" smtClean="0">
                <a:solidFill>
                  <a:schemeClr val="bg1"/>
                </a:solidFill>
              </a:rPr>
              <a:t> </a:t>
            </a:r>
            <a:r>
              <a:rPr lang="ko-KR" altLang="en-US" sz="900" b="1" dirty="0" smtClean="0">
                <a:solidFill>
                  <a:schemeClr val="bg1"/>
                </a:solidFill>
              </a:rPr>
              <a:t>내용</a:t>
            </a:r>
            <a:endParaRPr lang="ko-KR" altLang="en-US" sz="900" b="1" dirty="0">
              <a:solidFill>
                <a:schemeClr val="bg1"/>
              </a:solidFill>
            </a:endParaRPr>
          </a:p>
        </p:txBody>
      </p:sp>
      <p:sp>
        <p:nvSpPr>
          <p:cNvPr id="20" name="직사각형 19"/>
          <p:cNvSpPr/>
          <p:nvPr/>
        </p:nvSpPr>
        <p:spPr bwMode="auto">
          <a:xfrm>
            <a:off x="1275356" y="2861320"/>
            <a:ext cx="5851869" cy="38582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1" name="표 20"/>
          <p:cNvGraphicFramePr>
            <a:graphicFrameLocks noGrp="1"/>
          </p:cNvGraphicFramePr>
          <p:nvPr>
            <p:extLst>
              <p:ext uri="{D42A27DB-BD31-4B8C-83A1-F6EECF244321}">
                <p14:modId xmlns:p14="http://schemas.microsoft.com/office/powerpoint/2010/main" val="2930273337"/>
              </p:ext>
            </p:extLst>
          </p:nvPr>
        </p:nvGraphicFramePr>
        <p:xfrm>
          <a:off x="1342453" y="1772816"/>
          <a:ext cx="5708384" cy="720080"/>
        </p:xfrm>
        <a:graphic>
          <a:graphicData uri="http://schemas.openxmlformats.org/drawingml/2006/table">
            <a:tbl>
              <a:tblPr firstRow="1" bandRow="1">
                <a:tableStyleId>{5C22544A-7EE6-4342-B048-85BDC9FD1C3A}</a:tableStyleId>
              </a:tblPr>
              <a:tblGrid>
                <a:gridCol w="553817"/>
                <a:gridCol w="458391"/>
                <a:gridCol w="489147"/>
                <a:gridCol w="622065"/>
                <a:gridCol w="889127"/>
                <a:gridCol w="426575"/>
                <a:gridCol w="870545"/>
                <a:gridCol w="432048"/>
                <a:gridCol w="575419"/>
                <a:gridCol w="391250"/>
              </a:tblGrid>
              <a:tr h="240884">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클래스 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설문조사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교수진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컨설턴트</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보기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1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삼성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    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2014.05.25~</a:t>
                      </a:r>
                    </a:p>
                    <a:p>
                      <a:pPr algn="ctr" latinLnBrk="1"/>
                      <a:r>
                        <a:rPr lang="en-US" altLang="ko-KR" sz="900" dirty="0" smtClean="0">
                          <a:solidFill>
                            <a:schemeClr val="tx1"/>
                          </a:solidFill>
                        </a:rPr>
                        <a:t>2014.06.02(3</a:t>
                      </a:r>
                      <a:r>
                        <a:rPr lang="ko-KR" altLang="en-US" sz="900" dirty="0" smtClean="0">
                          <a:solidFill>
                            <a:schemeClr val="tx1"/>
                          </a:solidFill>
                        </a:rPr>
                        <a:t>차</a:t>
                      </a:r>
                      <a:r>
                        <a:rPr lang="en-US" altLang="ko-KR" sz="900" dirty="0" smtClean="0">
                          <a:solidFill>
                            <a:schemeClr val="tx1"/>
                          </a:solidFill>
                        </a:rPr>
                        <a:t>)</a:t>
                      </a:r>
                    </a:p>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김머루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2" name="직사각형 21"/>
          <p:cNvSpPr/>
          <p:nvPr/>
        </p:nvSpPr>
        <p:spPr bwMode="auto">
          <a:xfrm>
            <a:off x="1375112" y="2161320"/>
            <a:ext cx="499934" cy="16753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24" name="직사각형 23"/>
          <p:cNvSpPr/>
          <p:nvPr/>
        </p:nvSpPr>
        <p:spPr bwMode="auto">
          <a:xfrm>
            <a:off x="4942047" y="2314696"/>
            <a:ext cx="499934" cy="15251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출제</a:t>
            </a:r>
            <a:endParaRPr kumimoji="1" lang="ko-KR" altLang="en-US" sz="900" b="1" dirty="0">
              <a:solidFill>
                <a:schemeClr val="bg1"/>
              </a:solidFill>
              <a:latin typeface="Arial" charset="0"/>
              <a:ea typeface="돋움" pitchFamily="50" charset="-127"/>
            </a:endParaRPr>
          </a:p>
        </p:txBody>
      </p:sp>
      <p:grpSp>
        <p:nvGrpSpPr>
          <p:cNvPr id="28" name="그룹 27"/>
          <p:cNvGrpSpPr/>
          <p:nvPr/>
        </p:nvGrpSpPr>
        <p:grpSpPr>
          <a:xfrm>
            <a:off x="6686073" y="2096007"/>
            <a:ext cx="343624" cy="175318"/>
            <a:chOff x="6675187" y="3061171"/>
            <a:chExt cx="343624" cy="175318"/>
          </a:xfrm>
        </p:grpSpPr>
        <p:pic>
          <p:nvPicPr>
            <p:cNvPr id="29" name="그림 28"/>
            <p:cNvPicPr>
              <a:picLocks noChangeAspect="1"/>
            </p:cNvPicPr>
            <p:nvPr/>
          </p:nvPicPr>
          <p:blipFill>
            <a:blip r:embed="rId5"/>
            <a:stretch>
              <a:fillRect/>
            </a:stretch>
          </p:blipFill>
          <p:spPr>
            <a:xfrm>
              <a:off x="6675187" y="3061171"/>
              <a:ext cx="343624" cy="175318"/>
            </a:xfrm>
            <a:prstGeom prst="rect">
              <a:avLst/>
            </a:prstGeom>
          </p:spPr>
        </p:pic>
        <p:sp>
          <p:nvSpPr>
            <p:cNvPr id="30" name="직사각형 29"/>
            <p:cNvSpPr/>
            <p:nvPr/>
          </p:nvSpPr>
          <p:spPr bwMode="auto">
            <a:xfrm>
              <a:off x="6741750" y="3123945"/>
              <a:ext cx="85731" cy="6746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800" b="1" i="0" u="none" strike="noStrike" cap="none" normalizeH="0" baseline="0" dirty="0" smtClean="0">
                  <a:ln>
                    <a:noFill/>
                  </a:ln>
                  <a:effectLst/>
                  <a:latin typeface="Arial" charset="0"/>
                  <a:ea typeface="돋움" pitchFamily="50" charset="-127"/>
                </a:rPr>
                <a:t>3</a:t>
              </a:r>
              <a:endParaRPr kumimoji="1" lang="ko-KR" altLang="en-US" sz="800" b="1" i="0" u="none" strike="noStrike" cap="none" normalizeH="0" baseline="0" dirty="0" smtClean="0">
                <a:ln>
                  <a:noFill/>
                </a:ln>
                <a:effectLst/>
                <a:latin typeface="Arial" charset="0"/>
                <a:ea typeface="돋움" pitchFamily="50" charset="-127"/>
              </a:endParaRPr>
            </a:p>
          </p:txBody>
        </p:sp>
      </p:grpSp>
      <p:graphicFrame>
        <p:nvGraphicFramePr>
          <p:cNvPr id="31" name="표 30"/>
          <p:cNvGraphicFramePr>
            <a:graphicFrameLocks noGrp="1"/>
          </p:cNvGraphicFramePr>
          <p:nvPr>
            <p:extLst>
              <p:ext uri="{D42A27DB-BD31-4B8C-83A1-F6EECF244321}">
                <p14:modId xmlns:p14="http://schemas.microsoft.com/office/powerpoint/2010/main" val="2044011927"/>
              </p:ext>
            </p:extLst>
          </p:nvPr>
        </p:nvGraphicFramePr>
        <p:xfrm>
          <a:off x="6713968" y="2297166"/>
          <a:ext cx="1735578" cy="1112520"/>
        </p:xfrm>
        <a:graphic>
          <a:graphicData uri="http://schemas.openxmlformats.org/drawingml/2006/table">
            <a:tbl>
              <a:tblPr firstRow="1" bandRow="1">
                <a:tableStyleId>{5C22544A-7EE6-4342-B048-85BDC9FD1C3A}</a:tableStyleId>
              </a:tblPr>
              <a:tblGrid>
                <a:gridCol w="456732"/>
                <a:gridCol w="1278846"/>
              </a:tblGrid>
              <a:tr h="370840">
                <a:tc>
                  <a:txBody>
                    <a:bodyPr/>
                    <a:lstStyle/>
                    <a:p>
                      <a:pPr algn="ctr" latinLnBrk="1"/>
                      <a:r>
                        <a:rPr lang="en-US" altLang="ko-KR" sz="900" b="1" dirty="0" smtClean="0">
                          <a:solidFill>
                            <a:schemeClr val="tx1"/>
                          </a:solidFill>
                        </a:rPr>
                        <a:t>1</a:t>
                      </a:r>
                      <a:r>
                        <a:rPr lang="ko-KR" altLang="en-US" sz="900" b="1" dirty="0" smtClean="0">
                          <a:solidFill>
                            <a:schemeClr val="tx1"/>
                          </a:solidFill>
                        </a:rPr>
                        <a:t>차</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a:t>
                      </a:r>
                      <a:r>
                        <a:rPr lang="ko-KR" altLang="en-US" sz="900" dirty="0" smtClean="0">
                          <a:solidFill>
                            <a:schemeClr val="tx1"/>
                          </a:solidFill>
                        </a:rPr>
                        <a:t>년 </a:t>
                      </a:r>
                      <a:r>
                        <a:rPr lang="en-US" altLang="ko-KR" sz="900" dirty="0" smtClean="0">
                          <a:solidFill>
                            <a:schemeClr val="tx1"/>
                          </a:solidFill>
                        </a:rPr>
                        <a:t>04</a:t>
                      </a:r>
                      <a:r>
                        <a:rPr lang="ko-KR" altLang="en-US" sz="900" dirty="0" smtClean="0">
                          <a:solidFill>
                            <a:schemeClr val="tx1"/>
                          </a:solidFill>
                        </a:rPr>
                        <a:t>월 </a:t>
                      </a:r>
                      <a:r>
                        <a:rPr lang="en-US" altLang="ko-KR" sz="900" dirty="0" smtClean="0">
                          <a:solidFill>
                            <a:schemeClr val="tx1"/>
                          </a:solidFill>
                        </a:rPr>
                        <a:t>09</a:t>
                      </a:r>
                      <a:r>
                        <a:rPr lang="ko-KR" altLang="en-US" sz="900" dirty="0" smtClean="0">
                          <a:solidFill>
                            <a:schemeClr val="tx1"/>
                          </a:solidFill>
                        </a:rPr>
                        <a:t>일</a:t>
                      </a:r>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latinLnBrk="1"/>
                      <a:r>
                        <a:rPr lang="en-US" altLang="ko-KR" sz="900" b="1" dirty="0" smtClean="0">
                          <a:solidFill>
                            <a:schemeClr val="tx1"/>
                          </a:solidFill>
                        </a:rPr>
                        <a:t>2</a:t>
                      </a:r>
                      <a:r>
                        <a:rPr lang="ko-KR" altLang="en-US" sz="900" b="1" dirty="0" smtClean="0">
                          <a:solidFill>
                            <a:schemeClr val="tx1"/>
                          </a:solidFill>
                        </a:rPr>
                        <a:t>차</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a:t>
                      </a:r>
                      <a:r>
                        <a:rPr lang="ko-KR" altLang="en-US" sz="900" dirty="0" smtClean="0">
                          <a:solidFill>
                            <a:schemeClr val="tx1"/>
                          </a:solidFill>
                        </a:rPr>
                        <a:t>년 </a:t>
                      </a:r>
                      <a:r>
                        <a:rPr lang="en-US" altLang="ko-KR" sz="900" dirty="0" smtClean="0">
                          <a:solidFill>
                            <a:schemeClr val="tx1"/>
                          </a:solidFill>
                        </a:rPr>
                        <a:t>05</a:t>
                      </a:r>
                      <a:r>
                        <a:rPr lang="ko-KR" altLang="en-US" sz="900" dirty="0" smtClean="0">
                          <a:solidFill>
                            <a:schemeClr val="tx1"/>
                          </a:solidFill>
                        </a:rPr>
                        <a:t>월 </a:t>
                      </a:r>
                      <a:r>
                        <a:rPr lang="en-US" altLang="ko-KR" sz="900" dirty="0" smtClean="0">
                          <a:solidFill>
                            <a:schemeClr val="tx1"/>
                          </a:solidFill>
                        </a:rPr>
                        <a:t>09</a:t>
                      </a:r>
                      <a:r>
                        <a:rPr lang="ko-KR" altLang="en-US" sz="900" dirty="0" smtClean="0">
                          <a:solidFill>
                            <a:schemeClr val="tx1"/>
                          </a:solidFill>
                        </a:rPr>
                        <a:t>일</a:t>
                      </a:r>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latinLnBrk="1"/>
                      <a:r>
                        <a:rPr lang="en-US" altLang="ko-KR" sz="900" b="1" dirty="0" smtClean="0">
                          <a:solidFill>
                            <a:schemeClr val="tx1"/>
                          </a:solidFill>
                        </a:rPr>
                        <a:t>3</a:t>
                      </a:r>
                      <a:r>
                        <a:rPr lang="ko-KR" altLang="en-US" sz="900" b="1" dirty="0" smtClean="0">
                          <a:solidFill>
                            <a:schemeClr val="tx1"/>
                          </a:solidFill>
                        </a:rPr>
                        <a:t>차</a:t>
                      </a:r>
                      <a:endParaRPr lang="ko-KR" altLang="en-US"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a:t>
                      </a:r>
                      <a:r>
                        <a:rPr lang="ko-KR" altLang="en-US" sz="900" dirty="0" smtClean="0">
                          <a:solidFill>
                            <a:schemeClr val="tx1"/>
                          </a:solidFill>
                        </a:rPr>
                        <a:t>년 </a:t>
                      </a:r>
                      <a:r>
                        <a:rPr lang="en-US" altLang="ko-KR" sz="900" dirty="0" smtClean="0">
                          <a:solidFill>
                            <a:schemeClr val="tx1"/>
                          </a:solidFill>
                        </a:rPr>
                        <a:t>06</a:t>
                      </a:r>
                      <a:r>
                        <a:rPr lang="ko-KR" altLang="en-US" sz="900" dirty="0" smtClean="0">
                          <a:solidFill>
                            <a:schemeClr val="tx1"/>
                          </a:solidFill>
                        </a:rPr>
                        <a:t>월 </a:t>
                      </a:r>
                      <a:r>
                        <a:rPr lang="en-US" altLang="ko-KR" sz="900" dirty="0" smtClean="0">
                          <a:solidFill>
                            <a:schemeClr val="tx1"/>
                          </a:solidFill>
                        </a:rPr>
                        <a:t>09</a:t>
                      </a:r>
                      <a:r>
                        <a:rPr lang="ko-KR" altLang="en-US" sz="900" dirty="0" smtClean="0">
                          <a:solidFill>
                            <a:schemeClr val="tx1"/>
                          </a:solidFill>
                        </a:rPr>
                        <a:t>일</a:t>
                      </a:r>
                      <a:endParaRPr lang="ko-KR"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34831212"/>
      </p:ext>
    </p:extLst>
  </p:cSld>
  <p:clrMapOvr>
    <a:masterClrMapping/>
  </p:clrMapOvr>
  <p:transition advClick="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사용자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고객사</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설문조사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계정관리</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77584841"/>
      </p:ext>
    </p:extLst>
  </p:cSld>
  <p:clrMapOvr>
    <a:masterClrMapping/>
  </p:clrMapOvr>
  <p:transition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2345916" cy="184666"/>
          </a:xfrm>
          <a:prstGeom prst="rect">
            <a:avLst/>
          </a:prstGeom>
          <a:noFill/>
        </p:spPr>
        <p:txBody>
          <a:bodyPr wrap="square" lIns="0" tIns="0" rIns="0" bIns="0" rtlCol="0">
            <a:spAutoFit/>
          </a:bodyPr>
          <a:lstStyle/>
          <a:p>
            <a:r>
              <a:rPr lang="en-US" altLang="ko-KR" sz="1200" b="1" dirty="0" smtClean="0"/>
              <a:t>Appendix – Consultant</a:t>
            </a:r>
            <a:endParaRPr lang="ko-KR" altLang="en-US" sz="1200" b="1" dirty="0"/>
          </a:p>
        </p:txBody>
      </p:sp>
      <p:sp>
        <p:nvSpPr>
          <p:cNvPr id="2" name="TextBox 1"/>
          <p:cNvSpPr txBox="1"/>
          <p:nvPr/>
        </p:nvSpPr>
        <p:spPr>
          <a:xfrm>
            <a:off x="569900" y="1772816"/>
            <a:ext cx="7962540" cy="369332"/>
          </a:xfrm>
          <a:prstGeom prst="rect">
            <a:avLst/>
          </a:prstGeom>
          <a:noFill/>
        </p:spPr>
        <p:txBody>
          <a:bodyPr wrap="square" rtlCol="0">
            <a:spAutoFit/>
          </a:bodyPr>
          <a:lstStyle/>
          <a:p>
            <a:r>
              <a:rPr lang="en-US" altLang="ko-KR" dirty="0" smtClean="0"/>
              <a:t>1.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부서</a:t>
            </a:r>
            <a:r>
              <a:rPr lang="en-US" altLang="ko-KR" sz="1400" b="1" dirty="0" smtClean="0">
                <a:ea typeface="맑은 고딕"/>
                <a:cs typeface="Times New Roman"/>
              </a:rPr>
              <a:t>, </a:t>
            </a:r>
            <a:r>
              <a:rPr lang="ko-KR" altLang="en-US" sz="1400" b="1" dirty="0" smtClean="0">
                <a:ea typeface="맑은 고딕"/>
                <a:cs typeface="Times New Roman"/>
              </a:rPr>
              <a:t>직급</a:t>
            </a:r>
            <a:endParaRPr lang="en-US" altLang="ko-KR" sz="1400" b="1" dirty="0">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7" name="TextBox 16"/>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9" name="TextBox 18"/>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2" name="TextBox 21"/>
          <p:cNvSpPr txBox="1"/>
          <p:nvPr/>
        </p:nvSpPr>
        <p:spPr>
          <a:xfrm>
            <a:off x="575540" y="289167"/>
            <a:ext cx="1255163" cy="184666"/>
          </a:xfrm>
          <a:prstGeom prst="rect">
            <a:avLst/>
          </a:prstGeom>
          <a:noFill/>
        </p:spPr>
        <p:txBody>
          <a:bodyPr wrap="square" lIns="0" tIns="0" rIns="0" bIns="0" rtlCol="0">
            <a:spAutoFit/>
          </a:bodyPr>
          <a:lstStyle/>
          <a:p>
            <a:r>
              <a:rPr lang="en-US" altLang="ko-KR" sz="1200" b="1" dirty="0" smtClean="0"/>
              <a:t>Consultant</a:t>
            </a:r>
            <a:endParaRPr lang="ko-KR" altLang="en-US" sz="1200" b="1" dirty="0"/>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45764</TotalTime>
  <Words>10179</Words>
  <Application>Microsoft Office PowerPoint</Application>
  <PresentationFormat>화면 슬라이드 쇼(4:3)</PresentationFormat>
  <Paragraphs>3895</Paragraphs>
  <Slides>69</Slides>
  <Notes>0</Notes>
  <HiddenSlides>0</HiddenSlides>
  <MMClips>0</MMClips>
  <ScaleCrop>false</ScaleCrop>
  <HeadingPairs>
    <vt:vector size="8" baseType="variant">
      <vt:variant>
        <vt:lpstr>사용한 글꼴</vt:lpstr>
      </vt:variant>
      <vt:variant>
        <vt:i4>7</vt:i4>
      </vt:variant>
      <vt:variant>
        <vt:lpstr>테마</vt:lpstr>
      </vt:variant>
      <vt:variant>
        <vt:i4>1</vt:i4>
      </vt:variant>
      <vt:variant>
        <vt:lpstr>포함된 OLE 서버</vt:lpstr>
      </vt:variant>
      <vt:variant>
        <vt:i4>1</vt:i4>
      </vt:variant>
      <vt:variant>
        <vt:lpstr>슬라이드 제목</vt:lpstr>
      </vt:variant>
      <vt:variant>
        <vt:i4>69</vt:i4>
      </vt:variant>
    </vt:vector>
  </HeadingPairs>
  <TitlesOfParts>
    <vt:vector size="78" baseType="lpstr">
      <vt:lpstr>HY견고딕</vt:lpstr>
      <vt:lpstr>굴림</vt:lpstr>
      <vt:lpstr>돋움</vt:lpstr>
      <vt:lpstr>맑은 고딕</vt:lpstr>
      <vt:lpstr>Arial</vt:lpstr>
      <vt:lpstr>Times New Roman</vt:lpstr>
      <vt:lpstr>Wingdings</vt:lpstr>
      <vt:lpstr>default</vt:lpstr>
      <vt:lpstr>비트맵 이미지</vt:lpstr>
      <vt:lpstr>The Mandarin UI UX 기획 보드 - Consultant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814</cp:revision>
  <dcterms:created xsi:type="dcterms:W3CDTF">2014-09-17T04:32:25Z</dcterms:created>
  <dcterms:modified xsi:type="dcterms:W3CDTF">2014-12-08T12:38:26Z</dcterms:modified>
</cp:coreProperties>
</file>