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48"/>
  </p:notesMasterIdLst>
  <p:sldIdLst>
    <p:sldId id="256" r:id="rId2"/>
    <p:sldId id="288" r:id="rId3"/>
    <p:sldId id="272" r:id="rId4"/>
    <p:sldId id="274" r:id="rId5"/>
    <p:sldId id="275" r:id="rId6"/>
    <p:sldId id="277" r:id="rId7"/>
    <p:sldId id="284" r:id="rId8"/>
    <p:sldId id="283" r:id="rId9"/>
    <p:sldId id="314" r:id="rId10"/>
    <p:sldId id="315" r:id="rId11"/>
    <p:sldId id="341" r:id="rId12"/>
    <p:sldId id="387" r:id="rId13"/>
    <p:sldId id="437" r:id="rId14"/>
    <p:sldId id="438" r:id="rId15"/>
    <p:sldId id="439" r:id="rId16"/>
    <p:sldId id="440" r:id="rId17"/>
    <p:sldId id="441" r:id="rId18"/>
    <p:sldId id="443" r:id="rId19"/>
    <p:sldId id="444" r:id="rId20"/>
    <p:sldId id="403" r:id="rId21"/>
    <p:sldId id="428" r:id="rId22"/>
    <p:sldId id="433" r:id="rId23"/>
    <p:sldId id="404" r:id="rId24"/>
    <p:sldId id="414" r:id="rId25"/>
    <p:sldId id="416" r:id="rId26"/>
    <p:sldId id="417" r:id="rId27"/>
    <p:sldId id="418" r:id="rId28"/>
    <p:sldId id="419" r:id="rId29"/>
    <p:sldId id="420" r:id="rId30"/>
    <p:sldId id="422" r:id="rId31"/>
    <p:sldId id="423" r:id="rId32"/>
    <p:sldId id="405" r:id="rId33"/>
    <p:sldId id="307" r:id="rId34"/>
    <p:sldId id="426" r:id="rId35"/>
    <p:sldId id="434" r:id="rId36"/>
    <p:sldId id="312" r:id="rId37"/>
    <p:sldId id="379" r:id="rId38"/>
    <p:sldId id="407" r:id="rId39"/>
    <p:sldId id="306" r:id="rId40"/>
    <p:sldId id="365" r:id="rId41"/>
    <p:sldId id="432" r:id="rId42"/>
    <p:sldId id="429" r:id="rId43"/>
    <p:sldId id="431" r:id="rId44"/>
    <p:sldId id="430" r:id="rId45"/>
    <p:sldId id="310" r:id="rId46"/>
    <p:sldId id="435" r:id="rId47"/>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660033"/>
    <a:srgbClr val="00CC99"/>
    <a:srgbClr val="006666"/>
    <a:srgbClr val="006699"/>
    <a:srgbClr val="3399FF"/>
    <a:srgbClr val="FF3399"/>
    <a:srgbClr val="009900"/>
    <a:srgbClr val="6699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58" autoAdjust="0"/>
    <p:restoredTop sz="95494" autoAdjust="0"/>
  </p:normalViewPr>
  <p:slideViewPr>
    <p:cSldViewPr snapToObjects="1">
      <p:cViewPr varScale="1">
        <p:scale>
          <a:sx n="118" d="100"/>
          <a:sy n="118" d="100"/>
        </p:scale>
        <p:origin x="1608"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324D7B-45F2-478D-A103-73FF397AF8B0}" type="datetimeFigureOut">
              <a:rPr lang="ko-KR" altLang="en-US" smtClean="0"/>
              <a:t>2014-11-24</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92EA35-5C1E-420E-BF42-B80461BFFB6D}" type="slidenum">
              <a:rPr lang="ko-KR" altLang="en-US" smtClean="0"/>
              <a:t>‹#›</a:t>
            </a:fld>
            <a:endParaRPr lang="ko-KR" altLang="en-US"/>
          </a:p>
        </p:txBody>
      </p:sp>
    </p:spTree>
    <p:extLst>
      <p:ext uri="{BB962C8B-B14F-4D97-AF65-F5344CB8AC3E}">
        <p14:creationId xmlns:p14="http://schemas.microsoft.com/office/powerpoint/2010/main" val="389242119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1032194" name="Rectangle 2"/>
          <p:cNvSpPr>
            <a:spLocks noGrp="1" noChangeArrowheads="1"/>
          </p:cNvSpPr>
          <p:nvPr>
            <p:ph type="ctrTitle"/>
          </p:nvPr>
        </p:nvSpPr>
        <p:spPr>
          <a:xfrm>
            <a:off x="2705144" y="2019338"/>
            <a:ext cx="3733715" cy="492443"/>
          </a:xfrm>
        </p:spPr>
        <p:txBody>
          <a:bodyPr wrap="none" lIns="91440" tIns="45720" rIns="91440" bIns="45720">
            <a:spAutoFit/>
          </a:bodyPr>
          <a:lstStyle>
            <a:lvl1pPr algn="ctr">
              <a:defRPr sz="2600">
                <a:solidFill>
                  <a:schemeClr val="tx1"/>
                </a:solidFill>
              </a:defRPr>
            </a:lvl1pPr>
          </a:lstStyle>
          <a:p>
            <a:pPr lvl="0"/>
            <a:r>
              <a:rPr lang="ko-KR" altLang="en-US" noProof="0" smtClean="0"/>
              <a:t>마스터 제목 스타일 편집</a:t>
            </a:r>
          </a:p>
        </p:txBody>
      </p:sp>
      <p:sp>
        <p:nvSpPr>
          <p:cNvPr id="1032195" name="Rectangle 3"/>
          <p:cNvSpPr>
            <a:spLocks noGrp="1" noChangeArrowheads="1"/>
          </p:cNvSpPr>
          <p:nvPr>
            <p:ph type="subTitle" idx="1"/>
          </p:nvPr>
        </p:nvSpPr>
        <p:spPr>
          <a:xfrm>
            <a:off x="3140593" y="2743238"/>
            <a:ext cx="2861362" cy="366767"/>
          </a:xfrm>
        </p:spPr>
        <p:txBody>
          <a:bodyPr wrap="none" lIns="90488" tIns="44450" rIns="90488"/>
          <a:lstStyle>
            <a:lvl1pPr marL="0" indent="0" algn="ctr" fontAlgn="base">
              <a:spcBef>
                <a:spcPct val="0"/>
              </a:spcBef>
              <a:buFontTx/>
              <a:buNone/>
              <a:tabLst/>
              <a:defRPr sz="1800" b="1"/>
            </a:lvl1pPr>
          </a:lstStyle>
          <a:p>
            <a:pPr lvl="0"/>
            <a:r>
              <a:rPr lang="ko-KR" altLang="en-US" noProof="0" smtClean="0"/>
              <a:t>마스터 부제목 스타일 편집</a:t>
            </a:r>
          </a:p>
        </p:txBody>
      </p:sp>
      <p:grpSp>
        <p:nvGrpSpPr>
          <p:cNvPr id="1032197" name="Group 5"/>
          <p:cNvGrpSpPr>
            <a:grpSpLocks/>
          </p:cNvGrpSpPr>
          <p:nvPr/>
        </p:nvGrpSpPr>
        <p:grpSpPr bwMode="auto">
          <a:xfrm>
            <a:off x="6953251" y="527089"/>
            <a:ext cx="1638300" cy="274637"/>
            <a:chOff x="4745" y="332"/>
            <a:chExt cx="1118" cy="173"/>
          </a:xfrm>
        </p:grpSpPr>
        <p:sp>
          <p:nvSpPr>
            <p:cNvPr id="1032198" name="Text Box 6"/>
            <p:cNvSpPr txBox="1">
              <a:spLocks noChangeArrowheads="1"/>
            </p:cNvSpPr>
            <p:nvPr/>
          </p:nvSpPr>
          <p:spPr bwMode="auto">
            <a:xfrm>
              <a:off x="4745" y="332"/>
              <a:ext cx="111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eaLnBrk="0" fontAlgn="ctr" latinLnBrk="0" hangingPunct="0">
                <a:spcBef>
                  <a:spcPct val="50000"/>
                </a:spcBef>
                <a:spcAft>
                  <a:spcPct val="0"/>
                </a:spcAft>
                <a:buFont typeface="Arial" charset="0"/>
                <a:buNone/>
              </a:pPr>
              <a:r>
                <a:rPr kumimoji="1" lang="en-US" altLang="ko-KR" sz="1200" b="1" smtClean="0">
                  <a:solidFill>
                    <a:srgbClr val="000000"/>
                  </a:solidFill>
                </a:rPr>
                <a:t>Strictly Confidential</a:t>
              </a:r>
            </a:p>
          </p:txBody>
        </p:sp>
        <p:sp>
          <p:nvSpPr>
            <p:cNvPr id="1032199" name="Line 7"/>
            <p:cNvSpPr>
              <a:spLocks noChangeShapeType="1"/>
            </p:cNvSpPr>
            <p:nvPr/>
          </p:nvSpPr>
          <p:spPr bwMode="auto">
            <a:xfrm>
              <a:off x="4809" y="333"/>
              <a:ext cx="99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fontAlgn="ctr" latinLnBrk="0">
                <a:spcBef>
                  <a:spcPct val="20000"/>
                </a:spcBef>
                <a:spcAft>
                  <a:spcPct val="0"/>
                </a:spcAft>
              </a:pPr>
              <a:endParaRPr kumimoji="1" lang="ko-KR" altLang="en-US" sz="1200" b="1" smtClean="0">
                <a:solidFill>
                  <a:srgbClr val="FFFFFF"/>
                </a:solidFill>
              </a:endParaRPr>
            </a:p>
          </p:txBody>
        </p:sp>
        <p:sp>
          <p:nvSpPr>
            <p:cNvPr id="1032200" name="Line 8"/>
            <p:cNvSpPr>
              <a:spLocks noChangeShapeType="1"/>
            </p:cNvSpPr>
            <p:nvPr/>
          </p:nvSpPr>
          <p:spPr bwMode="auto">
            <a:xfrm>
              <a:off x="4809" y="504"/>
              <a:ext cx="99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fontAlgn="ctr" latinLnBrk="0">
                <a:spcBef>
                  <a:spcPct val="20000"/>
                </a:spcBef>
                <a:spcAft>
                  <a:spcPct val="0"/>
                </a:spcAft>
              </a:pPr>
              <a:endParaRPr kumimoji="1" lang="ko-KR" altLang="en-US" sz="1200" b="1" smtClean="0">
                <a:solidFill>
                  <a:srgbClr val="FFFFFF"/>
                </a:solidFill>
              </a:endParaRPr>
            </a:p>
          </p:txBody>
        </p:sp>
      </p:grpSp>
      <p:sp>
        <p:nvSpPr>
          <p:cNvPr id="1032203" name="Rectangle 11"/>
          <p:cNvSpPr>
            <a:spLocks noChangeArrowheads="1"/>
          </p:cNvSpPr>
          <p:nvPr userDrawn="1"/>
        </p:nvSpPr>
        <p:spPr bwMode="auto">
          <a:xfrm>
            <a:off x="369277" y="6088063"/>
            <a:ext cx="8401050"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fontAlgn="base" latinLnBrk="0" hangingPunct="0">
              <a:lnSpc>
                <a:spcPct val="95000"/>
              </a:lnSpc>
              <a:spcBef>
                <a:spcPct val="0"/>
              </a:spcBef>
              <a:spcAft>
                <a:spcPct val="0"/>
              </a:spcAft>
            </a:pPr>
            <a:r>
              <a:rPr lang="en-US" altLang="ko-KR" sz="800" dirty="0" smtClean="0">
                <a:solidFill>
                  <a:srgbClr val="000000"/>
                </a:solidFill>
              </a:rPr>
              <a:t>Copyright © 2014 by</a:t>
            </a:r>
            <a:r>
              <a:rPr lang="en-US" altLang="ko-KR" sz="800" baseline="0" dirty="0" smtClean="0">
                <a:solidFill>
                  <a:srgbClr val="000000"/>
                </a:solidFill>
              </a:rPr>
              <a:t> The Corporation</a:t>
            </a:r>
            <a:r>
              <a:rPr lang="en-US" altLang="ko-KR" sz="800" dirty="0" smtClean="0">
                <a:solidFill>
                  <a:srgbClr val="000000"/>
                </a:solidFill>
              </a:rPr>
              <a:t>, Inc.   ALL RIGHTS RESERVED.</a:t>
            </a:r>
          </a:p>
          <a:p>
            <a:pPr algn="ctr" eaLnBrk="0" fontAlgn="base" latinLnBrk="0" hangingPunct="0">
              <a:lnSpc>
                <a:spcPct val="95000"/>
              </a:lnSpc>
              <a:spcBef>
                <a:spcPct val="0"/>
              </a:spcBef>
              <a:spcAft>
                <a:spcPct val="0"/>
              </a:spcAft>
            </a:pPr>
            <a:r>
              <a:rPr lang="en-US" altLang="ko-KR" sz="800" dirty="0" smtClean="0">
                <a:solidFill>
                  <a:srgbClr val="000000"/>
                </a:solidFill>
              </a:rPr>
              <a:t>No part of this publication may be reproduced, stored in a retrieval system, or transmitted in any form or by any means — </a:t>
            </a:r>
            <a:br>
              <a:rPr lang="en-US" altLang="ko-KR" sz="800" dirty="0" smtClean="0">
                <a:solidFill>
                  <a:srgbClr val="000000"/>
                </a:solidFill>
              </a:rPr>
            </a:br>
            <a:r>
              <a:rPr lang="en-US" altLang="ko-KR" sz="800" dirty="0" smtClean="0">
                <a:solidFill>
                  <a:srgbClr val="000000"/>
                </a:solidFill>
              </a:rPr>
              <a:t>electronic, mechanical, photocopying, recording, or otherwise — without the permission of The</a:t>
            </a:r>
            <a:r>
              <a:rPr lang="en-US" altLang="ko-KR" sz="800" baseline="0" dirty="0" smtClean="0">
                <a:solidFill>
                  <a:srgbClr val="000000"/>
                </a:solidFill>
              </a:rPr>
              <a:t> Corporation</a:t>
            </a:r>
            <a:r>
              <a:rPr lang="en-US" altLang="ko-KR" sz="800" dirty="0" smtClean="0">
                <a:solidFill>
                  <a:srgbClr val="000000"/>
                </a:solidFill>
              </a:rPr>
              <a:t>.</a:t>
            </a:r>
          </a:p>
          <a:p>
            <a:pPr algn="ctr" eaLnBrk="0" fontAlgn="base" latinLnBrk="0" hangingPunct="0">
              <a:lnSpc>
                <a:spcPct val="95000"/>
              </a:lnSpc>
              <a:spcBef>
                <a:spcPct val="0"/>
              </a:spcBef>
              <a:spcAft>
                <a:spcPct val="0"/>
              </a:spcAft>
            </a:pPr>
            <a:r>
              <a:rPr lang="en-US" altLang="ko-KR" sz="800" dirty="0" smtClean="0">
                <a:solidFill>
                  <a:srgbClr val="000000"/>
                </a:solidFill>
              </a:rPr>
              <a:t>This document provides an outline of a presentation and is incomplete without the accompanying oral commentary and discussion.</a:t>
            </a:r>
          </a:p>
        </p:txBody>
      </p:sp>
      <p:pic>
        <p:nvPicPr>
          <p:cNvPr id="4099"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68620" y="5229200"/>
            <a:ext cx="1862932" cy="731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8564983"/>
      </p:ext>
    </p:extLst>
  </p:cSld>
  <p:clrMapOvr>
    <a:masterClrMapping/>
  </p:clrMapOvr>
  <p:transition advClick="0"/>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7098790" y="1882776"/>
            <a:ext cx="1483968" cy="4616990"/>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405579074"/>
      </p:ext>
    </p:extLst>
  </p:cSld>
  <p:clrMapOvr>
    <a:masterClrMapping/>
  </p:clrMapOvr>
  <p:transition advClick="0"/>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578112" y="555625"/>
            <a:ext cx="2004646" cy="58896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953467" y="555625"/>
            <a:ext cx="1483968" cy="58896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216782564"/>
      </p:ext>
    </p:extLst>
  </p:cSld>
  <p:clrMapOvr>
    <a:masterClrMapping/>
  </p:clrMapOvr>
  <p:transition advClick="0"/>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제목 및 차트">
    <p:spTree>
      <p:nvGrpSpPr>
        <p:cNvPr id="1" name=""/>
        <p:cNvGrpSpPr/>
        <p:nvPr/>
      </p:nvGrpSpPr>
      <p:grpSpPr>
        <a:xfrm>
          <a:off x="0" y="0"/>
          <a:ext cx="0" cy="0"/>
          <a:chOff x="0" y="0"/>
          <a:chExt cx="0" cy="0"/>
        </a:xfrm>
      </p:grpSpPr>
      <p:sp>
        <p:nvSpPr>
          <p:cNvPr id="2" name="제목 1"/>
          <p:cNvSpPr>
            <a:spLocks noGrp="1"/>
          </p:cNvSpPr>
          <p:nvPr>
            <p:ph type="title"/>
          </p:nvPr>
        </p:nvSpPr>
        <p:spPr>
          <a:xfrm>
            <a:off x="559780" y="555625"/>
            <a:ext cx="8018585" cy="812800"/>
          </a:xfrm>
        </p:spPr>
        <p:txBody>
          <a:bodyPr/>
          <a:lstStyle/>
          <a:p>
            <a:r>
              <a:rPr lang="ko-KR" altLang="en-US" smtClean="0"/>
              <a:t>마스터 제목 스타일 편집</a:t>
            </a:r>
            <a:endParaRPr lang="ko-KR" altLang="en-US"/>
          </a:p>
        </p:txBody>
      </p:sp>
      <p:sp>
        <p:nvSpPr>
          <p:cNvPr id="3" name="차트 개체 틀 2"/>
          <p:cNvSpPr>
            <a:spLocks noGrp="1"/>
          </p:cNvSpPr>
          <p:nvPr>
            <p:ph type="chart" idx="1"/>
          </p:nvPr>
        </p:nvSpPr>
        <p:spPr>
          <a:xfrm>
            <a:off x="564173" y="1882776"/>
            <a:ext cx="8018585" cy="351207"/>
          </a:xfrm>
        </p:spPr>
        <p:txBody>
          <a:bodyPr/>
          <a:lstStyle/>
          <a:p>
            <a:endParaRPr lang="ko-KR" altLang="en-US"/>
          </a:p>
        </p:txBody>
      </p:sp>
    </p:spTree>
    <p:extLst>
      <p:ext uri="{BB962C8B-B14F-4D97-AF65-F5344CB8AC3E}">
        <p14:creationId xmlns:p14="http://schemas.microsoft.com/office/powerpoint/2010/main" val="3069382425"/>
      </p:ext>
    </p:extLst>
  </p:cSld>
  <p:clrMapOvr>
    <a:masterClrMapping/>
  </p:clrMapOvr>
  <p:transitio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제목 및 표">
    <p:spTree>
      <p:nvGrpSpPr>
        <p:cNvPr id="1" name=""/>
        <p:cNvGrpSpPr/>
        <p:nvPr/>
      </p:nvGrpSpPr>
      <p:grpSpPr>
        <a:xfrm>
          <a:off x="0" y="0"/>
          <a:ext cx="0" cy="0"/>
          <a:chOff x="0" y="0"/>
          <a:chExt cx="0" cy="0"/>
        </a:xfrm>
      </p:grpSpPr>
      <p:sp>
        <p:nvSpPr>
          <p:cNvPr id="2" name="제목 1"/>
          <p:cNvSpPr>
            <a:spLocks noGrp="1"/>
          </p:cNvSpPr>
          <p:nvPr>
            <p:ph type="title"/>
          </p:nvPr>
        </p:nvSpPr>
        <p:spPr>
          <a:xfrm>
            <a:off x="559780" y="555625"/>
            <a:ext cx="8018585" cy="812800"/>
          </a:xfrm>
        </p:spPr>
        <p:txBody>
          <a:bodyPr/>
          <a:lstStyle/>
          <a:p>
            <a:r>
              <a:rPr lang="ko-KR" altLang="en-US" smtClean="0"/>
              <a:t>마스터 제목 스타일 편집</a:t>
            </a:r>
            <a:endParaRPr lang="ko-KR" altLang="en-US"/>
          </a:p>
        </p:txBody>
      </p:sp>
      <p:sp>
        <p:nvSpPr>
          <p:cNvPr id="3" name="표 개체 틀 2"/>
          <p:cNvSpPr>
            <a:spLocks noGrp="1"/>
          </p:cNvSpPr>
          <p:nvPr>
            <p:ph type="tbl" idx="1"/>
          </p:nvPr>
        </p:nvSpPr>
        <p:spPr>
          <a:xfrm>
            <a:off x="564173" y="1882776"/>
            <a:ext cx="8018585" cy="351207"/>
          </a:xfrm>
        </p:spPr>
        <p:txBody>
          <a:bodyPr/>
          <a:lstStyle/>
          <a:p>
            <a:endParaRPr lang="ko-KR" altLang="en-US"/>
          </a:p>
        </p:txBody>
      </p:sp>
    </p:spTree>
    <p:extLst>
      <p:ext uri="{BB962C8B-B14F-4D97-AF65-F5344CB8AC3E}">
        <p14:creationId xmlns:p14="http://schemas.microsoft.com/office/powerpoint/2010/main" val="4190181938"/>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a:xfrm>
            <a:off x="564173" y="1882814"/>
            <a:ext cx="8018585" cy="1496135"/>
          </a:xfrm>
        </p:spPr>
        <p:txBody>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Tree>
    <p:extLst>
      <p:ext uri="{BB962C8B-B14F-4D97-AF65-F5344CB8AC3E}">
        <p14:creationId xmlns:p14="http://schemas.microsoft.com/office/powerpoint/2010/main" val="960697193"/>
      </p:ext>
    </p:extLst>
  </p:cSld>
  <p:clrMapOvr>
    <a:masterClrMapping/>
  </p:clrMapOvr>
  <p:transition advClick="0"/>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435" y="4406939"/>
            <a:ext cx="7772400" cy="1362075"/>
          </a:xfrm>
        </p:spPr>
        <p:txBody>
          <a:bodyPr/>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435" y="3963360"/>
            <a:ext cx="7772400" cy="4435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smtClean="0"/>
              <a:t>마스터 텍스트 스타일을 편집합니다</a:t>
            </a:r>
          </a:p>
        </p:txBody>
      </p:sp>
    </p:spTree>
    <p:extLst>
      <p:ext uri="{BB962C8B-B14F-4D97-AF65-F5344CB8AC3E}">
        <p14:creationId xmlns:p14="http://schemas.microsoft.com/office/powerpoint/2010/main" val="547341068"/>
      </p:ext>
    </p:extLst>
  </p:cSld>
  <p:clrMapOvr>
    <a:masterClrMapping/>
  </p:clrMapOvr>
  <p:transition advClick="0"/>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564173" y="1882814"/>
            <a:ext cx="3938954" cy="24748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3804" y="1882814"/>
            <a:ext cx="3938954" cy="24748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154823273"/>
      </p:ext>
    </p:extLst>
  </p:cSld>
  <p:clrMapOvr>
    <a:masterClrMapping/>
  </p:clrMapOvr>
  <p:transition advClick="0"/>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300450"/>
            <a:ext cx="4040066" cy="8744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066" cy="21670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289" y="1300450"/>
            <a:ext cx="4041531" cy="8744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289" y="2174875"/>
            <a:ext cx="4041531" cy="21670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657899330"/>
      </p:ext>
    </p:extLst>
  </p:cSld>
  <p:clrMapOvr>
    <a:masterClrMapping/>
  </p:clrMapOvr>
  <p:transition advClick="0"/>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Tree>
    <p:extLst>
      <p:ext uri="{BB962C8B-B14F-4D97-AF65-F5344CB8AC3E}">
        <p14:creationId xmlns:p14="http://schemas.microsoft.com/office/powerpoint/2010/main" val="1232898161"/>
      </p:ext>
    </p:extLst>
  </p:cSld>
  <p:clrMapOvr>
    <a:masterClrMapping/>
  </p:clrMapOvr>
  <p:transition advClick="0"/>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714392"/>
      </p:ext>
    </p:extLst>
  </p:cSld>
  <p:clrMapOvr>
    <a:masterClrMapping/>
  </p:clrMapOvr>
  <p:transition advClick="0"/>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7" y="273050"/>
            <a:ext cx="3008435"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538" y="273089"/>
            <a:ext cx="5111262" cy="28195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7" y="1435139"/>
            <a:ext cx="3008435" cy="3512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extLst>
      <p:ext uri="{BB962C8B-B14F-4D97-AF65-F5344CB8AC3E}">
        <p14:creationId xmlns:p14="http://schemas.microsoft.com/office/powerpoint/2010/main" val="226317341"/>
      </p:ext>
    </p:extLst>
  </p:cSld>
  <p:clrMapOvr>
    <a:masterClrMapping/>
  </p:clrMapOvr>
  <p:transition advClick="0"/>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166"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166" y="612779"/>
            <a:ext cx="5486400" cy="62820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166" y="5367376"/>
            <a:ext cx="5486400" cy="3512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extLst>
      <p:ext uri="{BB962C8B-B14F-4D97-AF65-F5344CB8AC3E}">
        <p14:creationId xmlns:p14="http://schemas.microsoft.com/office/powerpoint/2010/main" val="2903549166"/>
      </p:ext>
    </p:extLst>
  </p:cSld>
  <p:clrMapOvr>
    <a:masterClrMapping/>
  </p:clrMapOvr>
  <p:transition advClick="0"/>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170" name="Rectangle 2"/>
          <p:cNvSpPr>
            <a:spLocks noGrp="1" noChangeArrowheads="1"/>
          </p:cNvSpPr>
          <p:nvPr>
            <p:ph type="title"/>
          </p:nvPr>
        </p:nvSpPr>
        <p:spPr bwMode="auto">
          <a:xfrm>
            <a:off x="559780" y="555625"/>
            <a:ext cx="801858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4450" rIns="18000" bIns="44450" numCol="1" anchor="t" anchorCtr="0" compatLnSpc="1">
            <a:prstTxWarp prst="textNoShape">
              <a:avLst/>
            </a:prstTxWarp>
          </a:bodyPr>
          <a:lstStyle/>
          <a:p>
            <a:pPr lvl="0"/>
            <a:r>
              <a:rPr lang="en-US" altLang="ko-KR" smtClean="0"/>
              <a:t>Headline:  (18pt.) Ariel bold, first initial cap</a:t>
            </a:r>
          </a:p>
        </p:txBody>
      </p:sp>
      <p:sp>
        <p:nvSpPr>
          <p:cNvPr id="1031171" name="Rectangle 3"/>
          <p:cNvSpPr>
            <a:spLocks noGrp="1" noChangeArrowheads="1"/>
          </p:cNvSpPr>
          <p:nvPr>
            <p:ph type="body" idx="1"/>
          </p:nvPr>
        </p:nvSpPr>
        <p:spPr bwMode="auto">
          <a:xfrm>
            <a:off x="564173" y="1882776"/>
            <a:ext cx="8018585" cy="3970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00" tIns="90000" rIns="36000" bIns="44450" numCol="1" anchor="t" anchorCtr="0" compatLnSpc="1">
            <a:prstTxWarp prst="textNoShape">
              <a:avLst/>
            </a:prstTxWarp>
            <a:spAutoFit/>
          </a:bodyPr>
          <a:lstStyle/>
          <a:p>
            <a:pPr lvl="0"/>
            <a:r>
              <a:rPr lang="en-US" altLang="ko-KR" dirty="0" smtClean="0"/>
              <a:t>Text: 14pt. Ariel</a:t>
            </a:r>
          </a:p>
          <a:p>
            <a:pPr lvl="1"/>
            <a:r>
              <a:rPr lang="en-US" altLang="ko-KR" dirty="0" smtClean="0"/>
              <a:t> Second level</a:t>
            </a:r>
          </a:p>
          <a:p>
            <a:pPr lvl="2"/>
            <a:r>
              <a:rPr lang="en-US" altLang="ko-KR" dirty="0" smtClean="0"/>
              <a:t> Third level</a:t>
            </a:r>
          </a:p>
          <a:p>
            <a:pPr lvl="3"/>
            <a:r>
              <a:rPr lang="en-US" altLang="ko-KR" dirty="0" smtClean="0"/>
              <a:t> Fourth level</a:t>
            </a:r>
          </a:p>
          <a:p>
            <a:pPr lvl="4"/>
            <a:r>
              <a:rPr lang="en-US" altLang="ko-KR" dirty="0" smtClean="0"/>
              <a:t>Fifth level</a:t>
            </a:r>
          </a:p>
          <a:p>
            <a:pPr lvl="5"/>
            <a:r>
              <a:rPr lang="en-US" altLang="ko-KR" sz="1400" dirty="0" smtClean="0"/>
              <a:t>Sixth level</a:t>
            </a:r>
            <a:endParaRPr lang="en-US" altLang="ko-KR" dirty="0" smtClean="0"/>
          </a:p>
          <a:p>
            <a:pPr lvl="0"/>
            <a:r>
              <a:rPr lang="en-US" altLang="ko-KR" dirty="0" smtClean="0"/>
              <a:t>Text: 14pt. Ariel</a:t>
            </a:r>
          </a:p>
          <a:p>
            <a:pPr lvl="1"/>
            <a:r>
              <a:rPr lang="en-US" altLang="ko-KR" dirty="0" smtClean="0"/>
              <a:t> Second level</a:t>
            </a:r>
          </a:p>
          <a:p>
            <a:pPr lvl="2"/>
            <a:r>
              <a:rPr lang="en-US" altLang="ko-KR" dirty="0" smtClean="0"/>
              <a:t>Third level</a:t>
            </a:r>
          </a:p>
          <a:p>
            <a:pPr lvl="3"/>
            <a:r>
              <a:rPr lang="en-US" altLang="ko-KR" dirty="0" smtClean="0"/>
              <a:t>Fourth level</a:t>
            </a:r>
          </a:p>
          <a:p>
            <a:pPr lvl="0"/>
            <a:r>
              <a:rPr lang="en-US" altLang="ko-KR" dirty="0" smtClean="0"/>
              <a:t>Text: 14pt. Ariel </a:t>
            </a:r>
          </a:p>
          <a:p>
            <a:pPr lvl="1"/>
            <a:r>
              <a:rPr lang="en-US" altLang="ko-KR" dirty="0" smtClean="0"/>
              <a:t> Second level</a:t>
            </a:r>
          </a:p>
          <a:p>
            <a:pPr lvl="2"/>
            <a:r>
              <a:rPr lang="en-US" altLang="ko-KR" dirty="0" smtClean="0"/>
              <a:t>Third level</a:t>
            </a:r>
          </a:p>
          <a:p>
            <a:pPr lvl="3"/>
            <a:r>
              <a:rPr lang="en-US" altLang="ko-KR" dirty="0" smtClean="0"/>
              <a:t>Fourth level</a:t>
            </a:r>
          </a:p>
        </p:txBody>
      </p:sp>
      <p:sp>
        <p:nvSpPr>
          <p:cNvPr id="1031172" name="Rectangle 4"/>
          <p:cNvSpPr>
            <a:spLocks noChangeArrowheads="1"/>
          </p:cNvSpPr>
          <p:nvPr/>
        </p:nvSpPr>
        <p:spPr bwMode="auto">
          <a:xfrm>
            <a:off x="562714" y="481016"/>
            <a:ext cx="8017120" cy="66675"/>
          </a:xfrm>
          <a:prstGeom prst="rect">
            <a:avLst/>
          </a:prstGeom>
          <a:gradFill rotWithShape="0">
            <a:gsLst>
              <a:gs pos="0">
                <a:schemeClr val="tx1"/>
              </a:gs>
              <a:gs pos="100000">
                <a:srgbClr val="000099">
                  <a:gamma/>
                  <a:tint val="15294"/>
                  <a:invGamma/>
                </a:srgbClr>
              </a:gs>
            </a:gsLst>
            <a:lin ang="0" scaled="1"/>
          </a:gradFill>
          <a:ln>
            <a:noFill/>
          </a:ln>
          <a:effectLst/>
          <a:extLst/>
        </p:spPr>
        <p:txBody>
          <a:bodyPr wrap="none" anchor="ctr"/>
          <a:lstStyle/>
          <a:p>
            <a:pPr algn="ctr" fontAlgn="ctr" latinLnBrk="0">
              <a:spcBef>
                <a:spcPct val="20000"/>
              </a:spcBef>
              <a:spcAft>
                <a:spcPct val="0"/>
              </a:spcAft>
            </a:pPr>
            <a:endParaRPr kumimoji="1" lang="ko-KR" altLang="en-US" sz="1200" b="1" smtClean="0">
              <a:solidFill>
                <a:srgbClr val="FFFFFF"/>
              </a:solidFill>
            </a:endParaRPr>
          </a:p>
        </p:txBody>
      </p:sp>
      <p:sp>
        <p:nvSpPr>
          <p:cNvPr id="1031173" name="Rectangle 5"/>
          <p:cNvSpPr>
            <a:spLocks noChangeArrowheads="1"/>
          </p:cNvSpPr>
          <p:nvPr/>
        </p:nvSpPr>
        <p:spPr bwMode="auto">
          <a:xfrm>
            <a:off x="8528573" y="6664754"/>
            <a:ext cx="136256" cy="1440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0" tIns="36000" rIns="0" bIns="0" anchor="b">
            <a:spAutoFit/>
          </a:bodyPr>
          <a:lstStyle/>
          <a:p>
            <a:pPr algn="r" eaLnBrk="0" fontAlgn="base" latinLnBrk="0" hangingPunct="0">
              <a:spcBef>
                <a:spcPct val="0"/>
              </a:spcBef>
              <a:spcAft>
                <a:spcPct val="0"/>
              </a:spcAft>
            </a:pPr>
            <a:fld id="{BDCEE832-9F0C-4558-A445-00FFDF0A052D}" type="slidenum">
              <a:rPr lang="en-US" altLang="ko-KR" sz="700" smtClean="0">
                <a:solidFill>
                  <a:srgbClr val="000000"/>
                </a:solidFill>
              </a:rPr>
              <a:pPr algn="r" eaLnBrk="0" fontAlgn="base" latinLnBrk="0" hangingPunct="0">
                <a:spcBef>
                  <a:spcPct val="0"/>
                </a:spcBef>
                <a:spcAft>
                  <a:spcPct val="0"/>
                </a:spcAft>
              </a:pPr>
              <a:t>‹#›</a:t>
            </a:fld>
            <a:r>
              <a:rPr lang="en-US" altLang="ko-KR" sz="700" smtClean="0">
                <a:solidFill>
                  <a:srgbClr val="000000"/>
                </a:solidFill>
              </a:rPr>
              <a:t> </a:t>
            </a:r>
          </a:p>
        </p:txBody>
      </p:sp>
    </p:spTree>
    <p:extLst>
      <p:ext uri="{BB962C8B-B14F-4D97-AF65-F5344CB8AC3E}">
        <p14:creationId xmlns:p14="http://schemas.microsoft.com/office/powerpoint/2010/main" val="428589689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transition advClick="0"/>
  <p:timing>
    <p:tnLst>
      <p:par>
        <p:cTn id="1" dur="indefinite" restart="never" nodeType="tmRoot"/>
      </p:par>
    </p:tnLst>
  </p:timing>
  <p:txStyles>
    <p:titleStyle>
      <a:lvl1pPr algn="l" rtl="0" fontAlgn="base">
        <a:spcBef>
          <a:spcPct val="0"/>
        </a:spcBef>
        <a:spcAft>
          <a:spcPct val="0"/>
        </a:spcAft>
        <a:defRPr kumimoji="1" b="1">
          <a:solidFill>
            <a:schemeClr val="tx2"/>
          </a:solidFill>
          <a:latin typeface="+mj-lt"/>
          <a:ea typeface="+mj-ea"/>
          <a:cs typeface="+mj-cs"/>
        </a:defRPr>
      </a:lvl1pPr>
      <a:lvl2pPr algn="l" rtl="0" fontAlgn="base">
        <a:spcBef>
          <a:spcPct val="0"/>
        </a:spcBef>
        <a:spcAft>
          <a:spcPct val="0"/>
        </a:spcAft>
        <a:defRPr kumimoji="1" b="1">
          <a:solidFill>
            <a:schemeClr val="tx2"/>
          </a:solidFill>
          <a:latin typeface="Arial" charset="0"/>
          <a:ea typeface="돋움" pitchFamily="50" charset="-127"/>
        </a:defRPr>
      </a:lvl2pPr>
      <a:lvl3pPr algn="l" rtl="0" fontAlgn="base">
        <a:spcBef>
          <a:spcPct val="0"/>
        </a:spcBef>
        <a:spcAft>
          <a:spcPct val="0"/>
        </a:spcAft>
        <a:defRPr kumimoji="1" b="1">
          <a:solidFill>
            <a:schemeClr val="tx2"/>
          </a:solidFill>
          <a:latin typeface="Arial" charset="0"/>
          <a:ea typeface="돋움" pitchFamily="50" charset="-127"/>
        </a:defRPr>
      </a:lvl3pPr>
      <a:lvl4pPr algn="l" rtl="0" fontAlgn="base">
        <a:spcBef>
          <a:spcPct val="0"/>
        </a:spcBef>
        <a:spcAft>
          <a:spcPct val="0"/>
        </a:spcAft>
        <a:defRPr kumimoji="1" b="1">
          <a:solidFill>
            <a:schemeClr val="tx2"/>
          </a:solidFill>
          <a:latin typeface="Arial" charset="0"/>
          <a:ea typeface="돋움" pitchFamily="50" charset="-127"/>
        </a:defRPr>
      </a:lvl4pPr>
      <a:lvl5pPr algn="l" rtl="0" fontAlgn="base">
        <a:spcBef>
          <a:spcPct val="0"/>
        </a:spcBef>
        <a:spcAft>
          <a:spcPct val="0"/>
        </a:spcAft>
        <a:defRPr kumimoji="1" b="1">
          <a:solidFill>
            <a:schemeClr val="tx2"/>
          </a:solidFill>
          <a:latin typeface="Arial" charset="0"/>
          <a:ea typeface="돋움" pitchFamily="50" charset="-127"/>
        </a:defRPr>
      </a:lvl5pPr>
      <a:lvl6pPr marL="457200" algn="l" rtl="0" fontAlgn="base">
        <a:spcBef>
          <a:spcPct val="0"/>
        </a:spcBef>
        <a:spcAft>
          <a:spcPct val="0"/>
        </a:spcAft>
        <a:defRPr kumimoji="1" b="1">
          <a:solidFill>
            <a:schemeClr val="tx2"/>
          </a:solidFill>
          <a:latin typeface="Arial" charset="0"/>
          <a:ea typeface="돋움" pitchFamily="50" charset="-127"/>
        </a:defRPr>
      </a:lvl6pPr>
      <a:lvl7pPr marL="914400" algn="l" rtl="0" fontAlgn="base">
        <a:spcBef>
          <a:spcPct val="0"/>
        </a:spcBef>
        <a:spcAft>
          <a:spcPct val="0"/>
        </a:spcAft>
        <a:defRPr kumimoji="1" b="1">
          <a:solidFill>
            <a:schemeClr val="tx2"/>
          </a:solidFill>
          <a:latin typeface="Arial" charset="0"/>
          <a:ea typeface="돋움" pitchFamily="50" charset="-127"/>
        </a:defRPr>
      </a:lvl7pPr>
      <a:lvl8pPr marL="1371600" algn="l" rtl="0" fontAlgn="base">
        <a:spcBef>
          <a:spcPct val="0"/>
        </a:spcBef>
        <a:spcAft>
          <a:spcPct val="0"/>
        </a:spcAft>
        <a:defRPr kumimoji="1" b="1">
          <a:solidFill>
            <a:schemeClr val="tx2"/>
          </a:solidFill>
          <a:latin typeface="Arial" charset="0"/>
          <a:ea typeface="돋움" pitchFamily="50" charset="-127"/>
        </a:defRPr>
      </a:lvl8pPr>
      <a:lvl9pPr marL="1828800" algn="l" rtl="0" fontAlgn="base">
        <a:spcBef>
          <a:spcPct val="0"/>
        </a:spcBef>
        <a:spcAft>
          <a:spcPct val="0"/>
        </a:spcAft>
        <a:defRPr kumimoji="1" b="1">
          <a:solidFill>
            <a:schemeClr val="tx2"/>
          </a:solidFill>
          <a:latin typeface="Arial" charset="0"/>
          <a:ea typeface="돋움" pitchFamily="50" charset="-127"/>
        </a:defRPr>
      </a:lvl9pPr>
    </p:titleStyle>
    <p:body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6.png"/><Relationship Id="rId7"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8.png"/><Relationship Id="rId10" Type="http://schemas.openxmlformats.org/officeDocument/2006/relationships/image" Target="../media/image15.png"/><Relationship Id="rId4" Type="http://schemas.openxmlformats.org/officeDocument/2006/relationships/image" Target="../media/image17.png"/><Relationship Id="rId9" Type="http://schemas.openxmlformats.org/officeDocument/2006/relationships/image" Target="../media/image19.png"/></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6.png"/><Relationship Id="rId7"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8.png"/><Relationship Id="rId10" Type="http://schemas.openxmlformats.org/officeDocument/2006/relationships/image" Target="../media/image15.png"/><Relationship Id="rId4" Type="http://schemas.openxmlformats.org/officeDocument/2006/relationships/image" Target="../media/image17.png"/><Relationship Id="rId9" Type="http://schemas.openxmlformats.org/officeDocument/2006/relationships/image" Target="../media/image19.png"/></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19.png"/><Relationship Id="rId3" Type="http://schemas.openxmlformats.org/officeDocument/2006/relationships/image" Target="../media/image16.png"/><Relationship Id="rId7" Type="http://schemas.openxmlformats.org/officeDocument/2006/relationships/image" Target="../media/image21.png"/><Relationship Id="rId12"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8.png"/><Relationship Id="rId10" Type="http://schemas.openxmlformats.org/officeDocument/2006/relationships/image" Target="../media/image24.png"/><Relationship Id="rId4" Type="http://schemas.openxmlformats.org/officeDocument/2006/relationships/image" Target="../media/image17.png"/><Relationship Id="rId9" Type="http://schemas.openxmlformats.org/officeDocument/2006/relationships/image" Target="../media/image23.png"/><Relationship Id="rId14" Type="http://schemas.openxmlformats.org/officeDocument/2006/relationships/image" Target="../media/image26.png"/></Relationships>
</file>

<file path=ppt/slides/_rels/slide17.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19.png"/><Relationship Id="rId3" Type="http://schemas.openxmlformats.org/officeDocument/2006/relationships/image" Target="../media/image16.png"/><Relationship Id="rId7" Type="http://schemas.openxmlformats.org/officeDocument/2006/relationships/image" Target="../media/image21.png"/><Relationship Id="rId12"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8.png"/><Relationship Id="rId10" Type="http://schemas.openxmlformats.org/officeDocument/2006/relationships/image" Target="../media/image24.png"/><Relationship Id="rId4" Type="http://schemas.openxmlformats.org/officeDocument/2006/relationships/image" Target="../media/image17.png"/><Relationship Id="rId9" Type="http://schemas.openxmlformats.org/officeDocument/2006/relationships/image" Target="../media/image23.png"/><Relationship Id="rId1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6.png"/><Relationship Id="rId7"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8.png"/><Relationship Id="rId10" Type="http://schemas.openxmlformats.org/officeDocument/2006/relationships/image" Target="../media/image15.png"/><Relationship Id="rId4" Type="http://schemas.openxmlformats.org/officeDocument/2006/relationships/image" Target="../media/image17.png"/><Relationship Id="rId9"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6.png"/><Relationship Id="rId7"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15.png"/><Relationship Id="rId4" Type="http://schemas.openxmlformats.org/officeDocument/2006/relationships/image" Target="../media/image17.png"/><Relationship Id="rId9"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34.png"/><Relationship Id="rId7" Type="http://schemas.openxmlformats.org/officeDocument/2006/relationships/image" Target="../media/image1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22.png"/><Relationship Id="rId10" Type="http://schemas.openxmlformats.org/officeDocument/2006/relationships/image" Target="../media/image36.png"/><Relationship Id="rId4" Type="http://schemas.openxmlformats.org/officeDocument/2006/relationships/image" Target="../media/image21.png"/><Relationship Id="rId9" Type="http://schemas.openxmlformats.org/officeDocument/2006/relationships/image" Target="../media/image35.png"/></Relationships>
</file>

<file path=ppt/slides/_rels/slide25.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4.png"/><Relationship Id="rId7" Type="http://schemas.openxmlformats.org/officeDocument/2006/relationships/image" Target="../media/image17.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22.png"/><Relationship Id="rId10" Type="http://schemas.openxmlformats.org/officeDocument/2006/relationships/image" Target="../media/image36.png"/><Relationship Id="rId4" Type="http://schemas.openxmlformats.org/officeDocument/2006/relationships/image" Target="../media/image21.png"/><Relationship Id="rId9" Type="http://schemas.openxmlformats.org/officeDocument/2006/relationships/image" Target="../media/image18.png"/></Relationships>
</file>

<file path=ppt/slides/_rels/slide2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4.png"/><Relationship Id="rId7" Type="http://schemas.openxmlformats.org/officeDocument/2006/relationships/image" Target="../media/image17.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22.png"/><Relationship Id="rId10" Type="http://schemas.openxmlformats.org/officeDocument/2006/relationships/image" Target="../media/image36.png"/><Relationship Id="rId4" Type="http://schemas.openxmlformats.org/officeDocument/2006/relationships/image" Target="../media/image21.png"/><Relationship Id="rId9" Type="http://schemas.openxmlformats.org/officeDocument/2006/relationships/image" Target="../media/image18.png"/></Relationships>
</file>

<file path=ppt/slides/_rels/slide27.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8.png"/><Relationship Id="rId7" Type="http://schemas.openxmlformats.org/officeDocument/2006/relationships/image" Target="../media/image19.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8.png"/><Relationship Id="rId7" Type="http://schemas.openxmlformats.org/officeDocument/2006/relationships/image" Target="../media/image39.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24.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8.png"/><Relationship Id="rId7" Type="http://schemas.openxmlformats.org/officeDocument/2006/relationships/image" Target="../media/image39.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40.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19.png"/><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19.png"/><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16.png"/><Relationship Id="rId7" Type="http://schemas.openxmlformats.org/officeDocument/2006/relationships/image" Target="../media/image18.png"/><Relationship Id="rId12" Type="http://schemas.openxmlformats.org/officeDocument/2006/relationships/image" Target="../media/image48.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47.png"/><Relationship Id="rId5" Type="http://schemas.openxmlformats.org/officeDocument/2006/relationships/image" Target="../media/image15.png"/><Relationship Id="rId10" Type="http://schemas.openxmlformats.org/officeDocument/2006/relationships/image" Target="../media/image46.png"/><Relationship Id="rId4" Type="http://schemas.openxmlformats.org/officeDocument/2006/relationships/image" Target="../media/image17.png"/><Relationship Id="rId9" Type="http://schemas.openxmlformats.org/officeDocument/2006/relationships/image" Target="../media/image45.png"/></Relationships>
</file>

<file path=ppt/slides/_rels/slide3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6.png"/><Relationship Id="rId7"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15.png"/><Relationship Id="rId4" Type="http://schemas.openxmlformats.org/officeDocument/2006/relationships/image" Target="../media/image17.png"/><Relationship Id="rId9"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50.png"/><Relationship Id="rId4" Type="http://schemas.openxmlformats.org/officeDocument/2006/relationships/image" Target="../media/image49.png"/></Relationships>
</file>

<file path=ppt/slides/_rels/slide37.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6.png"/><Relationship Id="rId7"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15.png"/><Relationship Id="rId4" Type="http://schemas.openxmlformats.org/officeDocument/2006/relationships/image" Target="../media/image17.png"/><Relationship Id="rId9" Type="http://schemas.openxmlformats.org/officeDocument/2006/relationships/image" Target="../media/image55.png"/></Relationships>
</file>

<file path=ppt/slides/_rels/slide43.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15.png"/><Relationship Id="rId4" Type="http://schemas.openxmlformats.org/officeDocument/2006/relationships/image" Target="../media/image17.png"/></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2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16.png"/><Relationship Id="rId7" Type="http://schemas.openxmlformats.org/officeDocument/2006/relationships/image" Target="../media/image3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2687737" y="4159250"/>
            <a:ext cx="359886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l" fontAlgn="base" latinLnBrk="1">
              <a:spcBef>
                <a:spcPct val="0"/>
              </a:spcBef>
              <a:tabLst>
                <a:tab pos="1028700" algn="l"/>
              </a:tabLst>
              <a:defRPr kumimoji="1" sz="2400">
                <a:solidFill>
                  <a:schemeClr val="tx1"/>
                </a:solidFill>
                <a:latin typeface="Arial" pitchFamily="34" charset="0"/>
                <a:ea typeface="돋움" pitchFamily="50" charset="-127"/>
              </a:defRPr>
            </a:lvl1pPr>
            <a:lvl2pPr marL="292100" algn="l" fontAlgn="base" latinLnBrk="1">
              <a:spcBef>
                <a:spcPct val="0"/>
              </a:spcBef>
              <a:tabLst>
                <a:tab pos="1028700" algn="l"/>
              </a:tabLst>
              <a:defRPr kumimoji="1" sz="2400">
                <a:solidFill>
                  <a:schemeClr val="tx1"/>
                </a:solidFill>
                <a:latin typeface="Arial" pitchFamily="34" charset="0"/>
                <a:ea typeface="돋움" pitchFamily="50" charset="-127"/>
              </a:defRPr>
            </a:lvl2pPr>
            <a:lvl3pPr marL="520700" algn="l" fontAlgn="base" latinLnBrk="1">
              <a:spcBef>
                <a:spcPct val="0"/>
              </a:spcBef>
              <a:tabLst>
                <a:tab pos="1028700" algn="l"/>
              </a:tabLst>
              <a:defRPr kumimoji="1" sz="2400">
                <a:solidFill>
                  <a:schemeClr val="tx1"/>
                </a:solidFill>
                <a:latin typeface="Arial" pitchFamily="34" charset="0"/>
                <a:ea typeface="돋움" pitchFamily="50" charset="-127"/>
              </a:defRPr>
            </a:lvl3pPr>
            <a:lvl4pPr marL="863600" indent="-28575" algn="l" fontAlgn="base" latinLnBrk="1">
              <a:spcBef>
                <a:spcPct val="0"/>
              </a:spcBef>
              <a:tabLst>
                <a:tab pos="1028700" algn="l"/>
              </a:tabLst>
              <a:defRPr kumimoji="1" sz="2400">
                <a:solidFill>
                  <a:schemeClr val="tx1"/>
                </a:solidFill>
                <a:latin typeface="Arial" pitchFamily="34" charset="0"/>
                <a:ea typeface="돋움" pitchFamily="50" charset="-127"/>
              </a:defRPr>
            </a:lvl4pPr>
            <a:lvl5pPr algn="l" fontAlgn="base" latinLnBrk="1">
              <a:spcBef>
                <a:spcPct val="0"/>
              </a:spcBef>
              <a:tabLst>
                <a:tab pos="1028700" algn="l"/>
              </a:tabLst>
              <a:defRPr kumimoji="1" sz="2400">
                <a:solidFill>
                  <a:schemeClr val="tx1"/>
                </a:solidFill>
                <a:latin typeface="Arial" pitchFamily="34" charset="0"/>
                <a:ea typeface="돋움" pitchFamily="50" charset="-127"/>
              </a:defRPr>
            </a:lvl5pPr>
            <a:lvl6pPr fontAlgn="base">
              <a:spcBef>
                <a:spcPct val="0"/>
              </a:spcBef>
              <a:spcAft>
                <a:spcPct val="0"/>
              </a:spcAft>
              <a:tabLst>
                <a:tab pos="1028700" algn="l"/>
              </a:tabLst>
              <a:defRPr kumimoji="1" sz="2400">
                <a:solidFill>
                  <a:schemeClr val="tx1"/>
                </a:solidFill>
                <a:latin typeface="Arial" pitchFamily="34" charset="0"/>
                <a:ea typeface="돋움" pitchFamily="50" charset="-127"/>
              </a:defRPr>
            </a:lvl6pPr>
            <a:lvl7pPr fontAlgn="base">
              <a:spcBef>
                <a:spcPct val="0"/>
              </a:spcBef>
              <a:spcAft>
                <a:spcPct val="0"/>
              </a:spcAft>
              <a:tabLst>
                <a:tab pos="1028700" algn="l"/>
              </a:tabLst>
              <a:defRPr kumimoji="1" sz="2400">
                <a:solidFill>
                  <a:schemeClr val="tx1"/>
                </a:solidFill>
                <a:latin typeface="Arial" pitchFamily="34" charset="0"/>
                <a:ea typeface="돋움" pitchFamily="50" charset="-127"/>
              </a:defRPr>
            </a:lvl7pPr>
            <a:lvl8pPr fontAlgn="base">
              <a:spcBef>
                <a:spcPct val="0"/>
              </a:spcBef>
              <a:spcAft>
                <a:spcPct val="0"/>
              </a:spcAft>
              <a:tabLst>
                <a:tab pos="1028700" algn="l"/>
              </a:tabLst>
              <a:defRPr kumimoji="1" sz="2400">
                <a:solidFill>
                  <a:schemeClr val="tx1"/>
                </a:solidFill>
                <a:latin typeface="Arial" pitchFamily="34" charset="0"/>
                <a:ea typeface="돋움" pitchFamily="50" charset="-127"/>
              </a:defRPr>
            </a:lvl8pPr>
            <a:lvl9pPr fontAlgn="base">
              <a:spcBef>
                <a:spcPct val="0"/>
              </a:spcBef>
              <a:spcAft>
                <a:spcPct val="0"/>
              </a:spcAft>
              <a:tabLst>
                <a:tab pos="1028700" algn="l"/>
              </a:tabLst>
              <a:defRPr kumimoji="1" sz="2400">
                <a:solidFill>
                  <a:schemeClr val="tx1"/>
                </a:solidFill>
                <a:latin typeface="Arial" pitchFamily="34" charset="0"/>
                <a:ea typeface="돋움" pitchFamily="50" charset="-127"/>
              </a:defRPr>
            </a:lvl9pPr>
          </a:lstStyle>
          <a:p>
            <a:pPr algn="ctr" eaLnBrk="0" fontAlgn="ctr" latinLnBrk="0" hangingPunct="0">
              <a:spcBef>
                <a:spcPct val="30000"/>
              </a:spcBef>
              <a:buSzPct val="75000"/>
              <a:buFont typeface="Wingdings" pitchFamily="2" charset="2"/>
              <a:buNone/>
            </a:pPr>
            <a:r>
              <a:rPr lang="en-US" altLang="ko-KR" sz="1200" b="1" dirty="0" smtClean="0">
                <a:latin typeface="+mj-ea"/>
                <a:ea typeface="+mj-ea"/>
              </a:rPr>
              <a:t>2014. 11. 27</a:t>
            </a:r>
          </a:p>
        </p:txBody>
      </p:sp>
      <p:sp>
        <p:nvSpPr>
          <p:cNvPr id="4" name="Rectangle 3"/>
          <p:cNvSpPr>
            <a:spLocks noGrp="1" noChangeArrowheads="1"/>
          </p:cNvSpPr>
          <p:nvPr>
            <p:ph type="ctrTitle"/>
          </p:nvPr>
        </p:nvSpPr>
        <p:spPr>
          <a:xfrm>
            <a:off x="1095863" y="2117889"/>
            <a:ext cx="6782626" cy="492443"/>
          </a:xfrm>
        </p:spPr>
        <p:txBody>
          <a:bodyPr anchor="ctr"/>
          <a:lstStyle/>
          <a:p>
            <a:r>
              <a:rPr lang="en-US" altLang="ko-KR" dirty="0" smtClean="0">
                <a:latin typeface="+mj-ea"/>
              </a:rPr>
              <a:t>The Mandarin UI UX </a:t>
            </a:r>
            <a:r>
              <a:rPr lang="ko-KR" altLang="en-US" dirty="0" smtClean="0">
                <a:latin typeface="+mj-ea"/>
              </a:rPr>
              <a:t>기획 보드</a:t>
            </a:r>
            <a:r>
              <a:rPr lang="en-US" altLang="ko-KR" dirty="0">
                <a:latin typeface="+mj-ea"/>
              </a:rPr>
              <a:t> </a:t>
            </a:r>
            <a:r>
              <a:rPr lang="en-US" altLang="ko-KR" dirty="0" smtClean="0">
                <a:latin typeface="+mj-ea"/>
              </a:rPr>
              <a:t>- Consultant</a:t>
            </a:r>
            <a:endParaRPr lang="ko-KR" altLang="en-US" dirty="0">
              <a:latin typeface="+mj-ea"/>
            </a:endParaRPr>
          </a:p>
        </p:txBody>
      </p:sp>
      <p:sp>
        <p:nvSpPr>
          <p:cNvPr id="5" name="Rectangle 4"/>
          <p:cNvSpPr>
            <a:spLocks noGrp="1" noChangeArrowheads="1"/>
          </p:cNvSpPr>
          <p:nvPr>
            <p:ph type="subTitle" idx="1"/>
          </p:nvPr>
        </p:nvSpPr>
        <p:spPr>
          <a:xfrm>
            <a:off x="2886945" y="2990225"/>
            <a:ext cx="3311805" cy="366767"/>
          </a:xfrm>
        </p:spPr>
        <p:txBody>
          <a:bodyPr/>
          <a:lstStyle/>
          <a:p>
            <a:r>
              <a:rPr lang="en-US" altLang="en-US" dirty="0" smtClean="0">
                <a:latin typeface="+mj-ea"/>
                <a:ea typeface="+mj-ea"/>
              </a:rPr>
              <a:t>-</a:t>
            </a:r>
            <a:r>
              <a:rPr lang="ko-KR" altLang="en-US" dirty="0" err="1" smtClean="0">
                <a:latin typeface="+mj-ea"/>
                <a:ea typeface="+mj-ea"/>
              </a:rPr>
              <a:t>잘만들고</a:t>
            </a:r>
            <a:r>
              <a:rPr lang="ko-KR" altLang="en-US" dirty="0" smtClean="0">
                <a:latin typeface="+mj-ea"/>
                <a:ea typeface="+mj-ea"/>
              </a:rPr>
              <a:t> </a:t>
            </a:r>
            <a:r>
              <a:rPr lang="ko-KR" altLang="en-US" dirty="0" err="1" smtClean="0">
                <a:latin typeface="+mj-ea"/>
                <a:ea typeface="+mj-ea"/>
              </a:rPr>
              <a:t>잘팔아서</a:t>
            </a:r>
            <a:r>
              <a:rPr lang="ko-KR" altLang="en-US" dirty="0" smtClean="0">
                <a:latin typeface="+mj-ea"/>
                <a:ea typeface="+mj-ea"/>
              </a:rPr>
              <a:t> </a:t>
            </a:r>
            <a:r>
              <a:rPr lang="ko-KR" altLang="en-US" dirty="0" err="1" smtClean="0">
                <a:latin typeface="+mj-ea"/>
                <a:ea typeface="+mj-ea"/>
              </a:rPr>
              <a:t>돈을벌자</a:t>
            </a:r>
            <a:r>
              <a:rPr lang="en-US" altLang="en-US" dirty="0" smtClean="0">
                <a:latin typeface="+mj-ea"/>
                <a:ea typeface="+mj-ea"/>
              </a:rPr>
              <a:t>-</a:t>
            </a:r>
            <a:endParaRPr lang="en-US" altLang="ko-KR" dirty="0">
              <a:latin typeface="+mj-ea"/>
              <a:ea typeface="+mj-ea"/>
            </a:endParaRPr>
          </a:p>
        </p:txBody>
      </p:sp>
    </p:spTree>
    <p:extLst>
      <p:ext uri="{BB962C8B-B14F-4D97-AF65-F5344CB8AC3E}">
        <p14:creationId xmlns:p14="http://schemas.microsoft.com/office/powerpoint/2010/main" val="2780134286"/>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99" y="1268760"/>
            <a:ext cx="8006889" cy="3893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606425" y="2852937"/>
            <a:ext cx="869231" cy="1008112"/>
          </a:xfrm>
          <a:prstGeom prst="rect">
            <a:avLst/>
          </a:prstGeom>
          <a:solidFill>
            <a:schemeClr val="bg1">
              <a:lumMod val="75000"/>
            </a:schemeClr>
          </a:solidFill>
          <a:ln>
            <a:solidFill>
              <a:schemeClr val="tx1"/>
            </a:solidFill>
          </a:ln>
        </p:spPr>
        <p:txBody>
          <a:bodyPr wrap="square" anchor="ctr">
            <a:normAutofit/>
          </a:bodyPr>
          <a:lstStyle/>
          <a:p>
            <a:pPr algn="just"/>
            <a:r>
              <a:rPr lang="en-US" altLang="ko-KR" sz="1200" b="1" kern="100" dirty="0" smtClean="0">
                <a:latin typeface="맑은 고딕"/>
                <a:ea typeface="맑은 고딕"/>
                <a:cs typeface="Times New Roman"/>
              </a:rPr>
              <a:t>2(4)④</a:t>
            </a:r>
            <a:r>
              <a:rPr lang="en-US" altLang="ko-KR" sz="1200" b="1" dirty="0" smtClean="0">
                <a:ea typeface="맑은 고딕"/>
                <a:cs typeface="Times New Roman"/>
              </a:rPr>
              <a:t> </a:t>
            </a:r>
            <a:r>
              <a:rPr lang="ko-KR" altLang="en-US" sz="1200" b="1" dirty="0" smtClean="0">
                <a:ea typeface="맑은 고딕"/>
                <a:cs typeface="Times New Roman"/>
              </a:rPr>
              <a:t>로그아웃 클릭</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12994" y="3227082"/>
            <a:ext cx="898766"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18"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a:solidFill>
                  <a:srgbClr val="000000"/>
                </a:solidFill>
                <a:latin typeface="돋움"/>
                <a:ea typeface="돋움"/>
              </a:rPr>
              <a:t>2(4</a:t>
            </a:r>
            <a:r>
              <a:rPr lang="en-US" altLang="ko-KR" dirty="0" smtClean="0">
                <a:solidFill>
                  <a:srgbClr val="000000"/>
                </a:solidFill>
                <a:latin typeface="돋움"/>
                <a:ea typeface="돋움"/>
              </a:rPr>
              <a:t>)④ </a:t>
            </a:r>
            <a:r>
              <a:rPr lang="ko-KR" altLang="en-US" dirty="0" smtClean="0">
                <a:solidFill>
                  <a:srgbClr val="000000"/>
                </a:solidFill>
                <a:latin typeface="돋움"/>
                <a:ea typeface="돋움"/>
              </a:rPr>
              <a:t>로그아</a:t>
            </a:r>
            <a:r>
              <a:rPr lang="ko-KR" altLang="en-US" dirty="0">
                <a:solidFill>
                  <a:srgbClr val="000000"/>
                </a:solidFill>
                <a:latin typeface="돋움"/>
                <a:ea typeface="돋움"/>
              </a:rPr>
              <a:t>웃</a:t>
            </a:r>
            <a:r>
              <a:rPr lang="en-US" altLang="ko-KR" dirty="0" smtClean="0">
                <a:solidFill>
                  <a:srgbClr val="000000"/>
                </a:solidFill>
                <a:latin typeface="돋움"/>
                <a:ea typeface="돋움"/>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1772816"/>
            <a:ext cx="3528392" cy="3668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직사각형 9"/>
          <p:cNvSpPr/>
          <p:nvPr/>
        </p:nvSpPr>
        <p:spPr bwMode="auto">
          <a:xfrm>
            <a:off x="7241250" y="1339366"/>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347972558"/>
      </p:ext>
    </p:extLst>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2125964"/>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771718325"/>
      </p:ext>
    </p:extLst>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27109"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클래스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로그인 시 및 클래스 전체보기 첫 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14346" y="1340767"/>
            <a:ext cx="6570022" cy="3519411"/>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81" name="그룹 80"/>
          <p:cNvGrpSpPr/>
          <p:nvPr/>
        </p:nvGrpSpPr>
        <p:grpSpPr>
          <a:xfrm>
            <a:off x="5871822" y="1793553"/>
            <a:ext cx="1109100" cy="245523"/>
            <a:chOff x="7360053" y="3068960"/>
            <a:chExt cx="2235137" cy="442247"/>
          </a:xfrm>
        </p:grpSpPr>
        <p:pic>
          <p:nvPicPr>
            <p:cNvPr id="90" name="그림 89"/>
            <p:cNvPicPr>
              <a:picLocks noChangeAspect="1"/>
            </p:cNvPicPr>
            <p:nvPr/>
          </p:nvPicPr>
          <p:blipFill>
            <a:blip r:embed="rId3"/>
            <a:stretch>
              <a:fillRect/>
            </a:stretch>
          </p:blipFill>
          <p:spPr>
            <a:xfrm>
              <a:off x="7360053" y="3068960"/>
              <a:ext cx="2235137" cy="442247"/>
            </a:xfrm>
            <a:prstGeom prst="rect">
              <a:avLst/>
            </a:prstGeom>
          </p:spPr>
        </p:pic>
        <p:sp>
          <p:nvSpPr>
            <p:cNvPr id="92" name="직사각형 91"/>
            <p:cNvSpPr/>
            <p:nvPr/>
          </p:nvSpPr>
          <p:spPr bwMode="auto">
            <a:xfrm>
              <a:off x="7452320" y="3176902"/>
              <a:ext cx="377549" cy="269677"/>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800" b="1" dirty="0" smtClean="0">
                  <a:latin typeface="Arial" charset="0"/>
                  <a:ea typeface="돋움" pitchFamily="50" charset="-127"/>
                </a:rPr>
                <a:t>50</a:t>
              </a:r>
              <a:endParaRPr kumimoji="1" lang="ko-KR" altLang="en-US" sz="800" b="1" i="0" u="none" strike="noStrike" cap="none" normalizeH="0" baseline="0" dirty="0" smtClean="0">
                <a:ln>
                  <a:noFill/>
                </a:ln>
                <a:effectLst/>
                <a:latin typeface="Arial" charset="0"/>
                <a:ea typeface="돋움" pitchFamily="50" charset="-127"/>
              </a:endParaRPr>
            </a:p>
          </p:txBody>
        </p:sp>
      </p:grpSp>
      <p:grpSp>
        <p:nvGrpSpPr>
          <p:cNvPr id="9" name="그룹 8"/>
          <p:cNvGrpSpPr/>
          <p:nvPr/>
        </p:nvGrpSpPr>
        <p:grpSpPr>
          <a:xfrm>
            <a:off x="1259916" y="1218455"/>
            <a:ext cx="5862754" cy="191402"/>
            <a:chOff x="1314346" y="1719201"/>
            <a:chExt cx="5862754" cy="191402"/>
          </a:xfrm>
        </p:grpSpPr>
        <p:pic>
          <p:nvPicPr>
            <p:cNvPr id="4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sp>
        <p:nvSpPr>
          <p:cNvPr id="62" name="직사각형 61"/>
          <p:cNvSpPr/>
          <p:nvPr/>
        </p:nvSpPr>
        <p:spPr bwMode="auto">
          <a:xfrm>
            <a:off x="6087422"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70518" y="1448076"/>
            <a:ext cx="5851869" cy="522128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5"/>
          <a:stretch>
            <a:fillRect/>
          </a:stretch>
        </p:blipFill>
        <p:spPr>
          <a:xfrm>
            <a:off x="5757803" y="6398907"/>
            <a:ext cx="1293034" cy="197972"/>
          </a:xfrm>
          <a:prstGeom prst="rect">
            <a:avLst/>
          </a:prstGeom>
        </p:spPr>
      </p:pic>
      <p:pic>
        <p:nvPicPr>
          <p:cNvPr id="126" name="그림 125"/>
          <p:cNvPicPr>
            <a:picLocks noChangeAspect="1"/>
          </p:cNvPicPr>
          <p:nvPr/>
        </p:nvPicPr>
        <p:blipFill>
          <a:blip r:embed="rId6"/>
          <a:stretch>
            <a:fillRect/>
          </a:stretch>
        </p:blipFill>
        <p:spPr>
          <a:xfrm>
            <a:off x="1339954" y="6446170"/>
            <a:ext cx="1521869" cy="149692"/>
          </a:xfrm>
          <a:prstGeom prst="rect">
            <a:avLst/>
          </a:prstGeom>
        </p:spPr>
      </p:pic>
      <p:graphicFrame>
        <p:nvGraphicFramePr>
          <p:cNvPr id="127" name="표 126"/>
          <p:cNvGraphicFramePr>
            <a:graphicFrameLocks noGrp="1"/>
          </p:cNvGraphicFramePr>
          <p:nvPr>
            <p:extLst>
              <p:ext uri="{D42A27DB-BD31-4B8C-83A1-F6EECF244321}">
                <p14:modId xmlns:p14="http://schemas.microsoft.com/office/powerpoint/2010/main" val="2520639686"/>
              </p:ext>
            </p:extLst>
          </p:nvPr>
        </p:nvGraphicFramePr>
        <p:xfrm>
          <a:off x="1342454" y="2118303"/>
          <a:ext cx="5708382" cy="4337103"/>
        </p:xfrm>
        <a:graphic>
          <a:graphicData uri="http://schemas.openxmlformats.org/drawingml/2006/table">
            <a:tbl>
              <a:tblPr firstRow="1" bandRow="1">
                <a:tableStyleId>{5C22544A-7EE6-4342-B048-85BDC9FD1C3A}</a:tableStyleId>
              </a:tblPr>
              <a:tblGrid>
                <a:gridCol w="532592"/>
                <a:gridCol w="440825"/>
                <a:gridCol w="534313"/>
                <a:gridCol w="356209"/>
                <a:gridCol w="582268"/>
                <a:gridCol w="399685"/>
                <a:gridCol w="855052"/>
                <a:gridCol w="432048"/>
                <a:gridCol w="504056"/>
                <a:gridCol w="504056"/>
                <a:gridCol w="567278"/>
              </a:tblGrid>
              <a:tr h="294214">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교수진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  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  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SPC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0" name="직사각형 129"/>
          <p:cNvSpPr/>
          <p:nvPr/>
        </p:nvSpPr>
        <p:spPr bwMode="auto">
          <a:xfrm>
            <a:off x="1364226" y="2996482"/>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13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0359" y="3018255"/>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4" name="직사각형 133"/>
          <p:cNvSpPr/>
          <p:nvPr/>
        </p:nvSpPr>
        <p:spPr bwMode="auto">
          <a:xfrm>
            <a:off x="5483282" y="5417634"/>
            <a:ext cx="473172"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1" name="그룹 10"/>
          <p:cNvGrpSpPr/>
          <p:nvPr/>
        </p:nvGrpSpPr>
        <p:grpSpPr>
          <a:xfrm>
            <a:off x="1316561" y="1495670"/>
            <a:ext cx="4590934" cy="280077"/>
            <a:chOff x="1349218" y="1495670"/>
            <a:chExt cx="4095893" cy="280077"/>
          </a:xfrm>
        </p:grpSpPr>
        <p:pic>
          <p:nvPicPr>
            <p:cNvPr id="7" name="그림 6"/>
            <p:cNvPicPr>
              <a:picLocks noChangeAspect="1"/>
            </p:cNvPicPr>
            <p:nvPr/>
          </p:nvPicPr>
          <p:blipFill>
            <a:blip r:embed="rId8"/>
            <a:stretch>
              <a:fillRect/>
            </a:stretch>
          </p:blipFill>
          <p:spPr>
            <a:xfrm>
              <a:off x="1349218" y="1495670"/>
              <a:ext cx="831934" cy="280077"/>
            </a:xfrm>
            <a:prstGeom prst="rect">
              <a:avLst/>
            </a:prstGeom>
          </p:spPr>
        </p:pic>
        <p:pic>
          <p:nvPicPr>
            <p:cNvPr id="68" name="그림 67"/>
            <p:cNvPicPr>
              <a:picLocks noChangeAspect="1"/>
            </p:cNvPicPr>
            <p:nvPr/>
          </p:nvPicPr>
          <p:blipFill>
            <a:blip r:embed="rId8"/>
            <a:stretch>
              <a:fillRect/>
            </a:stretch>
          </p:blipFill>
          <p:spPr>
            <a:xfrm>
              <a:off x="2165208" y="1495670"/>
              <a:ext cx="831934" cy="280077"/>
            </a:xfrm>
            <a:prstGeom prst="rect">
              <a:avLst/>
            </a:prstGeom>
          </p:spPr>
        </p:pic>
        <p:pic>
          <p:nvPicPr>
            <p:cNvPr id="69" name="그림 68"/>
            <p:cNvPicPr>
              <a:picLocks noChangeAspect="1"/>
            </p:cNvPicPr>
            <p:nvPr/>
          </p:nvPicPr>
          <p:blipFill>
            <a:blip r:embed="rId8"/>
            <a:stretch>
              <a:fillRect/>
            </a:stretch>
          </p:blipFill>
          <p:spPr>
            <a:xfrm>
              <a:off x="2981197" y="1495670"/>
              <a:ext cx="831934" cy="280077"/>
            </a:xfrm>
            <a:prstGeom prst="rect">
              <a:avLst/>
            </a:prstGeom>
          </p:spPr>
        </p:pic>
        <p:pic>
          <p:nvPicPr>
            <p:cNvPr id="70" name="그림 69"/>
            <p:cNvPicPr>
              <a:picLocks noChangeAspect="1"/>
            </p:cNvPicPr>
            <p:nvPr/>
          </p:nvPicPr>
          <p:blipFill>
            <a:blip r:embed="rId8"/>
            <a:stretch>
              <a:fillRect/>
            </a:stretch>
          </p:blipFill>
          <p:spPr>
            <a:xfrm>
              <a:off x="3797186" y="1495670"/>
              <a:ext cx="831934" cy="280077"/>
            </a:xfrm>
            <a:prstGeom prst="rect">
              <a:avLst/>
            </a:prstGeom>
          </p:spPr>
        </p:pic>
        <p:pic>
          <p:nvPicPr>
            <p:cNvPr id="71" name="그림 70"/>
            <p:cNvPicPr>
              <a:picLocks noChangeAspect="1"/>
            </p:cNvPicPr>
            <p:nvPr/>
          </p:nvPicPr>
          <p:blipFill>
            <a:blip r:embed="rId8"/>
            <a:stretch>
              <a:fillRect/>
            </a:stretch>
          </p:blipFill>
          <p:spPr>
            <a:xfrm>
              <a:off x="4613177" y="1495670"/>
              <a:ext cx="831934" cy="280077"/>
            </a:xfrm>
            <a:prstGeom prst="rect">
              <a:avLst/>
            </a:prstGeom>
          </p:spPr>
        </p:pic>
      </p:grpSp>
      <p:grpSp>
        <p:nvGrpSpPr>
          <p:cNvPr id="12" name="그룹 11"/>
          <p:cNvGrpSpPr/>
          <p:nvPr/>
        </p:nvGrpSpPr>
        <p:grpSpPr>
          <a:xfrm>
            <a:off x="5904995" y="1484784"/>
            <a:ext cx="1187285" cy="314325"/>
            <a:chOff x="5710780" y="1895395"/>
            <a:chExt cx="1603857" cy="314325"/>
          </a:xfrm>
        </p:grpSpPr>
        <p:grpSp>
          <p:nvGrpSpPr>
            <p:cNvPr id="74" name="그룹 73"/>
            <p:cNvGrpSpPr/>
            <p:nvPr/>
          </p:nvGrpSpPr>
          <p:grpSpPr>
            <a:xfrm>
              <a:off x="5710780" y="1895395"/>
              <a:ext cx="1603857" cy="314325"/>
              <a:chOff x="5292380" y="1813342"/>
              <a:chExt cx="1007811" cy="314325"/>
            </a:xfrm>
          </p:grpSpPr>
          <p:pic>
            <p:nvPicPr>
              <p:cNvPr id="75"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6" name="직사각형 7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78"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06"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0359" y="3290729"/>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8" name="직사각형 107"/>
          <p:cNvSpPr/>
          <p:nvPr/>
        </p:nvSpPr>
        <p:spPr bwMode="auto">
          <a:xfrm>
            <a:off x="1364298" y="4125557"/>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sp>
        <p:nvSpPr>
          <p:cNvPr id="110" name="직사각형 109"/>
          <p:cNvSpPr/>
          <p:nvPr/>
        </p:nvSpPr>
        <p:spPr bwMode="auto">
          <a:xfrm>
            <a:off x="1364298" y="5394988"/>
            <a:ext cx="499934" cy="16753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111" name="직사각형 110"/>
          <p:cNvSpPr/>
          <p:nvPr/>
        </p:nvSpPr>
        <p:spPr bwMode="auto">
          <a:xfrm>
            <a:off x="1364298" y="5676030"/>
            <a:ext cx="499934" cy="16753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112" name="직사각형 111"/>
          <p:cNvSpPr/>
          <p:nvPr/>
        </p:nvSpPr>
        <p:spPr bwMode="auto">
          <a:xfrm>
            <a:off x="1341642" y="1813785"/>
            <a:ext cx="2434076" cy="238679"/>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2014</a:t>
            </a:r>
            <a:r>
              <a:rPr kumimoji="1" lang="ko-KR" altLang="en-US" sz="900" b="1" dirty="0" smtClean="0">
                <a:solidFill>
                  <a:schemeClr val="bg1"/>
                </a:solidFill>
                <a:latin typeface="Arial" charset="0"/>
                <a:ea typeface="돋움" pitchFamily="50" charset="-127"/>
              </a:rPr>
              <a:t>년 </a:t>
            </a:r>
            <a:r>
              <a:rPr kumimoji="1" lang="en-US" altLang="ko-KR" sz="900" b="1" dirty="0" smtClean="0">
                <a:solidFill>
                  <a:schemeClr val="bg1"/>
                </a:solidFill>
                <a:latin typeface="Arial" charset="0"/>
                <a:ea typeface="돋움" pitchFamily="50" charset="-127"/>
              </a:rPr>
              <a:t>11</a:t>
            </a:r>
            <a:r>
              <a:rPr kumimoji="1" lang="ko-KR" altLang="en-US" sz="900" b="1" dirty="0" smtClean="0">
                <a:solidFill>
                  <a:schemeClr val="bg1"/>
                </a:solidFill>
                <a:latin typeface="Arial" charset="0"/>
                <a:ea typeface="돋움" pitchFamily="50" charset="-127"/>
              </a:rPr>
              <a:t>월 </a:t>
            </a:r>
            <a:r>
              <a:rPr kumimoji="1" lang="en-US" altLang="ko-KR" sz="900" b="1" dirty="0" smtClean="0">
                <a:solidFill>
                  <a:schemeClr val="bg1"/>
                </a:solidFill>
                <a:latin typeface="Arial" charset="0"/>
                <a:ea typeface="돋움" pitchFamily="50" charset="-127"/>
              </a:rPr>
              <a:t>10</a:t>
            </a:r>
            <a:r>
              <a:rPr kumimoji="1" lang="ko-KR" altLang="en-US" sz="900" b="1" dirty="0" smtClean="0">
                <a:solidFill>
                  <a:schemeClr val="bg1"/>
                </a:solidFill>
                <a:latin typeface="Arial" charset="0"/>
                <a:ea typeface="돋움" pitchFamily="50" charset="-127"/>
              </a:rPr>
              <a:t>일 월요일</a:t>
            </a:r>
            <a:r>
              <a:rPr kumimoji="1" lang="en-US" altLang="ko-KR" sz="900" b="1" dirty="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14:23:00</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113" name="직사각형 112"/>
          <p:cNvSpPr/>
          <p:nvPr/>
        </p:nvSpPr>
        <p:spPr>
          <a:xfrm>
            <a:off x="7249681" y="1705001"/>
            <a:ext cx="1786815" cy="438107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클래스 전체보기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클래스 현황</a:t>
            </a:r>
            <a:endParaRPr lang="en-US" altLang="ko-KR" sz="1000" b="1" dirty="0" smtClean="0"/>
          </a:p>
          <a:p>
            <a:pPr marL="271463" lvl="2" indent="-96838">
              <a:buFont typeface="Wingdings" panose="05000000000000000000" pitchFamily="2" charset="2"/>
              <a:buChar char="ü"/>
            </a:pPr>
            <a:r>
              <a:rPr lang="en-US" altLang="ko-KR" sz="1000" dirty="0"/>
              <a:t> </a:t>
            </a:r>
            <a:r>
              <a:rPr lang="ko-KR" altLang="en-US" sz="1000" dirty="0" smtClean="0"/>
              <a:t>현재 진행되고 있는 전체 클래스 보여주기</a:t>
            </a:r>
            <a:endParaRPr lang="en-US" altLang="ko-KR" sz="1000" dirty="0" smtClean="0"/>
          </a:p>
          <a:p>
            <a:pPr marL="271463" lvl="2" indent="-96838">
              <a:buFont typeface="Wingdings" panose="05000000000000000000" pitchFamily="2" charset="2"/>
              <a:buChar char="ü"/>
            </a:pPr>
            <a:r>
              <a:rPr lang="ko-KR" altLang="en-US" sz="1000" dirty="0"/>
              <a:t>초기 설정에서는 </a:t>
            </a:r>
            <a:r>
              <a:rPr lang="en-US" altLang="ko-KR" sz="1000" dirty="0" smtClean="0"/>
              <a:t>50</a:t>
            </a:r>
            <a:r>
              <a:rPr lang="ko-KR" altLang="en-US" sz="1000" dirty="0" smtClean="0"/>
              <a:t>개를 </a:t>
            </a:r>
            <a:r>
              <a:rPr lang="en-US" altLang="ko-KR" sz="1000" dirty="0"/>
              <a:t>Maximum</a:t>
            </a:r>
            <a:r>
              <a:rPr lang="ko-KR" altLang="en-US" sz="1000" dirty="0"/>
              <a:t>으로 전체 정보를 </a:t>
            </a:r>
            <a:r>
              <a:rPr lang="ko-KR" altLang="en-US" sz="1000" dirty="0" smtClean="0"/>
              <a:t>보여주기</a:t>
            </a:r>
            <a:endParaRPr lang="en-US" altLang="ko-KR" sz="1000" dirty="0" smtClean="0"/>
          </a:p>
          <a:p>
            <a:pPr marL="271463" lvl="2" indent="-96838">
              <a:buFont typeface="Wingdings" panose="05000000000000000000" pitchFamily="2" charset="2"/>
              <a:buChar char="ü"/>
            </a:pPr>
            <a:r>
              <a:rPr lang="en-US" altLang="ko-KR" sz="1000" dirty="0"/>
              <a:t> </a:t>
            </a:r>
            <a:r>
              <a:rPr lang="en-US" altLang="ko-KR" sz="1000" dirty="0" smtClean="0"/>
              <a:t>50 / 100 / 150 </a:t>
            </a:r>
            <a:r>
              <a:rPr lang="ko-KR" altLang="en-US" sz="1000" dirty="0" smtClean="0"/>
              <a:t>순으로 </a:t>
            </a:r>
            <a:r>
              <a:rPr lang="en-US" altLang="ko-KR" sz="1000" dirty="0"/>
              <a:t>entries per page </a:t>
            </a:r>
            <a:r>
              <a:rPr lang="ko-KR" altLang="en-US" sz="1000" dirty="0"/>
              <a:t>수정가능</a:t>
            </a:r>
            <a:endParaRPr lang="en-US" altLang="ko-KR" sz="1000" dirty="0"/>
          </a:p>
          <a:p>
            <a:pPr marL="271463" lvl="2" indent="-96838">
              <a:buFont typeface="Wingdings" panose="05000000000000000000" pitchFamily="2" charset="2"/>
              <a:buChar char="ü"/>
            </a:pPr>
            <a:r>
              <a:rPr lang="en-US" altLang="ko-KR" sz="1000" dirty="0"/>
              <a:t> </a:t>
            </a:r>
            <a:r>
              <a:rPr lang="ko-KR" altLang="en-US" sz="1000" dirty="0" smtClean="0"/>
              <a:t>최신 진행 순으로 클래스 현황 보여주기</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진행취소 </a:t>
            </a:r>
            <a:r>
              <a:rPr lang="en-US" altLang="ko-KR" sz="1000" dirty="0" smtClean="0"/>
              <a:t>&gt; </a:t>
            </a:r>
            <a:r>
              <a:rPr lang="ko-KR" altLang="en-US" sz="1000" dirty="0" smtClean="0"/>
              <a:t>진행 중</a:t>
            </a:r>
            <a:r>
              <a:rPr lang="en-US" altLang="ko-KR" sz="1000" dirty="0" smtClean="0"/>
              <a:t> &gt; </a:t>
            </a:r>
            <a:r>
              <a:rPr lang="ko-KR" altLang="en-US" sz="1000" dirty="0" smtClean="0"/>
              <a:t>미 진행 </a:t>
            </a:r>
            <a:r>
              <a:rPr lang="en-US" altLang="ko-KR" sz="1000" dirty="0" smtClean="0"/>
              <a:t>&gt; </a:t>
            </a:r>
            <a:r>
              <a:rPr lang="ko-KR" altLang="en-US" sz="1000" dirty="0" smtClean="0"/>
              <a:t>진행완료 순으로 표시하기</a:t>
            </a:r>
            <a:endParaRPr lang="en-US" altLang="ko-KR" sz="1000" dirty="0" smtClean="0"/>
          </a:p>
        </p:txBody>
      </p:sp>
      <p:sp>
        <p:nvSpPr>
          <p:cNvPr id="114" name="직사각형 113"/>
          <p:cNvSpPr/>
          <p:nvPr/>
        </p:nvSpPr>
        <p:spPr bwMode="auto">
          <a:xfrm>
            <a:off x="1353340" y="2464466"/>
            <a:ext cx="499934" cy="167539"/>
          </a:xfrm>
          <a:prstGeom prst="rect">
            <a:avLst/>
          </a:prstGeom>
          <a:solidFill>
            <a:srgbClr val="FF99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진행취소</a:t>
            </a:r>
            <a:endParaRPr kumimoji="1" lang="ko-KR" altLang="en-US" sz="900" b="1" dirty="0">
              <a:solidFill>
                <a:schemeClr val="bg1"/>
              </a:solidFill>
              <a:latin typeface="Arial" charset="0"/>
              <a:ea typeface="돋움" pitchFamily="50" charset="-127"/>
            </a:endParaRPr>
          </a:p>
        </p:txBody>
      </p:sp>
      <p:sp>
        <p:nvSpPr>
          <p:cNvPr id="137" name="직사각형 136"/>
          <p:cNvSpPr/>
          <p:nvPr/>
        </p:nvSpPr>
        <p:spPr bwMode="auto">
          <a:xfrm>
            <a:off x="1364298" y="4399838"/>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sp>
        <p:nvSpPr>
          <p:cNvPr id="138" name="직사각형 137"/>
          <p:cNvSpPr/>
          <p:nvPr/>
        </p:nvSpPr>
        <p:spPr bwMode="auto">
          <a:xfrm>
            <a:off x="1364298" y="3268386"/>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13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0359" y="2486220"/>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 name="TextBox 4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Consultant</a:t>
            </a:r>
            <a:endParaRPr lang="ko-KR" altLang="en-US" sz="1200" b="1" dirty="0"/>
          </a:p>
        </p:txBody>
      </p:sp>
    </p:spTree>
    <p:extLst>
      <p:ext uri="{BB962C8B-B14F-4D97-AF65-F5344CB8AC3E}">
        <p14:creationId xmlns:p14="http://schemas.microsoft.com/office/powerpoint/2010/main" val="64641031"/>
      </p:ext>
    </p:extLst>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68154"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클래스 세부 기능설명 </a:t>
            </a:r>
            <a:r>
              <a:rPr lang="en-US" altLang="ko-KR" dirty="0" smtClean="0">
                <a:solidFill>
                  <a:srgbClr val="000000"/>
                </a:solidFill>
                <a:latin typeface="돋움"/>
                <a:ea typeface="돋움"/>
              </a:rPr>
              <a:t>- 1 </a:t>
            </a:r>
            <a:endParaRPr lang="ko-KR" altLang="en-US" dirty="0">
              <a:solidFill>
                <a:srgbClr val="000000"/>
              </a:solidFill>
              <a:latin typeface="돋움"/>
              <a:ea typeface="돋움"/>
            </a:endParaRPr>
          </a:p>
        </p:txBody>
      </p:sp>
      <p:sp>
        <p:nvSpPr>
          <p:cNvPr id="6" name="직사각형 5"/>
          <p:cNvSpPr/>
          <p:nvPr/>
        </p:nvSpPr>
        <p:spPr bwMode="auto">
          <a:xfrm>
            <a:off x="1314346" y="1340767"/>
            <a:ext cx="6570022" cy="3519411"/>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81" name="그룹 80"/>
          <p:cNvGrpSpPr/>
          <p:nvPr/>
        </p:nvGrpSpPr>
        <p:grpSpPr>
          <a:xfrm>
            <a:off x="5912867" y="3072615"/>
            <a:ext cx="1109100" cy="245523"/>
            <a:chOff x="7360053" y="3068960"/>
            <a:chExt cx="2235137" cy="442247"/>
          </a:xfrm>
        </p:grpSpPr>
        <p:pic>
          <p:nvPicPr>
            <p:cNvPr id="90" name="그림 89"/>
            <p:cNvPicPr>
              <a:picLocks noChangeAspect="1"/>
            </p:cNvPicPr>
            <p:nvPr/>
          </p:nvPicPr>
          <p:blipFill>
            <a:blip r:embed="rId3"/>
            <a:stretch>
              <a:fillRect/>
            </a:stretch>
          </p:blipFill>
          <p:spPr>
            <a:xfrm>
              <a:off x="7360053" y="3068960"/>
              <a:ext cx="2235137" cy="442247"/>
            </a:xfrm>
            <a:prstGeom prst="rect">
              <a:avLst/>
            </a:prstGeom>
          </p:spPr>
        </p:pic>
        <p:sp>
          <p:nvSpPr>
            <p:cNvPr id="92" name="직사각형 91"/>
            <p:cNvSpPr/>
            <p:nvPr/>
          </p:nvSpPr>
          <p:spPr bwMode="auto">
            <a:xfrm>
              <a:off x="7452320" y="3176902"/>
              <a:ext cx="377549" cy="269677"/>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800" b="1" dirty="0" smtClean="0">
                  <a:latin typeface="Arial" charset="0"/>
                  <a:ea typeface="돋움" pitchFamily="50" charset="-127"/>
                </a:rPr>
                <a:t>50</a:t>
              </a:r>
              <a:endParaRPr kumimoji="1" lang="ko-KR" altLang="en-US" sz="800" b="1" i="0" u="none" strike="noStrike" cap="none" normalizeH="0" baseline="0" dirty="0" smtClean="0">
                <a:ln>
                  <a:noFill/>
                </a:ln>
                <a:effectLst/>
                <a:latin typeface="Arial" charset="0"/>
                <a:ea typeface="돋움" pitchFamily="50" charset="-127"/>
              </a:endParaRPr>
            </a:p>
          </p:txBody>
        </p:sp>
      </p:grpSp>
      <p:grpSp>
        <p:nvGrpSpPr>
          <p:cNvPr id="9" name="그룹 8"/>
          <p:cNvGrpSpPr/>
          <p:nvPr/>
        </p:nvGrpSpPr>
        <p:grpSpPr>
          <a:xfrm>
            <a:off x="1300961" y="1218455"/>
            <a:ext cx="5862754" cy="191402"/>
            <a:chOff x="1314346" y="1719201"/>
            <a:chExt cx="5862754" cy="191402"/>
          </a:xfrm>
        </p:grpSpPr>
        <p:pic>
          <p:nvPicPr>
            <p:cNvPr id="4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sp>
        <p:nvSpPr>
          <p:cNvPr id="62" name="직사각형 61"/>
          <p:cNvSpPr/>
          <p:nvPr/>
        </p:nvSpPr>
        <p:spPr bwMode="auto">
          <a:xfrm>
            <a:off x="6128467"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311563" y="1448076"/>
            <a:ext cx="5851869" cy="522128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5"/>
          <a:stretch>
            <a:fillRect/>
          </a:stretch>
        </p:blipFill>
        <p:spPr>
          <a:xfrm>
            <a:off x="5798848" y="6398907"/>
            <a:ext cx="1293034" cy="197972"/>
          </a:xfrm>
          <a:prstGeom prst="rect">
            <a:avLst/>
          </a:prstGeom>
        </p:spPr>
      </p:pic>
      <p:pic>
        <p:nvPicPr>
          <p:cNvPr id="126" name="그림 125"/>
          <p:cNvPicPr>
            <a:picLocks noChangeAspect="1"/>
          </p:cNvPicPr>
          <p:nvPr/>
        </p:nvPicPr>
        <p:blipFill>
          <a:blip r:embed="rId6"/>
          <a:stretch>
            <a:fillRect/>
          </a:stretch>
        </p:blipFill>
        <p:spPr>
          <a:xfrm>
            <a:off x="1380999" y="6446170"/>
            <a:ext cx="1521869" cy="149692"/>
          </a:xfrm>
          <a:prstGeom prst="rect">
            <a:avLst/>
          </a:prstGeom>
        </p:spPr>
      </p:pic>
      <p:graphicFrame>
        <p:nvGraphicFramePr>
          <p:cNvPr id="127" name="표 126"/>
          <p:cNvGraphicFramePr>
            <a:graphicFrameLocks noGrp="1"/>
          </p:cNvGraphicFramePr>
          <p:nvPr>
            <p:extLst>
              <p:ext uri="{D42A27DB-BD31-4B8C-83A1-F6EECF244321}">
                <p14:modId xmlns:p14="http://schemas.microsoft.com/office/powerpoint/2010/main" val="2038797125"/>
              </p:ext>
            </p:extLst>
          </p:nvPr>
        </p:nvGraphicFramePr>
        <p:xfrm>
          <a:off x="1383499" y="3397365"/>
          <a:ext cx="5708382" cy="2900871"/>
        </p:xfrm>
        <a:graphic>
          <a:graphicData uri="http://schemas.openxmlformats.org/drawingml/2006/table">
            <a:tbl>
              <a:tblPr firstRow="1" bandRow="1">
                <a:tableStyleId>{5C22544A-7EE6-4342-B048-85BDC9FD1C3A}</a:tableStyleId>
              </a:tblPr>
              <a:tblGrid>
                <a:gridCol w="532592"/>
                <a:gridCol w="440825"/>
                <a:gridCol w="534313"/>
                <a:gridCol w="356209"/>
                <a:gridCol w="582268"/>
                <a:gridCol w="399685"/>
                <a:gridCol w="855052"/>
                <a:gridCol w="432048"/>
                <a:gridCol w="504056"/>
                <a:gridCol w="504056"/>
                <a:gridCol w="567278"/>
              </a:tblGrid>
              <a:tr h="294214">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교수진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  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SPC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0" name="직사각형 129"/>
          <p:cNvSpPr/>
          <p:nvPr/>
        </p:nvSpPr>
        <p:spPr bwMode="auto">
          <a:xfrm>
            <a:off x="1405271" y="4281068"/>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13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1404" y="4294786"/>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4" name="직사각형 133"/>
          <p:cNvSpPr/>
          <p:nvPr/>
        </p:nvSpPr>
        <p:spPr bwMode="auto">
          <a:xfrm>
            <a:off x="5524327" y="5817528"/>
            <a:ext cx="473172"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1" name="그룹 10"/>
          <p:cNvGrpSpPr/>
          <p:nvPr/>
        </p:nvGrpSpPr>
        <p:grpSpPr>
          <a:xfrm>
            <a:off x="1357606" y="1495670"/>
            <a:ext cx="4590934" cy="280077"/>
            <a:chOff x="1349218" y="1495670"/>
            <a:chExt cx="4095893" cy="280077"/>
          </a:xfrm>
        </p:grpSpPr>
        <p:pic>
          <p:nvPicPr>
            <p:cNvPr id="7" name="그림 6"/>
            <p:cNvPicPr>
              <a:picLocks noChangeAspect="1"/>
            </p:cNvPicPr>
            <p:nvPr/>
          </p:nvPicPr>
          <p:blipFill>
            <a:blip r:embed="rId8"/>
            <a:stretch>
              <a:fillRect/>
            </a:stretch>
          </p:blipFill>
          <p:spPr>
            <a:xfrm>
              <a:off x="1349218" y="1495670"/>
              <a:ext cx="831934" cy="280077"/>
            </a:xfrm>
            <a:prstGeom prst="rect">
              <a:avLst/>
            </a:prstGeom>
          </p:spPr>
        </p:pic>
        <p:pic>
          <p:nvPicPr>
            <p:cNvPr id="68" name="그림 67"/>
            <p:cNvPicPr>
              <a:picLocks noChangeAspect="1"/>
            </p:cNvPicPr>
            <p:nvPr/>
          </p:nvPicPr>
          <p:blipFill>
            <a:blip r:embed="rId8"/>
            <a:stretch>
              <a:fillRect/>
            </a:stretch>
          </p:blipFill>
          <p:spPr>
            <a:xfrm>
              <a:off x="2165208" y="1495670"/>
              <a:ext cx="831934" cy="280077"/>
            </a:xfrm>
            <a:prstGeom prst="rect">
              <a:avLst/>
            </a:prstGeom>
          </p:spPr>
        </p:pic>
        <p:pic>
          <p:nvPicPr>
            <p:cNvPr id="69" name="그림 68"/>
            <p:cNvPicPr>
              <a:picLocks noChangeAspect="1"/>
            </p:cNvPicPr>
            <p:nvPr/>
          </p:nvPicPr>
          <p:blipFill>
            <a:blip r:embed="rId8"/>
            <a:stretch>
              <a:fillRect/>
            </a:stretch>
          </p:blipFill>
          <p:spPr>
            <a:xfrm>
              <a:off x="2981197" y="1495670"/>
              <a:ext cx="831934" cy="280077"/>
            </a:xfrm>
            <a:prstGeom prst="rect">
              <a:avLst/>
            </a:prstGeom>
          </p:spPr>
        </p:pic>
        <p:pic>
          <p:nvPicPr>
            <p:cNvPr id="70" name="그림 69"/>
            <p:cNvPicPr>
              <a:picLocks noChangeAspect="1"/>
            </p:cNvPicPr>
            <p:nvPr/>
          </p:nvPicPr>
          <p:blipFill>
            <a:blip r:embed="rId8"/>
            <a:stretch>
              <a:fillRect/>
            </a:stretch>
          </p:blipFill>
          <p:spPr>
            <a:xfrm>
              <a:off x="3797186" y="1495670"/>
              <a:ext cx="831934" cy="280077"/>
            </a:xfrm>
            <a:prstGeom prst="rect">
              <a:avLst/>
            </a:prstGeom>
          </p:spPr>
        </p:pic>
        <p:pic>
          <p:nvPicPr>
            <p:cNvPr id="71" name="그림 70"/>
            <p:cNvPicPr>
              <a:picLocks noChangeAspect="1"/>
            </p:cNvPicPr>
            <p:nvPr/>
          </p:nvPicPr>
          <p:blipFill>
            <a:blip r:embed="rId8"/>
            <a:stretch>
              <a:fillRect/>
            </a:stretch>
          </p:blipFill>
          <p:spPr>
            <a:xfrm>
              <a:off x="4613177" y="1495670"/>
              <a:ext cx="831934" cy="280077"/>
            </a:xfrm>
            <a:prstGeom prst="rect">
              <a:avLst/>
            </a:prstGeom>
          </p:spPr>
        </p:pic>
      </p:grpSp>
      <p:grpSp>
        <p:nvGrpSpPr>
          <p:cNvPr id="12" name="그룹 11"/>
          <p:cNvGrpSpPr/>
          <p:nvPr/>
        </p:nvGrpSpPr>
        <p:grpSpPr>
          <a:xfrm>
            <a:off x="5946040" y="1484784"/>
            <a:ext cx="1187285" cy="314325"/>
            <a:chOff x="5710780" y="1895395"/>
            <a:chExt cx="1603857" cy="314325"/>
          </a:xfrm>
        </p:grpSpPr>
        <p:grpSp>
          <p:nvGrpSpPr>
            <p:cNvPr id="74" name="그룹 73"/>
            <p:cNvGrpSpPr/>
            <p:nvPr/>
          </p:nvGrpSpPr>
          <p:grpSpPr>
            <a:xfrm>
              <a:off x="5710780" y="1895395"/>
              <a:ext cx="1603857" cy="314325"/>
              <a:chOff x="5292380" y="1813342"/>
              <a:chExt cx="1007811" cy="314325"/>
            </a:xfrm>
          </p:grpSpPr>
          <p:pic>
            <p:nvPicPr>
              <p:cNvPr id="75"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6" name="직사각형 7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78"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06"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1404" y="4567260"/>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8" name="직사각형 107"/>
          <p:cNvSpPr/>
          <p:nvPr/>
        </p:nvSpPr>
        <p:spPr bwMode="auto">
          <a:xfrm>
            <a:off x="1405343" y="4972373"/>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sp>
        <p:nvSpPr>
          <p:cNvPr id="110" name="직사각형 109"/>
          <p:cNvSpPr/>
          <p:nvPr/>
        </p:nvSpPr>
        <p:spPr bwMode="auto">
          <a:xfrm>
            <a:off x="1405343" y="5799617"/>
            <a:ext cx="499934" cy="16753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111" name="직사각형 110"/>
          <p:cNvSpPr/>
          <p:nvPr/>
        </p:nvSpPr>
        <p:spPr bwMode="auto">
          <a:xfrm>
            <a:off x="1405343" y="6080659"/>
            <a:ext cx="499934" cy="16753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112" name="직사각형 111"/>
          <p:cNvSpPr/>
          <p:nvPr/>
        </p:nvSpPr>
        <p:spPr bwMode="auto">
          <a:xfrm>
            <a:off x="1382687" y="3092847"/>
            <a:ext cx="2434076" cy="238679"/>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2014</a:t>
            </a:r>
            <a:r>
              <a:rPr kumimoji="1" lang="ko-KR" altLang="en-US" sz="900" b="1" dirty="0" smtClean="0">
                <a:solidFill>
                  <a:schemeClr val="bg1"/>
                </a:solidFill>
                <a:latin typeface="Arial" charset="0"/>
                <a:ea typeface="돋움" pitchFamily="50" charset="-127"/>
              </a:rPr>
              <a:t>년 </a:t>
            </a:r>
            <a:r>
              <a:rPr kumimoji="1" lang="en-US" altLang="ko-KR" sz="900" b="1" dirty="0" smtClean="0">
                <a:solidFill>
                  <a:schemeClr val="bg1"/>
                </a:solidFill>
                <a:latin typeface="Arial" charset="0"/>
                <a:ea typeface="돋움" pitchFamily="50" charset="-127"/>
              </a:rPr>
              <a:t>11</a:t>
            </a:r>
            <a:r>
              <a:rPr kumimoji="1" lang="ko-KR" altLang="en-US" sz="900" b="1" dirty="0" smtClean="0">
                <a:solidFill>
                  <a:schemeClr val="bg1"/>
                </a:solidFill>
                <a:latin typeface="Arial" charset="0"/>
                <a:ea typeface="돋움" pitchFamily="50" charset="-127"/>
              </a:rPr>
              <a:t>월 </a:t>
            </a:r>
            <a:r>
              <a:rPr kumimoji="1" lang="en-US" altLang="ko-KR" sz="900" b="1" dirty="0" smtClean="0">
                <a:solidFill>
                  <a:schemeClr val="bg1"/>
                </a:solidFill>
                <a:latin typeface="Arial" charset="0"/>
                <a:ea typeface="돋움" pitchFamily="50" charset="-127"/>
              </a:rPr>
              <a:t>10</a:t>
            </a:r>
            <a:r>
              <a:rPr kumimoji="1" lang="ko-KR" altLang="en-US" sz="900" b="1" dirty="0" smtClean="0">
                <a:solidFill>
                  <a:schemeClr val="bg1"/>
                </a:solidFill>
                <a:latin typeface="Arial" charset="0"/>
                <a:ea typeface="돋움" pitchFamily="50" charset="-127"/>
              </a:rPr>
              <a:t>일 월요일</a:t>
            </a:r>
            <a:r>
              <a:rPr kumimoji="1" lang="en-US" altLang="ko-KR" sz="900" b="1" dirty="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14:23:00</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36" name="직사각형 35"/>
          <p:cNvSpPr/>
          <p:nvPr/>
        </p:nvSpPr>
        <p:spPr bwMode="auto">
          <a:xfrm>
            <a:off x="5524327" y="6090002"/>
            <a:ext cx="473172"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37" name="표 36"/>
          <p:cNvGraphicFramePr>
            <a:graphicFrameLocks noGrp="1"/>
          </p:cNvGraphicFramePr>
          <p:nvPr>
            <p:extLst>
              <p:ext uri="{D42A27DB-BD31-4B8C-83A1-F6EECF244321}">
                <p14:modId xmlns:p14="http://schemas.microsoft.com/office/powerpoint/2010/main" val="1494102006"/>
              </p:ext>
            </p:extLst>
          </p:nvPr>
        </p:nvGraphicFramePr>
        <p:xfrm>
          <a:off x="1383499" y="1823270"/>
          <a:ext cx="4562541" cy="1030443"/>
        </p:xfrm>
        <a:graphic>
          <a:graphicData uri="http://schemas.openxmlformats.org/drawingml/2006/table">
            <a:tbl>
              <a:tblPr firstRow="1" bandRow="1">
                <a:tableStyleId>{5C22544A-7EE6-4342-B048-85BDC9FD1C3A}</a:tableStyleId>
              </a:tblPr>
              <a:tblGrid>
                <a:gridCol w="982065"/>
                <a:gridCol w="895119"/>
                <a:gridCol w="895119"/>
                <a:gridCol w="895119"/>
                <a:gridCol w="895119"/>
              </a:tblGrid>
              <a:tr h="229775">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교수진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컨설턴트</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err="1" smtClean="0"/>
                        <a:t>진행중</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SK</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주재원</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err="1" smtClean="0"/>
                        <a:t>김머루</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조성훈</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err="1" smtClean="0"/>
                        <a:t>미진행</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LG</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BIZ</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정희정</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송진</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smtClean="0"/>
                        <a:t>진행완료</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SPC</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직무</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임정은</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서한울</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smtClean="0"/>
                        <a:t>진행취소</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8" name="AutoShape 90"/>
          <p:cNvSpPr>
            <a:spLocks noChangeArrowheads="1"/>
          </p:cNvSpPr>
          <p:nvPr/>
        </p:nvSpPr>
        <p:spPr bwMode="auto">
          <a:xfrm rot="5400000">
            <a:off x="6425412" y="1279285"/>
            <a:ext cx="244488"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39" name="직사각형 38"/>
          <p:cNvSpPr/>
          <p:nvPr/>
        </p:nvSpPr>
        <p:spPr>
          <a:xfrm>
            <a:off x="6030518" y="2091525"/>
            <a:ext cx="1061363" cy="825036"/>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000" b="1" kern="100" dirty="0" err="1" smtClean="0">
                <a:latin typeface="맑은 고딕"/>
                <a:ea typeface="맑은 고딕"/>
                <a:cs typeface="Times New Roman"/>
              </a:rPr>
              <a:t>프리</a:t>
            </a:r>
            <a:r>
              <a:rPr lang="ko-KR" altLang="en-US" sz="1000" b="1" kern="100" dirty="0" smtClean="0">
                <a:latin typeface="맑은 고딕"/>
                <a:ea typeface="맑은 고딕"/>
                <a:cs typeface="Times New Roman"/>
              </a:rPr>
              <a:t> 검색    </a:t>
            </a:r>
            <a:r>
              <a:rPr lang="en-US" altLang="ko-KR" sz="1000" b="1" kern="100" dirty="0" smtClean="0">
                <a:latin typeface="맑은 고딕"/>
                <a:ea typeface="맑은 고딕"/>
                <a:cs typeface="Times New Roman"/>
              </a:rPr>
              <a:t>(</a:t>
            </a:r>
            <a:r>
              <a:rPr lang="ko-KR" altLang="en-US" sz="1000" b="1" kern="100" dirty="0" smtClean="0">
                <a:latin typeface="맑은 고딕"/>
                <a:ea typeface="맑은 고딕"/>
                <a:cs typeface="Times New Roman"/>
              </a:rPr>
              <a:t>키워드 입력</a:t>
            </a:r>
            <a:r>
              <a:rPr lang="en-US" altLang="ko-KR" sz="1000" b="1" kern="100" dirty="0" smtClean="0">
                <a:latin typeface="맑은 고딕"/>
                <a:ea typeface="맑은 고딕"/>
                <a:cs typeface="Times New Roman"/>
              </a:rPr>
              <a:t>)</a:t>
            </a:r>
          </a:p>
        </p:txBody>
      </p:sp>
      <p:sp>
        <p:nvSpPr>
          <p:cNvPr id="41" name="직사각형 40"/>
          <p:cNvSpPr/>
          <p:nvPr/>
        </p:nvSpPr>
        <p:spPr>
          <a:xfrm>
            <a:off x="7306001" y="332656"/>
            <a:ext cx="1730495" cy="3747041"/>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진행상황 버튼 변환 기준은 교수진이 수업 시작 및 종료 선택 시 활성화</a:t>
            </a:r>
            <a:endParaRPr lang="en-US" altLang="ko-KR" sz="1000" b="1" dirty="0" smtClean="0"/>
          </a:p>
          <a:p>
            <a:pPr marL="271463" lvl="1" indent="-185738">
              <a:buFont typeface="Wingdings" panose="05000000000000000000" pitchFamily="2" charset="2"/>
              <a:buChar char="v"/>
            </a:pPr>
            <a:r>
              <a:rPr lang="ko-KR" altLang="en-US" sz="1000" dirty="0" smtClean="0"/>
              <a:t>수업시작 버튼 클릭 시</a:t>
            </a:r>
            <a:r>
              <a:rPr lang="en-US" altLang="ko-KR" sz="1000" dirty="0"/>
              <a:t> </a:t>
            </a:r>
            <a:r>
              <a:rPr lang="en-US" altLang="ko-KR" sz="1000" dirty="0" smtClean="0"/>
              <a:t>: </a:t>
            </a:r>
            <a:r>
              <a:rPr lang="ko-KR" altLang="en-US" sz="1000" dirty="0" smtClean="0"/>
              <a:t>미 진행 </a:t>
            </a:r>
            <a:r>
              <a:rPr lang="en-US" altLang="ko-KR" sz="1000" dirty="0" smtClean="0">
                <a:sym typeface="Wingdings" panose="05000000000000000000" pitchFamily="2" charset="2"/>
              </a:rPr>
              <a:t> </a:t>
            </a:r>
            <a:r>
              <a:rPr lang="ko-KR" altLang="en-US" sz="1000" dirty="0" smtClean="0">
                <a:sym typeface="Wingdings" panose="05000000000000000000" pitchFamily="2" charset="2"/>
              </a:rPr>
              <a:t>진행 중 으로 변환</a:t>
            </a:r>
            <a:endParaRPr lang="en-US" altLang="ko-KR" sz="1000" dirty="0" smtClean="0">
              <a:sym typeface="Wingdings" panose="05000000000000000000" pitchFamily="2" charset="2"/>
            </a:endParaRPr>
          </a:p>
          <a:p>
            <a:pPr marL="271463" lvl="1" indent="-185738">
              <a:buFont typeface="Wingdings" panose="05000000000000000000" pitchFamily="2" charset="2"/>
              <a:buChar char="v"/>
            </a:pPr>
            <a:r>
              <a:rPr lang="ko-KR" altLang="en-US" sz="1000" dirty="0" smtClean="0"/>
              <a:t>수업종료 버튼 클릭 시</a:t>
            </a:r>
            <a:r>
              <a:rPr lang="en-US" altLang="ko-KR" sz="1000" dirty="0"/>
              <a:t> </a:t>
            </a:r>
            <a:r>
              <a:rPr lang="en-US" altLang="ko-KR" sz="1000" dirty="0" smtClean="0"/>
              <a:t>: </a:t>
            </a:r>
            <a:r>
              <a:rPr lang="ko-KR" altLang="en-US" sz="1000" dirty="0" smtClean="0"/>
              <a:t>진행 중 </a:t>
            </a:r>
            <a:r>
              <a:rPr lang="en-US" altLang="ko-KR" sz="1000" dirty="0" smtClean="0">
                <a:sym typeface="Wingdings" panose="05000000000000000000" pitchFamily="2" charset="2"/>
              </a:rPr>
              <a:t> </a:t>
            </a:r>
            <a:r>
              <a:rPr lang="ko-KR" altLang="en-US" sz="1000" dirty="0" smtClean="0">
                <a:sym typeface="Wingdings" panose="05000000000000000000" pitchFamily="2" charset="2"/>
              </a:rPr>
              <a:t>진행 완료로 변환</a:t>
            </a:r>
            <a:endParaRPr lang="en-US" altLang="ko-KR" sz="1000" dirty="0" smtClean="0">
              <a:sym typeface="Wingdings" panose="05000000000000000000" pitchFamily="2" charset="2"/>
            </a:endParaRPr>
          </a:p>
          <a:p>
            <a:pPr marL="271463" lvl="1" indent="-185738">
              <a:buFont typeface="Wingdings" panose="05000000000000000000" pitchFamily="2" charset="2"/>
              <a:buChar char="v"/>
            </a:pPr>
            <a:r>
              <a:rPr lang="en-US" altLang="ko-KR" sz="1000" dirty="0" smtClean="0"/>
              <a:t>X(SC) </a:t>
            </a:r>
            <a:r>
              <a:rPr lang="ko-KR" altLang="en-US" sz="1000" dirty="0" smtClean="0"/>
              <a:t>버튼 클릭 시 </a:t>
            </a:r>
            <a:r>
              <a:rPr lang="en-US" altLang="ko-KR" sz="1000" dirty="0" smtClean="0"/>
              <a:t>: </a:t>
            </a:r>
            <a:r>
              <a:rPr lang="ko-KR" altLang="en-US" sz="1000" dirty="0" smtClean="0"/>
              <a:t>진행취소로 바뀜</a:t>
            </a:r>
            <a:endParaRPr lang="en-US" altLang="ko-KR" sz="1000" b="1" dirty="0" smtClean="0"/>
          </a:p>
          <a:p>
            <a:pPr marL="87313" indent="-87313">
              <a:buFont typeface="Arial" panose="020B0604020202020204" pitchFamily="34" charset="0"/>
              <a:buChar char="•"/>
            </a:pPr>
            <a:endParaRPr lang="en-US" altLang="ko-KR" sz="1000" b="1" dirty="0" smtClean="0"/>
          </a:p>
          <a:p>
            <a:pPr marL="87313" indent="-87313">
              <a:buFont typeface="Arial" panose="020B0604020202020204" pitchFamily="34" charset="0"/>
              <a:buChar char="•"/>
            </a:pPr>
            <a:r>
              <a:rPr lang="ko-KR" altLang="en-US" sz="1000" b="1" dirty="0" smtClean="0"/>
              <a:t>실시간으로 </a:t>
            </a:r>
            <a:r>
              <a:rPr lang="ko-KR" altLang="en-US" sz="1000" b="1" dirty="0" err="1" smtClean="0"/>
              <a:t>최신순의</a:t>
            </a:r>
            <a:r>
              <a:rPr lang="ko-KR" altLang="en-US" sz="1000" b="1" dirty="0" smtClean="0"/>
              <a:t> </a:t>
            </a:r>
            <a:r>
              <a:rPr lang="ko-KR" altLang="en-US" sz="1000" b="1" dirty="0" err="1" smtClean="0"/>
              <a:t>진행중</a:t>
            </a:r>
            <a:r>
              <a:rPr lang="ko-KR" altLang="en-US" sz="1000" b="1" dirty="0" smtClean="0"/>
              <a:t> 클래스는 위로 이동 </a:t>
            </a:r>
            <a:endParaRPr lang="en-US" altLang="ko-KR" sz="1000" b="1" dirty="0" smtClean="0"/>
          </a:p>
          <a:p>
            <a:pPr marL="87313" indent="-87313">
              <a:buFont typeface="Arial" panose="020B0604020202020204" pitchFamily="34" charset="0"/>
              <a:buChar char="•"/>
            </a:pPr>
            <a:r>
              <a:rPr lang="ko-KR" altLang="en-US" sz="1000" b="1" dirty="0" smtClean="0"/>
              <a:t>진행 시작된 클래스 최신 순으로 나열하기</a:t>
            </a:r>
            <a:endParaRPr lang="en-US" altLang="ko-KR" sz="1000" b="1" dirty="0" smtClean="0"/>
          </a:p>
          <a:p>
            <a:pPr marL="87313" indent="-87313">
              <a:buFont typeface="Arial" panose="020B0604020202020204" pitchFamily="34" charset="0"/>
              <a:buChar char="•"/>
            </a:pPr>
            <a:r>
              <a:rPr lang="ko-KR" altLang="en-US" sz="1000" b="1" dirty="0" smtClean="0"/>
              <a:t>수업시간 </a:t>
            </a:r>
            <a:r>
              <a:rPr lang="en-US" altLang="ko-KR" sz="1000" b="1" dirty="0" smtClean="0"/>
              <a:t>10</a:t>
            </a:r>
            <a:r>
              <a:rPr lang="ko-KR" altLang="en-US" sz="1000" b="1" dirty="0" smtClean="0"/>
              <a:t>분 경과 후에도 진행 상황이 미 진행일 경우 자동적으로 </a:t>
            </a:r>
            <a:r>
              <a:rPr lang="en-US" altLang="ko-KR" sz="1000" b="1" dirty="0" smtClean="0"/>
              <a:t>HR, TM, </a:t>
            </a:r>
            <a:r>
              <a:rPr lang="ko-KR" altLang="en-US" sz="1000" b="1" dirty="0" smtClean="0"/>
              <a:t>강사 </a:t>
            </a:r>
            <a:r>
              <a:rPr lang="ko-KR" altLang="en-US" sz="1000" b="1" dirty="0" err="1" smtClean="0"/>
              <a:t>알람푸쉬</a:t>
            </a:r>
            <a:endParaRPr lang="en-US" altLang="ko-KR" sz="1000" b="1" dirty="0" smtClean="0"/>
          </a:p>
          <a:p>
            <a:pPr marL="346075" lvl="1" indent="-171450">
              <a:buFont typeface="Wingdings" panose="05000000000000000000" pitchFamily="2" charset="2"/>
              <a:buChar char="v"/>
            </a:pPr>
            <a:r>
              <a:rPr lang="ko-KR" altLang="en-US" sz="1000" dirty="0" smtClean="0"/>
              <a:t>해당 프로그램의 경우 미 진행 버튼에 강조 효과 주기</a:t>
            </a:r>
            <a:r>
              <a:rPr lang="en-US" altLang="ko-KR" sz="1000" dirty="0" smtClean="0"/>
              <a:t>(</a:t>
            </a:r>
            <a:r>
              <a:rPr lang="ko-KR" altLang="en-US" sz="1000" dirty="0" smtClean="0"/>
              <a:t>예 </a:t>
            </a:r>
            <a:r>
              <a:rPr lang="en-US" altLang="ko-KR" sz="1000" dirty="0" smtClean="0"/>
              <a:t>: </a:t>
            </a:r>
            <a:r>
              <a:rPr lang="ko-KR" altLang="en-US" sz="1000" dirty="0" err="1" smtClean="0"/>
              <a:t>플래쉬</a:t>
            </a:r>
            <a:r>
              <a:rPr lang="ko-KR" altLang="en-US" sz="1000" dirty="0" smtClean="0"/>
              <a:t> 효과</a:t>
            </a:r>
            <a:r>
              <a:rPr lang="en-US" altLang="ko-KR" sz="1000" dirty="0" smtClean="0"/>
              <a:t>)</a:t>
            </a:r>
          </a:p>
        </p:txBody>
      </p:sp>
      <p:sp>
        <p:nvSpPr>
          <p:cNvPr id="42" name="직사각형 41"/>
          <p:cNvSpPr/>
          <p:nvPr/>
        </p:nvSpPr>
        <p:spPr bwMode="auto">
          <a:xfrm>
            <a:off x="1405271" y="4565218"/>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43" name="직사각형 42"/>
          <p:cNvSpPr/>
          <p:nvPr/>
        </p:nvSpPr>
        <p:spPr bwMode="auto">
          <a:xfrm>
            <a:off x="1405271" y="5243653"/>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sp>
        <p:nvSpPr>
          <p:cNvPr id="45" name="TextBox 44"/>
          <p:cNvSpPr txBox="1"/>
          <p:nvPr/>
        </p:nvSpPr>
        <p:spPr>
          <a:xfrm>
            <a:off x="1341598" y="3665065"/>
            <a:ext cx="627228" cy="2733842"/>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3" name="꺾인 연결선 2"/>
          <p:cNvCxnSpPr>
            <a:stCxn id="45" idx="0"/>
            <a:endCxn id="41" idx="0"/>
          </p:cNvCxnSpPr>
          <p:nvPr/>
        </p:nvCxnSpPr>
        <p:spPr bwMode="auto">
          <a:xfrm rot="5400000" flipH="1" flipV="1">
            <a:off x="3247026" y="-1259157"/>
            <a:ext cx="3332409" cy="6516037"/>
          </a:xfrm>
          <a:prstGeom prst="bentConnector3">
            <a:avLst>
              <a:gd name="adj1" fmla="val 10686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5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1404" y="3751984"/>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 name="직사각형 50"/>
          <p:cNvSpPr/>
          <p:nvPr/>
        </p:nvSpPr>
        <p:spPr bwMode="auto">
          <a:xfrm>
            <a:off x="1405271" y="3748052"/>
            <a:ext cx="499934" cy="167539"/>
          </a:xfrm>
          <a:prstGeom prst="rect">
            <a:avLst/>
          </a:prstGeom>
          <a:solidFill>
            <a:srgbClr val="FF99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진행취소</a:t>
            </a:r>
            <a:endParaRPr kumimoji="1" lang="ko-KR" altLang="en-US" sz="900" b="1" dirty="0">
              <a:solidFill>
                <a:schemeClr val="bg1"/>
              </a:solidFill>
              <a:latin typeface="Arial" charset="0"/>
              <a:ea typeface="돋움" pitchFamily="50" charset="-127"/>
            </a:endParaRPr>
          </a:p>
        </p:txBody>
      </p:sp>
      <p:sp>
        <p:nvSpPr>
          <p:cNvPr id="17" name="직사각형 16"/>
          <p:cNvSpPr/>
          <p:nvPr/>
        </p:nvSpPr>
        <p:spPr bwMode="auto">
          <a:xfrm>
            <a:off x="-382869" y="672398"/>
            <a:ext cx="1583395" cy="2266150"/>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진행취소 버튼에 </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대한 처리방안 </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필요</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예</a:t>
            </a:r>
            <a:r>
              <a:rPr kumimoji="1" lang="en-US" altLang="ko-KR" sz="1200" b="1" dirty="0" smtClean="0">
                <a:solidFill>
                  <a:schemeClr val="bg1"/>
                </a:solidFill>
                <a:latin typeface="Arial" charset="0"/>
                <a:ea typeface="돋움" pitchFamily="50" charset="-127"/>
              </a:rPr>
              <a:t>) </a:t>
            </a:r>
            <a:r>
              <a:rPr kumimoji="1" lang="ko-KR" altLang="en-US" sz="1200" b="1" dirty="0" smtClean="0">
                <a:solidFill>
                  <a:schemeClr val="bg1"/>
                </a:solidFill>
                <a:latin typeface="Arial" charset="0"/>
                <a:ea typeface="돋움" pitchFamily="50" charset="-127"/>
              </a:rPr>
              <a:t>진행취소 버튼에</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마우스 오버 시</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현황 팝업으로 보이기</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57" name="TextBox 56"/>
          <p:cNvSpPr txBox="1"/>
          <p:nvPr/>
        </p:nvSpPr>
        <p:spPr>
          <a:xfrm>
            <a:off x="1334212" y="1473898"/>
            <a:ext cx="4645290" cy="1448377"/>
          </a:xfrm>
          <a:prstGeom prst="rect">
            <a:avLst/>
          </a:prstGeom>
          <a:noFill/>
          <a:ln w="25400">
            <a:solidFill>
              <a:srgbClr val="FF0000"/>
            </a:solidFill>
            <a:prstDash val="dash"/>
          </a:ln>
        </p:spPr>
        <p:txBody>
          <a:bodyPr wrap="square" rtlCol="0">
            <a:normAutofit/>
          </a:bodyPr>
          <a:lstStyle/>
          <a:p>
            <a:endParaRPr lang="ko-KR" altLang="en-US" dirty="0"/>
          </a:p>
        </p:txBody>
      </p:sp>
      <p:sp>
        <p:nvSpPr>
          <p:cNvPr id="59" name="직사각형 58"/>
          <p:cNvSpPr/>
          <p:nvPr/>
        </p:nvSpPr>
        <p:spPr>
          <a:xfrm>
            <a:off x="3563888" y="188640"/>
            <a:ext cx="1987364" cy="892399"/>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err="1" smtClean="0">
                <a:sym typeface="Wingdings" panose="05000000000000000000" pitchFamily="2" charset="2"/>
              </a:rPr>
              <a:t>필터링</a:t>
            </a:r>
            <a:r>
              <a:rPr lang="ko-KR" altLang="en-US" sz="1000" b="1" dirty="0" smtClean="0">
                <a:sym typeface="Wingdings" panose="05000000000000000000" pitchFamily="2" charset="2"/>
              </a:rPr>
              <a:t> 기능</a:t>
            </a:r>
            <a:endParaRPr lang="en-US" altLang="ko-KR" sz="1000" dirty="0">
              <a:sym typeface="Wingdings" panose="05000000000000000000" pitchFamily="2" charset="2"/>
            </a:endParaRPr>
          </a:p>
          <a:p>
            <a:pPr marL="174625" lvl="1" indent="-88900">
              <a:buFont typeface="Wingdings" panose="05000000000000000000" pitchFamily="2" charset="2"/>
              <a:buChar char="v"/>
            </a:pPr>
            <a:r>
              <a:rPr lang="en-US" altLang="ko-KR" sz="1000" b="1" dirty="0">
                <a:sym typeface="Wingdings" panose="05000000000000000000" pitchFamily="2" charset="2"/>
              </a:rPr>
              <a:t> </a:t>
            </a:r>
            <a:r>
              <a:rPr lang="ko-KR" altLang="en-US" sz="1000" dirty="0" smtClean="0">
                <a:sym typeface="Wingdings" panose="05000000000000000000" pitchFamily="2" charset="2"/>
              </a:rPr>
              <a:t>해당 </a:t>
            </a:r>
            <a:r>
              <a:rPr lang="ko-KR" altLang="en-US" sz="1000" dirty="0" err="1" smtClean="0">
                <a:sym typeface="Wingdings" panose="05000000000000000000" pitchFamily="2" charset="2"/>
              </a:rPr>
              <a:t>필터링에서</a:t>
            </a:r>
            <a:r>
              <a:rPr lang="ko-KR" altLang="en-US" sz="1000" dirty="0" smtClean="0">
                <a:sym typeface="Wingdings" panose="05000000000000000000" pitchFamily="2" charset="2"/>
              </a:rPr>
              <a:t> 선택된 속성에 따라 아래 세부 진행현황표 내용 변환되도록 설정</a:t>
            </a:r>
            <a:endParaRPr lang="en-US" altLang="ko-KR" sz="1000" b="1" dirty="0" smtClean="0">
              <a:sym typeface="Wingdings" panose="05000000000000000000" pitchFamily="2" charset="2"/>
            </a:endParaRPr>
          </a:p>
        </p:txBody>
      </p:sp>
      <p:cxnSp>
        <p:nvCxnSpPr>
          <p:cNvPr id="63" name="꺾인 연결선 62"/>
          <p:cNvCxnSpPr>
            <a:stCxn id="57" idx="0"/>
            <a:endCxn id="59" idx="3"/>
          </p:cNvCxnSpPr>
          <p:nvPr/>
        </p:nvCxnSpPr>
        <p:spPr bwMode="auto">
          <a:xfrm rot="5400000" flipH="1" flipV="1">
            <a:off x="4184525" y="107172"/>
            <a:ext cx="839058" cy="1894395"/>
          </a:xfrm>
          <a:prstGeom prst="bentConnector4">
            <a:avLst>
              <a:gd name="adj1" fmla="val 23411"/>
              <a:gd name="adj2" fmla="val 112067"/>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 name="TextBox 65"/>
          <p:cNvSpPr txBox="1"/>
          <p:nvPr/>
        </p:nvSpPr>
        <p:spPr>
          <a:xfrm>
            <a:off x="1373980" y="3044995"/>
            <a:ext cx="2464555" cy="321649"/>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72" name="직사각형 71"/>
          <p:cNvSpPr/>
          <p:nvPr/>
        </p:nvSpPr>
        <p:spPr>
          <a:xfrm>
            <a:off x="89926" y="2839995"/>
            <a:ext cx="1160439" cy="1441073"/>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sym typeface="Wingdings" panose="05000000000000000000" pitchFamily="2" charset="2"/>
              </a:rPr>
              <a:t>당일 하루에 대한 클래스 현황만 보여주되 당일이 지나면 모든 정보 </a:t>
            </a:r>
            <a:r>
              <a:rPr lang="ko-KR" altLang="en-US" sz="1000" b="1" dirty="0" err="1" smtClean="0">
                <a:sym typeface="Wingdings" panose="05000000000000000000" pitchFamily="2" charset="2"/>
              </a:rPr>
              <a:t>리셋</a:t>
            </a:r>
            <a:r>
              <a:rPr lang="ko-KR" altLang="en-US" sz="1000" b="1" dirty="0" smtClean="0">
                <a:sym typeface="Wingdings" panose="05000000000000000000" pitchFamily="2" charset="2"/>
              </a:rPr>
              <a:t> 되도록 설정  </a:t>
            </a:r>
            <a:endParaRPr lang="en-US" altLang="ko-KR" sz="1000" b="1" dirty="0" smtClean="0">
              <a:sym typeface="Wingdings" panose="05000000000000000000" pitchFamily="2" charset="2"/>
            </a:endParaRPr>
          </a:p>
        </p:txBody>
      </p:sp>
      <p:cxnSp>
        <p:nvCxnSpPr>
          <p:cNvPr id="73" name="꺾인 연결선 72"/>
          <p:cNvCxnSpPr>
            <a:stCxn id="66" idx="0"/>
            <a:endCxn id="72" idx="0"/>
          </p:cNvCxnSpPr>
          <p:nvPr/>
        </p:nvCxnSpPr>
        <p:spPr bwMode="auto">
          <a:xfrm rot="16200000" flipV="1">
            <a:off x="1535702" y="1974439"/>
            <a:ext cx="205000" cy="1936112"/>
          </a:xfrm>
          <a:prstGeom prst="bentConnector3">
            <a:avLst>
              <a:gd name="adj1" fmla="val 21151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 name="직사각형 76"/>
          <p:cNvSpPr/>
          <p:nvPr/>
        </p:nvSpPr>
        <p:spPr>
          <a:xfrm>
            <a:off x="7378283" y="4159224"/>
            <a:ext cx="1734414" cy="1131098"/>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담당자</a:t>
            </a:r>
            <a:r>
              <a:rPr lang="en-US" altLang="ko-KR" sz="1000" b="1" kern="100" dirty="0" smtClean="0">
                <a:latin typeface="맑은 고딕"/>
                <a:ea typeface="맑은 고딕"/>
                <a:cs typeface="Times New Roman"/>
              </a:rPr>
              <a:t>(</a:t>
            </a:r>
            <a:r>
              <a:rPr lang="ko-KR" altLang="en-US" sz="1000" b="1" kern="100" dirty="0" smtClean="0">
                <a:latin typeface="맑은 고딕"/>
                <a:ea typeface="맑은 고딕"/>
                <a:cs typeface="Times New Roman"/>
              </a:rPr>
              <a:t>교수진</a:t>
            </a:r>
            <a:r>
              <a:rPr lang="en-US" altLang="ko-KR" sz="1000" b="1" kern="100" dirty="0" smtClean="0">
                <a:latin typeface="맑은 고딕"/>
                <a:ea typeface="맑은 고딕"/>
                <a:cs typeface="Times New Roman"/>
              </a:rPr>
              <a:t>/</a:t>
            </a:r>
            <a:r>
              <a:rPr lang="ko-KR" altLang="en-US" sz="1000" b="1" kern="100" dirty="0" smtClean="0">
                <a:latin typeface="맑은 고딕"/>
                <a:ea typeface="맑은 고딕"/>
                <a:cs typeface="Times New Roman"/>
              </a:rPr>
              <a:t>컨설턴트</a:t>
            </a:r>
            <a:r>
              <a:rPr lang="en-US" altLang="ko-KR" sz="1000" b="1" kern="100" dirty="0" smtClean="0">
                <a:latin typeface="맑은 고딕"/>
                <a:ea typeface="맑은 고딕"/>
                <a:cs typeface="Times New Roman"/>
              </a:rPr>
              <a:t>)</a:t>
            </a:r>
            <a:r>
              <a:rPr lang="ko-KR" altLang="en-US" sz="1000" b="1" kern="100" dirty="0" smtClean="0">
                <a:latin typeface="맑은 고딕"/>
                <a:ea typeface="맑은 고딕"/>
                <a:cs typeface="Times New Roman"/>
              </a:rPr>
              <a:t> 클릭 시 해당인원 프로필 화면으로 이동</a:t>
            </a:r>
            <a:endParaRPr lang="en-US" altLang="ko-KR" sz="1000" b="1" kern="100" dirty="0" smtClean="0">
              <a:latin typeface="맑은 고딕"/>
              <a:ea typeface="맑은 고딕"/>
              <a:cs typeface="Times New Roman"/>
            </a:endParaRPr>
          </a:p>
        </p:txBody>
      </p:sp>
      <p:sp>
        <p:nvSpPr>
          <p:cNvPr id="79" name="TextBox 78"/>
          <p:cNvSpPr txBox="1"/>
          <p:nvPr/>
        </p:nvSpPr>
        <p:spPr>
          <a:xfrm>
            <a:off x="6068662" y="3653973"/>
            <a:ext cx="979833" cy="2672453"/>
          </a:xfrm>
          <a:prstGeom prst="rect">
            <a:avLst/>
          </a:prstGeom>
          <a:noFill/>
          <a:ln w="25400">
            <a:solidFill>
              <a:srgbClr val="FF0000"/>
            </a:solidFill>
            <a:prstDash val="dash"/>
          </a:ln>
        </p:spPr>
        <p:txBody>
          <a:bodyPr wrap="square" rtlCol="0">
            <a:normAutofit/>
          </a:bodyPr>
          <a:lstStyle/>
          <a:p>
            <a:endParaRPr lang="ko-KR" altLang="en-US" dirty="0"/>
          </a:p>
        </p:txBody>
      </p:sp>
      <p:sp>
        <p:nvSpPr>
          <p:cNvPr id="80" name="TextBox 79"/>
          <p:cNvSpPr txBox="1"/>
          <p:nvPr/>
        </p:nvSpPr>
        <p:spPr>
          <a:xfrm>
            <a:off x="5477782" y="3662269"/>
            <a:ext cx="552735" cy="2672453"/>
          </a:xfrm>
          <a:prstGeom prst="rect">
            <a:avLst/>
          </a:prstGeom>
          <a:noFill/>
          <a:ln w="25400">
            <a:solidFill>
              <a:srgbClr val="FF0000"/>
            </a:solidFill>
            <a:prstDash val="dash"/>
          </a:ln>
        </p:spPr>
        <p:txBody>
          <a:bodyPr wrap="square" rtlCol="0">
            <a:normAutofit/>
          </a:bodyPr>
          <a:lstStyle/>
          <a:p>
            <a:endParaRPr lang="ko-KR" altLang="en-US" dirty="0"/>
          </a:p>
        </p:txBody>
      </p:sp>
      <p:sp>
        <p:nvSpPr>
          <p:cNvPr id="82" name="직사각형 81"/>
          <p:cNvSpPr/>
          <p:nvPr/>
        </p:nvSpPr>
        <p:spPr>
          <a:xfrm>
            <a:off x="7319190" y="5373216"/>
            <a:ext cx="1730495" cy="1025691"/>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진행도 마우스 오버 시 진행 </a:t>
            </a:r>
            <a:r>
              <a:rPr lang="ko-KR" altLang="en-US" sz="1000" b="1" kern="100" dirty="0" err="1" smtClean="0">
                <a:latin typeface="맑은 고딕"/>
                <a:ea typeface="맑은 고딕"/>
                <a:cs typeface="Times New Roman"/>
              </a:rPr>
              <a:t>회차</a:t>
            </a:r>
            <a:r>
              <a:rPr lang="ko-KR" altLang="en-US" sz="1000" b="1" kern="100" dirty="0" smtClean="0">
                <a:latin typeface="맑은 고딕"/>
                <a:ea typeface="맑은 고딕"/>
                <a:cs typeface="Times New Roman"/>
              </a:rPr>
              <a:t> </a:t>
            </a:r>
            <a:r>
              <a:rPr lang="en-US" altLang="ko-KR" sz="1000" b="1" kern="100" dirty="0" smtClean="0">
                <a:latin typeface="맑은 고딕"/>
                <a:ea typeface="맑은 고딕"/>
                <a:cs typeface="Times New Roman"/>
              </a:rPr>
              <a:t>/ </a:t>
            </a:r>
            <a:r>
              <a:rPr lang="ko-KR" altLang="en-US" sz="1000" b="1" kern="100" dirty="0" smtClean="0">
                <a:latin typeface="맑은 고딕"/>
                <a:ea typeface="맑은 고딕"/>
                <a:cs typeface="Times New Roman"/>
              </a:rPr>
              <a:t>총 </a:t>
            </a:r>
            <a:r>
              <a:rPr lang="ko-KR" altLang="en-US" sz="1000" b="1" kern="100" dirty="0" err="1" smtClean="0">
                <a:latin typeface="맑은 고딕"/>
                <a:ea typeface="맑은 고딕"/>
                <a:cs typeface="Times New Roman"/>
              </a:rPr>
              <a:t>회차</a:t>
            </a:r>
            <a:r>
              <a:rPr lang="en-US" altLang="ko-KR" sz="1000" b="1" kern="100" dirty="0" smtClean="0">
                <a:latin typeface="맑은 고딕"/>
                <a:ea typeface="맑은 고딕"/>
                <a:cs typeface="Times New Roman"/>
              </a:rPr>
              <a:t>(15/36) </a:t>
            </a:r>
            <a:r>
              <a:rPr lang="ko-KR" altLang="en-US" sz="1000" b="1" kern="100" dirty="0" smtClean="0">
                <a:latin typeface="맑은 고딕"/>
                <a:ea typeface="맑은 고딕"/>
                <a:cs typeface="Times New Roman"/>
              </a:rPr>
              <a:t>수치로 표시</a:t>
            </a:r>
            <a:endParaRPr lang="en-US" altLang="ko-KR" sz="1000" b="1" kern="100" dirty="0" smtClean="0">
              <a:latin typeface="맑은 고딕"/>
              <a:ea typeface="맑은 고딕"/>
              <a:cs typeface="Times New Roman"/>
            </a:endParaRPr>
          </a:p>
        </p:txBody>
      </p:sp>
      <p:cxnSp>
        <p:nvCxnSpPr>
          <p:cNvPr id="83" name="꺾인 연결선 82"/>
          <p:cNvCxnSpPr>
            <a:stCxn id="79" idx="3"/>
            <a:endCxn id="77" idx="1"/>
          </p:cNvCxnSpPr>
          <p:nvPr/>
        </p:nvCxnSpPr>
        <p:spPr bwMode="auto">
          <a:xfrm flipV="1">
            <a:off x="7048495" y="4724773"/>
            <a:ext cx="329788" cy="265427"/>
          </a:xfrm>
          <a:prstGeom prst="bentConnector3">
            <a:avLst>
              <a:gd name="adj1" fmla="val 5000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꺾인 연결선 86"/>
          <p:cNvCxnSpPr>
            <a:stCxn id="80" idx="2"/>
            <a:endCxn id="82" idx="2"/>
          </p:cNvCxnSpPr>
          <p:nvPr/>
        </p:nvCxnSpPr>
        <p:spPr bwMode="auto">
          <a:xfrm rot="16200000" flipH="1">
            <a:off x="6937202" y="5151670"/>
            <a:ext cx="64185" cy="2430288"/>
          </a:xfrm>
          <a:prstGeom prst="bentConnector3">
            <a:avLst>
              <a:gd name="adj1" fmla="val 45615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직사각형 1"/>
          <p:cNvSpPr/>
          <p:nvPr/>
        </p:nvSpPr>
        <p:spPr bwMode="auto">
          <a:xfrm>
            <a:off x="-56061" y="4573714"/>
            <a:ext cx="2662320" cy="1872456"/>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실시간 </a:t>
            </a:r>
            <a:r>
              <a:rPr kumimoji="1" lang="ko-KR" altLang="en-US" sz="1200" b="1" i="0" u="none" strike="noStrike" cap="none" normalizeH="0" baseline="0" dirty="0" err="1" smtClean="0">
                <a:ln>
                  <a:noFill/>
                </a:ln>
                <a:solidFill>
                  <a:schemeClr val="bg1"/>
                </a:solidFill>
                <a:effectLst/>
                <a:latin typeface="Arial" charset="0"/>
                <a:ea typeface="돋움" pitchFamily="50" charset="-127"/>
              </a:rPr>
              <a:t>리프레쉬</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dirty="0" smtClean="0">
                <a:solidFill>
                  <a:schemeClr val="bg1"/>
                </a:solidFill>
                <a:latin typeface="Arial" charset="0"/>
                <a:ea typeface="돋움" pitchFamily="50" charset="-127"/>
              </a:rPr>
              <a:t>To do</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err="1" smtClean="0">
                <a:ln>
                  <a:noFill/>
                </a:ln>
                <a:solidFill>
                  <a:schemeClr val="bg1"/>
                </a:solidFill>
                <a:effectLst/>
                <a:latin typeface="Arial" charset="0"/>
                <a:ea typeface="돋움" pitchFamily="50" charset="-127"/>
              </a:rPr>
              <a:t>리프레쉬는</a:t>
            </a:r>
            <a:r>
              <a:rPr kumimoji="1" lang="ko-KR" altLang="en-US" sz="1200" b="1" i="0" u="none" strike="noStrike" cap="none" normalizeH="0" baseline="0" dirty="0" smtClean="0">
                <a:ln>
                  <a:noFill/>
                </a:ln>
                <a:solidFill>
                  <a:schemeClr val="bg1"/>
                </a:solidFill>
                <a:effectLst/>
                <a:latin typeface="Arial" charset="0"/>
                <a:ea typeface="돋움" pitchFamily="50" charset="-127"/>
              </a:rPr>
              <a:t> 버튼 없이 </a:t>
            </a:r>
            <a:r>
              <a:rPr kumimoji="1" lang="en-US" altLang="ko-KR" sz="1200" b="1" dirty="0" smtClean="0">
                <a:solidFill>
                  <a:schemeClr val="bg1"/>
                </a:solidFill>
                <a:latin typeface="Arial" charset="0"/>
                <a:ea typeface="돋움" pitchFamily="50" charset="-127"/>
              </a:rPr>
              <a:t>F5</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60" name="TextBox 59"/>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Consultant</a:t>
            </a:r>
            <a:endParaRPr lang="ko-KR" altLang="en-US" sz="1200" b="1" dirty="0"/>
          </a:p>
        </p:txBody>
      </p:sp>
    </p:spTree>
    <p:extLst>
      <p:ext uri="{BB962C8B-B14F-4D97-AF65-F5344CB8AC3E}">
        <p14:creationId xmlns:p14="http://schemas.microsoft.com/office/powerpoint/2010/main" val="2994325677"/>
      </p:ext>
    </p:extLst>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27109"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1(2). </a:t>
            </a:r>
            <a:r>
              <a:rPr lang="ko-KR" altLang="en-US" dirty="0" err="1" smtClean="0">
                <a:solidFill>
                  <a:srgbClr val="000000"/>
                </a:solidFill>
                <a:latin typeface="돋움"/>
                <a:ea typeface="돋움"/>
              </a:rPr>
              <a:t>출석율</a:t>
            </a:r>
            <a:r>
              <a:rPr lang="ko-KR" altLang="en-US" dirty="0" smtClean="0">
                <a:solidFill>
                  <a:srgbClr val="000000"/>
                </a:solidFill>
                <a:latin typeface="돋움"/>
                <a:ea typeface="돋움"/>
              </a:rPr>
              <a:t> 조회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248746" y="1340767"/>
            <a:ext cx="6570022" cy="3519411"/>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59916"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err="1" smtClean="0">
                  <a:solidFill>
                    <a:schemeClr val="bg1"/>
                  </a:solidFill>
                </a:rPr>
                <a:t>출석율</a:t>
              </a:r>
              <a:r>
                <a:rPr lang="ko-KR" altLang="en-US" sz="900" b="1" dirty="0" smtClean="0">
                  <a:solidFill>
                    <a:schemeClr val="bg1"/>
                  </a:solidFill>
                </a:rPr>
                <a:t> 조회</a:t>
              </a:r>
              <a:endParaRPr lang="ko-KR" altLang="en-US" sz="900" b="1" dirty="0">
                <a:solidFill>
                  <a:schemeClr val="bg1"/>
                </a:solidFill>
              </a:endParaRPr>
            </a:p>
          </p:txBody>
        </p:sp>
      </p:grpSp>
      <p:sp>
        <p:nvSpPr>
          <p:cNvPr id="62" name="직사각형 61"/>
          <p:cNvSpPr/>
          <p:nvPr/>
        </p:nvSpPr>
        <p:spPr bwMode="auto">
          <a:xfrm>
            <a:off x="6087422"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70518" y="1448076"/>
            <a:ext cx="5851869" cy="514927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4"/>
          <a:stretch>
            <a:fillRect/>
          </a:stretch>
        </p:blipFill>
        <p:spPr>
          <a:xfrm>
            <a:off x="5757803" y="3441576"/>
            <a:ext cx="1293034" cy="197972"/>
          </a:xfrm>
          <a:prstGeom prst="rect">
            <a:avLst/>
          </a:prstGeom>
        </p:spPr>
      </p:pic>
      <p:pic>
        <p:nvPicPr>
          <p:cNvPr id="126" name="그림 125"/>
          <p:cNvPicPr>
            <a:picLocks noChangeAspect="1"/>
          </p:cNvPicPr>
          <p:nvPr/>
        </p:nvPicPr>
        <p:blipFill>
          <a:blip r:embed="rId5"/>
          <a:stretch>
            <a:fillRect/>
          </a:stretch>
        </p:blipFill>
        <p:spPr>
          <a:xfrm>
            <a:off x="1339954" y="3449959"/>
            <a:ext cx="1521869" cy="149692"/>
          </a:xfrm>
          <a:prstGeom prst="rect">
            <a:avLst/>
          </a:prstGeom>
        </p:spPr>
      </p:pic>
      <p:graphicFrame>
        <p:nvGraphicFramePr>
          <p:cNvPr id="127" name="표 126"/>
          <p:cNvGraphicFramePr>
            <a:graphicFrameLocks noGrp="1"/>
          </p:cNvGraphicFramePr>
          <p:nvPr>
            <p:extLst>
              <p:ext uri="{D42A27DB-BD31-4B8C-83A1-F6EECF244321}">
                <p14:modId xmlns:p14="http://schemas.microsoft.com/office/powerpoint/2010/main" val="385453630"/>
              </p:ext>
            </p:extLst>
          </p:nvPr>
        </p:nvGraphicFramePr>
        <p:xfrm>
          <a:off x="1342454" y="2281587"/>
          <a:ext cx="5708382" cy="1117174"/>
        </p:xfrm>
        <a:graphic>
          <a:graphicData uri="http://schemas.openxmlformats.org/drawingml/2006/table">
            <a:tbl>
              <a:tblPr firstRow="1" bandRow="1">
                <a:tableStyleId>{5C22544A-7EE6-4342-B048-85BDC9FD1C3A}</a:tableStyleId>
              </a:tblPr>
              <a:tblGrid>
                <a:gridCol w="532592"/>
                <a:gridCol w="440825"/>
                <a:gridCol w="534313"/>
                <a:gridCol w="356209"/>
                <a:gridCol w="582268"/>
                <a:gridCol w="399685"/>
                <a:gridCol w="855052"/>
                <a:gridCol w="432048"/>
                <a:gridCol w="504056"/>
                <a:gridCol w="504056"/>
                <a:gridCol w="567278"/>
              </a:tblGrid>
              <a:tr h="294214">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교수진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  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SPC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0" name="직사각형 129"/>
          <p:cNvSpPr/>
          <p:nvPr/>
        </p:nvSpPr>
        <p:spPr bwMode="auto">
          <a:xfrm>
            <a:off x="1364226" y="2619328"/>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34" name="직사각형 133"/>
          <p:cNvSpPr/>
          <p:nvPr/>
        </p:nvSpPr>
        <p:spPr bwMode="auto">
          <a:xfrm>
            <a:off x="5483282" y="3192894"/>
            <a:ext cx="473172"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1" name="그룹 10"/>
          <p:cNvGrpSpPr/>
          <p:nvPr/>
        </p:nvGrpSpPr>
        <p:grpSpPr>
          <a:xfrm>
            <a:off x="1316561" y="1691612"/>
            <a:ext cx="4590934" cy="280077"/>
            <a:chOff x="1349218" y="1495670"/>
            <a:chExt cx="4095893" cy="280077"/>
          </a:xfrm>
        </p:grpSpPr>
        <p:pic>
          <p:nvPicPr>
            <p:cNvPr id="7" name="그림 6"/>
            <p:cNvPicPr>
              <a:picLocks noChangeAspect="1"/>
            </p:cNvPicPr>
            <p:nvPr/>
          </p:nvPicPr>
          <p:blipFill>
            <a:blip r:embed="rId6"/>
            <a:stretch>
              <a:fillRect/>
            </a:stretch>
          </p:blipFill>
          <p:spPr>
            <a:xfrm>
              <a:off x="1349218" y="1495670"/>
              <a:ext cx="831934" cy="280077"/>
            </a:xfrm>
            <a:prstGeom prst="rect">
              <a:avLst/>
            </a:prstGeom>
          </p:spPr>
        </p:pic>
        <p:pic>
          <p:nvPicPr>
            <p:cNvPr id="68" name="그림 67"/>
            <p:cNvPicPr>
              <a:picLocks noChangeAspect="1"/>
            </p:cNvPicPr>
            <p:nvPr/>
          </p:nvPicPr>
          <p:blipFill>
            <a:blip r:embed="rId6"/>
            <a:stretch>
              <a:fillRect/>
            </a:stretch>
          </p:blipFill>
          <p:spPr>
            <a:xfrm>
              <a:off x="2165208" y="1495670"/>
              <a:ext cx="831934" cy="280077"/>
            </a:xfrm>
            <a:prstGeom prst="rect">
              <a:avLst/>
            </a:prstGeom>
          </p:spPr>
        </p:pic>
        <p:pic>
          <p:nvPicPr>
            <p:cNvPr id="69" name="그림 68"/>
            <p:cNvPicPr>
              <a:picLocks noChangeAspect="1"/>
            </p:cNvPicPr>
            <p:nvPr/>
          </p:nvPicPr>
          <p:blipFill>
            <a:blip r:embed="rId6"/>
            <a:stretch>
              <a:fillRect/>
            </a:stretch>
          </p:blipFill>
          <p:spPr>
            <a:xfrm>
              <a:off x="2981197" y="1495670"/>
              <a:ext cx="831934" cy="280077"/>
            </a:xfrm>
            <a:prstGeom prst="rect">
              <a:avLst/>
            </a:prstGeom>
          </p:spPr>
        </p:pic>
        <p:pic>
          <p:nvPicPr>
            <p:cNvPr id="70" name="그림 69"/>
            <p:cNvPicPr>
              <a:picLocks noChangeAspect="1"/>
            </p:cNvPicPr>
            <p:nvPr/>
          </p:nvPicPr>
          <p:blipFill>
            <a:blip r:embed="rId6"/>
            <a:stretch>
              <a:fillRect/>
            </a:stretch>
          </p:blipFill>
          <p:spPr>
            <a:xfrm>
              <a:off x="3797186" y="1495670"/>
              <a:ext cx="831934" cy="280077"/>
            </a:xfrm>
            <a:prstGeom prst="rect">
              <a:avLst/>
            </a:prstGeom>
          </p:spPr>
        </p:pic>
        <p:pic>
          <p:nvPicPr>
            <p:cNvPr id="71" name="그림 70"/>
            <p:cNvPicPr>
              <a:picLocks noChangeAspect="1"/>
            </p:cNvPicPr>
            <p:nvPr/>
          </p:nvPicPr>
          <p:blipFill>
            <a:blip r:embed="rId6"/>
            <a:stretch>
              <a:fillRect/>
            </a:stretch>
          </p:blipFill>
          <p:spPr>
            <a:xfrm>
              <a:off x="4613177" y="1495670"/>
              <a:ext cx="831934" cy="280077"/>
            </a:xfrm>
            <a:prstGeom prst="rect">
              <a:avLst/>
            </a:prstGeom>
          </p:spPr>
        </p:pic>
      </p:grpSp>
      <p:grpSp>
        <p:nvGrpSpPr>
          <p:cNvPr id="12" name="그룹 11"/>
          <p:cNvGrpSpPr/>
          <p:nvPr/>
        </p:nvGrpSpPr>
        <p:grpSpPr>
          <a:xfrm>
            <a:off x="5904995" y="1680726"/>
            <a:ext cx="1187285" cy="314325"/>
            <a:chOff x="5710780" y="1895395"/>
            <a:chExt cx="1603857" cy="314325"/>
          </a:xfrm>
        </p:grpSpPr>
        <p:grpSp>
          <p:nvGrpSpPr>
            <p:cNvPr id="74" name="그룹 73"/>
            <p:cNvGrpSpPr/>
            <p:nvPr/>
          </p:nvGrpSpPr>
          <p:grpSpPr>
            <a:xfrm>
              <a:off x="5710780" y="1895395"/>
              <a:ext cx="1603857" cy="314325"/>
              <a:chOff x="5292380" y="1813342"/>
              <a:chExt cx="1007811" cy="314325"/>
            </a:xfrm>
          </p:grpSpPr>
          <p:pic>
            <p:nvPicPr>
              <p:cNvPr id="75"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6" name="직사각형 7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78"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08" name="직사각형 107"/>
          <p:cNvSpPr/>
          <p:nvPr/>
        </p:nvSpPr>
        <p:spPr bwMode="auto">
          <a:xfrm>
            <a:off x="1364298" y="2904862"/>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sp>
        <p:nvSpPr>
          <p:cNvPr id="110" name="직사각형 109"/>
          <p:cNvSpPr/>
          <p:nvPr/>
        </p:nvSpPr>
        <p:spPr bwMode="auto">
          <a:xfrm>
            <a:off x="1364298" y="3182008"/>
            <a:ext cx="499934" cy="16753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pic>
        <p:nvPicPr>
          <p:cNvPr id="139"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00359" y="2649504"/>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bwMode="auto">
          <a:xfrm>
            <a:off x="1308983" y="1486420"/>
            <a:ext cx="1678839" cy="180181"/>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클래스 현황</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aphicFrame>
        <p:nvGraphicFramePr>
          <p:cNvPr id="2" name="표 1"/>
          <p:cNvGraphicFramePr>
            <a:graphicFrameLocks noGrp="1"/>
          </p:cNvGraphicFramePr>
          <p:nvPr>
            <p:extLst>
              <p:ext uri="{D42A27DB-BD31-4B8C-83A1-F6EECF244321}">
                <p14:modId xmlns:p14="http://schemas.microsoft.com/office/powerpoint/2010/main" val="2746611986"/>
              </p:ext>
            </p:extLst>
          </p:nvPr>
        </p:nvGraphicFramePr>
        <p:xfrm>
          <a:off x="1328316" y="3827758"/>
          <a:ext cx="5722514" cy="1395486"/>
        </p:xfrm>
        <a:graphic>
          <a:graphicData uri="http://schemas.openxmlformats.org/drawingml/2006/table">
            <a:tbl>
              <a:tblPr firstRow="1" bandRow="1">
                <a:tableStyleId>{5C22544A-7EE6-4342-B048-85BDC9FD1C3A}</a:tableStyleId>
              </a:tblPr>
              <a:tblGrid>
                <a:gridCol w="408751"/>
                <a:gridCol w="408751"/>
                <a:gridCol w="408751"/>
                <a:gridCol w="408751"/>
                <a:gridCol w="408751"/>
                <a:gridCol w="408751"/>
                <a:gridCol w="408751"/>
                <a:gridCol w="408751"/>
                <a:gridCol w="408751"/>
                <a:gridCol w="408751"/>
                <a:gridCol w="408751"/>
                <a:gridCol w="408751"/>
                <a:gridCol w="408751"/>
                <a:gridCol w="408751"/>
              </a:tblGrid>
              <a:tr h="164001">
                <a:tc>
                  <a:txBody>
                    <a:bodyPr/>
                    <a:lstStyle/>
                    <a:p>
                      <a:pPr algn="ctr" latinLnBrk="1">
                        <a:spcAft>
                          <a:spcPts val="0"/>
                        </a:spcAft>
                      </a:pPr>
                      <a:r>
                        <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학습자명</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a:t>
                      </a:r>
                    </a:p>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(2/15</a:t>
                      </a: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2</a:t>
                      </a:r>
                    </a:p>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a:t>
                      </a: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2/17)</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3</a:t>
                      </a:r>
                    </a:p>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a:t>
                      </a: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2/19)</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4</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5</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6</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7</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8</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9</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10</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11</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12</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개인출석률</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001">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출석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001">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결석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001">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001">
                <a:tc>
                  <a:txBody>
                    <a:bodyPr/>
                    <a:lstStyle/>
                    <a:p>
                      <a:pPr algn="ctr" latinLnBrk="1"/>
                      <a:r>
                        <a:rPr lang="ko-KR" altLang="en-US" sz="900" dirty="0" smtClean="0">
                          <a:solidFill>
                            <a:schemeClr val="tx1"/>
                          </a:solidFill>
                        </a:rPr>
                        <a:t>일별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65%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001">
                <a:tc>
                  <a:txBody>
                    <a:bodyPr/>
                    <a:lstStyle/>
                    <a:p>
                      <a:pPr algn="ctr" latinLnBrk="1"/>
                      <a:r>
                        <a:rPr lang="ko-KR" altLang="en-US" sz="900" dirty="0" smtClean="0">
                          <a:solidFill>
                            <a:schemeClr val="tx1"/>
                          </a:solidFill>
                        </a:rPr>
                        <a:t>주간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latinLnBrk="1"/>
                      <a:r>
                        <a:rPr lang="en-US" altLang="ko-KR" sz="900" dirty="0" smtClean="0">
                          <a:solidFill>
                            <a:schemeClr val="tx1"/>
                          </a:solidFill>
                        </a:rPr>
                        <a:t>77.5%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001">
                <a:tc>
                  <a:txBody>
                    <a:bodyPr/>
                    <a:lstStyle/>
                    <a:p>
                      <a:pPr algn="ctr" latinLnBrk="1"/>
                      <a:r>
                        <a:rPr lang="ko-KR" altLang="en-US" sz="900" dirty="0" smtClean="0">
                          <a:solidFill>
                            <a:schemeClr val="tx1"/>
                          </a:solidFill>
                        </a:rPr>
                        <a:t>월간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2">
                  <a:txBody>
                    <a:bodyPr/>
                    <a:lstStyle/>
                    <a:p>
                      <a:pPr algn="ctr" latinLnBrk="1"/>
                      <a:r>
                        <a:rPr lang="en-US" altLang="ko-KR" sz="900" dirty="0" smtClean="0">
                          <a:solidFill>
                            <a:schemeClr val="tx1"/>
                          </a:solidFill>
                        </a:rPr>
                        <a:t>80.8%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9" name="직사각형 48"/>
          <p:cNvSpPr/>
          <p:nvPr/>
        </p:nvSpPr>
        <p:spPr bwMode="auto">
          <a:xfrm>
            <a:off x="1309796" y="3605212"/>
            <a:ext cx="1678026" cy="18387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일</a:t>
            </a:r>
            <a:r>
              <a:rPr kumimoji="1" lang="en-US" altLang="ko-KR" sz="900" b="1" dirty="0" smtClean="0">
                <a:solidFill>
                  <a:schemeClr val="bg1"/>
                </a:solidFill>
                <a:latin typeface="Arial" charset="0"/>
                <a:ea typeface="돋움" pitchFamily="50" charset="-127"/>
              </a:rPr>
              <a:t>/</a:t>
            </a:r>
            <a:r>
              <a:rPr kumimoji="1" lang="ko-KR" altLang="en-US" sz="900" b="1" i="0" u="none" strike="noStrike" cap="none" normalizeH="0" baseline="0" dirty="0" smtClean="0">
                <a:ln>
                  <a:noFill/>
                </a:ln>
                <a:solidFill>
                  <a:schemeClr val="bg1"/>
                </a:solidFill>
                <a:effectLst/>
                <a:latin typeface="Arial" charset="0"/>
                <a:ea typeface="돋움" pitchFamily="50" charset="-127"/>
              </a:rPr>
              <a:t>월</a:t>
            </a:r>
            <a:r>
              <a:rPr kumimoji="1" lang="en-US" altLang="ko-KR" sz="900" b="1" i="0" u="none" strike="noStrike" cap="none" normalizeH="0" baseline="0" dirty="0" smtClean="0">
                <a:ln>
                  <a:noFill/>
                </a:ln>
                <a:solidFill>
                  <a:schemeClr val="bg1"/>
                </a:solidFill>
                <a:effectLst/>
                <a:latin typeface="Arial" charset="0"/>
                <a:ea typeface="돋움" pitchFamily="50" charset="-127"/>
              </a:rPr>
              <a:t>/</a:t>
            </a:r>
            <a:r>
              <a:rPr kumimoji="1" lang="ko-KR" altLang="en-US" sz="900" b="1" i="0" u="none" strike="noStrike" cap="none" normalizeH="0" baseline="0" dirty="0" smtClean="0">
                <a:ln>
                  <a:noFill/>
                </a:ln>
                <a:solidFill>
                  <a:schemeClr val="bg1"/>
                </a:solidFill>
                <a:effectLst/>
                <a:latin typeface="Arial" charset="0"/>
                <a:ea typeface="돋움" pitchFamily="50" charset="-127"/>
              </a:rPr>
              <a:t>주 간</a:t>
            </a:r>
            <a:r>
              <a:rPr kumimoji="1" lang="ko-KR" altLang="en-US" sz="900" b="1" i="0" u="none" strike="noStrike" cap="none" normalizeH="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err="1" smtClean="0">
                <a:ln>
                  <a:noFill/>
                </a:ln>
                <a:solidFill>
                  <a:schemeClr val="bg1"/>
                </a:solidFill>
                <a:effectLst/>
                <a:latin typeface="Arial" charset="0"/>
                <a:ea typeface="돋움" pitchFamily="50" charset="-127"/>
              </a:rPr>
              <a:t>출석율</a:t>
            </a:r>
            <a:r>
              <a:rPr kumimoji="1" lang="ko-KR" altLang="en-US" sz="900" b="1" i="0" u="none" strike="noStrike" cap="none" normalizeH="0" baseline="0" dirty="0" smtClean="0">
                <a:ln>
                  <a:noFill/>
                </a:ln>
                <a:solidFill>
                  <a:schemeClr val="bg1"/>
                </a:solidFill>
                <a:effectLst/>
                <a:latin typeface="Arial" charset="0"/>
                <a:ea typeface="돋움" pitchFamily="50" charset="-127"/>
              </a:rPr>
              <a:t> 조회</a:t>
            </a:r>
          </a:p>
        </p:txBody>
      </p:sp>
      <p:sp>
        <p:nvSpPr>
          <p:cNvPr id="50" name="TextBox 49"/>
          <p:cNvSpPr txBox="1"/>
          <p:nvPr/>
        </p:nvSpPr>
        <p:spPr>
          <a:xfrm>
            <a:off x="6696382" y="4825616"/>
            <a:ext cx="311068" cy="29978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추가보기</a:t>
            </a:r>
            <a:endParaRPr lang="ko-KR" altLang="en-US" sz="900" b="1" dirty="0"/>
          </a:p>
        </p:txBody>
      </p:sp>
      <p:sp>
        <p:nvSpPr>
          <p:cNvPr id="3" name="직사각형 2"/>
          <p:cNvSpPr/>
          <p:nvPr/>
        </p:nvSpPr>
        <p:spPr bwMode="auto">
          <a:xfrm>
            <a:off x="-789250" y="1233434"/>
            <a:ext cx="1944216" cy="1838967"/>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우측 월간 </a:t>
            </a:r>
            <a:r>
              <a:rPr kumimoji="1" lang="ko-KR" altLang="en-US" sz="1200" b="1" dirty="0" err="1" smtClean="0">
                <a:solidFill>
                  <a:schemeClr val="bg1"/>
                </a:solidFill>
                <a:latin typeface="Arial" charset="0"/>
                <a:ea typeface="돋움" pitchFamily="50" charset="-127"/>
              </a:rPr>
              <a:t>축석표는</a:t>
            </a:r>
            <a:r>
              <a:rPr kumimoji="1" lang="ko-KR" altLang="en-US" sz="1200" b="1" dirty="0" smtClean="0">
                <a:solidFill>
                  <a:schemeClr val="bg1"/>
                </a:solidFill>
                <a:latin typeface="Arial" charset="0"/>
                <a:ea typeface="돋움" pitchFamily="50" charset="-127"/>
              </a:rPr>
              <a:t> </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주 </a:t>
            </a:r>
            <a:r>
              <a:rPr kumimoji="1" lang="en-US" altLang="ko-KR" sz="1200" b="1" dirty="0" smtClean="0">
                <a:solidFill>
                  <a:schemeClr val="bg1"/>
                </a:solidFill>
                <a:latin typeface="Arial" charset="0"/>
                <a:ea typeface="돋움" pitchFamily="50" charset="-127"/>
              </a:rPr>
              <a:t>3</a:t>
            </a:r>
            <a:r>
              <a:rPr kumimoji="1" lang="ko-KR" altLang="en-US" sz="1200" b="1" dirty="0" smtClean="0">
                <a:solidFill>
                  <a:schemeClr val="bg1"/>
                </a:solidFill>
                <a:latin typeface="Arial" charset="0"/>
                <a:ea typeface="돋움" pitchFamily="50" charset="-127"/>
              </a:rPr>
              <a:t>회에 따른 표 구성이다</a:t>
            </a:r>
            <a:r>
              <a:rPr kumimoji="1" lang="en-US" altLang="ko-KR" sz="1200" b="1" dirty="0" smtClean="0">
                <a:solidFill>
                  <a:schemeClr val="bg1"/>
                </a:solidFill>
                <a:latin typeface="Arial" charset="0"/>
                <a:ea typeface="돋움" pitchFamily="50" charset="-127"/>
              </a:rPr>
              <a:t>.</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err="1" smtClean="0">
                <a:solidFill>
                  <a:schemeClr val="bg1"/>
                </a:solidFill>
                <a:latin typeface="Arial" charset="0"/>
                <a:ea typeface="돋움" pitchFamily="50" charset="-127"/>
              </a:rPr>
              <a:t>교육회차</a:t>
            </a:r>
            <a:r>
              <a:rPr kumimoji="1" lang="ko-KR" altLang="en-US" sz="1200" b="1" dirty="0" smtClean="0">
                <a:solidFill>
                  <a:schemeClr val="bg1"/>
                </a:solidFill>
                <a:latin typeface="Arial" charset="0"/>
                <a:ea typeface="돋움" pitchFamily="50" charset="-127"/>
              </a:rPr>
              <a:t>  증가에 따라 </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발생하는 </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칸 수 </a:t>
            </a:r>
            <a:r>
              <a:rPr kumimoji="1" lang="ko-KR" altLang="en-US" sz="1200" b="1" dirty="0" smtClean="0">
                <a:solidFill>
                  <a:schemeClr val="bg1"/>
                </a:solidFill>
                <a:latin typeface="Arial" charset="0"/>
                <a:ea typeface="돋움" pitchFamily="50" charset="-127"/>
              </a:rPr>
              <a:t>증가에 따른 표형태</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자동 구성에 따른 기술적 </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장벽 있는가</a:t>
            </a:r>
            <a:r>
              <a:rPr kumimoji="1" lang="en-US" altLang="ko-KR" sz="1200" b="1" dirty="0" smtClean="0">
                <a:solidFill>
                  <a:schemeClr val="bg1"/>
                </a:solidFill>
                <a:latin typeface="Arial" charset="0"/>
                <a:ea typeface="돋움" pitchFamily="50" charset="-127"/>
              </a:rPr>
              <a:t>?</a:t>
            </a:r>
          </a:p>
        </p:txBody>
      </p:sp>
      <p:sp>
        <p:nvSpPr>
          <p:cNvPr id="51" name="직사각형 50"/>
          <p:cNvSpPr/>
          <p:nvPr/>
        </p:nvSpPr>
        <p:spPr bwMode="auto">
          <a:xfrm>
            <a:off x="1299922" y="5263239"/>
            <a:ext cx="1687901" cy="21334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월</a:t>
            </a:r>
            <a:r>
              <a:rPr kumimoji="1" lang="en-US" altLang="ko-KR" sz="900" b="1" dirty="0" smtClean="0">
                <a:solidFill>
                  <a:schemeClr val="bg1"/>
                </a:solidFill>
                <a:latin typeface="Arial" charset="0"/>
                <a:ea typeface="돋움" pitchFamily="50" charset="-127"/>
              </a:rPr>
              <a:t>/</a:t>
            </a:r>
            <a:r>
              <a:rPr kumimoji="1" lang="ko-KR" altLang="en-US" sz="900" b="1" dirty="0" smtClean="0">
                <a:solidFill>
                  <a:schemeClr val="bg1"/>
                </a:solidFill>
                <a:latin typeface="Arial" charset="0"/>
                <a:ea typeface="돋움" pitchFamily="50" charset="-127"/>
              </a:rPr>
              <a:t>분기</a:t>
            </a:r>
            <a:r>
              <a:rPr kumimoji="1" lang="en-US" altLang="ko-KR" sz="900" b="1" dirty="0" smtClean="0">
                <a:solidFill>
                  <a:schemeClr val="bg1"/>
                </a:solidFill>
                <a:latin typeface="Arial" charset="0"/>
                <a:ea typeface="돋움" pitchFamily="50" charset="-127"/>
              </a:rPr>
              <a:t>/</a:t>
            </a:r>
            <a:r>
              <a:rPr kumimoji="1" lang="ko-KR" altLang="en-US" sz="900" b="1" dirty="0" smtClean="0">
                <a:solidFill>
                  <a:schemeClr val="bg1"/>
                </a:solidFill>
                <a:latin typeface="Arial" charset="0"/>
                <a:ea typeface="돋움" pitchFamily="50" charset="-127"/>
              </a:rPr>
              <a:t>반기</a:t>
            </a:r>
            <a:r>
              <a:rPr kumimoji="1" lang="en-US" altLang="ko-KR" sz="900" b="1" dirty="0" smtClean="0">
                <a:solidFill>
                  <a:schemeClr val="bg1"/>
                </a:solidFill>
                <a:latin typeface="Arial" charset="0"/>
                <a:ea typeface="돋움" pitchFamily="50" charset="-127"/>
              </a:rPr>
              <a:t>/</a:t>
            </a:r>
            <a:r>
              <a:rPr kumimoji="1" lang="ko-KR" altLang="en-US" sz="900" b="1" dirty="0">
                <a:solidFill>
                  <a:schemeClr val="bg1"/>
                </a:solidFill>
                <a:latin typeface="Arial" charset="0"/>
                <a:ea typeface="돋움" pitchFamily="50" charset="-127"/>
              </a:rPr>
              <a:t>연</a:t>
            </a:r>
            <a:r>
              <a:rPr kumimoji="1" lang="ko-KR" altLang="en-US" sz="900" b="1" i="0" u="none" strike="noStrike" cap="none" normalizeH="0" baseline="0" dirty="0" smtClean="0">
                <a:ln>
                  <a:noFill/>
                </a:ln>
                <a:solidFill>
                  <a:schemeClr val="bg1"/>
                </a:solidFill>
                <a:effectLst/>
                <a:latin typeface="Arial" charset="0"/>
                <a:ea typeface="돋움" pitchFamily="50" charset="-127"/>
              </a:rPr>
              <a:t>간 </a:t>
            </a:r>
            <a:r>
              <a:rPr kumimoji="1" lang="ko-KR" altLang="en-US" sz="900" b="1" i="0" u="none" strike="noStrike" cap="none" normalizeH="0" baseline="0" dirty="0" err="1" smtClean="0">
                <a:ln>
                  <a:noFill/>
                </a:ln>
                <a:solidFill>
                  <a:schemeClr val="bg1"/>
                </a:solidFill>
                <a:effectLst/>
                <a:latin typeface="Arial" charset="0"/>
                <a:ea typeface="돋움" pitchFamily="50" charset="-127"/>
              </a:rPr>
              <a:t>출석율</a:t>
            </a:r>
            <a:r>
              <a:rPr kumimoji="1" lang="ko-KR" altLang="en-US" sz="900" b="1" i="0" u="none" strike="noStrike" cap="none" normalizeH="0" baseline="0" dirty="0" smtClean="0">
                <a:ln>
                  <a:noFill/>
                </a:ln>
                <a:solidFill>
                  <a:schemeClr val="bg1"/>
                </a:solidFill>
                <a:effectLst/>
                <a:latin typeface="Arial" charset="0"/>
                <a:ea typeface="돋움" pitchFamily="50" charset="-127"/>
              </a:rPr>
              <a:t> 조회</a:t>
            </a:r>
          </a:p>
        </p:txBody>
      </p:sp>
      <p:graphicFrame>
        <p:nvGraphicFramePr>
          <p:cNvPr id="52" name="표 51"/>
          <p:cNvGraphicFramePr>
            <a:graphicFrameLocks noGrp="1"/>
          </p:cNvGraphicFramePr>
          <p:nvPr>
            <p:extLst>
              <p:ext uri="{D42A27DB-BD31-4B8C-83A1-F6EECF244321}">
                <p14:modId xmlns:p14="http://schemas.microsoft.com/office/powerpoint/2010/main" val="1321006976"/>
              </p:ext>
            </p:extLst>
          </p:nvPr>
        </p:nvGraphicFramePr>
        <p:xfrm>
          <a:off x="1316561" y="5525124"/>
          <a:ext cx="5775718" cy="956900"/>
        </p:xfrm>
        <a:graphic>
          <a:graphicData uri="http://schemas.openxmlformats.org/drawingml/2006/table">
            <a:tbl>
              <a:tblPr firstRow="1" bandRow="1">
                <a:tableStyleId>{5C22544A-7EE6-4342-B048-85BDC9FD1C3A}</a:tableStyleId>
              </a:tblPr>
              <a:tblGrid>
                <a:gridCol w="444286"/>
                <a:gridCol w="444286"/>
                <a:gridCol w="444286"/>
                <a:gridCol w="444286"/>
                <a:gridCol w="444286"/>
                <a:gridCol w="444286"/>
                <a:gridCol w="444286"/>
                <a:gridCol w="444286"/>
                <a:gridCol w="444286"/>
                <a:gridCol w="444286"/>
                <a:gridCol w="444286"/>
                <a:gridCol w="444286"/>
                <a:gridCol w="444286"/>
              </a:tblGrid>
              <a:tr h="191380">
                <a:tc>
                  <a:txBody>
                    <a:bodyPr/>
                    <a:lstStyle/>
                    <a:p>
                      <a:pPr algn="ctr" latinLnBrk="1">
                        <a:spcAft>
                          <a:spcPts val="0"/>
                        </a:spcAft>
                      </a:pP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4</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5</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6</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7</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8</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9</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10</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11</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12</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1380">
                <a:tc>
                  <a:txBody>
                    <a:bodyPr/>
                    <a:lstStyle/>
                    <a:p>
                      <a:pPr algn="ctr" latinLnBrk="1"/>
                      <a:r>
                        <a:rPr lang="ko-KR" altLang="en-US" sz="900" dirty="0" smtClean="0">
                          <a:solidFill>
                            <a:schemeClr val="tx1"/>
                          </a:solidFill>
                        </a:rPr>
                        <a:t>월간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78</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78</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45</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34</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53</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34</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altLang="ko-KR" sz="1000" kern="100" dirty="0" smtClean="0">
                          <a:effectLst/>
                          <a:latin typeface="맑은 고딕" panose="020B0503020000020004" pitchFamily="50" charset="-127"/>
                          <a:ea typeface="맑은 고딕" panose="020B0503020000020004" pitchFamily="50" charset="-127"/>
                          <a:cs typeface="Times New Roman" panose="02020603050405020304" pitchFamily="18" charset="0"/>
                        </a:rPr>
                        <a:t>68</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effectLst/>
                          <a:latin typeface="맑은 고딕" panose="020B0503020000020004" pitchFamily="50" charset="-127"/>
                          <a:ea typeface="맑은 고딕" panose="020B0503020000020004" pitchFamily="50" charset="-127"/>
                          <a:cs typeface="Times New Roman" panose="02020603050405020304" pitchFamily="18" charset="0"/>
                        </a:rPr>
                        <a:t>65</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effectLst/>
                          <a:latin typeface="맑은 고딕" panose="020B0503020000020004" pitchFamily="50" charset="-127"/>
                          <a:ea typeface="맑은 고딕" panose="020B0503020000020004" pitchFamily="50" charset="-127"/>
                          <a:cs typeface="Times New Roman" panose="02020603050405020304" pitchFamily="18" charset="0"/>
                        </a:rPr>
                        <a:t>76</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effectLst/>
                          <a:latin typeface="맑은 고딕" panose="020B0503020000020004" pitchFamily="50" charset="-127"/>
                          <a:ea typeface="맑은 고딕" panose="020B0503020000020004" pitchFamily="50" charset="-127"/>
                          <a:cs typeface="Times New Roman" panose="02020603050405020304" pitchFamily="18" charset="0"/>
                        </a:rPr>
                        <a:t>34</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effectLst/>
                          <a:latin typeface="맑은 고딕" panose="020B0503020000020004" pitchFamily="50" charset="-127"/>
                          <a:ea typeface="맑은 고딕" panose="020B0503020000020004" pitchFamily="50" charset="-127"/>
                          <a:cs typeface="Times New Roman" panose="02020603050405020304" pitchFamily="18" charset="0"/>
                        </a:rPr>
                        <a:t>43</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dirty="0">
                          <a:effectLst/>
                          <a:latin typeface="맑은 고딕" panose="020B0503020000020004" pitchFamily="50" charset="-127"/>
                          <a:ea typeface="맑은 고딕" panose="020B0503020000020004" pitchFamily="50" charset="-127"/>
                          <a:cs typeface="Times New Roman" panose="02020603050405020304" pitchFamily="18" charset="0"/>
                        </a:rPr>
                        <a:t>72</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1380">
                <a:tc>
                  <a:txBody>
                    <a:bodyPr/>
                    <a:lstStyle/>
                    <a:p>
                      <a:pPr algn="ctr" latinLnBrk="1"/>
                      <a:r>
                        <a:rPr lang="ko-KR" altLang="en-US" sz="900" dirty="0" smtClean="0">
                          <a:solidFill>
                            <a:schemeClr val="tx1"/>
                          </a:solidFill>
                        </a:rPr>
                        <a:t>분기별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latinLnBrk="1"/>
                      <a:r>
                        <a:rPr lang="en-US" altLang="ko-KR" sz="900" dirty="0" smtClean="0">
                          <a:solidFill>
                            <a:schemeClr val="tx1"/>
                          </a:solidFill>
                        </a:rPr>
                        <a:t>71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latinLnBrk="1"/>
                      <a:r>
                        <a:rPr lang="en-US" altLang="ko-KR" sz="900" dirty="0" smtClean="0">
                          <a:solidFill>
                            <a:schemeClr val="tx1"/>
                          </a:solidFill>
                        </a:rPr>
                        <a:t>48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latinLnBrk="1"/>
                      <a:r>
                        <a:rPr lang="en-US" altLang="ko-KR" sz="900" dirty="0" smtClean="0">
                          <a:solidFill>
                            <a:schemeClr val="tx1"/>
                          </a:solidFill>
                        </a:rPr>
                        <a:t>77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latinLnBrk="1"/>
                      <a:r>
                        <a:rPr lang="en-US" altLang="ko-KR" sz="900" dirty="0" smtClean="0">
                          <a:solidFill>
                            <a:schemeClr val="tx1"/>
                          </a:solidFill>
                        </a:rPr>
                        <a:t>65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1380">
                <a:tc>
                  <a:txBody>
                    <a:bodyPr/>
                    <a:lstStyle/>
                    <a:p>
                      <a:pPr algn="ctr" latinLnBrk="1"/>
                      <a:r>
                        <a:rPr lang="ko-KR" altLang="en-US" sz="900" dirty="0" err="1" smtClean="0">
                          <a:solidFill>
                            <a:schemeClr val="tx1"/>
                          </a:solidFill>
                        </a:rPr>
                        <a:t>반기별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6">
                  <a:txBody>
                    <a:bodyPr/>
                    <a:lstStyle/>
                    <a:p>
                      <a:pPr algn="ctr" latinLnBrk="1"/>
                      <a:r>
                        <a:rPr lang="en-US" altLang="ko-KR" sz="900" dirty="0" smtClean="0">
                          <a:solidFill>
                            <a:schemeClr val="tx1"/>
                          </a:solidFill>
                        </a:rPr>
                        <a:t>67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6">
                  <a:txBody>
                    <a:bodyPr/>
                    <a:lstStyle/>
                    <a:p>
                      <a:pPr algn="ctr" latinLnBrk="1"/>
                      <a:r>
                        <a:rPr lang="en-US" altLang="ko-KR" sz="900" dirty="0" smtClean="0">
                          <a:solidFill>
                            <a:schemeClr val="tx1"/>
                          </a:solidFill>
                        </a:rPr>
                        <a:t>70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1380">
                <a:tc>
                  <a:txBody>
                    <a:bodyPr/>
                    <a:lstStyle/>
                    <a:p>
                      <a:pPr algn="ctr" latinLnBrk="1"/>
                      <a:r>
                        <a:rPr lang="ko-KR" altLang="en-US" sz="900" dirty="0" smtClean="0">
                          <a:solidFill>
                            <a:schemeClr val="tx1"/>
                          </a:solidFill>
                        </a:rPr>
                        <a:t>연간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2">
                  <a:txBody>
                    <a:bodyPr/>
                    <a:lstStyle/>
                    <a:p>
                      <a:pPr algn="ctr" latinLnBrk="1"/>
                      <a:r>
                        <a:rPr lang="en-US" altLang="ko-KR" sz="900" dirty="0" smtClean="0">
                          <a:solidFill>
                            <a:schemeClr val="tx1"/>
                          </a:solidFill>
                        </a:rPr>
                        <a:t>68.5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4" name="직사각형 53"/>
          <p:cNvSpPr/>
          <p:nvPr/>
        </p:nvSpPr>
        <p:spPr>
          <a:xfrm>
            <a:off x="7236296" y="1700808"/>
            <a:ext cx="1732101" cy="4663222"/>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err="1" smtClean="0"/>
              <a:t>출석율</a:t>
            </a:r>
            <a:r>
              <a:rPr lang="ko-KR" altLang="en-US" sz="1000" b="1" dirty="0" smtClean="0"/>
              <a:t> 조회  첫 화면 기준 </a:t>
            </a:r>
            <a:endParaRPr lang="en-US" altLang="ko-KR" sz="1000" b="1" dirty="0" smtClean="0"/>
          </a:p>
          <a:p>
            <a:pPr marL="271463" lvl="1" indent="-185738">
              <a:buFont typeface="Wingdings" panose="05000000000000000000" pitchFamily="2" charset="2"/>
              <a:buChar char="v"/>
            </a:pPr>
            <a:r>
              <a:rPr lang="ko-KR" altLang="en-US" sz="1000" b="1" dirty="0" smtClean="0"/>
              <a:t>클래스 현황</a:t>
            </a:r>
            <a:endParaRPr lang="en-US" altLang="ko-KR" sz="1000" b="1" dirty="0" smtClean="0"/>
          </a:p>
          <a:p>
            <a:pPr marL="271463" lvl="2" indent="-96838">
              <a:buFont typeface="Wingdings" panose="05000000000000000000" pitchFamily="2" charset="2"/>
              <a:buChar char="ü"/>
            </a:pPr>
            <a:r>
              <a:rPr lang="ko-KR" altLang="en-US" sz="1000" dirty="0" smtClean="0"/>
              <a:t>초기 </a:t>
            </a:r>
            <a:r>
              <a:rPr lang="ko-KR" altLang="en-US" sz="1000" dirty="0"/>
              <a:t>설정에서는 </a:t>
            </a:r>
            <a:r>
              <a:rPr lang="en-US" altLang="ko-KR" sz="1000" dirty="0"/>
              <a:t>50</a:t>
            </a:r>
            <a:r>
              <a:rPr lang="ko-KR" altLang="en-US" sz="1000" dirty="0"/>
              <a:t>개를 </a:t>
            </a:r>
            <a:r>
              <a:rPr lang="en-US" altLang="ko-KR" sz="1000" dirty="0"/>
              <a:t>Maximum</a:t>
            </a:r>
            <a:r>
              <a:rPr lang="ko-KR" altLang="en-US" sz="1000" dirty="0"/>
              <a:t>으로 전체 정보를 보여주기</a:t>
            </a:r>
            <a:endParaRPr lang="en-US" altLang="ko-KR" sz="1000" dirty="0"/>
          </a:p>
          <a:p>
            <a:pPr marL="271463" lvl="2" indent="-96838">
              <a:buFont typeface="Wingdings" panose="05000000000000000000" pitchFamily="2" charset="2"/>
              <a:buChar char="ü"/>
            </a:pPr>
            <a:r>
              <a:rPr lang="en-US" altLang="ko-KR" sz="1000" dirty="0"/>
              <a:t> 50 / 100 / 150 </a:t>
            </a:r>
            <a:r>
              <a:rPr lang="ko-KR" altLang="en-US" sz="1000" dirty="0"/>
              <a:t>순으로 </a:t>
            </a:r>
            <a:r>
              <a:rPr lang="en-US" altLang="ko-KR" sz="1000" dirty="0"/>
              <a:t>entries per page </a:t>
            </a:r>
            <a:r>
              <a:rPr lang="ko-KR" altLang="en-US" sz="1000" dirty="0" smtClean="0"/>
              <a:t>수정가능</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진행 중인 클래스를 우선적으로 보여주기</a:t>
            </a:r>
            <a:endParaRPr lang="en-US" altLang="ko-KR" sz="1000" dirty="0"/>
          </a:p>
          <a:p>
            <a:pPr marL="174625" lvl="2"/>
            <a:endParaRPr lang="en-US" altLang="ko-KR" sz="1000" dirty="0" smtClean="0"/>
          </a:p>
          <a:p>
            <a:pPr marL="271463" lvl="1" indent="-185738">
              <a:buFont typeface="Wingdings" panose="05000000000000000000" pitchFamily="2" charset="2"/>
              <a:buChar char="v"/>
            </a:pPr>
            <a:r>
              <a:rPr lang="ko-KR" altLang="en-US" sz="1000" b="1" dirty="0" smtClean="0"/>
              <a:t>일</a:t>
            </a:r>
            <a:r>
              <a:rPr lang="en-US" altLang="ko-KR" sz="1000" b="1" dirty="0" smtClean="0"/>
              <a:t>/</a:t>
            </a:r>
            <a:r>
              <a:rPr lang="ko-KR" altLang="en-US" sz="1000" b="1" dirty="0" smtClean="0"/>
              <a:t>월</a:t>
            </a:r>
            <a:r>
              <a:rPr lang="en-US" altLang="ko-KR" sz="1000" b="1" dirty="0" smtClean="0"/>
              <a:t>/</a:t>
            </a:r>
            <a:r>
              <a:rPr lang="ko-KR" altLang="en-US" sz="1000" b="1" dirty="0" smtClean="0"/>
              <a:t>주간 </a:t>
            </a:r>
            <a:r>
              <a:rPr lang="ko-KR" altLang="en-US" sz="1000" b="1" dirty="0" err="1" smtClean="0"/>
              <a:t>출석율</a:t>
            </a:r>
            <a:r>
              <a:rPr lang="ko-KR" altLang="en-US" sz="1000" b="1" dirty="0" smtClean="0"/>
              <a:t> 조회</a:t>
            </a:r>
            <a:endParaRPr lang="en-US" altLang="ko-KR" sz="1000" b="1" dirty="0"/>
          </a:p>
          <a:p>
            <a:pPr marL="271463" lvl="2" indent="-96838">
              <a:buFont typeface="Wingdings" panose="05000000000000000000" pitchFamily="2" charset="2"/>
              <a:buChar char="ü"/>
            </a:pPr>
            <a:r>
              <a:rPr lang="en-US" altLang="ko-KR" sz="1000" dirty="0"/>
              <a:t> </a:t>
            </a:r>
            <a:r>
              <a:rPr lang="ko-KR" altLang="en-US" sz="1000" dirty="0"/>
              <a:t>첫 화면에서는 </a:t>
            </a:r>
            <a:r>
              <a:rPr lang="ko-KR" altLang="en-US" sz="1000" dirty="0" smtClean="0"/>
              <a:t>해당 </a:t>
            </a:r>
            <a:r>
              <a:rPr lang="ko-KR" altLang="en-US" sz="1000" dirty="0" err="1" smtClean="0"/>
              <a:t>출석율</a:t>
            </a:r>
            <a:r>
              <a:rPr lang="ko-KR" altLang="en-US" sz="1000" dirty="0" smtClean="0"/>
              <a:t> </a:t>
            </a:r>
            <a:r>
              <a:rPr lang="ko-KR" altLang="en-US" sz="1000" dirty="0"/>
              <a:t>정보에 대한 내용 空 화면으로 표시</a:t>
            </a:r>
            <a:endParaRPr lang="en-US" altLang="ko-KR" sz="1000" dirty="0"/>
          </a:p>
          <a:p>
            <a:pPr marL="271463" lvl="2" indent="-96838">
              <a:buFont typeface="Wingdings" panose="05000000000000000000" pitchFamily="2" charset="2"/>
              <a:buChar char="ü"/>
            </a:pPr>
            <a:r>
              <a:rPr lang="en-US" altLang="ko-KR" sz="1000" dirty="0"/>
              <a:t> </a:t>
            </a:r>
            <a:r>
              <a:rPr lang="ko-KR" altLang="en-US" sz="1000" dirty="0" smtClean="0"/>
              <a:t>클래스 현황 내 </a:t>
            </a:r>
            <a:r>
              <a:rPr lang="ko-KR" altLang="en-US" sz="1000" dirty="0"/>
              <a:t>해당 </a:t>
            </a:r>
            <a:r>
              <a:rPr lang="ko-KR" altLang="en-US" sz="1000" dirty="0" err="1"/>
              <a:t>회차</a:t>
            </a:r>
            <a:r>
              <a:rPr lang="ko-KR" altLang="en-US" sz="1000" dirty="0"/>
              <a:t> 클릭 시 학습자 정보 </a:t>
            </a:r>
            <a:r>
              <a:rPr lang="ko-KR" altLang="en-US" sz="1000" dirty="0" smtClean="0"/>
              <a:t>표시</a:t>
            </a:r>
            <a:endParaRPr lang="en-US" altLang="ko-KR" sz="1000" dirty="0" smtClean="0"/>
          </a:p>
          <a:p>
            <a:pPr marL="271463" lvl="1" indent="-185738">
              <a:buFont typeface="Wingdings" panose="05000000000000000000" pitchFamily="2" charset="2"/>
              <a:buChar char="v"/>
            </a:pPr>
            <a:r>
              <a:rPr lang="ko-KR" altLang="en-US" sz="1000" b="1" dirty="0" smtClean="0"/>
              <a:t>월</a:t>
            </a:r>
            <a:r>
              <a:rPr lang="en-US" altLang="ko-KR" sz="1000" b="1" dirty="0" smtClean="0"/>
              <a:t>/</a:t>
            </a:r>
            <a:r>
              <a:rPr lang="ko-KR" altLang="en-US" sz="1000" b="1" dirty="0" smtClean="0"/>
              <a:t>분기</a:t>
            </a:r>
            <a:r>
              <a:rPr lang="en-US" altLang="ko-KR" sz="1000" b="1" dirty="0" smtClean="0"/>
              <a:t>/</a:t>
            </a:r>
            <a:r>
              <a:rPr lang="ko-KR" altLang="en-US" sz="1000" b="1" dirty="0" smtClean="0"/>
              <a:t>반기</a:t>
            </a:r>
            <a:r>
              <a:rPr lang="en-US" altLang="ko-KR" sz="1000" b="1" dirty="0" smtClean="0"/>
              <a:t>/</a:t>
            </a:r>
            <a:r>
              <a:rPr lang="ko-KR" altLang="en-US" sz="1000" b="1" dirty="0" smtClean="0"/>
              <a:t>연간 </a:t>
            </a:r>
            <a:r>
              <a:rPr lang="ko-KR" altLang="en-US" sz="1000" b="1" dirty="0" err="1"/>
              <a:t>출석율</a:t>
            </a:r>
            <a:r>
              <a:rPr lang="ko-KR" altLang="en-US" sz="1000" b="1" dirty="0"/>
              <a:t> 조회</a:t>
            </a:r>
            <a:endParaRPr lang="en-US" altLang="ko-KR" sz="1000" b="1" dirty="0"/>
          </a:p>
          <a:p>
            <a:pPr marL="271463" lvl="2" indent="-96838">
              <a:buFont typeface="Wingdings" panose="05000000000000000000" pitchFamily="2" charset="2"/>
              <a:buChar char="ü"/>
            </a:pPr>
            <a:r>
              <a:rPr lang="en-US" altLang="ko-KR" sz="1000" dirty="0"/>
              <a:t> </a:t>
            </a:r>
            <a:r>
              <a:rPr lang="ko-KR" altLang="en-US" sz="1000" dirty="0" smtClean="0"/>
              <a:t>추가 보기 버튼 클릭 시 나타나는 화면임</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해당 클래스에 해당하는 정보 존재 시 표시</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해당 클래스에 해당하는 정보 미 존재 시 해당 정보 空 화면으로 설정</a:t>
            </a:r>
            <a:endParaRPr lang="en-US" altLang="ko-KR" sz="1000" dirty="0" smtClean="0"/>
          </a:p>
        </p:txBody>
      </p:sp>
      <p:grpSp>
        <p:nvGrpSpPr>
          <p:cNvPr id="55" name="그룹 54"/>
          <p:cNvGrpSpPr/>
          <p:nvPr/>
        </p:nvGrpSpPr>
        <p:grpSpPr>
          <a:xfrm>
            <a:off x="5871822" y="2006418"/>
            <a:ext cx="1109100" cy="245523"/>
            <a:chOff x="7360053" y="3068960"/>
            <a:chExt cx="2235137" cy="442247"/>
          </a:xfrm>
        </p:grpSpPr>
        <p:pic>
          <p:nvPicPr>
            <p:cNvPr id="56" name="그림 55"/>
            <p:cNvPicPr>
              <a:picLocks noChangeAspect="1"/>
            </p:cNvPicPr>
            <p:nvPr/>
          </p:nvPicPr>
          <p:blipFill>
            <a:blip r:embed="rId10"/>
            <a:stretch>
              <a:fillRect/>
            </a:stretch>
          </p:blipFill>
          <p:spPr>
            <a:xfrm>
              <a:off x="7360053" y="3068960"/>
              <a:ext cx="2235137" cy="442247"/>
            </a:xfrm>
            <a:prstGeom prst="rect">
              <a:avLst/>
            </a:prstGeom>
          </p:spPr>
        </p:pic>
        <p:sp>
          <p:nvSpPr>
            <p:cNvPr id="57" name="직사각형 56"/>
            <p:cNvSpPr/>
            <p:nvPr/>
          </p:nvSpPr>
          <p:spPr bwMode="auto">
            <a:xfrm>
              <a:off x="7452320" y="3176902"/>
              <a:ext cx="377549" cy="269677"/>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800" b="1" dirty="0" smtClean="0">
                  <a:latin typeface="Arial" charset="0"/>
                  <a:ea typeface="돋움" pitchFamily="50" charset="-127"/>
                </a:rPr>
                <a:t>50</a:t>
              </a:r>
              <a:endParaRPr kumimoji="1" lang="ko-KR" altLang="en-US" sz="800" b="1" i="0" u="none" strike="noStrike" cap="none" normalizeH="0" baseline="0" dirty="0" smtClean="0">
                <a:ln>
                  <a:noFill/>
                </a:ln>
                <a:effectLst/>
                <a:latin typeface="Arial" charset="0"/>
                <a:ea typeface="돋움" pitchFamily="50" charset="-127"/>
              </a:endParaRPr>
            </a:p>
          </p:txBody>
        </p:sp>
      </p:grpSp>
      <p:sp>
        <p:nvSpPr>
          <p:cNvPr id="41" name="TextBox 4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Consultant</a:t>
            </a:r>
            <a:endParaRPr lang="ko-KR" altLang="en-US" sz="1200" b="1" dirty="0"/>
          </a:p>
        </p:txBody>
      </p:sp>
    </p:spTree>
    <p:extLst>
      <p:ext uri="{BB962C8B-B14F-4D97-AF65-F5344CB8AC3E}">
        <p14:creationId xmlns:p14="http://schemas.microsoft.com/office/powerpoint/2010/main" val="3677188622"/>
      </p:ext>
    </p:extLst>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27109"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1(2). </a:t>
            </a:r>
            <a:r>
              <a:rPr lang="ko-KR" altLang="en-US" dirty="0" err="1" smtClean="0">
                <a:solidFill>
                  <a:srgbClr val="000000"/>
                </a:solidFill>
                <a:latin typeface="돋움"/>
                <a:ea typeface="돋움"/>
              </a:rPr>
              <a:t>출석율</a:t>
            </a:r>
            <a:r>
              <a:rPr lang="ko-KR" altLang="en-US" dirty="0">
                <a:solidFill>
                  <a:srgbClr val="000000"/>
                </a:solidFill>
                <a:latin typeface="돋움"/>
                <a:ea typeface="돋움"/>
              </a:rPr>
              <a:t> </a:t>
            </a:r>
            <a:r>
              <a:rPr lang="ko-KR" altLang="en-US" dirty="0" smtClean="0">
                <a:solidFill>
                  <a:srgbClr val="000000"/>
                </a:solidFill>
                <a:latin typeface="돋움"/>
                <a:ea typeface="돋움"/>
              </a:rPr>
              <a:t>조회 세부기능 설명 </a:t>
            </a:r>
            <a:r>
              <a:rPr lang="en-US" altLang="ko-KR" dirty="0" smtClean="0">
                <a:solidFill>
                  <a:srgbClr val="000000"/>
                </a:solidFill>
                <a:latin typeface="돋움"/>
                <a:ea typeface="돋움"/>
              </a:rPr>
              <a:t>– </a:t>
            </a:r>
            <a:r>
              <a:rPr lang="en-US" altLang="ko-KR" dirty="0">
                <a:solidFill>
                  <a:srgbClr val="000000"/>
                </a:solidFill>
                <a:latin typeface="돋움"/>
                <a:ea typeface="돋움"/>
              </a:rPr>
              <a:t>1</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248746" y="1340767"/>
            <a:ext cx="6570022" cy="3519411"/>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59916"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err="1" smtClean="0">
                  <a:solidFill>
                    <a:schemeClr val="bg1"/>
                  </a:solidFill>
                </a:rPr>
                <a:t>출석율</a:t>
              </a:r>
              <a:r>
                <a:rPr lang="ko-KR" altLang="en-US" sz="900" b="1" dirty="0" smtClean="0">
                  <a:solidFill>
                    <a:schemeClr val="bg1"/>
                  </a:solidFill>
                </a:rPr>
                <a:t> 조회</a:t>
              </a:r>
              <a:endParaRPr lang="ko-KR" altLang="en-US" sz="900" b="1" dirty="0">
                <a:solidFill>
                  <a:schemeClr val="bg1"/>
                </a:solidFill>
              </a:endParaRPr>
            </a:p>
          </p:txBody>
        </p:sp>
      </p:grpSp>
      <p:sp>
        <p:nvSpPr>
          <p:cNvPr id="62" name="직사각형 61"/>
          <p:cNvSpPr/>
          <p:nvPr/>
        </p:nvSpPr>
        <p:spPr bwMode="auto">
          <a:xfrm>
            <a:off x="6087422"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70518" y="1448076"/>
            <a:ext cx="5851869" cy="514927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4"/>
          <a:stretch>
            <a:fillRect/>
          </a:stretch>
        </p:blipFill>
        <p:spPr>
          <a:xfrm>
            <a:off x="5757803" y="3441576"/>
            <a:ext cx="1293034" cy="197972"/>
          </a:xfrm>
          <a:prstGeom prst="rect">
            <a:avLst/>
          </a:prstGeom>
        </p:spPr>
      </p:pic>
      <p:pic>
        <p:nvPicPr>
          <p:cNvPr id="126" name="그림 125"/>
          <p:cNvPicPr>
            <a:picLocks noChangeAspect="1"/>
          </p:cNvPicPr>
          <p:nvPr/>
        </p:nvPicPr>
        <p:blipFill>
          <a:blip r:embed="rId5"/>
          <a:stretch>
            <a:fillRect/>
          </a:stretch>
        </p:blipFill>
        <p:spPr>
          <a:xfrm>
            <a:off x="1339954" y="3449959"/>
            <a:ext cx="1521869" cy="149692"/>
          </a:xfrm>
          <a:prstGeom prst="rect">
            <a:avLst/>
          </a:prstGeom>
        </p:spPr>
      </p:pic>
      <p:graphicFrame>
        <p:nvGraphicFramePr>
          <p:cNvPr id="127" name="표 126"/>
          <p:cNvGraphicFramePr>
            <a:graphicFrameLocks noGrp="1"/>
          </p:cNvGraphicFramePr>
          <p:nvPr>
            <p:extLst/>
          </p:nvPr>
        </p:nvGraphicFramePr>
        <p:xfrm>
          <a:off x="1342454" y="2281587"/>
          <a:ext cx="5708382" cy="1117174"/>
        </p:xfrm>
        <a:graphic>
          <a:graphicData uri="http://schemas.openxmlformats.org/drawingml/2006/table">
            <a:tbl>
              <a:tblPr firstRow="1" bandRow="1">
                <a:tableStyleId>{5C22544A-7EE6-4342-B048-85BDC9FD1C3A}</a:tableStyleId>
              </a:tblPr>
              <a:tblGrid>
                <a:gridCol w="532592"/>
                <a:gridCol w="440825"/>
                <a:gridCol w="534313"/>
                <a:gridCol w="356209"/>
                <a:gridCol w="582268"/>
                <a:gridCol w="399685"/>
                <a:gridCol w="855052"/>
                <a:gridCol w="432048"/>
                <a:gridCol w="504056"/>
                <a:gridCol w="504056"/>
                <a:gridCol w="567278"/>
              </a:tblGrid>
              <a:tr h="294214">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교수진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  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SPC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0" name="직사각형 129"/>
          <p:cNvSpPr/>
          <p:nvPr/>
        </p:nvSpPr>
        <p:spPr bwMode="auto">
          <a:xfrm>
            <a:off x="1364226" y="2619328"/>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34" name="직사각형 133"/>
          <p:cNvSpPr/>
          <p:nvPr/>
        </p:nvSpPr>
        <p:spPr bwMode="auto">
          <a:xfrm>
            <a:off x="5483282" y="3192894"/>
            <a:ext cx="473172"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1" name="그룹 10"/>
          <p:cNvGrpSpPr/>
          <p:nvPr/>
        </p:nvGrpSpPr>
        <p:grpSpPr>
          <a:xfrm>
            <a:off x="1316561" y="1691612"/>
            <a:ext cx="4590934" cy="280077"/>
            <a:chOff x="1349218" y="1495670"/>
            <a:chExt cx="4095893" cy="280077"/>
          </a:xfrm>
        </p:grpSpPr>
        <p:pic>
          <p:nvPicPr>
            <p:cNvPr id="7" name="그림 6"/>
            <p:cNvPicPr>
              <a:picLocks noChangeAspect="1"/>
            </p:cNvPicPr>
            <p:nvPr/>
          </p:nvPicPr>
          <p:blipFill>
            <a:blip r:embed="rId6"/>
            <a:stretch>
              <a:fillRect/>
            </a:stretch>
          </p:blipFill>
          <p:spPr>
            <a:xfrm>
              <a:off x="1349218" y="1495670"/>
              <a:ext cx="831934" cy="280077"/>
            </a:xfrm>
            <a:prstGeom prst="rect">
              <a:avLst/>
            </a:prstGeom>
          </p:spPr>
        </p:pic>
        <p:pic>
          <p:nvPicPr>
            <p:cNvPr id="68" name="그림 67"/>
            <p:cNvPicPr>
              <a:picLocks noChangeAspect="1"/>
            </p:cNvPicPr>
            <p:nvPr/>
          </p:nvPicPr>
          <p:blipFill>
            <a:blip r:embed="rId6"/>
            <a:stretch>
              <a:fillRect/>
            </a:stretch>
          </p:blipFill>
          <p:spPr>
            <a:xfrm>
              <a:off x="2165208" y="1495670"/>
              <a:ext cx="831934" cy="280077"/>
            </a:xfrm>
            <a:prstGeom prst="rect">
              <a:avLst/>
            </a:prstGeom>
          </p:spPr>
        </p:pic>
        <p:pic>
          <p:nvPicPr>
            <p:cNvPr id="69" name="그림 68"/>
            <p:cNvPicPr>
              <a:picLocks noChangeAspect="1"/>
            </p:cNvPicPr>
            <p:nvPr/>
          </p:nvPicPr>
          <p:blipFill>
            <a:blip r:embed="rId6"/>
            <a:stretch>
              <a:fillRect/>
            </a:stretch>
          </p:blipFill>
          <p:spPr>
            <a:xfrm>
              <a:off x="2981197" y="1495670"/>
              <a:ext cx="831934" cy="280077"/>
            </a:xfrm>
            <a:prstGeom prst="rect">
              <a:avLst/>
            </a:prstGeom>
          </p:spPr>
        </p:pic>
        <p:pic>
          <p:nvPicPr>
            <p:cNvPr id="70" name="그림 69"/>
            <p:cNvPicPr>
              <a:picLocks noChangeAspect="1"/>
            </p:cNvPicPr>
            <p:nvPr/>
          </p:nvPicPr>
          <p:blipFill>
            <a:blip r:embed="rId6"/>
            <a:stretch>
              <a:fillRect/>
            </a:stretch>
          </p:blipFill>
          <p:spPr>
            <a:xfrm>
              <a:off x="3797186" y="1495670"/>
              <a:ext cx="831934" cy="280077"/>
            </a:xfrm>
            <a:prstGeom prst="rect">
              <a:avLst/>
            </a:prstGeom>
          </p:spPr>
        </p:pic>
        <p:pic>
          <p:nvPicPr>
            <p:cNvPr id="71" name="그림 70"/>
            <p:cNvPicPr>
              <a:picLocks noChangeAspect="1"/>
            </p:cNvPicPr>
            <p:nvPr/>
          </p:nvPicPr>
          <p:blipFill>
            <a:blip r:embed="rId6"/>
            <a:stretch>
              <a:fillRect/>
            </a:stretch>
          </p:blipFill>
          <p:spPr>
            <a:xfrm>
              <a:off x="4613177" y="1495670"/>
              <a:ext cx="831934" cy="280077"/>
            </a:xfrm>
            <a:prstGeom prst="rect">
              <a:avLst/>
            </a:prstGeom>
          </p:spPr>
        </p:pic>
      </p:grpSp>
      <p:grpSp>
        <p:nvGrpSpPr>
          <p:cNvPr id="12" name="그룹 11"/>
          <p:cNvGrpSpPr/>
          <p:nvPr/>
        </p:nvGrpSpPr>
        <p:grpSpPr>
          <a:xfrm>
            <a:off x="5904995" y="1680726"/>
            <a:ext cx="1187285" cy="314325"/>
            <a:chOff x="5710780" y="1895395"/>
            <a:chExt cx="1603857" cy="314325"/>
          </a:xfrm>
        </p:grpSpPr>
        <p:grpSp>
          <p:nvGrpSpPr>
            <p:cNvPr id="74" name="그룹 73"/>
            <p:cNvGrpSpPr/>
            <p:nvPr/>
          </p:nvGrpSpPr>
          <p:grpSpPr>
            <a:xfrm>
              <a:off x="5710780" y="1895395"/>
              <a:ext cx="1603857" cy="314325"/>
              <a:chOff x="5292380" y="1813342"/>
              <a:chExt cx="1007811" cy="314325"/>
            </a:xfrm>
          </p:grpSpPr>
          <p:pic>
            <p:nvPicPr>
              <p:cNvPr id="75"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6" name="직사각형 7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78"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08" name="직사각형 107"/>
          <p:cNvSpPr/>
          <p:nvPr/>
        </p:nvSpPr>
        <p:spPr bwMode="auto">
          <a:xfrm>
            <a:off x="1364298" y="2904862"/>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sp>
        <p:nvSpPr>
          <p:cNvPr id="110" name="직사각형 109"/>
          <p:cNvSpPr/>
          <p:nvPr/>
        </p:nvSpPr>
        <p:spPr bwMode="auto">
          <a:xfrm>
            <a:off x="1364298" y="3182008"/>
            <a:ext cx="499934" cy="16753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113" name="직사각형 112"/>
          <p:cNvSpPr/>
          <p:nvPr/>
        </p:nvSpPr>
        <p:spPr>
          <a:xfrm>
            <a:off x="27110" y="5740861"/>
            <a:ext cx="1128008" cy="1144236"/>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dirty="0"/>
              <a:t>우</a:t>
            </a:r>
            <a:r>
              <a:rPr lang="ko-KR" altLang="en-US" sz="1000" dirty="0" smtClean="0"/>
              <a:t>측 표에 나와 있는 수치는 월별 표시가 아니라 교육 서비스를 받은 개월 수임</a:t>
            </a:r>
            <a:endParaRPr lang="en-US" altLang="ko-KR" sz="1000" dirty="0" smtClean="0"/>
          </a:p>
        </p:txBody>
      </p:sp>
      <p:pic>
        <p:nvPicPr>
          <p:cNvPr id="139"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00359" y="2649504"/>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bwMode="auto">
          <a:xfrm>
            <a:off x="1308983" y="1486420"/>
            <a:ext cx="1678839" cy="180181"/>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클래스 현황</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aphicFrame>
        <p:nvGraphicFramePr>
          <p:cNvPr id="2" name="표 1"/>
          <p:cNvGraphicFramePr>
            <a:graphicFrameLocks noGrp="1"/>
          </p:cNvGraphicFramePr>
          <p:nvPr/>
        </p:nvGraphicFramePr>
        <p:xfrm>
          <a:off x="1328316" y="3827758"/>
          <a:ext cx="5722514" cy="1395486"/>
        </p:xfrm>
        <a:graphic>
          <a:graphicData uri="http://schemas.openxmlformats.org/drawingml/2006/table">
            <a:tbl>
              <a:tblPr firstRow="1" bandRow="1">
                <a:tableStyleId>{5C22544A-7EE6-4342-B048-85BDC9FD1C3A}</a:tableStyleId>
              </a:tblPr>
              <a:tblGrid>
                <a:gridCol w="408751"/>
                <a:gridCol w="408751"/>
                <a:gridCol w="408751"/>
                <a:gridCol w="408751"/>
                <a:gridCol w="408751"/>
                <a:gridCol w="408751"/>
                <a:gridCol w="408751"/>
                <a:gridCol w="408751"/>
                <a:gridCol w="408751"/>
                <a:gridCol w="408751"/>
                <a:gridCol w="408751"/>
                <a:gridCol w="408751"/>
                <a:gridCol w="408751"/>
                <a:gridCol w="408751"/>
              </a:tblGrid>
              <a:tr h="164001">
                <a:tc>
                  <a:txBody>
                    <a:bodyPr/>
                    <a:lstStyle/>
                    <a:p>
                      <a:pPr algn="ctr" latinLnBrk="1">
                        <a:spcAft>
                          <a:spcPts val="0"/>
                        </a:spcAft>
                      </a:pPr>
                      <a:r>
                        <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학습자명</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a:t>
                      </a:r>
                    </a:p>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(2/15</a:t>
                      </a: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2</a:t>
                      </a:r>
                    </a:p>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a:t>
                      </a: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2/17)</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3</a:t>
                      </a:r>
                    </a:p>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a:t>
                      </a: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2/19)</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4</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5</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6</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7</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8</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9</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10</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11</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12</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개인출석률</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001">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출석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001">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결석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001">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001">
                <a:tc>
                  <a:txBody>
                    <a:bodyPr/>
                    <a:lstStyle/>
                    <a:p>
                      <a:pPr algn="ctr" latinLnBrk="1"/>
                      <a:r>
                        <a:rPr lang="ko-KR" altLang="en-US" sz="900" dirty="0" smtClean="0">
                          <a:solidFill>
                            <a:schemeClr val="tx1"/>
                          </a:solidFill>
                        </a:rPr>
                        <a:t>일별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65%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001">
                <a:tc>
                  <a:txBody>
                    <a:bodyPr/>
                    <a:lstStyle/>
                    <a:p>
                      <a:pPr algn="ctr" latinLnBrk="1"/>
                      <a:r>
                        <a:rPr lang="ko-KR" altLang="en-US" sz="900" dirty="0" smtClean="0">
                          <a:solidFill>
                            <a:schemeClr val="tx1"/>
                          </a:solidFill>
                        </a:rPr>
                        <a:t>주간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latinLnBrk="1"/>
                      <a:r>
                        <a:rPr lang="en-US" altLang="ko-KR" sz="900" dirty="0" smtClean="0">
                          <a:solidFill>
                            <a:schemeClr val="tx1"/>
                          </a:solidFill>
                        </a:rPr>
                        <a:t>77.5%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001">
                <a:tc>
                  <a:txBody>
                    <a:bodyPr/>
                    <a:lstStyle/>
                    <a:p>
                      <a:pPr algn="ctr" latinLnBrk="1"/>
                      <a:r>
                        <a:rPr lang="ko-KR" altLang="en-US" sz="900" dirty="0" smtClean="0">
                          <a:solidFill>
                            <a:schemeClr val="tx1"/>
                          </a:solidFill>
                        </a:rPr>
                        <a:t>월간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2">
                  <a:txBody>
                    <a:bodyPr/>
                    <a:lstStyle/>
                    <a:p>
                      <a:pPr algn="ctr" latinLnBrk="1"/>
                      <a:r>
                        <a:rPr lang="en-US" altLang="ko-KR" sz="900" dirty="0" smtClean="0">
                          <a:solidFill>
                            <a:schemeClr val="tx1"/>
                          </a:solidFill>
                        </a:rPr>
                        <a:t>80.8%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9" name="직사각형 48"/>
          <p:cNvSpPr/>
          <p:nvPr/>
        </p:nvSpPr>
        <p:spPr bwMode="auto">
          <a:xfrm>
            <a:off x="1309796" y="3605212"/>
            <a:ext cx="1678026" cy="18387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일</a:t>
            </a:r>
            <a:r>
              <a:rPr kumimoji="1" lang="en-US" altLang="ko-KR" sz="900" b="1" dirty="0" smtClean="0">
                <a:solidFill>
                  <a:schemeClr val="bg1"/>
                </a:solidFill>
                <a:latin typeface="Arial" charset="0"/>
                <a:ea typeface="돋움" pitchFamily="50" charset="-127"/>
              </a:rPr>
              <a:t>/</a:t>
            </a:r>
            <a:r>
              <a:rPr kumimoji="1" lang="ko-KR" altLang="en-US" sz="900" b="1" i="0" u="none" strike="noStrike" cap="none" normalizeH="0" baseline="0" dirty="0" smtClean="0">
                <a:ln>
                  <a:noFill/>
                </a:ln>
                <a:solidFill>
                  <a:schemeClr val="bg1"/>
                </a:solidFill>
                <a:effectLst/>
                <a:latin typeface="Arial" charset="0"/>
                <a:ea typeface="돋움" pitchFamily="50" charset="-127"/>
              </a:rPr>
              <a:t>월</a:t>
            </a:r>
            <a:r>
              <a:rPr kumimoji="1" lang="en-US" altLang="ko-KR" sz="900" b="1" i="0" u="none" strike="noStrike" cap="none" normalizeH="0" baseline="0" dirty="0" smtClean="0">
                <a:ln>
                  <a:noFill/>
                </a:ln>
                <a:solidFill>
                  <a:schemeClr val="bg1"/>
                </a:solidFill>
                <a:effectLst/>
                <a:latin typeface="Arial" charset="0"/>
                <a:ea typeface="돋움" pitchFamily="50" charset="-127"/>
              </a:rPr>
              <a:t>/</a:t>
            </a:r>
            <a:r>
              <a:rPr kumimoji="1" lang="ko-KR" altLang="en-US" sz="900" b="1" i="0" u="none" strike="noStrike" cap="none" normalizeH="0" baseline="0" dirty="0" smtClean="0">
                <a:ln>
                  <a:noFill/>
                </a:ln>
                <a:solidFill>
                  <a:schemeClr val="bg1"/>
                </a:solidFill>
                <a:effectLst/>
                <a:latin typeface="Arial" charset="0"/>
                <a:ea typeface="돋움" pitchFamily="50" charset="-127"/>
              </a:rPr>
              <a:t>주 간</a:t>
            </a:r>
            <a:r>
              <a:rPr kumimoji="1" lang="ko-KR" altLang="en-US" sz="900" b="1" i="0" u="none" strike="noStrike" cap="none" normalizeH="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err="1" smtClean="0">
                <a:ln>
                  <a:noFill/>
                </a:ln>
                <a:solidFill>
                  <a:schemeClr val="bg1"/>
                </a:solidFill>
                <a:effectLst/>
                <a:latin typeface="Arial" charset="0"/>
                <a:ea typeface="돋움" pitchFamily="50" charset="-127"/>
              </a:rPr>
              <a:t>출석율</a:t>
            </a:r>
            <a:r>
              <a:rPr kumimoji="1" lang="ko-KR" altLang="en-US" sz="900" b="1" i="0" u="none" strike="noStrike" cap="none" normalizeH="0" baseline="0" dirty="0" smtClean="0">
                <a:ln>
                  <a:noFill/>
                </a:ln>
                <a:solidFill>
                  <a:schemeClr val="bg1"/>
                </a:solidFill>
                <a:effectLst/>
                <a:latin typeface="Arial" charset="0"/>
                <a:ea typeface="돋움" pitchFamily="50" charset="-127"/>
              </a:rPr>
              <a:t> 조회</a:t>
            </a:r>
          </a:p>
        </p:txBody>
      </p:sp>
      <p:sp>
        <p:nvSpPr>
          <p:cNvPr id="50" name="TextBox 49"/>
          <p:cNvSpPr txBox="1"/>
          <p:nvPr/>
        </p:nvSpPr>
        <p:spPr>
          <a:xfrm>
            <a:off x="6696382" y="4825616"/>
            <a:ext cx="311068" cy="29978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추가보기</a:t>
            </a:r>
            <a:endParaRPr lang="ko-KR" altLang="en-US" sz="900" b="1" dirty="0"/>
          </a:p>
        </p:txBody>
      </p:sp>
      <p:sp>
        <p:nvSpPr>
          <p:cNvPr id="51" name="직사각형 50"/>
          <p:cNvSpPr/>
          <p:nvPr/>
        </p:nvSpPr>
        <p:spPr bwMode="auto">
          <a:xfrm>
            <a:off x="1299922" y="5263239"/>
            <a:ext cx="1687901" cy="21334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월</a:t>
            </a:r>
            <a:r>
              <a:rPr kumimoji="1" lang="en-US" altLang="ko-KR" sz="900" b="1" dirty="0" smtClean="0">
                <a:solidFill>
                  <a:schemeClr val="bg1"/>
                </a:solidFill>
                <a:latin typeface="Arial" charset="0"/>
                <a:ea typeface="돋움" pitchFamily="50" charset="-127"/>
              </a:rPr>
              <a:t>/</a:t>
            </a:r>
            <a:r>
              <a:rPr kumimoji="1" lang="ko-KR" altLang="en-US" sz="900" b="1" dirty="0" smtClean="0">
                <a:solidFill>
                  <a:schemeClr val="bg1"/>
                </a:solidFill>
                <a:latin typeface="Arial" charset="0"/>
                <a:ea typeface="돋움" pitchFamily="50" charset="-127"/>
              </a:rPr>
              <a:t>분기</a:t>
            </a:r>
            <a:r>
              <a:rPr kumimoji="1" lang="en-US" altLang="ko-KR" sz="900" b="1" dirty="0" smtClean="0">
                <a:solidFill>
                  <a:schemeClr val="bg1"/>
                </a:solidFill>
                <a:latin typeface="Arial" charset="0"/>
                <a:ea typeface="돋움" pitchFamily="50" charset="-127"/>
              </a:rPr>
              <a:t>/</a:t>
            </a:r>
            <a:r>
              <a:rPr kumimoji="1" lang="ko-KR" altLang="en-US" sz="900" b="1" dirty="0" smtClean="0">
                <a:solidFill>
                  <a:schemeClr val="bg1"/>
                </a:solidFill>
                <a:latin typeface="Arial" charset="0"/>
                <a:ea typeface="돋움" pitchFamily="50" charset="-127"/>
              </a:rPr>
              <a:t>반기</a:t>
            </a:r>
            <a:r>
              <a:rPr kumimoji="1" lang="en-US" altLang="ko-KR" sz="900" b="1" dirty="0" smtClean="0">
                <a:solidFill>
                  <a:schemeClr val="bg1"/>
                </a:solidFill>
                <a:latin typeface="Arial" charset="0"/>
                <a:ea typeface="돋움" pitchFamily="50" charset="-127"/>
              </a:rPr>
              <a:t>/</a:t>
            </a:r>
            <a:r>
              <a:rPr kumimoji="1" lang="ko-KR" altLang="en-US" sz="900" b="1" dirty="0">
                <a:solidFill>
                  <a:schemeClr val="bg1"/>
                </a:solidFill>
                <a:latin typeface="Arial" charset="0"/>
                <a:ea typeface="돋움" pitchFamily="50" charset="-127"/>
              </a:rPr>
              <a:t>연</a:t>
            </a:r>
            <a:r>
              <a:rPr kumimoji="1" lang="ko-KR" altLang="en-US" sz="900" b="1" i="0" u="none" strike="noStrike" cap="none" normalizeH="0" baseline="0" dirty="0" smtClean="0">
                <a:ln>
                  <a:noFill/>
                </a:ln>
                <a:solidFill>
                  <a:schemeClr val="bg1"/>
                </a:solidFill>
                <a:effectLst/>
                <a:latin typeface="Arial" charset="0"/>
                <a:ea typeface="돋움" pitchFamily="50" charset="-127"/>
              </a:rPr>
              <a:t>간 </a:t>
            </a:r>
            <a:r>
              <a:rPr kumimoji="1" lang="ko-KR" altLang="en-US" sz="900" b="1" i="0" u="none" strike="noStrike" cap="none" normalizeH="0" baseline="0" dirty="0" err="1" smtClean="0">
                <a:ln>
                  <a:noFill/>
                </a:ln>
                <a:solidFill>
                  <a:schemeClr val="bg1"/>
                </a:solidFill>
                <a:effectLst/>
                <a:latin typeface="Arial" charset="0"/>
                <a:ea typeface="돋움" pitchFamily="50" charset="-127"/>
              </a:rPr>
              <a:t>출석율</a:t>
            </a:r>
            <a:r>
              <a:rPr kumimoji="1" lang="ko-KR" altLang="en-US" sz="900" b="1" i="0" u="none" strike="noStrike" cap="none" normalizeH="0" baseline="0" dirty="0" smtClean="0">
                <a:ln>
                  <a:noFill/>
                </a:ln>
                <a:solidFill>
                  <a:schemeClr val="bg1"/>
                </a:solidFill>
                <a:effectLst/>
                <a:latin typeface="Arial" charset="0"/>
                <a:ea typeface="돋움" pitchFamily="50" charset="-127"/>
              </a:rPr>
              <a:t> 조회</a:t>
            </a:r>
          </a:p>
        </p:txBody>
      </p:sp>
      <p:graphicFrame>
        <p:nvGraphicFramePr>
          <p:cNvPr id="52" name="표 51"/>
          <p:cNvGraphicFramePr>
            <a:graphicFrameLocks noGrp="1"/>
          </p:cNvGraphicFramePr>
          <p:nvPr/>
        </p:nvGraphicFramePr>
        <p:xfrm>
          <a:off x="1316561" y="5525124"/>
          <a:ext cx="5775718" cy="956900"/>
        </p:xfrm>
        <a:graphic>
          <a:graphicData uri="http://schemas.openxmlformats.org/drawingml/2006/table">
            <a:tbl>
              <a:tblPr firstRow="1" bandRow="1">
                <a:tableStyleId>{5C22544A-7EE6-4342-B048-85BDC9FD1C3A}</a:tableStyleId>
              </a:tblPr>
              <a:tblGrid>
                <a:gridCol w="444286"/>
                <a:gridCol w="444286"/>
                <a:gridCol w="444286"/>
                <a:gridCol w="444286"/>
                <a:gridCol w="444286"/>
                <a:gridCol w="444286"/>
                <a:gridCol w="444286"/>
                <a:gridCol w="444286"/>
                <a:gridCol w="444286"/>
                <a:gridCol w="444286"/>
                <a:gridCol w="444286"/>
                <a:gridCol w="444286"/>
                <a:gridCol w="444286"/>
              </a:tblGrid>
              <a:tr h="191380">
                <a:tc>
                  <a:txBody>
                    <a:bodyPr/>
                    <a:lstStyle/>
                    <a:p>
                      <a:pPr algn="ctr" latinLnBrk="1">
                        <a:spcAft>
                          <a:spcPts val="0"/>
                        </a:spcAft>
                      </a:pP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4</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5</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6</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7</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8</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9</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10</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11</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12</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1380">
                <a:tc>
                  <a:txBody>
                    <a:bodyPr/>
                    <a:lstStyle/>
                    <a:p>
                      <a:pPr algn="ctr" latinLnBrk="1"/>
                      <a:r>
                        <a:rPr lang="ko-KR" altLang="en-US" sz="900" dirty="0" smtClean="0">
                          <a:solidFill>
                            <a:schemeClr val="tx1"/>
                          </a:solidFill>
                        </a:rPr>
                        <a:t>월간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78</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78</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45</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34</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53</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34</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altLang="ko-KR" sz="1000" kern="100" dirty="0" smtClean="0">
                          <a:effectLst/>
                          <a:latin typeface="맑은 고딕" panose="020B0503020000020004" pitchFamily="50" charset="-127"/>
                          <a:ea typeface="맑은 고딕" panose="020B0503020000020004" pitchFamily="50" charset="-127"/>
                          <a:cs typeface="Times New Roman" panose="02020603050405020304" pitchFamily="18" charset="0"/>
                        </a:rPr>
                        <a:t>68</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effectLst/>
                          <a:latin typeface="맑은 고딕" panose="020B0503020000020004" pitchFamily="50" charset="-127"/>
                          <a:ea typeface="맑은 고딕" panose="020B0503020000020004" pitchFamily="50" charset="-127"/>
                          <a:cs typeface="Times New Roman" panose="02020603050405020304" pitchFamily="18" charset="0"/>
                        </a:rPr>
                        <a:t>65</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effectLst/>
                          <a:latin typeface="맑은 고딕" panose="020B0503020000020004" pitchFamily="50" charset="-127"/>
                          <a:ea typeface="맑은 고딕" panose="020B0503020000020004" pitchFamily="50" charset="-127"/>
                          <a:cs typeface="Times New Roman" panose="02020603050405020304" pitchFamily="18" charset="0"/>
                        </a:rPr>
                        <a:t>76</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effectLst/>
                          <a:latin typeface="맑은 고딕" panose="020B0503020000020004" pitchFamily="50" charset="-127"/>
                          <a:ea typeface="맑은 고딕" panose="020B0503020000020004" pitchFamily="50" charset="-127"/>
                          <a:cs typeface="Times New Roman" panose="02020603050405020304" pitchFamily="18" charset="0"/>
                        </a:rPr>
                        <a:t>34</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effectLst/>
                          <a:latin typeface="맑은 고딕" panose="020B0503020000020004" pitchFamily="50" charset="-127"/>
                          <a:ea typeface="맑은 고딕" panose="020B0503020000020004" pitchFamily="50" charset="-127"/>
                          <a:cs typeface="Times New Roman" panose="02020603050405020304" pitchFamily="18" charset="0"/>
                        </a:rPr>
                        <a:t>43</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dirty="0">
                          <a:effectLst/>
                          <a:latin typeface="맑은 고딕" panose="020B0503020000020004" pitchFamily="50" charset="-127"/>
                          <a:ea typeface="맑은 고딕" panose="020B0503020000020004" pitchFamily="50" charset="-127"/>
                          <a:cs typeface="Times New Roman" panose="02020603050405020304" pitchFamily="18" charset="0"/>
                        </a:rPr>
                        <a:t>72</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1380">
                <a:tc>
                  <a:txBody>
                    <a:bodyPr/>
                    <a:lstStyle/>
                    <a:p>
                      <a:pPr algn="ctr" latinLnBrk="1"/>
                      <a:r>
                        <a:rPr lang="ko-KR" altLang="en-US" sz="900" dirty="0" smtClean="0">
                          <a:solidFill>
                            <a:schemeClr val="tx1"/>
                          </a:solidFill>
                        </a:rPr>
                        <a:t>분기별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latinLnBrk="1"/>
                      <a:r>
                        <a:rPr lang="en-US" altLang="ko-KR" sz="900" dirty="0" smtClean="0">
                          <a:solidFill>
                            <a:schemeClr val="tx1"/>
                          </a:solidFill>
                        </a:rPr>
                        <a:t>71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latinLnBrk="1"/>
                      <a:r>
                        <a:rPr lang="en-US" altLang="ko-KR" sz="900" dirty="0" smtClean="0">
                          <a:solidFill>
                            <a:schemeClr val="tx1"/>
                          </a:solidFill>
                        </a:rPr>
                        <a:t>48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latinLnBrk="1"/>
                      <a:r>
                        <a:rPr lang="en-US" altLang="ko-KR" sz="900" dirty="0" smtClean="0">
                          <a:solidFill>
                            <a:schemeClr val="tx1"/>
                          </a:solidFill>
                        </a:rPr>
                        <a:t>77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latinLnBrk="1"/>
                      <a:r>
                        <a:rPr lang="en-US" altLang="ko-KR" sz="900" dirty="0" smtClean="0">
                          <a:solidFill>
                            <a:schemeClr val="tx1"/>
                          </a:solidFill>
                        </a:rPr>
                        <a:t>65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1380">
                <a:tc>
                  <a:txBody>
                    <a:bodyPr/>
                    <a:lstStyle/>
                    <a:p>
                      <a:pPr algn="ctr" latinLnBrk="1"/>
                      <a:r>
                        <a:rPr lang="ko-KR" altLang="en-US" sz="900" dirty="0" err="1" smtClean="0">
                          <a:solidFill>
                            <a:schemeClr val="tx1"/>
                          </a:solidFill>
                        </a:rPr>
                        <a:t>반기별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6">
                  <a:txBody>
                    <a:bodyPr/>
                    <a:lstStyle/>
                    <a:p>
                      <a:pPr algn="ctr" latinLnBrk="1"/>
                      <a:r>
                        <a:rPr lang="en-US" altLang="ko-KR" sz="900" dirty="0" smtClean="0">
                          <a:solidFill>
                            <a:schemeClr val="tx1"/>
                          </a:solidFill>
                        </a:rPr>
                        <a:t>67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6">
                  <a:txBody>
                    <a:bodyPr/>
                    <a:lstStyle/>
                    <a:p>
                      <a:pPr algn="ctr" latinLnBrk="1"/>
                      <a:r>
                        <a:rPr lang="en-US" altLang="ko-KR" sz="900" dirty="0" smtClean="0">
                          <a:solidFill>
                            <a:schemeClr val="tx1"/>
                          </a:solidFill>
                        </a:rPr>
                        <a:t>70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1380">
                <a:tc>
                  <a:txBody>
                    <a:bodyPr/>
                    <a:lstStyle/>
                    <a:p>
                      <a:pPr algn="ctr" latinLnBrk="1"/>
                      <a:r>
                        <a:rPr lang="ko-KR" altLang="en-US" sz="900" dirty="0" smtClean="0">
                          <a:solidFill>
                            <a:schemeClr val="tx1"/>
                          </a:solidFill>
                        </a:rPr>
                        <a:t>연간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2">
                  <a:txBody>
                    <a:bodyPr/>
                    <a:lstStyle/>
                    <a:p>
                      <a:pPr algn="ctr" latinLnBrk="1"/>
                      <a:r>
                        <a:rPr lang="en-US" altLang="ko-KR" sz="900" dirty="0" smtClean="0">
                          <a:solidFill>
                            <a:schemeClr val="tx1"/>
                          </a:solidFill>
                        </a:rPr>
                        <a:t>68.5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1" name="TextBox 40"/>
          <p:cNvSpPr txBox="1"/>
          <p:nvPr/>
        </p:nvSpPr>
        <p:spPr>
          <a:xfrm>
            <a:off x="1237003" y="5510447"/>
            <a:ext cx="5918897" cy="228138"/>
          </a:xfrm>
          <a:prstGeom prst="rect">
            <a:avLst/>
          </a:prstGeom>
          <a:noFill/>
          <a:ln w="25400">
            <a:solidFill>
              <a:srgbClr val="FF0000"/>
            </a:solidFill>
            <a:prstDash val="dash"/>
          </a:ln>
        </p:spPr>
        <p:txBody>
          <a:bodyPr wrap="square" rtlCol="0">
            <a:normAutofit fontScale="62500" lnSpcReduction="20000"/>
          </a:bodyPr>
          <a:lstStyle/>
          <a:p>
            <a:endParaRPr lang="ko-KR" altLang="en-US" dirty="0"/>
          </a:p>
        </p:txBody>
      </p:sp>
      <p:cxnSp>
        <p:nvCxnSpPr>
          <p:cNvPr id="42" name="꺾인 연결선 41"/>
          <p:cNvCxnSpPr>
            <a:stCxn id="41" idx="1"/>
            <a:endCxn id="113" idx="0"/>
          </p:cNvCxnSpPr>
          <p:nvPr/>
        </p:nvCxnSpPr>
        <p:spPr bwMode="auto">
          <a:xfrm rot="10800000" flipV="1">
            <a:off x="591115" y="5624515"/>
            <a:ext cx="645889" cy="116345"/>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8" name="그룹 47"/>
          <p:cNvGrpSpPr/>
          <p:nvPr/>
        </p:nvGrpSpPr>
        <p:grpSpPr>
          <a:xfrm>
            <a:off x="5871822" y="1998691"/>
            <a:ext cx="1109100" cy="245523"/>
            <a:chOff x="7360053" y="3068960"/>
            <a:chExt cx="2235137" cy="442247"/>
          </a:xfrm>
        </p:grpSpPr>
        <p:pic>
          <p:nvPicPr>
            <p:cNvPr id="53" name="그림 52"/>
            <p:cNvPicPr>
              <a:picLocks noChangeAspect="1"/>
            </p:cNvPicPr>
            <p:nvPr/>
          </p:nvPicPr>
          <p:blipFill>
            <a:blip r:embed="rId10"/>
            <a:stretch>
              <a:fillRect/>
            </a:stretch>
          </p:blipFill>
          <p:spPr>
            <a:xfrm>
              <a:off x="7360053" y="3068960"/>
              <a:ext cx="2235137" cy="442247"/>
            </a:xfrm>
            <a:prstGeom prst="rect">
              <a:avLst/>
            </a:prstGeom>
          </p:spPr>
        </p:pic>
        <p:sp>
          <p:nvSpPr>
            <p:cNvPr id="54" name="직사각형 53"/>
            <p:cNvSpPr/>
            <p:nvPr/>
          </p:nvSpPr>
          <p:spPr bwMode="auto">
            <a:xfrm>
              <a:off x="7452320" y="3176902"/>
              <a:ext cx="377549" cy="269677"/>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800" b="1" dirty="0" smtClean="0">
                  <a:latin typeface="Arial" charset="0"/>
                  <a:ea typeface="돋움" pitchFamily="50" charset="-127"/>
                </a:rPr>
                <a:t>50</a:t>
              </a:r>
              <a:endParaRPr kumimoji="1" lang="ko-KR" altLang="en-US" sz="800" b="1" i="0" u="none" strike="noStrike" cap="none" normalizeH="0" baseline="0" dirty="0" smtClean="0">
                <a:ln>
                  <a:noFill/>
                </a:ln>
                <a:effectLst/>
                <a:latin typeface="Arial" charset="0"/>
                <a:ea typeface="돋움" pitchFamily="50" charset="-127"/>
              </a:endParaRPr>
            </a:p>
          </p:txBody>
        </p:sp>
      </p:grpSp>
      <p:sp>
        <p:nvSpPr>
          <p:cNvPr id="55" name="직사각형 54"/>
          <p:cNvSpPr/>
          <p:nvPr/>
        </p:nvSpPr>
        <p:spPr>
          <a:xfrm>
            <a:off x="7500481" y="4949037"/>
            <a:ext cx="1611397" cy="1144236"/>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dirty="0" smtClean="0"/>
              <a:t>추가보기 클릭 시 해당 시 </a:t>
            </a:r>
            <a:endParaRPr lang="en-US" altLang="ko-KR" sz="1000" dirty="0" smtClean="0"/>
          </a:p>
        </p:txBody>
      </p:sp>
      <p:sp>
        <p:nvSpPr>
          <p:cNvPr id="56" name="TextBox 55"/>
          <p:cNvSpPr txBox="1"/>
          <p:nvPr/>
        </p:nvSpPr>
        <p:spPr>
          <a:xfrm>
            <a:off x="1222143" y="5245221"/>
            <a:ext cx="5967270" cy="1436423"/>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60" name="꺾인 연결선 59"/>
          <p:cNvCxnSpPr>
            <a:stCxn id="50" idx="3"/>
            <a:endCxn id="56" idx="3"/>
          </p:cNvCxnSpPr>
          <p:nvPr/>
        </p:nvCxnSpPr>
        <p:spPr bwMode="auto">
          <a:xfrm>
            <a:off x="7007450" y="4975510"/>
            <a:ext cx="181963" cy="987923"/>
          </a:xfrm>
          <a:prstGeom prst="bentConnector3">
            <a:avLst>
              <a:gd name="adj1" fmla="val 22563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직사각형 64"/>
          <p:cNvSpPr/>
          <p:nvPr/>
        </p:nvSpPr>
        <p:spPr>
          <a:xfrm>
            <a:off x="7237399" y="2008895"/>
            <a:ext cx="1803006" cy="1340651"/>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dirty="0" smtClean="0"/>
              <a:t>해당 프로그램 선택 시 해당 </a:t>
            </a:r>
            <a:r>
              <a:rPr lang="ko-KR" altLang="en-US" sz="1000" dirty="0" err="1" smtClean="0"/>
              <a:t>출석율</a:t>
            </a:r>
            <a:r>
              <a:rPr lang="ko-KR" altLang="en-US" sz="1000" dirty="0" smtClean="0"/>
              <a:t> 화면으로 밑으로 이동 </a:t>
            </a:r>
            <a:r>
              <a:rPr lang="en-US" altLang="ko-KR" sz="1000" dirty="0" smtClean="0"/>
              <a:t>(</a:t>
            </a:r>
            <a:r>
              <a:rPr lang="ko-KR" altLang="en-US" sz="1000" dirty="0" err="1" smtClean="0"/>
              <a:t>핀터레스트</a:t>
            </a:r>
            <a:r>
              <a:rPr lang="ko-KR" altLang="en-US" sz="1000" dirty="0" smtClean="0"/>
              <a:t> 참고</a:t>
            </a:r>
            <a:r>
              <a:rPr lang="en-US" altLang="ko-KR" sz="1000" dirty="0" smtClean="0"/>
              <a:t>)</a:t>
            </a:r>
          </a:p>
        </p:txBody>
      </p:sp>
      <p:sp>
        <p:nvSpPr>
          <p:cNvPr id="45" name="TextBox 44"/>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Consultant</a:t>
            </a:r>
            <a:endParaRPr lang="ko-KR" altLang="en-US" sz="1200" b="1" dirty="0"/>
          </a:p>
        </p:txBody>
      </p:sp>
    </p:spTree>
    <p:extLst>
      <p:ext uri="{BB962C8B-B14F-4D97-AF65-F5344CB8AC3E}">
        <p14:creationId xmlns:p14="http://schemas.microsoft.com/office/powerpoint/2010/main" val="4153288225"/>
      </p:ext>
    </p:extLst>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90399"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1(3). </a:t>
            </a:r>
            <a:r>
              <a:rPr lang="ko-KR" altLang="en-US" dirty="0" smtClean="0">
                <a:solidFill>
                  <a:srgbClr val="000000"/>
                </a:solidFill>
                <a:latin typeface="돋움"/>
                <a:ea typeface="돋움"/>
              </a:rPr>
              <a:t>출</a:t>
            </a:r>
            <a:r>
              <a:rPr lang="ko-KR" altLang="en-US" dirty="0" smtClean="0">
                <a:solidFill>
                  <a:srgbClr val="000000"/>
                </a:solidFill>
                <a:latin typeface="돋움"/>
                <a:ea typeface="돋움"/>
              </a:rPr>
              <a:t>결관리</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414534" y="1340767"/>
            <a:ext cx="6570022" cy="3519411"/>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423206" y="1240758"/>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err="1" smtClean="0">
                  <a:solidFill>
                    <a:schemeClr val="bg1"/>
                  </a:solidFill>
                </a:rPr>
                <a:t>공결처리</a:t>
              </a:r>
              <a:endParaRPr lang="ko-KR" altLang="en-US" sz="900" b="1" dirty="0">
                <a:solidFill>
                  <a:schemeClr val="bg1"/>
                </a:solidFill>
              </a:endParaRPr>
            </a:p>
          </p:txBody>
        </p:sp>
      </p:grpSp>
      <p:sp>
        <p:nvSpPr>
          <p:cNvPr id="62" name="직사각형 61"/>
          <p:cNvSpPr/>
          <p:nvPr/>
        </p:nvSpPr>
        <p:spPr bwMode="auto">
          <a:xfrm>
            <a:off x="6250712"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433808" y="1470381"/>
            <a:ext cx="5851869" cy="179391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4"/>
          <a:stretch>
            <a:fillRect/>
          </a:stretch>
        </p:blipFill>
        <p:spPr>
          <a:xfrm>
            <a:off x="5921093" y="3093719"/>
            <a:ext cx="1293034" cy="146248"/>
          </a:xfrm>
          <a:prstGeom prst="rect">
            <a:avLst/>
          </a:prstGeom>
        </p:spPr>
      </p:pic>
      <p:pic>
        <p:nvPicPr>
          <p:cNvPr id="126" name="그림 125"/>
          <p:cNvPicPr>
            <a:picLocks noChangeAspect="1"/>
          </p:cNvPicPr>
          <p:nvPr/>
        </p:nvPicPr>
        <p:blipFill>
          <a:blip r:embed="rId5"/>
          <a:stretch>
            <a:fillRect/>
          </a:stretch>
        </p:blipFill>
        <p:spPr>
          <a:xfrm>
            <a:off x="1503244" y="3094187"/>
            <a:ext cx="1521869" cy="149692"/>
          </a:xfrm>
          <a:prstGeom prst="rect">
            <a:avLst/>
          </a:prstGeom>
        </p:spPr>
      </p:pic>
      <p:grpSp>
        <p:nvGrpSpPr>
          <p:cNvPr id="11" name="그룹 10"/>
          <p:cNvGrpSpPr/>
          <p:nvPr/>
        </p:nvGrpSpPr>
        <p:grpSpPr>
          <a:xfrm>
            <a:off x="1479851" y="1502042"/>
            <a:ext cx="4590934" cy="238457"/>
            <a:chOff x="1349218" y="1495670"/>
            <a:chExt cx="4095893" cy="280077"/>
          </a:xfrm>
        </p:grpSpPr>
        <p:pic>
          <p:nvPicPr>
            <p:cNvPr id="7" name="그림 6"/>
            <p:cNvPicPr>
              <a:picLocks noChangeAspect="1"/>
            </p:cNvPicPr>
            <p:nvPr/>
          </p:nvPicPr>
          <p:blipFill>
            <a:blip r:embed="rId6"/>
            <a:stretch>
              <a:fillRect/>
            </a:stretch>
          </p:blipFill>
          <p:spPr>
            <a:xfrm>
              <a:off x="1349218" y="1495670"/>
              <a:ext cx="831934" cy="280077"/>
            </a:xfrm>
            <a:prstGeom prst="rect">
              <a:avLst/>
            </a:prstGeom>
          </p:spPr>
        </p:pic>
        <p:pic>
          <p:nvPicPr>
            <p:cNvPr id="68" name="그림 67"/>
            <p:cNvPicPr>
              <a:picLocks noChangeAspect="1"/>
            </p:cNvPicPr>
            <p:nvPr/>
          </p:nvPicPr>
          <p:blipFill>
            <a:blip r:embed="rId6"/>
            <a:stretch>
              <a:fillRect/>
            </a:stretch>
          </p:blipFill>
          <p:spPr>
            <a:xfrm>
              <a:off x="2165208" y="1495670"/>
              <a:ext cx="831934" cy="280077"/>
            </a:xfrm>
            <a:prstGeom prst="rect">
              <a:avLst/>
            </a:prstGeom>
          </p:spPr>
        </p:pic>
        <p:pic>
          <p:nvPicPr>
            <p:cNvPr id="69" name="그림 68"/>
            <p:cNvPicPr>
              <a:picLocks noChangeAspect="1"/>
            </p:cNvPicPr>
            <p:nvPr/>
          </p:nvPicPr>
          <p:blipFill>
            <a:blip r:embed="rId6"/>
            <a:stretch>
              <a:fillRect/>
            </a:stretch>
          </p:blipFill>
          <p:spPr>
            <a:xfrm>
              <a:off x="2981197" y="1495670"/>
              <a:ext cx="831934" cy="280077"/>
            </a:xfrm>
            <a:prstGeom prst="rect">
              <a:avLst/>
            </a:prstGeom>
          </p:spPr>
        </p:pic>
        <p:pic>
          <p:nvPicPr>
            <p:cNvPr id="70" name="그림 69"/>
            <p:cNvPicPr>
              <a:picLocks noChangeAspect="1"/>
            </p:cNvPicPr>
            <p:nvPr/>
          </p:nvPicPr>
          <p:blipFill>
            <a:blip r:embed="rId6"/>
            <a:stretch>
              <a:fillRect/>
            </a:stretch>
          </p:blipFill>
          <p:spPr>
            <a:xfrm>
              <a:off x="3797186" y="1495670"/>
              <a:ext cx="831934" cy="280077"/>
            </a:xfrm>
            <a:prstGeom prst="rect">
              <a:avLst/>
            </a:prstGeom>
          </p:spPr>
        </p:pic>
        <p:pic>
          <p:nvPicPr>
            <p:cNvPr id="71" name="그림 70"/>
            <p:cNvPicPr>
              <a:picLocks noChangeAspect="1"/>
            </p:cNvPicPr>
            <p:nvPr/>
          </p:nvPicPr>
          <p:blipFill>
            <a:blip r:embed="rId6"/>
            <a:stretch>
              <a:fillRect/>
            </a:stretch>
          </p:blipFill>
          <p:spPr>
            <a:xfrm>
              <a:off x="4613177" y="1495670"/>
              <a:ext cx="831934" cy="280077"/>
            </a:xfrm>
            <a:prstGeom prst="rect">
              <a:avLst/>
            </a:prstGeom>
          </p:spPr>
        </p:pic>
      </p:grpSp>
      <p:grpSp>
        <p:nvGrpSpPr>
          <p:cNvPr id="12" name="그룹 11"/>
          <p:cNvGrpSpPr/>
          <p:nvPr/>
        </p:nvGrpSpPr>
        <p:grpSpPr>
          <a:xfrm>
            <a:off x="6068285" y="1491157"/>
            <a:ext cx="1187285" cy="267616"/>
            <a:chOff x="5710780" y="1895395"/>
            <a:chExt cx="1603857" cy="314325"/>
          </a:xfrm>
        </p:grpSpPr>
        <p:grpSp>
          <p:nvGrpSpPr>
            <p:cNvPr id="74" name="그룹 73"/>
            <p:cNvGrpSpPr/>
            <p:nvPr/>
          </p:nvGrpSpPr>
          <p:grpSpPr>
            <a:xfrm>
              <a:off x="5710780" y="1895395"/>
              <a:ext cx="1603857" cy="314325"/>
              <a:chOff x="5292380" y="1813342"/>
              <a:chExt cx="1007811" cy="314325"/>
            </a:xfrm>
          </p:grpSpPr>
          <p:pic>
            <p:nvPicPr>
              <p:cNvPr id="75"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6" name="직사각형 7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78"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45" name="그룹 44"/>
          <p:cNvGrpSpPr/>
          <p:nvPr/>
        </p:nvGrpSpPr>
        <p:grpSpPr>
          <a:xfrm>
            <a:off x="1816135" y="2243516"/>
            <a:ext cx="503620" cy="151844"/>
            <a:chOff x="1853004" y="4826628"/>
            <a:chExt cx="508292" cy="216024"/>
          </a:xfrm>
        </p:grpSpPr>
        <p:pic>
          <p:nvPicPr>
            <p:cNvPr id="4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7" name="직사각형 56"/>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58" name="그룹 57"/>
          <p:cNvGrpSpPr/>
          <p:nvPr/>
        </p:nvGrpSpPr>
        <p:grpSpPr>
          <a:xfrm>
            <a:off x="1843921" y="2426814"/>
            <a:ext cx="458837" cy="141889"/>
            <a:chOff x="1853004" y="5154597"/>
            <a:chExt cx="546189" cy="204821"/>
          </a:xfrm>
        </p:grpSpPr>
        <p:pic>
          <p:nvPicPr>
            <p:cNvPr id="59"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 name="직사각형 60"/>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aphicFrame>
        <p:nvGraphicFramePr>
          <p:cNvPr id="63" name="표 62"/>
          <p:cNvGraphicFramePr>
            <a:graphicFrameLocks noGrp="1"/>
          </p:cNvGraphicFramePr>
          <p:nvPr>
            <p:extLst>
              <p:ext uri="{D42A27DB-BD31-4B8C-83A1-F6EECF244321}">
                <p14:modId xmlns:p14="http://schemas.microsoft.com/office/powerpoint/2010/main" val="4256487102"/>
              </p:ext>
            </p:extLst>
          </p:nvPr>
        </p:nvGraphicFramePr>
        <p:xfrm>
          <a:off x="1513715" y="1991942"/>
          <a:ext cx="5684988" cy="1065033"/>
        </p:xfrm>
        <a:graphic>
          <a:graphicData uri="http://schemas.openxmlformats.org/drawingml/2006/table">
            <a:tbl>
              <a:tblPr firstRow="1" bandRow="1">
                <a:tableStyleId>{5C22544A-7EE6-4342-B048-85BDC9FD1C3A}</a:tableStyleId>
              </a:tblPr>
              <a:tblGrid>
                <a:gridCol w="621503"/>
                <a:gridCol w="463004"/>
                <a:gridCol w="463004"/>
                <a:gridCol w="846140"/>
                <a:gridCol w="741303"/>
                <a:gridCol w="793721"/>
                <a:gridCol w="463004"/>
                <a:gridCol w="992151"/>
                <a:gridCol w="301158"/>
              </a:tblGrid>
              <a:tr h="217405">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수업시간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신청시간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공결종류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사유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확인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3722">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삼성</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조성훈</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전략기획팀 </a:t>
                      </a:r>
                      <a:r>
                        <a:rPr lang="en-US" altLang="ko-KR" sz="900" kern="1200" dirty="0" smtClean="0">
                          <a:solidFill>
                            <a:schemeClr val="tx1"/>
                          </a:solidFill>
                          <a:latin typeface="+mj-lt"/>
                          <a:ea typeface="+mn-ea"/>
                          <a:cs typeface="+mn-cs"/>
                        </a:rPr>
                        <a:t>/ </a:t>
                      </a:r>
                      <a:r>
                        <a:rPr lang="ko-KR" altLang="en-US" sz="900" kern="1200" dirty="0" smtClean="0">
                          <a:solidFill>
                            <a:schemeClr val="tx1"/>
                          </a:solidFill>
                          <a:latin typeface="+mj-lt"/>
                          <a:ea typeface="+mn-ea"/>
                          <a:cs typeface="+mn-cs"/>
                        </a:rPr>
                        <a:t>대리</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kern="1200" dirty="0" smtClean="0">
                          <a:solidFill>
                            <a:schemeClr val="tx1"/>
                          </a:solidFill>
                          <a:latin typeface="+mj-lt"/>
                          <a:ea typeface="+mn-ea"/>
                          <a:cs typeface="+mn-cs"/>
                        </a:rPr>
                        <a:t>19</a:t>
                      </a:r>
                      <a:r>
                        <a:rPr lang="ko-KR" altLang="en-US" sz="900" kern="1200" dirty="0" smtClean="0">
                          <a:solidFill>
                            <a:schemeClr val="tx1"/>
                          </a:solidFill>
                          <a:latin typeface="+mj-lt"/>
                          <a:ea typeface="+mn-ea"/>
                          <a:cs typeface="+mn-cs"/>
                        </a:rPr>
                        <a:t>시</a:t>
                      </a:r>
                      <a:r>
                        <a:rPr lang="en-US" altLang="ko-KR" sz="900" kern="1200" dirty="0" smtClean="0">
                          <a:solidFill>
                            <a:schemeClr val="tx1"/>
                          </a:solidFill>
                          <a:latin typeface="+mj-lt"/>
                          <a:ea typeface="+mn-ea"/>
                          <a:cs typeface="+mn-cs"/>
                        </a:rPr>
                        <a:t>17</a:t>
                      </a:r>
                      <a:r>
                        <a:rPr lang="ko-KR" altLang="en-US" sz="900" kern="1200" dirty="0" smtClean="0">
                          <a:solidFill>
                            <a:schemeClr val="tx1"/>
                          </a:solidFill>
                          <a:latin typeface="+mj-lt"/>
                          <a:ea typeface="+mn-ea"/>
                          <a:cs typeface="+mn-cs"/>
                        </a:rPr>
                        <a:t>분</a:t>
                      </a:r>
                      <a:r>
                        <a:rPr lang="en-US" altLang="ko-KR" sz="900" kern="1200" dirty="0" smtClean="0">
                          <a:solidFill>
                            <a:schemeClr val="tx1"/>
                          </a:solidFill>
                          <a:latin typeface="+mj-lt"/>
                          <a:ea typeface="+mn-ea"/>
                          <a:cs typeface="+mn-cs"/>
                        </a:rPr>
                        <a:t>12</a:t>
                      </a:r>
                      <a:r>
                        <a:rPr lang="ko-KR" altLang="en-US" sz="900" kern="1200" dirty="0" smtClean="0">
                          <a:solidFill>
                            <a:schemeClr val="tx1"/>
                          </a:solidFill>
                          <a:latin typeface="+mj-lt"/>
                          <a:ea typeface="+mn-ea"/>
                          <a:cs typeface="+mn-cs"/>
                        </a:rPr>
                        <a:t>초</a:t>
                      </a:r>
                      <a:endParaRPr lang="ko-KR" altLang="en-US" sz="900" kern="1200" dirty="0">
                        <a:solidFill>
                          <a:schemeClr val="tx1"/>
                        </a:solidFill>
                        <a:latin typeface="+mj-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회의</a:t>
                      </a:r>
                      <a:endParaRPr lang="en-US" altLang="ko-KR" sz="900" kern="1200" dirty="0" smtClean="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긴급회의</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32">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kern="1200" dirty="0" smtClean="0">
                          <a:solidFill>
                            <a:schemeClr val="tx1"/>
                          </a:solidFill>
                          <a:latin typeface="+mj-lt"/>
                          <a:ea typeface="+mn-ea"/>
                          <a:cs typeface="+mn-cs"/>
                        </a:rPr>
                        <a:t>LG</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송진</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출장</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부산출장</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5874">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이희승</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4" name="직사각형 63"/>
          <p:cNvSpPr/>
          <p:nvPr/>
        </p:nvSpPr>
        <p:spPr bwMode="auto">
          <a:xfrm>
            <a:off x="1593349" y="2292976"/>
            <a:ext cx="512374" cy="181545"/>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미처리</a:t>
            </a:r>
            <a:endParaRPr kumimoji="1" lang="ko-KR" altLang="en-US" sz="900" b="1" dirty="0">
              <a:solidFill>
                <a:schemeClr val="bg1"/>
              </a:solidFill>
              <a:latin typeface="Arial" charset="0"/>
              <a:ea typeface="돋움" pitchFamily="50" charset="-127"/>
            </a:endParaRPr>
          </a:p>
        </p:txBody>
      </p:sp>
      <p:sp>
        <p:nvSpPr>
          <p:cNvPr id="66" name="직사각형 65"/>
          <p:cNvSpPr/>
          <p:nvPr/>
        </p:nvSpPr>
        <p:spPr bwMode="auto">
          <a:xfrm>
            <a:off x="1596415" y="2634362"/>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처리완료</a:t>
            </a:r>
            <a:endParaRPr kumimoji="1" lang="ko-KR" altLang="en-US" sz="900" b="1" dirty="0">
              <a:solidFill>
                <a:schemeClr val="bg1"/>
              </a:solidFill>
              <a:latin typeface="Arial" charset="0"/>
              <a:ea typeface="돋움" pitchFamily="50" charset="-127"/>
            </a:endParaRPr>
          </a:p>
        </p:txBody>
      </p:sp>
      <p:pic>
        <p:nvPicPr>
          <p:cNvPr id="67" name="그림 66"/>
          <p:cNvPicPr>
            <a:picLocks noChangeAspect="1"/>
          </p:cNvPicPr>
          <p:nvPr/>
        </p:nvPicPr>
        <p:blipFill>
          <a:blip r:embed="rId11"/>
          <a:stretch>
            <a:fillRect/>
          </a:stretch>
        </p:blipFill>
        <p:spPr>
          <a:xfrm>
            <a:off x="3919943" y="2259294"/>
            <a:ext cx="717251" cy="280886"/>
          </a:xfrm>
          <a:prstGeom prst="rect">
            <a:avLst/>
          </a:prstGeom>
        </p:spPr>
      </p:pic>
      <p:pic>
        <p:nvPicPr>
          <p:cNvPr id="72" name="그림 71"/>
          <p:cNvPicPr>
            <a:picLocks noChangeAspect="1"/>
          </p:cNvPicPr>
          <p:nvPr/>
        </p:nvPicPr>
        <p:blipFill>
          <a:blip r:embed="rId11"/>
          <a:stretch>
            <a:fillRect/>
          </a:stretch>
        </p:blipFill>
        <p:spPr>
          <a:xfrm>
            <a:off x="4675963" y="2255865"/>
            <a:ext cx="739109" cy="179342"/>
          </a:xfrm>
          <a:prstGeom prst="rect">
            <a:avLst/>
          </a:prstGeom>
        </p:spPr>
      </p:pic>
      <p:sp>
        <p:nvSpPr>
          <p:cNvPr id="73" name="직사각형 72"/>
          <p:cNvSpPr/>
          <p:nvPr/>
        </p:nvSpPr>
        <p:spPr bwMode="auto">
          <a:xfrm>
            <a:off x="6903338" y="2366135"/>
            <a:ext cx="266423" cy="209890"/>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확인</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sp>
        <p:nvSpPr>
          <p:cNvPr id="77" name="직사각형 76"/>
          <p:cNvSpPr/>
          <p:nvPr/>
        </p:nvSpPr>
        <p:spPr bwMode="auto">
          <a:xfrm>
            <a:off x="6903338" y="2694874"/>
            <a:ext cx="266423" cy="209890"/>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확인</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pic>
        <p:nvPicPr>
          <p:cNvPr id="10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2406" y="3285038"/>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9" name="TextBox 108"/>
          <p:cNvSpPr txBox="1"/>
          <p:nvPr/>
        </p:nvSpPr>
        <p:spPr>
          <a:xfrm>
            <a:off x="1483720" y="3312210"/>
            <a:ext cx="2275269" cy="138499"/>
          </a:xfrm>
          <a:prstGeom prst="rect">
            <a:avLst/>
          </a:prstGeom>
          <a:solidFill>
            <a:schemeClr val="tx1"/>
          </a:solidFill>
        </p:spPr>
        <p:txBody>
          <a:bodyPr wrap="square" lIns="0" tIns="0" rIns="0" bIns="0" rtlCol="0" anchor="ctr">
            <a:spAutoFit/>
          </a:bodyPr>
          <a:lstStyle/>
          <a:p>
            <a:pPr algn="ctr"/>
            <a:r>
              <a:rPr lang="en-US" altLang="ko-KR" sz="900" b="1" dirty="0" smtClean="0">
                <a:solidFill>
                  <a:schemeClr val="bg1"/>
                </a:solidFill>
              </a:rPr>
              <a:t>Advanced Cancel / </a:t>
            </a:r>
            <a:r>
              <a:rPr lang="en-US" altLang="ko-KR" sz="900" b="1" dirty="0" err="1" smtClean="0">
                <a:solidFill>
                  <a:schemeClr val="bg1"/>
                </a:solidFill>
              </a:rPr>
              <a:t>Sameday</a:t>
            </a:r>
            <a:r>
              <a:rPr lang="en-US" altLang="ko-KR" sz="900" b="1" dirty="0" smtClean="0">
                <a:solidFill>
                  <a:schemeClr val="bg1"/>
                </a:solidFill>
              </a:rPr>
              <a:t> Cancel</a:t>
            </a:r>
            <a:endParaRPr lang="ko-KR" altLang="en-US" sz="900" b="1" dirty="0">
              <a:solidFill>
                <a:schemeClr val="bg1"/>
              </a:solidFill>
            </a:endParaRPr>
          </a:p>
        </p:txBody>
      </p:sp>
      <p:sp>
        <p:nvSpPr>
          <p:cNvPr id="111" name="직사각형 110"/>
          <p:cNvSpPr/>
          <p:nvPr/>
        </p:nvSpPr>
        <p:spPr bwMode="auto">
          <a:xfrm>
            <a:off x="1448888" y="4972934"/>
            <a:ext cx="5851869" cy="1803857"/>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112" name="표 111"/>
          <p:cNvGraphicFramePr>
            <a:graphicFrameLocks noGrp="1"/>
          </p:cNvGraphicFramePr>
          <p:nvPr>
            <p:extLst>
              <p:ext uri="{D42A27DB-BD31-4B8C-83A1-F6EECF244321}">
                <p14:modId xmlns:p14="http://schemas.microsoft.com/office/powerpoint/2010/main" val="983793069"/>
              </p:ext>
            </p:extLst>
          </p:nvPr>
        </p:nvGraphicFramePr>
        <p:xfrm>
          <a:off x="1494605" y="5260967"/>
          <a:ext cx="5709930" cy="1212890"/>
        </p:xfrm>
        <a:graphic>
          <a:graphicData uri="http://schemas.openxmlformats.org/drawingml/2006/table">
            <a:tbl>
              <a:tblPr firstRow="1" bandRow="1">
                <a:tableStyleId>{5C22544A-7EE6-4342-B048-85BDC9FD1C3A}</a:tableStyleId>
              </a:tblPr>
              <a:tblGrid>
                <a:gridCol w="835957"/>
                <a:gridCol w="936104"/>
                <a:gridCol w="1224136"/>
                <a:gridCol w="1571747"/>
                <a:gridCol w="1141986"/>
              </a:tblGrid>
              <a:tr h="242578">
                <a:tc>
                  <a:txBody>
                    <a:bodyPr/>
                    <a:lstStyle/>
                    <a:p>
                      <a:pPr algn="ctr" latinLnBrk="1"/>
                      <a:r>
                        <a:rPr lang="ko-KR" altLang="en-US" sz="900" dirty="0" smtClean="0">
                          <a:solidFill>
                            <a:schemeClr val="tx1"/>
                          </a:solidFill>
                        </a:rPr>
                        <a:t>진행현황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회차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날짜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r>
                        <a:rPr lang="ko-KR" altLang="en-US" sz="900" dirty="0" smtClean="0">
                          <a:solidFill>
                            <a:schemeClr val="tx1"/>
                          </a:solidFill>
                        </a:rPr>
                        <a:t>사유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처리여부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257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ㅇㅇ</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257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257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257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14" name="직사각형 113"/>
          <p:cNvSpPr/>
          <p:nvPr/>
        </p:nvSpPr>
        <p:spPr bwMode="auto">
          <a:xfrm>
            <a:off x="1476468" y="5013171"/>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117" name="그림 116"/>
          <p:cNvPicPr>
            <a:picLocks noChangeAspect="1"/>
          </p:cNvPicPr>
          <p:nvPr/>
        </p:nvPicPr>
        <p:blipFill>
          <a:blip r:embed="rId4"/>
          <a:stretch>
            <a:fillRect/>
          </a:stretch>
        </p:blipFill>
        <p:spPr>
          <a:xfrm>
            <a:off x="5901893" y="6518183"/>
            <a:ext cx="1293034" cy="171313"/>
          </a:xfrm>
          <a:prstGeom prst="rect">
            <a:avLst/>
          </a:prstGeom>
        </p:spPr>
      </p:pic>
      <p:pic>
        <p:nvPicPr>
          <p:cNvPr id="118" name="그림 117"/>
          <p:cNvPicPr>
            <a:picLocks noChangeAspect="1"/>
          </p:cNvPicPr>
          <p:nvPr/>
        </p:nvPicPr>
        <p:blipFill>
          <a:blip r:embed="rId5"/>
          <a:stretch>
            <a:fillRect/>
          </a:stretch>
        </p:blipFill>
        <p:spPr>
          <a:xfrm>
            <a:off x="1505816" y="6538789"/>
            <a:ext cx="1521869" cy="149692"/>
          </a:xfrm>
          <a:prstGeom prst="rect">
            <a:avLst/>
          </a:prstGeom>
        </p:spPr>
      </p:pic>
      <p:pic>
        <p:nvPicPr>
          <p:cNvPr id="119" name="그림 118"/>
          <p:cNvPicPr>
            <a:picLocks noChangeAspect="1"/>
          </p:cNvPicPr>
          <p:nvPr/>
        </p:nvPicPr>
        <p:blipFill>
          <a:blip r:embed="rId12"/>
          <a:stretch>
            <a:fillRect/>
          </a:stretch>
        </p:blipFill>
        <p:spPr>
          <a:xfrm>
            <a:off x="6210611" y="5000118"/>
            <a:ext cx="1016495" cy="201125"/>
          </a:xfrm>
          <a:prstGeom prst="rect">
            <a:avLst/>
          </a:prstGeom>
        </p:spPr>
      </p:pic>
      <p:sp>
        <p:nvSpPr>
          <p:cNvPr id="120" name="직사각형 119"/>
          <p:cNvSpPr/>
          <p:nvPr/>
        </p:nvSpPr>
        <p:spPr bwMode="auto">
          <a:xfrm>
            <a:off x="1439062" y="3504991"/>
            <a:ext cx="5851869" cy="143736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21" name="그림 120"/>
          <p:cNvPicPr>
            <a:picLocks noChangeAspect="1"/>
          </p:cNvPicPr>
          <p:nvPr/>
        </p:nvPicPr>
        <p:blipFill>
          <a:blip r:embed="rId4"/>
          <a:stretch>
            <a:fillRect/>
          </a:stretch>
        </p:blipFill>
        <p:spPr>
          <a:xfrm>
            <a:off x="5926347" y="4718945"/>
            <a:ext cx="1293034" cy="197972"/>
          </a:xfrm>
          <a:prstGeom prst="rect">
            <a:avLst/>
          </a:prstGeom>
        </p:spPr>
      </p:pic>
      <p:pic>
        <p:nvPicPr>
          <p:cNvPr id="122" name="그림 121"/>
          <p:cNvPicPr>
            <a:picLocks noChangeAspect="1"/>
          </p:cNvPicPr>
          <p:nvPr/>
        </p:nvPicPr>
        <p:blipFill>
          <a:blip r:embed="rId12"/>
          <a:stretch>
            <a:fillRect/>
          </a:stretch>
        </p:blipFill>
        <p:spPr>
          <a:xfrm>
            <a:off x="6211671" y="3516365"/>
            <a:ext cx="1016495" cy="201125"/>
          </a:xfrm>
          <a:prstGeom prst="rect">
            <a:avLst/>
          </a:prstGeom>
        </p:spPr>
      </p:pic>
      <p:pic>
        <p:nvPicPr>
          <p:cNvPr id="123" name="그림 122"/>
          <p:cNvPicPr>
            <a:picLocks noChangeAspect="1"/>
          </p:cNvPicPr>
          <p:nvPr/>
        </p:nvPicPr>
        <p:blipFill>
          <a:blip r:embed="rId5"/>
          <a:stretch>
            <a:fillRect/>
          </a:stretch>
        </p:blipFill>
        <p:spPr>
          <a:xfrm>
            <a:off x="1508498" y="4766208"/>
            <a:ext cx="1521869" cy="149692"/>
          </a:xfrm>
          <a:prstGeom prst="rect">
            <a:avLst/>
          </a:prstGeom>
        </p:spPr>
      </p:pic>
      <p:graphicFrame>
        <p:nvGraphicFramePr>
          <p:cNvPr id="124" name="표 123"/>
          <p:cNvGraphicFramePr>
            <a:graphicFrameLocks noGrp="1"/>
          </p:cNvGraphicFramePr>
          <p:nvPr>
            <p:extLst>
              <p:ext uri="{D42A27DB-BD31-4B8C-83A1-F6EECF244321}">
                <p14:modId xmlns:p14="http://schemas.microsoft.com/office/powerpoint/2010/main" val="3878404497"/>
              </p:ext>
            </p:extLst>
          </p:nvPr>
        </p:nvGraphicFramePr>
        <p:xfrm>
          <a:off x="1510998" y="3742659"/>
          <a:ext cx="5708383" cy="952037"/>
        </p:xfrm>
        <a:graphic>
          <a:graphicData uri="http://schemas.openxmlformats.org/drawingml/2006/table">
            <a:tbl>
              <a:tblPr firstRow="1" bandRow="1">
                <a:tableStyleId>{5C22544A-7EE6-4342-B048-85BDC9FD1C3A}</a:tableStyleId>
              </a:tblPr>
              <a:tblGrid>
                <a:gridCol w="532592"/>
                <a:gridCol w="575004"/>
                <a:gridCol w="505116"/>
                <a:gridCol w="706236"/>
                <a:gridCol w="484781"/>
                <a:gridCol w="1473279"/>
                <a:gridCol w="432048"/>
                <a:gridCol w="432048"/>
                <a:gridCol w="567279"/>
              </a:tblGrid>
              <a:tr h="264557">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출석율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8" name="직사각형 127"/>
          <p:cNvSpPr/>
          <p:nvPr/>
        </p:nvSpPr>
        <p:spPr bwMode="auto">
          <a:xfrm>
            <a:off x="1635309" y="5556036"/>
            <a:ext cx="512375" cy="15679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처리완료</a:t>
            </a:r>
            <a:endParaRPr kumimoji="1" lang="ko-KR" altLang="en-US" sz="900" b="1" dirty="0">
              <a:solidFill>
                <a:schemeClr val="bg1"/>
              </a:solidFill>
              <a:latin typeface="Arial" charset="0"/>
              <a:ea typeface="돋움" pitchFamily="50" charset="-127"/>
            </a:endParaRPr>
          </a:p>
        </p:txBody>
      </p:sp>
      <p:sp>
        <p:nvSpPr>
          <p:cNvPr id="129" name="직사각형 128"/>
          <p:cNvSpPr/>
          <p:nvPr/>
        </p:nvSpPr>
        <p:spPr bwMode="auto">
          <a:xfrm>
            <a:off x="1635309" y="5788995"/>
            <a:ext cx="512375" cy="15679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처리완료</a:t>
            </a:r>
            <a:endParaRPr kumimoji="1" lang="ko-KR" altLang="en-US" sz="900" b="1" dirty="0">
              <a:solidFill>
                <a:schemeClr val="bg1"/>
              </a:solidFill>
              <a:latin typeface="Arial" charset="0"/>
              <a:ea typeface="돋움" pitchFamily="50" charset="-127"/>
            </a:endParaRPr>
          </a:p>
        </p:txBody>
      </p:sp>
      <p:sp>
        <p:nvSpPr>
          <p:cNvPr id="131" name="직사각형 130"/>
          <p:cNvSpPr/>
          <p:nvPr/>
        </p:nvSpPr>
        <p:spPr bwMode="auto">
          <a:xfrm>
            <a:off x="1635309" y="6024417"/>
            <a:ext cx="512375" cy="15679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처리완료</a:t>
            </a:r>
            <a:endParaRPr kumimoji="1" lang="ko-KR" altLang="en-US" sz="900" b="1" dirty="0">
              <a:solidFill>
                <a:schemeClr val="bg1"/>
              </a:solidFill>
              <a:latin typeface="Arial" charset="0"/>
              <a:ea typeface="돋움" pitchFamily="50" charset="-127"/>
            </a:endParaRPr>
          </a:p>
        </p:txBody>
      </p:sp>
      <p:pic>
        <p:nvPicPr>
          <p:cNvPr id="125" name="그림 124"/>
          <p:cNvPicPr>
            <a:picLocks noChangeAspect="1"/>
          </p:cNvPicPr>
          <p:nvPr/>
        </p:nvPicPr>
        <p:blipFill>
          <a:blip r:embed="rId11"/>
          <a:stretch>
            <a:fillRect/>
          </a:stretch>
        </p:blipFill>
        <p:spPr>
          <a:xfrm>
            <a:off x="3358854" y="5533510"/>
            <a:ext cx="1055755" cy="206589"/>
          </a:xfrm>
          <a:prstGeom prst="rect">
            <a:avLst/>
          </a:prstGeom>
        </p:spPr>
      </p:pic>
      <p:pic>
        <p:nvPicPr>
          <p:cNvPr id="133" name="그림 132"/>
          <p:cNvPicPr>
            <a:picLocks noChangeAspect="1"/>
          </p:cNvPicPr>
          <p:nvPr/>
        </p:nvPicPr>
        <p:blipFill>
          <a:blip r:embed="rId11"/>
          <a:stretch>
            <a:fillRect/>
          </a:stretch>
        </p:blipFill>
        <p:spPr>
          <a:xfrm>
            <a:off x="3358854" y="5769072"/>
            <a:ext cx="1055755" cy="206589"/>
          </a:xfrm>
          <a:prstGeom prst="rect">
            <a:avLst/>
          </a:prstGeom>
        </p:spPr>
      </p:pic>
      <p:pic>
        <p:nvPicPr>
          <p:cNvPr id="135" name="그림 134"/>
          <p:cNvPicPr>
            <a:picLocks noChangeAspect="1"/>
          </p:cNvPicPr>
          <p:nvPr/>
        </p:nvPicPr>
        <p:blipFill>
          <a:blip r:embed="rId11"/>
          <a:stretch>
            <a:fillRect/>
          </a:stretch>
        </p:blipFill>
        <p:spPr>
          <a:xfrm>
            <a:off x="3358854" y="6019838"/>
            <a:ext cx="1055755" cy="206589"/>
          </a:xfrm>
          <a:prstGeom prst="rect">
            <a:avLst/>
          </a:prstGeom>
        </p:spPr>
      </p:pic>
      <p:pic>
        <p:nvPicPr>
          <p:cNvPr id="138" name="Picture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684424" y="4039480"/>
            <a:ext cx="460791" cy="116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0" name="직사각형 139"/>
          <p:cNvSpPr/>
          <p:nvPr/>
        </p:nvSpPr>
        <p:spPr bwMode="auto">
          <a:xfrm>
            <a:off x="6684424" y="4215708"/>
            <a:ext cx="473172" cy="105667"/>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41" name="그림 140"/>
          <p:cNvPicPr>
            <a:picLocks noChangeAspect="1"/>
          </p:cNvPicPr>
          <p:nvPr/>
        </p:nvPicPr>
        <p:blipFill>
          <a:blip r:embed="rId14"/>
          <a:stretch>
            <a:fillRect/>
          </a:stretch>
        </p:blipFill>
        <p:spPr>
          <a:xfrm>
            <a:off x="5181248" y="5556036"/>
            <a:ext cx="201166" cy="180899"/>
          </a:xfrm>
          <a:prstGeom prst="rect">
            <a:avLst/>
          </a:prstGeom>
        </p:spPr>
      </p:pic>
      <p:pic>
        <p:nvPicPr>
          <p:cNvPr id="142" name="그림 141"/>
          <p:cNvPicPr>
            <a:picLocks noChangeAspect="1"/>
          </p:cNvPicPr>
          <p:nvPr/>
        </p:nvPicPr>
        <p:blipFill>
          <a:blip r:embed="rId14"/>
          <a:stretch>
            <a:fillRect/>
          </a:stretch>
        </p:blipFill>
        <p:spPr>
          <a:xfrm>
            <a:off x="5181248" y="5790306"/>
            <a:ext cx="201166" cy="180899"/>
          </a:xfrm>
          <a:prstGeom prst="rect">
            <a:avLst/>
          </a:prstGeom>
        </p:spPr>
      </p:pic>
      <p:pic>
        <p:nvPicPr>
          <p:cNvPr id="143" name="그림 142"/>
          <p:cNvPicPr>
            <a:picLocks noChangeAspect="1"/>
          </p:cNvPicPr>
          <p:nvPr/>
        </p:nvPicPr>
        <p:blipFill>
          <a:blip r:embed="rId14"/>
          <a:stretch>
            <a:fillRect/>
          </a:stretch>
        </p:blipFill>
        <p:spPr>
          <a:xfrm>
            <a:off x="5181248" y="6022837"/>
            <a:ext cx="201166" cy="180899"/>
          </a:xfrm>
          <a:prstGeom prst="rect">
            <a:avLst/>
          </a:prstGeom>
        </p:spPr>
      </p:pic>
      <p:pic>
        <p:nvPicPr>
          <p:cNvPr id="145" name="그림 144"/>
          <p:cNvPicPr>
            <a:picLocks noChangeAspect="1"/>
          </p:cNvPicPr>
          <p:nvPr/>
        </p:nvPicPr>
        <p:blipFill>
          <a:blip r:embed="rId12"/>
          <a:stretch>
            <a:fillRect/>
          </a:stretch>
        </p:blipFill>
        <p:spPr>
          <a:xfrm>
            <a:off x="6185653" y="1760424"/>
            <a:ext cx="1016495" cy="201125"/>
          </a:xfrm>
          <a:prstGeom prst="rect">
            <a:avLst/>
          </a:prstGeom>
        </p:spPr>
      </p:pic>
      <p:pic>
        <p:nvPicPr>
          <p:cNvPr id="146" name="그림 145"/>
          <p:cNvPicPr>
            <a:picLocks noChangeAspect="1"/>
          </p:cNvPicPr>
          <p:nvPr/>
        </p:nvPicPr>
        <p:blipFill>
          <a:blip r:embed="rId11"/>
          <a:stretch>
            <a:fillRect/>
          </a:stretch>
        </p:blipFill>
        <p:spPr>
          <a:xfrm>
            <a:off x="3358854" y="6262378"/>
            <a:ext cx="1055755" cy="206589"/>
          </a:xfrm>
          <a:prstGeom prst="rect">
            <a:avLst/>
          </a:prstGeom>
        </p:spPr>
      </p:pic>
      <p:sp>
        <p:nvSpPr>
          <p:cNvPr id="148" name="직사각형 147"/>
          <p:cNvSpPr/>
          <p:nvPr/>
        </p:nvSpPr>
        <p:spPr bwMode="auto">
          <a:xfrm>
            <a:off x="1635309" y="6275226"/>
            <a:ext cx="512375" cy="15679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처리완료</a:t>
            </a:r>
            <a:endParaRPr kumimoji="1" lang="ko-KR" altLang="en-US" sz="900" b="1" dirty="0">
              <a:solidFill>
                <a:schemeClr val="bg1"/>
              </a:solidFill>
              <a:latin typeface="Arial" charset="0"/>
              <a:ea typeface="돋움" pitchFamily="50" charset="-127"/>
            </a:endParaRPr>
          </a:p>
        </p:txBody>
      </p:sp>
      <p:pic>
        <p:nvPicPr>
          <p:cNvPr id="149" name="그림 148"/>
          <p:cNvPicPr>
            <a:picLocks noChangeAspect="1"/>
          </p:cNvPicPr>
          <p:nvPr/>
        </p:nvPicPr>
        <p:blipFill>
          <a:blip r:embed="rId14"/>
          <a:stretch>
            <a:fillRect/>
          </a:stretch>
        </p:blipFill>
        <p:spPr>
          <a:xfrm>
            <a:off x="5181248" y="6262378"/>
            <a:ext cx="201166" cy="180899"/>
          </a:xfrm>
          <a:prstGeom prst="rect">
            <a:avLst/>
          </a:prstGeom>
        </p:spPr>
      </p:pic>
      <p:sp>
        <p:nvSpPr>
          <p:cNvPr id="150" name="직사각형 149"/>
          <p:cNvSpPr/>
          <p:nvPr/>
        </p:nvSpPr>
        <p:spPr>
          <a:xfrm>
            <a:off x="7525687" y="1113858"/>
            <a:ext cx="1587011" cy="2358254"/>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출결관리 전체보기  첫 화면 기준 </a:t>
            </a:r>
            <a:endParaRPr lang="en-US" altLang="ko-KR" sz="1000" b="1" dirty="0" smtClean="0"/>
          </a:p>
          <a:p>
            <a:pPr marL="271463" lvl="1" indent="-185738">
              <a:buFont typeface="Wingdings" panose="05000000000000000000" pitchFamily="2" charset="2"/>
              <a:buChar char="v"/>
            </a:pPr>
            <a:r>
              <a:rPr lang="ko-KR" altLang="en-US" sz="1000" b="1" dirty="0" err="1" smtClean="0"/>
              <a:t>공결</a:t>
            </a:r>
            <a:r>
              <a:rPr lang="ko-KR" altLang="en-US" sz="1000" b="1" dirty="0" smtClean="0"/>
              <a:t> 처리</a:t>
            </a:r>
            <a:endParaRPr lang="en-US" altLang="ko-KR" sz="1000" b="1" dirty="0" smtClean="0"/>
          </a:p>
          <a:p>
            <a:pPr marL="271463" lvl="2" indent="-96838">
              <a:buFont typeface="Wingdings" panose="05000000000000000000" pitchFamily="2" charset="2"/>
              <a:buChar char="ü"/>
            </a:pPr>
            <a:r>
              <a:rPr lang="en-US" altLang="ko-KR" sz="1000" dirty="0"/>
              <a:t> </a:t>
            </a:r>
            <a:r>
              <a:rPr lang="ko-KR" altLang="en-US" sz="1000" dirty="0" smtClean="0"/>
              <a:t>초기 설정에서는 </a:t>
            </a:r>
            <a:r>
              <a:rPr lang="en-US" altLang="ko-KR" sz="1000" dirty="0" smtClean="0"/>
              <a:t>10</a:t>
            </a:r>
            <a:r>
              <a:rPr lang="ko-KR" altLang="en-US" sz="1000" dirty="0" smtClean="0"/>
              <a:t>개를 </a:t>
            </a:r>
            <a:r>
              <a:rPr lang="en-US" altLang="ko-KR" sz="1000" dirty="0" smtClean="0"/>
              <a:t>Maximum</a:t>
            </a:r>
            <a:r>
              <a:rPr lang="ko-KR" altLang="en-US" sz="1000" dirty="0" smtClean="0"/>
              <a:t>으로 전체 정보를 보여주기</a:t>
            </a:r>
            <a:endParaRPr lang="en-US" altLang="ko-KR" sz="1000" dirty="0" smtClean="0"/>
          </a:p>
          <a:p>
            <a:pPr marL="271463" lvl="2" indent="-96838">
              <a:buFont typeface="Wingdings" panose="05000000000000000000" pitchFamily="2" charset="2"/>
              <a:buChar char="ü"/>
            </a:pPr>
            <a:r>
              <a:rPr lang="en-US" altLang="ko-KR" sz="1000" dirty="0"/>
              <a:t> </a:t>
            </a:r>
            <a:r>
              <a:rPr lang="en-US" altLang="ko-KR" sz="1000" dirty="0" smtClean="0"/>
              <a:t>10 / 20 / 50 / 100 </a:t>
            </a:r>
            <a:r>
              <a:rPr lang="ko-KR" altLang="en-US" sz="1000" dirty="0" smtClean="0"/>
              <a:t>순으로 </a:t>
            </a:r>
            <a:r>
              <a:rPr lang="en-US" altLang="ko-KR" sz="1000" dirty="0" smtClean="0"/>
              <a:t>entries per page </a:t>
            </a:r>
            <a:r>
              <a:rPr lang="ko-KR" altLang="en-US" sz="1000" dirty="0" smtClean="0"/>
              <a:t>수정가능</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해당 탭 클릭 시 해당 사항만 보여주기</a:t>
            </a:r>
            <a:endParaRPr lang="en-US" altLang="ko-KR" sz="1000" dirty="0" smtClean="0"/>
          </a:p>
        </p:txBody>
      </p:sp>
      <p:sp>
        <p:nvSpPr>
          <p:cNvPr id="151" name="직사각형 150"/>
          <p:cNvSpPr/>
          <p:nvPr/>
        </p:nvSpPr>
        <p:spPr>
          <a:xfrm>
            <a:off x="7547456" y="3501008"/>
            <a:ext cx="1587011" cy="215083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출결관리 </a:t>
            </a:r>
            <a:r>
              <a:rPr lang="ko-KR" altLang="en-US" sz="1000" b="1" dirty="0"/>
              <a:t>전체보기  첫 화면 기준 </a:t>
            </a:r>
            <a:endParaRPr lang="en-US" altLang="ko-KR" sz="1000" b="1" dirty="0"/>
          </a:p>
          <a:p>
            <a:pPr marL="271463" lvl="1" indent="-185738">
              <a:buFont typeface="Wingdings" panose="05000000000000000000" pitchFamily="2" charset="2"/>
              <a:buChar char="v"/>
            </a:pPr>
            <a:r>
              <a:rPr lang="en-US" altLang="ko-KR" sz="1000" b="1" dirty="0" smtClean="0"/>
              <a:t>AC/SC</a:t>
            </a:r>
            <a:endParaRPr lang="en-US" altLang="ko-KR" sz="1000" dirty="0" smtClean="0"/>
          </a:p>
          <a:p>
            <a:pPr marL="271463" lvl="2" indent="-96838">
              <a:buFont typeface="Wingdings" panose="05000000000000000000" pitchFamily="2" charset="2"/>
              <a:buChar char="ü"/>
            </a:pPr>
            <a:r>
              <a:rPr lang="ko-KR" altLang="en-US" sz="1000" dirty="0"/>
              <a:t>초기 설정에서는 </a:t>
            </a:r>
            <a:r>
              <a:rPr lang="en-US" altLang="ko-KR" sz="1000" dirty="0"/>
              <a:t>10</a:t>
            </a:r>
            <a:r>
              <a:rPr lang="ko-KR" altLang="en-US" sz="1000" dirty="0"/>
              <a:t>개를 </a:t>
            </a:r>
            <a:r>
              <a:rPr lang="en-US" altLang="ko-KR" sz="1000" dirty="0"/>
              <a:t>Maximum</a:t>
            </a:r>
            <a:r>
              <a:rPr lang="ko-KR" altLang="en-US" sz="1000" dirty="0" smtClean="0"/>
              <a:t>으로 현재 수강 중 과목만 </a:t>
            </a:r>
            <a:r>
              <a:rPr lang="ko-KR" altLang="en-US" sz="1000" dirty="0"/>
              <a:t>전체 정보를 보여주기</a:t>
            </a:r>
            <a:endParaRPr lang="en-US" altLang="ko-KR" sz="1000" dirty="0"/>
          </a:p>
          <a:p>
            <a:pPr marL="271463" lvl="2" indent="-96838">
              <a:buFont typeface="Wingdings" panose="05000000000000000000" pitchFamily="2" charset="2"/>
              <a:buChar char="ü"/>
            </a:pPr>
            <a:r>
              <a:rPr lang="en-US" altLang="ko-KR" sz="1000" dirty="0"/>
              <a:t> 10 / 20 / 50 / 100 </a:t>
            </a:r>
            <a:r>
              <a:rPr lang="ko-KR" altLang="en-US" sz="1000" dirty="0"/>
              <a:t>순으로 </a:t>
            </a:r>
            <a:r>
              <a:rPr lang="en-US" altLang="ko-KR" sz="1000" dirty="0"/>
              <a:t>entries per page </a:t>
            </a:r>
            <a:r>
              <a:rPr lang="ko-KR" altLang="en-US" sz="1000" dirty="0" smtClean="0"/>
              <a:t>수정가능</a:t>
            </a:r>
            <a:endParaRPr lang="en-US" altLang="ko-KR" sz="1000" dirty="0" smtClean="0"/>
          </a:p>
          <a:p>
            <a:pPr marL="271463" lvl="2" indent="-96838">
              <a:buFont typeface="Wingdings" panose="05000000000000000000" pitchFamily="2" charset="2"/>
              <a:buChar char="ü"/>
            </a:pPr>
            <a:r>
              <a:rPr lang="en-US" altLang="ko-KR" sz="1000" dirty="0" smtClean="0"/>
              <a:t> </a:t>
            </a:r>
            <a:r>
              <a:rPr lang="ko-KR" altLang="en-US" sz="1000" dirty="0" smtClean="0"/>
              <a:t>클래스 상세정보 내 해당 </a:t>
            </a:r>
            <a:r>
              <a:rPr lang="ko-KR" altLang="en-US" sz="1000" dirty="0" err="1" smtClean="0"/>
              <a:t>회차</a:t>
            </a:r>
            <a:r>
              <a:rPr lang="ko-KR" altLang="en-US" sz="1000" dirty="0" smtClean="0"/>
              <a:t> 클릭 시 학습자 정보 표시</a:t>
            </a:r>
            <a:endParaRPr lang="en-US" altLang="ko-KR" sz="1000" dirty="0"/>
          </a:p>
        </p:txBody>
      </p:sp>
      <p:sp>
        <p:nvSpPr>
          <p:cNvPr id="152" name="TextBox 151"/>
          <p:cNvSpPr txBox="1"/>
          <p:nvPr/>
        </p:nvSpPr>
        <p:spPr>
          <a:xfrm>
            <a:off x="1386070" y="5228427"/>
            <a:ext cx="5907554" cy="1656336"/>
          </a:xfrm>
          <a:prstGeom prst="rect">
            <a:avLst/>
          </a:prstGeom>
          <a:noFill/>
          <a:ln w="25400">
            <a:solidFill>
              <a:srgbClr val="FF0000"/>
            </a:solidFill>
            <a:prstDash val="dash"/>
          </a:ln>
        </p:spPr>
        <p:txBody>
          <a:bodyPr wrap="square" rtlCol="0">
            <a:normAutofit/>
          </a:bodyPr>
          <a:lstStyle/>
          <a:p>
            <a:endParaRPr lang="ko-KR" altLang="en-US" dirty="0"/>
          </a:p>
        </p:txBody>
      </p:sp>
      <p:sp>
        <p:nvSpPr>
          <p:cNvPr id="153" name="직사각형 152"/>
          <p:cNvSpPr/>
          <p:nvPr/>
        </p:nvSpPr>
        <p:spPr>
          <a:xfrm>
            <a:off x="38396" y="1460101"/>
            <a:ext cx="1313904" cy="356755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출결관리 </a:t>
            </a:r>
            <a:r>
              <a:rPr lang="ko-KR" altLang="en-US" sz="1000" b="1" dirty="0"/>
              <a:t>전체보기  첫 화면 기준 </a:t>
            </a:r>
            <a:endParaRPr lang="en-US" altLang="ko-KR" sz="1000" b="1" dirty="0"/>
          </a:p>
          <a:p>
            <a:pPr marL="271463" lvl="1" indent="-185738">
              <a:buFont typeface="Wingdings" panose="05000000000000000000" pitchFamily="2" charset="2"/>
              <a:buChar char="v"/>
            </a:pPr>
            <a:r>
              <a:rPr lang="en-US" altLang="ko-KR" sz="1000" b="1" dirty="0" smtClean="0"/>
              <a:t>AC/SC</a:t>
            </a:r>
            <a:endParaRPr lang="en-US" altLang="ko-KR" sz="1000" dirty="0" smtClean="0"/>
          </a:p>
          <a:p>
            <a:pPr marL="271463" lvl="2" indent="-96838">
              <a:buFont typeface="Wingdings" panose="05000000000000000000" pitchFamily="2" charset="2"/>
              <a:buChar char="ü"/>
            </a:pPr>
            <a:r>
              <a:rPr lang="en-US" altLang="ko-KR" sz="1000" dirty="0"/>
              <a:t> </a:t>
            </a:r>
            <a:r>
              <a:rPr lang="en-US" altLang="ko-KR" sz="1000" dirty="0" smtClean="0"/>
              <a:t>36</a:t>
            </a:r>
            <a:r>
              <a:rPr lang="ko-KR" altLang="en-US" sz="1000" dirty="0" smtClean="0"/>
              <a:t>회가 전체 클래스 횟수라고 했을 경우 현재 </a:t>
            </a:r>
            <a:r>
              <a:rPr lang="en-US" altLang="ko-KR" sz="1000" dirty="0" smtClean="0"/>
              <a:t>7</a:t>
            </a:r>
            <a:r>
              <a:rPr lang="ko-KR" altLang="en-US" sz="1000" dirty="0" smtClean="0"/>
              <a:t>회까지 진행이 완료되었기 때문에 </a:t>
            </a:r>
            <a:r>
              <a:rPr lang="en-US" altLang="ko-KR" sz="1000" dirty="0" smtClean="0"/>
              <a:t>8</a:t>
            </a:r>
            <a:r>
              <a:rPr lang="ko-KR" altLang="en-US" sz="1000" dirty="0" smtClean="0"/>
              <a:t>회부터 </a:t>
            </a:r>
            <a:r>
              <a:rPr lang="en-US" altLang="ko-KR" sz="1000" dirty="0" smtClean="0"/>
              <a:t>AC/SC</a:t>
            </a:r>
            <a:r>
              <a:rPr lang="ko-KR" altLang="en-US" sz="1000" dirty="0" smtClean="0"/>
              <a:t>를 할 수 있도록 설계</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이미 완료된 클래스는 표시되지 않도록 설계</a:t>
            </a:r>
            <a:endParaRPr lang="en-US" altLang="ko-KR" sz="1000" dirty="0" smtClean="0"/>
          </a:p>
          <a:p>
            <a:pPr marL="271463" lvl="2" indent="-96838">
              <a:buFont typeface="Wingdings" panose="05000000000000000000" pitchFamily="2" charset="2"/>
              <a:buChar char="ü"/>
            </a:pPr>
            <a:r>
              <a:rPr lang="ko-KR" altLang="en-US" sz="1000" dirty="0" smtClean="0"/>
              <a:t> 초기 </a:t>
            </a:r>
            <a:r>
              <a:rPr lang="ko-KR" altLang="en-US" sz="1000" dirty="0"/>
              <a:t>설정에서는 </a:t>
            </a:r>
            <a:r>
              <a:rPr lang="en-US" altLang="ko-KR" sz="1000" dirty="0"/>
              <a:t>10</a:t>
            </a:r>
            <a:r>
              <a:rPr lang="ko-KR" altLang="en-US" sz="1000" dirty="0"/>
              <a:t>개를 </a:t>
            </a:r>
            <a:r>
              <a:rPr lang="en-US" altLang="ko-KR" sz="1000" dirty="0"/>
              <a:t>Maximum</a:t>
            </a:r>
            <a:r>
              <a:rPr lang="ko-KR" altLang="en-US" sz="1000" dirty="0" smtClean="0"/>
              <a:t>으로 보여주기</a:t>
            </a:r>
            <a:endParaRPr lang="en-US" altLang="ko-KR" sz="1000" dirty="0" smtClean="0"/>
          </a:p>
          <a:p>
            <a:pPr marL="271463" lvl="2" indent="-96838">
              <a:buFont typeface="Wingdings" panose="05000000000000000000" pitchFamily="2" charset="2"/>
              <a:buChar char="ü"/>
            </a:pPr>
            <a:r>
              <a:rPr lang="en-US" altLang="ko-KR" sz="1000" dirty="0" smtClean="0"/>
              <a:t> 10 / 20 / 50 / 100 </a:t>
            </a:r>
            <a:r>
              <a:rPr lang="ko-KR" altLang="en-US" sz="1000" dirty="0" smtClean="0"/>
              <a:t>순으로 </a:t>
            </a:r>
            <a:r>
              <a:rPr lang="en-US" altLang="ko-KR" sz="1000" dirty="0" smtClean="0"/>
              <a:t>entries per page </a:t>
            </a:r>
            <a:r>
              <a:rPr lang="ko-KR" altLang="en-US" sz="1000" dirty="0" smtClean="0"/>
              <a:t>수정가능</a:t>
            </a:r>
            <a:endParaRPr lang="en-US" altLang="ko-KR" sz="1000" dirty="0" smtClean="0"/>
          </a:p>
        </p:txBody>
      </p:sp>
      <p:cxnSp>
        <p:nvCxnSpPr>
          <p:cNvPr id="154" name="꺾인 연결선 153"/>
          <p:cNvCxnSpPr>
            <a:stCxn id="152" idx="1"/>
            <a:endCxn id="153" idx="2"/>
          </p:cNvCxnSpPr>
          <p:nvPr/>
        </p:nvCxnSpPr>
        <p:spPr bwMode="auto">
          <a:xfrm rot="10800000">
            <a:off x="695348" y="5027657"/>
            <a:ext cx="690722" cy="1028939"/>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5" name="AutoShape 85"/>
          <p:cNvSpPr>
            <a:spLocks noChangeArrowheads="1"/>
          </p:cNvSpPr>
          <p:nvPr/>
        </p:nvSpPr>
        <p:spPr bwMode="auto">
          <a:xfrm rot="5400000">
            <a:off x="6439493" y="4423949"/>
            <a:ext cx="1968500" cy="21806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56" name="TextBox 155"/>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Consultant</a:t>
            </a:r>
            <a:endParaRPr lang="ko-KR" altLang="en-US" sz="1200" b="1" dirty="0"/>
          </a:p>
        </p:txBody>
      </p:sp>
      <p:graphicFrame>
        <p:nvGraphicFramePr>
          <p:cNvPr id="157" name="표 156"/>
          <p:cNvGraphicFramePr>
            <a:graphicFrameLocks noGrp="1"/>
          </p:cNvGraphicFramePr>
          <p:nvPr>
            <p:extLst>
              <p:ext uri="{D42A27DB-BD31-4B8C-83A1-F6EECF244321}">
                <p14:modId xmlns:p14="http://schemas.microsoft.com/office/powerpoint/2010/main" val="1959496933"/>
              </p:ext>
            </p:extLst>
          </p:nvPr>
        </p:nvGraphicFramePr>
        <p:xfrm>
          <a:off x="4515874" y="23453"/>
          <a:ext cx="4562541" cy="1030443"/>
        </p:xfrm>
        <a:graphic>
          <a:graphicData uri="http://schemas.openxmlformats.org/drawingml/2006/table">
            <a:tbl>
              <a:tblPr firstRow="1" bandRow="1">
                <a:tableStyleId>{5C22544A-7EE6-4342-B048-85BDC9FD1C3A}</a:tableStyleId>
              </a:tblPr>
              <a:tblGrid>
                <a:gridCol w="982065"/>
                <a:gridCol w="895119"/>
                <a:gridCol w="895119"/>
                <a:gridCol w="895119"/>
                <a:gridCol w="895119"/>
              </a:tblGrid>
              <a:tr h="229775">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교수진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컨설턴트</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smtClean="0"/>
                        <a:t>미처리</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SK</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주재원</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err="1" smtClean="0"/>
                        <a:t>김머루</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조성훈</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smtClean="0"/>
                        <a:t>처리완료</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LG</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BIZ</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정희정</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송진</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smtClean="0"/>
                        <a:t>전체</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SPC</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직무</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임정은</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서한울</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58" name="TextBox 157"/>
          <p:cNvSpPr txBox="1"/>
          <p:nvPr/>
        </p:nvSpPr>
        <p:spPr>
          <a:xfrm>
            <a:off x="1475655" y="1482406"/>
            <a:ext cx="4595129" cy="284022"/>
          </a:xfrm>
          <a:prstGeom prst="rect">
            <a:avLst/>
          </a:prstGeom>
          <a:noFill/>
          <a:ln w="25400">
            <a:solidFill>
              <a:srgbClr val="FF0000"/>
            </a:solidFill>
            <a:prstDash val="dash"/>
          </a:ln>
        </p:spPr>
        <p:txBody>
          <a:bodyPr wrap="square" rtlCol="0">
            <a:normAutofit fontScale="85000" lnSpcReduction="20000"/>
          </a:bodyPr>
          <a:lstStyle/>
          <a:p>
            <a:endParaRPr lang="ko-KR" altLang="en-US" dirty="0"/>
          </a:p>
        </p:txBody>
      </p:sp>
      <p:cxnSp>
        <p:nvCxnSpPr>
          <p:cNvPr id="159" name="꺾인 연결선 158"/>
          <p:cNvCxnSpPr>
            <a:stCxn id="158" idx="0"/>
            <a:endCxn id="157" idx="1"/>
          </p:cNvCxnSpPr>
          <p:nvPr/>
        </p:nvCxnSpPr>
        <p:spPr bwMode="auto">
          <a:xfrm rot="5400000" flipH="1" flipV="1">
            <a:off x="3672681" y="639213"/>
            <a:ext cx="943732" cy="742654"/>
          </a:xfrm>
          <a:prstGeom prst="bentConnector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181623485"/>
      </p:ext>
    </p:extLst>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90399"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1(3). </a:t>
            </a:r>
            <a:r>
              <a:rPr lang="ko-KR" altLang="en-US" dirty="0" smtClean="0">
                <a:solidFill>
                  <a:srgbClr val="000000"/>
                </a:solidFill>
                <a:latin typeface="돋움"/>
                <a:ea typeface="돋움"/>
              </a:rPr>
              <a:t>출</a:t>
            </a:r>
            <a:r>
              <a:rPr lang="ko-KR" altLang="en-US" dirty="0" smtClean="0">
                <a:solidFill>
                  <a:srgbClr val="000000"/>
                </a:solidFill>
                <a:latin typeface="돋움"/>
                <a:ea typeface="돋움"/>
              </a:rPr>
              <a:t>결관리</a:t>
            </a:r>
            <a:r>
              <a:rPr lang="ko-KR" altLang="en-US" dirty="0" smtClean="0">
                <a:solidFill>
                  <a:srgbClr val="000000"/>
                </a:solidFill>
                <a:latin typeface="돋움"/>
                <a:ea typeface="돋움"/>
              </a:rPr>
              <a:t> 세부기능 </a:t>
            </a:r>
            <a:r>
              <a:rPr lang="en-US" altLang="ko-KR" dirty="0" smtClean="0">
                <a:solidFill>
                  <a:srgbClr val="000000"/>
                </a:solidFill>
                <a:latin typeface="돋움"/>
                <a:ea typeface="돋움"/>
              </a:rPr>
              <a:t>- 1 </a:t>
            </a:r>
            <a:endParaRPr lang="ko-KR" altLang="en-US" dirty="0">
              <a:solidFill>
                <a:srgbClr val="000000"/>
              </a:solidFill>
              <a:latin typeface="돋움"/>
              <a:ea typeface="돋움"/>
            </a:endParaRPr>
          </a:p>
        </p:txBody>
      </p:sp>
      <p:sp>
        <p:nvSpPr>
          <p:cNvPr id="6" name="직사각형 5"/>
          <p:cNvSpPr/>
          <p:nvPr/>
        </p:nvSpPr>
        <p:spPr bwMode="auto">
          <a:xfrm>
            <a:off x="1414534" y="1340767"/>
            <a:ext cx="6570022" cy="3519411"/>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423206" y="1240758"/>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err="1" smtClean="0">
                  <a:solidFill>
                    <a:schemeClr val="bg1"/>
                  </a:solidFill>
                </a:rPr>
                <a:t>공결처리</a:t>
              </a:r>
              <a:endParaRPr lang="ko-KR" altLang="en-US" sz="900" b="1" dirty="0">
                <a:solidFill>
                  <a:schemeClr val="bg1"/>
                </a:solidFill>
              </a:endParaRPr>
            </a:p>
          </p:txBody>
        </p:sp>
      </p:grpSp>
      <p:sp>
        <p:nvSpPr>
          <p:cNvPr id="62" name="직사각형 61"/>
          <p:cNvSpPr/>
          <p:nvPr/>
        </p:nvSpPr>
        <p:spPr bwMode="auto">
          <a:xfrm>
            <a:off x="6250712"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433808" y="1470381"/>
            <a:ext cx="5851869" cy="179391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4"/>
          <a:stretch>
            <a:fillRect/>
          </a:stretch>
        </p:blipFill>
        <p:spPr>
          <a:xfrm>
            <a:off x="5921093" y="3093719"/>
            <a:ext cx="1293034" cy="146248"/>
          </a:xfrm>
          <a:prstGeom prst="rect">
            <a:avLst/>
          </a:prstGeom>
        </p:spPr>
      </p:pic>
      <p:pic>
        <p:nvPicPr>
          <p:cNvPr id="126" name="그림 125"/>
          <p:cNvPicPr>
            <a:picLocks noChangeAspect="1"/>
          </p:cNvPicPr>
          <p:nvPr/>
        </p:nvPicPr>
        <p:blipFill>
          <a:blip r:embed="rId5"/>
          <a:stretch>
            <a:fillRect/>
          </a:stretch>
        </p:blipFill>
        <p:spPr>
          <a:xfrm>
            <a:off x="1503244" y="3094187"/>
            <a:ext cx="1521869" cy="149692"/>
          </a:xfrm>
          <a:prstGeom prst="rect">
            <a:avLst/>
          </a:prstGeom>
        </p:spPr>
      </p:pic>
      <p:grpSp>
        <p:nvGrpSpPr>
          <p:cNvPr id="11" name="그룹 10"/>
          <p:cNvGrpSpPr/>
          <p:nvPr/>
        </p:nvGrpSpPr>
        <p:grpSpPr>
          <a:xfrm>
            <a:off x="1479851" y="1502042"/>
            <a:ext cx="4590934" cy="238457"/>
            <a:chOff x="1349218" y="1495670"/>
            <a:chExt cx="4095893" cy="280077"/>
          </a:xfrm>
        </p:grpSpPr>
        <p:pic>
          <p:nvPicPr>
            <p:cNvPr id="7" name="그림 6"/>
            <p:cNvPicPr>
              <a:picLocks noChangeAspect="1"/>
            </p:cNvPicPr>
            <p:nvPr/>
          </p:nvPicPr>
          <p:blipFill>
            <a:blip r:embed="rId6"/>
            <a:stretch>
              <a:fillRect/>
            </a:stretch>
          </p:blipFill>
          <p:spPr>
            <a:xfrm>
              <a:off x="1349218" y="1495670"/>
              <a:ext cx="831934" cy="280077"/>
            </a:xfrm>
            <a:prstGeom prst="rect">
              <a:avLst/>
            </a:prstGeom>
          </p:spPr>
        </p:pic>
        <p:pic>
          <p:nvPicPr>
            <p:cNvPr id="68" name="그림 67"/>
            <p:cNvPicPr>
              <a:picLocks noChangeAspect="1"/>
            </p:cNvPicPr>
            <p:nvPr/>
          </p:nvPicPr>
          <p:blipFill>
            <a:blip r:embed="rId6"/>
            <a:stretch>
              <a:fillRect/>
            </a:stretch>
          </p:blipFill>
          <p:spPr>
            <a:xfrm>
              <a:off x="2165208" y="1495670"/>
              <a:ext cx="831934" cy="280077"/>
            </a:xfrm>
            <a:prstGeom prst="rect">
              <a:avLst/>
            </a:prstGeom>
          </p:spPr>
        </p:pic>
        <p:pic>
          <p:nvPicPr>
            <p:cNvPr id="69" name="그림 68"/>
            <p:cNvPicPr>
              <a:picLocks noChangeAspect="1"/>
            </p:cNvPicPr>
            <p:nvPr/>
          </p:nvPicPr>
          <p:blipFill>
            <a:blip r:embed="rId6"/>
            <a:stretch>
              <a:fillRect/>
            </a:stretch>
          </p:blipFill>
          <p:spPr>
            <a:xfrm>
              <a:off x="2981197" y="1495670"/>
              <a:ext cx="831934" cy="280077"/>
            </a:xfrm>
            <a:prstGeom prst="rect">
              <a:avLst/>
            </a:prstGeom>
          </p:spPr>
        </p:pic>
        <p:pic>
          <p:nvPicPr>
            <p:cNvPr id="70" name="그림 69"/>
            <p:cNvPicPr>
              <a:picLocks noChangeAspect="1"/>
            </p:cNvPicPr>
            <p:nvPr/>
          </p:nvPicPr>
          <p:blipFill>
            <a:blip r:embed="rId6"/>
            <a:stretch>
              <a:fillRect/>
            </a:stretch>
          </p:blipFill>
          <p:spPr>
            <a:xfrm>
              <a:off x="3797186" y="1495670"/>
              <a:ext cx="831934" cy="280077"/>
            </a:xfrm>
            <a:prstGeom prst="rect">
              <a:avLst/>
            </a:prstGeom>
          </p:spPr>
        </p:pic>
        <p:pic>
          <p:nvPicPr>
            <p:cNvPr id="71" name="그림 70"/>
            <p:cNvPicPr>
              <a:picLocks noChangeAspect="1"/>
            </p:cNvPicPr>
            <p:nvPr/>
          </p:nvPicPr>
          <p:blipFill>
            <a:blip r:embed="rId6"/>
            <a:stretch>
              <a:fillRect/>
            </a:stretch>
          </p:blipFill>
          <p:spPr>
            <a:xfrm>
              <a:off x="4613177" y="1495670"/>
              <a:ext cx="831934" cy="280077"/>
            </a:xfrm>
            <a:prstGeom prst="rect">
              <a:avLst/>
            </a:prstGeom>
          </p:spPr>
        </p:pic>
      </p:grpSp>
      <p:grpSp>
        <p:nvGrpSpPr>
          <p:cNvPr id="12" name="그룹 11"/>
          <p:cNvGrpSpPr/>
          <p:nvPr/>
        </p:nvGrpSpPr>
        <p:grpSpPr>
          <a:xfrm>
            <a:off x="6068285" y="1491157"/>
            <a:ext cx="1187285" cy="267616"/>
            <a:chOff x="5710780" y="1895395"/>
            <a:chExt cx="1603857" cy="314325"/>
          </a:xfrm>
        </p:grpSpPr>
        <p:grpSp>
          <p:nvGrpSpPr>
            <p:cNvPr id="74" name="그룹 73"/>
            <p:cNvGrpSpPr/>
            <p:nvPr/>
          </p:nvGrpSpPr>
          <p:grpSpPr>
            <a:xfrm>
              <a:off x="5710780" y="1895395"/>
              <a:ext cx="1603857" cy="314325"/>
              <a:chOff x="5292380" y="1813342"/>
              <a:chExt cx="1007811" cy="314325"/>
            </a:xfrm>
          </p:grpSpPr>
          <p:pic>
            <p:nvPicPr>
              <p:cNvPr id="75"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6" name="직사각형 7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78"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45" name="그룹 44"/>
          <p:cNvGrpSpPr/>
          <p:nvPr/>
        </p:nvGrpSpPr>
        <p:grpSpPr>
          <a:xfrm>
            <a:off x="1816135" y="2243516"/>
            <a:ext cx="503620" cy="151844"/>
            <a:chOff x="1853004" y="4826628"/>
            <a:chExt cx="508292" cy="216024"/>
          </a:xfrm>
        </p:grpSpPr>
        <p:pic>
          <p:nvPicPr>
            <p:cNvPr id="4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7" name="직사각형 56"/>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58" name="그룹 57"/>
          <p:cNvGrpSpPr/>
          <p:nvPr/>
        </p:nvGrpSpPr>
        <p:grpSpPr>
          <a:xfrm>
            <a:off x="1843921" y="2426814"/>
            <a:ext cx="458837" cy="141889"/>
            <a:chOff x="1853004" y="5154597"/>
            <a:chExt cx="546189" cy="204821"/>
          </a:xfrm>
        </p:grpSpPr>
        <p:pic>
          <p:nvPicPr>
            <p:cNvPr id="59"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 name="직사각형 60"/>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aphicFrame>
        <p:nvGraphicFramePr>
          <p:cNvPr id="63" name="표 62"/>
          <p:cNvGraphicFramePr>
            <a:graphicFrameLocks noGrp="1"/>
          </p:cNvGraphicFramePr>
          <p:nvPr>
            <p:extLst/>
          </p:nvPr>
        </p:nvGraphicFramePr>
        <p:xfrm>
          <a:off x="1513715" y="1991942"/>
          <a:ext cx="5684988" cy="1065033"/>
        </p:xfrm>
        <a:graphic>
          <a:graphicData uri="http://schemas.openxmlformats.org/drawingml/2006/table">
            <a:tbl>
              <a:tblPr firstRow="1" bandRow="1">
                <a:tableStyleId>{5C22544A-7EE6-4342-B048-85BDC9FD1C3A}</a:tableStyleId>
              </a:tblPr>
              <a:tblGrid>
                <a:gridCol w="621503"/>
                <a:gridCol w="463004"/>
                <a:gridCol w="463004"/>
                <a:gridCol w="846140"/>
                <a:gridCol w="741303"/>
                <a:gridCol w="793721"/>
                <a:gridCol w="463004"/>
                <a:gridCol w="992151"/>
                <a:gridCol w="301158"/>
              </a:tblGrid>
              <a:tr h="217405">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수업시간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신청시간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공결종류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사유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확인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3722">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삼성</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조성훈</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전략기획팀 </a:t>
                      </a:r>
                      <a:r>
                        <a:rPr lang="en-US" altLang="ko-KR" sz="900" kern="1200" dirty="0" smtClean="0">
                          <a:solidFill>
                            <a:schemeClr val="tx1"/>
                          </a:solidFill>
                          <a:latin typeface="+mj-lt"/>
                          <a:ea typeface="+mn-ea"/>
                          <a:cs typeface="+mn-cs"/>
                        </a:rPr>
                        <a:t>/ </a:t>
                      </a:r>
                      <a:r>
                        <a:rPr lang="ko-KR" altLang="en-US" sz="900" kern="1200" dirty="0" smtClean="0">
                          <a:solidFill>
                            <a:schemeClr val="tx1"/>
                          </a:solidFill>
                          <a:latin typeface="+mj-lt"/>
                          <a:ea typeface="+mn-ea"/>
                          <a:cs typeface="+mn-cs"/>
                        </a:rPr>
                        <a:t>대리</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kern="1200" dirty="0" smtClean="0">
                          <a:solidFill>
                            <a:schemeClr val="tx1"/>
                          </a:solidFill>
                          <a:latin typeface="+mj-lt"/>
                          <a:ea typeface="+mn-ea"/>
                          <a:cs typeface="+mn-cs"/>
                        </a:rPr>
                        <a:t>19</a:t>
                      </a:r>
                      <a:r>
                        <a:rPr lang="ko-KR" altLang="en-US" sz="900" kern="1200" dirty="0" smtClean="0">
                          <a:solidFill>
                            <a:schemeClr val="tx1"/>
                          </a:solidFill>
                          <a:latin typeface="+mj-lt"/>
                          <a:ea typeface="+mn-ea"/>
                          <a:cs typeface="+mn-cs"/>
                        </a:rPr>
                        <a:t>시</a:t>
                      </a:r>
                      <a:r>
                        <a:rPr lang="en-US" altLang="ko-KR" sz="900" kern="1200" dirty="0" smtClean="0">
                          <a:solidFill>
                            <a:schemeClr val="tx1"/>
                          </a:solidFill>
                          <a:latin typeface="+mj-lt"/>
                          <a:ea typeface="+mn-ea"/>
                          <a:cs typeface="+mn-cs"/>
                        </a:rPr>
                        <a:t>17</a:t>
                      </a:r>
                      <a:r>
                        <a:rPr lang="ko-KR" altLang="en-US" sz="900" kern="1200" dirty="0" smtClean="0">
                          <a:solidFill>
                            <a:schemeClr val="tx1"/>
                          </a:solidFill>
                          <a:latin typeface="+mj-lt"/>
                          <a:ea typeface="+mn-ea"/>
                          <a:cs typeface="+mn-cs"/>
                        </a:rPr>
                        <a:t>분</a:t>
                      </a:r>
                      <a:r>
                        <a:rPr lang="en-US" altLang="ko-KR" sz="900" kern="1200" dirty="0" smtClean="0">
                          <a:solidFill>
                            <a:schemeClr val="tx1"/>
                          </a:solidFill>
                          <a:latin typeface="+mj-lt"/>
                          <a:ea typeface="+mn-ea"/>
                          <a:cs typeface="+mn-cs"/>
                        </a:rPr>
                        <a:t>12</a:t>
                      </a:r>
                      <a:r>
                        <a:rPr lang="ko-KR" altLang="en-US" sz="900" kern="1200" dirty="0" smtClean="0">
                          <a:solidFill>
                            <a:schemeClr val="tx1"/>
                          </a:solidFill>
                          <a:latin typeface="+mj-lt"/>
                          <a:ea typeface="+mn-ea"/>
                          <a:cs typeface="+mn-cs"/>
                        </a:rPr>
                        <a:t>초</a:t>
                      </a:r>
                      <a:endParaRPr lang="ko-KR" altLang="en-US" sz="900" kern="1200" dirty="0">
                        <a:solidFill>
                          <a:schemeClr val="tx1"/>
                        </a:solidFill>
                        <a:latin typeface="+mj-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회의</a:t>
                      </a:r>
                      <a:endParaRPr lang="en-US" altLang="ko-KR" sz="900" kern="1200" dirty="0" smtClean="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긴급회의</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32">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kern="1200" dirty="0" smtClean="0">
                          <a:solidFill>
                            <a:schemeClr val="tx1"/>
                          </a:solidFill>
                          <a:latin typeface="+mj-lt"/>
                          <a:ea typeface="+mn-ea"/>
                          <a:cs typeface="+mn-cs"/>
                        </a:rPr>
                        <a:t>LG</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송진</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출장</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부산출장</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5874">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이희승</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4" name="직사각형 63"/>
          <p:cNvSpPr/>
          <p:nvPr/>
        </p:nvSpPr>
        <p:spPr bwMode="auto">
          <a:xfrm>
            <a:off x="1571577" y="2303862"/>
            <a:ext cx="512374" cy="181545"/>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미처리</a:t>
            </a:r>
            <a:endParaRPr kumimoji="1" lang="ko-KR" altLang="en-US" sz="900" b="1" dirty="0">
              <a:solidFill>
                <a:schemeClr val="bg1"/>
              </a:solidFill>
              <a:latin typeface="Arial" charset="0"/>
              <a:ea typeface="돋움" pitchFamily="50" charset="-127"/>
            </a:endParaRPr>
          </a:p>
        </p:txBody>
      </p:sp>
      <p:sp>
        <p:nvSpPr>
          <p:cNvPr id="66" name="직사각형 65"/>
          <p:cNvSpPr/>
          <p:nvPr/>
        </p:nvSpPr>
        <p:spPr bwMode="auto">
          <a:xfrm>
            <a:off x="1574643" y="2634362"/>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처리완료</a:t>
            </a:r>
            <a:endParaRPr kumimoji="1" lang="ko-KR" altLang="en-US" sz="900" b="1" dirty="0">
              <a:solidFill>
                <a:schemeClr val="bg1"/>
              </a:solidFill>
              <a:latin typeface="Arial" charset="0"/>
              <a:ea typeface="돋움" pitchFamily="50" charset="-127"/>
            </a:endParaRPr>
          </a:p>
        </p:txBody>
      </p:sp>
      <p:pic>
        <p:nvPicPr>
          <p:cNvPr id="67" name="그림 66"/>
          <p:cNvPicPr>
            <a:picLocks noChangeAspect="1"/>
          </p:cNvPicPr>
          <p:nvPr/>
        </p:nvPicPr>
        <p:blipFill>
          <a:blip r:embed="rId11"/>
          <a:stretch>
            <a:fillRect/>
          </a:stretch>
        </p:blipFill>
        <p:spPr>
          <a:xfrm>
            <a:off x="3919943" y="2259294"/>
            <a:ext cx="717251" cy="280886"/>
          </a:xfrm>
          <a:prstGeom prst="rect">
            <a:avLst/>
          </a:prstGeom>
        </p:spPr>
      </p:pic>
      <p:pic>
        <p:nvPicPr>
          <p:cNvPr id="72" name="그림 71"/>
          <p:cNvPicPr>
            <a:picLocks noChangeAspect="1"/>
          </p:cNvPicPr>
          <p:nvPr/>
        </p:nvPicPr>
        <p:blipFill>
          <a:blip r:embed="rId11"/>
          <a:stretch>
            <a:fillRect/>
          </a:stretch>
        </p:blipFill>
        <p:spPr>
          <a:xfrm>
            <a:off x="4675963" y="2255865"/>
            <a:ext cx="739109" cy="179342"/>
          </a:xfrm>
          <a:prstGeom prst="rect">
            <a:avLst/>
          </a:prstGeom>
        </p:spPr>
      </p:pic>
      <p:sp>
        <p:nvSpPr>
          <p:cNvPr id="73" name="직사각형 72"/>
          <p:cNvSpPr/>
          <p:nvPr/>
        </p:nvSpPr>
        <p:spPr bwMode="auto">
          <a:xfrm>
            <a:off x="6903338" y="2289935"/>
            <a:ext cx="266423" cy="209890"/>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확인</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sp>
        <p:nvSpPr>
          <p:cNvPr id="77" name="직사각형 76"/>
          <p:cNvSpPr/>
          <p:nvPr/>
        </p:nvSpPr>
        <p:spPr bwMode="auto">
          <a:xfrm>
            <a:off x="6903338" y="2618674"/>
            <a:ext cx="266423" cy="209890"/>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확인</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pic>
        <p:nvPicPr>
          <p:cNvPr id="10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2406" y="3285038"/>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9" name="TextBox 108"/>
          <p:cNvSpPr txBox="1"/>
          <p:nvPr/>
        </p:nvSpPr>
        <p:spPr>
          <a:xfrm>
            <a:off x="1483720" y="3312210"/>
            <a:ext cx="2275269" cy="138499"/>
          </a:xfrm>
          <a:prstGeom prst="rect">
            <a:avLst/>
          </a:prstGeom>
          <a:solidFill>
            <a:schemeClr val="tx1"/>
          </a:solidFill>
        </p:spPr>
        <p:txBody>
          <a:bodyPr wrap="square" lIns="0" tIns="0" rIns="0" bIns="0" rtlCol="0" anchor="ctr">
            <a:spAutoFit/>
          </a:bodyPr>
          <a:lstStyle/>
          <a:p>
            <a:pPr algn="ctr"/>
            <a:r>
              <a:rPr lang="en-US" altLang="ko-KR" sz="900" b="1" dirty="0" smtClean="0">
                <a:solidFill>
                  <a:schemeClr val="bg1"/>
                </a:solidFill>
              </a:rPr>
              <a:t>Advanced Cancel / </a:t>
            </a:r>
            <a:r>
              <a:rPr lang="en-US" altLang="ko-KR" sz="900" b="1" dirty="0" err="1" smtClean="0">
                <a:solidFill>
                  <a:schemeClr val="bg1"/>
                </a:solidFill>
              </a:rPr>
              <a:t>Sameday</a:t>
            </a:r>
            <a:r>
              <a:rPr lang="en-US" altLang="ko-KR" sz="900" b="1" dirty="0" smtClean="0">
                <a:solidFill>
                  <a:schemeClr val="bg1"/>
                </a:solidFill>
              </a:rPr>
              <a:t> Cancel</a:t>
            </a:r>
            <a:endParaRPr lang="ko-KR" altLang="en-US" sz="900" b="1" dirty="0">
              <a:solidFill>
                <a:schemeClr val="bg1"/>
              </a:solidFill>
            </a:endParaRPr>
          </a:p>
        </p:txBody>
      </p:sp>
      <p:sp>
        <p:nvSpPr>
          <p:cNvPr id="111" name="직사각형 110"/>
          <p:cNvSpPr/>
          <p:nvPr/>
        </p:nvSpPr>
        <p:spPr bwMode="auto">
          <a:xfrm>
            <a:off x="1448888" y="4972934"/>
            <a:ext cx="5851869" cy="1803857"/>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112" name="표 111"/>
          <p:cNvGraphicFramePr>
            <a:graphicFrameLocks noGrp="1"/>
          </p:cNvGraphicFramePr>
          <p:nvPr>
            <p:extLst/>
          </p:nvPr>
        </p:nvGraphicFramePr>
        <p:xfrm>
          <a:off x="1494605" y="5260967"/>
          <a:ext cx="5709930" cy="1212890"/>
        </p:xfrm>
        <a:graphic>
          <a:graphicData uri="http://schemas.openxmlformats.org/drawingml/2006/table">
            <a:tbl>
              <a:tblPr firstRow="1" bandRow="1">
                <a:tableStyleId>{5C22544A-7EE6-4342-B048-85BDC9FD1C3A}</a:tableStyleId>
              </a:tblPr>
              <a:tblGrid>
                <a:gridCol w="835957"/>
                <a:gridCol w="936104"/>
                <a:gridCol w="1224136"/>
                <a:gridCol w="1571747"/>
                <a:gridCol w="1141986"/>
              </a:tblGrid>
              <a:tr h="242578">
                <a:tc>
                  <a:txBody>
                    <a:bodyPr/>
                    <a:lstStyle/>
                    <a:p>
                      <a:pPr algn="ctr" latinLnBrk="1"/>
                      <a:r>
                        <a:rPr lang="ko-KR" altLang="en-US" sz="900" dirty="0" smtClean="0">
                          <a:solidFill>
                            <a:schemeClr val="tx1"/>
                          </a:solidFill>
                        </a:rPr>
                        <a:t>진행현황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회차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날짜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r>
                        <a:rPr lang="ko-KR" altLang="en-US" sz="900" dirty="0" smtClean="0">
                          <a:solidFill>
                            <a:schemeClr val="tx1"/>
                          </a:solidFill>
                        </a:rPr>
                        <a:t>사유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처리여부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257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ㅇㅇ</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257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257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257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14" name="직사각형 113"/>
          <p:cNvSpPr/>
          <p:nvPr/>
        </p:nvSpPr>
        <p:spPr bwMode="auto">
          <a:xfrm>
            <a:off x="1476468" y="5013171"/>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117" name="그림 116"/>
          <p:cNvPicPr>
            <a:picLocks noChangeAspect="1"/>
          </p:cNvPicPr>
          <p:nvPr/>
        </p:nvPicPr>
        <p:blipFill>
          <a:blip r:embed="rId4"/>
          <a:stretch>
            <a:fillRect/>
          </a:stretch>
        </p:blipFill>
        <p:spPr>
          <a:xfrm>
            <a:off x="5901893" y="6518183"/>
            <a:ext cx="1293034" cy="171313"/>
          </a:xfrm>
          <a:prstGeom prst="rect">
            <a:avLst/>
          </a:prstGeom>
        </p:spPr>
      </p:pic>
      <p:pic>
        <p:nvPicPr>
          <p:cNvPr id="118" name="그림 117"/>
          <p:cNvPicPr>
            <a:picLocks noChangeAspect="1"/>
          </p:cNvPicPr>
          <p:nvPr/>
        </p:nvPicPr>
        <p:blipFill>
          <a:blip r:embed="rId5"/>
          <a:stretch>
            <a:fillRect/>
          </a:stretch>
        </p:blipFill>
        <p:spPr>
          <a:xfrm>
            <a:off x="1505816" y="6538789"/>
            <a:ext cx="1521869" cy="149692"/>
          </a:xfrm>
          <a:prstGeom prst="rect">
            <a:avLst/>
          </a:prstGeom>
        </p:spPr>
      </p:pic>
      <p:pic>
        <p:nvPicPr>
          <p:cNvPr id="119" name="그림 118"/>
          <p:cNvPicPr>
            <a:picLocks noChangeAspect="1"/>
          </p:cNvPicPr>
          <p:nvPr/>
        </p:nvPicPr>
        <p:blipFill>
          <a:blip r:embed="rId12"/>
          <a:stretch>
            <a:fillRect/>
          </a:stretch>
        </p:blipFill>
        <p:spPr>
          <a:xfrm>
            <a:off x="6210611" y="5000118"/>
            <a:ext cx="1016495" cy="201125"/>
          </a:xfrm>
          <a:prstGeom prst="rect">
            <a:avLst/>
          </a:prstGeom>
        </p:spPr>
      </p:pic>
      <p:sp>
        <p:nvSpPr>
          <p:cNvPr id="120" name="직사각형 119"/>
          <p:cNvSpPr/>
          <p:nvPr/>
        </p:nvSpPr>
        <p:spPr bwMode="auto">
          <a:xfrm>
            <a:off x="1439062" y="3504991"/>
            <a:ext cx="5851869" cy="143736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21" name="그림 120"/>
          <p:cNvPicPr>
            <a:picLocks noChangeAspect="1"/>
          </p:cNvPicPr>
          <p:nvPr/>
        </p:nvPicPr>
        <p:blipFill>
          <a:blip r:embed="rId4"/>
          <a:stretch>
            <a:fillRect/>
          </a:stretch>
        </p:blipFill>
        <p:spPr>
          <a:xfrm>
            <a:off x="5926347" y="4718945"/>
            <a:ext cx="1293034" cy="197972"/>
          </a:xfrm>
          <a:prstGeom prst="rect">
            <a:avLst/>
          </a:prstGeom>
        </p:spPr>
      </p:pic>
      <p:pic>
        <p:nvPicPr>
          <p:cNvPr id="122" name="그림 121"/>
          <p:cNvPicPr>
            <a:picLocks noChangeAspect="1"/>
          </p:cNvPicPr>
          <p:nvPr/>
        </p:nvPicPr>
        <p:blipFill>
          <a:blip r:embed="rId12"/>
          <a:stretch>
            <a:fillRect/>
          </a:stretch>
        </p:blipFill>
        <p:spPr>
          <a:xfrm>
            <a:off x="6211671" y="3516365"/>
            <a:ext cx="1016495" cy="201125"/>
          </a:xfrm>
          <a:prstGeom prst="rect">
            <a:avLst/>
          </a:prstGeom>
        </p:spPr>
      </p:pic>
      <p:pic>
        <p:nvPicPr>
          <p:cNvPr id="123" name="그림 122"/>
          <p:cNvPicPr>
            <a:picLocks noChangeAspect="1"/>
          </p:cNvPicPr>
          <p:nvPr/>
        </p:nvPicPr>
        <p:blipFill>
          <a:blip r:embed="rId5"/>
          <a:stretch>
            <a:fillRect/>
          </a:stretch>
        </p:blipFill>
        <p:spPr>
          <a:xfrm>
            <a:off x="1508498" y="4766208"/>
            <a:ext cx="1521869" cy="149692"/>
          </a:xfrm>
          <a:prstGeom prst="rect">
            <a:avLst/>
          </a:prstGeom>
        </p:spPr>
      </p:pic>
      <p:graphicFrame>
        <p:nvGraphicFramePr>
          <p:cNvPr id="124" name="표 123"/>
          <p:cNvGraphicFramePr>
            <a:graphicFrameLocks noGrp="1"/>
          </p:cNvGraphicFramePr>
          <p:nvPr>
            <p:extLst/>
          </p:nvPr>
        </p:nvGraphicFramePr>
        <p:xfrm>
          <a:off x="1510998" y="3742659"/>
          <a:ext cx="5708383" cy="952037"/>
        </p:xfrm>
        <a:graphic>
          <a:graphicData uri="http://schemas.openxmlformats.org/drawingml/2006/table">
            <a:tbl>
              <a:tblPr firstRow="1" bandRow="1">
                <a:tableStyleId>{5C22544A-7EE6-4342-B048-85BDC9FD1C3A}</a:tableStyleId>
              </a:tblPr>
              <a:tblGrid>
                <a:gridCol w="532592"/>
                <a:gridCol w="575004"/>
                <a:gridCol w="505116"/>
                <a:gridCol w="706236"/>
                <a:gridCol w="484781"/>
                <a:gridCol w="1473279"/>
                <a:gridCol w="432048"/>
                <a:gridCol w="432048"/>
                <a:gridCol w="567279"/>
              </a:tblGrid>
              <a:tr h="264557">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출석율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8" name="직사각형 127"/>
          <p:cNvSpPr/>
          <p:nvPr/>
        </p:nvSpPr>
        <p:spPr bwMode="auto">
          <a:xfrm>
            <a:off x="1635309" y="5556036"/>
            <a:ext cx="512375" cy="15679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처리완료</a:t>
            </a:r>
            <a:endParaRPr kumimoji="1" lang="ko-KR" altLang="en-US" sz="900" b="1" dirty="0">
              <a:solidFill>
                <a:schemeClr val="bg1"/>
              </a:solidFill>
              <a:latin typeface="Arial" charset="0"/>
              <a:ea typeface="돋움" pitchFamily="50" charset="-127"/>
            </a:endParaRPr>
          </a:p>
        </p:txBody>
      </p:sp>
      <p:sp>
        <p:nvSpPr>
          <p:cNvPr id="129" name="직사각형 128"/>
          <p:cNvSpPr/>
          <p:nvPr/>
        </p:nvSpPr>
        <p:spPr bwMode="auto">
          <a:xfrm>
            <a:off x="1635309" y="5788995"/>
            <a:ext cx="512375" cy="15679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처리완료</a:t>
            </a:r>
            <a:endParaRPr kumimoji="1" lang="ko-KR" altLang="en-US" sz="900" b="1" dirty="0">
              <a:solidFill>
                <a:schemeClr val="bg1"/>
              </a:solidFill>
              <a:latin typeface="Arial" charset="0"/>
              <a:ea typeface="돋움" pitchFamily="50" charset="-127"/>
            </a:endParaRPr>
          </a:p>
        </p:txBody>
      </p:sp>
      <p:sp>
        <p:nvSpPr>
          <p:cNvPr id="131" name="직사각형 130"/>
          <p:cNvSpPr/>
          <p:nvPr/>
        </p:nvSpPr>
        <p:spPr bwMode="auto">
          <a:xfrm>
            <a:off x="1635309" y="6024417"/>
            <a:ext cx="512375" cy="15679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처리완료</a:t>
            </a:r>
            <a:endParaRPr kumimoji="1" lang="ko-KR" altLang="en-US" sz="900" b="1" dirty="0">
              <a:solidFill>
                <a:schemeClr val="bg1"/>
              </a:solidFill>
              <a:latin typeface="Arial" charset="0"/>
              <a:ea typeface="돋움" pitchFamily="50" charset="-127"/>
            </a:endParaRPr>
          </a:p>
        </p:txBody>
      </p:sp>
      <p:pic>
        <p:nvPicPr>
          <p:cNvPr id="125" name="그림 124"/>
          <p:cNvPicPr>
            <a:picLocks noChangeAspect="1"/>
          </p:cNvPicPr>
          <p:nvPr/>
        </p:nvPicPr>
        <p:blipFill>
          <a:blip r:embed="rId11"/>
          <a:stretch>
            <a:fillRect/>
          </a:stretch>
        </p:blipFill>
        <p:spPr>
          <a:xfrm>
            <a:off x="3358854" y="5533510"/>
            <a:ext cx="1055755" cy="206589"/>
          </a:xfrm>
          <a:prstGeom prst="rect">
            <a:avLst/>
          </a:prstGeom>
        </p:spPr>
      </p:pic>
      <p:pic>
        <p:nvPicPr>
          <p:cNvPr id="133" name="그림 132"/>
          <p:cNvPicPr>
            <a:picLocks noChangeAspect="1"/>
          </p:cNvPicPr>
          <p:nvPr/>
        </p:nvPicPr>
        <p:blipFill>
          <a:blip r:embed="rId11"/>
          <a:stretch>
            <a:fillRect/>
          </a:stretch>
        </p:blipFill>
        <p:spPr>
          <a:xfrm>
            <a:off x="3358854" y="5769072"/>
            <a:ext cx="1055755" cy="206589"/>
          </a:xfrm>
          <a:prstGeom prst="rect">
            <a:avLst/>
          </a:prstGeom>
        </p:spPr>
      </p:pic>
      <p:pic>
        <p:nvPicPr>
          <p:cNvPr id="135" name="그림 134"/>
          <p:cNvPicPr>
            <a:picLocks noChangeAspect="1"/>
          </p:cNvPicPr>
          <p:nvPr/>
        </p:nvPicPr>
        <p:blipFill>
          <a:blip r:embed="rId11"/>
          <a:stretch>
            <a:fillRect/>
          </a:stretch>
        </p:blipFill>
        <p:spPr>
          <a:xfrm>
            <a:off x="3358854" y="6019838"/>
            <a:ext cx="1055755" cy="206589"/>
          </a:xfrm>
          <a:prstGeom prst="rect">
            <a:avLst/>
          </a:prstGeom>
        </p:spPr>
      </p:pic>
      <p:pic>
        <p:nvPicPr>
          <p:cNvPr id="138" name="Picture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684424" y="4039480"/>
            <a:ext cx="460791" cy="116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0" name="직사각형 139"/>
          <p:cNvSpPr/>
          <p:nvPr/>
        </p:nvSpPr>
        <p:spPr bwMode="auto">
          <a:xfrm>
            <a:off x="6684424" y="4215708"/>
            <a:ext cx="473172" cy="105667"/>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41" name="그림 140"/>
          <p:cNvPicPr>
            <a:picLocks noChangeAspect="1"/>
          </p:cNvPicPr>
          <p:nvPr/>
        </p:nvPicPr>
        <p:blipFill>
          <a:blip r:embed="rId14"/>
          <a:stretch>
            <a:fillRect/>
          </a:stretch>
        </p:blipFill>
        <p:spPr>
          <a:xfrm>
            <a:off x="5181248" y="5556036"/>
            <a:ext cx="201166" cy="180899"/>
          </a:xfrm>
          <a:prstGeom prst="rect">
            <a:avLst/>
          </a:prstGeom>
        </p:spPr>
      </p:pic>
      <p:pic>
        <p:nvPicPr>
          <p:cNvPr id="142" name="그림 141"/>
          <p:cNvPicPr>
            <a:picLocks noChangeAspect="1"/>
          </p:cNvPicPr>
          <p:nvPr/>
        </p:nvPicPr>
        <p:blipFill>
          <a:blip r:embed="rId14"/>
          <a:stretch>
            <a:fillRect/>
          </a:stretch>
        </p:blipFill>
        <p:spPr>
          <a:xfrm>
            <a:off x="5181248" y="5790306"/>
            <a:ext cx="201166" cy="180899"/>
          </a:xfrm>
          <a:prstGeom prst="rect">
            <a:avLst/>
          </a:prstGeom>
        </p:spPr>
      </p:pic>
      <p:pic>
        <p:nvPicPr>
          <p:cNvPr id="143" name="그림 142"/>
          <p:cNvPicPr>
            <a:picLocks noChangeAspect="1"/>
          </p:cNvPicPr>
          <p:nvPr/>
        </p:nvPicPr>
        <p:blipFill>
          <a:blip r:embed="rId14"/>
          <a:stretch>
            <a:fillRect/>
          </a:stretch>
        </p:blipFill>
        <p:spPr>
          <a:xfrm>
            <a:off x="5181248" y="6022837"/>
            <a:ext cx="201166" cy="180899"/>
          </a:xfrm>
          <a:prstGeom prst="rect">
            <a:avLst/>
          </a:prstGeom>
        </p:spPr>
      </p:pic>
      <p:pic>
        <p:nvPicPr>
          <p:cNvPr id="145" name="그림 144"/>
          <p:cNvPicPr>
            <a:picLocks noChangeAspect="1"/>
          </p:cNvPicPr>
          <p:nvPr/>
        </p:nvPicPr>
        <p:blipFill>
          <a:blip r:embed="rId12"/>
          <a:stretch>
            <a:fillRect/>
          </a:stretch>
        </p:blipFill>
        <p:spPr>
          <a:xfrm>
            <a:off x="6185653" y="1760424"/>
            <a:ext cx="1016495" cy="201125"/>
          </a:xfrm>
          <a:prstGeom prst="rect">
            <a:avLst/>
          </a:prstGeom>
        </p:spPr>
      </p:pic>
      <p:pic>
        <p:nvPicPr>
          <p:cNvPr id="146" name="그림 145"/>
          <p:cNvPicPr>
            <a:picLocks noChangeAspect="1"/>
          </p:cNvPicPr>
          <p:nvPr/>
        </p:nvPicPr>
        <p:blipFill>
          <a:blip r:embed="rId11"/>
          <a:stretch>
            <a:fillRect/>
          </a:stretch>
        </p:blipFill>
        <p:spPr>
          <a:xfrm>
            <a:off x="3358854" y="6262378"/>
            <a:ext cx="1055755" cy="206589"/>
          </a:xfrm>
          <a:prstGeom prst="rect">
            <a:avLst/>
          </a:prstGeom>
        </p:spPr>
      </p:pic>
      <p:sp>
        <p:nvSpPr>
          <p:cNvPr id="148" name="직사각형 147"/>
          <p:cNvSpPr/>
          <p:nvPr/>
        </p:nvSpPr>
        <p:spPr bwMode="auto">
          <a:xfrm>
            <a:off x="1635309" y="6275226"/>
            <a:ext cx="512375" cy="15679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처리완료</a:t>
            </a:r>
            <a:endParaRPr kumimoji="1" lang="ko-KR" altLang="en-US" sz="900" b="1" dirty="0">
              <a:solidFill>
                <a:schemeClr val="bg1"/>
              </a:solidFill>
              <a:latin typeface="Arial" charset="0"/>
              <a:ea typeface="돋움" pitchFamily="50" charset="-127"/>
            </a:endParaRPr>
          </a:p>
        </p:txBody>
      </p:sp>
      <p:pic>
        <p:nvPicPr>
          <p:cNvPr id="149" name="그림 148"/>
          <p:cNvPicPr>
            <a:picLocks noChangeAspect="1"/>
          </p:cNvPicPr>
          <p:nvPr/>
        </p:nvPicPr>
        <p:blipFill>
          <a:blip r:embed="rId14"/>
          <a:stretch>
            <a:fillRect/>
          </a:stretch>
        </p:blipFill>
        <p:spPr>
          <a:xfrm>
            <a:off x="5181248" y="6262378"/>
            <a:ext cx="201166" cy="180899"/>
          </a:xfrm>
          <a:prstGeom prst="rect">
            <a:avLst/>
          </a:prstGeom>
        </p:spPr>
      </p:pic>
      <p:sp>
        <p:nvSpPr>
          <p:cNvPr id="79" name="TextBox 78"/>
          <p:cNvSpPr txBox="1"/>
          <p:nvPr/>
        </p:nvSpPr>
        <p:spPr>
          <a:xfrm>
            <a:off x="1409508" y="4912618"/>
            <a:ext cx="5920568" cy="1901838"/>
          </a:xfrm>
          <a:prstGeom prst="rect">
            <a:avLst/>
          </a:prstGeom>
          <a:noFill/>
          <a:ln w="25400">
            <a:solidFill>
              <a:srgbClr val="FF0000"/>
            </a:solidFill>
            <a:prstDash val="dash"/>
          </a:ln>
        </p:spPr>
        <p:txBody>
          <a:bodyPr wrap="square" rtlCol="0">
            <a:normAutofit/>
          </a:bodyPr>
          <a:lstStyle/>
          <a:p>
            <a:endParaRPr lang="ko-KR" altLang="en-US" dirty="0"/>
          </a:p>
        </p:txBody>
      </p:sp>
      <p:sp>
        <p:nvSpPr>
          <p:cNvPr id="80" name="직사각형 79"/>
          <p:cNvSpPr/>
          <p:nvPr/>
        </p:nvSpPr>
        <p:spPr>
          <a:xfrm>
            <a:off x="7759344" y="1392275"/>
            <a:ext cx="1263899" cy="1738455"/>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확인 버튼 클릭 시 </a:t>
            </a:r>
            <a:r>
              <a:rPr lang="en-US" altLang="ko-KR" sz="1000" b="1" kern="100" dirty="0" smtClean="0">
                <a:latin typeface="맑은 고딕"/>
                <a:ea typeface="맑은 고딕"/>
                <a:cs typeface="Times New Roman"/>
                <a:sym typeface="Wingdings" panose="05000000000000000000" pitchFamily="2" charset="2"/>
              </a:rPr>
              <a:t> </a:t>
            </a:r>
            <a:r>
              <a:rPr lang="ko-KR" altLang="en-US" sz="1000" b="1" kern="100" dirty="0" smtClean="0">
                <a:latin typeface="맑은 고딕"/>
                <a:ea typeface="맑은 고딕"/>
                <a:cs typeface="Times New Roman"/>
                <a:sym typeface="Wingdings" panose="05000000000000000000" pitchFamily="2" charset="2"/>
              </a:rPr>
              <a:t>진행 상황 내 미처리 버튼 처리완료로 전환</a:t>
            </a:r>
            <a:endParaRPr lang="en-US" altLang="ko-KR" sz="1000" b="1" kern="100" dirty="0" smtClean="0">
              <a:latin typeface="맑은 고딕"/>
              <a:ea typeface="맑은 고딕"/>
              <a:cs typeface="Times New Roman"/>
            </a:endParaRPr>
          </a:p>
        </p:txBody>
      </p:sp>
      <p:sp>
        <p:nvSpPr>
          <p:cNvPr id="81" name="직사각형 80"/>
          <p:cNvSpPr/>
          <p:nvPr/>
        </p:nvSpPr>
        <p:spPr>
          <a:xfrm>
            <a:off x="237299" y="3985943"/>
            <a:ext cx="1065873" cy="141750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해당 프로그램 클릭 시</a:t>
            </a:r>
            <a:r>
              <a:rPr lang="en-US" altLang="ko-KR" sz="1000" b="1" kern="100" dirty="0" smtClean="0">
                <a:latin typeface="맑은 고딕"/>
                <a:ea typeface="맑은 고딕"/>
                <a:cs typeface="Times New Roman"/>
                <a:sym typeface="Wingdings" panose="05000000000000000000" pitchFamily="2" charset="2"/>
              </a:rPr>
              <a:t> </a:t>
            </a:r>
            <a:r>
              <a:rPr lang="ko-KR" altLang="en-US" sz="1000" b="1" kern="100" dirty="0" smtClean="0">
                <a:latin typeface="맑은 고딕"/>
                <a:ea typeface="맑은 고딕"/>
                <a:cs typeface="Times New Roman"/>
                <a:sym typeface="Wingdings" panose="05000000000000000000" pitchFamily="2" charset="2"/>
              </a:rPr>
              <a:t>해당 프로그램에 대한 </a:t>
            </a:r>
            <a:r>
              <a:rPr lang="ko-KR" altLang="en-US" sz="1000" b="1" kern="100" dirty="0" err="1" smtClean="0">
                <a:latin typeface="맑은 고딕"/>
                <a:ea typeface="맑은 고딕"/>
                <a:cs typeface="Times New Roman"/>
                <a:sym typeface="Wingdings" panose="05000000000000000000" pitchFamily="2" charset="2"/>
              </a:rPr>
              <a:t>회차</a:t>
            </a:r>
            <a:r>
              <a:rPr lang="ko-KR" altLang="en-US" sz="1000" b="1" kern="100" dirty="0" smtClean="0">
                <a:latin typeface="맑은 고딕"/>
                <a:ea typeface="맑은 고딕"/>
                <a:cs typeface="Times New Roman"/>
                <a:sym typeface="Wingdings" panose="05000000000000000000" pitchFamily="2" charset="2"/>
              </a:rPr>
              <a:t> 정보 보여주기</a:t>
            </a:r>
            <a:endParaRPr lang="en-US" altLang="ko-KR" sz="1000" b="1" kern="100" dirty="0" smtClean="0">
              <a:latin typeface="맑은 고딕"/>
              <a:ea typeface="맑은 고딕"/>
              <a:cs typeface="Times New Roman"/>
            </a:endParaRPr>
          </a:p>
        </p:txBody>
      </p:sp>
      <p:sp>
        <p:nvSpPr>
          <p:cNvPr id="82" name="TextBox 81"/>
          <p:cNvSpPr txBox="1"/>
          <p:nvPr/>
        </p:nvSpPr>
        <p:spPr>
          <a:xfrm>
            <a:off x="6852820" y="2243516"/>
            <a:ext cx="385764" cy="672281"/>
          </a:xfrm>
          <a:prstGeom prst="rect">
            <a:avLst/>
          </a:prstGeom>
          <a:noFill/>
          <a:ln w="25400">
            <a:solidFill>
              <a:srgbClr val="FF0000"/>
            </a:solidFill>
            <a:prstDash val="dash"/>
          </a:ln>
        </p:spPr>
        <p:txBody>
          <a:bodyPr wrap="square" rtlCol="0">
            <a:normAutofit/>
          </a:bodyPr>
          <a:lstStyle/>
          <a:p>
            <a:endParaRPr lang="ko-KR" altLang="en-US" dirty="0"/>
          </a:p>
        </p:txBody>
      </p:sp>
      <p:sp>
        <p:nvSpPr>
          <p:cNvPr id="83" name="TextBox 82"/>
          <p:cNvSpPr txBox="1"/>
          <p:nvPr/>
        </p:nvSpPr>
        <p:spPr>
          <a:xfrm>
            <a:off x="1483720" y="2173549"/>
            <a:ext cx="692429" cy="754715"/>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84" name="꺾인 연결선 83"/>
          <p:cNvCxnSpPr>
            <a:stCxn id="82" idx="3"/>
            <a:endCxn id="80" idx="2"/>
          </p:cNvCxnSpPr>
          <p:nvPr/>
        </p:nvCxnSpPr>
        <p:spPr bwMode="auto">
          <a:xfrm>
            <a:off x="7238584" y="2579657"/>
            <a:ext cx="1152710" cy="551073"/>
          </a:xfrm>
          <a:prstGeom prst="bentConnector4">
            <a:avLst>
              <a:gd name="adj1" fmla="val 22589"/>
              <a:gd name="adj2" fmla="val 14148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5" name="직사각형 84"/>
          <p:cNvSpPr/>
          <p:nvPr/>
        </p:nvSpPr>
        <p:spPr>
          <a:xfrm>
            <a:off x="3643155" y="182403"/>
            <a:ext cx="1846511" cy="870333"/>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신청 시간은 학습자가 </a:t>
            </a:r>
            <a:r>
              <a:rPr lang="ko-KR" altLang="en-US" sz="1000" b="1" kern="100" dirty="0" err="1" smtClean="0">
                <a:latin typeface="맑은 고딕"/>
                <a:ea typeface="맑은 고딕"/>
                <a:cs typeface="Times New Roman"/>
              </a:rPr>
              <a:t>공결처리를</a:t>
            </a:r>
            <a:r>
              <a:rPr lang="ko-KR" altLang="en-US" sz="1000" b="1" kern="100" dirty="0">
                <a:latin typeface="맑은 고딕"/>
                <a:ea typeface="맑은 고딕"/>
                <a:cs typeface="Times New Roman"/>
              </a:rPr>
              <a:t> </a:t>
            </a:r>
            <a:r>
              <a:rPr lang="ko-KR" altLang="en-US" sz="1000" b="1" kern="100" dirty="0" smtClean="0">
                <a:latin typeface="맑은 고딕"/>
                <a:ea typeface="맑은 고딕"/>
                <a:cs typeface="Times New Roman"/>
              </a:rPr>
              <a:t>신청한 시간</a:t>
            </a:r>
            <a:endParaRPr lang="en-US" altLang="ko-KR" sz="1000" b="1" kern="100" dirty="0" smtClean="0">
              <a:latin typeface="맑은 고딕"/>
              <a:ea typeface="맑은 고딕"/>
              <a:cs typeface="Times New Roman"/>
            </a:endParaRPr>
          </a:p>
        </p:txBody>
      </p:sp>
      <p:sp>
        <p:nvSpPr>
          <p:cNvPr id="86" name="TextBox 85"/>
          <p:cNvSpPr txBox="1"/>
          <p:nvPr/>
        </p:nvSpPr>
        <p:spPr>
          <a:xfrm>
            <a:off x="4616566" y="2178165"/>
            <a:ext cx="873100" cy="456198"/>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87" name="꺾인 연결선 86"/>
          <p:cNvCxnSpPr>
            <a:stCxn id="86" idx="0"/>
            <a:endCxn id="85" idx="2"/>
          </p:cNvCxnSpPr>
          <p:nvPr/>
        </p:nvCxnSpPr>
        <p:spPr bwMode="auto">
          <a:xfrm rot="16200000" flipV="1">
            <a:off x="4247050" y="1372098"/>
            <a:ext cx="1125429" cy="486705"/>
          </a:xfrm>
          <a:prstGeom prst="bentConnector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8" name="TextBox 87"/>
          <p:cNvSpPr txBox="1"/>
          <p:nvPr/>
        </p:nvSpPr>
        <p:spPr>
          <a:xfrm>
            <a:off x="1483763" y="3964631"/>
            <a:ext cx="621959" cy="755284"/>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89" name="꺾인 연결선 88"/>
          <p:cNvCxnSpPr>
            <a:stCxn id="88" idx="0"/>
            <a:endCxn id="81" idx="0"/>
          </p:cNvCxnSpPr>
          <p:nvPr/>
        </p:nvCxnSpPr>
        <p:spPr bwMode="auto">
          <a:xfrm rot="16200000" flipH="1" flipV="1">
            <a:off x="1271834" y="3463033"/>
            <a:ext cx="21312" cy="1024507"/>
          </a:xfrm>
          <a:prstGeom prst="bentConnector3">
            <a:avLst>
              <a:gd name="adj1" fmla="val -1072635"/>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꺾인 연결선 89"/>
          <p:cNvCxnSpPr>
            <a:stCxn id="81" idx="2"/>
            <a:endCxn id="79" idx="1"/>
          </p:cNvCxnSpPr>
          <p:nvPr/>
        </p:nvCxnSpPr>
        <p:spPr bwMode="auto">
          <a:xfrm rot="16200000" flipH="1">
            <a:off x="859828" y="5313857"/>
            <a:ext cx="460088" cy="639272"/>
          </a:xfrm>
          <a:prstGeom prst="bentConnector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1" name="Oval 14"/>
          <p:cNvSpPr>
            <a:spLocks noChangeArrowheads="1"/>
          </p:cNvSpPr>
          <p:nvPr/>
        </p:nvSpPr>
        <p:spPr bwMode="gray">
          <a:xfrm>
            <a:off x="7151025" y="2108707"/>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1</a:t>
            </a:r>
          </a:p>
        </p:txBody>
      </p:sp>
      <p:sp>
        <p:nvSpPr>
          <p:cNvPr id="92" name="Oval 14"/>
          <p:cNvSpPr>
            <a:spLocks noChangeArrowheads="1"/>
          </p:cNvSpPr>
          <p:nvPr/>
        </p:nvSpPr>
        <p:spPr bwMode="gray">
          <a:xfrm>
            <a:off x="1368613" y="2092957"/>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smtClean="0">
                <a:solidFill>
                  <a:schemeClr val="bg1"/>
                </a:solidFill>
                <a:latin typeface="Arial" panose="020B0604020202020204" pitchFamily="34" charset="0"/>
                <a:ea typeface="돋움" panose="020B0600000101010101" pitchFamily="50" charset="-127"/>
              </a:rPr>
              <a:t>2</a:t>
            </a:r>
            <a:endParaRPr lang="en-US" altLang="ko-KR" sz="1200" dirty="0">
              <a:solidFill>
                <a:schemeClr val="bg1"/>
              </a:solidFill>
              <a:latin typeface="Arial" panose="020B0604020202020204" pitchFamily="34" charset="0"/>
              <a:ea typeface="돋움" panose="020B0600000101010101" pitchFamily="50" charset="-127"/>
            </a:endParaRPr>
          </a:p>
        </p:txBody>
      </p:sp>
      <p:sp>
        <p:nvSpPr>
          <p:cNvPr id="93" name="Oval 14"/>
          <p:cNvSpPr>
            <a:spLocks noChangeArrowheads="1"/>
          </p:cNvSpPr>
          <p:nvPr/>
        </p:nvSpPr>
        <p:spPr bwMode="gray">
          <a:xfrm>
            <a:off x="915863" y="3395242"/>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1</a:t>
            </a:r>
          </a:p>
        </p:txBody>
      </p:sp>
      <p:cxnSp>
        <p:nvCxnSpPr>
          <p:cNvPr id="94" name="꺾인 연결선 93"/>
          <p:cNvCxnSpPr>
            <a:stCxn id="80" idx="0"/>
            <a:endCxn id="83" idx="1"/>
          </p:cNvCxnSpPr>
          <p:nvPr/>
        </p:nvCxnSpPr>
        <p:spPr bwMode="auto">
          <a:xfrm rot="16200000" flipH="1" flipV="1">
            <a:off x="4358191" y="-1482196"/>
            <a:ext cx="1158632" cy="6907574"/>
          </a:xfrm>
          <a:prstGeom prst="bentConnector4">
            <a:avLst>
              <a:gd name="adj1" fmla="val -19730"/>
              <a:gd name="adj2" fmla="val 103309"/>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8" name="TextBox 97"/>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Consultant</a:t>
            </a:r>
            <a:endParaRPr lang="ko-KR" altLang="en-US" sz="1200" b="1" dirty="0"/>
          </a:p>
        </p:txBody>
      </p:sp>
    </p:spTree>
    <p:extLst>
      <p:ext uri="{BB962C8B-B14F-4D97-AF65-F5344CB8AC3E}">
        <p14:creationId xmlns:p14="http://schemas.microsoft.com/office/powerpoint/2010/main" val="2566912273"/>
      </p:ext>
    </p:extLst>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1(3). </a:t>
            </a:r>
            <a:r>
              <a:rPr lang="ko-KR" altLang="en-US" dirty="0" smtClean="0">
                <a:solidFill>
                  <a:srgbClr val="000000"/>
                </a:solidFill>
                <a:latin typeface="돋움"/>
                <a:ea typeface="돋움"/>
              </a:rPr>
              <a:t>출결관리 세부기능 </a:t>
            </a:r>
            <a:r>
              <a:rPr lang="en-US" altLang="ko-KR" dirty="0" smtClean="0">
                <a:solidFill>
                  <a:srgbClr val="000000"/>
                </a:solidFill>
                <a:latin typeface="돋움"/>
                <a:ea typeface="돋움"/>
              </a:rPr>
              <a:t>- 2 </a:t>
            </a:r>
            <a:endParaRPr lang="ko-KR" altLang="en-US" dirty="0">
              <a:solidFill>
                <a:srgbClr val="000000"/>
              </a:solidFill>
              <a:latin typeface="돋움"/>
              <a:ea typeface="돋움"/>
            </a:endParaRPr>
          </a:p>
        </p:txBody>
      </p:sp>
      <p:pic>
        <p:nvPicPr>
          <p:cNvPr id="15" name="그림 14"/>
          <p:cNvPicPr>
            <a:picLocks noChangeAspect="1"/>
          </p:cNvPicPr>
          <p:nvPr/>
        </p:nvPicPr>
        <p:blipFill>
          <a:blip r:embed="rId2"/>
          <a:stretch>
            <a:fillRect/>
          </a:stretch>
        </p:blipFill>
        <p:spPr>
          <a:xfrm>
            <a:off x="179512" y="1019959"/>
            <a:ext cx="4248472" cy="3570525"/>
          </a:xfrm>
          <a:prstGeom prst="rect">
            <a:avLst/>
          </a:prstGeom>
        </p:spPr>
      </p:pic>
      <p:sp>
        <p:nvSpPr>
          <p:cNvPr id="77" name="TextBox 76"/>
          <p:cNvSpPr txBox="1"/>
          <p:nvPr/>
        </p:nvSpPr>
        <p:spPr>
          <a:xfrm>
            <a:off x="2894044" y="3691067"/>
            <a:ext cx="648072" cy="746046"/>
          </a:xfrm>
          <a:prstGeom prst="rect">
            <a:avLst/>
          </a:prstGeom>
          <a:noFill/>
          <a:ln w="25400">
            <a:solidFill>
              <a:srgbClr val="FF0000"/>
            </a:solidFill>
            <a:prstDash val="dash"/>
          </a:ln>
        </p:spPr>
        <p:txBody>
          <a:bodyPr wrap="square" rtlCol="0">
            <a:normAutofit/>
          </a:bodyPr>
          <a:lstStyle/>
          <a:p>
            <a:endParaRPr lang="ko-KR" altLang="en-US" dirty="0"/>
          </a:p>
        </p:txBody>
      </p:sp>
      <p:pic>
        <p:nvPicPr>
          <p:cNvPr id="17" name="그림 16"/>
          <p:cNvPicPr>
            <a:picLocks noChangeAspect="1"/>
          </p:cNvPicPr>
          <p:nvPr/>
        </p:nvPicPr>
        <p:blipFill>
          <a:blip r:embed="rId3"/>
          <a:stretch>
            <a:fillRect/>
          </a:stretch>
        </p:blipFill>
        <p:spPr>
          <a:xfrm>
            <a:off x="4605436" y="4420030"/>
            <a:ext cx="4150854" cy="2086922"/>
          </a:xfrm>
          <a:prstGeom prst="rect">
            <a:avLst/>
          </a:prstGeom>
        </p:spPr>
      </p:pic>
      <p:pic>
        <p:nvPicPr>
          <p:cNvPr id="19" name="그림 18"/>
          <p:cNvPicPr>
            <a:picLocks noChangeAspect="1"/>
          </p:cNvPicPr>
          <p:nvPr/>
        </p:nvPicPr>
        <p:blipFill>
          <a:blip r:embed="rId4"/>
          <a:stretch>
            <a:fillRect/>
          </a:stretch>
        </p:blipFill>
        <p:spPr>
          <a:xfrm>
            <a:off x="5577172" y="4853710"/>
            <a:ext cx="190500" cy="190500"/>
          </a:xfrm>
          <a:prstGeom prst="rect">
            <a:avLst/>
          </a:prstGeom>
        </p:spPr>
      </p:pic>
      <p:pic>
        <p:nvPicPr>
          <p:cNvPr id="96" name="그림 95"/>
          <p:cNvPicPr>
            <a:picLocks noChangeAspect="1"/>
          </p:cNvPicPr>
          <p:nvPr/>
        </p:nvPicPr>
        <p:blipFill>
          <a:blip r:embed="rId4"/>
          <a:stretch>
            <a:fillRect/>
          </a:stretch>
        </p:blipFill>
        <p:spPr>
          <a:xfrm>
            <a:off x="7668344" y="4831938"/>
            <a:ext cx="190500" cy="190500"/>
          </a:xfrm>
          <a:prstGeom prst="rect">
            <a:avLst/>
          </a:prstGeom>
        </p:spPr>
      </p:pic>
      <p:sp>
        <p:nvSpPr>
          <p:cNvPr id="20" name="직사각형 19"/>
          <p:cNvSpPr/>
          <p:nvPr/>
        </p:nvSpPr>
        <p:spPr bwMode="auto">
          <a:xfrm>
            <a:off x="4605436" y="4346712"/>
            <a:ext cx="4287044" cy="2304256"/>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97" name="직사각형 96"/>
          <p:cNvSpPr/>
          <p:nvPr/>
        </p:nvSpPr>
        <p:spPr bwMode="auto">
          <a:xfrm>
            <a:off x="4635621" y="4420030"/>
            <a:ext cx="1132052" cy="28966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i="0" u="none" strike="noStrike" cap="none" normalizeH="0" baseline="0" dirty="0" smtClean="0">
                <a:ln>
                  <a:noFill/>
                </a:ln>
                <a:solidFill>
                  <a:schemeClr val="bg1"/>
                </a:solidFill>
                <a:effectLst/>
                <a:latin typeface="Arial" charset="0"/>
                <a:ea typeface="돋움" pitchFamily="50" charset="-127"/>
              </a:rPr>
              <a:t>AC / SC </a:t>
            </a:r>
            <a:r>
              <a:rPr kumimoji="1" lang="ko-KR" altLang="en-US" sz="900" b="1" i="0" u="none" strike="noStrike" cap="none" normalizeH="0" baseline="0" dirty="0" smtClean="0">
                <a:ln>
                  <a:noFill/>
                </a:ln>
                <a:solidFill>
                  <a:schemeClr val="bg1"/>
                </a:solidFill>
                <a:effectLst/>
                <a:latin typeface="Arial" charset="0"/>
                <a:ea typeface="돋움" pitchFamily="50" charset="-127"/>
              </a:rPr>
              <a:t>선택</a:t>
            </a:r>
          </a:p>
        </p:txBody>
      </p:sp>
      <p:sp>
        <p:nvSpPr>
          <p:cNvPr id="98" name="TextBox 97"/>
          <p:cNvSpPr txBox="1"/>
          <p:nvPr/>
        </p:nvSpPr>
        <p:spPr>
          <a:xfrm>
            <a:off x="4787633" y="4948742"/>
            <a:ext cx="529192" cy="203518"/>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900" b="1" dirty="0" smtClean="0"/>
              <a:t>AC</a:t>
            </a:r>
            <a:endParaRPr lang="ko-KR" altLang="en-US" sz="900" b="1" dirty="0"/>
          </a:p>
        </p:txBody>
      </p:sp>
      <p:sp>
        <p:nvSpPr>
          <p:cNvPr id="99" name="TextBox 98"/>
          <p:cNvSpPr txBox="1"/>
          <p:nvPr/>
        </p:nvSpPr>
        <p:spPr>
          <a:xfrm>
            <a:off x="6881989" y="4948744"/>
            <a:ext cx="524980" cy="196754"/>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900" b="1" dirty="0"/>
              <a:t>S</a:t>
            </a:r>
            <a:r>
              <a:rPr lang="en-US" altLang="ko-KR" sz="900" b="1" dirty="0" smtClean="0"/>
              <a:t>C</a:t>
            </a:r>
            <a:endParaRPr lang="ko-KR" altLang="en-US" sz="900" b="1" dirty="0"/>
          </a:p>
        </p:txBody>
      </p:sp>
      <p:sp>
        <p:nvSpPr>
          <p:cNvPr id="28" name="직사각형 27"/>
          <p:cNvSpPr/>
          <p:nvPr/>
        </p:nvSpPr>
        <p:spPr bwMode="auto">
          <a:xfrm>
            <a:off x="4797839" y="6041232"/>
            <a:ext cx="486000" cy="277200"/>
          </a:xfrm>
          <a:prstGeom prst="rect">
            <a:avLst/>
          </a:prstGeom>
          <a:solidFill>
            <a:srgbClr val="3399FF"/>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i="0" u="none" strike="noStrike" cap="none" normalizeH="0" baseline="0" dirty="0" smtClean="0">
                <a:ln>
                  <a:noFill/>
                </a:ln>
                <a:solidFill>
                  <a:schemeClr val="bg1"/>
                </a:solidFill>
                <a:effectLst/>
                <a:latin typeface="Arial" charset="0"/>
                <a:ea typeface="돋움" pitchFamily="50" charset="-127"/>
              </a:rPr>
              <a:t>확인</a:t>
            </a:r>
          </a:p>
        </p:txBody>
      </p:sp>
      <p:sp>
        <p:nvSpPr>
          <p:cNvPr id="101" name="직사각형 100"/>
          <p:cNvSpPr/>
          <p:nvPr/>
        </p:nvSpPr>
        <p:spPr bwMode="auto">
          <a:xfrm>
            <a:off x="5349006" y="6041232"/>
            <a:ext cx="486480" cy="277458"/>
          </a:xfrm>
          <a:prstGeom prst="rect">
            <a:avLst/>
          </a:prstGeom>
          <a:solidFill>
            <a:srgbClr val="006666"/>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i="0" u="none" strike="noStrike" cap="none" normalizeH="0" baseline="0" dirty="0" smtClean="0">
                <a:ln>
                  <a:noFill/>
                </a:ln>
                <a:solidFill>
                  <a:schemeClr val="bg1"/>
                </a:solidFill>
                <a:effectLst/>
                <a:latin typeface="Arial" charset="0"/>
                <a:ea typeface="돋움" pitchFamily="50" charset="-127"/>
              </a:rPr>
              <a:t>취소</a:t>
            </a:r>
          </a:p>
        </p:txBody>
      </p:sp>
      <p:sp>
        <p:nvSpPr>
          <p:cNvPr id="102" name="직사각형 101"/>
          <p:cNvSpPr/>
          <p:nvPr/>
        </p:nvSpPr>
        <p:spPr bwMode="auto">
          <a:xfrm>
            <a:off x="7430548" y="6024668"/>
            <a:ext cx="486000" cy="277200"/>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latin typeface="Arial" charset="0"/>
                <a:ea typeface="돋움" pitchFamily="50" charset="-127"/>
              </a:rPr>
              <a:t>취소</a:t>
            </a:r>
            <a:endParaRPr kumimoji="1" lang="ko-KR" altLang="en-US" sz="1000" b="1" i="0" u="none" strike="noStrike" cap="none" normalizeH="0" baseline="0" dirty="0" smtClean="0">
              <a:ln>
                <a:noFill/>
              </a:ln>
              <a:effectLst/>
              <a:latin typeface="Arial" charset="0"/>
              <a:ea typeface="돋움" pitchFamily="50" charset="-127"/>
            </a:endParaRPr>
          </a:p>
        </p:txBody>
      </p:sp>
      <p:sp>
        <p:nvSpPr>
          <p:cNvPr id="103" name="직사각형 102"/>
          <p:cNvSpPr/>
          <p:nvPr/>
        </p:nvSpPr>
        <p:spPr bwMode="auto">
          <a:xfrm>
            <a:off x="6887142" y="6035500"/>
            <a:ext cx="486000" cy="277200"/>
          </a:xfrm>
          <a:prstGeom prst="rect">
            <a:avLst/>
          </a:prstGeom>
          <a:solidFill>
            <a:srgbClr val="00CC99"/>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i="0" u="none" strike="noStrike" cap="none" normalizeH="0" baseline="0" dirty="0" smtClean="0">
                <a:ln>
                  <a:noFill/>
                </a:ln>
                <a:solidFill>
                  <a:schemeClr val="bg1"/>
                </a:solidFill>
                <a:effectLst/>
                <a:latin typeface="Arial" charset="0"/>
                <a:ea typeface="돋움" pitchFamily="50" charset="-127"/>
              </a:rPr>
              <a:t>확인</a:t>
            </a:r>
          </a:p>
        </p:txBody>
      </p:sp>
      <p:sp>
        <p:nvSpPr>
          <p:cNvPr id="105" name="직사각형 104"/>
          <p:cNvSpPr/>
          <p:nvPr/>
        </p:nvSpPr>
        <p:spPr>
          <a:xfrm>
            <a:off x="2497978" y="4683667"/>
            <a:ext cx="1729873" cy="1941274"/>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체크 버튼 클릭 시 </a:t>
            </a:r>
            <a:r>
              <a:rPr lang="en-US" altLang="ko-KR" sz="1000" b="1" kern="100" dirty="0" smtClean="0">
                <a:latin typeface="맑은 고딕"/>
                <a:ea typeface="맑은 고딕"/>
                <a:cs typeface="Times New Roman"/>
              </a:rPr>
              <a:t>AC/SC </a:t>
            </a:r>
            <a:r>
              <a:rPr lang="ko-KR" altLang="en-US" sz="1000" b="1" kern="100" dirty="0" smtClean="0">
                <a:latin typeface="맑은 고딕"/>
                <a:ea typeface="맑은 고딕"/>
                <a:cs typeface="Times New Roman"/>
              </a:rPr>
              <a:t>선택 및 사유 작성 가능한 팝업 창 출현</a:t>
            </a:r>
            <a:endParaRPr lang="en-US" altLang="ko-KR" sz="1000" b="1" kern="100" dirty="0" smtClean="0">
              <a:latin typeface="맑은 고딕"/>
              <a:ea typeface="맑은 고딕"/>
              <a:cs typeface="Times New Roman"/>
            </a:endParaRPr>
          </a:p>
        </p:txBody>
      </p:sp>
      <p:cxnSp>
        <p:nvCxnSpPr>
          <p:cNvPr id="31" name="꺾인 연결선 30"/>
          <p:cNvCxnSpPr>
            <a:stCxn id="77" idx="1"/>
            <a:endCxn id="105" idx="1"/>
          </p:cNvCxnSpPr>
          <p:nvPr/>
        </p:nvCxnSpPr>
        <p:spPr bwMode="auto">
          <a:xfrm rot="10800000" flipV="1">
            <a:off x="2497978" y="4064090"/>
            <a:ext cx="396066" cy="1590214"/>
          </a:xfrm>
          <a:prstGeom prst="bentConnector3">
            <a:avLst>
              <a:gd name="adj1" fmla="val 15771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6" name="AutoShape 85"/>
          <p:cNvSpPr>
            <a:spLocks noChangeArrowheads="1"/>
          </p:cNvSpPr>
          <p:nvPr/>
        </p:nvSpPr>
        <p:spPr bwMode="auto">
          <a:xfrm rot="5400000">
            <a:off x="3239097" y="5601530"/>
            <a:ext cx="2298066"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07" name="직사각형 106"/>
          <p:cNvSpPr/>
          <p:nvPr/>
        </p:nvSpPr>
        <p:spPr>
          <a:xfrm>
            <a:off x="7107359" y="2960869"/>
            <a:ext cx="1729873" cy="127909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확인 버튼 클릭 시 </a:t>
            </a:r>
            <a:r>
              <a:rPr lang="en-US" altLang="ko-KR" sz="1000" b="1" kern="100" dirty="0" smtClean="0">
                <a:latin typeface="맑은 고딕"/>
                <a:ea typeface="맑은 고딕"/>
                <a:cs typeface="Times New Roman"/>
              </a:rPr>
              <a:t>AC/SC </a:t>
            </a:r>
            <a:r>
              <a:rPr lang="ko-KR" altLang="en-US" sz="1000" b="1" kern="100" dirty="0" smtClean="0">
                <a:latin typeface="맑은 고딕"/>
                <a:ea typeface="맑은 고딕"/>
                <a:cs typeface="Times New Roman"/>
              </a:rPr>
              <a:t>선택 팝업 창 닫히면서 신청확인 </a:t>
            </a:r>
            <a:r>
              <a:rPr lang="ko-KR" altLang="en-US" sz="1000" b="1" kern="100" dirty="0" err="1" smtClean="0">
                <a:latin typeface="맑은 고딕"/>
                <a:ea typeface="맑은 고딕"/>
                <a:cs typeface="Times New Roman"/>
              </a:rPr>
              <a:t>팝업창</a:t>
            </a:r>
            <a:r>
              <a:rPr lang="ko-KR" altLang="en-US" sz="1000" b="1" kern="100" dirty="0">
                <a:latin typeface="맑은 고딕"/>
                <a:ea typeface="맑은 고딕"/>
                <a:cs typeface="Times New Roman"/>
              </a:rPr>
              <a:t> </a:t>
            </a:r>
            <a:r>
              <a:rPr lang="ko-KR" altLang="en-US" sz="1000" b="1" kern="100" dirty="0" smtClean="0">
                <a:latin typeface="맑은 고딕"/>
                <a:ea typeface="맑은 고딕"/>
                <a:cs typeface="Times New Roman"/>
              </a:rPr>
              <a:t>표시</a:t>
            </a:r>
            <a:endParaRPr lang="en-US" altLang="ko-KR" sz="1000" b="1" kern="100" dirty="0" smtClean="0">
              <a:latin typeface="맑은 고딕"/>
              <a:ea typeface="맑은 고딕"/>
              <a:cs typeface="Times New Roman"/>
            </a:endParaRPr>
          </a:p>
          <a:p>
            <a:pPr marL="171450" indent="-85725">
              <a:buFont typeface="Arial" panose="020B0604020202020204" pitchFamily="34" charset="0"/>
              <a:buChar char="•"/>
            </a:pPr>
            <a:r>
              <a:rPr lang="ko-KR" altLang="en-US" sz="1000" b="1" kern="100" dirty="0" smtClean="0">
                <a:latin typeface="맑은 고딕"/>
                <a:ea typeface="맑은 고딕"/>
                <a:cs typeface="Times New Roman"/>
              </a:rPr>
              <a:t>취소 버튼 클릭 시 작성 내용 초기화</a:t>
            </a:r>
            <a:endParaRPr lang="en-US" altLang="ko-KR" sz="1000" b="1" kern="100" dirty="0" smtClean="0">
              <a:latin typeface="맑은 고딕"/>
              <a:ea typeface="맑은 고딕"/>
              <a:cs typeface="Times New Roman"/>
            </a:endParaRPr>
          </a:p>
        </p:txBody>
      </p:sp>
      <p:sp>
        <p:nvSpPr>
          <p:cNvPr id="108" name="TextBox 107"/>
          <p:cNvSpPr txBox="1"/>
          <p:nvPr/>
        </p:nvSpPr>
        <p:spPr>
          <a:xfrm>
            <a:off x="5566286" y="4853710"/>
            <a:ext cx="215843" cy="202251"/>
          </a:xfrm>
          <a:prstGeom prst="rect">
            <a:avLst/>
          </a:prstGeom>
          <a:noFill/>
          <a:ln w="25400">
            <a:solidFill>
              <a:srgbClr val="FF0000"/>
            </a:solidFill>
            <a:prstDash val="dash"/>
          </a:ln>
        </p:spPr>
        <p:txBody>
          <a:bodyPr wrap="square" rtlCol="0">
            <a:normAutofit fontScale="47500" lnSpcReduction="20000"/>
          </a:bodyPr>
          <a:lstStyle/>
          <a:p>
            <a:endParaRPr lang="ko-KR" altLang="en-US" dirty="0"/>
          </a:p>
        </p:txBody>
      </p:sp>
      <p:sp>
        <p:nvSpPr>
          <p:cNvPr id="109" name="직사각형 108"/>
          <p:cNvSpPr/>
          <p:nvPr/>
        </p:nvSpPr>
        <p:spPr>
          <a:xfrm>
            <a:off x="4777712" y="1556611"/>
            <a:ext cx="1729873" cy="1261982"/>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체크 박스 미 선택 시 사유란 비활성화</a:t>
            </a:r>
            <a:endParaRPr lang="en-US" altLang="ko-KR" sz="1000" b="1" kern="100" dirty="0" smtClean="0">
              <a:latin typeface="맑은 고딕"/>
              <a:ea typeface="맑은 고딕"/>
              <a:cs typeface="Times New Roman"/>
            </a:endParaRPr>
          </a:p>
          <a:p>
            <a:pPr marL="171450" indent="-85725">
              <a:buFont typeface="Arial" panose="020B0604020202020204" pitchFamily="34" charset="0"/>
              <a:buChar char="•"/>
            </a:pPr>
            <a:r>
              <a:rPr lang="ko-KR" altLang="en-US" sz="1000" b="1" kern="100" dirty="0" smtClean="0">
                <a:latin typeface="맑은 고딕"/>
                <a:ea typeface="맑은 고딕"/>
                <a:cs typeface="Times New Roman"/>
              </a:rPr>
              <a:t>체크 박스 선택 후 사유 </a:t>
            </a:r>
            <a:r>
              <a:rPr lang="ko-KR" altLang="en-US" sz="1000" b="1" kern="100" dirty="0" err="1" smtClean="0">
                <a:latin typeface="맑은 고딕"/>
                <a:ea typeface="맑은 고딕"/>
                <a:cs typeface="Times New Roman"/>
              </a:rPr>
              <a:t>작성란</a:t>
            </a:r>
            <a:r>
              <a:rPr lang="ko-KR" altLang="en-US" sz="1000" b="1" kern="100" dirty="0" smtClean="0">
                <a:latin typeface="맑은 고딕"/>
                <a:ea typeface="맑은 고딕"/>
                <a:cs typeface="Times New Roman"/>
              </a:rPr>
              <a:t> 활성화</a:t>
            </a:r>
            <a:endParaRPr lang="en-US" altLang="ko-KR" sz="1000" b="1" kern="100" dirty="0" smtClean="0">
              <a:latin typeface="맑은 고딕"/>
              <a:ea typeface="맑은 고딕"/>
              <a:cs typeface="Times New Roman"/>
            </a:endParaRPr>
          </a:p>
        </p:txBody>
      </p:sp>
      <p:sp>
        <p:nvSpPr>
          <p:cNvPr id="110" name="TextBox 109"/>
          <p:cNvSpPr txBox="1"/>
          <p:nvPr/>
        </p:nvSpPr>
        <p:spPr>
          <a:xfrm>
            <a:off x="4777712" y="5947148"/>
            <a:ext cx="1104504" cy="40704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67" name="꺾인 연결선 66"/>
          <p:cNvCxnSpPr>
            <a:stCxn id="110" idx="2"/>
            <a:endCxn id="107" idx="3"/>
          </p:cNvCxnSpPr>
          <p:nvPr/>
        </p:nvCxnSpPr>
        <p:spPr bwMode="auto">
          <a:xfrm rot="5400000" flipH="1" flipV="1">
            <a:off x="5706712" y="3223669"/>
            <a:ext cx="2753771" cy="3507268"/>
          </a:xfrm>
          <a:prstGeom prst="bentConnector4">
            <a:avLst>
              <a:gd name="adj1" fmla="val -8301"/>
              <a:gd name="adj2" fmla="val 106518"/>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2" name="Oval 14"/>
          <p:cNvSpPr>
            <a:spLocks noChangeArrowheads="1"/>
          </p:cNvSpPr>
          <p:nvPr/>
        </p:nvSpPr>
        <p:spPr bwMode="gray">
          <a:xfrm>
            <a:off x="4669762" y="1447378"/>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1</a:t>
            </a:r>
          </a:p>
        </p:txBody>
      </p:sp>
      <p:sp>
        <p:nvSpPr>
          <p:cNvPr id="37" name="직사각형 36"/>
          <p:cNvSpPr/>
          <p:nvPr/>
        </p:nvSpPr>
        <p:spPr>
          <a:xfrm>
            <a:off x="4797839" y="2992367"/>
            <a:ext cx="1729873" cy="1261982"/>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사유작성은 </a:t>
            </a:r>
            <a:r>
              <a:rPr lang="en-US" altLang="ko-KR" sz="1000" b="1" kern="100" dirty="0">
                <a:latin typeface="맑은 고딕"/>
                <a:ea typeface="맑은 고딕"/>
                <a:cs typeface="Times New Roman"/>
              </a:rPr>
              <a:t>140</a:t>
            </a:r>
            <a:r>
              <a:rPr lang="ko-KR" altLang="en-US" sz="1000" b="1" kern="100" dirty="0">
                <a:latin typeface="맑은 고딕"/>
                <a:ea typeface="맑은 고딕"/>
                <a:cs typeface="Times New Roman"/>
              </a:rPr>
              <a:t>자 이내로 작성 되도록 박스 크기 </a:t>
            </a:r>
            <a:r>
              <a:rPr lang="en-US" altLang="ko-KR" sz="1000" b="1" kern="100" dirty="0">
                <a:latin typeface="맑은 고딕"/>
                <a:ea typeface="맑은 고딕"/>
                <a:cs typeface="Times New Roman"/>
              </a:rPr>
              <a:t>FIX</a:t>
            </a:r>
          </a:p>
          <a:p>
            <a:pPr marL="171450" indent="-85725">
              <a:buFont typeface="Arial" panose="020B0604020202020204" pitchFamily="34" charset="0"/>
              <a:buChar char="•"/>
            </a:pPr>
            <a:r>
              <a:rPr lang="ko-KR" altLang="en-US" sz="1000" b="1" kern="100" dirty="0" smtClean="0">
                <a:latin typeface="맑은 고딕"/>
                <a:ea typeface="맑은 고딕"/>
                <a:cs typeface="Times New Roman"/>
              </a:rPr>
              <a:t> </a:t>
            </a:r>
            <a:endParaRPr lang="en-US" altLang="ko-KR" sz="1000" b="1" kern="100" dirty="0" smtClean="0">
              <a:latin typeface="맑은 고딕"/>
              <a:ea typeface="맑은 고딕"/>
              <a:cs typeface="Times New Roman"/>
            </a:endParaRPr>
          </a:p>
        </p:txBody>
      </p:sp>
      <p:cxnSp>
        <p:nvCxnSpPr>
          <p:cNvPr id="35" name="꺾인 연결선 34"/>
          <p:cNvCxnSpPr>
            <a:stCxn id="108" idx="3"/>
            <a:endCxn id="109" idx="1"/>
          </p:cNvCxnSpPr>
          <p:nvPr/>
        </p:nvCxnSpPr>
        <p:spPr bwMode="auto">
          <a:xfrm flipH="1" flipV="1">
            <a:off x="4777712" y="2187602"/>
            <a:ext cx="1004417" cy="2767234"/>
          </a:xfrm>
          <a:prstGeom prst="bentConnector5">
            <a:avLst>
              <a:gd name="adj1" fmla="val -22759"/>
              <a:gd name="adj2" fmla="val 40426"/>
              <a:gd name="adj3" fmla="val 122759"/>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Oval 14"/>
          <p:cNvSpPr>
            <a:spLocks noChangeArrowheads="1"/>
          </p:cNvSpPr>
          <p:nvPr/>
        </p:nvSpPr>
        <p:spPr bwMode="gray">
          <a:xfrm>
            <a:off x="7022192" y="2864211"/>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3</a:t>
            </a:r>
          </a:p>
        </p:txBody>
      </p:sp>
      <p:sp>
        <p:nvSpPr>
          <p:cNvPr id="111" name="Oval 14"/>
          <p:cNvSpPr>
            <a:spLocks noChangeArrowheads="1"/>
          </p:cNvSpPr>
          <p:nvPr/>
        </p:nvSpPr>
        <p:spPr bwMode="gray">
          <a:xfrm>
            <a:off x="4705026" y="2898829"/>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smtClean="0">
                <a:solidFill>
                  <a:schemeClr val="bg1"/>
                </a:solidFill>
                <a:latin typeface="Arial" panose="020B0604020202020204" pitchFamily="34" charset="0"/>
                <a:ea typeface="돋움" panose="020B0600000101010101" pitchFamily="50" charset="-127"/>
              </a:rPr>
              <a:t>2</a:t>
            </a:r>
            <a:endParaRPr lang="en-US" altLang="ko-KR" sz="1200" dirty="0">
              <a:solidFill>
                <a:schemeClr val="bg1"/>
              </a:solidFill>
              <a:latin typeface="Arial" panose="020B0604020202020204" pitchFamily="34" charset="0"/>
              <a:ea typeface="돋움" panose="020B0600000101010101" pitchFamily="50" charset="-127"/>
            </a:endParaRPr>
          </a:p>
        </p:txBody>
      </p:sp>
      <p:grpSp>
        <p:nvGrpSpPr>
          <p:cNvPr id="12" name="그룹 11"/>
          <p:cNvGrpSpPr/>
          <p:nvPr/>
        </p:nvGrpSpPr>
        <p:grpSpPr>
          <a:xfrm>
            <a:off x="5369865" y="809446"/>
            <a:ext cx="3194584" cy="521623"/>
            <a:chOff x="5424900" y="908140"/>
            <a:chExt cx="3194584" cy="521623"/>
          </a:xfrm>
        </p:grpSpPr>
        <p:sp>
          <p:nvSpPr>
            <p:cNvPr id="42" name="직사각형 41"/>
            <p:cNvSpPr/>
            <p:nvPr/>
          </p:nvSpPr>
          <p:spPr>
            <a:xfrm>
              <a:off x="5424900" y="908140"/>
              <a:ext cx="3194584" cy="521623"/>
            </a:xfrm>
            <a:prstGeom prst="rect">
              <a:avLst/>
            </a:prstGeom>
            <a:solidFill>
              <a:schemeClr val="bg1">
                <a:lumMod val="95000"/>
              </a:schemeClr>
            </a:solidFill>
            <a:ln w="19050">
              <a:solidFill>
                <a:schemeClr val="tx1"/>
              </a:solidFill>
            </a:ln>
          </p:spPr>
          <p:txBody>
            <a:bodyPr wrap="square" lIns="0" tIns="36000" rIns="0" bIns="0" anchor="t">
              <a:normAutofit/>
            </a:bodyPr>
            <a:lstStyle/>
            <a:p>
              <a:pPr marL="85725"/>
              <a:r>
                <a:rPr lang="en-US" altLang="ko-KR" sz="1000" b="1" kern="100" dirty="0" smtClean="0">
                  <a:latin typeface="맑은 고딕"/>
                  <a:ea typeface="맑은 고딕"/>
                  <a:cs typeface="Times New Roman"/>
                </a:rPr>
                <a:t>[</a:t>
              </a:r>
              <a:r>
                <a:rPr lang="ko-KR" altLang="en-US" sz="1000" b="1" kern="100" dirty="0" smtClean="0">
                  <a:latin typeface="맑은 고딕"/>
                  <a:ea typeface="맑은 고딕"/>
                  <a:cs typeface="Times New Roman"/>
                </a:rPr>
                <a:t>사전</a:t>
              </a:r>
              <a:r>
                <a:rPr lang="en-US" altLang="ko-KR" sz="1000" b="1" kern="100" dirty="0" smtClean="0">
                  <a:latin typeface="맑은 고딕"/>
                  <a:ea typeface="맑은 고딕"/>
                  <a:cs typeface="Times New Roman"/>
                </a:rPr>
                <a:t>/</a:t>
              </a:r>
              <a:r>
                <a:rPr lang="ko-KR" altLang="en-US" sz="1000" b="1" kern="100" dirty="0" smtClean="0">
                  <a:latin typeface="맑은 고딕"/>
                  <a:ea typeface="맑은 고딕"/>
                  <a:cs typeface="Times New Roman"/>
                </a:rPr>
                <a:t>당일 캔슬신청이 성공적으로 완료되었습니다 </a:t>
              </a:r>
              <a:r>
                <a:rPr lang="en-US" altLang="ko-KR" sz="1000" b="1" kern="100" dirty="0" smtClean="0">
                  <a:latin typeface="맑은 고딕"/>
                  <a:ea typeface="맑은 고딕"/>
                  <a:cs typeface="Times New Roman"/>
                </a:rPr>
                <a:t>]</a:t>
              </a:r>
            </a:p>
          </p:txBody>
        </p:sp>
        <p:sp>
          <p:nvSpPr>
            <p:cNvPr id="43" name="직사각형 42"/>
            <p:cNvSpPr/>
            <p:nvPr/>
          </p:nvSpPr>
          <p:spPr bwMode="auto">
            <a:xfrm>
              <a:off x="6932831" y="1177185"/>
              <a:ext cx="349055" cy="20396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확인</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sp>
        <p:nvSpPr>
          <p:cNvPr id="104" name="TextBox 103"/>
          <p:cNvSpPr txBox="1"/>
          <p:nvPr/>
        </p:nvSpPr>
        <p:spPr>
          <a:xfrm>
            <a:off x="7142517" y="3191444"/>
            <a:ext cx="1613774" cy="496717"/>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18" name="꺾인 연결선 17"/>
          <p:cNvCxnSpPr>
            <a:stCxn id="104" idx="3"/>
            <a:endCxn id="5" idx="3"/>
          </p:cNvCxnSpPr>
          <p:nvPr/>
        </p:nvCxnSpPr>
        <p:spPr bwMode="auto">
          <a:xfrm flipH="1" flipV="1">
            <a:off x="8604448" y="962025"/>
            <a:ext cx="151843" cy="2477778"/>
          </a:xfrm>
          <a:prstGeom prst="bentConnector3">
            <a:avLst>
              <a:gd name="adj1" fmla="val -15055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 name="TextBox 52"/>
          <p:cNvSpPr txBox="1"/>
          <p:nvPr/>
        </p:nvSpPr>
        <p:spPr>
          <a:xfrm>
            <a:off x="6845267" y="1051672"/>
            <a:ext cx="414112" cy="309814"/>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54" name="직사각형 53"/>
          <p:cNvSpPr/>
          <p:nvPr/>
        </p:nvSpPr>
        <p:spPr>
          <a:xfrm>
            <a:off x="7548032" y="1875269"/>
            <a:ext cx="1060129" cy="383431"/>
          </a:xfrm>
          <a:prstGeom prst="rect">
            <a:avLst/>
          </a:prstGeom>
          <a:solidFill>
            <a:schemeClr val="bg1">
              <a:lumMod val="95000"/>
            </a:schemeClr>
          </a:solidFill>
          <a:ln w="25400">
            <a:solidFill>
              <a:schemeClr val="tx1"/>
            </a:solidFill>
          </a:ln>
        </p:spPr>
        <p:txBody>
          <a:bodyPr wrap="square" anchor="t">
            <a:normAutofit lnSpcReduction="10000"/>
          </a:bodyPr>
          <a:lstStyle/>
          <a:p>
            <a:r>
              <a:rPr lang="ko-KR" altLang="en-US" sz="1000" b="1" dirty="0" smtClean="0"/>
              <a:t>확인버튼 클릭 시 창 닫힘</a:t>
            </a:r>
            <a:endParaRPr lang="en-US" altLang="ko-KR" sz="1000" b="1" dirty="0" smtClean="0"/>
          </a:p>
        </p:txBody>
      </p:sp>
      <p:cxnSp>
        <p:nvCxnSpPr>
          <p:cNvPr id="25" name="꺾인 연결선 24"/>
          <p:cNvCxnSpPr>
            <a:stCxn id="53" idx="2"/>
            <a:endCxn id="54" idx="0"/>
          </p:cNvCxnSpPr>
          <p:nvPr/>
        </p:nvCxnSpPr>
        <p:spPr bwMode="auto">
          <a:xfrm rot="16200000" flipH="1">
            <a:off x="7308319" y="1105490"/>
            <a:ext cx="513783" cy="1025774"/>
          </a:xfrm>
          <a:prstGeom prst="bentConnector3">
            <a:avLst>
              <a:gd name="adj1" fmla="val 5000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TextBox 38"/>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Consultant</a:t>
            </a:r>
            <a:endParaRPr lang="ko-KR" altLang="en-US" sz="1200" b="1" dirty="0"/>
          </a:p>
        </p:txBody>
      </p:sp>
    </p:spTree>
    <p:extLst>
      <p:ext uri="{BB962C8B-B14F-4D97-AF65-F5344CB8AC3E}">
        <p14:creationId xmlns:p14="http://schemas.microsoft.com/office/powerpoint/2010/main" val="3571839143"/>
      </p:ext>
    </p:extLst>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1(4). </a:t>
            </a:r>
            <a:r>
              <a:rPr lang="ko-KR" altLang="en-US" dirty="0" smtClean="0">
                <a:solidFill>
                  <a:srgbClr val="000000"/>
                </a:solidFill>
                <a:latin typeface="돋움"/>
                <a:ea typeface="돋움"/>
              </a:rPr>
              <a:t>교육보고 </a:t>
            </a:r>
            <a:r>
              <a:rPr lang="ko-KR" altLang="en-US" dirty="0" err="1" smtClean="0">
                <a:solidFill>
                  <a:srgbClr val="000000"/>
                </a:solidFill>
                <a:latin typeface="돋움"/>
                <a:ea typeface="돋움"/>
              </a:rPr>
              <a:t>컨펌</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9" name="TextBox 38"/>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Consultant</a:t>
            </a:r>
            <a:endParaRPr lang="ko-KR" altLang="en-US" sz="1200" b="1" dirty="0"/>
          </a:p>
        </p:txBody>
      </p:sp>
      <p:pic>
        <p:nvPicPr>
          <p:cNvPr id="40" name="그림 39"/>
          <p:cNvPicPr>
            <a:picLocks noChangeAspect="1"/>
          </p:cNvPicPr>
          <p:nvPr/>
        </p:nvPicPr>
        <p:blipFill>
          <a:blip r:embed="rId2"/>
          <a:stretch>
            <a:fillRect/>
          </a:stretch>
        </p:blipFill>
        <p:spPr>
          <a:xfrm>
            <a:off x="70653" y="905048"/>
            <a:ext cx="7128792" cy="3671024"/>
          </a:xfrm>
          <a:prstGeom prst="rect">
            <a:avLst/>
          </a:prstGeom>
        </p:spPr>
      </p:pic>
      <p:sp>
        <p:nvSpPr>
          <p:cNvPr id="41" name="직사각형 40"/>
          <p:cNvSpPr/>
          <p:nvPr/>
        </p:nvSpPr>
        <p:spPr bwMode="auto">
          <a:xfrm>
            <a:off x="1292290" y="1373425"/>
            <a:ext cx="6570022" cy="3519411"/>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44" name="그룹 43"/>
          <p:cNvGrpSpPr/>
          <p:nvPr/>
        </p:nvGrpSpPr>
        <p:grpSpPr>
          <a:xfrm>
            <a:off x="1303460" y="1251113"/>
            <a:ext cx="5862754" cy="191402"/>
            <a:chOff x="1314346" y="1719201"/>
            <a:chExt cx="5862754" cy="191402"/>
          </a:xfrm>
        </p:grpSpPr>
        <p:pic>
          <p:nvPicPr>
            <p:cNvPr id="4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TextBox 45"/>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err="1" smtClean="0">
                  <a:solidFill>
                    <a:schemeClr val="bg1"/>
                  </a:solidFill>
                </a:rPr>
                <a:t>출석율</a:t>
              </a:r>
              <a:r>
                <a:rPr lang="ko-KR" altLang="en-US" sz="900" b="1" dirty="0" smtClean="0">
                  <a:solidFill>
                    <a:schemeClr val="bg1"/>
                  </a:solidFill>
                </a:rPr>
                <a:t> 조회</a:t>
              </a:r>
              <a:endParaRPr lang="ko-KR" altLang="en-US" sz="900" b="1" dirty="0">
                <a:solidFill>
                  <a:schemeClr val="bg1"/>
                </a:solidFill>
              </a:endParaRPr>
            </a:p>
          </p:txBody>
        </p:sp>
      </p:grpSp>
      <p:sp>
        <p:nvSpPr>
          <p:cNvPr id="47" name="직사각형 46"/>
          <p:cNvSpPr/>
          <p:nvPr/>
        </p:nvSpPr>
        <p:spPr bwMode="auto">
          <a:xfrm>
            <a:off x="6130966" y="948070"/>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8" name="직사각형 47"/>
          <p:cNvSpPr/>
          <p:nvPr/>
        </p:nvSpPr>
        <p:spPr bwMode="auto">
          <a:xfrm>
            <a:off x="1314062" y="1480734"/>
            <a:ext cx="5851869" cy="514927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49" name="그림 48"/>
          <p:cNvPicPr>
            <a:picLocks noChangeAspect="1"/>
          </p:cNvPicPr>
          <p:nvPr/>
        </p:nvPicPr>
        <p:blipFill>
          <a:blip r:embed="rId4"/>
          <a:stretch>
            <a:fillRect/>
          </a:stretch>
        </p:blipFill>
        <p:spPr>
          <a:xfrm>
            <a:off x="5801347" y="5895324"/>
            <a:ext cx="1293034" cy="197972"/>
          </a:xfrm>
          <a:prstGeom prst="rect">
            <a:avLst/>
          </a:prstGeom>
        </p:spPr>
      </p:pic>
      <p:pic>
        <p:nvPicPr>
          <p:cNvPr id="50" name="그림 49"/>
          <p:cNvPicPr>
            <a:picLocks noChangeAspect="1"/>
          </p:cNvPicPr>
          <p:nvPr/>
        </p:nvPicPr>
        <p:blipFill>
          <a:blip r:embed="rId5"/>
          <a:stretch>
            <a:fillRect/>
          </a:stretch>
        </p:blipFill>
        <p:spPr>
          <a:xfrm>
            <a:off x="1383498" y="5903707"/>
            <a:ext cx="1521869" cy="149692"/>
          </a:xfrm>
          <a:prstGeom prst="rect">
            <a:avLst/>
          </a:prstGeom>
        </p:spPr>
      </p:pic>
      <p:graphicFrame>
        <p:nvGraphicFramePr>
          <p:cNvPr id="51" name="표 50"/>
          <p:cNvGraphicFramePr>
            <a:graphicFrameLocks noGrp="1"/>
          </p:cNvGraphicFramePr>
          <p:nvPr>
            <p:extLst>
              <p:ext uri="{D42A27DB-BD31-4B8C-83A1-F6EECF244321}">
                <p14:modId xmlns:p14="http://schemas.microsoft.com/office/powerpoint/2010/main" val="2374137036"/>
              </p:ext>
            </p:extLst>
          </p:nvPr>
        </p:nvGraphicFramePr>
        <p:xfrm>
          <a:off x="1385998" y="2314245"/>
          <a:ext cx="5708382" cy="1117174"/>
        </p:xfrm>
        <a:graphic>
          <a:graphicData uri="http://schemas.openxmlformats.org/drawingml/2006/table">
            <a:tbl>
              <a:tblPr firstRow="1" bandRow="1">
                <a:tableStyleId>{5C22544A-7EE6-4342-B048-85BDC9FD1C3A}</a:tableStyleId>
              </a:tblPr>
              <a:tblGrid>
                <a:gridCol w="532592"/>
                <a:gridCol w="440825"/>
                <a:gridCol w="534313"/>
                <a:gridCol w="356209"/>
                <a:gridCol w="582268"/>
                <a:gridCol w="399685"/>
                <a:gridCol w="855052"/>
                <a:gridCol w="432048"/>
                <a:gridCol w="504056"/>
                <a:gridCol w="504056"/>
                <a:gridCol w="567278"/>
              </a:tblGrid>
              <a:tr h="294214">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교수진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  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SPC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2" name="직사각형 51"/>
          <p:cNvSpPr/>
          <p:nvPr/>
        </p:nvSpPr>
        <p:spPr bwMode="auto">
          <a:xfrm>
            <a:off x="1407770" y="2651986"/>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55" name="직사각형 54"/>
          <p:cNvSpPr/>
          <p:nvPr/>
        </p:nvSpPr>
        <p:spPr bwMode="auto">
          <a:xfrm>
            <a:off x="5526826" y="3225552"/>
            <a:ext cx="473172"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56" name="그룹 55"/>
          <p:cNvGrpSpPr/>
          <p:nvPr/>
        </p:nvGrpSpPr>
        <p:grpSpPr>
          <a:xfrm>
            <a:off x="1360105" y="1724270"/>
            <a:ext cx="4590934" cy="280077"/>
            <a:chOff x="1349218" y="1495670"/>
            <a:chExt cx="4095893" cy="280077"/>
          </a:xfrm>
        </p:grpSpPr>
        <p:pic>
          <p:nvPicPr>
            <p:cNvPr id="57" name="그림 56"/>
            <p:cNvPicPr>
              <a:picLocks noChangeAspect="1"/>
            </p:cNvPicPr>
            <p:nvPr/>
          </p:nvPicPr>
          <p:blipFill>
            <a:blip r:embed="rId6"/>
            <a:stretch>
              <a:fillRect/>
            </a:stretch>
          </p:blipFill>
          <p:spPr>
            <a:xfrm>
              <a:off x="1349218" y="1495670"/>
              <a:ext cx="831934" cy="280077"/>
            </a:xfrm>
            <a:prstGeom prst="rect">
              <a:avLst/>
            </a:prstGeom>
          </p:spPr>
        </p:pic>
        <p:pic>
          <p:nvPicPr>
            <p:cNvPr id="58" name="그림 57"/>
            <p:cNvPicPr>
              <a:picLocks noChangeAspect="1"/>
            </p:cNvPicPr>
            <p:nvPr/>
          </p:nvPicPr>
          <p:blipFill>
            <a:blip r:embed="rId6"/>
            <a:stretch>
              <a:fillRect/>
            </a:stretch>
          </p:blipFill>
          <p:spPr>
            <a:xfrm>
              <a:off x="2165208" y="1495670"/>
              <a:ext cx="831934" cy="280077"/>
            </a:xfrm>
            <a:prstGeom prst="rect">
              <a:avLst/>
            </a:prstGeom>
          </p:spPr>
        </p:pic>
        <p:pic>
          <p:nvPicPr>
            <p:cNvPr id="59" name="그림 58"/>
            <p:cNvPicPr>
              <a:picLocks noChangeAspect="1"/>
            </p:cNvPicPr>
            <p:nvPr/>
          </p:nvPicPr>
          <p:blipFill>
            <a:blip r:embed="rId6"/>
            <a:stretch>
              <a:fillRect/>
            </a:stretch>
          </p:blipFill>
          <p:spPr>
            <a:xfrm>
              <a:off x="2981197" y="1495670"/>
              <a:ext cx="831934" cy="280077"/>
            </a:xfrm>
            <a:prstGeom prst="rect">
              <a:avLst/>
            </a:prstGeom>
          </p:spPr>
        </p:pic>
        <p:pic>
          <p:nvPicPr>
            <p:cNvPr id="60" name="그림 59"/>
            <p:cNvPicPr>
              <a:picLocks noChangeAspect="1"/>
            </p:cNvPicPr>
            <p:nvPr/>
          </p:nvPicPr>
          <p:blipFill>
            <a:blip r:embed="rId6"/>
            <a:stretch>
              <a:fillRect/>
            </a:stretch>
          </p:blipFill>
          <p:spPr>
            <a:xfrm>
              <a:off x="3797186" y="1495670"/>
              <a:ext cx="831934" cy="280077"/>
            </a:xfrm>
            <a:prstGeom prst="rect">
              <a:avLst/>
            </a:prstGeom>
          </p:spPr>
        </p:pic>
        <p:pic>
          <p:nvPicPr>
            <p:cNvPr id="61" name="그림 60"/>
            <p:cNvPicPr>
              <a:picLocks noChangeAspect="1"/>
            </p:cNvPicPr>
            <p:nvPr/>
          </p:nvPicPr>
          <p:blipFill>
            <a:blip r:embed="rId6"/>
            <a:stretch>
              <a:fillRect/>
            </a:stretch>
          </p:blipFill>
          <p:spPr>
            <a:xfrm>
              <a:off x="4613177" y="1495670"/>
              <a:ext cx="831934" cy="280077"/>
            </a:xfrm>
            <a:prstGeom prst="rect">
              <a:avLst/>
            </a:prstGeom>
          </p:spPr>
        </p:pic>
      </p:grpSp>
      <p:grpSp>
        <p:nvGrpSpPr>
          <p:cNvPr id="62" name="그룹 61"/>
          <p:cNvGrpSpPr/>
          <p:nvPr/>
        </p:nvGrpSpPr>
        <p:grpSpPr>
          <a:xfrm>
            <a:off x="5948539" y="1713384"/>
            <a:ext cx="1187285" cy="314325"/>
            <a:chOff x="5710780" y="1895395"/>
            <a:chExt cx="1603857" cy="314325"/>
          </a:xfrm>
        </p:grpSpPr>
        <p:grpSp>
          <p:nvGrpSpPr>
            <p:cNvPr id="63" name="그룹 62"/>
            <p:cNvGrpSpPr/>
            <p:nvPr/>
          </p:nvGrpSpPr>
          <p:grpSpPr>
            <a:xfrm>
              <a:off x="5710780" y="1895395"/>
              <a:ext cx="1603857" cy="314325"/>
              <a:chOff x="5292380" y="1813342"/>
              <a:chExt cx="1007811" cy="314325"/>
            </a:xfrm>
          </p:grpSpPr>
          <p:pic>
            <p:nvPicPr>
              <p:cNvPr id="65"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6" name="직사각형 6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64"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68" name="직사각형 67"/>
          <p:cNvSpPr/>
          <p:nvPr/>
        </p:nvSpPr>
        <p:spPr bwMode="auto">
          <a:xfrm>
            <a:off x="1407842" y="2937520"/>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sp>
        <p:nvSpPr>
          <p:cNvPr id="69" name="직사각형 68"/>
          <p:cNvSpPr/>
          <p:nvPr/>
        </p:nvSpPr>
        <p:spPr bwMode="auto">
          <a:xfrm>
            <a:off x="1407842" y="3214666"/>
            <a:ext cx="499934" cy="16753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pic>
        <p:nvPicPr>
          <p:cNvPr id="7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43903" y="2682162"/>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1" name="직사각형 70"/>
          <p:cNvSpPr/>
          <p:nvPr/>
        </p:nvSpPr>
        <p:spPr bwMode="auto">
          <a:xfrm>
            <a:off x="1352527" y="1519078"/>
            <a:ext cx="1678839" cy="180181"/>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클래스 현황</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79" name="직사각형 78"/>
          <p:cNvSpPr/>
          <p:nvPr/>
        </p:nvSpPr>
        <p:spPr>
          <a:xfrm>
            <a:off x="7279840" y="1733466"/>
            <a:ext cx="1732101" cy="4663222"/>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err="1" smtClean="0"/>
              <a:t>출석율</a:t>
            </a:r>
            <a:r>
              <a:rPr lang="ko-KR" altLang="en-US" sz="1000" b="1" dirty="0" smtClean="0"/>
              <a:t> 조회  첫 화면 기준 </a:t>
            </a:r>
            <a:endParaRPr lang="en-US" altLang="ko-KR" sz="1000" b="1" dirty="0" smtClean="0"/>
          </a:p>
          <a:p>
            <a:pPr marL="271463" lvl="1" indent="-185738">
              <a:buFont typeface="Wingdings" panose="05000000000000000000" pitchFamily="2" charset="2"/>
              <a:buChar char="v"/>
            </a:pPr>
            <a:r>
              <a:rPr lang="ko-KR" altLang="en-US" sz="1000" b="1" dirty="0" smtClean="0"/>
              <a:t>클래스 현황</a:t>
            </a:r>
            <a:endParaRPr lang="en-US" altLang="ko-KR" sz="1000" b="1" dirty="0" smtClean="0"/>
          </a:p>
          <a:p>
            <a:pPr marL="271463" lvl="2" indent="-96838">
              <a:buFont typeface="Wingdings" panose="05000000000000000000" pitchFamily="2" charset="2"/>
              <a:buChar char="ü"/>
            </a:pPr>
            <a:r>
              <a:rPr lang="ko-KR" altLang="en-US" sz="1000" dirty="0" smtClean="0"/>
              <a:t>초기 </a:t>
            </a:r>
            <a:r>
              <a:rPr lang="ko-KR" altLang="en-US" sz="1000" dirty="0"/>
              <a:t>설정에서는 </a:t>
            </a:r>
            <a:r>
              <a:rPr lang="en-US" altLang="ko-KR" sz="1000" dirty="0"/>
              <a:t>50</a:t>
            </a:r>
            <a:r>
              <a:rPr lang="ko-KR" altLang="en-US" sz="1000" dirty="0"/>
              <a:t>개를 </a:t>
            </a:r>
            <a:r>
              <a:rPr lang="en-US" altLang="ko-KR" sz="1000" dirty="0"/>
              <a:t>Maximum</a:t>
            </a:r>
            <a:r>
              <a:rPr lang="ko-KR" altLang="en-US" sz="1000" dirty="0"/>
              <a:t>으로 전체 정보를 보여주기</a:t>
            </a:r>
            <a:endParaRPr lang="en-US" altLang="ko-KR" sz="1000" dirty="0"/>
          </a:p>
          <a:p>
            <a:pPr marL="271463" lvl="2" indent="-96838">
              <a:buFont typeface="Wingdings" panose="05000000000000000000" pitchFamily="2" charset="2"/>
              <a:buChar char="ü"/>
            </a:pPr>
            <a:r>
              <a:rPr lang="en-US" altLang="ko-KR" sz="1000" dirty="0"/>
              <a:t> 50 / 100 / 150 </a:t>
            </a:r>
            <a:r>
              <a:rPr lang="ko-KR" altLang="en-US" sz="1000" dirty="0"/>
              <a:t>순으로 </a:t>
            </a:r>
            <a:r>
              <a:rPr lang="en-US" altLang="ko-KR" sz="1000" dirty="0"/>
              <a:t>entries per page </a:t>
            </a:r>
            <a:r>
              <a:rPr lang="ko-KR" altLang="en-US" sz="1000" dirty="0" smtClean="0"/>
              <a:t>수정가능</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진행 중인 클래스를 우선적으로 보여주기</a:t>
            </a:r>
            <a:endParaRPr lang="en-US" altLang="ko-KR" sz="1000" dirty="0"/>
          </a:p>
          <a:p>
            <a:pPr marL="174625" lvl="2"/>
            <a:endParaRPr lang="en-US" altLang="ko-KR" sz="1000" dirty="0" smtClean="0"/>
          </a:p>
          <a:p>
            <a:pPr marL="271463" lvl="1" indent="-185738">
              <a:buFont typeface="Wingdings" panose="05000000000000000000" pitchFamily="2" charset="2"/>
              <a:buChar char="v"/>
            </a:pPr>
            <a:r>
              <a:rPr lang="ko-KR" altLang="en-US" sz="1000" b="1" dirty="0" smtClean="0"/>
              <a:t>일</a:t>
            </a:r>
            <a:r>
              <a:rPr lang="en-US" altLang="ko-KR" sz="1000" b="1" dirty="0" smtClean="0"/>
              <a:t>/</a:t>
            </a:r>
            <a:r>
              <a:rPr lang="ko-KR" altLang="en-US" sz="1000" b="1" dirty="0" smtClean="0"/>
              <a:t>월</a:t>
            </a:r>
            <a:r>
              <a:rPr lang="en-US" altLang="ko-KR" sz="1000" b="1" dirty="0" smtClean="0"/>
              <a:t>/</a:t>
            </a:r>
            <a:r>
              <a:rPr lang="ko-KR" altLang="en-US" sz="1000" b="1" dirty="0" smtClean="0"/>
              <a:t>주간 </a:t>
            </a:r>
            <a:r>
              <a:rPr lang="ko-KR" altLang="en-US" sz="1000" b="1" dirty="0" err="1" smtClean="0"/>
              <a:t>출석율</a:t>
            </a:r>
            <a:r>
              <a:rPr lang="ko-KR" altLang="en-US" sz="1000" b="1" dirty="0" smtClean="0"/>
              <a:t> 조회</a:t>
            </a:r>
            <a:endParaRPr lang="en-US" altLang="ko-KR" sz="1000" b="1" dirty="0"/>
          </a:p>
          <a:p>
            <a:pPr marL="271463" lvl="2" indent="-96838">
              <a:buFont typeface="Wingdings" panose="05000000000000000000" pitchFamily="2" charset="2"/>
              <a:buChar char="ü"/>
            </a:pPr>
            <a:r>
              <a:rPr lang="en-US" altLang="ko-KR" sz="1000" dirty="0"/>
              <a:t> </a:t>
            </a:r>
            <a:r>
              <a:rPr lang="ko-KR" altLang="en-US" sz="1000" dirty="0"/>
              <a:t>첫 화면에서는 </a:t>
            </a:r>
            <a:r>
              <a:rPr lang="ko-KR" altLang="en-US" sz="1000" dirty="0" smtClean="0"/>
              <a:t>해당 </a:t>
            </a:r>
            <a:r>
              <a:rPr lang="ko-KR" altLang="en-US" sz="1000" dirty="0" err="1" smtClean="0"/>
              <a:t>출석율</a:t>
            </a:r>
            <a:r>
              <a:rPr lang="ko-KR" altLang="en-US" sz="1000" dirty="0" smtClean="0"/>
              <a:t> </a:t>
            </a:r>
            <a:r>
              <a:rPr lang="ko-KR" altLang="en-US" sz="1000" dirty="0"/>
              <a:t>정보에 대한 내용 空 화면으로 표시</a:t>
            </a:r>
            <a:endParaRPr lang="en-US" altLang="ko-KR" sz="1000" dirty="0"/>
          </a:p>
          <a:p>
            <a:pPr marL="271463" lvl="2" indent="-96838">
              <a:buFont typeface="Wingdings" panose="05000000000000000000" pitchFamily="2" charset="2"/>
              <a:buChar char="ü"/>
            </a:pPr>
            <a:r>
              <a:rPr lang="en-US" altLang="ko-KR" sz="1000" dirty="0"/>
              <a:t> </a:t>
            </a:r>
            <a:r>
              <a:rPr lang="ko-KR" altLang="en-US" sz="1000" dirty="0" smtClean="0"/>
              <a:t>클래스 현황 내 </a:t>
            </a:r>
            <a:r>
              <a:rPr lang="ko-KR" altLang="en-US" sz="1000" dirty="0"/>
              <a:t>해당 </a:t>
            </a:r>
            <a:r>
              <a:rPr lang="ko-KR" altLang="en-US" sz="1000" dirty="0" err="1"/>
              <a:t>회차</a:t>
            </a:r>
            <a:r>
              <a:rPr lang="ko-KR" altLang="en-US" sz="1000" dirty="0"/>
              <a:t> 클릭 시 학습자 정보 </a:t>
            </a:r>
            <a:r>
              <a:rPr lang="ko-KR" altLang="en-US" sz="1000" dirty="0" smtClean="0"/>
              <a:t>표시</a:t>
            </a:r>
            <a:endParaRPr lang="en-US" altLang="ko-KR" sz="1000" dirty="0" smtClean="0"/>
          </a:p>
          <a:p>
            <a:pPr marL="271463" lvl="1" indent="-185738">
              <a:buFont typeface="Wingdings" panose="05000000000000000000" pitchFamily="2" charset="2"/>
              <a:buChar char="v"/>
            </a:pPr>
            <a:r>
              <a:rPr lang="ko-KR" altLang="en-US" sz="1000" b="1" dirty="0" smtClean="0"/>
              <a:t>월</a:t>
            </a:r>
            <a:r>
              <a:rPr lang="en-US" altLang="ko-KR" sz="1000" b="1" dirty="0" smtClean="0"/>
              <a:t>/</a:t>
            </a:r>
            <a:r>
              <a:rPr lang="ko-KR" altLang="en-US" sz="1000" b="1" dirty="0" smtClean="0"/>
              <a:t>분기</a:t>
            </a:r>
            <a:r>
              <a:rPr lang="en-US" altLang="ko-KR" sz="1000" b="1" dirty="0" smtClean="0"/>
              <a:t>/</a:t>
            </a:r>
            <a:r>
              <a:rPr lang="ko-KR" altLang="en-US" sz="1000" b="1" dirty="0" smtClean="0"/>
              <a:t>반기</a:t>
            </a:r>
            <a:r>
              <a:rPr lang="en-US" altLang="ko-KR" sz="1000" b="1" dirty="0" smtClean="0"/>
              <a:t>/</a:t>
            </a:r>
            <a:r>
              <a:rPr lang="ko-KR" altLang="en-US" sz="1000" b="1" dirty="0" smtClean="0"/>
              <a:t>연간 </a:t>
            </a:r>
            <a:r>
              <a:rPr lang="ko-KR" altLang="en-US" sz="1000" b="1" dirty="0" err="1"/>
              <a:t>출석율</a:t>
            </a:r>
            <a:r>
              <a:rPr lang="ko-KR" altLang="en-US" sz="1000" b="1" dirty="0"/>
              <a:t> 조회</a:t>
            </a:r>
            <a:endParaRPr lang="en-US" altLang="ko-KR" sz="1000" b="1" dirty="0"/>
          </a:p>
          <a:p>
            <a:pPr marL="271463" lvl="2" indent="-96838">
              <a:buFont typeface="Wingdings" panose="05000000000000000000" pitchFamily="2" charset="2"/>
              <a:buChar char="ü"/>
            </a:pPr>
            <a:r>
              <a:rPr lang="en-US" altLang="ko-KR" sz="1000" dirty="0"/>
              <a:t> </a:t>
            </a:r>
            <a:r>
              <a:rPr lang="ko-KR" altLang="en-US" sz="1000" dirty="0" smtClean="0"/>
              <a:t>추가 보기 버튼 클릭 시 나타나는 화면임</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해당 클래스에 해당하는 정보 존재 시 표시</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해당 클래스에 해당하는 정보 미 존재 시 해당 정보 空 화면으로 설정</a:t>
            </a:r>
            <a:endParaRPr lang="en-US" altLang="ko-KR" sz="1000" dirty="0" smtClean="0"/>
          </a:p>
        </p:txBody>
      </p:sp>
      <p:grpSp>
        <p:nvGrpSpPr>
          <p:cNvPr id="80" name="그룹 79"/>
          <p:cNvGrpSpPr/>
          <p:nvPr/>
        </p:nvGrpSpPr>
        <p:grpSpPr>
          <a:xfrm>
            <a:off x="5915366" y="2039076"/>
            <a:ext cx="1109100" cy="245523"/>
            <a:chOff x="7360053" y="3068960"/>
            <a:chExt cx="2235137" cy="442247"/>
          </a:xfrm>
        </p:grpSpPr>
        <p:pic>
          <p:nvPicPr>
            <p:cNvPr id="81" name="그림 80"/>
            <p:cNvPicPr>
              <a:picLocks noChangeAspect="1"/>
            </p:cNvPicPr>
            <p:nvPr/>
          </p:nvPicPr>
          <p:blipFill>
            <a:blip r:embed="rId10"/>
            <a:stretch>
              <a:fillRect/>
            </a:stretch>
          </p:blipFill>
          <p:spPr>
            <a:xfrm>
              <a:off x="7360053" y="3068960"/>
              <a:ext cx="2235137" cy="442247"/>
            </a:xfrm>
            <a:prstGeom prst="rect">
              <a:avLst/>
            </a:prstGeom>
          </p:spPr>
        </p:pic>
        <p:sp>
          <p:nvSpPr>
            <p:cNvPr id="82" name="직사각형 81"/>
            <p:cNvSpPr/>
            <p:nvPr/>
          </p:nvSpPr>
          <p:spPr bwMode="auto">
            <a:xfrm>
              <a:off x="7452320" y="3176902"/>
              <a:ext cx="377549" cy="269677"/>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800" b="1" dirty="0" smtClean="0">
                  <a:latin typeface="Arial" charset="0"/>
                  <a:ea typeface="돋움" pitchFamily="50" charset="-127"/>
                </a:rPr>
                <a:t>50</a:t>
              </a:r>
              <a:endParaRPr kumimoji="1" lang="ko-KR" altLang="en-US" sz="800" b="1" i="0" u="none" strike="noStrike" cap="none" normalizeH="0" baseline="0" dirty="0" smtClean="0">
                <a:ln>
                  <a:noFill/>
                </a:ln>
                <a:effectLst/>
                <a:latin typeface="Arial" charset="0"/>
                <a:ea typeface="돋움" pitchFamily="50" charset="-127"/>
              </a:endParaRPr>
            </a:p>
          </p:txBody>
        </p:sp>
      </p:grpSp>
    </p:spTree>
    <p:extLst>
      <p:ext uri="{BB962C8B-B14F-4D97-AF65-F5344CB8AC3E}">
        <p14:creationId xmlns:p14="http://schemas.microsoft.com/office/powerpoint/2010/main" val="96647592"/>
      </p:ext>
    </p:ext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1567425"/>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62895909"/>
      </p:ext>
    </p:extLst>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2712914"/>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4165998057"/>
      </p:ext>
    </p:extLst>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92425" y="915934"/>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a:t>
            </a:r>
            <a:r>
              <a:rPr lang="ko-KR" altLang="en-US" dirty="0" smtClean="0">
                <a:solidFill>
                  <a:srgbClr val="000000"/>
                </a:solidFill>
                <a:latin typeface="돋움"/>
                <a:ea typeface="돋움"/>
              </a:rPr>
              <a:t>비용관리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47004" y="1478092"/>
            <a:ext cx="6137974"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325232" y="1261999"/>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3" y="1739261"/>
              <a:ext cx="1294427" cy="138499"/>
            </a:xfrm>
            <a:prstGeom prst="rect">
              <a:avLst/>
            </a:prstGeom>
            <a:solidFill>
              <a:schemeClr val="tx1"/>
            </a:solidFill>
          </p:spPr>
          <p:txBody>
            <a:bodyPr wrap="square" lIns="0" tIns="0" rIns="0" bIns="0" rtlCol="0" anchor="ctr">
              <a:spAutoFit/>
            </a:bodyPr>
            <a:lstStyle/>
            <a:p>
              <a:pPr algn="ctr"/>
              <a:r>
                <a:rPr lang="ko-KR" altLang="en-US" sz="900" b="1" smtClean="0">
                  <a:solidFill>
                    <a:schemeClr val="bg1"/>
                  </a:solidFill>
                </a:rPr>
                <a:t>당월 비용검색</a:t>
              </a:r>
              <a:endParaRPr lang="ko-KR" altLang="en-US" sz="900" b="1" dirty="0">
                <a:solidFill>
                  <a:schemeClr val="bg1"/>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0238" y="4026836"/>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81552" y="4054169"/>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전체비용 검색</a:t>
            </a:r>
            <a:endParaRPr lang="ko-KR" altLang="en-US" sz="900" b="1" dirty="0">
              <a:solidFill>
                <a:schemeClr val="bg1"/>
              </a:solidFill>
            </a:endParaRPr>
          </a:p>
        </p:txBody>
      </p:sp>
      <p:sp>
        <p:nvSpPr>
          <p:cNvPr id="62" name="직사각형 61"/>
          <p:cNvSpPr/>
          <p:nvPr/>
        </p:nvSpPr>
        <p:spPr bwMode="auto">
          <a:xfrm>
            <a:off x="6152738" y="95895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335834" y="1491620"/>
            <a:ext cx="5851869" cy="2484980"/>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127" name="표 126"/>
          <p:cNvGraphicFramePr>
            <a:graphicFrameLocks noGrp="1"/>
          </p:cNvGraphicFramePr>
          <p:nvPr>
            <p:extLst>
              <p:ext uri="{D42A27DB-BD31-4B8C-83A1-F6EECF244321}">
                <p14:modId xmlns:p14="http://schemas.microsoft.com/office/powerpoint/2010/main" val="465564904"/>
              </p:ext>
            </p:extLst>
          </p:nvPr>
        </p:nvGraphicFramePr>
        <p:xfrm>
          <a:off x="1407769" y="1816360"/>
          <a:ext cx="5684989" cy="1260692"/>
        </p:xfrm>
        <a:graphic>
          <a:graphicData uri="http://schemas.openxmlformats.org/drawingml/2006/table">
            <a:tbl>
              <a:tblPr firstRow="1" bandRow="1">
                <a:tableStyleId>{5C22544A-7EE6-4342-B048-85BDC9FD1C3A}</a:tableStyleId>
              </a:tblPr>
              <a:tblGrid>
                <a:gridCol w="588936"/>
                <a:gridCol w="716632"/>
                <a:gridCol w="477755"/>
                <a:gridCol w="837502"/>
                <a:gridCol w="576064"/>
                <a:gridCol w="576064"/>
                <a:gridCol w="936104"/>
                <a:gridCol w="975932"/>
              </a:tblGrid>
              <a:tr h="350328">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강사명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교육진행일수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회당시간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총교육</a:t>
                      </a:r>
                      <a:r>
                        <a:rPr lang="ko-KR" altLang="en-US" sz="900" dirty="0" smtClean="0">
                          <a:solidFill>
                            <a:schemeClr val="tx1"/>
                          </a:solidFill>
                        </a:rPr>
                        <a:t> 진행시간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합계</a:t>
                      </a:r>
                      <a:r>
                        <a:rPr lang="en-US" altLang="ko-KR" sz="900" dirty="0" smtClean="0">
                          <a:solidFill>
                            <a:schemeClr val="tx1"/>
                          </a:solidFill>
                        </a:rPr>
                        <a:t>(</a:t>
                      </a:r>
                      <a:r>
                        <a:rPr lang="ko-KR" altLang="en-US" sz="900" dirty="0" smtClean="0">
                          <a:solidFill>
                            <a:schemeClr val="tx1"/>
                          </a:solidFill>
                        </a:rPr>
                        <a:t>단위 </a:t>
                      </a:r>
                      <a:r>
                        <a:rPr lang="en-US" altLang="ko-KR" sz="900" dirty="0" smtClean="0">
                          <a:solidFill>
                            <a:schemeClr val="tx1"/>
                          </a:solidFill>
                        </a:rPr>
                        <a:t>: </a:t>
                      </a:r>
                      <a:r>
                        <a:rPr lang="ko-KR" altLang="en-US" sz="900" dirty="0" smtClean="0">
                          <a:solidFill>
                            <a:schemeClr val="tx1"/>
                          </a:solidFill>
                        </a:rPr>
                        <a:t>원</a:t>
                      </a:r>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1700000</a:t>
                      </a:r>
                      <a:r>
                        <a:rPr lang="ko-KR" altLang="en-US" sz="900" dirty="0" smtClean="0">
                          <a:solidFill>
                            <a:schemeClr val="tx1"/>
                          </a:solidFill>
                        </a:rPr>
                        <a:t>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정희정</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화목토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1700000</a:t>
                      </a:r>
                      <a:r>
                        <a:rPr lang="ko-KR" altLang="en-US" sz="900" dirty="0" smtClean="0">
                          <a:solidFill>
                            <a:schemeClr val="tx1"/>
                          </a:solidFill>
                        </a:rPr>
                        <a:t>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김정은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1700000</a:t>
                      </a:r>
                      <a:r>
                        <a:rPr lang="ko-KR" altLang="en-US" sz="900" dirty="0" smtClean="0">
                          <a:solidFill>
                            <a:schemeClr val="tx1"/>
                          </a:solidFill>
                        </a:rPr>
                        <a:t>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8" name="그룹 7"/>
          <p:cNvGrpSpPr/>
          <p:nvPr/>
        </p:nvGrpSpPr>
        <p:grpSpPr>
          <a:xfrm>
            <a:off x="1887448" y="1553374"/>
            <a:ext cx="4805442" cy="195697"/>
            <a:chOff x="1854790" y="1509830"/>
            <a:chExt cx="4805442" cy="195697"/>
          </a:xfrm>
        </p:grpSpPr>
        <p:sp>
          <p:nvSpPr>
            <p:cNvPr id="128" name="TextBox 127"/>
            <p:cNvSpPr txBox="1"/>
            <p:nvPr/>
          </p:nvSpPr>
          <p:spPr>
            <a:xfrm>
              <a:off x="1854790" y="1509830"/>
              <a:ext cx="484962" cy="19569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1000" b="1" dirty="0" smtClean="0"/>
                <a:t>2013</a:t>
              </a:r>
              <a:endParaRPr lang="ko-KR" altLang="en-US" sz="1000" b="1" dirty="0"/>
            </a:p>
          </p:txBody>
        </p:sp>
        <p:sp>
          <p:nvSpPr>
            <p:cNvPr id="61" name="TextBox 60"/>
            <p:cNvSpPr txBox="1"/>
            <p:nvPr/>
          </p:nvSpPr>
          <p:spPr>
            <a:xfrm>
              <a:off x="6175270" y="1509830"/>
              <a:ext cx="484962" cy="19569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1000" b="1" dirty="0" smtClean="0"/>
                <a:t>2015</a:t>
              </a:r>
              <a:endParaRPr lang="ko-KR" altLang="en-US" sz="1000" b="1" dirty="0"/>
            </a:p>
          </p:txBody>
        </p:sp>
        <p:sp>
          <p:nvSpPr>
            <p:cNvPr id="7" name="이등변 삼각형 6"/>
            <p:cNvSpPr/>
            <p:nvPr/>
          </p:nvSpPr>
          <p:spPr bwMode="auto">
            <a:xfrm rot="5400000">
              <a:off x="5879325" y="1570218"/>
              <a:ext cx="144016" cy="117831"/>
            </a:xfrm>
            <a:prstGeom prst="triangle">
              <a:avLst/>
            </a:prstGeom>
            <a:solidFill>
              <a:schemeClr val="tx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4" name="이등변 삼각형 63"/>
            <p:cNvSpPr/>
            <p:nvPr/>
          </p:nvSpPr>
          <p:spPr bwMode="auto">
            <a:xfrm rot="16200000">
              <a:off x="2450485" y="1559310"/>
              <a:ext cx="158720" cy="129862"/>
            </a:xfrm>
            <a:prstGeom prst="triangle">
              <a:avLst/>
            </a:prstGeom>
            <a:solidFill>
              <a:schemeClr val="tx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5" name="TextBox 64"/>
            <p:cNvSpPr txBox="1"/>
            <p:nvPr/>
          </p:nvSpPr>
          <p:spPr>
            <a:xfrm>
              <a:off x="2668351"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a:t>1</a:t>
              </a:r>
              <a:endParaRPr lang="ko-KR" altLang="en-US" sz="1000" b="1" dirty="0"/>
            </a:p>
          </p:txBody>
        </p:sp>
        <p:sp>
          <p:nvSpPr>
            <p:cNvPr id="66" name="TextBox 65"/>
            <p:cNvSpPr txBox="1"/>
            <p:nvPr/>
          </p:nvSpPr>
          <p:spPr>
            <a:xfrm>
              <a:off x="2934734"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2</a:t>
              </a:r>
              <a:endParaRPr lang="ko-KR" altLang="en-US" sz="1000" b="1" dirty="0"/>
            </a:p>
          </p:txBody>
        </p:sp>
        <p:sp>
          <p:nvSpPr>
            <p:cNvPr id="67" name="TextBox 66"/>
            <p:cNvSpPr txBox="1"/>
            <p:nvPr/>
          </p:nvSpPr>
          <p:spPr>
            <a:xfrm>
              <a:off x="3201117"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3</a:t>
              </a:r>
              <a:endParaRPr lang="ko-KR" altLang="en-US" sz="1000" b="1" dirty="0"/>
            </a:p>
          </p:txBody>
        </p:sp>
        <p:sp>
          <p:nvSpPr>
            <p:cNvPr id="68" name="TextBox 67"/>
            <p:cNvSpPr txBox="1"/>
            <p:nvPr/>
          </p:nvSpPr>
          <p:spPr>
            <a:xfrm>
              <a:off x="3467500"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4</a:t>
              </a:r>
              <a:endParaRPr lang="ko-KR" altLang="en-US" sz="1000" b="1" dirty="0"/>
            </a:p>
          </p:txBody>
        </p:sp>
        <p:sp>
          <p:nvSpPr>
            <p:cNvPr id="69" name="TextBox 68"/>
            <p:cNvSpPr txBox="1"/>
            <p:nvPr/>
          </p:nvSpPr>
          <p:spPr>
            <a:xfrm>
              <a:off x="3733883"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5</a:t>
              </a:r>
              <a:endParaRPr lang="ko-KR" altLang="en-US" sz="1000" b="1" dirty="0"/>
            </a:p>
          </p:txBody>
        </p:sp>
        <p:sp>
          <p:nvSpPr>
            <p:cNvPr id="70" name="TextBox 69"/>
            <p:cNvSpPr txBox="1"/>
            <p:nvPr/>
          </p:nvSpPr>
          <p:spPr>
            <a:xfrm>
              <a:off x="4000266"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6</a:t>
              </a:r>
              <a:endParaRPr lang="ko-KR" altLang="en-US" sz="1000" b="1" dirty="0"/>
            </a:p>
          </p:txBody>
        </p:sp>
        <p:sp>
          <p:nvSpPr>
            <p:cNvPr id="71" name="TextBox 70"/>
            <p:cNvSpPr txBox="1"/>
            <p:nvPr/>
          </p:nvSpPr>
          <p:spPr>
            <a:xfrm>
              <a:off x="4266649"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7</a:t>
              </a:r>
              <a:endParaRPr lang="ko-KR" altLang="en-US" sz="1000" b="1" dirty="0"/>
            </a:p>
          </p:txBody>
        </p:sp>
        <p:sp>
          <p:nvSpPr>
            <p:cNvPr id="72" name="TextBox 71"/>
            <p:cNvSpPr txBox="1"/>
            <p:nvPr/>
          </p:nvSpPr>
          <p:spPr>
            <a:xfrm>
              <a:off x="4533032"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8</a:t>
              </a:r>
              <a:endParaRPr lang="ko-KR" altLang="en-US" sz="1000" b="1" dirty="0"/>
            </a:p>
          </p:txBody>
        </p:sp>
        <p:sp>
          <p:nvSpPr>
            <p:cNvPr id="76" name="TextBox 75"/>
            <p:cNvSpPr txBox="1"/>
            <p:nvPr/>
          </p:nvSpPr>
          <p:spPr>
            <a:xfrm>
              <a:off x="4799415"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9</a:t>
              </a:r>
              <a:endParaRPr lang="ko-KR" altLang="en-US" sz="1000" b="1" dirty="0"/>
            </a:p>
          </p:txBody>
        </p:sp>
        <p:sp>
          <p:nvSpPr>
            <p:cNvPr id="78" name="TextBox 77"/>
            <p:cNvSpPr txBox="1"/>
            <p:nvPr/>
          </p:nvSpPr>
          <p:spPr>
            <a:xfrm>
              <a:off x="5065798"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10</a:t>
              </a:r>
              <a:endParaRPr lang="ko-KR" altLang="en-US" sz="1000" b="1" dirty="0"/>
            </a:p>
          </p:txBody>
        </p:sp>
        <p:sp>
          <p:nvSpPr>
            <p:cNvPr id="79" name="TextBox 78"/>
            <p:cNvSpPr txBox="1"/>
            <p:nvPr/>
          </p:nvSpPr>
          <p:spPr>
            <a:xfrm>
              <a:off x="5332181"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11</a:t>
              </a:r>
              <a:endParaRPr lang="ko-KR" altLang="en-US" sz="1000" b="1" dirty="0"/>
            </a:p>
          </p:txBody>
        </p:sp>
        <p:sp>
          <p:nvSpPr>
            <p:cNvPr id="80" name="TextBox 79"/>
            <p:cNvSpPr txBox="1"/>
            <p:nvPr/>
          </p:nvSpPr>
          <p:spPr>
            <a:xfrm>
              <a:off x="5598560"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12</a:t>
              </a:r>
              <a:endParaRPr lang="ko-KR" altLang="en-US" sz="1000" b="1" dirty="0"/>
            </a:p>
          </p:txBody>
        </p:sp>
      </p:grpSp>
      <p:sp>
        <p:nvSpPr>
          <p:cNvPr id="81" name="직사각형 80"/>
          <p:cNvSpPr/>
          <p:nvPr/>
        </p:nvSpPr>
        <p:spPr bwMode="auto">
          <a:xfrm>
            <a:off x="1346720" y="4257059"/>
            <a:ext cx="5851869" cy="207350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90" name="그림 89"/>
          <p:cNvPicPr>
            <a:picLocks noChangeAspect="1"/>
          </p:cNvPicPr>
          <p:nvPr/>
        </p:nvPicPr>
        <p:blipFill>
          <a:blip r:embed="rId4"/>
          <a:stretch>
            <a:fillRect/>
          </a:stretch>
        </p:blipFill>
        <p:spPr>
          <a:xfrm>
            <a:off x="5834005" y="6006685"/>
            <a:ext cx="1293034" cy="197972"/>
          </a:xfrm>
          <a:prstGeom prst="rect">
            <a:avLst/>
          </a:prstGeom>
        </p:spPr>
      </p:pic>
      <p:pic>
        <p:nvPicPr>
          <p:cNvPr id="92" name="그림 91"/>
          <p:cNvPicPr>
            <a:picLocks noChangeAspect="1"/>
          </p:cNvPicPr>
          <p:nvPr/>
        </p:nvPicPr>
        <p:blipFill>
          <a:blip r:embed="rId5"/>
          <a:stretch>
            <a:fillRect/>
          </a:stretch>
        </p:blipFill>
        <p:spPr>
          <a:xfrm>
            <a:off x="6119329" y="4301090"/>
            <a:ext cx="1016495" cy="201125"/>
          </a:xfrm>
          <a:prstGeom prst="rect">
            <a:avLst/>
          </a:prstGeom>
        </p:spPr>
      </p:pic>
      <p:sp>
        <p:nvSpPr>
          <p:cNvPr id="106" name="TextBox 105"/>
          <p:cNvSpPr txBox="1"/>
          <p:nvPr/>
        </p:nvSpPr>
        <p:spPr>
          <a:xfrm>
            <a:off x="1839889" y="4315708"/>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107" name="TextBox 106"/>
          <p:cNvSpPr txBox="1"/>
          <p:nvPr/>
        </p:nvSpPr>
        <p:spPr>
          <a:xfrm>
            <a:off x="2372948" y="4322094"/>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108" name="그룹 107"/>
          <p:cNvGrpSpPr/>
          <p:nvPr/>
        </p:nvGrpSpPr>
        <p:grpSpPr>
          <a:xfrm>
            <a:off x="1721076" y="4712052"/>
            <a:ext cx="503620" cy="151844"/>
            <a:chOff x="1853004" y="4826628"/>
            <a:chExt cx="508292" cy="216024"/>
          </a:xfrm>
        </p:grpSpPr>
        <p:pic>
          <p:nvPicPr>
            <p:cNvPr id="10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0" name="직사각형 109"/>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11" name="그룹 110"/>
          <p:cNvGrpSpPr/>
          <p:nvPr/>
        </p:nvGrpSpPr>
        <p:grpSpPr>
          <a:xfrm>
            <a:off x="1748862" y="4840921"/>
            <a:ext cx="458837" cy="141889"/>
            <a:chOff x="1853004" y="5154597"/>
            <a:chExt cx="546189" cy="204821"/>
          </a:xfrm>
        </p:grpSpPr>
        <p:pic>
          <p:nvPicPr>
            <p:cNvPr id="11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3" name="직사각형 112"/>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114" name="그림 113"/>
          <p:cNvPicPr>
            <a:picLocks noChangeAspect="1"/>
          </p:cNvPicPr>
          <p:nvPr/>
        </p:nvPicPr>
        <p:blipFill>
          <a:blip r:embed="rId8"/>
          <a:stretch>
            <a:fillRect/>
          </a:stretch>
        </p:blipFill>
        <p:spPr>
          <a:xfrm>
            <a:off x="1416156" y="6053948"/>
            <a:ext cx="1521869" cy="149692"/>
          </a:xfrm>
          <a:prstGeom prst="rect">
            <a:avLst/>
          </a:prstGeom>
        </p:spPr>
      </p:pic>
      <p:graphicFrame>
        <p:nvGraphicFramePr>
          <p:cNvPr id="137" name="표 136"/>
          <p:cNvGraphicFramePr>
            <a:graphicFrameLocks noGrp="1"/>
          </p:cNvGraphicFramePr>
          <p:nvPr>
            <p:extLst>
              <p:ext uri="{D42A27DB-BD31-4B8C-83A1-F6EECF244321}">
                <p14:modId xmlns:p14="http://schemas.microsoft.com/office/powerpoint/2010/main" val="3845882360"/>
              </p:ext>
            </p:extLst>
          </p:nvPr>
        </p:nvGraphicFramePr>
        <p:xfrm>
          <a:off x="1418656" y="4560043"/>
          <a:ext cx="5717169" cy="1373272"/>
        </p:xfrm>
        <a:graphic>
          <a:graphicData uri="http://schemas.openxmlformats.org/drawingml/2006/table">
            <a:tbl>
              <a:tblPr firstRow="1" bandRow="1">
                <a:tableStyleId>{5C22544A-7EE6-4342-B048-85BDC9FD1C3A}</a:tableStyleId>
              </a:tblPr>
              <a:tblGrid>
                <a:gridCol w="494627"/>
                <a:gridCol w="601876"/>
                <a:gridCol w="334376"/>
                <a:gridCol w="535001"/>
                <a:gridCol w="942976"/>
                <a:gridCol w="576064"/>
                <a:gridCol w="651723"/>
                <a:gridCol w="526842"/>
                <a:gridCol w="526842"/>
                <a:gridCol w="526842"/>
              </a:tblGrid>
              <a:tr h="320781">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교육진행 일수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회당시간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총교육</a:t>
                      </a:r>
                      <a:r>
                        <a:rPr lang="ko-KR" altLang="en-US" sz="900" dirty="0" smtClean="0">
                          <a:solidFill>
                            <a:schemeClr val="tx1"/>
                          </a:solidFill>
                        </a:rPr>
                        <a:t> 진행시간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합계    </a:t>
                      </a:r>
                      <a:r>
                        <a:rPr lang="en-US" altLang="ko-KR" sz="900" dirty="0" smtClean="0">
                          <a:solidFill>
                            <a:schemeClr val="tx1"/>
                          </a:solidFill>
                        </a:rPr>
                        <a:t>(</a:t>
                      </a:r>
                      <a:r>
                        <a:rPr lang="ko-KR" altLang="en-US" sz="900" dirty="0" smtClean="0">
                          <a:solidFill>
                            <a:schemeClr val="tx1"/>
                          </a:solidFill>
                        </a:rPr>
                        <a:t>단위 </a:t>
                      </a:r>
                      <a:r>
                        <a:rPr lang="en-US" altLang="ko-KR" sz="900" dirty="0" smtClean="0">
                          <a:solidFill>
                            <a:schemeClr val="tx1"/>
                          </a:solidFill>
                        </a:rPr>
                        <a:t>:</a:t>
                      </a:r>
                      <a:r>
                        <a:rPr lang="ko-KR" altLang="en-US" sz="900" dirty="0" smtClean="0">
                          <a:solidFill>
                            <a:schemeClr val="tx1"/>
                          </a:solidFill>
                        </a:rPr>
                        <a:t>원</a:t>
                      </a:r>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019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a:t>
                      </a:r>
                    </a:p>
                    <a:p>
                      <a:pPr algn="ctr" latinLnBrk="1"/>
                      <a:r>
                        <a:rPr lang="en-US" altLang="ko-KR" sz="900" dirty="0" smtClean="0">
                          <a:solidFill>
                            <a:schemeClr val="tx1"/>
                          </a:solidFill>
                        </a:rPr>
                        <a:t>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60</a:t>
                      </a:r>
                      <a:r>
                        <a:rPr lang="ko-KR" altLang="en-US" sz="900" dirty="0" smtClean="0">
                          <a:solidFill>
                            <a:schemeClr val="tx1"/>
                          </a:solidFill>
                        </a:rPr>
                        <a:t>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531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846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52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8" name="TextBox 137"/>
          <p:cNvSpPr txBox="1"/>
          <p:nvPr/>
        </p:nvSpPr>
        <p:spPr>
          <a:xfrm>
            <a:off x="1401488" y="4322093"/>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sp>
        <p:nvSpPr>
          <p:cNvPr id="140" name="직사각형 139"/>
          <p:cNvSpPr/>
          <p:nvPr/>
        </p:nvSpPr>
        <p:spPr bwMode="auto">
          <a:xfrm>
            <a:off x="1452479" y="4922137"/>
            <a:ext cx="410223" cy="170040"/>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graphicFrame>
        <p:nvGraphicFramePr>
          <p:cNvPr id="146" name="표 145"/>
          <p:cNvGraphicFramePr>
            <a:graphicFrameLocks noGrp="1"/>
          </p:cNvGraphicFramePr>
          <p:nvPr>
            <p:extLst>
              <p:ext uri="{D42A27DB-BD31-4B8C-83A1-F6EECF244321}">
                <p14:modId xmlns:p14="http://schemas.microsoft.com/office/powerpoint/2010/main" val="159458848"/>
              </p:ext>
            </p:extLst>
          </p:nvPr>
        </p:nvGraphicFramePr>
        <p:xfrm>
          <a:off x="1409842" y="3187332"/>
          <a:ext cx="5672029" cy="618516"/>
        </p:xfrm>
        <a:graphic>
          <a:graphicData uri="http://schemas.openxmlformats.org/drawingml/2006/table">
            <a:tbl>
              <a:tblPr firstRow="1" bandRow="1">
                <a:tableStyleId>{5C22544A-7EE6-4342-B048-85BDC9FD1C3A}</a:tableStyleId>
              </a:tblPr>
              <a:tblGrid>
                <a:gridCol w="1873167"/>
                <a:gridCol w="2279317"/>
                <a:gridCol w="1519545"/>
              </a:tblGrid>
              <a:tr h="213204">
                <a:tc>
                  <a:txBody>
                    <a:bodyPr/>
                    <a:lstStyle/>
                    <a:p>
                      <a:pPr algn="ctr" latinLnBrk="1"/>
                      <a:r>
                        <a:rPr lang="ko-KR" altLang="en-US" sz="900" b="0" dirty="0" smtClean="0">
                          <a:solidFill>
                            <a:schemeClr val="tx1"/>
                          </a:solidFill>
                        </a:rPr>
                        <a:t>공급가액</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b="0" dirty="0" smtClean="0">
                          <a:solidFill>
                            <a:schemeClr val="tx1"/>
                          </a:solidFill>
                        </a:rPr>
                        <a:t>5100000</a:t>
                      </a:r>
                      <a:r>
                        <a:rPr lang="ko-KR" altLang="en-US" sz="900" b="0" dirty="0" smtClean="0">
                          <a:solidFill>
                            <a:schemeClr val="tx1"/>
                          </a:solidFill>
                        </a:rPr>
                        <a:t>원</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b="0" dirty="0" smtClean="0">
                          <a:solidFill>
                            <a:schemeClr val="tx1"/>
                          </a:solidFill>
                        </a:rPr>
                        <a:t>Invoice</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656">
                <a:tc>
                  <a:txBody>
                    <a:bodyPr/>
                    <a:lstStyle/>
                    <a:p>
                      <a:pPr algn="ctr" latinLnBrk="1"/>
                      <a:r>
                        <a:rPr lang="ko-KR" altLang="en-US" sz="900" dirty="0" smtClean="0">
                          <a:solidFill>
                            <a:schemeClr val="tx1"/>
                          </a:solidFill>
                        </a:rPr>
                        <a:t>부가세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510000</a:t>
                      </a:r>
                      <a:r>
                        <a:rPr lang="ko-KR" altLang="en-US" sz="900" dirty="0" smtClean="0">
                          <a:solidFill>
                            <a:schemeClr val="tx1"/>
                          </a:solidFill>
                        </a:rPr>
                        <a:t>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656">
                <a:tc>
                  <a:txBody>
                    <a:bodyPr/>
                    <a:lstStyle/>
                    <a:p>
                      <a:pPr algn="ctr" latinLnBrk="1"/>
                      <a:r>
                        <a:rPr lang="en-US" altLang="ko-KR" sz="900" b="1" dirty="0" smtClean="0">
                          <a:solidFill>
                            <a:schemeClr val="tx1"/>
                          </a:solidFill>
                        </a:rPr>
                        <a:t>TOTAL</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b="1" dirty="0" smtClean="0">
                          <a:solidFill>
                            <a:schemeClr val="tx1"/>
                          </a:solidFill>
                        </a:rPr>
                        <a:t>5610000</a:t>
                      </a:r>
                      <a:r>
                        <a:rPr lang="ko-KR" altLang="en-US" sz="900" b="1" dirty="0" smtClean="0">
                          <a:solidFill>
                            <a:schemeClr val="tx1"/>
                          </a:solidFill>
                        </a:rPr>
                        <a:t>원</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1" name="그림 10"/>
          <p:cNvPicPr>
            <a:picLocks noChangeAspect="1"/>
          </p:cNvPicPr>
          <p:nvPr/>
        </p:nvPicPr>
        <p:blipFill>
          <a:blip r:embed="rId9"/>
          <a:stretch>
            <a:fillRect/>
          </a:stretch>
        </p:blipFill>
        <p:spPr>
          <a:xfrm>
            <a:off x="6271690" y="3505200"/>
            <a:ext cx="180975" cy="180975"/>
          </a:xfrm>
          <a:prstGeom prst="rect">
            <a:avLst/>
          </a:prstGeom>
        </p:spPr>
      </p:pic>
      <p:sp>
        <p:nvSpPr>
          <p:cNvPr id="148" name="직사각형 147"/>
          <p:cNvSpPr/>
          <p:nvPr/>
        </p:nvSpPr>
        <p:spPr bwMode="auto">
          <a:xfrm>
            <a:off x="1452479" y="5230197"/>
            <a:ext cx="410223" cy="170040"/>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49" name="직사각형 148"/>
          <p:cNvSpPr/>
          <p:nvPr/>
        </p:nvSpPr>
        <p:spPr bwMode="auto">
          <a:xfrm>
            <a:off x="1452533" y="5494713"/>
            <a:ext cx="434915" cy="17375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150" name="직사각형 149"/>
          <p:cNvSpPr/>
          <p:nvPr/>
        </p:nvSpPr>
        <p:spPr bwMode="auto">
          <a:xfrm>
            <a:off x="1453775" y="5736437"/>
            <a:ext cx="434915" cy="17375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52" name="직사각형 51"/>
          <p:cNvSpPr/>
          <p:nvPr/>
        </p:nvSpPr>
        <p:spPr>
          <a:xfrm>
            <a:off x="7308304" y="1650572"/>
            <a:ext cx="1630923" cy="438107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비용관리 전체보기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당월 비용검색</a:t>
            </a:r>
            <a:endParaRPr lang="en-US" altLang="ko-KR" sz="1000" b="1" dirty="0" smtClean="0"/>
          </a:p>
          <a:p>
            <a:pPr marL="271463" lvl="2" indent="-96838">
              <a:buFont typeface="Wingdings" panose="05000000000000000000" pitchFamily="2" charset="2"/>
              <a:buChar char="ü"/>
            </a:pPr>
            <a:r>
              <a:rPr lang="en-US" altLang="ko-KR" sz="1000" dirty="0"/>
              <a:t> </a:t>
            </a:r>
            <a:r>
              <a:rPr lang="ko-KR" altLang="en-US" sz="1000" dirty="0" smtClean="0"/>
              <a:t>해당 월에 발생한 전체 비용 정보만 보여주기</a:t>
            </a:r>
            <a:endParaRPr lang="en-US" altLang="ko-KR" sz="1000" dirty="0" smtClean="0"/>
          </a:p>
          <a:p>
            <a:pPr marL="174625" lvl="2"/>
            <a:endParaRPr lang="en-US" altLang="ko-KR" sz="1000" dirty="0" smtClean="0"/>
          </a:p>
          <a:p>
            <a:pPr marL="271463" lvl="1" indent="-185738">
              <a:buFont typeface="Wingdings" panose="05000000000000000000" pitchFamily="2" charset="2"/>
              <a:buChar char="v"/>
            </a:pPr>
            <a:r>
              <a:rPr lang="ko-KR" altLang="en-US" sz="1000" b="1" dirty="0" smtClean="0"/>
              <a:t>전체 </a:t>
            </a:r>
            <a:r>
              <a:rPr lang="ko-KR" altLang="en-US" sz="1000" b="1" dirty="0"/>
              <a:t>비용검색</a:t>
            </a:r>
            <a:endParaRPr lang="en-US" altLang="ko-KR" sz="1000" b="1" dirty="0"/>
          </a:p>
          <a:p>
            <a:pPr marL="271463" lvl="2" indent="-96838">
              <a:buFont typeface="Wingdings" panose="05000000000000000000" pitchFamily="2" charset="2"/>
              <a:buChar char="ü"/>
            </a:pPr>
            <a:r>
              <a:rPr lang="en-US" altLang="ko-KR" sz="1000" dirty="0"/>
              <a:t> </a:t>
            </a:r>
            <a:r>
              <a:rPr lang="ko-KR" altLang="en-US" sz="1000" dirty="0" smtClean="0"/>
              <a:t>첫 화면에서는 현재 진행 중인 프로그램만 보여주기</a:t>
            </a:r>
            <a:endParaRPr lang="en-US" altLang="ko-KR" sz="1000" dirty="0" smtClean="0"/>
          </a:p>
          <a:p>
            <a:pPr marL="271463" lvl="2" indent="-96838">
              <a:buFont typeface="Wingdings" panose="05000000000000000000" pitchFamily="2" charset="2"/>
              <a:buChar char="ü"/>
            </a:pPr>
            <a:r>
              <a:rPr lang="ko-KR" altLang="en-US" sz="1000" dirty="0" smtClean="0"/>
              <a:t>합계 금액은 부가세가 포함되지 않은 금액</a:t>
            </a:r>
            <a:endParaRPr lang="en-US" altLang="ko-KR" sz="1000" dirty="0" smtClean="0"/>
          </a:p>
          <a:p>
            <a:pPr marL="174625" lvl="2"/>
            <a:endParaRPr lang="en-US" altLang="ko-KR" sz="1000" dirty="0" smtClean="0"/>
          </a:p>
          <a:p>
            <a:pPr marL="271463" lvl="1" indent="-185738">
              <a:buFont typeface="Wingdings" panose="05000000000000000000" pitchFamily="2" charset="2"/>
              <a:buChar char="v"/>
            </a:pPr>
            <a:r>
              <a:rPr lang="ko-KR" altLang="en-US" sz="1000" b="1" dirty="0" smtClean="0"/>
              <a:t>공통 기준</a:t>
            </a:r>
            <a:endParaRPr lang="en-US" altLang="ko-KR" sz="1000" dirty="0" smtClean="0"/>
          </a:p>
          <a:p>
            <a:pPr marL="271463" lvl="2" indent="-96838">
              <a:buFont typeface="Wingdings" panose="05000000000000000000" pitchFamily="2" charset="2"/>
              <a:buChar char="ü"/>
            </a:pPr>
            <a:r>
              <a:rPr lang="ko-KR" altLang="en-US" sz="1000" dirty="0"/>
              <a:t>초기 설정에서는 </a:t>
            </a:r>
            <a:r>
              <a:rPr lang="en-US" altLang="ko-KR" sz="1000" dirty="0"/>
              <a:t>10</a:t>
            </a:r>
            <a:r>
              <a:rPr lang="ko-KR" altLang="en-US" sz="1000" dirty="0"/>
              <a:t>개를 </a:t>
            </a:r>
            <a:r>
              <a:rPr lang="en-US" altLang="ko-KR" sz="1000" dirty="0"/>
              <a:t>Maximum</a:t>
            </a:r>
            <a:r>
              <a:rPr lang="ko-KR" altLang="en-US" sz="1000" dirty="0"/>
              <a:t>으로 전체 정보를 보여주기</a:t>
            </a:r>
            <a:endParaRPr lang="en-US" altLang="ko-KR" sz="1000" dirty="0"/>
          </a:p>
          <a:p>
            <a:pPr marL="271463" lvl="2" indent="-96838">
              <a:buFont typeface="Wingdings" panose="05000000000000000000" pitchFamily="2" charset="2"/>
              <a:buChar char="ü"/>
            </a:pPr>
            <a:r>
              <a:rPr lang="en-US" altLang="ko-KR" sz="1000" dirty="0"/>
              <a:t> 10 / 20 / 50 / 100 </a:t>
            </a:r>
            <a:r>
              <a:rPr lang="ko-KR" altLang="en-US" sz="1000" dirty="0"/>
              <a:t>순으로 </a:t>
            </a:r>
            <a:r>
              <a:rPr lang="en-US" altLang="ko-KR" sz="1000" dirty="0"/>
              <a:t>entries per page </a:t>
            </a:r>
            <a:r>
              <a:rPr lang="ko-KR" altLang="en-US" sz="1000" dirty="0"/>
              <a:t>수정가능</a:t>
            </a:r>
            <a:endParaRPr lang="en-US" altLang="ko-KR" sz="1000" dirty="0"/>
          </a:p>
          <a:p>
            <a:pPr marL="271463" lvl="2" indent="-96838">
              <a:buFont typeface="Wingdings" panose="05000000000000000000" pitchFamily="2" charset="2"/>
              <a:buChar char="ü"/>
            </a:pPr>
            <a:r>
              <a:rPr lang="en-US" altLang="ko-KR" sz="1000" dirty="0"/>
              <a:t> </a:t>
            </a:r>
            <a:r>
              <a:rPr lang="ko-KR" altLang="en-US" sz="1000" dirty="0"/>
              <a:t>해당 탭 클릭 시 해당 사항만 </a:t>
            </a:r>
            <a:r>
              <a:rPr lang="ko-KR" altLang="en-US" sz="1000" dirty="0" smtClean="0"/>
              <a:t>보여주기</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a:t>프로그램 명은 가</a:t>
            </a:r>
            <a:r>
              <a:rPr lang="en-US" altLang="ko-KR" sz="1000" dirty="0"/>
              <a:t>A B C, </a:t>
            </a:r>
            <a:r>
              <a:rPr lang="ko-KR" altLang="en-US" sz="1000" dirty="0"/>
              <a:t>가</a:t>
            </a:r>
            <a:r>
              <a:rPr lang="en-US" altLang="ko-KR" sz="1000" dirty="0"/>
              <a:t> </a:t>
            </a:r>
            <a:r>
              <a:rPr lang="ko-KR" altLang="en-US" sz="1000" dirty="0"/>
              <a:t>나 다 순으로 </a:t>
            </a:r>
            <a:r>
              <a:rPr lang="ko-KR" altLang="en-US" sz="1000" dirty="0" smtClean="0"/>
              <a:t>정렬</a:t>
            </a:r>
            <a:endParaRPr lang="en-US" altLang="ko-KR" sz="1000" dirty="0" smtClean="0"/>
          </a:p>
        </p:txBody>
      </p:sp>
      <p:sp>
        <p:nvSpPr>
          <p:cNvPr id="2" name="직사각형 1"/>
          <p:cNvSpPr/>
          <p:nvPr/>
        </p:nvSpPr>
        <p:spPr bwMode="auto">
          <a:xfrm>
            <a:off x="7308304" y="188640"/>
            <a:ext cx="1512168" cy="1073359"/>
          </a:xfrm>
          <a:prstGeom prst="rect">
            <a:avLst/>
          </a:prstGeom>
          <a:solidFill>
            <a:srgbClr val="FFC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effectLst/>
                <a:latin typeface="Arial" charset="0"/>
                <a:ea typeface="돋움" pitchFamily="50" charset="-127"/>
              </a:rPr>
              <a:t>내용추가</a:t>
            </a:r>
          </a:p>
        </p:txBody>
      </p:sp>
    </p:spTree>
    <p:extLst>
      <p:ext uri="{BB962C8B-B14F-4D97-AF65-F5344CB8AC3E}">
        <p14:creationId xmlns:p14="http://schemas.microsoft.com/office/powerpoint/2010/main" val="3439690462"/>
      </p:ext>
    </p:extLst>
  </p:cSld>
  <p:clrMapOvr>
    <a:masterClrMapping/>
  </p:clrMapOvr>
  <p:transition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a:t>
            </a:r>
            <a:r>
              <a:rPr lang="ko-KR" altLang="en-US" dirty="0" smtClean="0">
                <a:solidFill>
                  <a:srgbClr val="000000"/>
                </a:solidFill>
                <a:latin typeface="돋움"/>
                <a:ea typeface="돋움"/>
              </a:rPr>
              <a:t>비용관리 세부기능 </a:t>
            </a:r>
            <a:r>
              <a:rPr lang="en-US" altLang="ko-KR" dirty="0" smtClean="0">
                <a:solidFill>
                  <a:srgbClr val="000000"/>
                </a:solidFill>
                <a:latin typeface="돋움"/>
                <a:ea typeface="돋움"/>
              </a:rPr>
              <a:t>– </a:t>
            </a:r>
            <a:r>
              <a:rPr lang="en-US" altLang="ko-KR" dirty="0">
                <a:solidFill>
                  <a:srgbClr val="000000"/>
                </a:solidFill>
                <a:latin typeface="돋움"/>
                <a:ea typeface="돋움"/>
              </a:rPr>
              <a:t>1</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14346" y="1434548"/>
            <a:ext cx="6137974"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92574"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3" y="1739261"/>
              <a:ext cx="1294427" cy="138499"/>
            </a:xfrm>
            <a:prstGeom prst="rect">
              <a:avLst/>
            </a:prstGeom>
            <a:solidFill>
              <a:schemeClr val="tx1"/>
            </a:solidFill>
          </p:spPr>
          <p:txBody>
            <a:bodyPr wrap="square" lIns="0" tIns="0" rIns="0" bIns="0" rtlCol="0" anchor="ctr">
              <a:spAutoFit/>
            </a:bodyPr>
            <a:lstStyle/>
            <a:p>
              <a:pPr algn="ctr"/>
              <a:r>
                <a:rPr lang="ko-KR" altLang="en-US" sz="900" b="1" smtClean="0">
                  <a:solidFill>
                    <a:schemeClr val="bg1"/>
                  </a:solidFill>
                </a:rPr>
                <a:t>당월 비용검색</a:t>
              </a:r>
              <a:endParaRPr lang="ko-KR" altLang="en-US" sz="900" b="1" dirty="0">
                <a:solidFill>
                  <a:schemeClr val="bg1"/>
                </a:solidFill>
              </a:endParaRPr>
            </a:p>
          </p:txBody>
        </p:sp>
      </p:gr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303176" y="1448076"/>
            <a:ext cx="5851869" cy="2484980"/>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127" name="표 126"/>
          <p:cNvGraphicFramePr>
            <a:graphicFrameLocks noGrp="1"/>
          </p:cNvGraphicFramePr>
          <p:nvPr>
            <p:extLst/>
          </p:nvPr>
        </p:nvGraphicFramePr>
        <p:xfrm>
          <a:off x="1375111" y="1772816"/>
          <a:ext cx="5684989" cy="1260692"/>
        </p:xfrm>
        <a:graphic>
          <a:graphicData uri="http://schemas.openxmlformats.org/drawingml/2006/table">
            <a:tbl>
              <a:tblPr firstRow="1" bandRow="1">
                <a:tableStyleId>{5C22544A-7EE6-4342-B048-85BDC9FD1C3A}</a:tableStyleId>
              </a:tblPr>
              <a:tblGrid>
                <a:gridCol w="588936"/>
                <a:gridCol w="716632"/>
                <a:gridCol w="477755"/>
                <a:gridCol w="837502"/>
                <a:gridCol w="576064"/>
                <a:gridCol w="576064"/>
                <a:gridCol w="936104"/>
                <a:gridCol w="975932"/>
              </a:tblGrid>
              <a:tr h="350328">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강사명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교육진행일수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회당시간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총교육</a:t>
                      </a:r>
                      <a:r>
                        <a:rPr lang="ko-KR" altLang="en-US" sz="900" dirty="0" smtClean="0">
                          <a:solidFill>
                            <a:schemeClr val="tx1"/>
                          </a:solidFill>
                        </a:rPr>
                        <a:t> 진행시간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합계</a:t>
                      </a:r>
                      <a:r>
                        <a:rPr lang="en-US" altLang="ko-KR" sz="900" dirty="0" smtClean="0">
                          <a:solidFill>
                            <a:schemeClr val="tx1"/>
                          </a:solidFill>
                        </a:rPr>
                        <a:t>(</a:t>
                      </a:r>
                      <a:r>
                        <a:rPr lang="ko-KR" altLang="en-US" sz="900" dirty="0" smtClean="0">
                          <a:solidFill>
                            <a:schemeClr val="tx1"/>
                          </a:solidFill>
                        </a:rPr>
                        <a:t>단위 </a:t>
                      </a:r>
                      <a:r>
                        <a:rPr lang="en-US" altLang="ko-KR" sz="900" dirty="0" smtClean="0">
                          <a:solidFill>
                            <a:schemeClr val="tx1"/>
                          </a:solidFill>
                        </a:rPr>
                        <a:t>: </a:t>
                      </a:r>
                      <a:r>
                        <a:rPr lang="ko-KR" altLang="en-US" sz="900" dirty="0" smtClean="0">
                          <a:solidFill>
                            <a:schemeClr val="tx1"/>
                          </a:solidFill>
                        </a:rPr>
                        <a:t>원</a:t>
                      </a:r>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1700000</a:t>
                      </a:r>
                      <a:r>
                        <a:rPr lang="ko-KR" altLang="en-US" sz="900" dirty="0" smtClean="0">
                          <a:solidFill>
                            <a:schemeClr val="tx1"/>
                          </a:solidFill>
                        </a:rPr>
                        <a:t>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정희정</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화목토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1700000</a:t>
                      </a:r>
                      <a:r>
                        <a:rPr lang="ko-KR" altLang="en-US" sz="900" dirty="0" smtClean="0">
                          <a:solidFill>
                            <a:schemeClr val="tx1"/>
                          </a:solidFill>
                        </a:rPr>
                        <a:t>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김정은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1700000</a:t>
                      </a:r>
                      <a:r>
                        <a:rPr lang="ko-KR" altLang="en-US" sz="900" dirty="0" smtClean="0">
                          <a:solidFill>
                            <a:schemeClr val="tx1"/>
                          </a:solidFill>
                        </a:rPr>
                        <a:t>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8" name="그룹 7"/>
          <p:cNvGrpSpPr/>
          <p:nvPr/>
        </p:nvGrpSpPr>
        <p:grpSpPr>
          <a:xfrm>
            <a:off x="1854790" y="1509830"/>
            <a:ext cx="4805442" cy="195697"/>
            <a:chOff x="1854790" y="1509830"/>
            <a:chExt cx="4805442" cy="195697"/>
          </a:xfrm>
        </p:grpSpPr>
        <p:sp>
          <p:nvSpPr>
            <p:cNvPr id="128" name="TextBox 127"/>
            <p:cNvSpPr txBox="1"/>
            <p:nvPr/>
          </p:nvSpPr>
          <p:spPr>
            <a:xfrm>
              <a:off x="1854790" y="1509830"/>
              <a:ext cx="484962" cy="19569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1000" b="1" dirty="0" smtClean="0"/>
                <a:t>2013</a:t>
              </a:r>
              <a:endParaRPr lang="ko-KR" altLang="en-US" sz="1000" b="1" dirty="0"/>
            </a:p>
          </p:txBody>
        </p:sp>
        <p:sp>
          <p:nvSpPr>
            <p:cNvPr id="61" name="TextBox 60"/>
            <p:cNvSpPr txBox="1"/>
            <p:nvPr/>
          </p:nvSpPr>
          <p:spPr>
            <a:xfrm>
              <a:off x="6175270" y="1509830"/>
              <a:ext cx="484962" cy="19569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1000" b="1" dirty="0" smtClean="0"/>
                <a:t>2015</a:t>
              </a:r>
              <a:endParaRPr lang="ko-KR" altLang="en-US" sz="1000" b="1" dirty="0"/>
            </a:p>
          </p:txBody>
        </p:sp>
        <p:sp>
          <p:nvSpPr>
            <p:cNvPr id="7" name="이등변 삼각형 6"/>
            <p:cNvSpPr/>
            <p:nvPr/>
          </p:nvSpPr>
          <p:spPr bwMode="auto">
            <a:xfrm rot="5400000">
              <a:off x="5879325" y="1570218"/>
              <a:ext cx="144016" cy="117831"/>
            </a:xfrm>
            <a:prstGeom prst="triangle">
              <a:avLst/>
            </a:prstGeom>
            <a:solidFill>
              <a:schemeClr val="tx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4" name="이등변 삼각형 63"/>
            <p:cNvSpPr/>
            <p:nvPr/>
          </p:nvSpPr>
          <p:spPr bwMode="auto">
            <a:xfrm rot="16200000">
              <a:off x="2450485" y="1559310"/>
              <a:ext cx="158720" cy="129862"/>
            </a:xfrm>
            <a:prstGeom prst="triangle">
              <a:avLst/>
            </a:prstGeom>
            <a:solidFill>
              <a:schemeClr val="tx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5" name="TextBox 64"/>
            <p:cNvSpPr txBox="1"/>
            <p:nvPr/>
          </p:nvSpPr>
          <p:spPr>
            <a:xfrm>
              <a:off x="2668351"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a:t>1</a:t>
              </a:r>
              <a:endParaRPr lang="ko-KR" altLang="en-US" sz="1000" b="1" dirty="0"/>
            </a:p>
          </p:txBody>
        </p:sp>
        <p:sp>
          <p:nvSpPr>
            <p:cNvPr id="66" name="TextBox 65"/>
            <p:cNvSpPr txBox="1"/>
            <p:nvPr/>
          </p:nvSpPr>
          <p:spPr>
            <a:xfrm>
              <a:off x="2934734"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2</a:t>
              </a:r>
              <a:endParaRPr lang="ko-KR" altLang="en-US" sz="1000" b="1" dirty="0"/>
            </a:p>
          </p:txBody>
        </p:sp>
        <p:sp>
          <p:nvSpPr>
            <p:cNvPr id="67" name="TextBox 66"/>
            <p:cNvSpPr txBox="1"/>
            <p:nvPr/>
          </p:nvSpPr>
          <p:spPr>
            <a:xfrm>
              <a:off x="3201117"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3</a:t>
              </a:r>
              <a:endParaRPr lang="ko-KR" altLang="en-US" sz="1000" b="1" dirty="0"/>
            </a:p>
          </p:txBody>
        </p:sp>
        <p:sp>
          <p:nvSpPr>
            <p:cNvPr id="68" name="TextBox 67"/>
            <p:cNvSpPr txBox="1"/>
            <p:nvPr/>
          </p:nvSpPr>
          <p:spPr>
            <a:xfrm>
              <a:off x="3467500"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4</a:t>
              </a:r>
              <a:endParaRPr lang="ko-KR" altLang="en-US" sz="1000" b="1" dirty="0"/>
            </a:p>
          </p:txBody>
        </p:sp>
        <p:sp>
          <p:nvSpPr>
            <p:cNvPr id="69" name="TextBox 68"/>
            <p:cNvSpPr txBox="1"/>
            <p:nvPr/>
          </p:nvSpPr>
          <p:spPr>
            <a:xfrm>
              <a:off x="3733883"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5</a:t>
              </a:r>
              <a:endParaRPr lang="ko-KR" altLang="en-US" sz="1000" b="1" dirty="0"/>
            </a:p>
          </p:txBody>
        </p:sp>
        <p:sp>
          <p:nvSpPr>
            <p:cNvPr id="70" name="TextBox 69"/>
            <p:cNvSpPr txBox="1"/>
            <p:nvPr/>
          </p:nvSpPr>
          <p:spPr>
            <a:xfrm>
              <a:off x="4000266"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6</a:t>
              </a:r>
              <a:endParaRPr lang="ko-KR" altLang="en-US" sz="1000" b="1" dirty="0"/>
            </a:p>
          </p:txBody>
        </p:sp>
        <p:sp>
          <p:nvSpPr>
            <p:cNvPr id="71" name="TextBox 70"/>
            <p:cNvSpPr txBox="1"/>
            <p:nvPr/>
          </p:nvSpPr>
          <p:spPr>
            <a:xfrm>
              <a:off x="4266649"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7</a:t>
              </a:r>
              <a:endParaRPr lang="ko-KR" altLang="en-US" sz="1000" b="1" dirty="0"/>
            </a:p>
          </p:txBody>
        </p:sp>
        <p:sp>
          <p:nvSpPr>
            <p:cNvPr id="72" name="TextBox 71"/>
            <p:cNvSpPr txBox="1"/>
            <p:nvPr/>
          </p:nvSpPr>
          <p:spPr>
            <a:xfrm>
              <a:off x="4533032"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8</a:t>
              </a:r>
              <a:endParaRPr lang="ko-KR" altLang="en-US" sz="1000" b="1" dirty="0"/>
            </a:p>
          </p:txBody>
        </p:sp>
        <p:sp>
          <p:nvSpPr>
            <p:cNvPr id="76" name="TextBox 75"/>
            <p:cNvSpPr txBox="1"/>
            <p:nvPr/>
          </p:nvSpPr>
          <p:spPr>
            <a:xfrm>
              <a:off x="4799415"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9</a:t>
              </a:r>
              <a:endParaRPr lang="ko-KR" altLang="en-US" sz="1000" b="1" dirty="0"/>
            </a:p>
          </p:txBody>
        </p:sp>
        <p:sp>
          <p:nvSpPr>
            <p:cNvPr id="78" name="TextBox 77"/>
            <p:cNvSpPr txBox="1"/>
            <p:nvPr/>
          </p:nvSpPr>
          <p:spPr>
            <a:xfrm>
              <a:off x="5065798"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10</a:t>
              </a:r>
              <a:endParaRPr lang="ko-KR" altLang="en-US" sz="1000" b="1" dirty="0"/>
            </a:p>
          </p:txBody>
        </p:sp>
        <p:sp>
          <p:nvSpPr>
            <p:cNvPr id="79" name="TextBox 78"/>
            <p:cNvSpPr txBox="1"/>
            <p:nvPr/>
          </p:nvSpPr>
          <p:spPr>
            <a:xfrm>
              <a:off x="5332181"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11</a:t>
              </a:r>
              <a:endParaRPr lang="ko-KR" altLang="en-US" sz="1000" b="1" dirty="0"/>
            </a:p>
          </p:txBody>
        </p:sp>
        <p:sp>
          <p:nvSpPr>
            <p:cNvPr id="80" name="TextBox 79"/>
            <p:cNvSpPr txBox="1"/>
            <p:nvPr/>
          </p:nvSpPr>
          <p:spPr>
            <a:xfrm>
              <a:off x="5598560"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12</a:t>
              </a:r>
              <a:endParaRPr lang="ko-KR" altLang="en-US" sz="1000" b="1" dirty="0"/>
            </a:p>
          </p:txBody>
        </p:sp>
      </p:grpSp>
      <p:graphicFrame>
        <p:nvGraphicFramePr>
          <p:cNvPr id="146" name="표 145"/>
          <p:cNvGraphicFramePr>
            <a:graphicFrameLocks noGrp="1"/>
          </p:cNvGraphicFramePr>
          <p:nvPr>
            <p:extLst>
              <p:ext uri="{D42A27DB-BD31-4B8C-83A1-F6EECF244321}">
                <p14:modId xmlns:p14="http://schemas.microsoft.com/office/powerpoint/2010/main" val="3626674701"/>
              </p:ext>
            </p:extLst>
          </p:nvPr>
        </p:nvGraphicFramePr>
        <p:xfrm>
          <a:off x="1377184" y="3143788"/>
          <a:ext cx="5672029" cy="618516"/>
        </p:xfrm>
        <a:graphic>
          <a:graphicData uri="http://schemas.openxmlformats.org/drawingml/2006/table">
            <a:tbl>
              <a:tblPr firstRow="1" bandRow="1">
                <a:tableStyleId>{5C22544A-7EE6-4342-B048-85BDC9FD1C3A}</a:tableStyleId>
              </a:tblPr>
              <a:tblGrid>
                <a:gridCol w="1873167"/>
                <a:gridCol w="2279317"/>
                <a:gridCol w="1519545"/>
              </a:tblGrid>
              <a:tr h="213204">
                <a:tc>
                  <a:txBody>
                    <a:bodyPr/>
                    <a:lstStyle/>
                    <a:p>
                      <a:pPr algn="ctr" latinLnBrk="1"/>
                      <a:r>
                        <a:rPr lang="ko-KR" altLang="en-US" sz="900" b="0" dirty="0" smtClean="0">
                          <a:solidFill>
                            <a:schemeClr val="tx1"/>
                          </a:solidFill>
                        </a:rPr>
                        <a:t>공급가액</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b="0" dirty="0" smtClean="0">
                          <a:solidFill>
                            <a:schemeClr val="tx1"/>
                          </a:solidFill>
                        </a:rPr>
                        <a:t>5100000</a:t>
                      </a:r>
                      <a:r>
                        <a:rPr lang="ko-KR" altLang="en-US" sz="900" b="0" dirty="0" smtClean="0">
                          <a:solidFill>
                            <a:schemeClr val="tx1"/>
                          </a:solidFill>
                        </a:rPr>
                        <a:t>원</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b="0" dirty="0" smtClean="0">
                          <a:solidFill>
                            <a:schemeClr val="tx1"/>
                          </a:solidFill>
                        </a:rPr>
                        <a:t>Invoice</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656">
                <a:tc>
                  <a:txBody>
                    <a:bodyPr/>
                    <a:lstStyle/>
                    <a:p>
                      <a:pPr algn="ctr" latinLnBrk="1"/>
                      <a:r>
                        <a:rPr lang="ko-KR" altLang="en-US" sz="900" dirty="0" smtClean="0">
                          <a:solidFill>
                            <a:schemeClr val="tx1"/>
                          </a:solidFill>
                        </a:rPr>
                        <a:t>부가세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510000</a:t>
                      </a:r>
                      <a:r>
                        <a:rPr lang="ko-KR" altLang="en-US" sz="900" dirty="0" smtClean="0">
                          <a:solidFill>
                            <a:schemeClr val="tx1"/>
                          </a:solidFill>
                        </a:rPr>
                        <a:t>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656">
                <a:tc>
                  <a:txBody>
                    <a:bodyPr/>
                    <a:lstStyle/>
                    <a:p>
                      <a:pPr algn="ctr" latinLnBrk="1"/>
                      <a:r>
                        <a:rPr lang="en-US" altLang="ko-KR" sz="900" b="1" dirty="0" smtClean="0">
                          <a:solidFill>
                            <a:schemeClr val="tx1"/>
                          </a:solidFill>
                        </a:rPr>
                        <a:t>TOTAL</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1" dirty="0" smtClean="0">
                          <a:solidFill>
                            <a:schemeClr val="tx1"/>
                          </a:solidFill>
                        </a:rPr>
                        <a:t>5610000</a:t>
                      </a:r>
                      <a:r>
                        <a:rPr lang="ko-KR" altLang="en-US" sz="900" b="1" dirty="0" smtClean="0">
                          <a:solidFill>
                            <a:schemeClr val="tx1"/>
                          </a:solidFill>
                        </a:rPr>
                        <a:t>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1" name="그림 10"/>
          <p:cNvPicPr>
            <a:picLocks noChangeAspect="1"/>
          </p:cNvPicPr>
          <p:nvPr/>
        </p:nvPicPr>
        <p:blipFill>
          <a:blip r:embed="rId4"/>
          <a:stretch>
            <a:fillRect/>
          </a:stretch>
        </p:blipFill>
        <p:spPr>
          <a:xfrm>
            <a:off x="6239032" y="3461656"/>
            <a:ext cx="180975" cy="180975"/>
          </a:xfrm>
          <a:prstGeom prst="rect">
            <a:avLst/>
          </a:prstGeom>
        </p:spPr>
      </p:pic>
      <p:sp>
        <p:nvSpPr>
          <p:cNvPr id="51" name="TextBox 50"/>
          <p:cNvSpPr txBox="1"/>
          <p:nvPr/>
        </p:nvSpPr>
        <p:spPr>
          <a:xfrm>
            <a:off x="1781892" y="1501880"/>
            <a:ext cx="4925009" cy="227295"/>
          </a:xfrm>
          <a:prstGeom prst="rect">
            <a:avLst/>
          </a:prstGeom>
          <a:noFill/>
          <a:ln w="25400">
            <a:solidFill>
              <a:srgbClr val="FF0000"/>
            </a:solidFill>
            <a:prstDash val="dash"/>
          </a:ln>
        </p:spPr>
        <p:txBody>
          <a:bodyPr wrap="square" rtlCol="0">
            <a:normAutofit fontScale="62500" lnSpcReduction="20000"/>
          </a:bodyPr>
          <a:lstStyle/>
          <a:p>
            <a:endParaRPr lang="ko-KR" altLang="en-US" dirty="0"/>
          </a:p>
        </p:txBody>
      </p:sp>
      <p:sp>
        <p:nvSpPr>
          <p:cNvPr id="53" name="직사각형 52"/>
          <p:cNvSpPr/>
          <p:nvPr/>
        </p:nvSpPr>
        <p:spPr bwMode="auto">
          <a:xfrm>
            <a:off x="7593835" y="29545"/>
            <a:ext cx="1512168" cy="1073359"/>
          </a:xfrm>
          <a:prstGeom prst="rect">
            <a:avLst/>
          </a:prstGeom>
          <a:solidFill>
            <a:srgbClr val="FFC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effectLst/>
                <a:latin typeface="Arial" charset="0"/>
                <a:ea typeface="돋움" pitchFamily="50" charset="-127"/>
              </a:rPr>
              <a:t>내용추가</a:t>
            </a:r>
          </a:p>
        </p:txBody>
      </p:sp>
      <p:sp>
        <p:nvSpPr>
          <p:cNvPr id="54" name="직사각형 53"/>
          <p:cNvSpPr/>
          <p:nvPr/>
        </p:nvSpPr>
        <p:spPr>
          <a:xfrm>
            <a:off x="7323288" y="1509830"/>
            <a:ext cx="1630923" cy="1382936"/>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a:t>년</a:t>
            </a:r>
            <a:r>
              <a:rPr lang="ko-KR" altLang="en-US" sz="1000" b="1" dirty="0" smtClean="0"/>
              <a:t>도 버튼 클릭 시 해당 년도로 이동</a:t>
            </a:r>
            <a:endParaRPr lang="en-US" altLang="ko-KR" sz="1000" b="1" dirty="0" smtClean="0"/>
          </a:p>
          <a:p>
            <a:pPr marL="87313" indent="-87313">
              <a:buFont typeface="Arial" panose="020B0604020202020204" pitchFamily="34" charset="0"/>
              <a:buChar char="•"/>
            </a:pPr>
            <a:r>
              <a:rPr lang="ko-KR" altLang="en-US" sz="1000" b="1" dirty="0" smtClean="0"/>
              <a:t>해당 월을 기준으로 그 이전 월에 대한 버튼은 모두 활성화 되어있으며 아직 도래하지 않은 월의 경우 버튼 비활성화 </a:t>
            </a:r>
            <a:endParaRPr lang="en-US" altLang="ko-KR" sz="1000" b="1" dirty="0" smtClean="0"/>
          </a:p>
        </p:txBody>
      </p:sp>
      <p:cxnSp>
        <p:nvCxnSpPr>
          <p:cNvPr id="10" name="꺾인 연결선 9"/>
          <p:cNvCxnSpPr>
            <a:stCxn id="51" idx="3"/>
            <a:endCxn id="54" idx="0"/>
          </p:cNvCxnSpPr>
          <p:nvPr/>
        </p:nvCxnSpPr>
        <p:spPr bwMode="auto">
          <a:xfrm flipV="1">
            <a:off x="6706901" y="1509830"/>
            <a:ext cx="1431849" cy="105698"/>
          </a:xfrm>
          <a:prstGeom prst="bentConnector4">
            <a:avLst>
              <a:gd name="adj1" fmla="val 21524"/>
              <a:gd name="adj2" fmla="val 32379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그림 12"/>
          <p:cNvPicPr>
            <a:picLocks noChangeAspect="1"/>
          </p:cNvPicPr>
          <p:nvPr/>
        </p:nvPicPr>
        <p:blipFill>
          <a:blip r:embed="rId5"/>
          <a:stretch>
            <a:fillRect/>
          </a:stretch>
        </p:blipFill>
        <p:spPr>
          <a:xfrm>
            <a:off x="7222499" y="3305099"/>
            <a:ext cx="1926925" cy="2567171"/>
          </a:xfrm>
          <a:prstGeom prst="rect">
            <a:avLst/>
          </a:prstGeom>
        </p:spPr>
      </p:pic>
      <p:sp>
        <p:nvSpPr>
          <p:cNvPr id="60" name="TextBox 59"/>
          <p:cNvSpPr txBox="1"/>
          <p:nvPr/>
        </p:nvSpPr>
        <p:spPr>
          <a:xfrm>
            <a:off x="2001484" y="2089313"/>
            <a:ext cx="615064" cy="803454"/>
          </a:xfrm>
          <a:prstGeom prst="rect">
            <a:avLst/>
          </a:prstGeom>
          <a:noFill/>
          <a:ln w="25400">
            <a:solidFill>
              <a:srgbClr val="FF0000"/>
            </a:solidFill>
            <a:prstDash val="dash"/>
          </a:ln>
        </p:spPr>
        <p:txBody>
          <a:bodyPr wrap="square" rtlCol="0">
            <a:normAutofit/>
          </a:bodyPr>
          <a:lstStyle/>
          <a:p>
            <a:endParaRPr lang="ko-KR" altLang="en-US" dirty="0"/>
          </a:p>
        </p:txBody>
      </p:sp>
      <p:sp>
        <p:nvSpPr>
          <p:cNvPr id="63" name="직사각형 62"/>
          <p:cNvSpPr/>
          <p:nvPr/>
        </p:nvSpPr>
        <p:spPr>
          <a:xfrm>
            <a:off x="1331640" y="4170852"/>
            <a:ext cx="1532197" cy="986340"/>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교수 클릭 시 해당 교수 </a:t>
            </a:r>
            <a:r>
              <a:rPr lang="ko-KR" altLang="en-US" sz="1000" b="1" smtClean="0"/>
              <a:t>프로필 화면으로 이동 </a:t>
            </a:r>
            <a:endParaRPr lang="en-US" altLang="ko-KR" sz="1000" b="1" dirty="0" smtClean="0"/>
          </a:p>
        </p:txBody>
      </p:sp>
      <p:cxnSp>
        <p:nvCxnSpPr>
          <p:cNvPr id="16" name="꺾인 연결선 15"/>
          <p:cNvCxnSpPr>
            <a:stCxn id="60" idx="1"/>
            <a:endCxn id="63" idx="1"/>
          </p:cNvCxnSpPr>
          <p:nvPr/>
        </p:nvCxnSpPr>
        <p:spPr bwMode="auto">
          <a:xfrm rot="10800000" flipV="1">
            <a:off x="1331640" y="2491040"/>
            <a:ext cx="669844" cy="2172982"/>
          </a:xfrm>
          <a:prstGeom prst="bentConnector3">
            <a:avLst>
              <a:gd name="adj1" fmla="val 134127"/>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 name="TextBox 72"/>
          <p:cNvSpPr txBox="1"/>
          <p:nvPr/>
        </p:nvSpPr>
        <p:spPr>
          <a:xfrm>
            <a:off x="6207928" y="3428155"/>
            <a:ext cx="244737" cy="236248"/>
          </a:xfrm>
          <a:prstGeom prst="rect">
            <a:avLst/>
          </a:prstGeom>
          <a:noFill/>
          <a:ln w="25400">
            <a:solidFill>
              <a:srgbClr val="FF0000"/>
            </a:solidFill>
            <a:prstDash val="dash"/>
          </a:ln>
        </p:spPr>
        <p:txBody>
          <a:bodyPr wrap="square" rtlCol="0">
            <a:normAutofit fontScale="62500" lnSpcReduction="20000"/>
          </a:bodyPr>
          <a:lstStyle/>
          <a:p>
            <a:endParaRPr lang="ko-KR" altLang="en-US" dirty="0"/>
          </a:p>
        </p:txBody>
      </p:sp>
      <p:pic>
        <p:nvPicPr>
          <p:cNvPr id="18" name="그림 17"/>
          <p:cNvPicPr>
            <a:picLocks noChangeAspect="1"/>
          </p:cNvPicPr>
          <p:nvPr/>
        </p:nvPicPr>
        <p:blipFill>
          <a:blip r:embed="rId6"/>
          <a:stretch>
            <a:fillRect/>
          </a:stretch>
        </p:blipFill>
        <p:spPr>
          <a:xfrm>
            <a:off x="187135" y="6038885"/>
            <a:ext cx="7951614" cy="463602"/>
          </a:xfrm>
          <a:prstGeom prst="rect">
            <a:avLst/>
          </a:prstGeom>
        </p:spPr>
      </p:pic>
      <p:cxnSp>
        <p:nvCxnSpPr>
          <p:cNvPr id="20" name="꺾인 연결선 19"/>
          <p:cNvCxnSpPr>
            <a:stCxn id="73" idx="2"/>
            <a:endCxn id="18" idx="3"/>
          </p:cNvCxnSpPr>
          <p:nvPr/>
        </p:nvCxnSpPr>
        <p:spPr bwMode="auto">
          <a:xfrm rot="16200000" flipH="1">
            <a:off x="5931382" y="4063318"/>
            <a:ext cx="2606283" cy="1808452"/>
          </a:xfrm>
          <a:prstGeom prst="bentConnector4">
            <a:avLst>
              <a:gd name="adj1" fmla="val 45553"/>
              <a:gd name="adj2" fmla="val 112641"/>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 name="직사각형 73"/>
          <p:cNvSpPr/>
          <p:nvPr/>
        </p:nvSpPr>
        <p:spPr>
          <a:xfrm>
            <a:off x="4736915" y="3976379"/>
            <a:ext cx="1532197" cy="838370"/>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en-US" altLang="ko-KR" sz="1000" b="1" dirty="0" smtClean="0"/>
              <a:t>PDF </a:t>
            </a:r>
            <a:r>
              <a:rPr lang="ko-KR" altLang="en-US" sz="1000" b="1" dirty="0" smtClean="0"/>
              <a:t>파일 아이콘 </a:t>
            </a:r>
            <a:r>
              <a:rPr lang="ko-KR" altLang="en-US" sz="1000" b="1" dirty="0" err="1" smtClean="0"/>
              <a:t>클릭시</a:t>
            </a:r>
            <a:r>
              <a:rPr lang="ko-KR" altLang="en-US" sz="1000" b="1" dirty="0" smtClean="0"/>
              <a:t> 파일 다운 확인 창 팝업으로 표시</a:t>
            </a:r>
            <a:endParaRPr lang="en-US" altLang="ko-KR" sz="1000" b="1" dirty="0" smtClean="0"/>
          </a:p>
        </p:txBody>
      </p:sp>
      <p:sp>
        <p:nvSpPr>
          <p:cNvPr id="75" name="TextBox 74"/>
          <p:cNvSpPr txBox="1"/>
          <p:nvPr/>
        </p:nvSpPr>
        <p:spPr>
          <a:xfrm>
            <a:off x="165362" y="6012665"/>
            <a:ext cx="7973388" cy="489822"/>
          </a:xfrm>
          <a:prstGeom prst="rect">
            <a:avLst/>
          </a:prstGeom>
          <a:noFill/>
          <a:ln w="25400">
            <a:solidFill>
              <a:srgbClr val="FF0000"/>
            </a:solidFill>
            <a:prstDash val="dash"/>
          </a:ln>
        </p:spPr>
        <p:txBody>
          <a:bodyPr wrap="square" rtlCol="0">
            <a:normAutofit/>
          </a:bodyPr>
          <a:lstStyle/>
          <a:p>
            <a:endParaRPr lang="ko-KR" altLang="en-US" dirty="0"/>
          </a:p>
        </p:txBody>
      </p:sp>
      <p:sp>
        <p:nvSpPr>
          <p:cNvPr id="77" name="직사각형 76"/>
          <p:cNvSpPr/>
          <p:nvPr/>
        </p:nvSpPr>
        <p:spPr>
          <a:xfrm>
            <a:off x="4763310" y="4921353"/>
            <a:ext cx="1532197" cy="838370"/>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en-US" altLang="ko-KR" sz="1000" b="1" dirty="0" smtClean="0"/>
              <a:t>Invoice </a:t>
            </a:r>
            <a:r>
              <a:rPr lang="ko-KR" altLang="en-US" sz="1000" b="1" dirty="0" smtClean="0"/>
              <a:t>파일 양식</a:t>
            </a:r>
            <a:endParaRPr lang="en-US" altLang="ko-KR" sz="1000" b="1" dirty="0" smtClean="0"/>
          </a:p>
        </p:txBody>
      </p:sp>
      <p:cxnSp>
        <p:nvCxnSpPr>
          <p:cNvPr id="82" name="꺾인 연결선 81"/>
          <p:cNvCxnSpPr>
            <a:stCxn id="77" idx="3"/>
            <a:endCxn id="13" idx="1"/>
          </p:cNvCxnSpPr>
          <p:nvPr/>
        </p:nvCxnSpPr>
        <p:spPr bwMode="auto">
          <a:xfrm flipV="1">
            <a:off x="6295507" y="4588685"/>
            <a:ext cx="926992" cy="751853"/>
          </a:xfrm>
          <a:prstGeom prst="bentConnector3">
            <a:avLst>
              <a:gd name="adj1" fmla="val 5000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98460948"/>
      </p:ext>
    </p:extLst>
  </p:cSld>
  <p:clrMapOvr>
    <a:masterClrMapping/>
  </p:clrMapOvr>
  <p:transition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288978"/>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2531235021"/>
      </p:ext>
    </p:extLst>
  </p:cSld>
  <p:clrMapOvr>
    <a:masterClrMapping/>
  </p:clrMapOvr>
  <p:transition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15172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88840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3(1).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endParaRPr lang="ko-KR" altLang="en-US" dirty="0">
              <a:solidFill>
                <a:srgbClr val="000000"/>
              </a:solidFill>
              <a:latin typeface="돋움"/>
              <a:ea typeface="돋움"/>
            </a:endParaRPr>
          </a:p>
        </p:txBody>
      </p:sp>
      <p:sp>
        <p:nvSpPr>
          <p:cNvPr id="44" name="직사각형 43"/>
          <p:cNvSpPr/>
          <p:nvPr/>
        </p:nvSpPr>
        <p:spPr>
          <a:xfrm>
            <a:off x="2023006" y="116027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nvGrpSpPr>
          <p:cNvPr id="54" name="그룹 53"/>
          <p:cNvGrpSpPr/>
          <p:nvPr/>
        </p:nvGrpSpPr>
        <p:grpSpPr>
          <a:xfrm>
            <a:off x="6177948" y="1447306"/>
            <a:ext cx="2433192" cy="325211"/>
            <a:chOff x="5292380" y="1813342"/>
            <a:chExt cx="1007811" cy="314325"/>
          </a:xfrm>
        </p:grpSpPr>
        <p:pic>
          <p:nvPicPr>
            <p:cNvPr id="5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9984" y="151567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직사각형 7"/>
          <p:cNvSpPr/>
          <p:nvPr/>
        </p:nvSpPr>
        <p:spPr bwMode="auto">
          <a:xfrm>
            <a:off x="2007647" y="1818862"/>
            <a:ext cx="6557200" cy="3864941"/>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9" name="그림 8"/>
          <p:cNvPicPr>
            <a:picLocks noChangeAspect="1"/>
          </p:cNvPicPr>
          <p:nvPr/>
        </p:nvPicPr>
        <p:blipFill>
          <a:blip r:embed="rId6"/>
          <a:stretch>
            <a:fillRect/>
          </a:stretch>
        </p:blipFill>
        <p:spPr>
          <a:xfrm>
            <a:off x="7231042" y="1840634"/>
            <a:ext cx="1261797" cy="249660"/>
          </a:xfrm>
          <a:prstGeom prst="rect">
            <a:avLst/>
          </a:prstGeom>
        </p:spPr>
      </p:pic>
      <p:pic>
        <p:nvPicPr>
          <p:cNvPr id="13" name="그림 12"/>
          <p:cNvPicPr>
            <a:picLocks noChangeAspect="1"/>
          </p:cNvPicPr>
          <p:nvPr/>
        </p:nvPicPr>
        <p:blipFill>
          <a:blip r:embed="rId7"/>
          <a:stretch>
            <a:fillRect/>
          </a:stretch>
        </p:blipFill>
        <p:spPr>
          <a:xfrm>
            <a:off x="2101956" y="5366524"/>
            <a:ext cx="1831389" cy="171450"/>
          </a:xfrm>
          <a:prstGeom prst="rect">
            <a:avLst/>
          </a:prstGeom>
        </p:spPr>
      </p:pic>
      <p:pic>
        <p:nvPicPr>
          <p:cNvPr id="14" name="그림 13"/>
          <p:cNvPicPr>
            <a:picLocks noChangeAspect="1"/>
          </p:cNvPicPr>
          <p:nvPr/>
        </p:nvPicPr>
        <p:blipFill>
          <a:blip r:embed="rId8"/>
          <a:stretch>
            <a:fillRect/>
          </a:stretch>
        </p:blipFill>
        <p:spPr>
          <a:xfrm>
            <a:off x="6930435" y="5354380"/>
            <a:ext cx="1581066" cy="280906"/>
          </a:xfrm>
          <a:prstGeom prst="rect">
            <a:avLst/>
          </a:prstGeom>
        </p:spPr>
      </p:pic>
      <p:sp>
        <p:nvSpPr>
          <p:cNvPr id="99" name="직사각형 98"/>
          <p:cNvSpPr/>
          <p:nvPr/>
        </p:nvSpPr>
        <p:spPr>
          <a:xfrm>
            <a:off x="96716" y="5730147"/>
            <a:ext cx="8428250" cy="1018995"/>
          </a:xfrm>
          <a:prstGeom prst="rect">
            <a:avLst/>
          </a:prstGeom>
          <a:ln w="25400">
            <a:solidFill>
              <a:schemeClr val="tx1"/>
            </a:solidFill>
          </a:ln>
        </p:spPr>
        <p:txBody>
          <a:bodyPr wrap="square" lIns="0" tIns="0" rIns="0" bIns="0" anchor="ctr">
            <a:normAutofit/>
          </a:bodyPr>
          <a:lstStyle/>
          <a:p>
            <a:pPr marL="174625" indent="-87313">
              <a:buFont typeface="Arial" panose="020B0604020202020204" pitchFamily="34" charset="0"/>
              <a:buChar char="•"/>
            </a:pPr>
            <a:r>
              <a:rPr lang="ko-KR" altLang="en-US" sz="1000" b="1" dirty="0" smtClean="0"/>
              <a:t>학생관리 메뉴 클릭 시 첫 화면의 기준 </a:t>
            </a:r>
            <a:endParaRPr lang="en-US" altLang="ko-KR" sz="1000" b="1" dirty="0" smtClean="0"/>
          </a:p>
          <a:p>
            <a:pPr lvl="1"/>
            <a:r>
              <a:rPr lang="en-US" altLang="ko-KR" sz="1000" b="1" dirty="0" smtClean="0"/>
              <a:t>1. </a:t>
            </a:r>
            <a:r>
              <a:rPr lang="ko-KR" altLang="en-US" sz="1000" b="1" dirty="0" smtClean="0"/>
              <a:t>현재 수업 학습 중인 학습자 전체 표시 </a:t>
            </a:r>
            <a:endParaRPr lang="en-US" altLang="ko-KR" sz="1000" b="1" dirty="0" smtClean="0"/>
          </a:p>
          <a:p>
            <a:pPr lvl="1"/>
            <a:r>
              <a:rPr lang="en-US" altLang="ko-KR" sz="1000" b="1" dirty="0" smtClean="0"/>
              <a:t>2. </a:t>
            </a:r>
            <a:r>
              <a:rPr lang="ko-KR" altLang="en-US" sz="1000" b="1" dirty="0"/>
              <a:t>학생 전체보기 첫 화면은 현 재 학습 진행 중인 학생들만 </a:t>
            </a:r>
            <a:r>
              <a:rPr lang="ko-KR" altLang="en-US" sz="1000" b="1" dirty="0" smtClean="0"/>
              <a:t>보여주기</a:t>
            </a:r>
            <a:endParaRPr lang="en-US" altLang="ko-KR" sz="1000" b="1" dirty="0" smtClean="0"/>
          </a:p>
          <a:p>
            <a:pPr lvl="1"/>
            <a:r>
              <a:rPr lang="en-US" altLang="ko-KR" sz="1000" b="1" dirty="0" smtClean="0"/>
              <a:t>3. </a:t>
            </a:r>
            <a:r>
              <a:rPr lang="ko-KR" altLang="en-US" sz="1000" b="1" dirty="0" smtClean="0"/>
              <a:t>최초 </a:t>
            </a:r>
            <a:r>
              <a:rPr lang="en-US" altLang="ko-KR" sz="1000" b="1" dirty="0" smtClean="0"/>
              <a:t>20</a:t>
            </a:r>
            <a:r>
              <a:rPr lang="ko-KR" altLang="en-US" sz="1000" b="1" dirty="0" smtClean="0"/>
              <a:t>명 까지만 표시 </a:t>
            </a:r>
            <a:endParaRPr lang="en-US" altLang="ko-KR" sz="1000" b="1" dirty="0" smtClean="0"/>
          </a:p>
          <a:p>
            <a:pPr lvl="1"/>
            <a:r>
              <a:rPr lang="en-US" altLang="ko-KR" sz="1000" b="1" dirty="0" smtClean="0"/>
              <a:t>4. </a:t>
            </a:r>
            <a:r>
              <a:rPr lang="ko-KR" altLang="en-US" sz="1000" b="1" dirty="0" err="1" smtClean="0"/>
              <a:t>프로그램명은</a:t>
            </a:r>
            <a:r>
              <a:rPr lang="ko-KR" altLang="en-US" sz="1000" b="1" dirty="0" smtClean="0"/>
              <a:t> </a:t>
            </a:r>
            <a:r>
              <a:rPr lang="en-US" altLang="ko-KR" sz="1000" b="1" dirty="0" smtClean="0"/>
              <a:t>A B C, </a:t>
            </a:r>
            <a:r>
              <a:rPr lang="ko-KR" altLang="en-US" sz="1000" b="1" dirty="0" err="1" smtClean="0"/>
              <a:t>ㄱ</a:t>
            </a:r>
            <a:r>
              <a:rPr lang="ko-KR" altLang="en-US" sz="1000" b="1" dirty="0" smtClean="0"/>
              <a:t> ㄴ </a:t>
            </a:r>
            <a:r>
              <a:rPr lang="ko-KR" altLang="en-US" sz="1000" b="1" dirty="0" err="1" smtClean="0"/>
              <a:t>ㄷ</a:t>
            </a:r>
            <a:r>
              <a:rPr lang="ko-KR" altLang="en-US" sz="1000" b="1" dirty="0" smtClean="0"/>
              <a:t> 순으로 정렬</a:t>
            </a:r>
            <a:endParaRPr lang="en-US" altLang="ko-KR" sz="1000" b="1" dirty="0" smtClean="0"/>
          </a:p>
          <a:p>
            <a:pPr lvl="1"/>
            <a:r>
              <a:rPr lang="en-US" altLang="ko-KR" sz="1000" b="1" dirty="0" smtClean="0"/>
              <a:t>5. </a:t>
            </a:r>
            <a:r>
              <a:rPr lang="ko-KR" altLang="en-US" sz="1000" b="1" dirty="0" smtClean="0"/>
              <a:t>동일한 프로그램 수강 학습자 묶어서 순차적으로 보여주기</a:t>
            </a:r>
            <a:r>
              <a:rPr lang="en-US" altLang="ko-KR" sz="1000" b="1" dirty="0" smtClean="0"/>
              <a:t>(ex : </a:t>
            </a:r>
            <a:r>
              <a:rPr lang="ko-KR" altLang="en-US" sz="1000" b="1" dirty="0" smtClean="0"/>
              <a:t>직무중국어 수강자만 묶어서 순차적으로 보여주기</a:t>
            </a:r>
            <a:r>
              <a:rPr lang="en-US" altLang="ko-KR" sz="1000" b="1" dirty="0" smtClean="0"/>
              <a:t>)</a:t>
            </a:r>
            <a:r>
              <a:rPr lang="ko-KR" altLang="en-US" sz="1000" b="1" dirty="0" smtClean="0"/>
              <a:t> </a:t>
            </a:r>
            <a:endParaRPr lang="en-US" altLang="ko-KR" sz="1000" b="1" dirty="0" smtClean="0"/>
          </a:p>
        </p:txBody>
      </p:sp>
      <p:sp>
        <p:nvSpPr>
          <p:cNvPr id="23" name="TextBox 22"/>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24" name="직사각형 23"/>
          <p:cNvSpPr/>
          <p:nvPr/>
        </p:nvSpPr>
        <p:spPr bwMode="auto">
          <a:xfrm>
            <a:off x="7476384" y="94481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27" name="표 26"/>
          <p:cNvGraphicFramePr>
            <a:graphicFrameLocks noGrp="1"/>
          </p:cNvGraphicFramePr>
          <p:nvPr>
            <p:extLst>
              <p:ext uri="{D42A27DB-BD31-4B8C-83A1-F6EECF244321}">
                <p14:modId xmlns:p14="http://schemas.microsoft.com/office/powerpoint/2010/main" val="48850804"/>
              </p:ext>
            </p:extLst>
          </p:nvPr>
        </p:nvGraphicFramePr>
        <p:xfrm>
          <a:off x="2092617" y="2164701"/>
          <a:ext cx="6217366" cy="3136507"/>
        </p:xfrm>
        <a:graphic>
          <a:graphicData uri="http://schemas.openxmlformats.org/drawingml/2006/table">
            <a:tbl>
              <a:tblPr firstRow="1" bandRow="1">
                <a:tableStyleId>{5C22544A-7EE6-4342-B048-85BDC9FD1C3A}</a:tableStyleId>
              </a:tblPr>
              <a:tblGrid>
                <a:gridCol w="989442"/>
                <a:gridCol w="1426840"/>
                <a:gridCol w="1267028"/>
                <a:gridCol w="1267028"/>
                <a:gridCol w="1267028"/>
              </a:tblGrid>
              <a:tr h="285137">
                <a:tc>
                  <a:txBody>
                    <a:bodyPr/>
                    <a:lstStyle/>
                    <a:p>
                      <a:pPr algn="ctr" latinLnBrk="1"/>
                      <a:r>
                        <a:rPr lang="ko-KR" altLang="en-US" sz="900" dirty="0" smtClean="0">
                          <a:solidFill>
                            <a:schemeClr val="tx1"/>
                          </a:solidFill>
                        </a:rPr>
                        <a:t>진행현황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이희승</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 name="그림 5"/>
          <p:cNvPicPr>
            <a:picLocks noChangeAspect="1"/>
          </p:cNvPicPr>
          <p:nvPr/>
        </p:nvPicPr>
        <p:blipFill>
          <a:blip r:embed="rId9"/>
          <a:stretch>
            <a:fillRect/>
          </a:stretch>
        </p:blipFill>
        <p:spPr>
          <a:xfrm>
            <a:off x="1968842" y="1467483"/>
            <a:ext cx="4209106" cy="264782"/>
          </a:xfrm>
          <a:prstGeom prst="rect">
            <a:avLst/>
          </a:prstGeom>
        </p:spPr>
      </p:pic>
      <p:sp>
        <p:nvSpPr>
          <p:cNvPr id="36" name="직사각형 35"/>
          <p:cNvSpPr/>
          <p:nvPr/>
        </p:nvSpPr>
        <p:spPr bwMode="auto">
          <a:xfrm>
            <a:off x="2278629" y="249479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37" name="직사각형 36"/>
          <p:cNvSpPr/>
          <p:nvPr/>
        </p:nvSpPr>
        <p:spPr bwMode="auto">
          <a:xfrm>
            <a:off x="2278629" y="278092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38" name="직사각형 37"/>
          <p:cNvSpPr/>
          <p:nvPr/>
        </p:nvSpPr>
        <p:spPr bwMode="auto">
          <a:xfrm>
            <a:off x="2278629" y="305594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39" name="직사각형 38"/>
          <p:cNvSpPr/>
          <p:nvPr/>
        </p:nvSpPr>
        <p:spPr bwMode="auto">
          <a:xfrm>
            <a:off x="2278629" y="3346106"/>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40" name="직사각형 39"/>
          <p:cNvSpPr/>
          <p:nvPr/>
        </p:nvSpPr>
        <p:spPr bwMode="auto">
          <a:xfrm>
            <a:off x="2278629" y="363200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35" name="그림 34"/>
          <p:cNvPicPr>
            <a:picLocks noChangeAspect="1"/>
          </p:cNvPicPr>
          <p:nvPr/>
        </p:nvPicPr>
        <p:blipFill>
          <a:blip r:embed="rId10"/>
          <a:stretch>
            <a:fillRect/>
          </a:stretch>
        </p:blipFill>
        <p:spPr>
          <a:xfrm>
            <a:off x="2097850" y="1865102"/>
            <a:ext cx="427970" cy="256782"/>
          </a:xfrm>
          <a:prstGeom prst="rect">
            <a:avLst/>
          </a:prstGeom>
        </p:spPr>
      </p:pic>
      <p:sp>
        <p:nvSpPr>
          <p:cNvPr id="52" name="직사각형 51"/>
          <p:cNvSpPr/>
          <p:nvPr/>
        </p:nvSpPr>
        <p:spPr bwMode="auto">
          <a:xfrm>
            <a:off x="2273640" y="3917087"/>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2" name="직사각형 61"/>
          <p:cNvSpPr/>
          <p:nvPr/>
        </p:nvSpPr>
        <p:spPr bwMode="auto">
          <a:xfrm>
            <a:off x="2280535" y="419568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3" name="직사각형 62"/>
          <p:cNvSpPr/>
          <p:nvPr/>
        </p:nvSpPr>
        <p:spPr bwMode="auto">
          <a:xfrm>
            <a:off x="2280535" y="4485846"/>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4" name="직사각형 63"/>
          <p:cNvSpPr/>
          <p:nvPr/>
        </p:nvSpPr>
        <p:spPr bwMode="auto">
          <a:xfrm>
            <a:off x="2280535" y="477174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5" name="직사각형 64"/>
          <p:cNvSpPr/>
          <p:nvPr/>
        </p:nvSpPr>
        <p:spPr bwMode="auto">
          <a:xfrm>
            <a:off x="2275546" y="5056827"/>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grpSp>
        <p:nvGrpSpPr>
          <p:cNvPr id="66" name="그룹 65"/>
          <p:cNvGrpSpPr/>
          <p:nvPr/>
        </p:nvGrpSpPr>
        <p:grpSpPr>
          <a:xfrm>
            <a:off x="2603852" y="1844824"/>
            <a:ext cx="1546986" cy="264108"/>
            <a:chOff x="2160918" y="1772816"/>
            <a:chExt cx="1258954" cy="166142"/>
          </a:xfrm>
        </p:grpSpPr>
        <p:sp>
          <p:nvSpPr>
            <p:cNvPr id="67" name="TextBox 66"/>
            <p:cNvSpPr txBox="1"/>
            <p:nvPr/>
          </p:nvSpPr>
          <p:spPr>
            <a:xfrm>
              <a:off x="2599319" y="177281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68" name="TextBox 67"/>
            <p:cNvSpPr txBox="1"/>
            <p:nvPr/>
          </p:nvSpPr>
          <p:spPr>
            <a:xfrm>
              <a:off x="3132378" y="177920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sp>
          <p:nvSpPr>
            <p:cNvPr id="69" name="TextBox 68"/>
            <p:cNvSpPr txBox="1"/>
            <p:nvPr/>
          </p:nvSpPr>
          <p:spPr>
            <a:xfrm>
              <a:off x="2160918" y="17792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grpSp>
      <p:sp>
        <p:nvSpPr>
          <p:cNvPr id="3" name="직사각형 2"/>
          <p:cNvSpPr/>
          <p:nvPr/>
        </p:nvSpPr>
        <p:spPr bwMode="auto">
          <a:xfrm>
            <a:off x="5580112" y="917917"/>
            <a:ext cx="1512168" cy="1070923"/>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i="0" u="none" strike="noStrike" cap="none" normalizeH="0" baseline="0" dirty="0" smtClean="0">
                <a:ln>
                  <a:noFill/>
                </a:ln>
                <a:solidFill>
                  <a:schemeClr val="bg1"/>
                </a:solidFill>
                <a:effectLst/>
                <a:latin typeface="Arial" charset="0"/>
                <a:ea typeface="돋움" pitchFamily="50" charset="-127"/>
              </a:rPr>
              <a:t>Level</a:t>
            </a:r>
            <a:r>
              <a:rPr kumimoji="1" lang="en-US" altLang="ko-KR" sz="1200" b="1" i="0" u="none" strike="noStrike" cap="none" normalizeH="0" dirty="0" smtClean="0">
                <a:ln>
                  <a:noFill/>
                </a:ln>
                <a:solidFill>
                  <a:schemeClr val="bg1"/>
                </a:solidFill>
                <a:effectLst/>
                <a:latin typeface="Arial" charset="0"/>
                <a:ea typeface="돋움" pitchFamily="50" charset="-127"/>
              </a:rPr>
              <a:t> </a:t>
            </a:r>
            <a:r>
              <a:rPr kumimoji="1" lang="ko-KR" altLang="en-US" sz="1200" b="1" i="0" u="none" strike="noStrike" cap="none" normalizeH="0" dirty="0" smtClean="0">
                <a:ln>
                  <a:noFill/>
                </a:ln>
                <a:solidFill>
                  <a:schemeClr val="bg1"/>
                </a:solidFill>
                <a:effectLst/>
                <a:latin typeface="Arial" charset="0"/>
                <a:ea typeface="돋움" pitchFamily="50" charset="-127"/>
              </a:rPr>
              <a:t>추가</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212525937"/>
      </p:ext>
    </p:extLst>
  </p:cSld>
  <p:clrMapOvr>
    <a:masterClrMapping/>
  </p:clrMapOvr>
  <p:transition advClick="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24969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98637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11560"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3(1).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1(</a:t>
            </a:r>
            <a:r>
              <a:rPr lang="ko-KR" altLang="en-US" dirty="0" smtClean="0">
                <a:solidFill>
                  <a:srgbClr val="000000"/>
                </a:solidFill>
                <a:latin typeface="돋움"/>
                <a:ea typeface="돋움"/>
              </a:rPr>
              <a:t>진행완료 탭 클릭 시</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4" name="직사각형 43"/>
          <p:cNvSpPr/>
          <p:nvPr/>
        </p:nvSpPr>
        <p:spPr>
          <a:xfrm>
            <a:off x="2023006" y="125824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nvGrpSpPr>
          <p:cNvPr id="54" name="그룹 53"/>
          <p:cNvGrpSpPr/>
          <p:nvPr/>
        </p:nvGrpSpPr>
        <p:grpSpPr>
          <a:xfrm>
            <a:off x="6493854" y="1545276"/>
            <a:ext cx="2160830" cy="325211"/>
            <a:chOff x="5292380" y="1813342"/>
            <a:chExt cx="1007811" cy="314325"/>
          </a:xfrm>
        </p:grpSpPr>
        <p:pic>
          <p:nvPicPr>
            <p:cNvPr id="5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9984" y="161364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8" name="표 27"/>
          <p:cNvGraphicFramePr>
            <a:graphicFrameLocks noGrp="1"/>
          </p:cNvGraphicFramePr>
          <p:nvPr>
            <p:extLst>
              <p:ext uri="{D42A27DB-BD31-4B8C-83A1-F6EECF244321}">
                <p14:modId xmlns:p14="http://schemas.microsoft.com/office/powerpoint/2010/main" val="387985869"/>
              </p:ext>
            </p:extLst>
          </p:nvPr>
        </p:nvGraphicFramePr>
        <p:xfrm>
          <a:off x="2018534" y="2150818"/>
          <a:ext cx="4438991" cy="630109"/>
        </p:xfrm>
        <a:graphic>
          <a:graphicData uri="http://schemas.openxmlformats.org/drawingml/2006/table">
            <a:tbl>
              <a:tblPr firstRow="1" bandRow="1">
                <a:tableStyleId>{5C22544A-7EE6-4342-B048-85BDC9FD1C3A}</a:tableStyleId>
              </a:tblPr>
              <a:tblGrid>
                <a:gridCol w="2322296"/>
                <a:gridCol w="2116695"/>
              </a:tblGrid>
              <a:tr h="229775">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부서</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smtClean="0"/>
                        <a:t>직무중국어</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전략기획팀</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smtClean="0"/>
                        <a:t>일반회화</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err="1" smtClean="0"/>
                        <a:t>마케팅팀</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9" name="AutoShape 85"/>
          <p:cNvSpPr>
            <a:spLocks noChangeArrowheads="1"/>
          </p:cNvSpPr>
          <p:nvPr/>
        </p:nvSpPr>
        <p:spPr bwMode="auto">
          <a:xfrm rot="10800000">
            <a:off x="1876047" y="1838163"/>
            <a:ext cx="5244691" cy="25762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0" name="TextBox 29"/>
          <p:cNvSpPr txBox="1"/>
          <p:nvPr/>
        </p:nvSpPr>
        <p:spPr>
          <a:xfrm>
            <a:off x="1951889" y="1509828"/>
            <a:ext cx="4543761"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1" name="TextBox 30"/>
          <p:cNvSpPr txBox="1"/>
          <p:nvPr/>
        </p:nvSpPr>
        <p:spPr>
          <a:xfrm>
            <a:off x="6506163" y="1511343"/>
            <a:ext cx="2132035"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2" name="AutoShape 90"/>
          <p:cNvSpPr>
            <a:spLocks noChangeArrowheads="1"/>
          </p:cNvSpPr>
          <p:nvPr/>
        </p:nvSpPr>
        <p:spPr bwMode="auto">
          <a:xfrm rot="5400000">
            <a:off x="7516973" y="1447875"/>
            <a:ext cx="302020"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33" name="직사각형 32"/>
          <p:cNvSpPr/>
          <p:nvPr/>
        </p:nvSpPr>
        <p:spPr>
          <a:xfrm>
            <a:off x="6516216" y="2255100"/>
            <a:ext cx="2088837" cy="363667"/>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200" b="1" kern="100" dirty="0" err="1" smtClean="0">
                <a:latin typeface="맑은 고딕"/>
                <a:ea typeface="맑은 고딕"/>
                <a:cs typeface="Times New Roman"/>
              </a:rPr>
              <a:t>프리</a:t>
            </a:r>
            <a:r>
              <a:rPr lang="ko-KR" altLang="en-US" sz="1200" b="1" kern="100" dirty="0" smtClean="0">
                <a:latin typeface="맑은 고딕"/>
                <a:ea typeface="맑은 고딕"/>
                <a:cs typeface="Times New Roman"/>
              </a:rPr>
              <a:t> 검색</a:t>
            </a:r>
            <a:r>
              <a:rPr lang="en-US" altLang="ko-KR" sz="1200" b="1" kern="100" dirty="0" smtClean="0">
                <a:latin typeface="맑은 고딕"/>
                <a:ea typeface="맑은 고딕"/>
                <a:cs typeface="Times New Roman"/>
              </a:rPr>
              <a:t>(</a:t>
            </a:r>
            <a:r>
              <a:rPr lang="ko-KR" altLang="en-US" sz="1200" b="1" kern="100" dirty="0" smtClean="0">
                <a:latin typeface="맑은 고딕"/>
                <a:ea typeface="맑은 고딕"/>
                <a:cs typeface="Times New Roman"/>
              </a:rPr>
              <a:t>키워드 입력</a:t>
            </a:r>
            <a:r>
              <a:rPr lang="en-US" altLang="ko-KR" sz="1200" b="1" kern="100" dirty="0" smtClean="0">
                <a:latin typeface="맑은 고딕"/>
                <a:ea typeface="맑은 고딕"/>
                <a:cs typeface="Times New Roman"/>
              </a:rPr>
              <a:t>)</a:t>
            </a:r>
          </a:p>
        </p:txBody>
      </p:sp>
      <p:sp>
        <p:nvSpPr>
          <p:cNvPr id="34" name="직사각형 33"/>
          <p:cNvSpPr/>
          <p:nvPr/>
        </p:nvSpPr>
        <p:spPr bwMode="auto">
          <a:xfrm>
            <a:off x="2001484" y="2929138"/>
            <a:ext cx="6557200" cy="377288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5" name="그림 34"/>
          <p:cNvPicPr>
            <a:picLocks noChangeAspect="1"/>
          </p:cNvPicPr>
          <p:nvPr/>
        </p:nvPicPr>
        <p:blipFill>
          <a:blip r:embed="rId6"/>
          <a:stretch>
            <a:fillRect/>
          </a:stretch>
        </p:blipFill>
        <p:spPr>
          <a:xfrm>
            <a:off x="7224879" y="2950909"/>
            <a:ext cx="1261797" cy="249660"/>
          </a:xfrm>
          <a:prstGeom prst="rect">
            <a:avLst/>
          </a:prstGeom>
        </p:spPr>
      </p:pic>
      <p:pic>
        <p:nvPicPr>
          <p:cNvPr id="39" name="그림 38"/>
          <p:cNvPicPr>
            <a:picLocks noChangeAspect="1"/>
          </p:cNvPicPr>
          <p:nvPr/>
        </p:nvPicPr>
        <p:blipFill>
          <a:blip r:embed="rId7"/>
          <a:stretch>
            <a:fillRect/>
          </a:stretch>
        </p:blipFill>
        <p:spPr>
          <a:xfrm>
            <a:off x="6924272" y="6399339"/>
            <a:ext cx="1581066" cy="280906"/>
          </a:xfrm>
          <a:prstGeom prst="rect">
            <a:avLst/>
          </a:prstGeom>
        </p:spPr>
      </p:pic>
      <p:sp>
        <p:nvSpPr>
          <p:cNvPr id="41" name="직사각형 40"/>
          <p:cNvSpPr/>
          <p:nvPr/>
        </p:nvSpPr>
        <p:spPr>
          <a:xfrm>
            <a:off x="707283" y="3501008"/>
            <a:ext cx="984397" cy="151216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000" b="1" dirty="0" smtClean="0">
                <a:solidFill>
                  <a:schemeClr val="bg1"/>
                </a:solidFill>
              </a:rPr>
              <a:t>학습자명 클릭 시 </a:t>
            </a:r>
            <a:r>
              <a:rPr lang="ko-KR" altLang="en-US" sz="1000" b="1" dirty="0" smtClean="0">
                <a:solidFill>
                  <a:srgbClr val="FFC000"/>
                </a:solidFill>
              </a:rPr>
              <a:t>학생 개별 정보 조회 </a:t>
            </a:r>
            <a:r>
              <a:rPr lang="ko-KR" altLang="en-US" sz="1000" b="1" dirty="0" smtClean="0">
                <a:solidFill>
                  <a:schemeClr val="bg1"/>
                </a:solidFill>
              </a:rPr>
              <a:t>화면으로 이동</a:t>
            </a:r>
            <a:endParaRPr lang="en-US" altLang="ko-KR" sz="1000" b="1" dirty="0" smtClean="0">
              <a:solidFill>
                <a:schemeClr val="bg1"/>
              </a:solidFill>
            </a:endParaRPr>
          </a:p>
        </p:txBody>
      </p:sp>
      <p:sp>
        <p:nvSpPr>
          <p:cNvPr id="47" name="TextBox 46"/>
          <p:cNvSpPr txBox="1"/>
          <p:nvPr/>
        </p:nvSpPr>
        <p:spPr>
          <a:xfrm>
            <a:off x="7214534" y="2886142"/>
            <a:ext cx="1381460" cy="351335"/>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48" name="직사각형 47"/>
          <p:cNvSpPr/>
          <p:nvPr/>
        </p:nvSpPr>
        <p:spPr>
          <a:xfrm>
            <a:off x="5535262" y="188173"/>
            <a:ext cx="1844525" cy="626136"/>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페이지당 표시개수 </a:t>
            </a:r>
            <a:endParaRPr lang="en-US" altLang="ko-KR" sz="1200" b="1" dirty="0" smtClean="0"/>
          </a:p>
          <a:p>
            <a:pPr marL="346075" lvl="1" indent="-171450">
              <a:buFont typeface="Wingdings" panose="05000000000000000000" pitchFamily="2" charset="2"/>
              <a:buChar char="v"/>
            </a:pPr>
            <a:r>
              <a:rPr lang="en-US" altLang="ko-KR" sz="1200" b="1" dirty="0" smtClean="0"/>
              <a:t>20 / 50 / 100 </a:t>
            </a:r>
            <a:r>
              <a:rPr lang="ko-KR" altLang="en-US" sz="1200" b="1" dirty="0" smtClean="0"/>
              <a:t>명</a:t>
            </a:r>
            <a:endParaRPr lang="en-US" altLang="ko-KR" sz="1200" b="1" dirty="0" smtClean="0"/>
          </a:p>
        </p:txBody>
      </p:sp>
      <p:cxnSp>
        <p:nvCxnSpPr>
          <p:cNvPr id="15" name="꺾인 연결선 14"/>
          <p:cNvCxnSpPr>
            <a:stCxn id="47" idx="3"/>
            <a:endCxn id="48" idx="3"/>
          </p:cNvCxnSpPr>
          <p:nvPr/>
        </p:nvCxnSpPr>
        <p:spPr bwMode="auto">
          <a:xfrm flipH="1" flipV="1">
            <a:off x="7379787" y="501241"/>
            <a:ext cx="1216207" cy="2560569"/>
          </a:xfrm>
          <a:prstGeom prst="bentConnector3">
            <a:avLst>
              <a:gd name="adj1" fmla="val -18796"/>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extBox 41"/>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43" name="직사각형 42"/>
          <p:cNvSpPr/>
          <p:nvPr/>
        </p:nvSpPr>
        <p:spPr bwMode="auto">
          <a:xfrm>
            <a:off x="7476384" y="96869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45" name="그림 44"/>
          <p:cNvPicPr>
            <a:picLocks noChangeAspect="1"/>
          </p:cNvPicPr>
          <p:nvPr/>
        </p:nvPicPr>
        <p:blipFill>
          <a:blip r:embed="rId8"/>
          <a:stretch>
            <a:fillRect/>
          </a:stretch>
        </p:blipFill>
        <p:spPr>
          <a:xfrm>
            <a:off x="1979712" y="1569156"/>
            <a:ext cx="4493882" cy="264782"/>
          </a:xfrm>
          <a:prstGeom prst="rect">
            <a:avLst/>
          </a:prstGeom>
        </p:spPr>
      </p:pic>
      <p:graphicFrame>
        <p:nvGraphicFramePr>
          <p:cNvPr id="51" name="표 50"/>
          <p:cNvGraphicFramePr>
            <a:graphicFrameLocks noGrp="1"/>
          </p:cNvGraphicFramePr>
          <p:nvPr>
            <p:extLst/>
          </p:nvPr>
        </p:nvGraphicFramePr>
        <p:xfrm>
          <a:off x="2092619" y="3284984"/>
          <a:ext cx="6324858" cy="3136507"/>
        </p:xfrm>
        <a:graphic>
          <a:graphicData uri="http://schemas.openxmlformats.org/drawingml/2006/table">
            <a:tbl>
              <a:tblPr firstRow="1" bandRow="1">
                <a:tableStyleId>{5C22544A-7EE6-4342-B048-85BDC9FD1C3A}</a:tableStyleId>
              </a:tblPr>
              <a:tblGrid>
                <a:gridCol w="823197"/>
                <a:gridCol w="1152128"/>
                <a:gridCol w="1187104"/>
                <a:gridCol w="1054143"/>
                <a:gridCol w="1054143"/>
                <a:gridCol w="1054143"/>
              </a:tblGrid>
              <a:tr h="285137">
                <a:tc>
                  <a:txBody>
                    <a:bodyPr/>
                    <a:lstStyle/>
                    <a:p>
                      <a:pPr algn="ctr" latinLnBrk="1"/>
                      <a:r>
                        <a:rPr lang="ko-KR" altLang="en-US" sz="900" dirty="0" smtClean="0">
                          <a:solidFill>
                            <a:schemeClr val="tx1"/>
                          </a:solidFill>
                        </a:rPr>
                        <a:t>진행현황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그림 37"/>
          <p:cNvPicPr>
            <a:picLocks noChangeAspect="1"/>
          </p:cNvPicPr>
          <p:nvPr/>
        </p:nvPicPr>
        <p:blipFill>
          <a:blip r:embed="rId9"/>
          <a:stretch>
            <a:fillRect/>
          </a:stretch>
        </p:blipFill>
        <p:spPr>
          <a:xfrm>
            <a:off x="2067736" y="6457530"/>
            <a:ext cx="1743075" cy="171450"/>
          </a:xfrm>
          <a:prstGeom prst="rect">
            <a:avLst/>
          </a:prstGeom>
        </p:spPr>
      </p:pic>
      <p:sp>
        <p:nvSpPr>
          <p:cNvPr id="40" name="TextBox 39"/>
          <p:cNvSpPr txBox="1"/>
          <p:nvPr/>
        </p:nvSpPr>
        <p:spPr>
          <a:xfrm>
            <a:off x="5079747" y="3227424"/>
            <a:ext cx="1386233" cy="3230106"/>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6" name="꺾인 연결선 5"/>
          <p:cNvCxnSpPr>
            <a:stCxn id="40" idx="1"/>
            <a:endCxn id="41" idx="3"/>
          </p:cNvCxnSpPr>
          <p:nvPr/>
        </p:nvCxnSpPr>
        <p:spPr bwMode="auto">
          <a:xfrm rot="10800000">
            <a:off x="1691681" y="4257093"/>
            <a:ext cx="3388067" cy="585385"/>
          </a:xfrm>
          <a:prstGeom prst="bentConnector3">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 name="직사각형 59"/>
          <p:cNvSpPr/>
          <p:nvPr/>
        </p:nvSpPr>
        <p:spPr bwMode="auto">
          <a:xfrm>
            <a:off x="2224200" y="3605674"/>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1" name="직사각형 60"/>
          <p:cNvSpPr/>
          <p:nvPr/>
        </p:nvSpPr>
        <p:spPr bwMode="auto">
          <a:xfrm>
            <a:off x="2224200" y="3893706"/>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2" name="직사각형 61"/>
          <p:cNvSpPr/>
          <p:nvPr/>
        </p:nvSpPr>
        <p:spPr bwMode="auto">
          <a:xfrm>
            <a:off x="2224200" y="4170852"/>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3" name="직사각형 62"/>
          <p:cNvSpPr/>
          <p:nvPr/>
        </p:nvSpPr>
        <p:spPr bwMode="auto">
          <a:xfrm>
            <a:off x="2224200" y="4466448"/>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4" name="직사각형 63"/>
          <p:cNvSpPr/>
          <p:nvPr/>
        </p:nvSpPr>
        <p:spPr bwMode="auto">
          <a:xfrm>
            <a:off x="2224200" y="4747788"/>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5" name="직사각형 64"/>
          <p:cNvSpPr/>
          <p:nvPr/>
        </p:nvSpPr>
        <p:spPr bwMode="auto">
          <a:xfrm>
            <a:off x="2224200" y="5031626"/>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6" name="직사각형 65"/>
          <p:cNvSpPr/>
          <p:nvPr/>
        </p:nvSpPr>
        <p:spPr bwMode="auto">
          <a:xfrm>
            <a:off x="2224200" y="5312966"/>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7" name="직사각형 66"/>
          <p:cNvSpPr/>
          <p:nvPr/>
        </p:nvSpPr>
        <p:spPr bwMode="auto">
          <a:xfrm>
            <a:off x="2224200" y="5596804"/>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8" name="직사각형 67"/>
          <p:cNvSpPr/>
          <p:nvPr/>
        </p:nvSpPr>
        <p:spPr bwMode="auto">
          <a:xfrm>
            <a:off x="2224200" y="5880648"/>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9" name="직사각형 68"/>
          <p:cNvSpPr/>
          <p:nvPr/>
        </p:nvSpPr>
        <p:spPr bwMode="auto">
          <a:xfrm>
            <a:off x="2224200" y="6168677"/>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70" name="직사각형 69"/>
          <p:cNvSpPr/>
          <p:nvPr/>
        </p:nvSpPr>
        <p:spPr>
          <a:xfrm>
            <a:off x="126355" y="5501784"/>
            <a:ext cx="1685350" cy="1200234"/>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진행 현황 탭 클릭을 통해서 학습자 검색</a:t>
            </a:r>
            <a:endParaRPr lang="en-US" altLang="ko-KR" sz="1200" b="1" dirty="0" smtClean="0"/>
          </a:p>
        </p:txBody>
      </p:sp>
      <p:sp>
        <p:nvSpPr>
          <p:cNvPr id="71" name="TextBox 70"/>
          <p:cNvSpPr txBox="1"/>
          <p:nvPr/>
        </p:nvSpPr>
        <p:spPr>
          <a:xfrm>
            <a:off x="2570856" y="2903172"/>
            <a:ext cx="1641105" cy="389831"/>
          </a:xfrm>
          <a:prstGeom prst="rect">
            <a:avLst/>
          </a:prstGeom>
          <a:noFill/>
          <a:ln w="25400">
            <a:solidFill>
              <a:srgbClr val="FF0000"/>
            </a:solidFill>
            <a:prstDash val="dash"/>
          </a:ln>
        </p:spPr>
        <p:txBody>
          <a:bodyPr wrap="square" rtlCol="0">
            <a:normAutofit/>
          </a:bodyPr>
          <a:lstStyle/>
          <a:p>
            <a:endParaRPr lang="ko-KR" altLang="en-US" dirty="0"/>
          </a:p>
        </p:txBody>
      </p:sp>
      <p:pic>
        <p:nvPicPr>
          <p:cNvPr id="52" name="그림 51"/>
          <p:cNvPicPr>
            <a:picLocks noChangeAspect="1"/>
          </p:cNvPicPr>
          <p:nvPr/>
        </p:nvPicPr>
        <p:blipFill>
          <a:blip r:embed="rId10"/>
          <a:stretch>
            <a:fillRect/>
          </a:stretch>
        </p:blipFill>
        <p:spPr>
          <a:xfrm>
            <a:off x="2119622" y="2968488"/>
            <a:ext cx="427970" cy="256782"/>
          </a:xfrm>
          <a:prstGeom prst="rect">
            <a:avLst/>
          </a:prstGeom>
        </p:spPr>
      </p:pic>
      <p:cxnSp>
        <p:nvCxnSpPr>
          <p:cNvPr id="11" name="꺾인 연결선 10"/>
          <p:cNvCxnSpPr>
            <a:stCxn id="71" idx="1"/>
            <a:endCxn id="70" idx="1"/>
          </p:cNvCxnSpPr>
          <p:nvPr/>
        </p:nvCxnSpPr>
        <p:spPr bwMode="auto">
          <a:xfrm rot="10800000" flipV="1">
            <a:off x="126356" y="3098087"/>
            <a:ext cx="2444501" cy="3003813"/>
          </a:xfrm>
          <a:prstGeom prst="bentConnector3">
            <a:avLst>
              <a:gd name="adj1" fmla="val 10935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8" name="그룹 57"/>
          <p:cNvGrpSpPr/>
          <p:nvPr/>
        </p:nvGrpSpPr>
        <p:grpSpPr>
          <a:xfrm>
            <a:off x="2610545" y="2977333"/>
            <a:ext cx="1546986" cy="264108"/>
            <a:chOff x="2160918" y="1772816"/>
            <a:chExt cx="1258954" cy="166142"/>
          </a:xfrm>
        </p:grpSpPr>
        <p:sp>
          <p:nvSpPr>
            <p:cNvPr id="59" name="TextBox 58"/>
            <p:cNvSpPr txBox="1"/>
            <p:nvPr/>
          </p:nvSpPr>
          <p:spPr>
            <a:xfrm>
              <a:off x="2599319" y="177281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72" name="TextBox 71"/>
            <p:cNvSpPr txBox="1"/>
            <p:nvPr/>
          </p:nvSpPr>
          <p:spPr>
            <a:xfrm>
              <a:off x="3132378" y="177920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sp>
          <p:nvSpPr>
            <p:cNvPr id="73" name="TextBox 72"/>
            <p:cNvSpPr txBox="1"/>
            <p:nvPr/>
          </p:nvSpPr>
          <p:spPr>
            <a:xfrm>
              <a:off x="2160918" y="17792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grpSp>
    </p:spTree>
    <p:extLst>
      <p:ext uri="{BB962C8B-B14F-4D97-AF65-F5344CB8AC3E}">
        <p14:creationId xmlns:p14="http://schemas.microsoft.com/office/powerpoint/2010/main" val="1732878513"/>
      </p:ext>
    </p:extLst>
  </p:cSld>
  <p:clrMapOvr>
    <a:masterClrMapping/>
  </p:clrMapOvr>
  <p:transition advClick="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24969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98637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11560"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3(1).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1(</a:t>
            </a:r>
            <a:r>
              <a:rPr lang="ko-KR" altLang="en-US" dirty="0" smtClean="0">
                <a:solidFill>
                  <a:srgbClr val="000000"/>
                </a:solidFill>
                <a:latin typeface="돋움"/>
                <a:ea typeface="돋움"/>
              </a:rPr>
              <a:t>전체 탭 클릭 시</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4" name="직사각형 43"/>
          <p:cNvSpPr/>
          <p:nvPr/>
        </p:nvSpPr>
        <p:spPr>
          <a:xfrm>
            <a:off x="2023006" y="125824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nvGrpSpPr>
          <p:cNvPr id="54" name="그룹 53"/>
          <p:cNvGrpSpPr/>
          <p:nvPr/>
        </p:nvGrpSpPr>
        <p:grpSpPr>
          <a:xfrm>
            <a:off x="6493854" y="1545276"/>
            <a:ext cx="2160830" cy="325211"/>
            <a:chOff x="5292380" y="1813342"/>
            <a:chExt cx="1007811" cy="314325"/>
          </a:xfrm>
        </p:grpSpPr>
        <p:pic>
          <p:nvPicPr>
            <p:cNvPr id="5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9984" y="161364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8" name="표 27"/>
          <p:cNvGraphicFramePr>
            <a:graphicFrameLocks noGrp="1"/>
          </p:cNvGraphicFramePr>
          <p:nvPr>
            <p:extLst/>
          </p:nvPr>
        </p:nvGraphicFramePr>
        <p:xfrm>
          <a:off x="2018534" y="2150818"/>
          <a:ext cx="4438991" cy="630109"/>
        </p:xfrm>
        <a:graphic>
          <a:graphicData uri="http://schemas.openxmlformats.org/drawingml/2006/table">
            <a:tbl>
              <a:tblPr firstRow="1" bandRow="1">
                <a:tableStyleId>{5C22544A-7EE6-4342-B048-85BDC9FD1C3A}</a:tableStyleId>
              </a:tblPr>
              <a:tblGrid>
                <a:gridCol w="2322296"/>
                <a:gridCol w="2116695"/>
              </a:tblGrid>
              <a:tr h="229775">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부서</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smtClean="0"/>
                        <a:t>직무중국어</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전략기획팀</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smtClean="0"/>
                        <a:t>일반회화</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err="1" smtClean="0"/>
                        <a:t>마케팅팀</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9" name="AutoShape 85"/>
          <p:cNvSpPr>
            <a:spLocks noChangeArrowheads="1"/>
          </p:cNvSpPr>
          <p:nvPr/>
        </p:nvSpPr>
        <p:spPr bwMode="auto">
          <a:xfrm rot="10800000">
            <a:off x="1876047" y="1838163"/>
            <a:ext cx="5244691" cy="25762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0" name="TextBox 29"/>
          <p:cNvSpPr txBox="1"/>
          <p:nvPr/>
        </p:nvSpPr>
        <p:spPr>
          <a:xfrm>
            <a:off x="1951889" y="1509828"/>
            <a:ext cx="4543761"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1" name="TextBox 30"/>
          <p:cNvSpPr txBox="1"/>
          <p:nvPr/>
        </p:nvSpPr>
        <p:spPr>
          <a:xfrm>
            <a:off x="6506163" y="1511343"/>
            <a:ext cx="2132035"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2" name="AutoShape 90"/>
          <p:cNvSpPr>
            <a:spLocks noChangeArrowheads="1"/>
          </p:cNvSpPr>
          <p:nvPr/>
        </p:nvSpPr>
        <p:spPr bwMode="auto">
          <a:xfrm rot="5400000">
            <a:off x="7516973" y="1447875"/>
            <a:ext cx="302020"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33" name="직사각형 32"/>
          <p:cNvSpPr/>
          <p:nvPr/>
        </p:nvSpPr>
        <p:spPr>
          <a:xfrm>
            <a:off x="6516216" y="2255100"/>
            <a:ext cx="2088837" cy="363667"/>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200" b="1" kern="100" dirty="0" err="1" smtClean="0">
                <a:latin typeface="맑은 고딕"/>
                <a:ea typeface="맑은 고딕"/>
                <a:cs typeface="Times New Roman"/>
              </a:rPr>
              <a:t>프리</a:t>
            </a:r>
            <a:r>
              <a:rPr lang="ko-KR" altLang="en-US" sz="1200" b="1" kern="100" dirty="0" smtClean="0">
                <a:latin typeface="맑은 고딕"/>
                <a:ea typeface="맑은 고딕"/>
                <a:cs typeface="Times New Roman"/>
              </a:rPr>
              <a:t> 검색</a:t>
            </a:r>
            <a:r>
              <a:rPr lang="en-US" altLang="ko-KR" sz="1200" b="1" kern="100" dirty="0" smtClean="0">
                <a:latin typeface="맑은 고딕"/>
                <a:ea typeface="맑은 고딕"/>
                <a:cs typeface="Times New Roman"/>
              </a:rPr>
              <a:t>(</a:t>
            </a:r>
            <a:r>
              <a:rPr lang="ko-KR" altLang="en-US" sz="1200" b="1" kern="100" dirty="0" smtClean="0">
                <a:latin typeface="맑은 고딕"/>
                <a:ea typeface="맑은 고딕"/>
                <a:cs typeface="Times New Roman"/>
              </a:rPr>
              <a:t>키워드 입력</a:t>
            </a:r>
            <a:r>
              <a:rPr lang="en-US" altLang="ko-KR" sz="1200" b="1" kern="100" dirty="0" smtClean="0">
                <a:latin typeface="맑은 고딕"/>
                <a:ea typeface="맑은 고딕"/>
                <a:cs typeface="Times New Roman"/>
              </a:rPr>
              <a:t>)</a:t>
            </a:r>
          </a:p>
        </p:txBody>
      </p:sp>
      <p:sp>
        <p:nvSpPr>
          <p:cNvPr id="34" name="직사각형 33"/>
          <p:cNvSpPr/>
          <p:nvPr/>
        </p:nvSpPr>
        <p:spPr bwMode="auto">
          <a:xfrm>
            <a:off x="2001484" y="2929138"/>
            <a:ext cx="6557200" cy="377288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5" name="그림 34"/>
          <p:cNvPicPr>
            <a:picLocks noChangeAspect="1"/>
          </p:cNvPicPr>
          <p:nvPr/>
        </p:nvPicPr>
        <p:blipFill>
          <a:blip r:embed="rId6"/>
          <a:stretch>
            <a:fillRect/>
          </a:stretch>
        </p:blipFill>
        <p:spPr>
          <a:xfrm>
            <a:off x="7224879" y="2950909"/>
            <a:ext cx="1261797" cy="249660"/>
          </a:xfrm>
          <a:prstGeom prst="rect">
            <a:avLst/>
          </a:prstGeom>
        </p:spPr>
      </p:pic>
      <p:sp>
        <p:nvSpPr>
          <p:cNvPr id="71" name="TextBox 70"/>
          <p:cNvSpPr txBox="1"/>
          <p:nvPr/>
        </p:nvSpPr>
        <p:spPr>
          <a:xfrm>
            <a:off x="2599070" y="2869181"/>
            <a:ext cx="1732123" cy="389831"/>
          </a:xfrm>
          <a:prstGeom prst="rect">
            <a:avLst/>
          </a:prstGeom>
          <a:noFill/>
          <a:ln w="25400">
            <a:solidFill>
              <a:srgbClr val="FF0000"/>
            </a:solidFill>
            <a:prstDash val="dash"/>
          </a:ln>
        </p:spPr>
        <p:txBody>
          <a:bodyPr wrap="square" rtlCol="0">
            <a:normAutofit/>
          </a:bodyPr>
          <a:lstStyle/>
          <a:p>
            <a:endParaRPr lang="ko-KR" altLang="en-US" dirty="0"/>
          </a:p>
        </p:txBody>
      </p:sp>
      <p:pic>
        <p:nvPicPr>
          <p:cNvPr id="39" name="그림 38"/>
          <p:cNvPicPr>
            <a:picLocks noChangeAspect="1"/>
          </p:cNvPicPr>
          <p:nvPr/>
        </p:nvPicPr>
        <p:blipFill>
          <a:blip r:embed="rId7"/>
          <a:stretch>
            <a:fillRect/>
          </a:stretch>
        </p:blipFill>
        <p:spPr>
          <a:xfrm>
            <a:off x="6924272" y="6399339"/>
            <a:ext cx="1581066" cy="280906"/>
          </a:xfrm>
          <a:prstGeom prst="rect">
            <a:avLst/>
          </a:prstGeom>
        </p:spPr>
      </p:pic>
      <p:sp>
        <p:nvSpPr>
          <p:cNvPr id="41" name="직사각형 40"/>
          <p:cNvSpPr/>
          <p:nvPr/>
        </p:nvSpPr>
        <p:spPr>
          <a:xfrm>
            <a:off x="707283" y="3501008"/>
            <a:ext cx="984397" cy="151216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000" b="1" dirty="0" smtClean="0">
                <a:solidFill>
                  <a:schemeClr val="bg1"/>
                </a:solidFill>
              </a:rPr>
              <a:t>학습자명 클릭 시 </a:t>
            </a:r>
            <a:r>
              <a:rPr lang="ko-KR" altLang="en-US" sz="1000" b="1" dirty="0" smtClean="0">
                <a:solidFill>
                  <a:srgbClr val="FFC000"/>
                </a:solidFill>
              </a:rPr>
              <a:t>학생 개별 정보 조회 </a:t>
            </a:r>
            <a:r>
              <a:rPr lang="ko-KR" altLang="en-US" sz="1000" b="1" dirty="0" smtClean="0">
                <a:solidFill>
                  <a:schemeClr val="bg1"/>
                </a:solidFill>
              </a:rPr>
              <a:t>화면으로 이동</a:t>
            </a:r>
            <a:endParaRPr lang="en-US" altLang="ko-KR" sz="1000" b="1" dirty="0" smtClean="0">
              <a:solidFill>
                <a:schemeClr val="bg1"/>
              </a:solidFill>
            </a:endParaRPr>
          </a:p>
        </p:txBody>
      </p:sp>
      <p:sp>
        <p:nvSpPr>
          <p:cNvPr id="47" name="TextBox 46"/>
          <p:cNvSpPr txBox="1"/>
          <p:nvPr/>
        </p:nvSpPr>
        <p:spPr>
          <a:xfrm>
            <a:off x="7214534" y="2886142"/>
            <a:ext cx="1381460" cy="351335"/>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48" name="직사각형 47"/>
          <p:cNvSpPr/>
          <p:nvPr/>
        </p:nvSpPr>
        <p:spPr>
          <a:xfrm>
            <a:off x="5535262" y="188173"/>
            <a:ext cx="1844525" cy="626136"/>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페이지당 표시개수 </a:t>
            </a:r>
            <a:endParaRPr lang="en-US" altLang="ko-KR" sz="1200" b="1" dirty="0" smtClean="0"/>
          </a:p>
          <a:p>
            <a:pPr marL="346075" lvl="1" indent="-171450">
              <a:buFont typeface="Wingdings" panose="05000000000000000000" pitchFamily="2" charset="2"/>
              <a:buChar char="v"/>
            </a:pPr>
            <a:r>
              <a:rPr lang="en-US" altLang="ko-KR" sz="1200" b="1" dirty="0" smtClean="0"/>
              <a:t>20 / 50 / 100 </a:t>
            </a:r>
            <a:r>
              <a:rPr lang="ko-KR" altLang="en-US" sz="1200" b="1" dirty="0" smtClean="0"/>
              <a:t>명</a:t>
            </a:r>
            <a:endParaRPr lang="en-US" altLang="ko-KR" sz="1200" b="1" dirty="0" smtClean="0"/>
          </a:p>
        </p:txBody>
      </p:sp>
      <p:cxnSp>
        <p:nvCxnSpPr>
          <p:cNvPr id="15" name="꺾인 연결선 14"/>
          <p:cNvCxnSpPr>
            <a:stCxn id="47" idx="3"/>
            <a:endCxn id="48" idx="3"/>
          </p:cNvCxnSpPr>
          <p:nvPr/>
        </p:nvCxnSpPr>
        <p:spPr bwMode="auto">
          <a:xfrm flipH="1" flipV="1">
            <a:off x="7379787" y="501241"/>
            <a:ext cx="1216207" cy="2560569"/>
          </a:xfrm>
          <a:prstGeom prst="bentConnector3">
            <a:avLst>
              <a:gd name="adj1" fmla="val -18796"/>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extBox 41"/>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43" name="직사각형 42"/>
          <p:cNvSpPr/>
          <p:nvPr/>
        </p:nvSpPr>
        <p:spPr bwMode="auto">
          <a:xfrm>
            <a:off x="7476384" y="96869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45" name="그림 44"/>
          <p:cNvPicPr>
            <a:picLocks noChangeAspect="1"/>
          </p:cNvPicPr>
          <p:nvPr/>
        </p:nvPicPr>
        <p:blipFill>
          <a:blip r:embed="rId8"/>
          <a:stretch>
            <a:fillRect/>
          </a:stretch>
        </p:blipFill>
        <p:spPr>
          <a:xfrm>
            <a:off x="1979712" y="1569156"/>
            <a:ext cx="4493882" cy="264782"/>
          </a:xfrm>
          <a:prstGeom prst="rect">
            <a:avLst/>
          </a:prstGeom>
        </p:spPr>
      </p:pic>
      <p:graphicFrame>
        <p:nvGraphicFramePr>
          <p:cNvPr id="51" name="표 50"/>
          <p:cNvGraphicFramePr>
            <a:graphicFrameLocks noGrp="1"/>
          </p:cNvGraphicFramePr>
          <p:nvPr>
            <p:extLst/>
          </p:nvPr>
        </p:nvGraphicFramePr>
        <p:xfrm>
          <a:off x="2092619" y="3284984"/>
          <a:ext cx="6324858" cy="3136507"/>
        </p:xfrm>
        <a:graphic>
          <a:graphicData uri="http://schemas.openxmlformats.org/drawingml/2006/table">
            <a:tbl>
              <a:tblPr firstRow="1" bandRow="1">
                <a:tableStyleId>{5C22544A-7EE6-4342-B048-85BDC9FD1C3A}</a:tableStyleId>
              </a:tblPr>
              <a:tblGrid>
                <a:gridCol w="823197"/>
                <a:gridCol w="1152128"/>
                <a:gridCol w="1187104"/>
                <a:gridCol w="1054143"/>
                <a:gridCol w="1054143"/>
                <a:gridCol w="1054143"/>
              </a:tblGrid>
              <a:tr h="285137">
                <a:tc>
                  <a:txBody>
                    <a:bodyPr/>
                    <a:lstStyle/>
                    <a:p>
                      <a:pPr algn="ctr" latinLnBrk="1"/>
                      <a:r>
                        <a:rPr lang="ko-KR" altLang="en-US" sz="900" dirty="0" smtClean="0">
                          <a:solidFill>
                            <a:schemeClr val="tx1"/>
                          </a:solidFill>
                        </a:rPr>
                        <a:t>진행현황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그림 37"/>
          <p:cNvPicPr>
            <a:picLocks noChangeAspect="1"/>
          </p:cNvPicPr>
          <p:nvPr/>
        </p:nvPicPr>
        <p:blipFill>
          <a:blip r:embed="rId9"/>
          <a:stretch>
            <a:fillRect/>
          </a:stretch>
        </p:blipFill>
        <p:spPr>
          <a:xfrm>
            <a:off x="2067736" y="6457530"/>
            <a:ext cx="1743075" cy="171450"/>
          </a:xfrm>
          <a:prstGeom prst="rect">
            <a:avLst/>
          </a:prstGeom>
        </p:spPr>
      </p:pic>
      <p:sp>
        <p:nvSpPr>
          <p:cNvPr id="40" name="TextBox 39"/>
          <p:cNvSpPr txBox="1"/>
          <p:nvPr/>
        </p:nvSpPr>
        <p:spPr>
          <a:xfrm>
            <a:off x="5079747" y="3227424"/>
            <a:ext cx="1386233" cy="3230106"/>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6" name="꺾인 연결선 5"/>
          <p:cNvCxnSpPr>
            <a:stCxn id="40" idx="1"/>
            <a:endCxn id="41" idx="3"/>
          </p:cNvCxnSpPr>
          <p:nvPr/>
        </p:nvCxnSpPr>
        <p:spPr bwMode="auto">
          <a:xfrm rot="10800000">
            <a:off x="1691681" y="4257093"/>
            <a:ext cx="3388067" cy="585385"/>
          </a:xfrm>
          <a:prstGeom prst="bentConnector3">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 name="직사각형 69"/>
          <p:cNvSpPr/>
          <p:nvPr/>
        </p:nvSpPr>
        <p:spPr>
          <a:xfrm>
            <a:off x="126355" y="5501784"/>
            <a:ext cx="1685350" cy="1200234"/>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진행 현황 탭 클릭을 통해서 학습자 검색</a:t>
            </a:r>
            <a:endParaRPr lang="en-US" altLang="ko-KR" sz="1200" b="1" dirty="0" smtClean="0"/>
          </a:p>
        </p:txBody>
      </p:sp>
      <p:pic>
        <p:nvPicPr>
          <p:cNvPr id="52" name="그림 51"/>
          <p:cNvPicPr>
            <a:picLocks noChangeAspect="1"/>
          </p:cNvPicPr>
          <p:nvPr/>
        </p:nvPicPr>
        <p:blipFill>
          <a:blip r:embed="rId10"/>
          <a:stretch>
            <a:fillRect/>
          </a:stretch>
        </p:blipFill>
        <p:spPr>
          <a:xfrm>
            <a:off x="2119622" y="2968488"/>
            <a:ext cx="427970" cy="256782"/>
          </a:xfrm>
          <a:prstGeom prst="rect">
            <a:avLst/>
          </a:prstGeom>
        </p:spPr>
      </p:pic>
      <p:cxnSp>
        <p:nvCxnSpPr>
          <p:cNvPr id="11" name="꺾인 연결선 10"/>
          <p:cNvCxnSpPr>
            <a:stCxn id="71" idx="1"/>
            <a:endCxn id="70" idx="1"/>
          </p:cNvCxnSpPr>
          <p:nvPr/>
        </p:nvCxnSpPr>
        <p:spPr bwMode="auto">
          <a:xfrm rot="10800000" flipV="1">
            <a:off x="126356" y="3064097"/>
            <a:ext cx="2472715" cy="3037804"/>
          </a:xfrm>
          <a:prstGeom prst="bentConnector3">
            <a:avLst>
              <a:gd name="adj1" fmla="val 109245"/>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직사각형 57"/>
          <p:cNvSpPr/>
          <p:nvPr/>
        </p:nvSpPr>
        <p:spPr bwMode="auto">
          <a:xfrm>
            <a:off x="2224200" y="359705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59" name="직사각형 58"/>
          <p:cNvSpPr/>
          <p:nvPr/>
        </p:nvSpPr>
        <p:spPr bwMode="auto">
          <a:xfrm>
            <a:off x="2224200" y="388318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2" name="직사각형 71"/>
          <p:cNvSpPr/>
          <p:nvPr/>
        </p:nvSpPr>
        <p:spPr bwMode="auto">
          <a:xfrm>
            <a:off x="2224200" y="415820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3" name="직사각형 72"/>
          <p:cNvSpPr/>
          <p:nvPr/>
        </p:nvSpPr>
        <p:spPr bwMode="auto">
          <a:xfrm>
            <a:off x="2224200" y="4448366"/>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4" name="직사각형 73"/>
          <p:cNvSpPr/>
          <p:nvPr/>
        </p:nvSpPr>
        <p:spPr bwMode="auto">
          <a:xfrm>
            <a:off x="2224200" y="473426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5" name="직사각형 74"/>
          <p:cNvSpPr/>
          <p:nvPr/>
        </p:nvSpPr>
        <p:spPr bwMode="auto">
          <a:xfrm>
            <a:off x="2224200" y="502862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6" name="직사각형 75"/>
          <p:cNvSpPr/>
          <p:nvPr/>
        </p:nvSpPr>
        <p:spPr bwMode="auto">
          <a:xfrm>
            <a:off x="2191543" y="5312966"/>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77" name="직사각형 76"/>
          <p:cNvSpPr/>
          <p:nvPr/>
        </p:nvSpPr>
        <p:spPr bwMode="auto">
          <a:xfrm>
            <a:off x="2191543" y="5596804"/>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78" name="직사각형 77"/>
          <p:cNvSpPr/>
          <p:nvPr/>
        </p:nvSpPr>
        <p:spPr bwMode="auto">
          <a:xfrm>
            <a:off x="2191543" y="5880648"/>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79" name="직사각형 78"/>
          <p:cNvSpPr/>
          <p:nvPr/>
        </p:nvSpPr>
        <p:spPr bwMode="auto">
          <a:xfrm>
            <a:off x="2191543" y="6168677"/>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pSp>
        <p:nvGrpSpPr>
          <p:cNvPr id="80" name="그룹 79"/>
          <p:cNvGrpSpPr/>
          <p:nvPr/>
        </p:nvGrpSpPr>
        <p:grpSpPr>
          <a:xfrm>
            <a:off x="2704324" y="2959754"/>
            <a:ext cx="1546986" cy="264108"/>
            <a:chOff x="2160918" y="1772816"/>
            <a:chExt cx="1258954" cy="166142"/>
          </a:xfrm>
        </p:grpSpPr>
        <p:sp>
          <p:nvSpPr>
            <p:cNvPr id="81" name="TextBox 80"/>
            <p:cNvSpPr txBox="1"/>
            <p:nvPr/>
          </p:nvSpPr>
          <p:spPr>
            <a:xfrm>
              <a:off x="2599319" y="177281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82" name="TextBox 81"/>
            <p:cNvSpPr txBox="1"/>
            <p:nvPr/>
          </p:nvSpPr>
          <p:spPr>
            <a:xfrm>
              <a:off x="3132378" y="177920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sp>
          <p:nvSpPr>
            <p:cNvPr id="83" name="TextBox 82"/>
            <p:cNvSpPr txBox="1"/>
            <p:nvPr/>
          </p:nvSpPr>
          <p:spPr>
            <a:xfrm>
              <a:off x="2160918" y="17792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grpSp>
    </p:spTree>
    <p:extLst>
      <p:ext uri="{BB962C8B-B14F-4D97-AF65-F5344CB8AC3E}">
        <p14:creationId xmlns:p14="http://schemas.microsoft.com/office/powerpoint/2010/main" val="1231146007"/>
      </p:ext>
    </p:extLst>
  </p:cSld>
  <p:clrMapOvr>
    <a:masterClrMapping/>
  </p:clrMapOvr>
  <p:transition advClick="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619053"/>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9" name="그룹 8"/>
          <p:cNvGrpSpPr/>
          <p:nvPr/>
        </p:nvGrpSpPr>
        <p:grpSpPr>
          <a:xfrm>
            <a:off x="35496" y="937184"/>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367542"/>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extLst/>
          </p:nvPr>
        </p:nvGraphicFramePr>
        <p:xfrm>
          <a:off x="2728572" y="2357080"/>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교육기간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4" name="TextBox 43"/>
          <p:cNvSpPr txBox="1"/>
          <p:nvPr/>
        </p:nvSpPr>
        <p:spPr>
          <a:xfrm>
            <a:off x="2672199" y="2039992"/>
            <a:ext cx="4752710" cy="983403"/>
          </a:xfrm>
          <a:prstGeom prst="rect">
            <a:avLst/>
          </a:prstGeom>
          <a:noFill/>
          <a:ln w="25400">
            <a:solidFill>
              <a:srgbClr val="FF0000"/>
            </a:solidFill>
            <a:prstDash val="dash"/>
          </a:ln>
        </p:spPr>
        <p:txBody>
          <a:bodyPr wrap="square" rtlCol="0">
            <a:normAutofit/>
          </a:bodyPr>
          <a:lstStyle/>
          <a:p>
            <a:endParaRPr lang="ko-KR" altLang="en-US" dirty="0"/>
          </a:p>
        </p:txBody>
      </p:sp>
      <p:grpSp>
        <p:nvGrpSpPr>
          <p:cNvPr id="2" name="그룹 1"/>
          <p:cNvGrpSpPr/>
          <p:nvPr/>
        </p:nvGrpSpPr>
        <p:grpSpPr>
          <a:xfrm>
            <a:off x="2725632" y="2059155"/>
            <a:ext cx="4622397" cy="269461"/>
            <a:chOff x="2725632" y="2059155"/>
            <a:chExt cx="4622397" cy="269461"/>
          </a:xfrm>
        </p:grpSpPr>
        <p:pic>
          <p:nvPicPr>
            <p:cNvPr id="1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grpSp>
        <p:nvGrpSpPr>
          <p:cNvPr id="22" name="그룹 21"/>
          <p:cNvGrpSpPr/>
          <p:nvPr/>
        </p:nvGrpSpPr>
        <p:grpSpPr>
          <a:xfrm>
            <a:off x="2910123" y="2553975"/>
            <a:ext cx="348565" cy="186604"/>
            <a:chOff x="1853004" y="4826628"/>
            <a:chExt cx="508292" cy="216024"/>
          </a:xfrm>
        </p:grpSpPr>
        <p:pic>
          <p:nvPicPr>
            <p:cNvPr id="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70120"/>
            <a:ext cx="348354" cy="184242"/>
            <a:chOff x="1853004" y="5154597"/>
            <a:chExt cx="546189" cy="204821"/>
          </a:xfrm>
        </p:grpSpPr>
        <p:pic>
          <p:nvPicPr>
            <p:cNvPr id="2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2168" y="2589014"/>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80745"/>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2990078"/>
            <a:ext cx="4630074" cy="269445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23395"/>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sp>
        <p:nvSpPr>
          <p:cNvPr id="52" name="TextBox 51"/>
          <p:cNvSpPr txBox="1"/>
          <p:nvPr/>
        </p:nvSpPr>
        <p:spPr>
          <a:xfrm>
            <a:off x="2679305" y="5702182"/>
            <a:ext cx="4752710" cy="1147031"/>
          </a:xfrm>
          <a:prstGeom prst="rect">
            <a:avLst/>
          </a:prstGeom>
          <a:noFill/>
          <a:ln w="25400">
            <a:solidFill>
              <a:srgbClr val="FF0000"/>
            </a:solidFill>
            <a:prstDash val="dash"/>
          </a:ln>
        </p:spPr>
        <p:txBody>
          <a:bodyPr wrap="square" rtlCol="0">
            <a:normAutofit/>
          </a:bodyPr>
          <a:lstStyle/>
          <a:p>
            <a:endParaRPr lang="ko-KR" altLang="en-US" dirty="0"/>
          </a:p>
        </p:txBody>
      </p:sp>
      <p:graphicFrame>
        <p:nvGraphicFramePr>
          <p:cNvPr id="54" name="표 53"/>
          <p:cNvGraphicFramePr>
            <a:graphicFrameLocks noGrp="1"/>
          </p:cNvGraphicFramePr>
          <p:nvPr>
            <p:extLst/>
          </p:nvPr>
        </p:nvGraphicFramePr>
        <p:xfrm>
          <a:off x="2785365" y="3315311"/>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8"/>
          <a:stretch>
            <a:fillRect/>
          </a:stretch>
        </p:blipFill>
        <p:spPr>
          <a:xfrm>
            <a:off x="5129168" y="4162504"/>
            <a:ext cx="90904" cy="108860"/>
          </a:xfrm>
          <a:prstGeom prst="rect">
            <a:avLst/>
          </a:prstGeom>
        </p:spPr>
      </p:pic>
      <p:sp>
        <p:nvSpPr>
          <p:cNvPr id="56" name="직사각형 55"/>
          <p:cNvSpPr/>
          <p:nvPr/>
        </p:nvSpPr>
        <p:spPr bwMode="auto">
          <a:xfrm>
            <a:off x="2785365" y="4319655"/>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BIZ</a:t>
            </a:r>
            <a:endParaRPr kumimoji="1" lang="ko-KR" altLang="en-US" sz="900" b="1" dirty="0">
              <a:solidFill>
                <a:schemeClr val="bg1"/>
              </a:solidFill>
              <a:latin typeface="Arial" charset="0"/>
              <a:ea typeface="돋움" pitchFamily="50" charset="-127"/>
            </a:endParaRPr>
          </a:p>
        </p:txBody>
      </p:sp>
      <p:graphicFrame>
        <p:nvGraphicFramePr>
          <p:cNvPr id="57" name="표 56"/>
          <p:cNvGraphicFramePr>
            <a:graphicFrameLocks noGrp="1"/>
          </p:cNvGraphicFramePr>
          <p:nvPr>
            <p:extLst/>
          </p:nvPr>
        </p:nvGraphicFramePr>
        <p:xfrm>
          <a:off x="2785365" y="4611571"/>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8" name="그림 57"/>
          <p:cNvPicPr>
            <a:picLocks noChangeAspect="1"/>
          </p:cNvPicPr>
          <p:nvPr/>
        </p:nvPicPr>
        <p:blipFill>
          <a:blip r:embed="rId8"/>
          <a:stretch>
            <a:fillRect/>
          </a:stretch>
        </p:blipFill>
        <p:spPr>
          <a:xfrm>
            <a:off x="5129168" y="5458764"/>
            <a:ext cx="90904" cy="108860"/>
          </a:xfrm>
          <a:prstGeom prst="rect">
            <a:avLst/>
          </a:prstGeom>
        </p:spPr>
      </p:pic>
      <p:sp>
        <p:nvSpPr>
          <p:cNvPr id="61" name="직사각형 60"/>
          <p:cNvSpPr/>
          <p:nvPr/>
        </p:nvSpPr>
        <p:spPr>
          <a:xfrm>
            <a:off x="2694233" y="1396373"/>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48885"/>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5714728"/>
            <a:ext cx="4630074" cy="109972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r>
              <a:rPr kumimoji="1" lang="ko-KR" altLang="en-US" sz="1000" b="1" dirty="0" smtClean="0">
                <a:latin typeface="Arial" charset="0"/>
                <a:ea typeface="돋움" pitchFamily="50" charset="-127"/>
              </a:rPr>
              <a:t>학습자 교육종합 평가</a:t>
            </a:r>
            <a:r>
              <a:rPr kumimoji="1" lang="en-US" altLang="ko-KR" sz="1000" b="1" dirty="0" smtClean="0">
                <a:latin typeface="Arial" charset="0"/>
                <a:ea typeface="돋움" pitchFamily="50" charset="-127"/>
              </a:rPr>
              <a:t>(</a:t>
            </a:r>
            <a:r>
              <a:rPr kumimoji="1" lang="ko-KR" altLang="en-US" sz="1000" b="1" dirty="0" smtClean="0">
                <a:solidFill>
                  <a:schemeClr val="accent2">
                    <a:lumMod val="50000"/>
                  </a:schemeClr>
                </a:solidFill>
                <a:latin typeface="Arial" charset="0"/>
                <a:ea typeface="돋움" pitchFamily="50" charset="-127"/>
              </a:rPr>
              <a:t>학습자 </a:t>
            </a:r>
            <a:r>
              <a:rPr kumimoji="1" lang="en-US" altLang="ko-KR" sz="1000" b="1" dirty="0" smtClean="0">
                <a:solidFill>
                  <a:schemeClr val="accent2">
                    <a:lumMod val="50000"/>
                  </a:schemeClr>
                </a:solidFill>
                <a:latin typeface="Arial" charset="0"/>
                <a:ea typeface="돋움" pitchFamily="50" charset="-127"/>
              </a:rPr>
              <a:t>UX </a:t>
            </a:r>
            <a:r>
              <a:rPr kumimoji="1" lang="ko-KR" altLang="en-US" sz="1000" b="1" dirty="0" smtClean="0">
                <a:solidFill>
                  <a:schemeClr val="accent2">
                    <a:lumMod val="50000"/>
                  </a:schemeClr>
                </a:solidFill>
                <a:latin typeface="Arial" charset="0"/>
                <a:ea typeface="돋움" pitchFamily="50" charset="-127"/>
              </a:rPr>
              <a:t>기획 </a:t>
            </a:r>
            <a:r>
              <a:rPr kumimoji="1" lang="en-US" altLang="ko-KR" sz="1000" b="1" dirty="0" smtClean="0">
                <a:solidFill>
                  <a:schemeClr val="accent2">
                    <a:lumMod val="50000"/>
                  </a:schemeClr>
                </a:solidFill>
                <a:latin typeface="Arial" charset="0"/>
                <a:ea typeface="돋움" pitchFamily="50" charset="-127"/>
              </a:rPr>
              <a:t>P17</a:t>
            </a:r>
            <a:r>
              <a:rPr kumimoji="1" lang="en-US" altLang="ko-KR" sz="1000" b="1" dirty="0" smtClean="0">
                <a:latin typeface="Arial" charset="0"/>
                <a:ea typeface="돋움" pitchFamily="50" charset="-127"/>
              </a:rPr>
              <a:t>)</a:t>
            </a:r>
          </a:p>
          <a:p>
            <a:pPr marL="258762" lvl="1" indent="-171450" fontAlgn="ctr" latinLnBrk="0">
              <a:spcBef>
                <a:spcPct val="20000"/>
              </a:spcBef>
              <a:spcAft>
                <a:spcPct val="0"/>
              </a:spcAft>
              <a:buFont typeface="Wingdings" panose="05000000000000000000" pitchFamily="2" charset="2"/>
              <a:buChar char="v"/>
              <a:tabLst>
                <a:tab pos="1028700" algn="l"/>
              </a:tabLst>
            </a:pPr>
            <a:r>
              <a:rPr kumimoji="1" lang="ko-KR" altLang="en-US" sz="1000" i="0" u="none" strike="noStrike" cap="none" normalizeH="0" baseline="0" dirty="0" smtClean="0">
                <a:ln>
                  <a:noFill/>
                </a:ln>
                <a:effectLst/>
                <a:latin typeface="Arial" charset="0"/>
                <a:ea typeface="돋움" pitchFamily="50" charset="-127"/>
              </a:rPr>
              <a:t>학습자 </a:t>
            </a:r>
            <a:r>
              <a:rPr kumimoji="1" lang="en-US" altLang="ko-KR" sz="1000" i="0" u="none" strike="noStrike" cap="none" normalizeH="0" baseline="0" dirty="0" smtClean="0">
                <a:ln>
                  <a:noFill/>
                </a:ln>
                <a:effectLst/>
                <a:latin typeface="Arial" charset="0"/>
                <a:ea typeface="돋움" pitchFamily="50" charset="-127"/>
              </a:rPr>
              <a:t>‘</a:t>
            </a:r>
            <a:r>
              <a:rPr kumimoji="1" lang="ko-KR" altLang="en-US" sz="1000" i="0" u="none" strike="noStrike" cap="none" normalizeH="0" baseline="0" dirty="0" smtClean="0">
                <a:ln>
                  <a:noFill/>
                </a:ln>
                <a:effectLst/>
                <a:latin typeface="Arial" charset="0"/>
                <a:ea typeface="돋움" pitchFamily="50" charset="-127"/>
              </a:rPr>
              <a:t>교육종합평가</a:t>
            </a:r>
            <a:r>
              <a:rPr kumimoji="1" lang="en-US" altLang="ko-KR" sz="1000" i="0" u="none" strike="noStrike" cap="none" normalizeH="0" baseline="0" dirty="0" smtClean="0">
                <a:ln>
                  <a:noFill/>
                </a:ln>
                <a:effectLst/>
                <a:latin typeface="Arial" charset="0"/>
                <a:ea typeface="돋움" pitchFamily="50" charset="-127"/>
              </a:rPr>
              <a:t>‘ </a:t>
            </a:r>
            <a:r>
              <a:rPr kumimoji="1" lang="ko-KR" altLang="en-US" sz="1000" i="0" u="none" strike="noStrike" cap="none" normalizeH="0" baseline="0" dirty="0" smtClean="0">
                <a:ln>
                  <a:noFill/>
                </a:ln>
                <a:effectLst/>
                <a:latin typeface="Arial" charset="0"/>
                <a:ea typeface="돋움" pitchFamily="50" charset="-127"/>
              </a:rPr>
              <a:t>화면과 동일하게 노출</a:t>
            </a: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3(1).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sym typeface="Wingdings" panose="05000000000000000000" pitchFamily="2" charset="2"/>
              </a:rPr>
              <a:t> 3(1)①. </a:t>
            </a:r>
            <a:r>
              <a:rPr lang="ko-KR" altLang="en-US" dirty="0" smtClean="0">
                <a:solidFill>
                  <a:srgbClr val="000000"/>
                </a:solidFill>
                <a:latin typeface="돋움"/>
                <a:ea typeface="돋움"/>
                <a:sym typeface="Wingdings" panose="05000000000000000000" pitchFamily="2" charset="2"/>
              </a:rPr>
              <a:t>학생관리 개별보기 전체화면</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45" name="AutoShape 85"/>
          <p:cNvSpPr>
            <a:spLocks noChangeArrowheads="1"/>
          </p:cNvSpPr>
          <p:nvPr/>
        </p:nvSpPr>
        <p:spPr bwMode="auto">
          <a:xfrm rot="5400000">
            <a:off x="7068814" y="2404533"/>
            <a:ext cx="1005180" cy="23254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46" name="직사각형 45"/>
          <p:cNvSpPr/>
          <p:nvPr/>
        </p:nvSpPr>
        <p:spPr>
          <a:xfrm>
            <a:off x="179512" y="5260954"/>
            <a:ext cx="2233737" cy="155350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첫 화면에서는 노출하지 않음</a:t>
            </a:r>
            <a:endParaRPr lang="en-US" altLang="ko-KR" sz="1000" dirty="0" smtClean="0"/>
          </a:p>
          <a:p>
            <a:pPr marL="258762" lvl="1" indent="-171450">
              <a:buFont typeface="Wingdings" panose="05000000000000000000" pitchFamily="2" charset="2"/>
              <a:buChar char="v"/>
            </a:pPr>
            <a:r>
              <a:rPr lang="ko-KR" altLang="en-US" sz="1000" dirty="0" smtClean="0"/>
              <a:t>수강 강의 현황 에서 해당 클래 클릭 시 </a:t>
            </a:r>
            <a:r>
              <a:rPr lang="ko-KR" altLang="en-US" sz="1000" b="1" dirty="0" smtClean="0">
                <a:solidFill>
                  <a:schemeClr val="accent2">
                    <a:lumMod val="50000"/>
                  </a:schemeClr>
                </a:solidFill>
              </a:rPr>
              <a:t>학습자 교육 종합 평가 </a:t>
            </a:r>
            <a:r>
              <a:rPr lang="ko-KR" altLang="en-US" sz="1000" dirty="0" smtClean="0"/>
              <a:t>정보 노출</a:t>
            </a:r>
            <a:endParaRPr lang="en-US" altLang="ko-KR" sz="1000" dirty="0" smtClean="0"/>
          </a:p>
        </p:txBody>
      </p:sp>
      <p:sp>
        <p:nvSpPr>
          <p:cNvPr id="48" name="직사각형 47"/>
          <p:cNvSpPr/>
          <p:nvPr/>
        </p:nvSpPr>
        <p:spPr>
          <a:xfrm>
            <a:off x="7708364" y="3344122"/>
            <a:ext cx="1369025" cy="246114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진행 중 </a:t>
            </a:r>
            <a:r>
              <a:rPr lang="en-US" altLang="ko-KR" sz="1000" dirty="0" smtClean="0"/>
              <a:t>&amp; </a:t>
            </a:r>
            <a:r>
              <a:rPr lang="ko-KR" altLang="en-US" sz="1000" dirty="0" smtClean="0"/>
              <a:t>진행 중 클래스 내에서도 최신 클래스 우선 표시</a:t>
            </a:r>
            <a:endParaRPr lang="en-US" altLang="ko-KR" sz="1000" dirty="0" smtClean="0"/>
          </a:p>
          <a:p>
            <a:pPr marL="258762" lvl="1" indent="-171450">
              <a:buFont typeface="Wingdings" panose="05000000000000000000" pitchFamily="2" charset="2"/>
              <a:buChar char="v"/>
            </a:pPr>
            <a:r>
              <a:rPr lang="ko-KR" altLang="en-US" sz="1000" b="1" dirty="0" smtClean="0">
                <a:solidFill>
                  <a:srgbClr val="FF0000"/>
                </a:solidFill>
              </a:rPr>
              <a:t>최신 회 차 우선적 표시</a:t>
            </a:r>
            <a:endParaRPr lang="en-US" altLang="ko-KR" sz="1000" b="1" dirty="0" smtClean="0">
              <a:solidFill>
                <a:srgbClr val="FF0000"/>
              </a:solidFill>
            </a:endParaRPr>
          </a:p>
          <a:p>
            <a:pPr marL="258762" lvl="1" indent="-171450">
              <a:buFont typeface="Wingdings" panose="05000000000000000000" pitchFamily="2" charset="2"/>
              <a:buChar char="v"/>
            </a:pPr>
            <a:r>
              <a:rPr lang="ko-KR" altLang="en-US" sz="1000" dirty="0" smtClean="0"/>
              <a:t>각 클래스 카테고리 별로 최대 </a:t>
            </a:r>
            <a:r>
              <a:rPr lang="en-US" altLang="ko-KR" sz="1000" dirty="0" smtClean="0"/>
              <a:t>5</a:t>
            </a:r>
            <a:r>
              <a:rPr lang="ko-KR" altLang="en-US" sz="1000" dirty="0" smtClean="0"/>
              <a:t>개 까지 노출</a:t>
            </a:r>
            <a:r>
              <a:rPr lang="en-US" altLang="ko-KR" sz="1000" dirty="0" smtClean="0"/>
              <a:t>, </a:t>
            </a:r>
            <a:r>
              <a:rPr lang="ko-KR" altLang="en-US" sz="1000" dirty="0" smtClean="0"/>
              <a:t>초과 시 </a:t>
            </a:r>
            <a:r>
              <a:rPr lang="ko-KR" altLang="en-US" sz="1000" dirty="0" err="1" smtClean="0"/>
              <a:t>드랍다운</a:t>
            </a:r>
            <a:r>
              <a:rPr lang="ko-KR" altLang="en-US" sz="1000" dirty="0" smtClean="0"/>
              <a:t> 버튼 활용 하여 전체보기 가능하도록 설계</a:t>
            </a:r>
            <a:endParaRPr lang="en-US" altLang="ko-KR" sz="1000" dirty="0" smtClean="0"/>
          </a:p>
        </p:txBody>
      </p:sp>
      <p:sp>
        <p:nvSpPr>
          <p:cNvPr id="50" name="TextBox 49"/>
          <p:cNvSpPr txBox="1"/>
          <p:nvPr/>
        </p:nvSpPr>
        <p:spPr>
          <a:xfrm>
            <a:off x="2679305" y="3041049"/>
            <a:ext cx="4752710" cy="2615015"/>
          </a:xfrm>
          <a:prstGeom prst="rect">
            <a:avLst/>
          </a:prstGeom>
          <a:noFill/>
          <a:ln w="25400">
            <a:solidFill>
              <a:srgbClr val="FF0000"/>
            </a:solidFill>
            <a:prstDash val="dash"/>
          </a:ln>
        </p:spPr>
        <p:txBody>
          <a:bodyPr wrap="square" rtlCol="0">
            <a:normAutofit/>
          </a:bodyPr>
          <a:lstStyle/>
          <a:p>
            <a:endParaRPr lang="ko-KR" altLang="en-US" dirty="0"/>
          </a:p>
        </p:txBody>
      </p:sp>
      <p:sp>
        <p:nvSpPr>
          <p:cNvPr id="51" name="AutoShape 85"/>
          <p:cNvSpPr>
            <a:spLocks noChangeArrowheads="1"/>
          </p:cNvSpPr>
          <p:nvPr/>
        </p:nvSpPr>
        <p:spPr bwMode="auto">
          <a:xfrm rot="5400000">
            <a:off x="6232200" y="4245667"/>
            <a:ext cx="2724648" cy="21347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3" name="AutoShape 85"/>
          <p:cNvSpPr>
            <a:spLocks noChangeArrowheads="1"/>
          </p:cNvSpPr>
          <p:nvPr/>
        </p:nvSpPr>
        <p:spPr bwMode="auto">
          <a:xfrm rot="16200000">
            <a:off x="2045965" y="6106258"/>
            <a:ext cx="1005180" cy="23254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64" name="직사각형 63"/>
          <p:cNvSpPr/>
          <p:nvPr/>
        </p:nvSpPr>
        <p:spPr>
          <a:xfrm>
            <a:off x="7706821" y="1735676"/>
            <a:ext cx="1369025" cy="155350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진행 중 클래스 우선 표시</a:t>
            </a:r>
            <a:endParaRPr lang="en-US" altLang="ko-KR" sz="1000" dirty="0" smtClean="0"/>
          </a:p>
          <a:p>
            <a:pPr marL="258762" lvl="1" indent="-171450">
              <a:buFont typeface="Wingdings" panose="05000000000000000000" pitchFamily="2" charset="2"/>
              <a:buChar char="v"/>
            </a:pPr>
            <a:r>
              <a:rPr lang="ko-KR" altLang="en-US" sz="1000" dirty="0" smtClean="0"/>
              <a:t>진행 중 강의 내 최신 클래스 우선 표시</a:t>
            </a:r>
            <a:endParaRPr lang="en-US" altLang="ko-KR" sz="1000" dirty="0" smtClean="0"/>
          </a:p>
        </p:txBody>
      </p:sp>
      <p:sp>
        <p:nvSpPr>
          <p:cNvPr id="65" name="TextBox 64"/>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66" name="직사각형 65"/>
          <p:cNvSpPr/>
          <p:nvPr/>
        </p:nvSpPr>
        <p:spPr bwMode="auto">
          <a:xfrm>
            <a:off x="6432176"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698440586"/>
      </p:ext>
    </p:extLst>
  </p:cSld>
  <p:clrMapOvr>
    <a:masterClrMapping/>
  </p:clrMapOvr>
  <p:transition advClick="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629939"/>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extLst/>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교육기간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269445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34281"/>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nvPr>
        </p:nvGraphicFramePr>
        <p:xfrm>
          <a:off x="2785365" y="3326197"/>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173390"/>
            <a:ext cx="90904" cy="108860"/>
          </a:xfrm>
          <a:prstGeom prst="rect">
            <a:avLst/>
          </a:prstGeom>
        </p:spPr>
      </p:pic>
      <p:sp>
        <p:nvSpPr>
          <p:cNvPr id="56" name="직사각형 55"/>
          <p:cNvSpPr/>
          <p:nvPr/>
        </p:nvSpPr>
        <p:spPr bwMode="auto">
          <a:xfrm>
            <a:off x="2785365" y="4330541"/>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BIZ</a:t>
            </a:r>
            <a:endParaRPr kumimoji="1" lang="ko-KR" altLang="en-US" sz="900" b="1" dirty="0">
              <a:solidFill>
                <a:schemeClr val="bg1"/>
              </a:solidFill>
              <a:latin typeface="Arial" charset="0"/>
              <a:ea typeface="돋움" pitchFamily="50" charset="-127"/>
            </a:endParaRPr>
          </a:p>
        </p:txBody>
      </p:sp>
      <p:graphicFrame>
        <p:nvGraphicFramePr>
          <p:cNvPr id="57" name="표 56"/>
          <p:cNvGraphicFramePr>
            <a:graphicFrameLocks noGrp="1"/>
          </p:cNvGraphicFramePr>
          <p:nvPr>
            <p:extLst/>
          </p:nvPr>
        </p:nvGraphicFramePr>
        <p:xfrm>
          <a:off x="2785365" y="4622457"/>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8" name="그림 57"/>
          <p:cNvPicPr>
            <a:picLocks noChangeAspect="1"/>
          </p:cNvPicPr>
          <p:nvPr/>
        </p:nvPicPr>
        <p:blipFill>
          <a:blip r:embed="rId7"/>
          <a:stretch>
            <a:fillRect/>
          </a:stretch>
        </p:blipFill>
        <p:spPr>
          <a:xfrm>
            <a:off x="5004048" y="5469650"/>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8" name="AutoShape 85"/>
          <p:cNvSpPr>
            <a:spLocks noChangeArrowheads="1"/>
          </p:cNvSpPr>
          <p:nvPr/>
        </p:nvSpPr>
        <p:spPr bwMode="auto">
          <a:xfrm rot="10800000">
            <a:off x="1341671" y="4653136"/>
            <a:ext cx="1397751" cy="20963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5725614"/>
            <a:ext cx="4630074" cy="109972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indent="-87313" fontAlgn="ctr" latinLnBrk="0">
              <a:spcBef>
                <a:spcPct val="20000"/>
              </a:spcBef>
              <a:spcAft>
                <a:spcPct val="0"/>
              </a:spcAft>
              <a:buFont typeface="Arial" panose="020B0604020202020204" pitchFamily="34" charset="0"/>
              <a:buChar char="•"/>
              <a:tabLst>
                <a:tab pos="1028700" algn="l"/>
              </a:tabLst>
            </a:pPr>
            <a:r>
              <a:rPr kumimoji="1" lang="ko-KR" altLang="en-US" sz="1000" b="1" dirty="0" smtClean="0">
                <a:latin typeface="Arial" charset="0"/>
                <a:ea typeface="돋움" pitchFamily="50" charset="-127"/>
              </a:rPr>
              <a:t>학습자 교육종합 평가</a:t>
            </a:r>
            <a:r>
              <a:rPr kumimoji="1" lang="en-US" altLang="ko-KR" sz="1000" b="1" dirty="0" smtClean="0">
                <a:latin typeface="Arial" charset="0"/>
                <a:ea typeface="돋움" pitchFamily="50" charset="-127"/>
              </a:rPr>
              <a:t>(</a:t>
            </a:r>
            <a:r>
              <a:rPr kumimoji="1" lang="ko-KR" altLang="en-US" sz="1000" b="1" dirty="0">
                <a:solidFill>
                  <a:schemeClr val="accent2">
                    <a:lumMod val="50000"/>
                  </a:schemeClr>
                </a:solidFill>
                <a:latin typeface="Arial" charset="0"/>
                <a:ea typeface="돋움" pitchFamily="50" charset="-127"/>
              </a:rPr>
              <a:t>학습자 </a:t>
            </a:r>
            <a:r>
              <a:rPr kumimoji="1" lang="en-US" altLang="ko-KR" sz="1000" b="1" dirty="0">
                <a:solidFill>
                  <a:schemeClr val="accent2">
                    <a:lumMod val="50000"/>
                  </a:schemeClr>
                </a:solidFill>
                <a:latin typeface="Arial" charset="0"/>
                <a:ea typeface="돋움" pitchFamily="50" charset="-127"/>
              </a:rPr>
              <a:t>UX </a:t>
            </a:r>
            <a:r>
              <a:rPr kumimoji="1" lang="ko-KR" altLang="en-US" sz="1000" b="1" dirty="0">
                <a:solidFill>
                  <a:schemeClr val="accent2">
                    <a:lumMod val="50000"/>
                  </a:schemeClr>
                </a:solidFill>
                <a:latin typeface="Arial" charset="0"/>
                <a:ea typeface="돋움" pitchFamily="50" charset="-127"/>
              </a:rPr>
              <a:t>기획 </a:t>
            </a:r>
            <a:r>
              <a:rPr kumimoji="1" lang="en-US" altLang="ko-KR" sz="1000" b="1" dirty="0">
                <a:solidFill>
                  <a:schemeClr val="accent2">
                    <a:lumMod val="50000"/>
                  </a:schemeClr>
                </a:solidFill>
                <a:latin typeface="Arial" charset="0"/>
                <a:ea typeface="돋움" pitchFamily="50" charset="-127"/>
              </a:rPr>
              <a:t>P17</a:t>
            </a:r>
            <a:r>
              <a:rPr kumimoji="1" lang="en-US" altLang="ko-KR" sz="1000" b="1" dirty="0" smtClean="0">
                <a:latin typeface="Arial" charset="0"/>
                <a:ea typeface="돋움" pitchFamily="50" charset="-127"/>
              </a:rPr>
              <a:t>)</a:t>
            </a:r>
          </a:p>
          <a:p>
            <a:pPr marL="258762" lvl="1" indent="-171450" fontAlgn="ctr" latinLnBrk="0">
              <a:spcBef>
                <a:spcPct val="20000"/>
              </a:spcBef>
              <a:spcAft>
                <a:spcPct val="0"/>
              </a:spcAft>
              <a:buFont typeface="Wingdings" panose="05000000000000000000" pitchFamily="2" charset="2"/>
              <a:buChar char="v"/>
              <a:tabLst>
                <a:tab pos="1028700" algn="l"/>
              </a:tabLst>
            </a:pPr>
            <a:r>
              <a:rPr kumimoji="1" lang="ko-KR" altLang="en-US" sz="1000" i="0" u="none" strike="noStrike" cap="none" normalizeH="0" baseline="0" dirty="0" smtClean="0">
                <a:ln>
                  <a:noFill/>
                </a:ln>
                <a:effectLst/>
                <a:latin typeface="Arial" charset="0"/>
                <a:ea typeface="돋움" pitchFamily="50" charset="-127"/>
              </a:rPr>
              <a:t>학습자 </a:t>
            </a:r>
            <a:r>
              <a:rPr kumimoji="1" lang="en-US" altLang="ko-KR" sz="1000" i="0" u="none" strike="noStrike" cap="none" normalizeH="0" baseline="0" dirty="0" smtClean="0">
                <a:ln>
                  <a:noFill/>
                </a:ln>
                <a:effectLst/>
                <a:latin typeface="Arial" charset="0"/>
                <a:ea typeface="돋움" pitchFamily="50" charset="-127"/>
              </a:rPr>
              <a:t>‘</a:t>
            </a:r>
            <a:r>
              <a:rPr kumimoji="1" lang="ko-KR" altLang="en-US" sz="1000" i="0" u="none" strike="noStrike" cap="none" normalizeH="0" baseline="0" dirty="0" smtClean="0">
                <a:ln>
                  <a:noFill/>
                </a:ln>
                <a:effectLst/>
                <a:latin typeface="Arial" charset="0"/>
                <a:ea typeface="돋움" pitchFamily="50" charset="-127"/>
              </a:rPr>
              <a:t>교육종합평가</a:t>
            </a:r>
            <a:r>
              <a:rPr kumimoji="1" lang="en-US" altLang="ko-KR" sz="1000" i="0" u="none" strike="noStrike" cap="none" normalizeH="0" baseline="0" dirty="0" smtClean="0">
                <a:ln>
                  <a:noFill/>
                </a:ln>
                <a:effectLst/>
                <a:latin typeface="Arial" charset="0"/>
                <a:ea typeface="돋움" pitchFamily="50" charset="-127"/>
              </a:rPr>
              <a:t>‘ </a:t>
            </a:r>
            <a:r>
              <a:rPr kumimoji="1" lang="ko-KR" altLang="en-US" sz="1000" i="0" u="none" strike="noStrike" cap="none" normalizeH="0" baseline="0" dirty="0" smtClean="0">
                <a:ln>
                  <a:noFill/>
                </a:ln>
                <a:effectLst/>
                <a:latin typeface="Arial" charset="0"/>
                <a:ea typeface="돋움" pitchFamily="50" charset="-127"/>
              </a:rPr>
              <a:t>화면과 동일하게 노출</a:t>
            </a: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3(1). </a:t>
            </a:r>
            <a:r>
              <a:rPr lang="ko-KR" altLang="en-US" dirty="0">
                <a:solidFill>
                  <a:srgbClr val="000000"/>
                </a:solidFill>
                <a:latin typeface="돋움"/>
                <a:ea typeface="돋움"/>
              </a:rPr>
              <a:t>학생관리 전체보기 </a:t>
            </a:r>
            <a:r>
              <a:rPr lang="en-US" altLang="ko-KR" dirty="0">
                <a:solidFill>
                  <a:srgbClr val="000000"/>
                </a:solidFill>
                <a:latin typeface="돋움"/>
                <a:ea typeface="돋움"/>
                <a:sym typeface="Wingdings" panose="05000000000000000000" pitchFamily="2" charset="2"/>
              </a:rPr>
              <a:t> 3(1)①. </a:t>
            </a:r>
            <a:r>
              <a:rPr lang="ko-KR" altLang="en-US" dirty="0" smtClean="0">
                <a:solidFill>
                  <a:srgbClr val="000000"/>
                </a:solidFill>
                <a:latin typeface="돋움"/>
                <a:ea typeface="돋움"/>
                <a:sym typeface="Wingdings" panose="05000000000000000000" pitchFamily="2" charset="2"/>
              </a:rPr>
              <a:t>학생관리 개별보기 세부기능 설명 </a:t>
            </a:r>
            <a:r>
              <a:rPr lang="en-US" altLang="ko-KR" dirty="0" smtClean="0">
                <a:solidFill>
                  <a:srgbClr val="000000"/>
                </a:solidFill>
                <a:latin typeface="돋움"/>
                <a:ea typeface="돋움"/>
                <a:sym typeface="Wingdings" panose="05000000000000000000" pitchFamily="2" charset="2"/>
              </a:rPr>
              <a:t>- 1</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4" name="TextBox 33"/>
          <p:cNvSpPr txBox="1"/>
          <p:nvPr/>
        </p:nvSpPr>
        <p:spPr>
          <a:xfrm>
            <a:off x="1336467" y="1380887"/>
            <a:ext cx="1368063" cy="3295342"/>
          </a:xfrm>
          <a:prstGeom prst="rect">
            <a:avLst/>
          </a:prstGeom>
          <a:noFill/>
          <a:ln w="25400">
            <a:solidFill>
              <a:srgbClr val="FF0000"/>
            </a:solidFill>
            <a:prstDash val="dash"/>
          </a:ln>
        </p:spPr>
        <p:txBody>
          <a:bodyPr wrap="square" rtlCol="0">
            <a:normAutofit/>
          </a:bodyPr>
          <a:lstStyle/>
          <a:p>
            <a:endParaRPr lang="ko-KR" altLang="en-US" dirty="0"/>
          </a:p>
        </p:txBody>
      </p:sp>
      <p:sp>
        <p:nvSpPr>
          <p:cNvPr id="36" name="직사각형 35"/>
          <p:cNvSpPr/>
          <p:nvPr/>
        </p:nvSpPr>
        <p:spPr>
          <a:xfrm>
            <a:off x="1336467" y="4886918"/>
            <a:ext cx="1341928" cy="882240"/>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t>학습자 사진</a:t>
            </a:r>
            <a:endParaRPr lang="en-US" altLang="ko-KR" sz="1000" b="1" dirty="0" smtClean="0"/>
          </a:p>
          <a:p>
            <a:pPr marL="87313" indent="-87313">
              <a:buFont typeface="Arial" panose="020B0604020202020204" pitchFamily="34" charset="0"/>
              <a:buChar char="•"/>
            </a:pPr>
            <a:r>
              <a:rPr lang="ko-KR" altLang="en-US" sz="1000" b="1" dirty="0" smtClean="0"/>
              <a:t>기본정보 </a:t>
            </a:r>
            <a:r>
              <a:rPr lang="en-US" altLang="ko-KR" sz="1000" b="1" dirty="0" smtClean="0"/>
              <a:t>: </a:t>
            </a:r>
            <a:r>
              <a:rPr lang="ko-KR" altLang="en-US" sz="1000" b="1" dirty="0">
                <a:ea typeface="맑은 고딕"/>
                <a:cs typeface="Times New Roman"/>
              </a:rPr>
              <a:t>이름</a:t>
            </a:r>
            <a:r>
              <a:rPr lang="en-US" altLang="ko-KR" sz="1000" b="1" dirty="0">
                <a:ea typeface="맑은 고딕"/>
                <a:cs typeface="Times New Roman"/>
              </a:rPr>
              <a:t>, </a:t>
            </a:r>
            <a:r>
              <a:rPr lang="ko-KR" altLang="en-US" sz="1000" b="1" dirty="0">
                <a:ea typeface="맑은 고딕"/>
                <a:cs typeface="Times New Roman"/>
              </a:rPr>
              <a:t>성별</a:t>
            </a:r>
            <a:r>
              <a:rPr lang="en-US" altLang="ko-KR" sz="1000" b="1" dirty="0">
                <a:ea typeface="맑은 고딕"/>
                <a:cs typeface="Times New Roman"/>
              </a:rPr>
              <a:t>, </a:t>
            </a:r>
            <a:r>
              <a:rPr lang="ko-KR" altLang="en-US" sz="1000" b="1" dirty="0">
                <a:ea typeface="맑은 고딕"/>
                <a:cs typeface="Times New Roman"/>
              </a:rPr>
              <a:t>회사</a:t>
            </a:r>
            <a:r>
              <a:rPr lang="en-US" altLang="ko-KR" sz="1000" b="1" dirty="0">
                <a:ea typeface="맑은 고딕"/>
                <a:cs typeface="Times New Roman"/>
              </a:rPr>
              <a:t>, </a:t>
            </a:r>
            <a:r>
              <a:rPr lang="ko-KR" altLang="en-US" sz="1000" b="1" dirty="0" err="1">
                <a:ea typeface="맑은 고딕"/>
                <a:cs typeface="Times New Roman"/>
              </a:rPr>
              <a:t>이메일</a:t>
            </a:r>
            <a:r>
              <a:rPr lang="en-US" altLang="ko-KR" sz="1000" b="1" dirty="0">
                <a:ea typeface="맑은 고딕"/>
                <a:cs typeface="Times New Roman"/>
              </a:rPr>
              <a:t>, </a:t>
            </a:r>
            <a:r>
              <a:rPr lang="ko-KR" altLang="en-US" sz="1000" b="1" dirty="0">
                <a:ea typeface="맑은 고딕"/>
                <a:cs typeface="Times New Roman"/>
              </a:rPr>
              <a:t>생년월일</a:t>
            </a:r>
            <a:r>
              <a:rPr lang="en-US" altLang="ko-KR" sz="1000" b="1" dirty="0">
                <a:ea typeface="맑은 고딕"/>
                <a:cs typeface="Times New Roman"/>
              </a:rPr>
              <a:t> </a:t>
            </a:r>
            <a:r>
              <a:rPr lang="ko-KR" altLang="en-US" sz="1000" b="1" dirty="0" smtClean="0">
                <a:ea typeface="맑은 고딕"/>
                <a:cs typeface="Times New Roman"/>
              </a:rPr>
              <a:t>전화번호</a:t>
            </a:r>
            <a:r>
              <a:rPr lang="en-US" altLang="ko-KR" sz="1000" b="1" dirty="0">
                <a:ea typeface="맑은 고딕"/>
                <a:cs typeface="Times New Roman"/>
              </a:rPr>
              <a:t>, </a:t>
            </a:r>
            <a:r>
              <a:rPr lang="ko-KR" altLang="en-US" sz="1000" b="1" dirty="0">
                <a:ea typeface="맑은 고딕"/>
                <a:cs typeface="Times New Roman"/>
              </a:rPr>
              <a:t>부서</a:t>
            </a:r>
            <a:r>
              <a:rPr lang="en-US" altLang="ko-KR" sz="1000" b="1" dirty="0">
                <a:ea typeface="맑은 고딕"/>
                <a:cs typeface="Times New Roman"/>
              </a:rPr>
              <a:t>, </a:t>
            </a:r>
            <a:r>
              <a:rPr lang="ko-KR" altLang="en-US" sz="1000" b="1" dirty="0" smtClean="0">
                <a:ea typeface="맑은 고딕"/>
                <a:cs typeface="Times New Roman"/>
              </a:rPr>
              <a:t>직급</a:t>
            </a:r>
            <a:endParaRPr lang="en-US" altLang="ko-KR" sz="1000" b="1" dirty="0" smtClean="0">
              <a:solidFill>
                <a:srgbClr val="FF0000"/>
              </a:solidFill>
            </a:endParaRPr>
          </a:p>
        </p:txBody>
      </p:sp>
      <p:sp>
        <p:nvSpPr>
          <p:cNvPr id="38" name="AutoShape 86"/>
          <p:cNvSpPr>
            <a:spLocks noChangeArrowheads="1"/>
          </p:cNvSpPr>
          <p:nvPr/>
        </p:nvSpPr>
        <p:spPr bwMode="auto">
          <a:xfrm rot="5400000" flipH="1">
            <a:off x="7087067" y="3541786"/>
            <a:ext cx="719150" cy="11364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7" name="TextBox 36"/>
          <p:cNvSpPr txBox="1"/>
          <p:nvPr/>
        </p:nvSpPr>
        <p:spPr>
          <a:xfrm>
            <a:off x="3523321" y="3282063"/>
            <a:ext cx="3871516" cy="616645"/>
          </a:xfrm>
          <a:prstGeom prst="rect">
            <a:avLst/>
          </a:prstGeom>
          <a:noFill/>
          <a:ln w="25400">
            <a:solidFill>
              <a:srgbClr val="FF0000"/>
            </a:solidFill>
            <a:prstDash val="dash"/>
          </a:ln>
        </p:spPr>
        <p:txBody>
          <a:bodyPr wrap="square" rtlCol="0">
            <a:normAutofit/>
          </a:bodyPr>
          <a:lstStyle/>
          <a:p>
            <a:endParaRPr lang="ko-KR" altLang="en-US" dirty="0"/>
          </a:p>
        </p:txBody>
      </p:sp>
      <p:sp>
        <p:nvSpPr>
          <p:cNvPr id="40" name="직사각형 39"/>
          <p:cNvSpPr/>
          <p:nvPr/>
        </p:nvSpPr>
        <p:spPr>
          <a:xfrm>
            <a:off x="7513346" y="3147660"/>
            <a:ext cx="1564044" cy="890697"/>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solidFill>
                  <a:schemeClr val="accent2">
                    <a:lumMod val="50000"/>
                  </a:schemeClr>
                </a:solidFill>
              </a:rPr>
              <a:t>출결 </a:t>
            </a:r>
            <a:r>
              <a:rPr lang="en-US" altLang="ko-KR" sz="1000" b="1" dirty="0" smtClean="0">
                <a:solidFill>
                  <a:schemeClr val="accent2">
                    <a:lumMod val="50000"/>
                  </a:schemeClr>
                </a:solidFill>
              </a:rPr>
              <a:t>/ TP / </a:t>
            </a:r>
            <a:r>
              <a:rPr lang="ko-KR" altLang="en-US" sz="1000" b="1" dirty="0" smtClean="0">
                <a:solidFill>
                  <a:schemeClr val="accent2">
                    <a:lumMod val="50000"/>
                  </a:schemeClr>
                </a:solidFill>
              </a:rPr>
              <a:t>개별코멘트</a:t>
            </a:r>
            <a:r>
              <a:rPr lang="ko-KR" altLang="en-US" sz="1000" b="1" dirty="0" smtClean="0"/>
              <a:t>에 대한 결과는 교육보고 데이터를 토대로 보여지며 확인만 가능하며 수정은 불가함</a:t>
            </a:r>
            <a:endParaRPr lang="en-US" altLang="ko-KR" sz="1000" b="1" dirty="0" smtClean="0"/>
          </a:p>
        </p:txBody>
      </p:sp>
      <p:sp>
        <p:nvSpPr>
          <p:cNvPr id="41" name="직사각형 40"/>
          <p:cNvSpPr/>
          <p:nvPr/>
        </p:nvSpPr>
        <p:spPr>
          <a:xfrm>
            <a:off x="7524328" y="4314907"/>
            <a:ext cx="1553062" cy="130212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표 설계 시 최대 치 고려하여 넉넉하게 설계</a:t>
            </a:r>
            <a:r>
              <a:rPr lang="en-US" altLang="ko-KR" sz="1000" b="1" dirty="0" smtClean="0"/>
              <a:t>, </a:t>
            </a:r>
            <a:r>
              <a:rPr lang="ko-KR" altLang="en-US" sz="1000" b="1" dirty="0" smtClean="0"/>
              <a:t>열</a:t>
            </a:r>
            <a:r>
              <a:rPr lang="en-US" altLang="ko-KR" sz="1000" b="1" dirty="0" smtClean="0"/>
              <a:t>/</a:t>
            </a:r>
            <a:r>
              <a:rPr lang="ko-KR" altLang="en-US" sz="1000" b="1" dirty="0" smtClean="0"/>
              <a:t>행 크기 고정</a:t>
            </a:r>
            <a:endParaRPr lang="en-US" altLang="ko-KR" sz="1000" b="1" dirty="0" smtClean="0"/>
          </a:p>
          <a:p>
            <a:pPr marL="88900" indent="-88900">
              <a:buFont typeface="Arial" panose="020B0604020202020204" pitchFamily="34" charset="0"/>
              <a:buChar char="•"/>
            </a:pPr>
            <a:r>
              <a:rPr lang="ko-KR" altLang="en-US" sz="1000" b="1" dirty="0" smtClean="0"/>
              <a:t>개별 코멘트 칸이 최대 </a:t>
            </a:r>
            <a:r>
              <a:rPr lang="en-US" altLang="ko-KR" sz="1000" b="1" dirty="0" smtClean="0"/>
              <a:t>3</a:t>
            </a:r>
            <a:r>
              <a:rPr lang="ko-KR" altLang="en-US" sz="1000" b="1" dirty="0" smtClean="0"/>
              <a:t>줄 초과하지 않도록 설정</a:t>
            </a:r>
            <a:endParaRPr lang="en-US" altLang="ko-KR" sz="1000" b="1" dirty="0" smtClean="0"/>
          </a:p>
        </p:txBody>
      </p:sp>
      <p:sp>
        <p:nvSpPr>
          <p:cNvPr id="42" name="TextBox 41"/>
          <p:cNvSpPr txBox="1"/>
          <p:nvPr/>
        </p:nvSpPr>
        <p:spPr>
          <a:xfrm>
            <a:off x="4644008" y="4575459"/>
            <a:ext cx="2713542" cy="616645"/>
          </a:xfrm>
          <a:prstGeom prst="rect">
            <a:avLst/>
          </a:prstGeom>
          <a:noFill/>
          <a:ln w="25400">
            <a:solidFill>
              <a:srgbClr val="FF0000"/>
            </a:solidFill>
            <a:prstDash val="dash"/>
          </a:ln>
        </p:spPr>
        <p:txBody>
          <a:bodyPr wrap="square" rtlCol="0">
            <a:normAutofit/>
          </a:bodyPr>
          <a:lstStyle/>
          <a:p>
            <a:endParaRPr lang="ko-KR" altLang="en-US" dirty="0"/>
          </a:p>
        </p:txBody>
      </p:sp>
      <p:sp>
        <p:nvSpPr>
          <p:cNvPr id="43" name="AutoShape 86"/>
          <p:cNvSpPr>
            <a:spLocks noChangeArrowheads="1"/>
          </p:cNvSpPr>
          <p:nvPr/>
        </p:nvSpPr>
        <p:spPr bwMode="auto">
          <a:xfrm rot="5400000" flipH="1">
            <a:off x="7075611" y="4836390"/>
            <a:ext cx="719150" cy="11364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50" name="TextBox 49"/>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51" name="직사각형 50"/>
          <p:cNvSpPr/>
          <p:nvPr/>
        </p:nvSpPr>
        <p:spPr bwMode="auto">
          <a:xfrm>
            <a:off x="6431994" y="100479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921795131"/>
      </p:ext>
    </p:extLst>
  </p:cSld>
  <p:clrMapOvr>
    <a:masterClrMapping/>
  </p:clrMapOvr>
  <p:transition advClick="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교육기간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141889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48432"/>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nvPr>
        </p:nvGraphicFramePr>
        <p:xfrm>
          <a:off x="2785365" y="3326197"/>
          <a:ext cx="4529638" cy="1037217"/>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62096">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9030">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1899">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216933"/>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4452610"/>
            <a:ext cx="4630074" cy="237273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3(1). </a:t>
            </a:r>
            <a:r>
              <a:rPr lang="ko-KR" altLang="en-US" dirty="0">
                <a:solidFill>
                  <a:srgbClr val="000000"/>
                </a:solidFill>
                <a:latin typeface="돋움"/>
                <a:ea typeface="돋움"/>
              </a:rPr>
              <a:t>학생관리 전체보기 </a:t>
            </a:r>
            <a:r>
              <a:rPr lang="en-US" altLang="ko-KR" dirty="0">
                <a:solidFill>
                  <a:srgbClr val="000000"/>
                </a:solidFill>
                <a:latin typeface="돋움"/>
                <a:ea typeface="돋움"/>
                <a:sym typeface="Wingdings" panose="05000000000000000000" pitchFamily="2" charset="2"/>
              </a:rPr>
              <a:t> 3(1)①. </a:t>
            </a:r>
            <a:r>
              <a:rPr lang="ko-KR" altLang="en-US" dirty="0" smtClean="0">
                <a:solidFill>
                  <a:srgbClr val="000000"/>
                </a:solidFill>
                <a:latin typeface="돋움"/>
                <a:ea typeface="돋움"/>
                <a:sym typeface="Wingdings" panose="05000000000000000000" pitchFamily="2" charset="2"/>
              </a:rPr>
              <a:t>학생관리 개별보기 세부기능 설명 </a:t>
            </a:r>
            <a:r>
              <a:rPr lang="en-US" altLang="ko-KR" dirty="0" smtClean="0">
                <a:solidFill>
                  <a:srgbClr val="000000"/>
                </a:solidFill>
                <a:latin typeface="돋움"/>
                <a:ea typeface="돋움"/>
                <a:sym typeface="Wingdings" panose="05000000000000000000" pitchFamily="2" charset="2"/>
              </a:rPr>
              <a:t>- 2</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7" name="TextBox 36"/>
          <p:cNvSpPr txBox="1"/>
          <p:nvPr/>
        </p:nvSpPr>
        <p:spPr>
          <a:xfrm>
            <a:off x="3458380" y="2334416"/>
            <a:ext cx="825588" cy="699865"/>
          </a:xfrm>
          <a:prstGeom prst="rect">
            <a:avLst/>
          </a:prstGeom>
          <a:noFill/>
          <a:ln w="25400">
            <a:solidFill>
              <a:srgbClr val="FF0000"/>
            </a:solidFill>
            <a:prstDash val="dash"/>
          </a:ln>
        </p:spPr>
        <p:txBody>
          <a:bodyPr wrap="square" rtlCol="0">
            <a:normAutofit/>
          </a:bodyPr>
          <a:lstStyle/>
          <a:p>
            <a:endParaRPr lang="ko-KR" altLang="en-US" dirty="0"/>
          </a:p>
        </p:txBody>
      </p:sp>
      <p:sp>
        <p:nvSpPr>
          <p:cNvPr id="41" name="직사각형 40"/>
          <p:cNvSpPr/>
          <p:nvPr/>
        </p:nvSpPr>
        <p:spPr>
          <a:xfrm>
            <a:off x="7619072" y="2085968"/>
            <a:ext cx="1508180" cy="3586461"/>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전체 첫 화면에서 해당 클래스 클릭 시 기타 수강 강의를 제외한 해당 클래스 상세 내용 및 해당 클래스에 대한 교육종합 평가 보여주도록 설계</a:t>
            </a:r>
            <a:endParaRPr lang="en-US" altLang="ko-KR" sz="1200" b="1" dirty="0" smtClean="0"/>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pic>
        <p:nvPicPr>
          <p:cNvPr id="2" name="그림 1"/>
          <p:cNvPicPr>
            <a:picLocks noChangeAspect="1"/>
          </p:cNvPicPr>
          <p:nvPr/>
        </p:nvPicPr>
        <p:blipFill>
          <a:blip r:embed="rId9"/>
          <a:stretch>
            <a:fillRect/>
          </a:stretch>
        </p:blipFill>
        <p:spPr>
          <a:xfrm>
            <a:off x="4052412" y="4495808"/>
            <a:ext cx="2103046" cy="2284232"/>
          </a:xfrm>
          <a:prstGeom prst="rect">
            <a:avLst/>
          </a:prstGeom>
        </p:spPr>
      </p:pic>
      <p:cxnSp>
        <p:nvCxnSpPr>
          <p:cNvPr id="5" name="꺾인 연결선 4"/>
          <p:cNvCxnSpPr>
            <a:stCxn id="37" idx="0"/>
            <a:endCxn id="54" idx="3"/>
          </p:cNvCxnSpPr>
          <p:nvPr/>
        </p:nvCxnSpPr>
        <p:spPr bwMode="auto">
          <a:xfrm rot="16200000" flipH="1">
            <a:off x="4837893" y="1367696"/>
            <a:ext cx="1510389" cy="3443829"/>
          </a:xfrm>
          <a:prstGeom prst="bentConnector4">
            <a:avLst>
              <a:gd name="adj1" fmla="val -15135"/>
              <a:gd name="adj2" fmla="val 10663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꺾인 연결선 13"/>
          <p:cNvCxnSpPr>
            <a:stCxn id="37" idx="0"/>
            <a:endCxn id="63" idx="3"/>
          </p:cNvCxnSpPr>
          <p:nvPr/>
        </p:nvCxnSpPr>
        <p:spPr bwMode="auto">
          <a:xfrm rot="16200000" flipH="1">
            <a:off x="3957028" y="2248562"/>
            <a:ext cx="3304560" cy="3476269"/>
          </a:xfrm>
          <a:prstGeom prst="bentConnector4">
            <a:avLst>
              <a:gd name="adj1" fmla="val -6918"/>
              <a:gd name="adj2" fmla="val 106576"/>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직사각형 50"/>
          <p:cNvSpPr/>
          <p:nvPr/>
        </p:nvSpPr>
        <p:spPr bwMode="auto">
          <a:xfrm>
            <a:off x="2785365" y="4508060"/>
            <a:ext cx="814179" cy="280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교육종합평가</a:t>
            </a:r>
            <a:endParaRPr kumimoji="1" lang="ko-KR" altLang="en-US" sz="900" b="1" dirty="0">
              <a:solidFill>
                <a:schemeClr val="bg1"/>
              </a:solidFill>
              <a:latin typeface="Arial" charset="0"/>
              <a:ea typeface="돋움" pitchFamily="50" charset="-127"/>
            </a:endParaRPr>
          </a:p>
        </p:txBody>
      </p:sp>
      <p:sp>
        <p:nvSpPr>
          <p:cNvPr id="42" name="TextBox 41"/>
          <p:cNvSpPr txBox="1"/>
          <p:nvPr/>
        </p:nvSpPr>
        <p:spPr>
          <a:xfrm>
            <a:off x="4644008" y="4476926"/>
            <a:ext cx="1527459" cy="311592"/>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52" name="직사각형 51"/>
          <p:cNvSpPr/>
          <p:nvPr/>
        </p:nvSpPr>
        <p:spPr>
          <a:xfrm>
            <a:off x="2860427" y="5229200"/>
            <a:ext cx="1090912" cy="1424823"/>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필터링</a:t>
            </a:r>
            <a:r>
              <a:rPr lang="ko-KR" altLang="en-US" sz="1000" b="1" dirty="0" smtClean="0"/>
              <a:t> 기능을 통해 해당 클래스에 대한 교육종합 평가 기간별 조회 가능하도록 설계</a:t>
            </a:r>
            <a:endParaRPr lang="en-US" altLang="ko-KR" sz="1000" b="1" dirty="0" smtClean="0"/>
          </a:p>
        </p:txBody>
      </p:sp>
      <p:cxnSp>
        <p:nvCxnSpPr>
          <p:cNvPr id="20" name="꺾인 연결선 19"/>
          <p:cNvCxnSpPr>
            <a:stCxn id="42" idx="1"/>
            <a:endCxn id="52" idx="0"/>
          </p:cNvCxnSpPr>
          <p:nvPr/>
        </p:nvCxnSpPr>
        <p:spPr bwMode="auto">
          <a:xfrm rot="10800000" flipV="1">
            <a:off x="3405884" y="4632722"/>
            <a:ext cx="1238125" cy="596478"/>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TextBox 39"/>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43" name="직사각형 42"/>
          <p:cNvSpPr/>
          <p:nvPr/>
        </p:nvSpPr>
        <p:spPr bwMode="auto">
          <a:xfrm>
            <a:off x="6432176" y="101682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233379726"/>
      </p:ext>
    </p:extLst>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t>HR </a:t>
            </a:r>
            <a:r>
              <a:rPr lang="en-US" altLang="ko-KR" dirty="0" smtClean="0">
                <a:solidFill>
                  <a:srgbClr val="000000"/>
                </a:solidFill>
                <a:latin typeface="돋움"/>
                <a:ea typeface="돋움"/>
              </a:rPr>
              <a:t>Main</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801" y="1628800"/>
            <a:ext cx="7715746" cy="3964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17058" y="1556792"/>
            <a:ext cx="1445295" cy="4176464"/>
          </a:xfrm>
          <a:prstGeom prst="rect">
            <a:avLst/>
          </a:prstGeom>
          <a:noFill/>
          <a:ln w="25400">
            <a:solidFill>
              <a:srgbClr val="FF0000"/>
            </a:solidFill>
            <a:prstDash val="dash"/>
          </a:ln>
        </p:spPr>
        <p:txBody>
          <a:bodyPr wrap="square" rtlCol="0">
            <a:normAutofit/>
          </a:bodyPr>
          <a:lstStyle/>
          <a:p>
            <a:endParaRPr lang="ko-KR" altLang="en-US" dirty="0"/>
          </a:p>
        </p:txBody>
      </p:sp>
      <p:sp>
        <p:nvSpPr>
          <p:cNvPr id="6" name="TextBox 5"/>
          <p:cNvSpPr txBox="1"/>
          <p:nvPr/>
        </p:nvSpPr>
        <p:spPr>
          <a:xfrm>
            <a:off x="6732240" y="1499522"/>
            <a:ext cx="1805335" cy="468052"/>
          </a:xfrm>
          <a:prstGeom prst="rect">
            <a:avLst/>
          </a:prstGeom>
          <a:noFill/>
          <a:ln w="25400">
            <a:solidFill>
              <a:srgbClr val="FF0000"/>
            </a:solidFill>
            <a:prstDash val="dash"/>
          </a:ln>
        </p:spPr>
        <p:txBody>
          <a:bodyPr wrap="square" rtlCol="0">
            <a:normAutofit/>
          </a:bodyPr>
          <a:lstStyle/>
          <a:p>
            <a:endParaRPr lang="ko-KR" altLang="en-US" dirty="0"/>
          </a:p>
        </p:txBody>
      </p:sp>
      <p:sp>
        <p:nvSpPr>
          <p:cNvPr id="7" name="Rectangle 11"/>
          <p:cNvSpPr>
            <a:spLocks noChangeArrowheads="1"/>
          </p:cNvSpPr>
          <p:nvPr/>
        </p:nvSpPr>
        <p:spPr bwMode="auto">
          <a:xfrm>
            <a:off x="508525" y="1384418"/>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a:solidFill>
                  <a:schemeClr val="bg1"/>
                </a:solidFill>
                <a:latin typeface="+mj-lt"/>
                <a:ea typeface="+mn-ea"/>
              </a:rPr>
              <a:t>1</a:t>
            </a:r>
          </a:p>
        </p:txBody>
      </p:sp>
      <p:sp>
        <p:nvSpPr>
          <p:cNvPr id="10" name="Rectangle 11"/>
          <p:cNvSpPr>
            <a:spLocks noChangeArrowheads="1"/>
          </p:cNvSpPr>
          <p:nvPr/>
        </p:nvSpPr>
        <p:spPr bwMode="auto">
          <a:xfrm>
            <a:off x="6635297" y="1424527"/>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smtClean="0">
                <a:solidFill>
                  <a:schemeClr val="bg1"/>
                </a:solidFill>
                <a:latin typeface="+mj-lt"/>
                <a:ea typeface="+mn-ea"/>
              </a:rPr>
              <a:t>2</a:t>
            </a:r>
            <a:endParaRPr lang="en-US" altLang="ko-KR" sz="1100" b="1" dirty="0">
              <a:solidFill>
                <a:schemeClr val="bg1"/>
              </a:solidFill>
              <a:latin typeface="+mj-lt"/>
              <a:ea typeface="+mn-ea"/>
            </a:endParaRPr>
          </a:p>
        </p:txBody>
      </p:sp>
      <p:sp>
        <p:nvSpPr>
          <p:cNvPr id="13" name="TextBox 12"/>
          <p:cNvSpPr txBox="1"/>
          <p:nvPr/>
        </p:nvSpPr>
        <p:spPr>
          <a:xfrm>
            <a:off x="2115519" y="1967574"/>
            <a:ext cx="6323028" cy="3765682"/>
          </a:xfrm>
          <a:prstGeom prst="rect">
            <a:avLst/>
          </a:prstGeom>
          <a:noFill/>
          <a:ln w="25400">
            <a:solidFill>
              <a:srgbClr val="FF0000"/>
            </a:solidFill>
            <a:prstDash val="dash"/>
          </a:ln>
        </p:spPr>
        <p:txBody>
          <a:bodyPr wrap="square" rtlCol="0">
            <a:normAutofit/>
          </a:bodyPr>
          <a:lstStyle/>
          <a:p>
            <a:endParaRPr lang="ko-KR" altLang="en-US" dirty="0"/>
          </a:p>
        </p:txBody>
      </p:sp>
      <p:sp>
        <p:nvSpPr>
          <p:cNvPr id="14" name="Rectangle 11"/>
          <p:cNvSpPr>
            <a:spLocks noChangeArrowheads="1"/>
          </p:cNvSpPr>
          <p:nvPr/>
        </p:nvSpPr>
        <p:spPr bwMode="auto">
          <a:xfrm>
            <a:off x="2483768" y="1765486"/>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a:solidFill>
                  <a:schemeClr val="bg1"/>
                </a:solidFill>
                <a:latin typeface="+mj-lt"/>
                <a:ea typeface="+mn-ea"/>
              </a:rPr>
              <a:t>3</a:t>
            </a:r>
          </a:p>
        </p:txBody>
      </p:sp>
      <p:sp>
        <p:nvSpPr>
          <p:cNvPr id="2" name="TextBox 1"/>
          <p:cNvSpPr txBox="1"/>
          <p:nvPr/>
        </p:nvSpPr>
        <p:spPr>
          <a:xfrm>
            <a:off x="575540" y="289167"/>
            <a:ext cx="1255163" cy="184666"/>
          </a:xfrm>
          <a:prstGeom prst="rect">
            <a:avLst/>
          </a:prstGeom>
          <a:noFill/>
        </p:spPr>
        <p:txBody>
          <a:bodyPr wrap="square" lIns="0" tIns="0" rIns="0" bIns="0" rtlCol="0">
            <a:spAutoFit/>
          </a:bodyPr>
          <a:lstStyle/>
          <a:p>
            <a:r>
              <a:rPr lang="en-US" altLang="ko-KR" sz="1200" b="1" dirty="0"/>
              <a:t>HR</a:t>
            </a:r>
            <a:endParaRPr lang="ko-KR" altLang="en-US" sz="1200" b="1" dirty="0"/>
          </a:p>
        </p:txBody>
      </p:sp>
      <p:sp>
        <p:nvSpPr>
          <p:cNvPr id="3" name="직사각형 2"/>
          <p:cNvSpPr/>
          <p:nvPr/>
        </p:nvSpPr>
        <p:spPr bwMode="auto">
          <a:xfrm>
            <a:off x="7308304" y="1628800"/>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087416533"/>
      </p:ext>
    </p:extLst>
  </p:cSld>
  <p:clrMapOvr>
    <a:masterClrMapping/>
  </p:clrMapOvr>
  <p:transition advClick="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3(2). </a:t>
            </a:r>
            <a:r>
              <a:rPr lang="ko-KR" altLang="en-US" dirty="0" smtClean="0">
                <a:solidFill>
                  <a:srgbClr val="000000"/>
                </a:solidFill>
                <a:latin typeface="돋움"/>
                <a:ea typeface="돋움"/>
              </a:rPr>
              <a:t>교수진 관리 전체화면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292574" y="1327721"/>
            <a:ext cx="608773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81404" y="1241916"/>
            <a:ext cx="5862754" cy="295486"/>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77047"/>
              <a:ext cx="741040" cy="89713"/>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강사정보</a:t>
              </a:r>
              <a:endParaRPr lang="ko-KR" altLang="en-US" sz="900" b="1" dirty="0">
                <a:solidFill>
                  <a:schemeClr val="bg1"/>
                </a:solidFill>
              </a:endParaRPr>
            </a:p>
          </p:txBody>
        </p:sp>
      </p:gr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62" name="직사각형 61"/>
          <p:cNvSpPr/>
          <p:nvPr/>
        </p:nvSpPr>
        <p:spPr bwMode="auto">
          <a:xfrm>
            <a:off x="6130966" y="90452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92006" y="1568777"/>
            <a:ext cx="5907723" cy="5172591"/>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8" name="표 47"/>
          <p:cNvGraphicFramePr>
            <a:graphicFrameLocks noGrp="1"/>
          </p:cNvGraphicFramePr>
          <p:nvPr>
            <p:extLst>
              <p:ext uri="{D42A27DB-BD31-4B8C-83A1-F6EECF244321}">
                <p14:modId xmlns:p14="http://schemas.microsoft.com/office/powerpoint/2010/main" val="74474338"/>
              </p:ext>
            </p:extLst>
          </p:nvPr>
        </p:nvGraphicFramePr>
        <p:xfrm>
          <a:off x="1370989" y="1988839"/>
          <a:ext cx="5773169" cy="4438698"/>
        </p:xfrm>
        <a:graphic>
          <a:graphicData uri="http://schemas.openxmlformats.org/drawingml/2006/table">
            <a:tbl>
              <a:tblPr firstRow="1" bandRow="1">
                <a:tableStyleId>{5C22544A-7EE6-4342-B048-85BDC9FD1C3A}</a:tableStyleId>
              </a:tblPr>
              <a:tblGrid>
                <a:gridCol w="415643"/>
                <a:gridCol w="762151"/>
                <a:gridCol w="583057"/>
                <a:gridCol w="864096"/>
                <a:gridCol w="504056"/>
                <a:gridCol w="504056"/>
                <a:gridCol w="432048"/>
                <a:gridCol w="504056"/>
                <a:gridCol w="720080"/>
                <a:gridCol w="483926"/>
              </a:tblGrid>
              <a:tr h="706286">
                <a:tc>
                  <a:txBody>
                    <a:bodyPr/>
                    <a:lstStyle/>
                    <a:p>
                      <a:pPr algn="ctr" latinLnBrk="1"/>
                      <a:r>
                        <a:rPr lang="ko-KR" altLang="en-US" sz="1000" dirty="0" smtClean="0">
                          <a:solidFill>
                            <a:schemeClr val="tx1"/>
                          </a:solidFill>
                        </a:rPr>
                        <a:t>강사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담당</a:t>
                      </a:r>
                      <a:endParaRPr lang="en-US" altLang="ko-KR" sz="1000" dirty="0" smtClean="0">
                        <a:solidFill>
                          <a:schemeClr val="tx1"/>
                        </a:solidFill>
                      </a:endParaRPr>
                    </a:p>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 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방명록</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0925">
                <a:tc rowSpan="3">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2014.1.15~</a:t>
                      </a:r>
                    </a:p>
                    <a:p>
                      <a:pPr algn="ctr" latinLnBrk="1"/>
                      <a:r>
                        <a:rPr lang="en-US" altLang="ko-KR" sz="900" dirty="0" smtClean="0">
                          <a:solidFill>
                            <a:schemeClr val="tx1"/>
                          </a:solidFill>
                        </a:rPr>
                        <a:t>2014.12.14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2403">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2014.5.15~</a:t>
                      </a:r>
                    </a:p>
                    <a:p>
                      <a:pPr algn="ctr" latinLnBrk="1"/>
                      <a:r>
                        <a:rPr lang="en-US" altLang="ko-KR" sz="900" dirty="0" smtClean="0">
                          <a:solidFill>
                            <a:schemeClr val="tx1"/>
                          </a:solidFill>
                        </a:rPr>
                        <a:t>2014.12.14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12:00~</a:t>
                      </a:r>
                    </a:p>
                    <a:p>
                      <a:pPr algn="ctr" latinLnBrk="1"/>
                      <a:r>
                        <a:rPr lang="en-US" altLang="ko-KR" sz="900" dirty="0" smtClean="0">
                          <a:solidFill>
                            <a:schemeClr val="tx1"/>
                          </a:solidFill>
                        </a:rPr>
                        <a:t>13:00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4884">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2014.5.22~</a:t>
                      </a:r>
                    </a:p>
                    <a:p>
                      <a:pPr algn="ctr" latinLnBrk="1"/>
                      <a:r>
                        <a:rPr lang="en-US" altLang="ko-KR" sz="900" dirty="0" smtClean="0">
                          <a:solidFill>
                            <a:schemeClr val="tx1"/>
                          </a:solidFill>
                        </a:rPr>
                        <a:t>2014.10.14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rowSpan="3">
                  <a:txBody>
                    <a:bodyPr/>
                    <a:lstStyle/>
                    <a:p>
                      <a:pPr algn="ctr" latinLnBrk="1"/>
                      <a:r>
                        <a:rPr lang="ko-KR" altLang="en-US" sz="900" dirty="0" smtClean="0">
                          <a:solidFill>
                            <a:schemeClr val="tx1"/>
                          </a:solidFill>
                        </a:rPr>
                        <a:t>김정은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r>
                        <a:rPr lang="en-US" altLang="ko-KR" sz="900" baseline="0" dirty="0" smtClean="0">
                          <a:solidFill>
                            <a:schemeClr val="tx1"/>
                          </a:solidFill>
                        </a:rPr>
                        <a:t> 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r>
                        <a:rPr lang="en-US" altLang="ko-KR" sz="900" baseline="0" dirty="0" smtClean="0">
                          <a:solidFill>
                            <a:schemeClr val="tx1"/>
                          </a:solidFill>
                        </a:rPr>
                        <a:t> 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rowSpan="2">
                  <a:txBody>
                    <a:bodyPr/>
                    <a:lstStyle/>
                    <a:p>
                      <a:pPr algn="ctr" latinLnBrk="1"/>
                      <a:r>
                        <a:rPr lang="ko-KR" altLang="en-US" sz="900" dirty="0" smtClean="0">
                          <a:solidFill>
                            <a:schemeClr val="tx1"/>
                          </a:solidFill>
                        </a:rPr>
                        <a:t>박하나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err="1" smtClean="0">
                          <a:solidFill>
                            <a:schemeClr val="tx1"/>
                          </a:solidFill>
                        </a:rPr>
                        <a:t>월수금</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4" name="그림 53"/>
          <p:cNvPicPr>
            <a:picLocks noChangeAspect="1"/>
          </p:cNvPicPr>
          <p:nvPr/>
        </p:nvPicPr>
        <p:blipFill>
          <a:blip r:embed="rId4"/>
          <a:stretch>
            <a:fillRect/>
          </a:stretch>
        </p:blipFill>
        <p:spPr>
          <a:xfrm>
            <a:off x="1353412" y="1639721"/>
            <a:ext cx="427970" cy="256782"/>
          </a:xfrm>
          <a:prstGeom prst="rect">
            <a:avLst/>
          </a:prstGeom>
        </p:spPr>
      </p:pic>
      <p:sp>
        <p:nvSpPr>
          <p:cNvPr id="59" name="직사각형 58"/>
          <p:cNvSpPr/>
          <p:nvPr/>
        </p:nvSpPr>
        <p:spPr bwMode="auto">
          <a:xfrm>
            <a:off x="2615724" y="2817441"/>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0" name="직사각형 59"/>
          <p:cNvSpPr/>
          <p:nvPr/>
        </p:nvSpPr>
        <p:spPr bwMode="auto">
          <a:xfrm>
            <a:off x="2615724" y="3310477"/>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1" name="직사각형 60"/>
          <p:cNvSpPr/>
          <p:nvPr/>
        </p:nvSpPr>
        <p:spPr bwMode="auto">
          <a:xfrm>
            <a:off x="2615724" y="3767268"/>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3" name="직사각형 62"/>
          <p:cNvSpPr/>
          <p:nvPr/>
        </p:nvSpPr>
        <p:spPr bwMode="auto">
          <a:xfrm>
            <a:off x="2615724" y="4249552"/>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9" name="직사각형 68"/>
          <p:cNvSpPr/>
          <p:nvPr/>
        </p:nvSpPr>
        <p:spPr bwMode="auto">
          <a:xfrm>
            <a:off x="2615724" y="4725144"/>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0" name="직사각형 69"/>
          <p:cNvSpPr/>
          <p:nvPr/>
        </p:nvSpPr>
        <p:spPr bwMode="auto">
          <a:xfrm>
            <a:off x="2615724" y="5171662"/>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2" name="직사각형 71"/>
          <p:cNvSpPr/>
          <p:nvPr/>
        </p:nvSpPr>
        <p:spPr bwMode="auto">
          <a:xfrm>
            <a:off x="2615724" y="5634691"/>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5" name="직사각형 74"/>
          <p:cNvSpPr/>
          <p:nvPr/>
        </p:nvSpPr>
        <p:spPr bwMode="auto">
          <a:xfrm>
            <a:off x="2615724" y="6068310"/>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76"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0128" y="2849199"/>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0128" y="3316567"/>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0128" y="3779141"/>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0128" y="4224879"/>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a:xfrm>
            <a:off x="7329963" y="1593289"/>
            <a:ext cx="1587011" cy="4243020"/>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강사관리 전체보기  첫 화면 기준 </a:t>
            </a:r>
            <a:endParaRPr lang="en-US" altLang="ko-KR" sz="1000" b="1" dirty="0" smtClean="0"/>
          </a:p>
          <a:p>
            <a:pPr marL="271463" lvl="1" indent="-185738">
              <a:buFont typeface="Wingdings" panose="05000000000000000000" pitchFamily="2" charset="2"/>
              <a:buChar char="v"/>
            </a:pPr>
            <a:r>
              <a:rPr lang="ko-KR" altLang="en-US" sz="1000" dirty="0" smtClean="0"/>
              <a:t>한 페이지에 모든 강사들을 볼 수 있도록 설정</a:t>
            </a:r>
            <a:endParaRPr lang="en-US" altLang="ko-KR" sz="1000" dirty="0" smtClean="0"/>
          </a:p>
          <a:p>
            <a:pPr marL="271463" lvl="1" indent="-185738">
              <a:buFont typeface="Wingdings" panose="05000000000000000000" pitchFamily="2" charset="2"/>
              <a:buChar char="v"/>
            </a:pPr>
            <a:r>
              <a:rPr lang="ko-KR" altLang="en-US" sz="1000" dirty="0" smtClean="0"/>
              <a:t>해당 탭 클릭 시 해당 사항만 보여주기</a:t>
            </a:r>
            <a:endParaRPr lang="en-US" altLang="ko-KR" sz="1000" dirty="0" smtClean="0"/>
          </a:p>
          <a:p>
            <a:pPr marL="271463" lvl="1" indent="-185738">
              <a:buFont typeface="Wingdings" panose="05000000000000000000" pitchFamily="2" charset="2"/>
              <a:buChar char="v"/>
            </a:pPr>
            <a:r>
              <a:rPr lang="ko-KR" altLang="en-US" sz="1000" dirty="0" err="1" smtClean="0"/>
              <a:t>강사명은</a:t>
            </a:r>
            <a:r>
              <a:rPr lang="ko-KR" altLang="en-US" sz="1000" dirty="0" smtClean="0"/>
              <a:t> </a:t>
            </a:r>
            <a:r>
              <a:rPr lang="en-US" altLang="ko-KR" sz="1000" dirty="0"/>
              <a:t>A B C, </a:t>
            </a:r>
            <a:r>
              <a:rPr lang="ko-KR" altLang="en-US" sz="1000" dirty="0" err="1"/>
              <a:t>ㄱ</a:t>
            </a:r>
            <a:r>
              <a:rPr lang="ko-KR" altLang="en-US" sz="1000" dirty="0"/>
              <a:t> ㄴ </a:t>
            </a:r>
            <a:r>
              <a:rPr lang="ko-KR" altLang="en-US" sz="1000" dirty="0" err="1"/>
              <a:t>ㄷ</a:t>
            </a:r>
            <a:r>
              <a:rPr lang="ko-KR" altLang="en-US" sz="1000" dirty="0"/>
              <a:t> 순으로 </a:t>
            </a:r>
            <a:r>
              <a:rPr lang="ko-KR" altLang="en-US" sz="1000" dirty="0" smtClean="0"/>
              <a:t>정렬</a:t>
            </a:r>
            <a:endParaRPr lang="en-US" altLang="ko-KR" sz="1000" dirty="0"/>
          </a:p>
          <a:p>
            <a:pPr marL="271463" lvl="1" indent="-185738">
              <a:buFont typeface="Wingdings" panose="05000000000000000000" pitchFamily="2" charset="2"/>
              <a:buChar char="v"/>
            </a:pPr>
            <a:r>
              <a:rPr lang="ko-KR" altLang="en-US" sz="1000" dirty="0" smtClean="0"/>
              <a:t>강사가 수업 중인 프로그램은 수강시작 </a:t>
            </a:r>
            <a:r>
              <a:rPr lang="en-US" altLang="ko-KR" sz="1000" dirty="0"/>
              <a:t/>
            </a:r>
            <a:br>
              <a:rPr lang="en-US" altLang="ko-KR" sz="1000" dirty="0"/>
            </a:br>
            <a:r>
              <a:rPr lang="ko-KR" altLang="en-US" sz="1000" dirty="0" smtClean="0"/>
              <a:t>순서대로 배열</a:t>
            </a:r>
            <a:r>
              <a:rPr lang="en-US" altLang="ko-KR" sz="1000" dirty="0" smtClean="0"/>
              <a:t/>
            </a:r>
            <a:br>
              <a:rPr lang="en-US" altLang="ko-KR" sz="1000" dirty="0" smtClean="0"/>
            </a:br>
            <a:r>
              <a:rPr lang="en-US" altLang="ko-KR" sz="1000" dirty="0" smtClean="0"/>
              <a:t>- </a:t>
            </a:r>
            <a:r>
              <a:rPr lang="ko-KR" altLang="en-US" sz="1000" dirty="0" smtClean="0"/>
              <a:t>첫 수업 시작일 기준</a:t>
            </a:r>
            <a:endParaRPr lang="en-US" altLang="ko-KR" sz="1000" dirty="0" smtClean="0"/>
          </a:p>
        </p:txBody>
      </p:sp>
      <p:pic>
        <p:nvPicPr>
          <p:cNvPr id="34"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2860054"/>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3323171"/>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3779144"/>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4287587"/>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4746916"/>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5176896"/>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1" name="그룹 40"/>
          <p:cNvGrpSpPr/>
          <p:nvPr/>
        </p:nvGrpSpPr>
        <p:grpSpPr>
          <a:xfrm>
            <a:off x="1824810" y="1650572"/>
            <a:ext cx="1546986" cy="264108"/>
            <a:chOff x="2160918" y="1772816"/>
            <a:chExt cx="1258954" cy="166142"/>
          </a:xfrm>
        </p:grpSpPr>
        <p:sp>
          <p:nvSpPr>
            <p:cNvPr id="42" name="TextBox 41"/>
            <p:cNvSpPr txBox="1"/>
            <p:nvPr/>
          </p:nvSpPr>
          <p:spPr>
            <a:xfrm>
              <a:off x="2599319" y="177281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43" name="TextBox 42"/>
            <p:cNvSpPr txBox="1"/>
            <p:nvPr/>
          </p:nvSpPr>
          <p:spPr>
            <a:xfrm>
              <a:off x="3132378" y="177920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sp>
          <p:nvSpPr>
            <p:cNvPr id="45" name="TextBox 44"/>
            <p:cNvSpPr txBox="1"/>
            <p:nvPr/>
          </p:nvSpPr>
          <p:spPr>
            <a:xfrm>
              <a:off x="2160918" y="17792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grpSp>
    </p:spTree>
    <p:extLst>
      <p:ext uri="{BB962C8B-B14F-4D97-AF65-F5344CB8AC3E}">
        <p14:creationId xmlns:p14="http://schemas.microsoft.com/office/powerpoint/2010/main" val="1856518906"/>
      </p:ext>
    </p:extLst>
  </p:cSld>
  <p:clrMapOvr>
    <a:masterClrMapping/>
  </p:clrMapOvr>
  <p:transition advClick="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395536" y="944398"/>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3(2). </a:t>
            </a:r>
            <a:r>
              <a:rPr lang="ko-KR" altLang="en-US" dirty="0" smtClean="0">
                <a:solidFill>
                  <a:srgbClr val="000000"/>
                </a:solidFill>
                <a:latin typeface="돋움"/>
                <a:ea typeface="돋움"/>
              </a:rPr>
              <a:t>교수진 관리 </a:t>
            </a:r>
            <a:r>
              <a:rPr lang="ko-KR" altLang="en-US" dirty="0" smtClean="0">
                <a:solidFill>
                  <a:srgbClr val="000000"/>
                </a:solidFill>
                <a:latin typeface="돋움"/>
                <a:ea typeface="돋움"/>
                <a:sym typeface="Wingdings" panose="05000000000000000000" pitchFamily="2" charset="2"/>
              </a:rPr>
              <a:t>세부기능 </a:t>
            </a:r>
            <a:r>
              <a:rPr lang="ko-KR" altLang="en-US" dirty="0">
                <a:solidFill>
                  <a:srgbClr val="000000"/>
                </a:solidFill>
                <a:latin typeface="돋움"/>
                <a:ea typeface="돋움"/>
                <a:sym typeface="Wingdings" panose="05000000000000000000" pitchFamily="2" charset="2"/>
              </a:rPr>
              <a:t>설명 </a:t>
            </a:r>
            <a:r>
              <a:rPr lang="en-US" altLang="ko-KR" dirty="0" smtClean="0">
                <a:solidFill>
                  <a:srgbClr val="000000"/>
                </a:solidFill>
                <a:latin typeface="돋움"/>
                <a:ea typeface="돋움"/>
                <a:sym typeface="Wingdings" panose="05000000000000000000" pitchFamily="2" charset="2"/>
              </a:rPr>
              <a:t>– 1  </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628343" y="1399729"/>
            <a:ext cx="608773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617173" y="1313924"/>
            <a:ext cx="5862754" cy="295486"/>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77047"/>
              <a:ext cx="741040" cy="89713"/>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강사정보</a:t>
              </a:r>
              <a:endParaRPr lang="ko-KR" altLang="en-US" sz="900" b="1" dirty="0">
                <a:solidFill>
                  <a:schemeClr val="bg1"/>
                </a:solidFill>
              </a:endParaRPr>
            </a:p>
          </p:txBody>
        </p:sp>
      </p:gr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62" name="직사각형 61"/>
          <p:cNvSpPr/>
          <p:nvPr/>
        </p:nvSpPr>
        <p:spPr bwMode="auto">
          <a:xfrm>
            <a:off x="6455849" y="987420"/>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627775" y="1640785"/>
            <a:ext cx="5907723" cy="4956567"/>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4" name="그림 53"/>
          <p:cNvPicPr>
            <a:picLocks noChangeAspect="1"/>
          </p:cNvPicPr>
          <p:nvPr/>
        </p:nvPicPr>
        <p:blipFill>
          <a:blip r:embed="rId4"/>
          <a:stretch>
            <a:fillRect/>
          </a:stretch>
        </p:blipFill>
        <p:spPr>
          <a:xfrm>
            <a:off x="1689181" y="1711729"/>
            <a:ext cx="427970" cy="256782"/>
          </a:xfrm>
          <a:prstGeom prst="rect">
            <a:avLst/>
          </a:prstGeom>
        </p:spPr>
      </p:pic>
      <p:sp>
        <p:nvSpPr>
          <p:cNvPr id="30" name="직사각형 29"/>
          <p:cNvSpPr/>
          <p:nvPr/>
        </p:nvSpPr>
        <p:spPr>
          <a:xfrm>
            <a:off x="-41959" y="4231740"/>
            <a:ext cx="1448307" cy="227950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err="1" smtClean="0"/>
              <a:t>강사명</a:t>
            </a:r>
            <a:r>
              <a:rPr lang="ko-KR" altLang="en-US" sz="1000" b="1" dirty="0"/>
              <a:t> </a:t>
            </a:r>
            <a:r>
              <a:rPr lang="ko-KR" altLang="en-US" sz="1000" b="1" dirty="0" smtClean="0"/>
              <a:t>클릭 시 강사 프로필 화면으로 이동 </a:t>
            </a:r>
            <a:endParaRPr lang="en-US" altLang="ko-KR" sz="1000" dirty="0" smtClean="0"/>
          </a:p>
        </p:txBody>
      </p:sp>
      <p:sp>
        <p:nvSpPr>
          <p:cNvPr id="49" name="직사각형 48"/>
          <p:cNvSpPr/>
          <p:nvPr/>
        </p:nvSpPr>
        <p:spPr>
          <a:xfrm>
            <a:off x="7627352" y="1327353"/>
            <a:ext cx="1448307" cy="227950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err="1" smtClean="0"/>
              <a:t>강사명</a:t>
            </a:r>
            <a:r>
              <a:rPr lang="ko-KR" altLang="en-US" sz="1000" b="1" dirty="0"/>
              <a:t> </a:t>
            </a:r>
            <a:r>
              <a:rPr lang="ko-KR" altLang="en-US" sz="1000" b="1" dirty="0" smtClean="0"/>
              <a:t>클릭 시 강사 프로필 화면으로 이동 </a:t>
            </a:r>
            <a:endParaRPr lang="en-US" altLang="ko-KR" sz="1000" dirty="0" smtClean="0"/>
          </a:p>
        </p:txBody>
      </p:sp>
      <p:cxnSp>
        <p:nvCxnSpPr>
          <p:cNvPr id="3" name="꺾인 연결선 2"/>
          <p:cNvCxnSpPr>
            <a:stCxn id="47" idx="3"/>
            <a:endCxn id="49" idx="2"/>
          </p:cNvCxnSpPr>
          <p:nvPr/>
        </p:nvCxnSpPr>
        <p:spPr bwMode="auto">
          <a:xfrm flipV="1">
            <a:off x="7496401" y="3606858"/>
            <a:ext cx="855105" cy="981216"/>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꺾인 연결선 54"/>
          <p:cNvCxnSpPr>
            <a:stCxn id="29" idx="1"/>
            <a:endCxn id="30" idx="0"/>
          </p:cNvCxnSpPr>
          <p:nvPr/>
        </p:nvCxnSpPr>
        <p:spPr bwMode="auto">
          <a:xfrm rot="10800000">
            <a:off x="682195" y="4231741"/>
            <a:ext cx="982604" cy="434391"/>
          </a:xfrm>
          <a:prstGeom prst="bentConnector4">
            <a:avLst>
              <a:gd name="adj1" fmla="val 13151"/>
              <a:gd name="adj2" fmla="val 152625"/>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2" name="그룹 11"/>
          <p:cNvGrpSpPr/>
          <p:nvPr/>
        </p:nvGrpSpPr>
        <p:grpSpPr>
          <a:xfrm>
            <a:off x="2160918" y="1718393"/>
            <a:ext cx="1546986" cy="264108"/>
            <a:chOff x="2160918" y="1772816"/>
            <a:chExt cx="1258954" cy="166142"/>
          </a:xfrm>
        </p:grpSpPr>
        <p:sp>
          <p:nvSpPr>
            <p:cNvPr id="64" name="TextBox 63"/>
            <p:cNvSpPr txBox="1"/>
            <p:nvPr/>
          </p:nvSpPr>
          <p:spPr>
            <a:xfrm>
              <a:off x="2599319" y="177281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65" name="TextBox 64"/>
            <p:cNvSpPr txBox="1"/>
            <p:nvPr/>
          </p:nvSpPr>
          <p:spPr>
            <a:xfrm>
              <a:off x="3132378" y="177920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sp>
          <p:nvSpPr>
            <p:cNvPr id="66" name="TextBox 65"/>
            <p:cNvSpPr txBox="1"/>
            <p:nvPr/>
          </p:nvSpPr>
          <p:spPr>
            <a:xfrm>
              <a:off x="2160918" y="17792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grpSp>
      <p:graphicFrame>
        <p:nvGraphicFramePr>
          <p:cNvPr id="50" name="표 49"/>
          <p:cNvGraphicFramePr>
            <a:graphicFrameLocks noGrp="1"/>
          </p:cNvGraphicFramePr>
          <p:nvPr>
            <p:extLst>
              <p:ext uri="{D42A27DB-BD31-4B8C-83A1-F6EECF244321}">
                <p14:modId xmlns:p14="http://schemas.microsoft.com/office/powerpoint/2010/main" val="3806455079"/>
              </p:ext>
            </p:extLst>
          </p:nvPr>
        </p:nvGraphicFramePr>
        <p:xfrm>
          <a:off x="1690302" y="2048091"/>
          <a:ext cx="5773169" cy="4438698"/>
        </p:xfrm>
        <a:graphic>
          <a:graphicData uri="http://schemas.openxmlformats.org/drawingml/2006/table">
            <a:tbl>
              <a:tblPr firstRow="1" bandRow="1">
                <a:tableStyleId>{5C22544A-7EE6-4342-B048-85BDC9FD1C3A}</a:tableStyleId>
              </a:tblPr>
              <a:tblGrid>
                <a:gridCol w="415643"/>
                <a:gridCol w="762151"/>
                <a:gridCol w="583057"/>
                <a:gridCol w="864096"/>
                <a:gridCol w="504056"/>
                <a:gridCol w="504056"/>
                <a:gridCol w="432048"/>
                <a:gridCol w="504056"/>
                <a:gridCol w="720080"/>
                <a:gridCol w="483926"/>
              </a:tblGrid>
              <a:tr h="706286">
                <a:tc>
                  <a:txBody>
                    <a:bodyPr/>
                    <a:lstStyle/>
                    <a:p>
                      <a:pPr algn="ctr" latinLnBrk="1"/>
                      <a:r>
                        <a:rPr lang="ko-KR" altLang="en-US" sz="1000" dirty="0" smtClean="0">
                          <a:solidFill>
                            <a:schemeClr val="tx1"/>
                          </a:solidFill>
                        </a:rPr>
                        <a:t>강사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담당</a:t>
                      </a:r>
                      <a:endParaRPr lang="en-US" altLang="ko-KR" sz="1000" dirty="0" smtClean="0">
                        <a:solidFill>
                          <a:schemeClr val="tx1"/>
                        </a:solidFill>
                      </a:endParaRPr>
                    </a:p>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 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방명록</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0925">
                <a:tc rowSpan="3">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2014.1.15~</a:t>
                      </a:r>
                    </a:p>
                    <a:p>
                      <a:pPr algn="ctr" latinLnBrk="1"/>
                      <a:r>
                        <a:rPr lang="en-US" altLang="ko-KR" sz="900" dirty="0" smtClean="0">
                          <a:solidFill>
                            <a:schemeClr val="tx1"/>
                          </a:solidFill>
                        </a:rPr>
                        <a:t>2014.12.14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2403">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2014.5.15~</a:t>
                      </a:r>
                    </a:p>
                    <a:p>
                      <a:pPr algn="ctr" latinLnBrk="1"/>
                      <a:r>
                        <a:rPr lang="en-US" altLang="ko-KR" sz="900" dirty="0" smtClean="0">
                          <a:solidFill>
                            <a:schemeClr val="tx1"/>
                          </a:solidFill>
                        </a:rPr>
                        <a:t>2014.12.14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12:00~</a:t>
                      </a:r>
                    </a:p>
                    <a:p>
                      <a:pPr algn="ctr" latinLnBrk="1"/>
                      <a:r>
                        <a:rPr lang="en-US" altLang="ko-KR" sz="900" dirty="0" smtClean="0">
                          <a:solidFill>
                            <a:schemeClr val="tx1"/>
                          </a:solidFill>
                        </a:rPr>
                        <a:t>13:00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4884">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2014.5.22~</a:t>
                      </a:r>
                    </a:p>
                    <a:p>
                      <a:pPr algn="ctr" latinLnBrk="1"/>
                      <a:r>
                        <a:rPr lang="en-US" altLang="ko-KR" sz="900" dirty="0" smtClean="0">
                          <a:solidFill>
                            <a:schemeClr val="tx1"/>
                          </a:solidFill>
                        </a:rPr>
                        <a:t>2014.10.14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rowSpan="3">
                  <a:txBody>
                    <a:bodyPr/>
                    <a:lstStyle/>
                    <a:p>
                      <a:pPr algn="ctr" latinLnBrk="1"/>
                      <a:r>
                        <a:rPr lang="ko-KR" altLang="en-US" sz="900" dirty="0" smtClean="0">
                          <a:solidFill>
                            <a:schemeClr val="tx1"/>
                          </a:solidFill>
                        </a:rPr>
                        <a:t>김정은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r>
                        <a:rPr lang="en-US" altLang="ko-KR" sz="900" baseline="0" dirty="0" smtClean="0">
                          <a:solidFill>
                            <a:schemeClr val="tx1"/>
                          </a:solidFill>
                        </a:rPr>
                        <a:t> 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r>
                        <a:rPr lang="en-US" altLang="ko-KR" sz="900" baseline="0" dirty="0" smtClean="0">
                          <a:solidFill>
                            <a:schemeClr val="tx1"/>
                          </a:solidFill>
                        </a:rPr>
                        <a:t> 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rowSpan="2">
                  <a:txBody>
                    <a:bodyPr/>
                    <a:lstStyle/>
                    <a:p>
                      <a:pPr algn="ctr" latinLnBrk="1"/>
                      <a:r>
                        <a:rPr lang="ko-KR" altLang="en-US" sz="900" dirty="0" smtClean="0">
                          <a:solidFill>
                            <a:schemeClr val="tx1"/>
                          </a:solidFill>
                        </a:rPr>
                        <a:t>박하나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err="1" smtClean="0">
                          <a:solidFill>
                            <a:schemeClr val="tx1"/>
                          </a:solidFill>
                        </a:rPr>
                        <a:t>월수금</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2" name="직사각형 51"/>
          <p:cNvSpPr/>
          <p:nvPr/>
        </p:nvSpPr>
        <p:spPr bwMode="auto">
          <a:xfrm>
            <a:off x="2935037" y="2876693"/>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53" name="직사각형 52"/>
          <p:cNvSpPr/>
          <p:nvPr/>
        </p:nvSpPr>
        <p:spPr bwMode="auto">
          <a:xfrm>
            <a:off x="2935037" y="3369729"/>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56" name="직사각형 55"/>
          <p:cNvSpPr/>
          <p:nvPr/>
        </p:nvSpPr>
        <p:spPr bwMode="auto">
          <a:xfrm>
            <a:off x="2935037" y="3826520"/>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57" name="직사각형 56"/>
          <p:cNvSpPr/>
          <p:nvPr/>
        </p:nvSpPr>
        <p:spPr bwMode="auto">
          <a:xfrm>
            <a:off x="2935037" y="4308804"/>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58" name="직사각형 57"/>
          <p:cNvSpPr/>
          <p:nvPr/>
        </p:nvSpPr>
        <p:spPr bwMode="auto">
          <a:xfrm>
            <a:off x="2935037" y="4784396"/>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7" name="직사각형 66"/>
          <p:cNvSpPr/>
          <p:nvPr/>
        </p:nvSpPr>
        <p:spPr bwMode="auto">
          <a:xfrm>
            <a:off x="2935037" y="5230914"/>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8" name="직사각형 67"/>
          <p:cNvSpPr/>
          <p:nvPr/>
        </p:nvSpPr>
        <p:spPr bwMode="auto">
          <a:xfrm>
            <a:off x="2935037" y="5693943"/>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1" name="직사각형 70"/>
          <p:cNvSpPr/>
          <p:nvPr/>
        </p:nvSpPr>
        <p:spPr bwMode="auto">
          <a:xfrm>
            <a:off x="2935037" y="6127562"/>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7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9441" y="2908451"/>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4"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9441" y="3375819"/>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9441" y="3838393"/>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8"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9441" y="4284131"/>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34447" y="2919306"/>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34447" y="3382423"/>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34447" y="3838396"/>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4"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34447" y="4346839"/>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34447" y="4806168"/>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34447" y="5236148"/>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7" name="TextBox 46"/>
          <p:cNvSpPr txBox="1"/>
          <p:nvPr/>
        </p:nvSpPr>
        <p:spPr>
          <a:xfrm>
            <a:off x="6934866" y="2714957"/>
            <a:ext cx="561535" cy="3746233"/>
          </a:xfrm>
          <a:prstGeom prst="rect">
            <a:avLst/>
          </a:prstGeom>
          <a:noFill/>
          <a:ln w="25400">
            <a:solidFill>
              <a:srgbClr val="FF0000"/>
            </a:solidFill>
            <a:prstDash val="dash"/>
          </a:ln>
        </p:spPr>
        <p:txBody>
          <a:bodyPr wrap="square" rtlCol="0">
            <a:normAutofit/>
          </a:bodyPr>
          <a:lstStyle/>
          <a:p>
            <a:endParaRPr lang="ko-KR" altLang="en-US" dirty="0"/>
          </a:p>
        </p:txBody>
      </p:sp>
      <p:sp>
        <p:nvSpPr>
          <p:cNvPr id="29" name="TextBox 28"/>
          <p:cNvSpPr txBox="1"/>
          <p:nvPr/>
        </p:nvSpPr>
        <p:spPr>
          <a:xfrm>
            <a:off x="1664799" y="2793014"/>
            <a:ext cx="470080" cy="3746233"/>
          </a:xfrm>
          <a:prstGeom prst="rect">
            <a:avLst/>
          </a:prstGeom>
          <a:noFill/>
          <a:ln w="25400">
            <a:solidFill>
              <a:srgbClr val="FF0000"/>
            </a:solidFill>
            <a:prstDash val="dash"/>
          </a:ln>
        </p:spPr>
        <p:txBody>
          <a:bodyPr wrap="square" rtlCol="0">
            <a:normAutofit/>
          </a:bodyPr>
          <a:lstStyle/>
          <a:p>
            <a:endParaRPr lang="ko-KR" altLang="en-US" dirty="0"/>
          </a:p>
        </p:txBody>
      </p:sp>
    </p:spTree>
    <p:extLst>
      <p:ext uri="{BB962C8B-B14F-4D97-AF65-F5344CB8AC3E}">
        <p14:creationId xmlns:p14="http://schemas.microsoft.com/office/powerpoint/2010/main" val="2720389845"/>
      </p:ext>
    </p:extLst>
  </p:cSld>
  <p:clrMapOvr>
    <a:masterClrMapping/>
  </p:clrMapOvr>
  <p:transition advClick="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850162"/>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r>
              <a:rPr lang="ko-KR" altLang="en-US" sz="1400" b="1" dirty="0" err="1" smtClean="0">
                <a:latin typeface="+mj-ea"/>
                <a:ea typeface="+mj-ea"/>
              </a:rPr>
              <a:t>ㅕ</a:t>
            </a:r>
            <a:endParaRPr lang="en-US" altLang="ko-KR" sz="1400" b="1" dirty="0">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2537919205"/>
      </p:ext>
    </p:extLst>
  </p:cSld>
  <p:clrMapOvr>
    <a:masterClrMapping/>
  </p:clrMapOvr>
  <p:transition advClick="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85"/>
          <p:cNvSpPr>
            <a:spLocks noChangeArrowheads="1"/>
          </p:cNvSpPr>
          <p:nvPr/>
        </p:nvSpPr>
        <p:spPr bwMode="auto">
          <a:xfrm rot="10800000">
            <a:off x="1115616" y="5214567"/>
            <a:ext cx="6768752" cy="35340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커뮤니티 </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 전체보기 첫 화면</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grpSp>
        <p:nvGrpSpPr>
          <p:cNvPr id="2" name="그룹 1"/>
          <p:cNvGrpSpPr/>
          <p:nvPr/>
        </p:nvGrpSpPr>
        <p:grpSpPr>
          <a:xfrm>
            <a:off x="597251" y="982472"/>
            <a:ext cx="7724837" cy="4235957"/>
            <a:chOff x="251520" y="970200"/>
            <a:chExt cx="7848872" cy="4303973"/>
          </a:xfrm>
        </p:grpSpPr>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970200"/>
              <a:ext cx="6552728" cy="4303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970200"/>
              <a:ext cx="1296144" cy="4303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3" name="직사각형 2"/>
          <p:cNvSpPr/>
          <p:nvPr/>
        </p:nvSpPr>
        <p:spPr bwMode="auto">
          <a:xfrm>
            <a:off x="510076" y="908859"/>
            <a:ext cx="7937447" cy="4412351"/>
          </a:xfrm>
          <a:prstGeom prst="rect">
            <a:avLst/>
          </a:prstGeom>
          <a:noFill/>
          <a:ln w="12700" cap="flat" cmpd="sng" algn="ctr">
            <a:solidFill>
              <a:schemeClr val="tx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2" name="TextBox 11"/>
          <p:cNvSpPr txBox="1"/>
          <p:nvPr/>
        </p:nvSpPr>
        <p:spPr>
          <a:xfrm>
            <a:off x="565139" y="5589240"/>
            <a:ext cx="7756949" cy="830997"/>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ko-KR" altLang="en-US" sz="1200" b="1" dirty="0" smtClean="0"/>
              <a:t>공지사항 </a:t>
            </a:r>
            <a:r>
              <a:rPr lang="en-US" altLang="ko-KR" sz="1200" b="1" dirty="0" smtClean="0"/>
              <a:t>, </a:t>
            </a:r>
            <a:r>
              <a:rPr lang="ko-KR" altLang="en-US" sz="1200" b="1" dirty="0" smtClean="0"/>
              <a:t>학습자료</a:t>
            </a:r>
            <a:r>
              <a:rPr lang="en-US" altLang="ko-KR" sz="1200" b="1" dirty="0" smtClean="0"/>
              <a:t>, </a:t>
            </a:r>
            <a:r>
              <a:rPr lang="ko-KR" altLang="en-US" sz="1200" b="1" dirty="0" smtClean="0"/>
              <a:t>과제</a:t>
            </a:r>
            <a:r>
              <a:rPr lang="en-US" altLang="ko-KR" sz="1200" b="1" dirty="0" smtClean="0"/>
              <a:t>, </a:t>
            </a:r>
            <a:r>
              <a:rPr lang="ko-KR" altLang="en-US" sz="1200" b="1" dirty="0" smtClean="0"/>
              <a:t>방명록 한 번에 간략하게 볼 수 있도록</a:t>
            </a:r>
            <a:endParaRPr lang="en-US" altLang="ko-KR" sz="1200" b="1" dirty="0" smtClean="0"/>
          </a:p>
          <a:p>
            <a:pPr marL="85725" indent="-85725">
              <a:buFont typeface="Arial" panose="020B0604020202020204" pitchFamily="34" charset="0"/>
              <a:buChar char="•"/>
            </a:pPr>
            <a:r>
              <a:rPr lang="ko-KR" altLang="en-US" sz="1200" b="1" dirty="0" smtClean="0"/>
              <a:t>첫 화면에서 한 번에 볼 수 있는 </a:t>
            </a:r>
            <a:r>
              <a:rPr lang="ko-KR" altLang="en-US" sz="1200" b="1" dirty="0" err="1" smtClean="0"/>
              <a:t>게시글</a:t>
            </a:r>
            <a:r>
              <a:rPr lang="ko-KR" altLang="en-US" sz="1200" b="1" dirty="0" smtClean="0"/>
              <a:t> 수 지정</a:t>
            </a:r>
            <a:r>
              <a:rPr lang="en-US" altLang="ko-KR" sz="1200" b="1" dirty="0" smtClean="0"/>
              <a:t>(ex : 4</a:t>
            </a:r>
            <a:r>
              <a:rPr lang="ko-KR" altLang="en-US" sz="1200" b="1" dirty="0" smtClean="0"/>
              <a:t>개</a:t>
            </a:r>
            <a:r>
              <a:rPr lang="en-US" altLang="ko-KR" sz="1200" b="1" dirty="0" smtClean="0"/>
              <a:t>) </a:t>
            </a:r>
          </a:p>
          <a:p>
            <a:pPr marL="352425" lvl="1" indent="-171450">
              <a:buFont typeface="Wingdings" panose="05000000000000000000" pitchFamily="2" charset="2"/>
              <a:buChar char="ü"/>
            </a:pPr>
            <a:r>
              <a:rPr lang="ko-KR" altLang="en-US" sz="1200" b="1" dirty="0" smtClean="0"/>
              <a:t>해당 카테고리 별 </a:t>
            </a:r>
            <a:r>
              <a:rPr lang="ko-KR" altLang="en-US" sz="1200" b="1" dirty="0" err="1" smtClean="0"/>
              <a:t>최신글</a:t>
            </a:r>
            <a:r>
              <a:rPr lang="ko-KR" altLang="en-US" sz="1200" b="1" dirty="0" smtClean="0"/>
              <a:t> 순서로 보이도록</a:t>
            </a:r>
            <a:r>
              <a:rPr lang="en-US" altLang="ko-KR" sz="1200" b="1" dirty="0" smtClean="0"/>
              <a:t>. </a:t>
            </a:r>
            <a:r>
              <a:rPr lang="ko-KR" altLang="en-US" sz="1200" b="1" dirty="0" err="1" smtClean="0"/>
              <a:t>최신글이</a:t>
            </a:r>
            <a:r>
              <a:rPr lang="ko-KR" altLang="en-US" sz="1200" b="1" dirty="0" smtClean="0"/>
              <a:t> 맨 위로 이동</a:t>
            </a:r>
            <a:endParaRPr lang="en-US" altLang="ko-KR" sz="1200" b="1" dirty="0" smtClean="0"/>
          </a:p>
          <a:p>
            <a:pPr marL="352425" lvl="1" indent="-171450">
              <a:buFont typeface="Wingdings" panose="05000000000000000000" pitchFamily="2" charset="2"/>
              <a:buChar char="ü"/>
            </a:pPr>
            <a:r>
              <a:rPr lang="ko-KR" altLang="en-US" sz="1200" b="1" dirty="0" smtClean="0"/>
              <a:t>공지사항</a:t>
            </a:r>
            <a:r>
              <a:rPr lang="en-US" altLang="ko-KR" sz="1200" b="1" dirty="0" smtClean="0"/>
              <a:t>, </a:t>
            </a:r>
            <a:r>
              <a:rPr lang="ko-KR" altLang="en-US" sz="1200" b="1" dirty="0" smtClean="0"/>
              <a:t>학습자료</a:t>
            </a:r>
            <a:r>
              <a:rPr lang="en-US" altLang="ko-KR" sz="1200" b="1" dirty="0" smtClean="0"/>
              <a:t>, </a:t>
            </a:r>
            <a:r>
              <a:rPr lang="ko-KR" altLang="en-US" sz="1200" b="1" dirty="0" smtClean="0"/>
              <a:t>과제 등과 같은 큰 카테고리는 모두 위치 고정</a:t>
            </a:r>
            <a:endParaRPr lang="en-US" altLang="ko-KR" sz="1200" b="1" dirty="0" smtClean="0"/>
          </a:p>
        </p:txBody>
      </p:sp>
      <p:sp>
        <p:nvSpPr>
          <p:cNvPr id="5" name="모서리가 둥근 직사각형 4"/>
          <p:cNvSpPr/>
          <p:nvPr/>
        </p:nvSpPr>
        <p:spPr bwMode="auto">
          <a:xfrm>
            <a:off x="1872912" y="1387547"/>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공지사항</a:t>
            </a:r>
            <a:endParaRPr lang="ko-KR" altLang="en-US" sz="900" b="1" dirty="0"/>
          </a:p>
        </p:txBody>
      </p:sp>
      <p:sp>
        <p:nvSpPr>
          <p:cNvPr id="16" name="모서리가 둥근 직사각형 15"/>
          <p:cNvSpPr/>
          <p:nvPr/>
        </p:nvSpPr>
        <p:spPr bwMode="auto">
          <a:xfrm>
            <a:off x="1872912" y="2420888"/>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학습자</a:t>
            </a:r>
            <a:r>
              <a:rPr lang="ko-KR" altLang="en-US" sz="900" b="1" dirty="0"/>
              <a:t>료</a:t>
            </a:r>
          </a:p>
        </p:txBody>
      </p:sp>
      <p:sp>
        <p:nvSpPr>
          <p:cNvPr id="17" name="모서리가 둥근 직사각형 16"/>
          <p:cNvSpPr/>
          <p:nvPr/>
        </p:nvSpPr>
        <p:spPr bwMode="auto">
          <a:xfrm>
            <a:off x="1885932" y="3983292"/>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방명</a:t>
            </a:r>
            <a:r>
              <a:rPr lang="ko-KR" altLang="en-US" sz="900" b="1" dirty="0"/>
              <a:t>록</a:t>
            </a:r>
          </a:p>
        </p:txBody>
      </p:sp>
      <p:sp>
        <p:nvSpPr>
          <p:cNvPr id="20" name="직사각형 19"/>
          <p:cNvSpPr/>
          <p:nvPr/>
        </p:nvSpPr>
        <p:spPr>
          <a:xfrm>
            <a:off x="5292080" y="1023244"/>
            <a:ext cx="1846572" cy="1512168"/>
          </a:xfrm>
          <a:prstGeom prst="rect">
            <a:avLst/>
          </a:prstGeom>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200" b="1" dirty="0" smtClean="0"/>
              <a:t>카테고리 </a:t>
            </a:r>
            <a:r>
              <a:rPr lang="ko-KR" altLang="en-US" sz="1200" b="1" dirty="0"/>
              <a:t>별 상단에 위치한 카테고리 버튼 클릭 시 해당 카테고리의 상세화면으로 이동 </a:t>
            </a:r>
            <a:endParaRPr lang="en-US" altLang="ko-KR" sz="1200" b="1" dirty="0"/>
          </a:p>
        </p:txBody>
      </p:sp>
      <p:cxnSp>
        <p:nvCxnSpPr>
          <p:cNvPr id="9" name="직선 화살표 연결선 8"/>
          <p:cNvCxnSpPr>
            <a:stCxn id="5" idx="3"/>
            <a:endCxn id="20" idx="1"/>
          </p:cNvCxnSpPr>
          <p:nvPr/>
        </p:nvCxnSpPr>
        <p:spPr bwMode="auto">
          <a:xfrm>
            <a:off x="2665000" y="1478942"/>
            <a:ext cx="2627080" cy="300386"/>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직선 화살표 연결선 14"/>
          <p:cNvCxnSpPr>
            <a:stCxn id="16" idx="3"/>
            <a:endCxn id="20" idx="1"/>
          </p:cNvCxnSpPr>
          <p:nvPr/>
        </p:nvCxnSpPr>
        <p:spPr bwMode="auto">
          <a:xfrm flipV="1">
            <a:off x="2665000" y="1779328"/>
            <a:ext cx="2627080" cy="732955"/>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TextBox 34"/>
          <p:cNvSpPr txBox="1"/>
          <p:nvPr/>
        </p:nvSpPr>
        <p:spPr>
          <a:xfrm>
            <a:off x="2859170" y="4602900"/>
            <a:ext cx="2090655" cy="210243"/>
          </a:xfrm>
          <a:prstGeom prst="rect">
            <a:avLst/>
          </a:prstGeom>
          <a:noFill/>
          <a:ln w="25400">
            <a:solidFill>
              <a:srgbClr val="FF0000"/>
            </a:solidFill>
            <a:prstDash val="dash"/>
          </a:ln>
        </p:spPr>
        <p:txBody>
          <a:bodyPr wrap="square" rtlCol="0">
            <a:normAutofit fontScale="47500" lnSpcReduction="20000"/>
          </a:bodyPr>
          <a:lstStyle/>
          <a:p>
            <a:endParaRPr lang="ko-KR" altLang="en-US" dirty="0"/>
          </a:p>
        </p:txBody>
      </p:sp>
      <p:sp>
        <p:nvSpPr>
          <p:cNvPr id="36" name="AutoShape 85"/>
          <p:cNvSpPr>
            <a:spLocks noChangeArrowheads="1"/>
          </p:cNvSpPr>
          <p:nvPr/>
        </p:nvSpPr>
        <p:spPr bwMode="auto">
          <a:xfrm rot="5400000">
            <a:off x="4759654" y="4618073"/>
            <a:ext cx="588839" cy="17459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44" name="직사각형 43"/>
          <p:cNvSpPr/>
          <p:nvPr/>
        </p:nvSpPr>
        <p:spPr>
          <a:xfrm>
            <a:off x="5158622" y="4531125"/>
            <a:ext cx="2930884" cy="633071"/>
          </a:xfrm>
          <a:prstGeom prst="rect">
            <a:avLst/>
          </a:prstGeom>
          <a:solidFill>
            <a:schemeClr val="bg1"/>
          </a:solidFill>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200" b="1" dirty="0" err="1" smtClean="0"/>
              <a:t>카</a:t>
            </a:r>
            <a:r>
              <a:rPr lang="ko-KR" altLang="en-US" sz="1200" b="1" dirty="0" err="1"/>
              <a:t>첫</a:t>
            </a:r>
            <a:r>
              <a:rPr lang="ko-KR" altLang="en-US" sz="1200" b="1" dirty="0"/>
              <a:t> 화면에 나와있는 각 카테고리 별 </a:t>
            </a:r>
            <a:r>
              <a:rPr lang="en-US" altLang="ko-KR" sz="1200" b="1" dirty="0"/>
              <a:t>4</a:t>
            </a:r>
            <a:r>
              <a:rPr lang="ko-KR" altLang="en-US" sz="1200" b="1" dirty="0"/>
              <a:t>개의 </a:t>
            </a:r>
            <a:r>
              <a:rPr lang="ko-KR" altLang="en-US" sz="1200" b="1" dirty="0" err="1"/>
              <a:t>게시글</a:t>
            </a:r>
            <a:r>
              <a:rPr lang="ko-KR" altLang="en-US" sz="1200" b="1" dirty="0"/>
              <a:t> 중 하나를 선택할 경우 그 </a:t>
            </a:r>
            <a:r>
              <a:rPr lang="ko-KR" altLang="en-US" sz="1200" b="1" dirty="0" err="1"/>
              <a:t>게시글</a:t>
            </a:r>
            <a:r>
              <a:rPr lang="ko-KR" altLang="en-US" sz="1200" b="1" dirty="0"/>
              <a:t> 화면으로 바로 이동 </a:t>
            </a:r>
            <a:endParaRPr lang="en-US" altLang="ko-KR" sz="1200" b="1" dirty="0"/>
          </a:p>
        </p:txBody>
      </p:sp>
      <p:cxnSp>
        <p:nvCxnSpPr>
          <p:cNvPr id="23" name="직선 화살표 연결선 22"/>
          <p:cNvCxnSpPr>
            <a:stCxn id="17" idx="3"/>
            <a:endCxn id="20" idx="1"/>
          </p:cNvCxnSpPr>
          <p:nvPr/>
        </p:nvCxnSpPr>
        <p:spPr bwMode="auto">
          <a:xfrm flipV="1">
            <a:off x="2678020" y="1779328"/>
            <a:ext cx="2614060" cy="2295359"/>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TextBox 37"/>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4" name="직사각형 3"/>
          <p:cNvSpPr/>
          <p:nvPr/>
        </p:nvSpPr>
        <p:spPr bwMode="auto">
          <a:xfrm>
            <a:off x="7333422" y="142511"/>
            <a:ext cx="1512168" cy="1761466"/>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카테고리</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dirty="0" smtClean="0">
                <a:solidFill>
                  <a:schemeClr val="bg1"/>
                </a:solidFill>
                <a:latin typeface="Arial" charset="0"/>
                <a:ea typeface="돋움" pitchFamily="50" charset="-127"/>
              </a:rPr>
              <a:t>전체보기</a:t>
            </a:r>
            <a:endParaRPr kumimoji="1" lang="en-US" altLang="ko-KR" sz="1200" b="1" dirty="0" smtClean="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공지사항</a:t>
            </a:r>
            <a:endParaRPr kumimoji="1" lang="en-US" altLang="ko-KR" sz="1200" b="1" dirty="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dirty="0" smtClean="0">
                <a:solidFill>
                  <a:schemeClr val="bg1"/>
                </a:solidFill>
                <a:latin typeface="Arial" charset="0"/>
                <a:ea typeface="돋움" pitchFamily="50" charset="-127"/>
              </a:rPr>
              <a:t>방명록</a:t>
            </a:r>
            <a:endParaRPr kumimoji="1" lang="en-US" altLang="ko-KR" sz="1200" b="1" dirty="0" smtClean="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학습자료</a:t>
            </a:r>
          </a:p>
        </p:txBody>
      </p:sp>
    </p:spTree>
    <p:extLst>
      <p:ext uri="{BB962C8B-B14F-4D97-AF65-F5344CB8AC3E}">
        <p14:creationId xmlns:p14="http://schemas.microsoft.com/office/powerpoint/2010/main" val="62335747"/>
      </p:ext>
    </p:extLst>
  </p:cSld>
  <p:clrMapOvr>
    <a:masterClrMapping/>
  </p:clrMapOvr>
  <p:transition advClick="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4(1). </a:t>
            </a:r>
            <a:r>
              <a:rPr lang="ko-KR" altLang="en-US" dirty="0" smtClean="0">
                <a:solidFill>
                  <a:srgbClr val="000000"/>
                </a:solidFill>
                <a:latin typeface="돋움"/>
                <a:ea typeface="돋움"/>
              </a:rPr>
              <a:t>공지사항</a:t>
            </a:r>
            <a:endParaRPr lang="ko-KR" altLang="en-US" dirty="0">
              <a:solidFill>
                <a:srgbClr val="000000"/>
              </a:solidFill>
              <a:latin typeface="돋움"/>
              <a:ea typeface="돋움"/>
            </a:endParaRPr>
          </a:p>
        </p:txBody>
      </p:sp>
      <p:sp>
        <p:nvSpPr>
          <p:cNvPr id="6" name="직사각형 5"/>
          <p:cNvSpPr/>
          <p:nvPr/>
        </p:nvSpPr>
        <p:spPr bwMode="auto">
          <a:xfrm>
            <a:off x="1314346" y="1434368"/>
            <a:ext cx="6281990"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grpSp>
        <p:nvGrpSpPr>
          <p:cNvPr id="9" name="그룹 8"/>
          <p:cNvGrpSpPr/>
          <p:nvPr/>
        </p:nvGrpSpPr>
        <p:grpSpPr>
          <a:xfrm>
            <a:off x="1292574"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rgbClr val="FFFFFF"/>
                  </a:solidFill>
                </a:rPr>
                <a:t>클래스 현황</a:t>
              </a:r>
              <a:endParaRPr lang="ko-KR" altLang="en-US" sz="900" b="1" dirty="0">
                <a:solidFill>
                  <a:srgbClr val="FFFFFF"/>
                </a:solidFill>
              </a:endParaRPr>
            </a:p>
          </p:txBody>
        </p:sp>
      </p:gr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sp>
        <p:nvSpPr>
          <p:cNvPr id="77" name="직사각형 76"/>
          <p:cNvSpPr/>
          <p:nvPr/>
        </p:nvSpPr>
        <p:spPr bwMode="auto">
          <a:xfrm>
            <a:off x="1307137" y="3788442"/>
            <a:ext cx="5858839" cy="306955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sp>
        <p:nvSpPr>
          <p:cNvPr id="115" name="직사각형 114"/>
          <p:cNvSpPr/>
          <p:nvPr/>
        </p:nvSpPr>
        <p:spPr bwMode="auto">
          <a:xfrm>
            <a:off x="1303176" y="1448077"/>
            <a:ext cx="5851869" cy="226895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1200" b="1" smtClean="0">
                <a:solidFill>
                  <a:srgbClr val="FFFFFF"/>
                </a:solidFill>
              </a:rPr>
              <a:t>ㅗ</a:t>
            </a:r>
            <a:endParaRPr kumimoji="1" lang="ko-KR" altLang="en-US" sz="1200" b="1" dirty="0" smtClean="0">
              <a:solidFill>
                <a:srgbClr val="FFFFFF"/>
              </a:solidFill>
            </a:endParaRPr>
          </a:p>
        </p:txBody>
      </p:sp>
      <p:pic>
        <p:nvPicPr>
          <p:cNvPr id="116" name="그림 115"/>
          <p:cNvPicPr>
            <a:picLocks noChangeAspect="1"/>
          </p:cNvPicPr>
          <p:nvPr/>
        </p:nvPicPr>
        <p:blipFill>
          <a:blip r:embed="rId4"/>
          <a:stretch>
            <a:fillRect/>
          </a:stretch>
        </p:blipFill>
        <p:spPr>
          <a:xfrm>
            <a:off x="5790461" y="3429000"/>
            <a:ext cx="1293034" cy="197972"/>
          </a:xfrm>
          <a:prstGeom prst="rect">
            <a:avLst/>
          </a:prstGeom>
        </p:spPr>
      </p:pic>
      <p:pic>
        <p:nvPicPr>
          <p:cNvPr id="117" name="그림 116"/>
          <p:cNvPicPr>
            <a:picLocks noChangeAspect="1"/>
          </p:cNvPicPr>
          <p:nvPr/>
        </p:nvPicPr>
        <p:blipFill>
          <a:blip r:embed="rId5"/>
          <a:stretch>
            <a:fillRect/>
          </a:stretch>
        </p:blipFill>
        <p:spPr>
          <a:xfrm>
            <a:off x="6075785" y="1470337"/>
            <a:ext cx="1016495" cy="201125"/>
          </a:xfrm>
          <a:prstGeom prst="rect">
            <a:avLst/>
          </a:prstGeom>
        </p:spPr>
      </p:pic>
      <p:grpSp>
        <p:nvGrpSpPr>
          <p:cNvPr id="120" name="그룹 119"/>
          <p:cNvGrpSpPr/>
          <p:nvPr/>
        </p:nvGrpSpPr>
        <p:grpSpPr>
          <a:xfrm>
            <a:off x="1677532" y="1870413"/>
            <a:ext cx="503620" cy="151844"/>
            <a:chOff x="1853004" y="4826628"/>
            <a:chExt cx="508292" cy="216024"/>
          </a:xfrm>
        </p:grpSpPr>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 name="직사각형 121"/>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rgbClr val="FFFFFF"/>
                  </a:solidFill>
                </a:rPr>
                <a:t>미완료</a:t>
              </a:r>
            </a:p>
          </p:txBody>
        </p:sp>
      </p:grpSp>
      <p:pic>
        <p:nvPicPr>
          <p:cNvPr id="126" name="그림 125"/>
          <p:cNvPicPr>
            <a:picLocks noChangeAspect="1"/>
          </p:cNvPicPr>
          <p:nvPr/>
        </p:nvPicPr>
        <p:blipFill>
          <a:blip r:embed="rId7"/>
          <a:stretch>
            <a:fillRect/>
          </a:stretch>
        </p:blipFill>
        <p:spPr>
          <a:xfrm>
            <a:off x="1372612" y="3434409"/>
            <a:ext cx="1521869" cy="149692"/>
          </a:xfrm>
          <a:prstGeom prst="rect">
            <a:avLst/>
          </a:prstGeom>
        </p:spPr>
      </p:pic>
      <p:graphicFrame>
        <p:nvGraphicFramePr>
          <p:cNvPr id="127" name="표 126"/>
          <p:cNvGraphicFramePr>
            <a:graphicFrameLocks noGrp="1"/>
          </p:cNvGraphicFramePr>
          <p:nvPr>
            <p:extLst>
              <p:ext uri="{D42A27DB-BD31-4B8C-83A1-F6EECF244321}">
                <p14:modId xmlns:p14="http://schemas.microsoft.com/office/powerpoint/2010/main" val="1694086110"/>
              </p:ext>
            </p:extLst>
          </p:nvPr>
        </p:nvGraphicFramePr>
        <p:xfrm>
          <a:off x="1375112" y="1707517"/>
          <a:ext cx="5717168" cy="1651503"/>
        </p:xfrm>
        <a:graphic>
          <a:graphicData uri="http://schemas.openxmlformats.org/drawingml/2006/table">
            <a:tbl>
              <a:tblPr firstRow="1" bandRow="1">
                <a:tableStyleId>{5C22544A-7EE6-4342-B048-85BDC9FD1C3A}</a:tableStyleId>
              </a:tblPr>
              <a:tblGrid>
                <a:gridCol w="532592"/>
                <a:gridCol w="864096"/>
                <a:gridCol w="2520280"/>
                <a:gridCol w="1224136"/>
                <a:gridCol w="576064"/>
              </a:tblGrid>
              <a:tr h="337185">
                <a:tc>
                  <a:txBody>
                    <a:bodyPr/>
                    <a:lstStyle/>
                    <a:p>
                      <a:pPr algn="ctr" latinLnBrk="1"/>
                      <a:r>
                        <a:rPr lang="ko-KR" altLang="en-US" sz="900" dirty="0" smtClean="0">
                          <a:solidFill>
                            <a:schemeClr val="tx1"/>
                          </a:solidFill>
                        </a:rPr>
                        <a:t>번호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작성자</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제목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작성일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조회수</a:t>
                      </a: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The Mandarin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LMS</a:t>
                      </a:r>
                      <a:r>
                        <a:rPr lang="en-US" altLang="ko-KR" sz="900" baseline="0" dirty="0" smtClean="0">
                          <a:solidFill>
                            <a:schemeClr val="tx1"/>
                          </a:solidFill>
                        </a:rPr>
                        <a:t> </a:t>
                      </a:r>
                      <a:r>
                        <a:rPr lang="ko-KR" altLang="en-US" sz="900" baseline="0" dirty="0" smtClean="0">
                          <a:solidFill>
                            <a:schemeClr val="tx1"/>
                          </a:solidFill>
                        </a:rPr>
                        <a:t>시스템 점검 안내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999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The Mandarin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2" name="TextBox 91"/>
          <p:cNvSpPr txBox="1"/>
          <p:nvPr/>
        </p:nvSpPr>
        <p:spPr>
          <a:xfrm>
            <a:off x="1328361" y="4053198"/>
            <a:ext cx="5790212" cy="246221"/>
          </a:xfrm>
          <a:prstGeom prst="rect">
            <a:avLst/>
          </a:prstGeom>
          <a:noFill/>
          <a:ln w="12700">
            <a:solidFill>
              <a:schemeClr val="tx1">
                <a:lumMod val="50000"/>
                <a:lumOff val="50000"/>
              </a:schemeClr>
            </a:solidFill>
          </a:ln>
        </p:spPr>
        <p:txBody>
          <a:bodyPr wrap="square" rtlCol="0">
            <a:spAutoFit/>
          </a:bodyPr>
          <a:lstStyle/>
          <a:p>
            <a:r>
              <a:rPr lang="en-US" altLang="ko-KR" sz="1000" dirty="0" smtClean="0">
                <a:ln w="12700">
                  <a:noFill/>
                </a:ln>
              </a:rPr>
              <a:t>[The Mandarin] LMS </a:t>
            </a:r>
            <a:r>
              <a:rPr lang="ko-KR" altLang="en-US" sz="1000" dirty="0" smtClean="0">
                <a:ln w="12700">
                  <a:noFill/>
                </a:ln>
              </a:rPr>
              <a:t>시스템 점검 안내 </a:t>
            </a:r>
            <a:r>
              <a:rPr lang="en-US" altLang="ko-KR" sz="1000" dirty="0" smtClean="0">
                <a:ln w="12700">
                  <a:noFill/>
                </a:ln>
              </a:rPr>
              <a:t>l </a:t>
            </a:r>
            <a:r>
              <a:rPr lang="ko-KR" altLang="en-US" sz="1000" dirty="0" smtClean="0">
                <a:ln w="12700">
                  <a:noFill/>
                </a:ln>
              </a:rPr>
              <a:t>공지사항</a:t>
            </a:r>
            <a:r>
              <a:rPr lang="en-US" altLang="ko-KR" sz="1000" dirty="0" smtClean="0">
                <a:ln w="12700">
                  <a:noFill/>
                </a:ln>
              </a:rPr>
              <a:t>  </a:t>
            </a:r>
            <a:endParaRPr lang="ko-KR" altLang="en-US" sz="1000" dirty="0">
              <a:ln w="12700">
                <a:noFill/>
              </a:ln>
            </a:endParaRPr>
          </a:p>
        </p:txBody>
      </p:sp>
      <p:pic>
        <p:nvPicPr>
          <p:cNvPr id="2" name="그림 1"/>
          <p:cNvPicPr>
            <a:picLocks noChangeAspect="1"/>
          </p:cNvPicPr>
          <p:nvPr/>
        </p:nvPicPr>
        <p:blipFill>
          <a:blip r:embed="rId8"/>
          <a:stretch>
            <a:fillRect/>
          </a:stretch>
        </p:blipFill>
        <p:spPr>
          <a:xfrm>
            <a:off x="1360105" y="3798347"/>
            <a:ext cx="933450" cy="200025"/>
          </a:xfrm>
          <a:prstGeom prst="rect">
            <a:avLst/>
          </a:prstGeom>
        </p:spPr>
      </p:pic>
      <p:pic>
        <p:nvPicPr>
          <p:cNvPr id="3" name="그림 2"/>
          <p:cNvPicPr>
            <a:picLocks noChangeAspect="1"/>
          </p:cNvPicPr>
          <p:nvPr/>
        </p:nvPicPr>
        <p:blipFill>
          <a:blip r:embed="rId9"/>
          <a:stretch>
            <a:fillRect/>
          </a:stretch>
        </p:blipFill>
        <p:spPr>
          <a:xfrm>
            <a:off x="6815134" y="3799926"/>
            <a:ext cx="314325" cy="200025"/>
          </a:xfrm>
          <a:prstGeom prst="rect">
            <a:avLst/>
          </a:prstGeom>
        </p:spPr>
      </p:pic>
      <p:pic>
        <p:nvPicPr>
          <p:cNvPr id="7" name="그림 6"/>
          <p:cNvPicPr>
            <a:picLocks noChangeAspect="1"/>
          </p:cNvPicPr>
          <p:nvPr/>
        </p:nvPicPr>
        <p:blipFill>
          <a:blip r:embed="rId10"/>
          <a:stretch>
            <a:fillRect/>
          </a:stretch>
        </p:blipFill>
        <p:spPr>
          <a:xfrm>
            <a:off x="1386070" y="4359442"/>
            <a:ext cx="885825" cy="171450"/>
          </a:xfrm>
          <a:prstGeom prst="rect">
            <a:avLst/>
          </a:prstGeom>
        </p:spPr>
      </p:pic>
      <p:pic>
        <p:nvPicPr>
          <p:cNvPr id="8" name="그림 7"/>
          <p:cNvPicPr>
            <a:picLocks noChangeAspect="1"/>
          </p:cNvPicPr>
          <p:nvPr/>
        </p:nvPicPr>
        <p:blipFill>
          <a:blip r:embed="rId11"/>
          <a:stretch>
            <a:fillRect/>
          </a:stretch>
        </p:blipFill>
        <p:spPr>
          <a:xfrm>
            <a:off x="6293929" y="4077072"/>
            <a:ext cx="798351" cy="196817"/>
          </a:xfrm>
          <a:prstGeom prst="rect">
            <a:avLst/>
          </a:prstGeom>
        </p:spPr>
      </p:pic>
      <p:pic>
        <p:nvPicPr>
          <p:cNvPr id="10" name="그림 9"/>
          <p:cNvPicPr>
            <a:picLocks noChangeAspect="1"/>
          </p:cNvPicPr>
          <p:nvPr/>
        </p:nvPicPr>
        <p:blipFill>
          <a:blip r:embed="rId12"/>
          <a:stretch>
            <a:fillRect/>
          </a:stretch>
        </p:blipFill>
        <p:spPr>
          <a:xfrm>
            <a:off x="1375184" y="5559547"/>
            <a:ext cx="5697425" cy="1269912"/>
          </a:xfrm>
          <a:prstGeom prst="rect">
            <a:avLst/>
          </a:prstGeom>
        </p:spPr>
      </p:pic>
      <p:sp>
        <p:nvSpPr>
          <p:cNvPr id="49" name="TextBox 48"/>
          <p:cNvSpPr txBox="1"/>
          <p:nvPr/>
        </p:nvSpPr>
        <p:spPr>
          <a:xfrm>
            <a:off x="1349219" y="4552662"/>
            <a:ext cx="5734276" cy="1000115"/>
          </a:xfrm>
          <a:prstGeom prst="rect">
            <a:avLst/>
          </a:prstGeom>
          <a:noFill/>
          <a:ln w="12700">
            <a:solidFill>
              <a:schemeClr val="tx1">
                <a:lumMod val="50000"/>
                <a:lumOff val="50000"/>
              </a:schemeClr>
            </a:solidFill>
          </a:ln>
        </p:spPr>
        <p:txBody>
          <a:bodyPr wrap="square" rtlCol="0">
            <a:normAutofit/>
          </a:bodyPr>
          <a:lstStyle/>
          <a:p>
            <a:r>
              <a:rPr lang="ko-KR" altLang="en-US" sz="1000" b="1" dirty="0" err="1" smtClean="0">
                <a:ln w="12700">
                  <a:noFill/>
                </a:ln>
              </a:rPr>
              <a:t>얄라얄라얄리성얄라얄라얄리성얄라얄라얄리성얄라얄라얄리성얄라얄라얄리성얄라얄라얄리성</a:t>
            </a:r>
            <a:endParaRPr lang="ko-KR" altLang="en-US" sz="1000" b="1" dirty="0">
              <a:ln w="12700">
                <a:noFill/>
              </a:ln>
            </a:endParaRPr>
          </a:p>
          <a:p>
            <a:endParaRPr lang="ko-KR" altLang="en-US" sz="1000" dirty="0">
              <a:ln w="12700">
                <a:noFill/>
              </a:ln>
            </a:endParaRPr>
          </a:p>
        </p:txBody>
      </p:sp>
    </p:spTree>
    <p:extLst>
      <p:ext uri="{BB962C8B-B14F-4D97-AF65-F5344CB8AC3E}">
        <p14:creationId xmlns:p14="http://schemas.microsoft.com/office/powerpoint/2010/main" val="482716901"/>
      </p:ext>
    </p:extLst>
  </p:cSld>
  <p:clrMapOvr>
    <a:masterClrMapping/>
  </p:clrMapOvr>
  <p:transition advClick="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4(2). </a:t>
            </a:r>
            <a:r>
              <a:rPr lang="ko-KR" altLang="en-US" dirty="0" smtClean="0">
                <a:solidFill>
                  <a:srgbClr val="000000"/>
                </a:solidFill>
                <a:latin typeface="돋움"/>
                <a:ea typeface="돋움"/>
              </a:rPr>
              <a:t>학습자료</a:t>
            </a:r>
            <a:endParaRPr lang="ko-KR" altLang="en-US" dirty="0">
              <a:solidFill>
                <a:srgbClr val="000000"/>
              </a:solidFill>
              <a:latin typeface="돋움"/>
              <a:ea typeface="돋움"/>
            </a:endParaRPr>
          </a:p>
        </p:txBody>
      </p:sp>
      <p:sp>
        <p:nvSpPr>
          <p:cNvPr id="6" name="직사각형 5"/>
          <p:cNvSpPr/>
          <p:nvPr/>
        </p:nvSpPr>
        <p:spPr bwMode="auto">
          <a:xfrm>
            <a:off x="1314346" y="1586767"/>
            <a:ext cx="6281990"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grpSp>
        <p:nvGrpSpPr>
          <p:cNvPr id="9" name="그룹 8"/>
          <p:cNvGrpSpPr/>
          <p:nvPr/>
        </p:nvGrpSpPr>
        <p:grpSpPr>
          <a:xfrm>
            <a:off x="1292574"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rgbClr val="FFFFFF"/>
                  </a:solidFill>
                </a:rPr>
                <a:t>공지사항</a:t>
              </a:r>
              <a:endParaRPr lang="ko-KR" altLang="en-US" sz="900" b="1" dirty="0">
                <a:solidFill>
                  <a:srgbClr val="FFFFFF"/>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3033800"/>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3061133"/>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rgbClr val="FFFFFF"/>
                </a:solidFill>
              </a:rPr>
              <a:t>클래스 상세정보</a:t>
            </a:r>
            <a:endParaRPr lang="ko-KR" altLang="en-US" sz="900" b="1" dirty="0">
              <a:solidFill>
                <a:srgbClr val="FFFFFF"/>
              </a:solidFill>
            </a:endParaRPr>
          </a:p>
        </p:txBody>
      </p:sp>
      <p:sp>
        <p:nvSpPr>
          <p:cNvPr id="63" name="직사각형 62"/>
          <p:cNvSpPr/>
          <p:nvPr/>
        </p:nvSpPr>
        <p:spPr bwMode="auto">
          <a:xfrm>
            <a:off x="1319870" y="4964434"/>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rgbClr val="FFFFFF"/>
                </a:solidFill>
              </a:rPr>
              <a:t>직무중국어 </a:t>
            </a:r>
            <a:r>
              <a:rPr kumimoji="1" lang="en-US" altLang="ko-KR" sz="900" b="1" dirty="0" smtClean="0">
                <a:solidFill>
                  <a:srgbClr val="FFFFFF"/>
                </a:solidFill>
              </a:rPr>
              <a:t>A</a:t>
            </a:r>
            <a:r>
              <a:rPr kumimoji="1" lang="ko-KR" altLang="en-US" sz="900" b="1" dirty="0" smtClean="0">
                <a:solidFill>
                  <a:srgbClr val="FFFFFF"/>
                </a:solidFill>
              </a:rPr>
              <a:t>반 </a:t>
            </a:r>
            <a:r>
              <a:rPr kumimoji="1" lang="en-US" altLang="ko-KR" sz="900" b="1" dirty="0" smtClean="0">
                <a:solidFill>
                  <a:srgbClr val="FFFFFF"/>
                </a:solidFill>
              </a:rPr>
              <a:t>(</a:t>
            </a:r>
            <a:r>
              <a:rPr kumimoji="1" lang="ko-KR" altLang="en-US" sz="900" b="1" dirty="0" err="1" smtClean="0">
                <a:solidFill>
                  <a:srgbClr val="FFFFFF"/>
                </a:solidFill>
              </a:rPr>
              <a:t>월수금</a:t>
            </a:r>
            <a:r>
              <a:rPr kumimoji="1" lang="ko-KR" altLang="en-US" sz="900" b="1" dirty="0" smtClean="0">
                <a:solidFill>
                  <a:srgbClr val="FFFFFF"/>
                </a:solidFill>
              </a:rPr>
              <a:t> </a:t>
            </a:r>
            <a:r>
              <a:rPr kumimoji="1" lang="en-US" altLang="ko-KR" sz="900" b="1" dirty="0" smtClean="0">
                <a:solidFill>
                  <a:srgbClr val="FFFFFF"/>
                </a:solidFill>
              </a:rPr>
              <a:t>07:00~08:00) </a:t>
            </a:r>
            <a:r>
              <a:rPr kumimoji="1" lang="ko-KR" altLang="en-US" sz="900" b="1" dirty="0">
                <a:solidFill>
                  <a:srgbClr val="FFFFFF"/>
                </a:solidFill>
              </a:rPr>
              <a:t> </a:t>
            </a:r>
            <a:r>
              <a:rPr kumimoji="1" lang="en-US" altLang="ko-KR" sz="900" b="1" dirty="0" smtClean="0">
                <a:solidFill>
                  <a:srgbClr val="FFFFFF"/>
                </a:solidFill>
              </a:rPr>
              <a:t>1</a:t>
            </a:r>
            <a:r>
              <a:rPr kumimoji="1" lang="ko-KR" altLang="en-US" sz="900" b="1" dirty="0" err="1" smtClean="0">
                <a:solidFill>
                  <a:srgbClr val="FFFFFF"/>
                </a:solidFill>
              </a:rPr>
              <a:t>회차</a:t>
            </a:r>
            <a:endParaRPr kumimoji="1" lang="ko-KR" altLang="en-US" sz="900" b="1" dirty="0" smtClean="0">
              <a:solidFill>
                <a:srgbClr val="FFFFFF"/>
              </a:solidFill>
            </a:endParaRP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sp>
        <p:nvSpPr>
          <p:cNvPr id="77" name="직사각형 76"/>
          <p:cNvSpPr/>
          <p:nvPr/>
        </p:nvSpPr>
        <p:spPr bwMode="auto">
          <a:xfrm>
            <a:off x="1289722" y="4945304"/>
            <a:ext cx="5858839" cy="126994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sp>
        <p:nvSpPr>
          <p:cNvPr id="115" name="직사각형 114"/>
          <p:cNvSpPr/>
          <p:nvPr/>
        </p:nvSpPr>
        <p:spPr bwMode="auto">
          <a:xfrm>
            <a:off x="1303176" y="1448077"/>
            <a:ext cx="5851869" cy="154887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1200" b="1" smtClean="0">
                <a:solidFill>
                  <a:srgbClr val="FFFFFF"/>
                </a:solidFill>
              </a:rPr>
              <a:t>ㅗ</a:t>
            </a:r>
            <a:endParaRPr kumimoji="1" lang="ko-KR" altLang="en-US" sz="1200" b="1" dirty="0" smtClean="0">
              <a:solidFill>
                <a:srgbClr val="FFFFFF"/>
              </a:solidFill>
            </a:endParaRPr>
          </a:p>
        </p:txBody>
      </p:sp>
      <p:pic>
        <p:nvPicPr>
          <p:cNvPr id="116" name="그림 115"/>
          <p:cNvPicPr>
            <a:picLocks noChangeAspect="1"/>
          </p:cNvPicPr>
          <p:nvPr/>
        </p:nvPicPr>
        <p:blipFill>
          <a:blip r:embed="rId4"/>
          <a:stretch>
            <a:fillRect/>
          </a:stretch>
        </p:blipFill>
        <p:spPr>
          <a:xfrm>
            <a:off x="5790461" y="2736169"/>
            <a:ext cx="1293034" cy="197972"/>
          </a:xfrm>
          <a:prstGeom prst="rect">
            <a:avLst/>
          </a:prstGeom>
        </p:spPr>
      </p:pic>
      <p:pic>
        <p:nvPicPr>
          <p:cNvPr id="117" name="그림 116"/>
          <p:cNvPicPr>
            <a:picLocks noChangeAspect="1"/>
          </p:cNvPicPr>
          <p:nvPr/>
        </p:nvPicPr>
        <p:blipFill>
          <a:blip r:embed="rId5"/>
          <a:stretch>
            <a:fillRect/>
          </a:stretch>
        </p:blipFill>
        <p:spPr>
          <a:xfrm>
            <a:off x="6075785" y="1470337"/>
            <a:ext cx="1016495" cy="201125"/>
          </a:xfrm>
          <a:prstGeom prst="rect">
            <a:avLst/>
          </a:prstGeom>
        </p:spPr>
      </p:pic>
      <p:sp>
        <p:nvSpPr>
          <p:cNvPr id="118" name="TextBox 117"/>
          <p:cNvSpPr txBox="1"/>
          <p:nvPr/>
        </p:nvSpPr>
        <p:spPr>
          <a:xfrm>
            <a:off x="1796345" y="1484955"/>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119" name="TextBox 118"/>
          <p:cNvSpPr txBox="1"/>
          <p:nvPr/>
        </p:nvSpPr>
        <p:spPr>
          <a:xfrm>
            <a:off x="2329404" y="1491341"/>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grpSp>
        <p:nvGrpSpPr>
          <p:cNvPr id="120" name="그룹 119"/>
          <p:cNvGrpSpPr/>
          <p:nvPr/>
        </p:nvGrpSpPr>
        <p:grpSpPr>
          <a:xfrm>
            <a:off x="1677532" y="1870413"/>
            <a:ext cx="503620" cy="151844"/>
            <a:chOff x="1853004" y="4826628"/>
            <a:chExt cx="508292" cy="216024"/>
          </a:xfrm>
        </p:grpSpPr>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 name="직사각형 121"/>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rgbClr val="FFFFFF"/>
                  </a:solidFill>
                </a:rPr>
                <a:t>미완료</a:t>
              </a:r>
            </a:p>
          </p:txBody>
        </p:sp>
      </p:grpSp>
      <p:grpSp>
        <p:nvGrpSpPr>
          <p:cNvPr id="123" name="그룹 122"/>
          <p:cNvGrpSpPr/>
          <p:nvPr/>
        </p:nvGrpSpPr>
        <p:grpSpPr>
          <a:xfrm>
            <a:off x="1705318" y="2053711"/>
            <a:ext cx="458837" cy="141889"/>
            <a:chOff x="1853004" y="5154597"/>
            <a:chExt cx="546189" cy="204821"/>
          </a:xfrm>
        </p:grpSpPr>
        <p:pic>
          <p:nvPicPr>
            <p:cNvPr id="124"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5" name="직사각형 12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rgbClr val="FFFFFF"/>
                  </a:solidFill>
                </a:rPr>
                <a:t>완</a:t>
              </a:r>
              <a:r>
                <a:rPr kumimoji="1" lang="ko-KR" altLang="en-US" sz="900" b="1" dirty="0">
                  <a:solidFill>
                    <a:srgbClr val="FFFFFF"/>
                  </a:solidFill>
                </a:rPr>
                <a:t>료</a:t>
              </a:r>
              <a:endParaRPr kumimoji="1" lang="ko-KR" altLang="en-US" sz="900" b="1" dirty="0" smtClean="0">
                <a:solidFill>
                  <a:srgbClr val="FFFFFF"/>
                </a:solidFill>
              </a:endParaRPr>
            </a:p>
          </p:txBody>
        </p:sp>
      </p:grpSp>
      <p:pic>
        <p:nvPicPr>
          <p:cNvPr id="126" name="그림 125"/>
          <p:cNvPicPr>
            <a:picLocks noChangeAspect="1"/>
          </p:cNvPicPr>
          <p:nvPr/>
        </p:nvPicPr>
        <p:blipFill>
          <a:blip r:embed="rId8"/>
          <a:stretch>
            <a:fillRect/>
          </a:stretch>
        </p:blipFill>
        <p:spPr>
          <a:xfrm>
            <a:off x="1372612" y="2741578"/>
            <a:ext cx="1521869" cy="149692"/>
          </a:xfrm>
          <a:prstGeom prst="rect">
            <a:avLst/>
          </a:prstGeom>
        </p:spPr>
      </p:pic>
      <p:graphicFrame>
        <p:nvGraphicFramePr>
          <p:cNvPr id="127" name="표 126"/>
          <p:cNvGraphicFramePr>
            <a:graphicFrameLocks noGrp="1"/>
          </p:cNvGraphicFramePr>
          <p:nvPr>
            <p:extLst/>
          </p:nvPr>
        </p:nvGraphicFramePr>
        <p:xfrm>
          <a:off x="1375112" y="1707517"/>
          <a:ext cx="5694598" cy="994344"/>
        </p:xfrm>
        <a:graphic>
          <a:graphicData uri="http://schemas.openxmlformats.org/drawingml/2006/table">
            <a:tbl>
              <a:tblPr firstRow="1" bandRow="1">
                <a:tableStyleId>{5C22544A-7EE6-4342-B048-85BDC9FD1C3A}</a:tableStyleId>
              </a:tblPr>
              <a:tblGrid>
                <a:gridCol w="651350"/>
                <a:gridCol w="792580"/>
                <a:gridCol w="528387"/>
                <a:gridCol w="863713"/>
                <a:gridCol w="1801794"/>
                <a:gridCol w="528387"/>
                <a:gridCol w="528387"/>
              </a:tblGrid>
              <a:tr h="337185">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진행도</a:t>
                      </a: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정희정</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8" name="TextBox 127"/>
          <p:cNvSpPr txBox="1"/>
          <p:nvPr/>
        </p:nvSpPr>
        <p:spPr>
          <a:xfrm>
            <a:off x="1357944" y="1491340"/>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sp>
        <p:nvSpPr>
          <p:cNvPr id="130" name="직사각형 129"/>
          <p:cNvSpPr/>
          <p:nvPr/>
        </p:nvSpPr>
        <p:spPr bwMode="auto">
          <a:xfrm>
            <a:off x="1449131" y="2082249"/>
            <a:ext cx="512374" cy="150868"/>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rgbClr val="FFFFFF"/>
                </a:solidFill>
              </a:rPr>
              <a:t>진행중</a:t>
            </a:r>
            <a:endParaRPr kumimoji="1" lang="ko-KR" altLang="en-US" sz="900" b="1" dirty="0">
              <a:solidFill>
                <a:srgbClr val="FFFFFF"/>
              </a:solidFill>
            </a:endParaRPr>
          </a:p>
        </p:txBody>
      </p:sp>
      <p:pic>
        <p:nvPicPr>
          <p:cNvPr id="133"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27510" y="2090819"/>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4" name="직사각형 133"/>
          <p:cNvSpPr/>
          <p:nvPr/>
        </p:nvSpPr>
        <p:spPr bwMode="auto">
          <a:xfrm>
            <a:off x="6027510" y="2304963"/>
            <a:ext cx="473172"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sp>
        <p:nvSpPr>
          <p:cNvPr id="61" name="직사각형 60"/>
          <p:cNvSpPr/>
          <p:nvPr/>
        </p:nvSpPr>
        <p:spPr bwMode="auto">
          <a:xfrm>
            <a:off x="1449131" y="2299975"/>
            <a:ext cx="512374" cy="150868"/>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rgbClr val="FFFFFF"/>
                </a:solidFill>
              </a:rPr>
              <a:t>진행중</a:t>
            </a:r>
            <a:endParaRPr kumimoji="1" lang="ko-KR" altLang="en-US" sz="900" b="1" dirty="0">
              <a:solidFill>
                <a:srgbClr val="FFFFFF"/>
              </a:solidFill>
            </a:endParaRPr>
          </a:p>
        </p:txBody>
      </p:sp>
      <p:sp>
        <p:nvSpPr>
          <p:cNvPr id="68" name="직사각형 67"/>
          <p:cNvSpPr/>
          <p:nvPr/>
        </p:nvSpPr>
        <p:spPr bwMode="auto">
          <a:xfrm>
            <a:off x="1289723" y="3260710"/>
            <a:ext cx="5865322" cy="1642672"/>
          </a:xfrm>
          <a:prstGeom prst="rect">
            <a:avLst/>
          </a:prstGeom>
          <a:noFill/>
          <a:ln w="19050" cap="flat" cmpd="sng" algn="ctr">
            <a:solidFill>
              <a:schemeClr val="tx1">
                <a:lumMod val="85000"/>
                <a:lumOff val="1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70" name="표 69"/>
          <p:cNvGraphicFramePr>
            <a:graphicFrameLocks noGrp="1"/>
          </p:cNvGraphicFramePr>
          <p:nvPr>
            <p:extLst/>
          </p:nvPr>
        </p:nvGraphicFramePr>
        <p:xfrm>
          <a:off x="1369966" y="3565285"/>
          <a:ext cx="5699743" cy="1058605"/>
        </p:xfrm>
        <a:graphic>
          <a:graphicData uri="http://schemas.openxmlformats.org/drawingml/2006/table">
            <a:tbl>
              <a:tblPr firstRow="1" bandRow="1">
                <a:tableStyleId>{5C22544A-7EE6-4342-B048-85BDC9FD1C3A}</a:tableStyleId>
              </a:tblPr>
              <a:tblGrid>
                <a:gridCol w="843445"/>
                <a:gridCol w="3222685"/>
                <a:gridCol w="720080"/>
                <a:gridCol w="913533"/>
              </a:tblGrid>
              <a:tr h="167299">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제목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등록일</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조회수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2110">
                <a:tc>
                  <a:txBody>
                    <a:bodyPr/>
                    <a:lstStyle/>
                    <a:p>
                      <a:pPr algn="ctr" latinLnBrk="1"/>
                      <a:r>
                        <a:rPr lang="en-US" altLang="ko-KR" sz="1000" dirty="0" smtClean="0">
                          <a:solidFill>
                            <a:schemeClr val="tx1"/>
                          </a:solidFill>
                        </a:rPr>
                        <a:t>9</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b="1" dirty="0" smtClean="0">
                          <a:solidFill>
                            <a:schemeClr val="tx1"/>
                          </a:solidFill>
                        </a:rPr>
                        <a:t>확인만</a:t>
                      </a:r>
                      <a:endParaRPr lang="ko-KR" altLang="en-US" sz="10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1000" b="1" kern="1200" dirty="0" smtClean="0">
                          <a:solidFill>
                            <a:schemeClr val="tx1"/>
                          </a:solidFill>
                          <a:latin typeface="+mn-lt"/>
                          <a:ea typeface="+mn-ea"/>
                          <a:cs typeface="+mn-cs"/>
                        </a:rPr>
                        <a:t>확인만</a:t>
                      </a:r>
                      <a:endParaRPr lang="ko-KR" altLang="en-US" sz="10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7299">
                <a:tc>
                  <a:txBody>
                    <a:bodyPr/>
                    <a:lstStyle/>
                    <a:p>
                      <a:pPr algn="ctr" latinLnBrk="1"/>
                      <a:r>
                        <a:rPr lang="en-US" altLang="ko-KR" sz="1000" dirty="0" smtClean="0">
                          <a:solidFill>
                            <a:schemeClr val="tx1"/>
                          </a:solidFill>
                        </a:rPr>
                        <a:t>8</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7299">
                <a:tc>
                  <a:txBody>
                    <a:bodyPr/>
                    <a:lstStyle/>
                    <a:p>
                      <a:pPr algn="ctr" latinLnBrk="1"/>
                      <a:r>
                        <a:rPr lang="en-US" altLang="ko-KR" sz="1000" dirty="0" smtClean="0">
                          <a:solidFill>
                            <a:schemeClr val="tx1"/>
                          </a:solidFill>
                        </a:rPr>
                        <a:t>7</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7299">
                <a:tc>
                  <a:txBody>
                    <a:bodyPr/>
                    <a:lstStyle/>
                    <a:p>
                      <a:pPr algn="ctr" latinLnBrk="1"/>
                      <a:r>
                        <a:rPr lang="en-US" altLang="ko-KR" sz="1000" dirty="0" smtClean="0">
                          <a:solidFill>
                            <a:schemeClr val="tx1"/>
                          </a:solidFill>
                        </a:rPr>
                        <a:t>6</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7299">
                <a:tc>
                  <a:txBody>
                    <a:bodyPr/>
                    <a:lstStyle/>
                    <a:p>
                      <a:pPr algn="ctr" latinLnBrk="1"/>
                      <a:r>
                        <a:rPr lang="en-US" altLang="ko-KR" sz="1000" dirty="0" smtClean="0">
                          <a:solidFill>
                            <a:schemeClr val="tx1"/>
                          </a:solidFill>
                        </a:rPr>
                        <a:t>5</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6" name="그림 75"/>
          <p:cNvPicPr>
            <a:picLocks noChangeAspect="1"/>
          </p:cNvPicPr>
          <p:nvPr/>
        </p:nvPicPr>
        <p:blipFill>
          <a:blip r:embed="rId4"/>
          <a:stretch>
            <a:fillRect/>
          </a:stretch>
        </p:blipFill>
        <p:spPr>
          <a:xfrm>
            <a:off x="5790461" y="4668558"/>
            <a:ext cx="1293034" cy="197972"/>
          </a:xfrm>
          <a:prstGeom prst="rect">
            <a:avLst/>
          </a:prstGeom>
        </p:spPr>
      </p:pic>
      <p:pic>
        <p:nvPicPr>
          <p:cNvPr id="78" name="그림 77"/>
          <p:cNvPicPr>
            <a:picLocks noChangeAspect="1"/>
          </p:cNvPicPr>
          <p:nvPr/>
        </p:nvPicPr>
        <p:blipFill>
          <a:blip r:embed="rId8"/>
          <a:stretch>
            <a:fillRect/>
          </a:stretch>
        </p:blipFill>
        <p:spPr>
          <a:xfrm>
            <a:off x="1372612" y="4673967"/>
            <a:ext cx="1521869" cy="149692"/>
          </a:xfrm>
          <a:prstGeom prst="rect">
            <a:avLst/>
          </a:prstGeom>
        </p:spPr>
      </p:pic>
      <p:sp>
        <p:nvSpPr>
          <p:cNvPr id="79" name="직사각형 78"/>
          <p:cNvSpPr/>
          <p:nvPr/>
        </p:nvSpPr>
        <p:spPr bwMode="auto">
          <a:xfrm>
            <a:off x="1348894" y="3301748"/>
            <a:ext cx="2434076" cy="21383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rgbClr val="FFFFFF"/>
                </a:solidFill>
              </a:rPr>
              <a:t>직무중국어 </a:t>
            </a:r>
            <a:r>
              <a:rPr kumimoji="1" lang="en-US" altLang="ko-KR" sz="900" b="1" dirty="0" smtClean="0">
                <a:solidFill>
                  <a:srgbClr val="FFFFFF"/>
                </a:solidFill>
              </a:rPr>
              <a:t>A</a:t>
            </a:r>
            <a:r>
              <a:rPr kumimoji="1" lang="ko-KR" altLang="en-US" sz="900" b="1" dirty="0" smtClean="0">
                <a:solidFill>
                  <a:srgbClr val="FFFFFF"/>
                </a:solidFill>
              </a:rPr>
              <a:t>반 </a:t>
            </a:r>
            <a:r>
              <a:rPr kumimoji="1" lang="en-US" altLang="ko-KR" sz="900" b="1" dirty="0" smtClean="0">
                <a:solidFill>
                  <a:srgbClr val="FFFFFF"/>
                </a:solidFill>
              </a:rPr>
              <a:t>(</a:t>
            </a:r>
            <a:r>
              <a:rPr kumimoji="1" lang="ko-KR" altLang="en-US" sz="900" b="1" dirty="0" err="1" smtClean="0">
                <a:solidFill>
                  <a:srgbClr val="FFFFFF"/>
                </a:solidFill>
              </a:rPr>
              <a:t>월수금</a:t>
            </a:r>
            <a:r>
              <a:rPr kumimoji="1" lang="ko-KR" altLang="en-US" sz="900" b="1" dirty="0" smtClean="0">
                <a:solidFill>
                  <a:srgbClr val="FFFFFF"/>
                </a:solidFill>
              </a:rPr>
              <a:t> </a:t>
            </a:r>
            <a:r>
              <a:rPr kumimoji="1" lang="en-US" altLang="ko-KR" sz="900" b="1" dirty="0" smtClean="0">
                <a:solidFill>
                  <a:srgbClr val="FFFFFF"/>
                </a:solidFill>
              </a:rPr>
              <a:t>07:00~08:00) </a:t>
            </a:r>
            <a:endParaRPr kumimoji="1" lang="ko-KR" altLang="en-US" sz="900" b="1" dirty="0" smtClean="0">
              <a:solidFill>
                <a:srgbClr val="FFFFFF"/>
              </a:solidFill>
            </a:endParaRPr>
          </a:p>
        </p:txBody>
      </p:sp>
      <p:sp>
        <p:nvSpPr>
          <p:cNvPr id="80" name="TextBox 79"/>
          <p:cNvSpPr txBox="1"/>
          <p:nvPr/>
        </p:nvSpPr>
        <p:spPr>
          <a:xfrm>
            <a:off x="2233003" y="5215127"/>
            <a:ext cx="4611509" cy="553998"/>
          </a:xfrm>
          <a:prstGeom prst="rect">
            <a:avLst/>
          </a:prstGeom>
          <a:noFill/>
          <a:ln w="12700">
            <a:solidFill>
              <a:schemeClr val="tx1">
                <a:lumMod val="50000"/>
                <a:lumOff val="50000"/>
              </a:schemeClr>
            </a:solidFill>
          </a:ln>
        </p:spPr>
        <p:txBody>
          <a:bodyPr wrap="square" rtlCol="0">
            <a:spAutoFit/>
          </a:bodyPr>
          <a:lstStyle/>
          <a:p>
            <a:r>
              <a:rPr lang="ko-KR" altLang="en-US" sz="1000" b="1" dirty="0" err="1" smtClean="0">
                <a:ln w="12700">
                  <a:noFill/>
                </a:ln>
              </a:rPr>
              <a:t>얄라얄라얄리성얄라얄라얄리성얄라얄라얄리성얄라얄라얄리성얄라얄라얄리성얄라얄라얄리성</a:t>
            </a:r>
            <a:endParaRPr lang="ko-KR" altLang="en-US" sz="1000" b="1" dirty="0">
              <a:ln w="12700">
                <a:noFill/>
              </a:ln>
            </a:endParaRPr>
          </a:p>
          <a:p>
            <a:endParaRPr lang="ko-KR" altLang="en-US" sz="1000" dirty="0">
              <a:ln w="12700">
                <a:noFill/>
              </a:ln>
            </a:endParaRPr>
          </a:p>
        </p:txBody>
      </p:sp>
      <p:sp>
        <p:nvSpPr>
          <p:cNvPr id="81" name="직사각형 80"/>
          <p:cNvSpPr/>
          <p:nvPr/>
        </p:nvSpPr>
        <p:spPr bwMode="auto">
          <a:xfrm>
            <a:off x="1350133" y="5215127"/>
            <a:ext cx="838102" cy="553998"/>
          </a:xfrm>
          <a:prstGeom prst="rect">
            <a:avLst/>
          </a:prstGeom>
          <a:solidFill>
            <a:schemeClr val="tx1">
              <a:lumMod val="50000"/>
              <a:lumOff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수업내용</a:t>
            </a:r>
            <a:endParaRPr kumimoji="1" lang="ko-KR" altLang="en-US" sz="1200" b="1" i="0" u="none" strike="noStrike" cap="none" normalizeH="0" baseline="0" dirty="0" smtClean="0">
              <a:ln>
                <a:noFill/>
              </a:ln>
              <a:effectLst/>
              <a:latin typeface="Arial" charset="0"/>
              <a:ea typeface="돋움" pitchFamily="50" charset="-127"/>
            </a:endParaRPr>
          </a:p>
        </p:txBody>
      </p:sp>
      <p:sp>
        <p:nvSpPr>
          <p:cNvPr id="90" name="직사각형 89"/>
          <p:cNvSpPr/>
          <p:nvPr/>
        </p:nvSpPr>
        <p:spPr bwMode="auto">
          <a:xfrm>
            <a:off x="1349218" y="5840534"/>
            <a:ext cx="838102" cy="246221"/>
          </a:xfrm>
          <a:prstGeom prst="rect">
            <a:avLst/>
          </a:prstGeom>
          <a:solidFill>
            <a:schemeClr val="tx1">
              <a:lumMod val="50000"/>
              <a:lumOff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파</a:t>
            </a:r>
            <a:r>
              <a:rPr kumimoji="1" lang="ko-KR" altLang="en-US" sz="1200" b="1" dirty="0">
                <a:latin typeface="Arial" charset="0"/>
                <a:ea typeface="돋움" pitchFamily="50" charset="-127"/>
              </a:rPr>
              <a:t>일</a:t>
            </a:r>
            <a:endParaRPr kumimoji="1" lang="ko-KR" altLang="en-US" sz="1200" b="1" i="0" u="none" strike="noStrike" cap="none" normalizeH="0" baseline="0" dirty="0" smtClean="0">
              <a:ln>
                <a:noFill/>
              </a:ln>
              <a:effectLst/>
              <a:latin typeface="Arial" charset="0"/>
              <a:ea typeface="돋움" pitchFamily="50" charset="-127"/>
            </a:endParaRPr>
          </a:p>
        </p:txBody>
      </p:sp>
      <p:sp>
        <p:nvSpPr>
          <p:cNvPr id="92" name="TextBox 91"/>
          <p:cNvSpPr txBox="1"/>
          <p:nvPr/>
        </p:nvSpPr>
        <p:spPr>
          <a:xfrm>
            <a:off x="2234145" y="5830811"/>
            <a:ext cx="4611509" cy="246221"/>
          </a:xfrm>
          <a:prstGeom prst="rect">
            <a:avLst/>
          </a:prstGeom>
          <a:noFill/>
          <a:ln w="12700">
            <a:solidFill>
              <a:schemeClr val="tx1">
                <a:lumMod val="50000"/>
                <a:lumOff val="50000"/>
              </a:schemeClr>
            </a:solidFill>
          </a:ln>
        </p:spPr>
        <p:txBody>
          <a:bodyPr wrap="square" rtlCol="0">
            <a:spAutoFit/>
          </a:bodyPr>
          <a:lstStyle/>
          <a:p>
            <a:r>
              <a:rPr lang="en-US" altLang="ko-KR" sz="1000" dirty="0" smtClean="0">
                <a:ln w="12700">
                  <a:noFill/>
                </a:ln>
              </a:rPr>
              <a:t>Song.mp3 (2.1mb)  </a:t>
            </a:r>
            <a:endParaRPr lang="ko-KR" altLang="en-US" sz="1000" dirty="0">
              <a:ln w="12700">
                <a:noFill/>
              </a:ln>
            </a:endParaRPr>
          </a:p>
        </p:txBody>
      </p:sp>
      <p:sp>
        <p:nvSpPr>
          <p:cNvPr id="41" name="직사각형 40"/>
          <p:cNvSpPr/>
          <p:nvPr/>
        </p:nvSpPr>
        <p:spPr bwMode="auto">
          <a:xfrm>
            <a:off x="7452320" y="259008"/>
            <a:ext cx="2736304" cy="1312807"/>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공유 배포 시 </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저작권</a:t>
            </a:r>
            <a:r>
              <a:rPr kumimoji="1" lang="en-US" altLang="ko-KR" sz="1200" b="1" dirty="0" smtClean="0">
                <a:solidFill>
                  <a:schemeClr val="bg1"/>
                </a:solidFill>
                <a:latin typeface="Arial" charset="0"/>
                <a:ea typeface="돋움" pitchFamily="50" charset="-127"/>
              </a:rPr>
              <a:t>!???!!?!?!?!</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066635553"/>
      </p:ext>
    </p:extLst>
  </p:cSld>
  <p:clrMapOvr>
    <a:masterClrMapping/>
  </p:clrMapOvr>
  <p:transition advClick="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(3). </a:t>
            </a:r>
            <a:r>
              <a:rPr lang="ko-KR" altLang="en-US" dirty="0" smtClean="0">
                <a:solidFill>
                  <a:srgbClr val="000000"/>
                </a:solidFill>
                <a:latin typeface="돋움"/>
                <a:ea typeface="돋움"/>
                <a:sym typeface="Wingdings" panose="05000000000000000000" pitchFamily="2" charset="2"/>
              </a:rPr>
              <a:t>방명</a:t>
            </a:r>
            <a:r>
              <a:rPr lang="ko-KR" altLang="en-US" dirty="0">
                <a:solidFill>
                  <a:srgbClr val="000000"/>
                </a:solidFill>
                <a:latin typeface="돋움"/>
                <a:ea typeface="돋움"/>
                <a:sym typeface="Wingdings" panose="05000000000000000000" pitchFamily="2" charset="2"/>
              </a:rPr>
              <a:t>록</a:t>
            </a:r>
            <a:r>
              <a:rPr lang="ko-KR" altLang="en-US" dirty="0" smtClean="0">
                <a:solidFill>
                  <a:srgbClr val="000000"/>
                </a:solidFill>
                <a:latin typeface="돋움"/>
                <a:ea typeface="돋움"/>
                <a:sym typeface="Wingdings" panose="05000000000000000000" pitchFamily="2" charset="2"/>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19" y="943876"/>
            <a:ext cx="6931107"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AutoShape 91"/>
          <p:cNvSpPr>
            <a:spLocks noChangeArrowheads="1"/>
          </p:cNvSpPr>
          <p:nvPr/>
        </p:nvSpPr>
        <p:spPr bwMode="auto">
          <a:xfrm rot="5400000">
            <a:off x="3609745" y="4476382"/>
            <a:ext cx="324035"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grpSp>
        <p:nvGrpSpPr>
          <p:cNvPr id="2" name="그룹 1"/>
          <p:cNvGrpSpPr/>
          <p:nvPr/>
        </p:nvGrpSpPr>
        <p:grpSpPr>
          <a:xfrm>
            <a:off x="1453884" y="1438021"/>
            <a:ext cx="5728744" cy="4445943"/>
            <a:chOff x="1291528" y="1438021"/>
            <a:chExt cx="5728744" cy="4445943"/>
          </a:xfrm>
        </p:grpSpPr>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1528" y="3518586"/>
              <a:ext cx="5728743" cy="2365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1529" y="1438021"/>
              <a:ext cx="5728743" cy="3221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6" name="직사각형 15"/>
          <p:cNvSpPr/>
          <p:nvPr/>
        </p:nvSpPr>
        <p:spPr>
          <a:xfrm>
            <a:off x="7534421" y="1237800"/>
            <a:ext cx="1400783" cy="4591734"/>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a:t>프로필 방명록과 동일</a:t>
            </a:r>
            <a:r>
              <a:rPr lang="en-US" altLang="ko-KR" sz="1200" b="1" dirty="0"/>
              <a:t>(</a:t>
            </a:r>
            <a:r>
              <a:rPr lang="ko-KR" altLang="en-US" sz="1200" b="1" dirty="0"/>
              <a:t>연동</a:t>
            </a:r>
            <a:r>
              <a:rPr lang="en-US" altLang="ko-KR" sz="1200" b="1" dirty="0"/>
              <a:t>)</a:t>
            </a:r>
            <a:endParaRPr lang="en-US" altLang="ko-KR" sz="1200" b="1" dirty="0">
              <a:sym typeface="Wingdings" panose="05000000000000000000" pitchFamily="2" charset="2"/>
            </a:endParaRPr>
          </a:p>
          <a:p>
            <a:pPr marL="88900" indent="-88900">
              <a:buFont typeface="Arial" panose="020B0604020202020204" pitchFamily="34" charset="0"/>
              <a:buChar char="•"/>
            </a:pPr>
            <a:r>
              <a:rPr lang="ko-KR" altLang="en-US" sz="1200" b="1" dirty="0"/>
              <a:t>등록 글 최신 순으로 보여주기 </a:t>
            </a:r>
            <a:endParaRPr lang="en-US" altLang="ko-KR" sz="1200" b="1" dirty="0"/>
          </a:p>
          <a:p>
            <a:pPr marL="88900" indent="-88900">
              <a:buFont typeface="Arial" panose="020B0604020202020204" pitchFamily="34" charset="0"/>
              <a:buChar char="•"/>
            </a:pPr>
            <a:r>
              <a:rPr lang="ko-KR" altLang="en-US" sz="1200" b="1" dirty="0" err="1"/>
              <a:t>최신글</a:t>
            </a:r>
            <a:r>
              <a:rPr lang="ko-KR" altLang="en-US" sz="1200" b="1" dirty="0"/>
              <a:t> 등록 시 </a:t>
            </a:r>
            <a:r>
              <a:rPr lang="ko-KR" altLang="en-US" sz="1200" b="1" dirty="0" err="1"/>
              <a:t>푸쉬알림</a:t>
            </a:r>
            <a:r>
              <a:rPr lang="ko-KR" altLang="en-US" sz="1200" b="1" dirty="0"/>
              <a:t> 기능 활성화</a:t>
            </a:r>
            <a:endParaRPr lang="en-US" altLang="ko-KR" sz="1200" b="1" dirty="0"/>
          </a:p>
        </p:txBody>
      </p:sp>
      <p:sp>
        <p:nvSpPr>
          <p:cNvPr id="17" name="AutoShape 85"/>
          <p:cNvSpPr>
            <a:spLocks noChangeArrowheads="1"/>
          </p:cNvSpPr>
          <p:nvPr/>
        </p:nvSpPr>
        <p:spPr bwMode="auto">
          <a:xfrm rot="5400000">
            <a:off x="5029942" y="3314595"/>
            <a:ext cx="4615205" cy="30983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3" name="TextBox 2"/>
          <p:cNvSpPr txBox="1"/>
          <p:nvPr/>
        </p:nvSpPr>
        <p:spPr>
          <a:xfrm>
            <a:off x="2826386" y="5604292"/>
            <a:ext cx="637028" cy="153888"/>
          </a:xfrm>
          <a:prstGeom prst="rect">
            <a:avLst/>
          </a:prstGeom>
          <a:solidFill>
            <a:schemeClr val="accent2">
              <a:lumMod val="75000"/>
            </a:schemeClr>
          </a:solidFill>
        </p:spPr>
        <p:txBody>
          <a:bodyPr wrap="square" lIns="0" tIns="0" rIns="0" bIns="0" rtlCol="0" anchor="ctr">
            <a:spAutoFit/>
          </a:bodyPr>
          <a:lstStyle/>
          <a:p>
            <a:pPr algn="ctr"/>
            <a:r>
              <a:rPr lang="en-US" altLang="ko-KR" sz="1000" b="1" dirty="0" smtClean="0"/>
              <a:t>Submit</a:t>
            </a:r>
            <a:endParaRPr lang="ko-KR" altLang="en-US" sz="1000" b="1" dirty="0"/>
          </a:p>
        </p:txBody>
      </p:sp>
      <p:sp>
        <p:nvSpPr>
          <p:cNvPr id="21" name="TextBox 20"/>
          <p:cNvSpPr txBox="1"/>
          <p:nvPr/>
        </p:nvSpPr>
        <p:spPr>
          <a:xfrm>
            <a:off x="3718846" y="5584497"/>
            <a:ext cx="827191" cy="182718"/>
          </a:xfrm>
          <a:prstGeom prst="rect">
            <a:avLst/>
          </a:prstGeom>
          <a:solidFill>
            <a:schemeClr val="accent2">
              <a:lumMod val="75000"/>
            </a:schemeClr>
          </a:solidFill>
        </p:spPr>
        <p:txBody>
          <a:bodyPr wrap="square" lIns="0" tIns="0" rIns="0" bIns="0" rtlCol="0" anchor="ctr">
            <a:normAutofit/>
          </a:bodyPr>
          <a:lstStyle/>
          <a:p>
            <a:pPr algn="ctr"/>
            <a:r>
              <a:rPr lang="ko-KR" altLang="en-US" sz="1000" b="1" dirty="0" smtClean="0"/>
              <a:t>비밀로 하기</a:t>
            </a:r>
            <a:endParaRPr lang="ko-KR" altLang="en-US" sz="1000" b="1" dirty="0"/>
          </a:p>
        </p:txBody>
      </p:sp>
      <p:pic>
        <p:nvPicPr>
          <p:cNvPr id="22" name="그림 21"/>
          <p:cNvPicPr>
            <a:picLocks noChangeAspect="1"/>
          </p:cNvPicPr>
          <p:nvPr/>
        </p:nvPicPr>
        <p:blipFill>
          <a:blip r:embed="rId5"/>
          <a:stretch>
            <a:fillRect/>
          </a:stretch>
        </p:blipFill>
        <p:spPr>
          <a:xfrm>
            <a:off x="3564426" y="5600279"/>
            <a:ext cx="161925" cy="161925"/>
          </a:xfrm>
          <a:prstGeom prst="rect">
            <a:avLst/>
          </a:prstGeom>
        </p:spPr>
      </p:pic>
      <p:grpSp>
        <p:nvGrpSpPr>
          <p:cNvPr id="30" name="그룹 29"/>
          <p:cNvGrpSpPr/>
          <p:nvPr/>
        </p:nvGrpSpPr>
        <p:grpSpPr>
          <a:xfrm>
            <a:off x="1460454" y="1185866"/>
            <a:ext cx="5722174" cy="213338"/>
            <a:chOff x="2725632" y="2059155"/>
            <a:chExt cx="4622397" cy="269461"/>
          </a:xfrm>
        </p:grpSpPr>
        <p:pic>
          <p:nvPicPr>
            <p:cNvPr id="3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직사각형 32"/>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방명록</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18" name="TextBox 17"/>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19" name="직사각형 18"/>
          <p:cNvSpPr/>
          <p:nvPr/>
        </p:nvSpPr>
        <p:spPr bwMode="auto">
          <a:xfrm>
            <a:off x="6192272" y="944815"/>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606738999"/>
      </p:ext>
    </p:extLst>
  </p:cSld>
  <p:clrMapOvr>
    <a:masterClrMapping/>
  </p:clrMapOvr>
  <p:transition advClick="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4(4). </a:t>
            </a:r>
            <a:r>
              <a:rPr lang="ko-KR" altLang="en-US" dirty="0" smtClean="0">
                <a:solidFill>
                  <a:srgbClr val="000000"/>
                </a:solidFill>
                <a:latin typeface="돋움"/>
                <a:ea typeface="돋움"/>
                <a:sym typeface="Wingdings" panose="05000000000000000000" pitchFamily="2" charset="2"/>
              </a:rPr>
              <a:t>과제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1" name="그림 20"/>
          <p:cNvPicPr/>
          <p:nvPr/>
        </p:nvPicPr>
        <p:blipFill>
          <a:blip r:embed="rId2">
            <a:extLst>
              <a:ext uri="{28A0092B-C50C-407E-A947-70E740481C1C}">
                <a14:useLocalDpi xmlns:a14="http://schemas.microsoft.com/office/drawing/2010/main" val="0"/>
              </a:ext>
            </a:extLst>
          </a:blip>
          <a:stretch>
            <a:fillRect/>
          </a:stretch>
        </p:blipFill>
        <p:spPr>
          <a:xfrm>
            <a:off x="323528" y="1447378"/>
            <a:ext cx="8280920" cy="3528392"/>
          </a:xfrm>
          <a:prstGeom prst="rect">
            <a:avLst/>
          </a:prstGeom>
        </p:spPr>
      </p:pic>
      <p:sp>
        <p:nvSpPr>
          <p:cNvPr id="3" name="직사각형 2"/>
          <p:cNvSpPr/>
          <p:nvPr/>
        </p:nvSpPr>
        <p:spPr bwMode="auto">
          <a:xfrm>
            <a:off x="569900" y="1733466"/>
            <a:ext cx="7530492" cy="3274962"/>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 name="표 3"/>
          <p:cNvGraphicFramePr>
            <a:graphicFrameLocks noGrp="1"/>
          </p:cNvGraphicFramePr>
          <p:nvPr>
            <p:extLst>
              <p:ext uri="{D42A27DB-BD31-4B8C-83A1-F6EECF244321}">
                <p14:modId xmlns:p14="http://schemas.microsoft.com/office/powerpoint/2010/main" val="4260500347"/>
              </p:ext>
            </p:extLst>
          </p:nvPr>
        </p:nvGraphicFramePr>
        <p:xfrm>
          <a:off x="1516889" y="3007838"/>
          <a:ext cx="7519607" cy="2630256"/>
        </p:xfrm>
        <a:graphic>
          <a:graphicData uri="http://schemas.openxmlformats.org/drawingml/2006/table">
            <a:tbl>
              <a:tblPr firstRow="1" bandRow="1">
                <a:tableStyleId>{5C22544A-7EE6-4342-B048-85BDC9FD1C3A}</a:tableStyleId>
              </a:tblPr>
              <a:tblGrid>
                <a:gridCol w="867102"/>
                <a:gridCol w="3178987"/>
                <a:gridCol w="1736759"/>
                <a:gridCol w="1736759"/>
              </a:tblGrid>
              <a:tr h="328782">
                <a:tc>
                  <a:txBody>
                    <a:bodyPr/>
                    <a:lstStyle/>
                    <a:p>
                      <a:pPr algn="ctr" latinLnBrk="1"/>
                      <a:r>
                        <a:rPr lang="en-US" altLang="ko-KR" sz="1100" dirty="0" smtClean="0">
                          <a:solidFill>
                            <a:schemeClr val="tx1"/>
                          </a:solidFill>
                        </a:rPr>
                        <a:t>#</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제목</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등록일</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조회수</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r>
                        <a:rPr lang="en-US" altLang="ko-KR" sz="1100" dirty="0" smtClean="0">
                          <a:solidFill>
                            <a:schemeClr val="tx1"/>
                          </a:solidFill>
                        </a:rPr>
                        <a:t>1</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900</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graphicFrame>
        <p:nvGraphicFramePr>
          <p:cNvPr id="10" name="표 9"/>
          <p:cNvGraphicFramePr>
            <a:graphicFrameLocks noGrp="1"/>
          </p:cNvGraphicFramePr>
          <p:nvPr>
            <p:extLst/>
          </p:nvPr>
        </p:nvGraphicFramePr>
        <p:xfrm>
          <a:off x="1545232" y="1906893"/>
          <a:ext cx="7491262" cy="946044"/>
        </p:xfrm>
        <a:graphic>
          <a:graphicData uri="http://schemas.openxmlformats.org/drawingml/2006/table">
            <a:tbl>
              <a:tblPr firstRow="1" bandRow="1">
                <a:tableStyleId>{5C22544A-7EE6-4342-B048-85BDC9FD1C3A}</a:tableStyleId>
              </a:tblPr>
              <a:tblGrid>
                <a:gridCol w="619425"/>
                <a:gridCol w="3203412"/>
                <a:gridCol w="3668425"/>
              </a:tblGrid>
              <a:tr h="236511">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고객사</a:t>
                      </a:r>
                      <a:r>
                        <a:rPr lang="ko-KR" altLang="en-US" sz="1000" dirty="0" smtClean="0">
                          <a:solidFill>
                            <a:schemeClr val="tx1"/>
                          </a:solidFill>
                        </a:rPr>
                        <a:t> </a:t>
                      </a:r>
                      <a:r>
                        <a:rPr lang="en-US" altLang="ko-KR" sz="1000" dirty="0" smtClean="0">
                          <a:solidFill>
                            <a:schemeClr val="tx1"/>
                          </a:solidFill>
                        </a:rPr>
                        <a:t>/ </a:t>
                      </a:r>
                      <a:r>
                        <a:rPr lang="ko-KR" altLang="en-US" sz="1000" dirty="0" smtClean="0">
                          <a:solidFill>
                            <a:schemeClr val="tx1"/>
                          </a:solidFill>
                        </a:rPr>
                        <a:t>프로그램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수강시간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 </a:t>
                      </a:r>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월</a:t>
                      </a:r>
                      <a:r>
                        <a:rPr lang="en-US" altLang="ko-KR" sz="1000" dirty="0" smtClean="0">
                          <a:solidFill>
                            <a:schemeClr val="tx1"/>
                          </a:solidFill>
                        </a:rPr>
                        <a:t>, </a:t>
                      </a:r>
                      <a:r>
                        <a:rPr lang="ko-KR" altLang="en-US" sz="1000" dirty="0" smtClean="0">
                          <a:solidFill>
                            <a:schemeClr val="tx1"/>
                          </a:solidFill>
                        </a:rPr>
                        <a:t>화 수  </a:t>
                      </a:r>
                      <a:r>
                        <a:rPr lang="en-US" altLang="ko-KR" sz="1000" dirty="0" smtClean="0">
                          <a:solidFill>
                            <a:schemeClr val="tx1"/>
                          </a:solidFill>
                        </a:rPr>
                        <a:t>/  07:00~08:00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a:t>
                      </a:r>
                      <a:r>
                        <a:rPr lang="en-US" altLang="ko-KR" sz="1000" baseline="0" dirty="0" smtClean="0">
                          <a:solidFill>
                            <a:schemeClr val="tx1"/>
                          </a:solidFill>
                        </a:rPr>
                        <a:t> 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화</a:t>
                      </a:r>
                      <a:r>
                        <a:rPr lang="en-US" altLang="ko-KR" sz="1000" dirty="0" smtClean="0">
                          <a:solidFill>
                            <a:schemeClr val="tx1"/>
                          </a:solidFill>
                        </a:rPr>
                        <a:t>, </a:t>
                      </a:r>
                      <a:r>
                        <a:rPr lang="ko-KR" altLang="en-US" sz="1000" dirty="0" smtClean="0">
                          <a:solidFill>
                            <a:schemeClr val="tx1"/>
                          </a:solidFill>
                        </a:rPr>
                        <a:t>목 </a:t>
                      </a:r>
                      <a:r>
                        <a:rPr lang="en-US" altLang="ko-KR" sz="1000" dirty="0" smtClean="0">
                          <a:solidFill>
                            <a:schemeClr val="tx1"/>
                          </a:solidFill>
                        </a:rPr>
                        <a:t>/ 18:00~19:00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SK / BIZ</a:t>
                      </a:r>
                      <a:endParaRPr lang="ko-KR" altLang="en-US" sz="10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1" name="TextBox 10"/>
          <p:cNvSpPr txBox="1"/>
          <p:nvPr/>
        </p:nvSpPr>
        <p:spPr>
          <a:xfrm>
            <a:off x="2133583" y="1816559"/>
            <a:ext cx="3302511" cy="1104192"/>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5" name="꺾인 연결선 4"/>
          <p:cNvCxnSpPr>
            <a:stCxn id="11" idx="1"/>
            <a:endCxn id="4" idx="1"/>
          </p:cNvCxnSpPr>
          <p:nvPr/>
        </p:nvCxnSpPr>
        <p:spPr bwMode="auto">
          <a:xfrm rot="10800000" flipV="1">
            <a:off x="1516889" y="2368654"/>
            <a:ext cx="616694" cy="1954311"/>
          </a:xfrm>
          <a:prstGeom prst="bentConnector3">
            <a:avLst>
              <a:gd name="adj1" fmla="val 137069"/>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직사각형 13"/>
          <p:cNvSpPr/>
          <p:nvPr/>
        </p:nvSpPr>
        <p:spPr>
          <a:xfrm>
            <a:off x="240634" y="2219866"/>
            <a:ext cx="946246" cy="2217246"/>
          </a:xfrm>
          <a:prstGeom prst="rect">
            <a:avLst/>
          </a:prstGeom>
          <a:solidFill>
            <a:schemeClr val="bg1"/>
          </a:solidFill>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000" b="1" dirty="0" smtClean="0"/>
              <a:t>해당 </a:t>
            </a:r>
            <a:r>
              <a:rPr lang="ko-KR" altLang="en-US" sz="1000" b="1" dirty="0" err="1" smtClean="0">
                <a:solidFill>
                  <a:schemeClr val="accent2">
                    <a:lumMod val="50000"/>
                  </a:schemeClr>
                </a:solidFill>
              </a:rPr>
              <a:t>고객사</a:t>
            </a:r>
            <a:r>
              <a:rPr lang="ko-KR" altLang="en-US" sz="1000" b="1" dirty="0" smtClean="0">
                <a:solidFill>
                  <a:schemeClr val="accent2">
                    <a:lumMod val="50000"/>
                  </a:schemeClr>
                </a:solidFill>
              </a:rPr>
              <a:t> </a:t>
            </a:r>
            <a:r>
              <a:rPr lang="en-US" altLang="ko-KR" sz="1000" b="1" dirty="0" smtClean="0">
                <a:solidFill>
                  <a:schemeClr val="accent2">
                    <a:lumMod val="50000"/>
                  </a:schemeClr>
                </a:solidFill>
              </a:rPr>
              <a:t>/ </a:t>
            </a:r>
            <a:r>
              <a:rPr lang="ko-KR" altLang="en-US" sz="1000" b="1" dirty="0" smtClean="0">
                <a:solidFill>
                  <a:schemeClr val="accent2">
                    <a:lumMod val="50000"/>
                  </a:schemeClr>
                </a:solidFill>
              </a:rPr>
              <a:t>프로그램 </a:t>
            </a:r>
            <a:r>
              <a:rPr lang="ko-KR" altLang="en-US" sz="1000" b="1" dirty="0" smtClean="0"/>
              <a:t>클릭 시 아래 학습자료 게시판은 해당 </a:t>
            </a:r>
            <a:r>
              <a:rPr lang="ko-KR" altLang="en-US" sz="1000" b="1" dirty="0"/>
              <a:t> </a:t>
            </a:r>
            <a:r>
              <a:rPr lang="ko-KR" altLang="en-US" sz="1000" b="1" dirty="0" smtClean="0"/>
              <a:t>고객 </a:t>
            </a:r>
            <a:r>
              <a:rPr lang="en-US" altLang="ko-KR" sz="1000" b="1" dirty="0" smtClean="0"/>
              <a:t>/ </a:t>
            </a:r>
            <a:r>
              <a:rPr lang="ko-KR" altLang="en-US" sz="1000" b="1" dirty="0" smtClean="0"/>
              <a:t>프로그램에 대한 게시판으로 자동 전환</a:t>
            </a:r>
            <a:endParaRPr lang="en-US" altLang="ko-KR" sz="1000" b="1" dirty="0"/>
          </a:p>
        </p:txBody>
      </p:sp>
      <p:sp>
        <p:nvSpPr>
          <p:cNvPr id="2" name="직사각형 1"/>
          <p:cNvSpPr/>
          <p:nvPr/>
        </p:nvSpPr>
        <p:spPr bwMode="auto">
          <a:xfrm>
            <a:off x="6406124" y="91811"/>
            <a:ext cx="2469102" cy="1796007"/>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이희승 </a:t>
            </a:r>
            <a:r>
              <a:rPr kumimoji="1" lang="en-US" altLang="ko-KR" sz="1200" b="1" dirty="0" smtClean="0">
                <a:solidFill>
                  <a:schemeClr val="bg1"/>
                </a:solidFill>
                <a:latin typeface="Arial" charset="0"/>
                <a:ea typeface="돋움" pitchFamily="50" charset="-127"/>
              </a:rPr>
              <a:t>: </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과제의 경우 일단</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오프라인</a:t>
            </a:r>
            <a:r>
              <a:rPr kumimoji="1" lang="ko-KR" altLang="en-US" sz="1200" b="1" i="0" u="none" strike="noStrike" cap="none" normalizeH="0" dirty="0" smtClean="0">
                <a:ln>
                  <a:noFill/>
                </a:ln>
                <a:solidFill>
                  <a:schemeClr val="bg1"/>
                </a:solidFill>
                <a:effectLst/>
                <a:latin typeface="Arial" charset="0"/>
                <a:ea typeface="돋움" pitchFamily="50" charset="-127"/>
              </a:rPr>
              <a:t> 유인물 </a:t>
            </a:r>
            <a:r>
              <a:rPr kumimoji="1" lang="ko-KR" altLang="en-US" sz="1200" b="1" i="0" u="none" strike="noStrike" cap="none" normalizeH="0" dirty="0" err="1" smtClean="0">
                <a:ln>
                  <a:noFill/>
                </a:ln>
                <a:solidFill>
                  <a:schemeClr val="bg1"/>
                </a:solidFill>
                <a:effectLst/>
                <a:latin typeface="Arial" charset="0"/>
                <a:ea typeface="돋움" pitchFamily="50" charset="-127"/>
              </a:rPr>
              <a:t>배포식</a:t>
            </a:r>
            <a:r>
              <a:rPr kumimoji="1" lang="ko-KR" altLang="en-US" sz="1200" b="1" i="0" u="none" strike="noStrike" cap="none" normalizeH="0" dirty="0" smtClean="0">
                <a:ln>
                  <a:noFill/>
                </a:ln>
                <a:solidFill>
                  <a:schemeClr val="bg1"/>
                </a:solidFill>
                <a:effectLst/>
                <a:latin typeface="Arial" charset="0"/>
                <a:ea typeface="돋움" pitchFamily="50" charset="-127"/>
              </a:rPr>
              <a:t> </a:t>
            </a:r>
            <a:r>
              <a:rPr kumimoji="1" lang="ko-KR" altLang="en-US" sz="1200" b="1" i="0" u="none" strike="noStrike" cap="none" normalizeH="0" dirty="0" err="1" smtClean="0">
                <a:ln>
                  <a:noFill/>
                </a:ln>
                <a:solidFill>
                  <a:schemeClr val="bg1"/>
                </a:solidFill>
                <a:effectLst/>
                <a:latin typeface="Arial" charset="0"/>
                <a:ea typeface="돋움" pitchFamily="50" charset="-127"/>
              </a:rPr>
              <a:t>으로</a:t>
            </a:r>
            <a:endParaRPr kumimoji="1" lang="en-US" altLang="ko-KR" sz="1200" b="1" i="0" u="none" strike="noStrike" cap="none" normalizeH="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진행하는 것이 어떤지</a:t>
            </a:r>
            <a:r>
              <a:rPr kumimoji="1" lang="en-US" altLang="ko-KR" sz="1200" b="1" dirty="0" smtClean="0">
                <a:solidFill>
                  <a:schemeClr val="bg1"/>
                </a:solidFill>
                <a:latin typeface="Arial" charset="0"/>
                <a:ea typeface="돋움" pitchFamily="50" charset="-127"/>
              </a:rPr>
              <a:t>?</a:t>
            </a:r>
            <a:endParaRPr kumimoji="1" lang="en-US" altLang="ko-KR" sz="1200" b="1" i="0" u="none" strike="noStrike" cap="none" normalizeH="0" dirty="0" smtClean="0">
              <a:ln>
                <a:noFill/>
              </a:ln>
              <a:solidFill>
                <a:schemeClr val="bg1"/>
              </a:solidFill>
              <a:effectLst/>
              <a:latin typeface="Arial" charset="0"/>
              <a:ea typeface="돋움" pitchFamily="50" charset="-127"/>
            </a:endParaRPr>
          </a:p>
        </p:txBody>
      </p:sp>
      <p:sp>
        <p:nvSpPr>
          <p:cNvPr id="12" name="직사각형 1"/>
          <p:cNvSpPr/>
          <p:nvPr/>
        </p:nvSpPr>
        <p:spPr bwMode="auto">
          <a:xfrm>
            <a:off x="4593569" y="3732042"/>
            <a:ext cx="4464496" cy="1562474"/>
          </a:xfrm>
          <a:prstGeom prst="rect">
            <a:avLst/>
          </a:prstGeom>
          <a:solidFill>
            <a:schemeClr val="accent6">
              <a:lumMod val="2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50" b="1" dirty="0" smtClean="0">
                <a:solidFill>
                  <a:schemeClr val="bg1"/>
                </a:solidFill>
                <a:latin typeface="Arial" charset="0"/>
                <a:ea typeface="돋움" pitchFamily="50" charset="-127"/>
              </a:rPr>
              <a:t>서한울 </a:t>
            </a:r>
            <a:r>
              <a:rPr kumimoji="1" lang="en-US" altLang="ko-KR" sz="1050" b="1" dirty="0" smtClean="0">
                <a:solidFill>
                  <a:schemeClr val="bg1"/>
                </a:solidFill>
                <a:latin typeface="Arial" charset="0"/>
                <a:ea typeface="돋움" pitchFamily="50" charset="-127"/>
              </a:rPr>
              <a:t>: </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50" b="1" dirty="0" smtClean="0">
                <a:solidFill>
                  <a:schemeClr val="bg1"/>
                </a:solidFill>
                <a:latin typeface="Arial" charset="0"/>
                <a:ea typeface="돋움" pitchFamily="50" charset="-127"/>
              </a:rPr>
              <a:t>ㅁ 가급적 오프라인 유인물 지양 </a:t>
            </a:r>
            <a:r>
              <a:rPr kumimoji="1" lang="en-US" altLang="ko-KR" sz="1050" b="1" dirty="0" smtClean="0">
                <a:solidFill>
                  <a:schemeClr val="bg1"/>
                </a:solidFill>
                <a:latin typeface="Arial" charset="0"/>
                <a:ea typeface="돋움" pitchFamily="50" charset="-127"/>
              </a:rPr>
              <a:t>(</a:t>
            </a:r>
            <a:r>
              <a:rPr kumimoji="1" lang="ko-KR" altLang="en-US" sz="1050" b="1" dirty="0" smtClean="0">
                <a:solidFill>
                  <a:schemeClr val="bg1"/>
                </a:solidFill>
                <a:latin typeface="Arial" charset="0"/>
                <a:ea typeface="돋움" pitchFamily="50" charset="-127"/>
              </a:rPr>
              <a:t>향후 시스템상 내에서 처리</a:t>
            </a:r>
            <a:r>
              <a:rPr kumimoji="1" lang="en-US" altLang="ko-KR" sz="1050" b="1" dirty="0" smtClean="0">
                <a:solidFill>
                  <a:schemeClr val="bg1"/>
                </a:solidFill>
                <a:latin typeface="Arial" charset="0"/>
                <a:ea typeface="돋움" pitchFamily="50" charset="-127"/>
              </a:rPr>
              <a:t>)</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50" b="1" dirty="0" smtClean="0">
                <a:solidFill>
                  <a:schemeClr val="bg1"/>
                </a:solidFill>
                <a:latin typeface="Arial" charset="0"/>
                <a:ea typeface="돋움" pitchFamily="50" charset="-127"/>
              </a:rPr>
              <a:t>ㅁ 요거 그때 </a:t>
            </a:r>
            <a:r>
              <a:rPr kumimoji="1" lang="en-US" altLang="ko-KR" sz="1050" b="1" dirty="0" smtClean="0">
                <a:solidFill>
                  <a:schemeClr val="bg1"/>
                </a:solidFill>
                <a:latin typeface="Arial" charset="0"/>
                <a:ea typeface="돋움" pitchFamily="50" charset="-127"/>
              </a:rPr>
              <a:t>To-Do</a:t>
            </a:r>
            <a:r>
              <a:rPr kumimoji="1" lang="ko-KR" altLang="en-US" sz="1050" b="1" dirty="0" smtClean="0">
                <a:solidFill>
                  <a:schemeClr val="bg1"/>
                </a:solidFill>
                <a:latin typeface="Arial" charset="0"/>
                <a:ea typeface="돋움" pitchFamily="50" charset="-127"/>
              </a:rPr>
              <a:t>로 빼기로 했었죠</a:t>
            </a:r>
            <a:r>
              <a:rPr kumimoji="1" lang="en-US" altLang="ko-KR" sz="1050" b="1" dirty="0" smtClean="0">
                <a:solidFill>
                  <a:schemeClr val="bg1"/>
                </a:solidFill>
                <a:latin typeface="Arial" charset="0"/>
                <a:ea typeface="돋움" pitchFamily="50" charset="-127"/>
              </a:rPr>
              <a:t>?</a:t>
            </a:r>
          </a:p>
        </p:txBody>
      </p:sp>
      <p:sp>
        <p:nvSpPr>
          <p:cNvPr id="6" name="직사각형 5"/>
          <p:cNvSpPr/>
          <p:nvPr/>
        </p:nvSpPr>
        <p:spPr bwMode="auto">
          <a:xfrm>
            <a:off x="1907704" y="292006"/>
            <a:ext cx="3816424" cy="2416914"/>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일단 제외</a:t>
            </a:r>
            <a:r>
              <a:rPr kumimoji="1" lang="en-US" altLang="ko-KR" sz="1200" b="1" i="0" u="none" strike="noStrike" cap="none" normalizeH="0" baseline="0" dirty="0" smtClean="0">
                <a:ln>
                  <a:noFill/>
                </a:ln>
                <a:solidFill>
                  <a:schemeClr val="bg1"/>
                </a:solidFill>
                <a:effectLst/>
                <a:latin typeface="Arial" charset="0"/>
                <a:ea typeface="돋움" pitchFamily="50" charset="-127"/>
              </a:rPr>
              <a:t>????</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896975377"/>
      </p:ext>
    </p:extLst>
  </p:cSld>
  <p:clrMapOvr>
    <a:masterClrMapping/>
  </p:clrMapOvr>
  <p:transition advClick="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4483155"/>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3095161440"/>
      </p:ext>
    </p:extLst>
  </p:cSld>
  <p:clrMapOvr>
    <a:masterClrMapping/>
  </p:clrMapOvr>
  <p:transition advClick="0"/>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5</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내 교육 </a:t>
            </a:r>
            <a:r>
              <a:rPr lang="ko-KR" altLang="en-US" dirty="0" err="1" smtClean="0">
                <a:solidFill>
                  <a:srgbClr val="000000"/>
                </a:solidFill>
                <a:latin typeface="돋움"/>
                <a:ea typeface="돋움"/>
                <a:sym typeface="Wingdings" panose="05000000000000000000" pitchFamily="2" charset="2"/>
              </a:rPr>
              <a:t>스케쥴</a:t>
            </a:r>
            <a:r>
              <a:rPr lang="ko-KR" altLang="en-US" dirty="0" smtClean="0">
                <a:solidFill>
                  <a:srgbClr val="000000"/>
                </a:solidFill>
                <a:latin typeface="돋움"/>
                <a:ea typeface="돋움"/>
                <a:sym typeface="Wingdings" panose="05000000000000000000" pitchFamily="2" charset="2"/>
              </a:rPr>
              <a:t> 전체화면 및 기능설명</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846" y="1052736"/>
            <a:ext cx="6902538"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1169528" y="5165034"/>
            <a:ext cx="6815173" cy="1015663"/>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en-US" altLang="ko-KR" sz="1200" b="1" dirty="0" smtClean="0"/>
              <a:t>Boots Box </a:t>
            </a:r>
            <a:r>
              <a:rPr lang="ko-KR" altLang="en-US" sz="1200" b="1" dirty="0" smtClean="0"/>
              <a:t>기능 및 템플릿 활용</a:t>
            </a:r>
            <a:endParaRPr lang="en-US" altLang="ko-KR" sz="1200" b="1" dirty="0" smtClean="0"/>
          </a:p>
          <a:p>
            <a:pPr marL="85725" indent="-85725">
              <a:buFont typeface="Arial" panose="020B0604020202020204" pitchFamily="34" charset="0"/>
              <a:buChar char="•"/>
            </a:pPr>
            <a:r>
              <a:rPr lang="ko-KR" altLang="en-US" sz="1200" b="1" dirty="0" smtClean="0"/>
              <a:t>개인 일정추가 </a:t>
            </a:r>
            <a:r>
              <a:rPr lang="en-US" altLang="ko-KR" sz="1200" b="1" dirty="0" smtClean="0"/>
              <a:t>, </a:t>
            </a:r>
            <a:r>
              <a:rPr lang="ko-KR" altLang="en-US" sz="1200" b="1" dirty="0" smtClean="0"/>
              <a:t>삭제</a:t>
            </a:r>
            <a:r>
              <a:rPr lang="en-US" altLang="ko-KR" sz="1200" b="1" dirty="0" smtClean="0"/>
              <a:t>, </a:t>
            </a:r>
            <a:r>
              <a:rPr lang="ko-KR" altLang="en-US" sz="1200" b="1" dirty="0" smtClean="0"/>
              <a:t>수정</a:t>
            </a:r>
            <a:endParaRPr lang="en-US" altLang="ko-KR" sz="1200" b="1" dirty="0" smtClean="0"/>
          </a:p>
          <a:p>
            <a:pPr marL="85725" indent="-85725">
              <a:buFont typeface="Arial" panose="020B0604020202020204" pitchFamily="34" charset="0"/>
              <a:buChar char="•"/>
            </a:pPr>
            <a:r>
              <a:rPr lang="ko-KR" altLang="en-US" sz="1200" b="1" dirty="0" smtClean="0"/>
              <a:t>수업일정은 </a:t>
            </a:r>
            <a:r>
              <a:rPr lang="en-US" altLang="ko-KR" sz="1200" b="1" dirty="0" smtClean="0"/>
              <a:t>Fix</a:t>
            </a:r>
            <a:r>
              <a:rPr lang="ko-KR" altLang="en-US" sz="1200" b="1" dirty="0" smtClean="0"/>
              <a:t>되어서 자동노출 및 수정불가</a:t>
            </a:r>
            <a:r>
              <a:rPr lang="en-US" altLang="ko-KR" sz="1200" b="1" dirty="0" smtClean="0"/>
              <a:t>(</a:t>
            </a:r>
            <a:r>
              <a:rPr lang="ko-KR" altLang="en-US" sz="1200" b="1" dirty="0" smtClean="0"/>
              <a:t>더 </a:t>
            </a:r>
            <a:r>
              <a:rPr lang="ko-KR" altLang="en-US" sz="1200" b="1" dirty="0" err="1" smtClean="0"/>
              <a:t>만다린에서</a:t>
            </a:r>
            <a:r>
              <a:rPr lang="ko-KR" altLang="en-US" sz="1200" b="1" dirty="0" smtClean="0"/>
              <a:t> 등록한 해당 일정은 수정 </a:t>
            </a:r>
            <a:r>
              <a:rPr lang="ko-KR" altLang="en-US" sz="1200" b="1" dirty="0" err="1" smtClean="0"/>
              <a:t>및삭제</a:t>
            </a:r>
            <a:r>
              <a:rPr lang="ko-KR" altLang="en-US" sz="1200" b="1" dirty="0" smtClean="0"/>
              <a:t> 불가</a:t>
            </a:r>
            <a:r>
              <a:rPr lang="en-US" altLang="ko-KR" sz="1200" b="1" dirty="0" smtClean="0"/>
              <a:t>)</a:t>
            </a:r>
          </a:p>
          <a:p>
            <a:pPr marL="85725" indent="-85725">
              <a:buFont typeface="Arial" panose="020B0604020202020204" pitchFamily="34" charset="0"/>
              <a:buChar char="•"/>
            </a:pPr>
            <a:r>
              <a:rPr lang="ko-KR" altLang="en-US" sz="1200" b="1" dirty="0" smtClean="0"/>
              <a:t>모든 일정에 대한 알림 기능 지원</a:t>
            </a:r>
            <a:r>
              <a:rPr lang="en-US" altLang="ko-KR" sz="1200" b="1" dirty="0" smtClean="0"/>
              <a:t>. </a:t>
            </a:r>
            <a:r>
              <a:rPr lang="ko-KR" altLang="en-US" sz="1200" b="1" dirty="0" smtClean="0"/>
              <a:t> 해당  날짜 </a:t>
            </a:r>
            <a:r>
              <a:rPr lang="en-US" altLang="ko-KR" sz="1200" b="1" dirty="0" smtClean="0"/>
              <a:t>/</a:t>
            </a:r>
            <a:r>
              <a:rPr lang="ko-KR" altLang="en-US" sz="1200" b="1" dirty="0" smtClean="0"/>
              <a:t>시간에 알림</a:t>
            </a:r>
            <a:r>
              <a:rPr lang="en-US" altLang="ko-KR" sz="1200" b="1" dirty="0"/>
              <a:t> </a:t>
            </a:r>
            <a:r>
              <a:rPr lang="ko-KR" altLang="en-US" sz="1200" b="1" dirty="0" smtClean="0"/>
              <a:t>기능 활성화</a:t>
            </a:r>
            <a:r>
              <a:rPr lang="en-US" altLang="ko-KR" sz="1200" b="1" dirty="0" smtClean="0"/>
              <a:t>(ex – </a:t>
            </a:r>
            <a:r>
              <a:rPr lang="ko-KR" altLang="en-US" sz="1200" b="1" dirty="0" err="1" smtClean="0"/>
              <a:t>푸쉬</a:t>
            </a:r>
            <a:r>
              <a:rPr lang="en-US" altLang="ko-KR" sz="1200" b="1" dirty="0" smtClean="0"/>
              <a:t>)</a:t>
            </a:r>
          </a:p>
          <a:p>
            <a:pPr marL="85725" indent="-85725">
              <a:buFont typeface="Arial" panose="020B0604020202020204" pitchFamily="34" charset="0"/>
              <a:buChar char="•"/>
            </a:pPr>
            <a:r>
              <a:rPr lang="en-US" altLang="ko-KR" sz="1200" b="1" dirty="0" smtClean="0"/>
              <a:t>Default </a:t>
            </a:r>
            <a:r>
              <a:rPr lang="ko-KR" altLang="en-US" sz="1200" b="1" dirty="0" smtClean="0"/>
              <a:t>값은 알림 없음</a:t>
            </a:r>
            <a:r>
              <a:rPr lang="en-US" altLang="ko-KR" sz="1200" b="1" dirty="0" smtClean="0"/>
              <a:t>, </a:t>
            </a:r>
            <a:r>
              <a:rPr lang="ko-KR" altLang="en-US" sz="1200" b="1" dirty="0" smtClean="0"/>
              <a:t>개인적으로 알림 활성화</a:t>
            </a:r>
            <a:endParaRPr lang="en-US" altLang="ko-KR" sz="1200" b="1" dirty="0" smtClean="0"/>
          </a:p>
        </p:txBody>
      </p:sp>
      <p:sp>
        <p:nvSpPr>
          <p:cNvPr id="19" name="AutoShape 85"/>
          <p:cNvSpPr>
            <a:spLocks noChangeArrowheads="1"/>
          </p:cNvSpPr>
          <p:nvPr/>
        </p:nvSpPr>
        <p:spPr bwMode="auto">
          <a:xfrm rot="10800000">
            <a:off x="1259632" y="4697487"/>
            <a:ext cx="6768752" cy="35340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8" name="직사각형 7"/>
          <p:cNvSpPr/>
          <p:nvPr/>
        </p:nvSpPr>
        <p:spPr bwMode="auto">
          <a:xfrm>
            <a:off x="7092098" y="1052918"/>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36618377"/>
      </p:ext>
    </p:extLst>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좌측 </a:t>
            </a:r>
            <a:r>
              <a:rPr lang="en-US" altLang="ko-KR" dirty="0" smtClean="0">
                <a:solidFill>
                  <a:srgbClr val="000000"/>
                </a:solidFill>
                <a:latin typeface="돋움"/>
                <a:ea typeface="돋움"/>
              </a:rPr>
              <a:t>Menu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010" y="1338492"/>
            <a:ext cx="1589336" cy="4898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AutoShape 85"/>
          <p:cNvSpPr>
            <a:spLocks noChangeArrowheads="1"/>
          </p:cNvSpPr>
          <p:nvPr/>
        </p:nvSpPr>
        <p:spPr bwMode="auto">
          <a:xfrm rot="5400000">
            <a:off x="-53660" y="3671506"/>
            <a:ext cx="4826811"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8" name="Rectangle 3"/>
          <p:cNvSpPr txBox="1">
            <a:spLocks noChangeArrowheads="1"/>
          </p:cNvSpPr>
          <p:nvPr/>
        </p:nvSpPr>
        <p:spPr bwMode="auto">
          <a:xfrm>
            <a:off x="2529724" y="1355098"/>
            <a:ext cx="2851942" cy="487552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00" tIns="90000" rIns="36000" bIns="44450" numCol="1" anchor="t" anchorCtr="0" compatLnSpc="1">
            <a:prstTxWarp prst="textNoShape">
              <a:avLst/>
            </a:prstTxWarp>
            <a:sp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latinLnBrk="0"/>
            <a:r>
              <a:rPr lang="ko-KR" altLang="en-US" b="1" kern="0" dirty="0" smtClean="0"/>
              <a:t>클래스 관리</a:t>
            </a:r>
            <a:endParaRPr lang="en-US" altLang="ko-KR" b="1" kern="0" dirty="0" smtClean="0"/>
          </a:p>
          <a:p>
            <a:pPr lvl="1" latinLnBrk="0"/>
            <a:r>
              <a:rPr lang="en-US" altLang="ko-KR" b="1" kern="0" dirty="0" smtClean="0"/>
              <a:t> </a:t>
            </a:r>
            <a:r>
              <a:rPr lang="en-US" altLang="ko-KR" b="1" kern="0" dirty="0" err="1" smtClean="0"/>
              <a:t>전체보</a:t>
            </a:r>
            <a:r>
              <a:rPr lang="ko-KR" altLang="en-US" b="1" kern="0" dirty="0" smtClean="0"/>
              <a:t>기</a:t>
            </a:r>
            <a:endParaRPr lang="en-US" altLang="ko-KR" b="1" kern="0" dirty="0" smtClean="0"/>
          </a:p>
          <a:p>
            <a:pPr lvl="1" latinLnBrk="0"/>
            <a:r>
              <a:rPr lang="ko-KR" altLang="en-US" b="1" kern="0" dirty="0" smtClean="0"/>
              <a:t> </a:t>
            </a:r>
            <a:r>
              <a:rPr lang="ko-KR" altLang="en-US" b="1" kern="0" dirty="0" err="1" smtClean="0"/>
              <a:t>출석율</a:t>
            </a:r>
            <a:r>
              <a:rPr lang="ko-KR" altLang="en-US" b="1" kern="0" dirty="0" smtClean="0"/>
              <a:t> 조회</a:t>
            </a:r>
            <a:endParaRPr lang="en-US" altLang="ko-KR" b="1" kern="0" dirty="0" smtClean="0"/>
          </a:p>
          <a:p>
            <a:pPr lvl="1" latinLnBrk="0"/>
            <a:r>
              <a:rPr lang="en-US" altLang="ko-KR" b="1" kern="0" dirty="0"/>
              <a:t> </a:t>
            </a:r>
            <a:r>
              <a:rPr lang="ko-KR" altLang="en-US" b="1" kern="0" dirty="0" smtClean="0"/>
              <a:t>출결관리</a:t>
            </a:r>
            <a:endParaRPr lang="en-US" altLang="ko-KR" b="1" kern="0" dirty="0" smtClean="0"/>
          </a:p>
          <a:p>
            <a:pPr lvl="1" latinLnBrk="0"/>
            <a:r>
              <a:rPr lang="en-US" altLang="ko-KR" b="1" kern="0" dirty="0"/>
              <a:t> </a:t>
            </a:r>
            <a:r>
              <a:rPr lang="ko-KR" altLang="en-US" b="1" kern="0" dirty="0" smtClean="0"/>
              <a:t>교육보고 </a:t>
            </a:r>
            <a:r>
              <a:rPr lang="ko-KR" altLang="en-US" b="1" kern="0" dirty="0" err="1" smtClean="0"/>
              <a:t>컨펌</a:t>
            </a:r>
            <a:endParaRPr lang="en-US" altLang="ko-KR" b="1" kern="0" dirty="0" smtClean="0"/>
          </a:p>
          <a:p>
            <a:pPr lvl="1" latinLnBrk="0"/>
            <a:r>
              <a:rPr lang="en-US" altLang="ko-KR" b="1" kern="0" dirty="0" smtClean="0"/>
              <a:t> </a:t>
            </a:r>
            <a:r>
              <a:rPr lang="ko-KR" altLang="en-US" b="1" kern="0" dirty="0" smtClean="0"/>
              <a:t>신규 클래스 신청현황</a:t>
            </a:r>
            <a:endParaRPr lang="en-US" altLang="ko-KR" b="1" kern="0" dirty="0"/>
          </a:p>
          <a:p>
            <a:pPr latinLnBrk="0"/>
            <a:r>
              <a:rPr lang="ko-KR" altLang="en-US" b="1" kern="0" dirty="0" smtClean="0"/>
              <a:t>직원 관리</a:t>
            </a:r>
            <a:endParaRPr lang="en-US" altLang="ko-KR" b="1" kern="0" dirty="0" smtClean="0"/>
          </a:p>
          <a:p>
            <a:pPr lvl="1" latinLnBrk="0"/>
            <a:r>
              <a:rPr lang="en-US" altLang="ko-KR" b="1" kern="0" dirty="0"/>
              <a:t> </a:t>
            </a:r>
            <a:r>
              <a:rPr lang="ko-KR" altLang="en-US" b="1" kern="0" dirty="0" err="1" smtClean="0"/>
              <a:t>매니져</a:t>
            </a:r>
            <a:endParaRPr lang="en-US" altLang="ko-KR" b="1" kern="0" dirty="0" smtClean="0"/>
          </a:p>
          <a:p>
            <a:pPr lvl="1" latinLnBrk="0"/>
            <a:r>
              <a:rPr lang="en-US" altLang="ko-KR" b="1" kern="0" dirty="0"/>
              <a:t> </a:t>
            </a:r>
            <a:r>
              <a:rPr lang="ko-KR" altLang="en-US" b="1" kern="0" dirty="0" smtClean="0"/>
              <a:t>강사</a:t>
            </a:r>
            <a:endParaRPr lang="en-US" altLang="ko-KR" b="1" kern="0" dirty="0" smtClean="0"/>
          </a:p>
          <a:p>
            <a:pPr latinLnBrk="0"/>
            <a:r>
              <a:rPr lang="ko-KR" altLang="en-US" b="1" kern="0" dirty="0" err="1" smtClean="0"/>
              <a:t>고객사</a:t>
            </a:r>
            <a:r>
              <a:rPr lang="ko-KR" altLang="en-US" b="1" kern="0" dirty="0" smtClean="0"/>
              <a:t> 관리</a:t>
            </a:r>
            <a:endParaRPr lang="en-US" altLang="ko-KR" b="1" kern="0" dirty="0" smtClean="0"/>
          </a:p>
          <a:p>
            <a:pPr lvl="1" latinLnBrk="0"/>
            <a:r>
              <a:rPr lang="en-US" altLang="ko-KR" b="1" kern="0" dirty="0"/>
              <a:t> </a:t>
            </a:r>
            <a:r>
              <a:rPr lang="en-US" altLang="ko-KR" b="1" kern="0" dirty="0" smtClean="0"/>
              <a:t>HR</a:t>
            </a:r>
          </a:p>
          <a:p>
            <a:pPr lvl="1" latinLnBrk="0"/>
            <a:r>
              <a:rPr lang="en-US" altLang="ko-KR" b="1" kern="0" dirty="0"/>
              <a:t> </a:t>
            </a:r>
            <a:r>
              <a:rPr lang="ko-KR" altLang="en-US" b="1" kern="0" dirty="0" smtClean="0"/>
              <a:t>학생</a:t>
            </a:r>
            <a:endParaRPr lang="en-US" altLang="ko-KR" b="1" kern="0" dirty="0" smtClean="0"/>
          </a:p>
          <a:p>
            <a:pPr lvl="1" latinLnBrk="0"/>
            <a:r>
              <a:rPr lang="en-US" altLang="ko-KR" b="1" kern="0" dirty="0" smtClean="0"/>
              <a:t> </a:t>
            </a:r>
            <a:r>
              <a:rPr lang="ko-KR" altLang="en-US" b="1" kern="0" dirty="0" smtClean="0"/>
              <a:t>교육 종합평가</a:t>
            </a:r>
            <a:endParaRPr lang="en-US" altLang="ko-KR" b="1" kern="0" dirty="0"/>
          </a:p>
          <a:p>
            <a:pPr latinLnBrk="0"/>
            <a:r>
              <a:rPr lang="en-US" altLang="ko-KR" b="1" kern="0" dirty="0" smtClean="0"/>
              <a:t> </a:t>
            </a:r>
            <a:r>
              <a:rPr lang="ko-KR" altLang="en-US" b="1" kern="0" dirty="0" smtClean="0"/>
              <a:t>비용관리</a:t>
            </a:r>
            <a:endParaRPr lang="en-US" altLang="ko-KR" b="1" kern="0" dirty="0" smtClean="0"/>
          </a:p>
          <a:p>
            <a:pPr lvl="1" latinLnBrk="0"/>
            <a:r>
              <a:rPr lang="ko-KR" altLang="en-US" b="1" kern="0" dirty="0" smtClean="0"/>
              <a:t> 교수</a:t>
            </a:r>
            <a:endParaRPr lang="en-US" altLang="ko-KR" b="1" kern="0" dirty="0" smtClean="0"/>
          </a:p>
          <a:p>
            <a:pPr lvl="1" latinLnBrk="0"/>
            <a:r>
              <a:rPr lang="en-US" altLang="ko-KR" b="1" kern="0" dirty="0"/>
              <a:t> </a:t>
            </a:r>
            <a:r>
              <a:rPr lang="en-US" altLang="ko-KR" b="1" kern="0" dirty="0" smtClean="0"/>
              <a:t>HR</a:t>
            </a:r>
          </a:p>
          <a:p>
            <a:pPr lvl="1" latinLnBrk="0"/>
            <a:r>
              <a:rPr lang="en-US" altLang="ko-KR" b="1" kern="0" dirty="0"/>
              <a:t> </a:t>
            </a:r>
            <a:r>
              <a:rPr lang="ko-KR" altLang="en-US" b="1" kern="0" dirty="0" smtClean="0"/>
              <a:t>현황</a:t>
            </a:r>
            <a:endParaRPr lang="en-US" altLang="ko-KR" b="1" kern="0" dirty="0" smtClean="0"/>
          </a:p>
        </p:txBody>
      </p:sp>
      <p:sp>
        <p:nvSpPr>
          <p:cNvPr id="8" name="TextBox 7"/>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a:t>HR</a:t>
            </a:r>
            <a:endParaRPr lang="ko-KR" altLang="en-US" sz="1200" b="1" dirty="0"/>
          </a:p>
        </p:txBody>
      </p:sp>
      <p:sp>
        <p:nvSpPr>
          <p:cNvPr id="7" name="Rectangle 3"/>
          <p:cNvSpPr txBox="1">
            <a:spLocks noChangeArrowheads="1"/>
          </p:cNvSpPr>
          <p:nvPr/>
        </p:nvSpPr>
        <p:spPr bwMode="auto">
          <a:xfrm>
            <a:off x="5436096" y="1346768"/>
            <a:ext cx="2851942" cy="488385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00" tIns="90000" rIns="36000" bIns="44450" numCol="1" anchor="t"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b="1" kern="0" dirty="0" smtClean="0"/>
              <a:t>5. </a:t>
            </a:r>
            <a:r>
              <a:rPr lang="ko-KR" altLang="en-US" b="1" kern="0" dirty="0" smtClean="0"/>
              <a:t>커뮤니티</a:t>
            </a:r>
            <a:endParaRPr lang="en-US" altLang="ko-KR" b="1" kern="0" dirty="0"/>
          </a:p>
          <a:p>
            <a:pPr lvl="1" latinLnBrk="0"/>
            <a:r>
              <a:rPr lang="en-US" altLang="ko-KR" b="1" kern="0" dirty="0"/>
              <a:t> </a:t>
            </a:r>
            <a:r>
              <a:rPr lang="ko-KR" altLang="en-US" b="1" kern="0" dirty="0" smtClean="0"/>
              <a:t>전체보기</a:t>
            </a:r>
            <a:endParaRPr lang="en-US" altLang="ko-KR" b="1" kern="0" dirty="0" smtClean="0"/>
          </a:p>
          <a:p>
            <a:pPr lvl="1" latinLnBrk="0"/>
            <a:r>
              <a:rPr lang="ko-KR" altLang="en-US" b="1" kern="0" dirty="0" smtClean="0"/>
              <a:t> 공지사항</a:t>
            </a:r>
            <a:endParaRPr lang="en-US" altLang="ko-KR" b="1" kern="0" dirty="0" smtClean="0"/>
          </a:p>
          <a:p>
            <a:pPr lvl="1" latinLnBrk="0"/>
            <a:r>
              <a:rPr lang="en-US" altLang="ko-KR" b="1" kern="0" dirty="0"/>
              <a:t> </a:t>
            </a:r>
            <a:r>
              <a:rPr lang="ko-KR" altLang="en-US" b="1" kern="0" dirty="0" err="1" smtClean="0"/>
              <a:t>잡뱅크</a:t>
            </a:r>
            <a:endParaRPr lang="en-US" altLang="ko-KR" b="1" kern="0" dirty="0" smtClean="0"/>
          </a:p>
          <a:p>
            <a:pPr lvl="1" latinLnBrk="0"/>
            <a:r>
              <a:rPr lang="en-US" altLang="ko-KR" b="1" kern="0" dirty="0"/>
              <a:t> </a:t>
            </a:r>
            <a:r>
              <a:rPr lang="ko-KR" altLang="en-US" b="1" kern="0" dirty="0" smtClean="0"/>
              <a:t>방명록</a:t>
            </a:r>
            <a:endParaRPr lang="en-US" altLang="ko-KR" b="1" kern="0" dirty="0" smtClean="0"/>
          </a:p>
          <a:p>
            <a:pPr lvl="1" latinLnBrk="0"/>
            <a:r>
              <a:rPr lang="en-US" altLang="ko-KR" b="1" kern="0" dirty="0"/>
              <a:t> </a:t>
            </a:r>
            <a:r>
              <a:rPr lang="ko-KR" altLang="en-US" b="1" kern="0" dirty="0" smtClean="0"/>
              <a:t>학습자료</a:t>
            </a:r>
            <a:endParaRPr lang="en-US" altLang="ko-KR" b="1" kern="0" dirty="0" smtClean="0"/>
          </a:p>
          <a:p>
            <a:pPr lvl="1" latinLnBrk="0"/>
            <a:r>
              <a:rPr lang="en-US" altLang="ko-KR" b="1" kern="0" dirty="0"/>
              <a:t> </a:t>
            </a:r>
            <a:r>
              <a:rPr lang="ko-KR" altLang="en-US" b="1" kern="0" dirty="0" smtClean="0"/>
              <a:t>과제</a:t>
            </a:r>
            <a:endParaRPr lang="en-US" altLang="ko-KR" b="1" kern="0" dirty="0" smtClean="0"/>
          </a:p>
          <a:p>
            <a:pPr marL="0" indent="0" latinLnBrk="0">
              <a:buNone/>
            </a:pPr>
            <a:r>
              <a:rPr lang="en-US" altLang="ko-KR" b="1" kern="0" dirty="0" smtClean="0"/>
              <a:t>6.  </a:t>
            </a:r>
            <a:r>
              <a:rPr lang="ko-KR" altLang="en-US" b="1" kern="0" dirty="0" err="1" smtClean="0"/>
              <a:t>스케쥴</a:t>
            </a:r>
            <a:r>
              <a:rPr lang="ko-KR" altLang="en-US" b="1" kern="0" dirty="0" smtClean="0"/>
              <a:t> 관리</a:t>
            </a:r>
            <a:endParaRPr lang="en-US" altLang="ko-KR" b="1" kern="0" dirty="0" smtClean="0"/>
          </a:p>
          <a:p>
            <a:pPr marL="0" indent="0" latinLnBrk="0">
              <a:buNone/>
            </a:pPr>
            <a:r>
              <a:rPr lang="en-US" altLang="ko-KR" b="1" kern="0" dirty="0" smtClean="0"/>
              <a:t>7. </a:t>
            </a:r>
            <a:r>
              <a:rPr lang="ko-KR" altLang="en-US" b="1" kern="0" dirty="0" smtClean="0"/>
              <a:t>설문조사</a:t>
            </a:r>
            <a:r>
              <a:rPr lang="en-US" altLang="ko-KR" b="1" kern="0" dirty="0" smtClean="0"/>
              <a:t>	</a:t>
            </a:r>
          </a:p>
          <a:p>
            <a:pPr marL="0" indent="0" latinLnBrk="0">
              <a:buNone/>
            </a:pPr>
            <a:r>
              <a:rPr lang="en-US" altLang="ko-KR" b="1" kern="0" dirty="0" smtClean="0"/>
              <a:t>8. </a:t>
            </a:r>
            <a:r>
              <a:rPr lang="ko-KR" altLang="en-US" b="1" kern="0" dirty="0" smtClean="0"/>
              <a:t>계정관리</a:t>
            </a:r>
            <a:endParaRPr lang="en-US" altLang="ko-KR" b="1" kern="0" dirty="0" smtClean="0"/>
          </a:p>
        </p:txBody>
      </p:sp>
    </p:spTree>
    <p:extLst>
      <p:ext uri="{BB962C8B-B14F-4D97-AF65-F5344CB8AC3E}">
        <p14:creationId xmlns:p14="http://schemas.microsoft.com/office/powerpoint/2010/main" val="3297034660"/>
      </p:ext>
    </p:extLst>
  </p:cSld>
  <p:clrMapOvr>
    <a:masterClrMapping/>
  </p:clrMapOvr>
  <p:transition advClick="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069503"/>
            <a:ext cx="5832648" cy="2981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283969" y="2014917"/>
            <a:ext cx="648072" cy="333964"/>
          </a:xfrm>
          <a:prstGeom prst="rect">
            <a:avLst/>
          </a:prstGeom>
          <a:noFill/>
          <a:ln w="25400">
            <a:solidFill>
              <a:srgbClr val="FF0000"/>
            </a:solidFill>
            <a:prstDash val="dash"/>
          </a:ln>
        </p:spPr>
        <p:txBody>
          <a:bodyPr wrap="square" rtlCol="0">
            <a:normAutofit fontScale="92500" lnSpcReduction="10000"/>
          </a:bodyPr>
          <a:lstStyle/>
          <a:p>
            <a:endParaRPr lang="ko-KR" altLang="en-US" dirty="0"/>
          </a:p>
        </p:txBody>
      </p:sp>
      <p:sp>
        <p:nvSpPr>
          <p:cNvPr id="8" name="직사각형 7"/>
          <p:cNvSpPr/>
          <p:nvPr/>
        </p:nvSpPr>
        <p:spPr>
          <a:xfrm>
            <a:off x="6300192" y="798059"/>
            <a:ext cx="2380163" cy="1013910"/>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캘린더 상 일정 </a:t>
            </a:r>
            <a:r>
              <a:rPr lang="en-US" altLang="ko-KR" sz="1200" b="1" dirty="0" smtClean="0"/>
              <a:t>Bar </a:t>
            </a:r>
            <a:r>
              <a:rPr lang="ko-KR" altLang="en-US" sz="1200" b="1" dirty="0" smtClean="0"/>
              <a:t>클릭 시 수정화면 팝업</a:t>
            </a:r>
            <a:endParaRPr lang="en-US" altLang="ko-KR" sz="1200" b="1" dirty="0" smtClean="0"/>
          </a:p>
          <a:p>
            <a:pPr marL="88900" indent="-88900">
              <a:buFont typeface="Arial" panose="020B0604020202020204" pitchFamily="34" charset="0"/>
              <a:buChar char="•"/>
            </a:pPr>
            <a:r>
              <a:rPr lang="ko-KR" altLang="en-US" sz="1200" b="1" dirty="0" smtClean="0"/>
              <a:t>수정 버튼 클릭 시 일정수정 화면 전환</a:t>
            </a:r>
            <a:r>
              <a:rPr lang="en-US" altLang="ko-KR" sz="1200" b="1" dirty="0" smtClean="0"/>
              <a:t>(</a:t>
            </a:r>
            <a:r>
              <a:rPr lang="ko-KR" altLang="en-US" sz="1200" b="1" dirty="0" smtClean="0"/>
              <a:t>일정수정 화면은 일정등록 화면과 동일</a:t>
            </a:r>
            <a:r>
              <a:rPr lang="en-US" altLang="ko-KR" sz="1200" b="1" dirty="0" smtClean="0"/>
              <a:t>)</a:t>
            </a:r>
            <a:endParaRPr lang="en-US" altLang="ko-KR" sz="1200" b="1" dirty="0"/>
          </a:p>
        </p:txBody>
      </p:sp>
      <p:sp>
        <p:nvSpPr>
          <p:cNvPr id="9" name="TextBox 8"/>
          <p:cNvSpPr txBox="1"/>
          <p:nvPr/>
        </p:nvSpPr>
        <p:spPr>
          <a:xfrm>
            <a:off x="1197480" y="2533068"/>
            <a:ext cx="998255" cy="749431"/>
          </a:xfrm>
          <a:prstGeom prst="rect">
            <a:avLst/>
          </a:prstGeom>
          <a:noFill/>
          <a:ln w="25400">
            <a:solidFill>
              <a:srgbClr val="FF0000"/>
            </a:solidFill>
            <a:prstDash val="dash"/>
          </a:ln>
        </p:spPr>
        <p:txBody>
          <a:bodyPr wrap="square" rtlCol="0">
            <a:normAutofit/>
          </a:bodyPr>
          <a:lstStyle/>
          <a:p>
            <a:endParaRPr lang="ko-KR" altLang="en-US" dirty="0"/>
          </a:p>
        </p:txBody>
      </p:sp>
      <p:sp>
        <p:nvSpPr>
          <p:cNvPr id="10" name="TextBox 9"/>
          <p:cNvSpPr txBox="1"/>
          <p:nvPr/>
        </p:nvSpPr>
        <p:spPr>
          <a:xfrm>
            <a:off x="3455875" y="3261787"/>
            <a:ext cx="468053" cy="333964"/>
          </a:xfrm>
          <a:prstGeom prst="rect">
            <a:avLst/>
          </a:prstGeom>
          <a:noFill/>
          <a:ln w="25400">
            <a:solidFill>
              <a:srgbClr val="FF0000"/>
            </a:solidFill>
            <a:prstDash val="dash"/>
          </a:ln>
        </p:spPr>
        <p:txBody>
          <a:bodyPr wrap="square" rtlCol="0">
            <a:normAutofit fontScale="92500" lnSpcReduction="10000"/>
          </a:bodyPr>
          <a:lstStyle/>
          <a:p>
            <a:endParaRPr lang="ko-KR" altLang="en-US" dirty="0"/>
          </a:p>
        </p:txBody>
      </p:sp>
      <p:cxnSp>
        <p:nvCxnSpPr>
          <p:cNvPr id="3" name="꺾인 연결선 2"/>
          <p:cNvCxnSpPr>
            <a:stCxn id="7" idx="3"/>
            <a:endCxn id="8" idx="1"/>
          </p:cNvCxnSpPr>
          <p:nvPr/>
        </p:nvCxnSpPr>
        <p:spPr bwMode="auto">
          <a:xfrm flipV="1">
            <a:off x="4932041" y="1305014"/>
            <a:ext cx="1368151" cy="876885"/>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그림 12"/>
          <p:cNvPicPr/>
          <p:nvPr/>
        </p:nvPicPr>
        <p:blipFill>
          <a:blip r:embed="rId3">
            <a:extLst>
              <a:ext uri="{28A0092B-C50C-407E-A947-70E740481C1C}">
                <a14:useLocalDpi xmlns:a14="http://schemas.microsoft.com/office/drawing/2010/main" val="0"/>
              </a:ext>
            </a:extLst>
          </a:blip>
          <a:stretch>
            <a:fillRect/>
          </a:stretch>
        </p:blipFill>
        <p:spPr>
          <a:xfrm>
            <a:off x="6300192" y="1941577"/>
            <a:ext cx="2406375" cy="1415415"/>
          </a:xfrm>
          <a:prstGeom prst="rect">
            <a:avLst/>
          </a:prstGeom>
        </p:spPr>
      </p:pic>
      <p:sp>
        <p:nvSpPr>
          <p:cNvPr id="16" name="AutoShape 85"/>
          <p:cNvSpPr>
            <a:spLocks noChangeArrowheads="1"/>
          </p:cNvSpPr>
          <p:nvPr/>
        </p:nvSpPr>
        <p:spPr bwMode="auto">
          <a:xfrm rot="10800000">
            <a:off x="6506023" y="1843606"/>
            <a:ext cx="1968500" cy="17832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21" name="직사각형 20"/>
          <p:cNvSpPr/>
          <p:nvPr/>
        </p:nvSpPr>
        <p:spPr>
          <a:xfrm>
            <a:off x="2195735" y="4138491"/>
            <a:ext cx="1507167" cy="2098820"/>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캘린더 상 날짜 클릭 시 일정등록 화면 팝업</a:t>
            </a:r>
            <a:endParaRPr lang="en-US" altLang="ko-KR" sz="1200" b="1" dirty="0"/>
          </a:p>
          <a:p>
            <a:pPr marL="88900" indent="-88900">
              <a:buFont typeface="Arial" panose="020B0604020202020204" pitchFamily="34" charset="0"/>
              <a:buChar char="•"/>
            </a:pPr>
            <a:r>
              <a:rPr lang="ko-KR" altLang="en-US" sz="1200" b="1" dirty="0" smtClean="0"/>
              <a:t>일정등록 </a:t>
            </a:r>
            <a:r>
              <a:rPr lang="en-US" altLang="ko-KR" sz="1200" b="1" dirty="0" smtClean="0"/>
              <a:t>= </a:t>
            </a:r>
            <a:r>
              <a:rPr lang="ko-KR" altLang="en-US" sz="1200" b="1" dirty="0" smtClean="0"/>
              <a:t>일정수정 화면 동일</a:t>
            </a:r>
            <a:endParaRPr lang="en-US" altLang="ko-KR" sz="1200" b="1" dirty="0" smtClean="0"/>
          </a:p>
        </p:txBody>
      </p:sp>
      <p:cxnSp>
        <p:nvCxnSpPr>
          <p:cNvPr id="12" name="꺾인 연결선 11"/>
          <p:cNvCxnSpPr>
            <a:stCxn id="10" idx="2"/>
            <a:endCxn id="21" idx="0"/>
          </p:cNvCxnSpPr>
          <p:nvPr/>
        </p:nvCxnSpPr>
        <p:spPr bwMode="auto">
          <a:xfrm rot="5400000">
            <a:off x="3048241" y="3496830"/>
            <a:ext cx="542740" cy="740583"/>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AutoShape 85"/>
          <p:cNvSpPr>
            <a:spLocks noChangeArrowheads="1"/>
          </p:cNvSpPr>
          <p:nvPr/>
        </p:nvSpPr>
        <p:spPr bwMode="auto">
          <a:xfrm rot="5400000">
            <a:off x="2867245" y="5075119"/>
            <a:ext cx="1968500" cy="27887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26" name="그림 25"/>
          <p:cNvPicPr/>
          <p:nvPr/>
        </p:nvPicPr>
        <p:blipFill>
          <a:blip r:embed="rId4">
            <a:extLst>
              <a:ext uri="{28A0092B-C50C-407E-A947-70E740481C1C}">
                <a14:useLocalDpi xmlns:a14="http://schemas.microsoft.com/office/drawing/2010/main" val="0"/>
              </a:ext>
            </a:extLst>
          </a:blip>
          <a:stretch>
            <a:fillRect/>
          </a:stretch>
        </p:blipFill>
        <p:spPr>
          <a:xfrm>
            <a:off x="4036097" y="3410399"/>
            <a:ext cx="2866087" cy="3362907"/>
          </a:xfrm>
          <a:prstGeom prst="rect">
            <a:avLst/>
          </a:prstGeom>
        </p:spPr>
      </p:pic>
      <p:sp>
        <p:nvSpPr>
          <p:cNvPr id="30" name="직사각형 29"/>
          <p:cNvSpPr/>
          <p:nvPr/>
        </p:nvSpPr>
        <p:spPr>
          <a:xfrm>
            <a:off x="164569" y="4223178"/>
            <a:ext cx="1815143" cy="2014133"/>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자주 사용하는 일정 개인이 수정 및 등록하도록 </a:t>
            </a:r>
            <a:endParaRPr lang="en-US" altLang="ko-KR" sz="1000" b="1" dirty="0" smtClean="0"/>
          </a:p>
          <a:p>
            <a:pPr marL="88900" indent="-88900">
              <a:buFont typeface="Arial" panose="020B0604020202020204" pitchFamily="34" charset="0"/>
              <a:buChar char="•"/>
            </a:pPr>
            <a:r>
              <a:rPr lang="ko-KR" altLang="en-US" sz="1000" b="1" dirty="0" smtClean="0"/>
              <a:t>등록 후 해당 일정을 드래그하여 캘린더 상에 </a:t>
            </a:r>
            <a:r>
              <a:rPr lang="en-US" altLang="ko-KR" sz="1000" b="1" dirty="0" smtClean="0"/>
              <a:t>Bar </a:t>
            </a:r>
            <a:r>
              <a:rPr lang="ko-KR" altLang="en-US" sz="1000" b="1" dirty="0" smtClean="0"/>
              <a:t>형태로 위치시킬 수 있도록 </a:t>
            </a:r>
            <a:r>
              <a:rPr lang="en-US" altLang="ko-KR" sz="1000" b="1" dirty="0" smtClean="0"/>
              <a:t>(</a:t>
            </a:r>
            <a:r>
              <a:rPr lang="ko-KR" altLang="en-US" sz="1000" b="1" dirty="0" smtClean="0"/>
              <a:t>기존 </a:t>
            </a:r>
            <a:r>
              <a:rPr lang="en-US" altLang="ko-KR" sz="1000" b="1" dirty="0" smtClean="0"/>
              <a:t>Boost Box </a:t>
            </a:r>
            <a:r>
              <a:rPr lang="ko-KR" altLang="en-US" sz="1000" b="1" dirty="0" smtClean="0"/>
              <a:t>형식과 동일</a:t>
            </a:r>
            <a:r>
              <a:rPr lang="en-US" altLang="ko-KR" sz="1000" b="1" dirty="0" smtClean="0"/>
              <a:t>)</a:t>
            </a:r>
            <a:r>
              <a:rPr lang="ko-KR" altLang="en-US" sz="1000" b="1" dirty="0" smtClean="0"/>
              <a:t>   </a:t>
            </a:r>
            <a:endParaRPr lang="en-US" altLang="ko-KR" sz="1000" b="1" dirty="0" smtClean="0"/>
          </a:p>
        </p:txBody>
      </p:sp>
      <p:cxnSp>
        <p:nvCxnSpPr>
          <p:cNvPr id="28" name="꺾인 연결선 27"/>
          <p:cNvCxnSpPr>
            <a:stCxn id="9" idx="2"/>
            <a:endCxn id="30" idx="0"/>
          </p:cNvCxnSpPr>
          <p:nvPr/>
        </p:nvCxnSpPr>
        <p:spPr bwMode="auto">
          <a:xfrm rot="5400000">
            <a:off x="914036" y="3440605"/>
            <a:ext cx="940679" cy="624467"/>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5</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내 교육 </a:t>
            </a:r>
            <a:r>
              <a:rPr lang="ko-KR" altLang="en-US" dirty="0" err="1" smtClean="0">
                <a:solidFill>
                  <a:srgbClr val="000000"/>
                </a:solidFill>
                <a:latin typeface="돋움"/>
                <a:ea typeface="돋움"/>
                <a:sym typeface="Wingdings" panose="05000000000000000000" pitchFamily="2" charset="2"/>
              </a:rPr>
              <a:t>스케쥴</a:t>
            </a:r>
            <a:r>
              <a:rPr lang="ko-KR" altLang="en-US" dirty="0" smtClean="0">
                <a:solidFill>
                  <a:srgbClr val="000000"/>
                </a:solidFill>
                <a:latin typeface="돋움"/>
                <a:ea typeface="돋움"/>
                <a:sym typeface="Wingdings" panose="05000000000000000000" pitchFamily="2" charset="2"/>
              </a:rPr>
              <a:t> 전체화면 및 세부 기능설명</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18" name="TextBox 17"/>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19" name="직사각형 18"/>
          <p:cNvSpPr/>
          <p:nvPr/>
        </p:nvSpPr>
        <p:spPr bwMode="auto">
          <a:xfrm>
            <a:off x="5220072" y="106458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60110280"/>
      </p:ext>
    </p:extLst>
  </p:cSld>
  <p:clrMapOvr>
    <a:masterClrMapping/>
  </p:clrMapOvr>
  <p:transition advClick="0"/>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5017170"/>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3351019493"/>
      </p:ext>
    </p:extLst>
  </p:cSld>
  <p:clrMapOvr>
    <a:masterClrMapping/>
  </p:clrMapOvr>
  <p:transition advClick="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6</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설문조사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r>
              <a:rPr lang="en-US" altLang="ko-KR" dirty="0" smtClean="0">
                <a:solidFill>
                  <a:srgbClr val="000000"/>
                </a:solidFill>
                <a:latin typeface="돋움"/>
                <a:ea typeface="돋움"/>
              </a:rPr>
              <a:t>(Student) </a:t>
            </a:r>
            <a:endParaRPr lang="ko-KR" altLang="en-US" dirty="0">
              <a:solidFill>
                <a:srgbClr val="000000"/>
              </a:solidFill>
              <a:latin typeface="돋움"/>
              <a:ea typeface="돋움"/>
            </a:endParaRPr>
          </a:p>
        </p:txBody>
      </p:sp>
      <p:sp>
        <p:nvSpPr>
          <p:cNvPr id="6" name="직사각형 5"/>
          <p:cNvSpPr/>
          <p:nvPr/>
        </p:nvSpPr>
        <p:spPr bwMode="auto">
          <a:xfrm>
            <a:off x="1314346" y="1586767"/>
            <a:ext cx="6498014"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92574" y="1572724"/>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설문조사 현황</a:t>
              </a:r>
              <a:endParaRPr lang="ko-KR" altLang="en-US" sz="900" b="1" dirty="0">
                <a:solidFill>
                  <a:schemeClr val="bg1"/>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3608174"/>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3635507"/>
            <a:ext cx="969624" cy="138499"/>
          </a:xfrm>
          <a:prstGeom prst="rect">
            <a:avLst/>
          </a:prstGeom>
          <a:solidFill>
            <a:schemeClr val="tx1"/>
          </a:solidFill>
        </p:spPr>
        <p:txBody>
          <a:bodyPr wrap="square" lIns="0" tIns="0" rIns="0" bIns="0" rtlCol="0" anchor="ctr">
            <a:spAutoFit/>
          </a:bodyPr>
          <a:lstStyle/>
          <a:p>
            <a:pPr algn="ctr"/>
            <a:r>
              <a:rPr lang="en-US" altLang="ko-KR" sz="900" b="1" dirty="0" smtClean="0">
                <a:solidFill>
                  <a:schemeClr val="bg1"/>
                </a:solidFill>
              </a:rPr>
              <a:t>Survey </a:t>
            </a:r>
            <a:r>
              <a:rPr lang="ko-KR" altLang="en-US" sz="900" b="1" dirty="0" smtClean="0">
                <a:solidFill>
                  <a:schemeClr val="bg1"/>
                </a:solidFill>
              </a:rPr>
              <a:t>내용</a:t>
            </a:r>
            <a:endParaRPr lang="ko-KR" altLang="en-US" sz="900" b="1" dirty="0">
              <a:solidFill>
                <a:schemeClr val="bg1"/>
              </a:solidFill>
            </a:endParaRPr>
          </a:p>
        </p:txBody>
      </p:sp>
      <p:sp>
        <p:nvSpPr>
          <p:cNvPr id="63" name="직사각형 62"/>
          <p:cNvSpPr/>
          <p:nvPr/>
        </p:nvSpPr>
        <p:spPr bwMode="auto">
          <a:xfrm>
            <a:off x="1341642" y="3869764"/>
            <a:ext cx="2162284" cy="39435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i="0" u="none" strike="noStrike" cap="none" normalizeH="0" baseline="0" dirty="0" smtClean="0">
                <a:ln>
                  <a:noFill/>
                </a:ln>
                <a:solidFill>
                  <a:schemeClr val="bg1"/>
                </a:solidFill>
                <a:effectLst/>
                <a:latin typeface="Arial" charset="0"/>
                <a:ea typeface="돋움" pitchFamily="50" charset="-127"/>
              </a:rPr>
              <a:t>[</a:t>
            </a:r>
            <a:r>
              <a:rPr kumimoji="1" lang="ko-KR" altLang="en-US" sz="900" b="1" i="0" u="none" strike="noStrike" cap="none" normalizeH="0" baseline="0" dirty="0" smtClean="0">
                <a:ln>
                  <a:noFill/>
                </a:ln>
                <a:solidFill>
                  <a:schemeClr val="bg1"/>
                </a:solidFill>
                <a:effectLst/>
                <a:latin typeface="Arial" charset="0"/>
                <a:ea typeface="돋움" pitchFamily="50" charset="-127"/>
              </a:rPr>
              <a:t>강사 </a:t>
            </a:r>
            <a:r>
              <a:rPr kumimoji="1" lang="en-US" altLang="ko-KR" sz="900" b="1" i="0" u="none" strike="noStrike" cap="none" normalizeH="0" baseline="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smtClean="0">
                <a:ln>
                  <a:noFill/>
                </a:ln>
                <a:solidFill>
                  <a:schemeClr val="bg1"/>
                </a:solidFill>
                <a:effectLst/>
                <a:latin typeface="Arial" charset="0"/>
                <a:ea typeface="돋움" pitchFamily="50" charset="-127"/>
              </a:rPr>
              <a:t>조성훈 </a:t>
            </a:r>
            <a:r>
              <a:rPr kumimoji="1" lang="en-US" altLang="ko-KR" sz="900" b="1" i="0" u="none" strike="noStrike" cap="none" normalizeH="0" baseline="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smtClean="0">
                <a:ln>
                  <a:noFill/>
                </a:ln>
                <a:solidFill>
                  <a:schemeClr val="bg1"/>
                </a:solidFill>
                <a:effectLst/>
                <a:latin typeface="Arial" charset="0"/>
                <a:ea typeface="돋움" pitchFamily="50" charset="-127"/>
              </a:rPr>
              <a:t>담당 컨설턴트 </a:t>
            </a:r>
            <a:r>
              <a:rPr kumimoji="1" lang="en-US" altLang="ko-KR" sz="900" b="1" i="0" u="none" strike="noStrike" cap="none" normalizeH="0" baseline="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smtClean="0">
                <a:ln>
                  <a:noFill/>
                </a:ln>
                <a:solidFill>
                  <a:schemeClr val="bg1"/>
                </a:solidFill>
                <a:effectLst/>
                <a:latin typeface="Arial" charset="0"/>
                <a:ea typeface="돋움" pitchFamily="50" charset="-127"/>
              </a:rPr>
              <a:t>송진</a:t>
            </a:r>
            <a:r>
              <a:rPr kumimoji="1" lang="en-US" altLang="ko-KR" sz="900" b="1" i="0" u="none" strike="noStrike" cap="none" normalizeH="0" baseline="0" dirty="0" smtClean="0">
                <a:ln>
                  <a:noFill/>
                </a:ln>
                <a:solidFill>
                  <a:schemeClr val="bg1"/>
                </a:solidFill>
                <a:effectLst/>
                <a:latin typeface="Arial" charset="0"/>
                <a:ea typeface="돋움" pitchFamily="50" charset="-127"/>
              </a:rPr>
              <a:t>]</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3832582"/>
            <a:ext cx="5851869" cy="302541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303176" y="1802346"/>
            <a:ext cx="5851869" cy="1765732"/>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4"/>
          <a:stretch>
            <a:fillRect/>
          </a:stretch>
        </p:blipFill>
        <p:spPr>
          <a:xfrm>
            <a:off x="5790461" y="3303036"/>
            <a:ext cx="1293034" cy="197972"/>
          </a:xfrm>
          <a:prstGeom prst="rect">
            <a:avLst/>
          </a:prstGeom>
        </p:spPr>
      </p:pic>
      <p:pic>
        <p:nvPicPr>
          <p:cNvPr id="117" name="그림 116"/>
          <p:cNvPicPr>
            <a:picLocks noChangeAspect="1"/>
          </p:cNvPicPr>
          <p:nvPr/>
        </p:nvPicPr>
        <p:blipFill>
          <a:blip r:embed="rId5"/>
          <a:stretch>
            <a:fillRect/>
          </a:stretch>
        </p:blipFill>
        <p:spPr>
          <a:xfrm>
            <a:off x="6075785" y="1824606"/>
            <a:ext cx="1016495" cy="201125"/>
          </a:xfrm>
          <a:prstGeom prst="rect">
            <a:avLst/>
          </a:prstGeom>
        </p:spPr>
      </p:pic>
      <p:sp>
        <p:nvSpPr>
          <p:cNvPr id="118" name="TextBox 117"/>
          <p:cNvSpPr txBox="1"/>
          <p:nvPr/>
        </p:nvSpPr>
        <p:spPr>
          <a:xfrm>
            <a:off x="1372430" y="184096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grpSp>
        <p:nvGrpSpPr>
          <p:cNvPr id="120" name="그룹 119"/>
          <p:cNvGrpSpPr/>
          <p:nvPr/>
        </p:nvGrpSpPr>
        <p:grpSpPr>
          <a:xfrm>
            <a:off x="1677532" y="2268226"/>
            <a:ext cx="503620" cy="151844"/>
            <a:chOff x="1853004" y="4826628"/>
            <a:chExt cx="508292" cy="216024"/>
          </a:xfrm>
        </p:grpSpPr>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 name="직사각형 121"/>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23" name="그룹 122"/>
          <p:cNvGrpSpPr/>
          <p:nvPr/>
        </p:nvGrpSpPr>
        <p:grpSpPr>
          <a:xfrm>
            <a:off x="1705318" y="2451524"/>
            <a:ext cx="458837" cy="141889"/>
            <a:chOff x="1853004" y="5154597"/>
            <a:chExt cx="546189" cy="204821"/>
          </a:xfrm>
        </p:grpSpPr>
        <p:pic>
          <p:nvPicPr>
            <p:cNvPr id="124"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5" name="직사각형 12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126" name="그림 125"/>
          <p:cNvPicPr>
            <a:picLocks noChangeAspect="1"/>
          </p:cNvPicPr>
          <p:nvPr/>
        </p:nvPicPr>
        <p:blipFill>
          <a:blip r:embed="rId8"/>
          <a:stretch>
            <a:fillRect/>
          </a:stretch>
        </p:blipFill>
        <p:spPr>
          <a:xfrm>
            <a:off x="1372612" y="3350299"/>
            <a:ext cx="1521869" cy="149692"/>
          </a:xfrm>
          <a:prstGeom prst="rect">
            <a:avLst/>
          </a:prstGeom>
        </p:spPr>
      </p:pic>
      <p:graphicFrame>
        <p:nvGraphicFramePr>
          <p:cNvPr id="127" name="표 126"/>
          <p:cNvGraphicFramePr>
            <a:graphicFrameLocks noGrp="1"/>
          </p:cNvGraphicFramePr>
          <p:nvPr>
            <p:extLst>
              <p:ext uri="{D42A27DB-BD31-4B8C-83A1-F6EECF244321}">
                <p14:modId xmlns:p14="http://schemas.microsoft.com/office/powerpoint/2010/main" val="226705002"/>
              </p:ext>
            </p:extLst>
          </p:nvPr>
        </p:nvGraphicFramePr>
        <p:xfrm>
          <a:off x="1375111" y="2083558"/>
          <a:ext cx="5684992" cy="1228513"/>
        </p:xfrm>
        <a:graphic>
          <a:graphicData uri="http://schemas.openxmlformats.org/drawingml/2006/table">
            <a:tbl>
              <a:tblPr firstRow="1" bandRow="1">
                <a:tableStyleId>{5C22544A-7EE6-4342-B048-85BDC9FD1C3A}</a:tableStyleId>
              </a:tblPr>
              <a:tblGrid>
                <a:gridCol w="694027"/>
                <a:gridCol w="633207"/>
                <a:gridCol w="485684"/>
                <a:gridCol w="793910"/>
                <a:gridCol w="1310141"/>
                <a:gridCol w="504056"/>
                <a:gridCol w="1263967"/>
              </a:tblGrid>
              <a:tr h="416593">
                <a:tc>
                  <a:txBody>
                    <a:bodyPr/>
                    <a:lstStyle/>
                    <a:p>
                      <a:pPr algn="ctr" latinLnBrk="1"/>
                      <a:r>
                        <a:rPr lang="ko-KR" altLang="en-US" sz="900" dirty="0" smtClean="0">
                          <a:solidFill>
                            <a:schemeClr val="tx1"/>
                          </a:solidFill>
                        </a:rPr>
                        <a:t>설문조사</a:t>
                      </a:r>
                      <a:endParaRPr lang="en-US" altLang="ko-KR" sz="900" dirty="0" smtClean="0">
                        <a:solidFill>
                          <a:schemeClr val="tx1"/>
                        </a:solidFill>
                      </a:endParaRPr>
                    </a:p>
                    <a:p>
                      <a:pPr algn="ctr" latinLnBrk="1"/>
                      <a:r>
                        <a:rPr lang="ko-KR" altLang="en-US" sz="900" dirty="0" smtClean="0">
                          <a:solidFill>
                            <a:schemeClr val="tx1"/>
                          </a:solidFill>
                        </a:rPr>
                        <a:t>현황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설문조사 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2014.09.21~2014.09.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8" name="TextBox 127"/>
          <p:cNvSpPr txBox="1"/>
          <p:nvPr/>
        </p:nvSpPr>
        <p:spPr>
          <a:xfrm>
            <a:off x="1893618" y="1839224"/>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sp>
        <p:nvSpPr>
          <p:cNvPr id="130" name="직사각형 129"/>
          <p:cNvSpPr/>
          <p:nvPr/>
        </p:nvSpPr>
        <p:spPr bwMode="auto">
          <a:xfrm>
            <a:off x="1477649" y="2550597"/>
            <a:ext cx="512374" cy="178331"/>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31" name="직사각형 130"/>
          <p:cNvSpPr/>
          <p:nvPr/>
        </p:nvSpPr>
        <p:spPr bwMode="auto">
          <a:xfrm>
            <a:off x="1488737" y="3105021"/>
            <a:ext cx="512375" cy="12276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aphicFrame>
        <p:nvGraphicFramePr>
          <p:cNvPr id="2" name="표 1"/>
          <p:cNvGraphicFramePr>
            <a:graphicFrameLocks noGrp="1"/>
          </p:cNvGraphicFramePr>
          <p:nvPr>
            <p:extLst>
              <p:ext uri="{D42A27DB-BD31-4B8C-83A1-F6EECF244321}">
                <p14:modId xmlns:p14="http://schemas.microsoft.com/office/powerpoint/2010/main" val="2795337398"/>
              </p:ext>
            </p:extLst>
          </p:nvPr>
        </p:nvGraphicFramePr>
        <p:xfrm>
          <a:off x="1314346" y="1269722"/>
          <a:ext cx="2189580" cy="259080"/>
        </p:xfrm>
        <a:graphic>
          <a:graphicData uri="http://schemas.openxmlformats.org/drawingml/2006/table">
            <a:tbl>
              <a:tblPr firstRow="1" bandRow="1">
                <a:tableStyleId>{5C22544A-7EE6-4342-B048-85BDC9FD1C3A}</a:tableStyleId>
              </a:tblPr>
              <a:tblGrid>
                <a:gridCol w="1094790"/>
                <a:gridCol w="1094790"/>
              </a:tblGrid>
              <a:tr h="249686">
                <a:tc>
                  <a:txBody>
                    <a:bodyPr/>
                    <a:lstStyle/>
                    <a:p>
                      <a:pPr algn="ctr" latinLnBrk="1"/>
                      <a:r>
                        <a:rPr lang="en-US" altLang="ko-KR" sz="1100" dirty="0" smtClean="0"/>
                        <a:t>Student</a:t>
                      </a:r>
                      <a:endParaRPr lang="ko-KR" alt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0033"/>
                    </a:solidFill>
                  </a:tcPr>
                </a:tc>
                <a:tc>
                  <a:txBody>
                    <a:bodyPr/>
                    <a:lstStyle/>
                    <a:p>
                      <a:pPr algn="ctr" latinLnBrk="1"/>
                      <a:r>
                        <a:rPr lang="en-US" altLang="ko-KR" sz="1100" dirty="0" smtClean="0">
                          <a:solidFill>
                            <a:schemeClr val="tx1"/>
                          </a:solidFill>
                        </a:rPr>
                        <a:t>The</a:t>
                      </a:r>
                      <a:r>
                        <a:rPr lang="en-US" altLang="ko-KR" sz="1100" baseline="0" dirty="0" smtClean="0">
                          <a:solidFill>
                            <a:schemeClr val="tx1"/>
                          </a:solidFill>
                        </a:rPr>
                        <a:t> Mandarin</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5" name="직사각형 64"/>
          <p:cNvSpPr/>
          <p:nvPr/>
        </p:nvSpPr>
        <p:spPr bwMode="auto">
          <a:xfrm>
            <a:off x="1477649" y="2811024"/>
            <a:ext cx="512374" cy="178331"/>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pic>
        <p:nvPicPr>
          <p:cNvPr id="66" name="그림 65"/>
          <p:cNvPicPr/>
          <p:nvPr/>
        </p:nvPicPr>
        <p:blipFill>
          <a:blip r:embed="rId9">
            <a:extLst>
              <a:ext uri="{28A0092B-C50C-407E-A947-70E740481C1C}">
                <a14:useLocalDpi xmlns:a14="http://schemas.microsoft.com/office/drawing/2010/main" val="0"/>
              </a:ext>
            </a:extLst>
          </a:blip>
          <a:srcRect/>
          <a:stretch>
            <a:fillRect/>
          </a:stretch>
        </p:blipFill>
        <p:spPr bwMode="auto">
          <a:xfrm>
            <a:off x="2925006" y="4318896"/>
            <a:ext cx="2872224" cy="2434324"/>
          </a:xfrm>
          <a:prstGeom prst="rect">
            <a:avLst/>
          </a:prstGeom>
          <a:noFill/>
          <a:ln>
            <a:noFill/>
          </a:ln>
        </p:spPr>
      </p:pic>
      <p:sp>
        <p:nvSpPr>
          <p:cNvPr id="33" name="직사각형 32"/>
          <p:cNvSpPr/>
          <p:nvPr/>
        </p:nvSpPr>
        <p:spPr>
          <a:xfrm>
            <a:off x="7318348" y="836712"/>
            <a:ext cx="1587011" cy="3120913"/>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출결관리 전체보기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설문조사 현황</a:t>
            </a:r>
            <a:endParaRPr lang="en-US" altLang="ko-KR" sz="1000" b="1" dirty="0" smtClean="0"/>
          </a:p>
          <a:p>
            <a:pPr marL="358775" lvl="1" indent="-184150">
              <a:buFont typeface="Wingdings" panose="05000000000000000000" pitchFamily="2" charset="2"/>
              <a:buChar char="ü"/>
            </a:pPr>
            <a:r>
              <a:rPr lang="ko-KR" altLang="en-US" sz="1000" b="1" dirty="0" smtClean="0"/>
              <a:t>설문조사 첫 화면은 </a:t>
            </a:r>
            <a:r>
              <a:rPr lang="en-US" altLang="ko-KR" sz="1000" b="1" dirty="0" smtClean="0"/>
              <a:t>Student</a:t>
            </a:r>
            <a:r>
              <a:rPr lang="ko-KR" altLang="en-US" sz="1000" b="1" dirty="0" smtClean="0"/>
              <a:t>가 진행한 설문조사 화면으로 보여주기</a:t>
            </a:r>
            <a:endParaRPr lang="en-US" altLang="ko-KR" sz="1000" b="1" dirty="0"/>
          </a:p>
          <a:p>
            <a:pPr marL="358775" lvl="1" indent="-184150">
              <a:buFont typeface="Wingdings" panose="05000000000000000000" pitchFamily="2" charset="2"/>
              <a:buChar char="ü"/>
            </a:pPr>
            <a:r>
              <a:rPr lang="ko-KR" altLang="en-US" sz="1000" b="1" dirty="0" smtClean="0"/>
              <a:t>첫 화면에서는 진행 완료된 설문조사 만 보여주기</a:t>
            </a:r>
            <a:endParaRPr lang="en-US" altLang="ko-KR" sz="1000" b="1" dirty="0" smtClean="0"/>
          </a:p>
          <a:p>
            <a:pPr marL="271463" lvl="1" indent="-185738">
              <a:buFont typeface="Wingdings" panose="05000000000000000000" pitchFamily="2" charset="2"/>
              <a:buChar char="v"/>
            </a:pPr>
            <a:r>
              <a:rPr lang="en-US" altLang="ko-KR" sz="1000" b="1" dirty="0" smtClean="0"/>
              <a:t>Survey </a:t>
            </a:r>
            <a:r>
              <a:rPr lang="ko-KR" altLang="en-US" sz="1000" b="1" dirty="0" smtClean="0"/>
              <a:t>내용</a:t>
            </a:r>
            <a:endParaRPr lang="en-US" altLang="ko-KR" sz="1000" b="1" dirty="0" smtClean="0"/>
          </a:p>
          <a:p>
            <a:pPr marL="346075" lvl="1" indent="-171450">
              <a:buFont typeface="Wingdings" panose="05000000000000000000" pitchFamily="2" charset="2"/>
              <a:buChar char="ü"/>
            </a:pPr>
            <a:r>
              <a:rPr lang="ko-KR" altLang="en-US" sz="1000" b="1" dirty="0" smtClean="0"/>
              <a:t> 설문조사 현황 내 해당 프로그램 선택 전 </a:t>
            </a:r>
            <a:r>
              <a:rPr lang="en-US" altLang="ko-KR" sz="1000" b="1" dirty="0" smtClean="0">
                <a:solidFill>
                  <a:srgbClr val="0070C0"/>
                </a:solidFill>
              </a:rPr>
              <a:t>Survey </a:t>
            </a:r>
            <a:r>
              <a:rPr lang="ko-KR" altLang="en-US" sz="1000" b="1" dirty="0" smtClean="0">
                <a:solidFill>
                  <a:srgbClr val="0070C0"/>
                </a:solidFill>
              </a:rPr>
              <a:t>내용 </a:t>
            </a:r>
            <a:r>
              <a:rPr lang="ko-KR" altLang="en-US" sz="1000" b="1" dirty="0" smtClean="0"/>
              <a:t>내 각 영역별 설문은 표시하되 평가점수는 空 화면으로 표시</a:t>
            </a:r>
            <a:endParaRPr lang="en-US" altLang="ko-KR" sz="1000" b="1" dirty="0" smtClean="0"/>
          </a:p>
          <a:p>
            <a:pPr marL="271463" lvl="1" indent="-185738">
              <a:buFont typeface="Wingdings" panose="05000000000000000000" pitchFamily="2" charset="2"/>
              <a:buChar char="v"/>
            </a:pPr>
            <a:r>
              <a:rPr lang="ko-KR" altLang="en-US" sz="1000" b="1" dirty="0" smtClean="0"/>
              <a:t>설문조사 현황 내 해당 프로그램 선택 시 해당 점수 보여주기</a:t>
            </a:r>
            <a:endParaRPr lang="en-US" altLang="ko-KR" sz="1000" b="1" dirty="0"/>
          </a:p>
        </p:txBody>
      </p:sp>
      <p:sp>
        <p:nvSpPr>
          <p:cNvPr id="34" name="직사각형 33"/>
          <p:cNvSpPr/>
          <p:nvPr/>
        </p:nvSpPr>
        <p:spPr>
          <a:xfrm>
            <a:off x="7365543" y="4066941"/>
            <a:ext cx="1587011" cy="1368064"/>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en-US" altLang="ko-KR" sz="1000" b="1" dirty="0" smtClean="0"/>
              <a:t>Admin </a:t>
            </a:r>
            <a:r>
              <a:rPr lang="ko-KR" altLang="en-US" sz="1000" b="1" dirty="0"/>
              <a:t>화면에서 </a:t>
            </a:r>
            <a:r>
              <a:rPr lang="ko-KR" altLang="en-US" sz="1000" b="1" dirty="0" smtClean="0"/>
              <a:t>설문조사 </a:t>
            </a:r>
            <a:r>
              <a:rPr lang="ko-KR" altLang="en-US" sz="1000" b="1" dirty="0"/>
              <a:t>시기 </a:t>
            </a:r>
            <a:r>
              <a:rPr lang="ko-KR" altLang="en-US" sz="1000" b="1" dirty="0" err="1"/>
              <a:t>푸시</a:t>
            </a:r>
            <a:r>
              <a:rPr lang="ko-KR" altLang="en-US" sz="1000" b="1" dirty="0"/>
              <a:t> </a:t>
            </a:r>
            <a:r>
              <a:rPr lang="ko-KR" altLang="en-US" sz="1000" b="1" dirty="0" smtClean="0"/>
              <a:t>설정 </a:t>
            </a:r>
            <a:r>
              <a:rPr lang="en-US" altLang="ko-KR" sz="1000" b="1" dirty="0" smtClean="0">
                <a:sym typeface="Wingdings" panose="05000000000000000000" pitchFamily="2" charset="2"/>
              </a:rPr>
              <a:t> </a:t>
            </a:r>
            <a:r>
              <a:rPr lang="en-US" altLang="ko-KR" sz="1000" b="1" dirty="0" smtClean="0"/>
              <a:t>HR</a:t>
            </a:r>
            <a:r>
              <a:rPr lang="ko-KR" altLang="en-US" sz="1000" b="1" dirty="0"/>
              <a:t>에게 설문조사 </a:t>
            </a:r>
            <a:r>
              <a:rPr lang="ko-KR" altLang="en-US" sz="1000" b="1" dirty="0" err="1" smtClean="0"/>
              <a:t>푸시가기</a:t>
            </a:r>
            <a:r>
              <a:rPr lang="ko-KR" altLang="en-US" sz="1000" b="1" dirty="0" smtClean="0"/>
              <a:t> </a:t>
            </a:r>
            <a:r>
              <a:rPr lang="en-US" altLang="ko-KR" sz="1000" b="1" dirty="0" smtClean="0">
                <a:sym typeface="Wingdings" panose="05000000000000000000" pitchFamily="2" charset="2"/>
              </a:rPr>
              <a:t> </a:t>
            </a:r>
            <a:r>
              <a:rPr lang="en-US" altLang="ko-KR" sz="1000" b="1" dirty="0" smtClean="0"/>
              <a:t>HR</a:t>
            </a:r>
            <a:r>
              <a:rPr lang="ko-KR" altLang="en-US" sz="1000" b="1" dirty="0"/>
              <a:t>이 설문조사 참여 클릭 </a:t>
            </a:r>
            <a:r>
              <a:rPr lang="ko-KR" altLang="en-US" sz="1000" b="1" dirty="0" smtClean="0"/>
              <a:t>시 </a:t>
            </a:r>
            <a:r>
              <a:rPr lang="en-US" altLang="ko-KR" sz="1000" b="1" dirty="0" smtClean="0">
                <a:sym typeface="Wingdings" panose="05000000000000000000" pitchFamily="2" charset="2"/>
              </a:rPr>
              <a:t> </a:t>
            </a:r>
            <a:r>
              <a:rPr lang="en-US" altLang="ko-KR" sz="1000" b="1" dirty="0" smtClean="0"/>
              <a:t>TM </a:t>
            </a:r>
            <a:r>
              <a:rPr lang="ko-KR" altLang="en-US" sz="1000" b="1" dirty="0"/>
              <a:t>설문조사 화면이 처음에 표시되도록</a:t>
            </a:r>
            <a:endParaRPr lang="en-US" altLang="ko-KR" sz="1000" b="1" dirty="0" smtClean="0"/>
          </a:p>
        </p:txBody>
      </p:sp>
      <p:sp>
        <p:nvSpPr>
          <p:cNvPr id="36" name="TextBox 35"/>
          <p:cNvSpPr txBox="1"/>
          <p:nvPr/>
        </p:nvSpPr>
        <p:spPr>
          <a:xfrm>
            <a:off x="2925006" y="4321291"/>
            <a:ext cx="2151050" cy="244606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8" name="꺾인 연결선 7"/>
          <p:cNvCxnSpPr>
            <a:stCxn id="36" idx="3"/>
            <a:endCxn id="39" idx="3"/>
          </p:cNvCxnSpPr>
          <p:nvPr/>
        </p:nvCxnSpPr>
        <p:spPr bwMode="auto">
          <a:xfrm flipV="1">
            <a:off x="5076056" y="2926653"/>
            <a:ext cx="3898258" cy="2617668"/>
          </a:xfrm>
          <a:prstGeom prst="bentConnector3">
            <a:avLst>
              <a:gd name="adj1" fmla="val 105864"/>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TextBox 38"/>
          <p:cNvSpPr txBox="1"/>
          <p:nvPr/>
        </p:nvSpPr>
        <p:spPr>
          <a:xfrm>
            <a:off x="7388898" y="2353315"/>
            <a:ext cx="1585416" cy="1146675"/>
          </a:xfrm>
          <a:prstGeom prst="rect">
            <a:avLst/>
          </a:prstGeom>
          <a:noFill/>
          <a:ln w="25400">
            <a:solidFill>
              <a:srgbClr val="FF0000"/>
            </a:solidFill>
            <a:prstDash val="dash"/>
          </a:ln>
        </p:spPr>
        <p:txBody>
          <a:bodyPr wrap="square" rtlCol="0">
            <a:normAutofit/>
          </a:bodyPr>
          <a:lstStyle/>
          <a:p>
            <a:endParaRPr lang="ko-KR" altLang="en-US" dirty="0"/>
          </a:p>
        </p:txBody>
      </p:sp>
      <p:sp>
        <p:nvSpPr>
          <p:cNvPr id="42" name="TextBox 41"/>
          <p:cNvSpPr txBox="1"/>
          <p:nvPr/>
        </p:nvSpPr>
        <p:spPr>
          <a:xfrm>
            <a:off x="2750566" y="1839224"/>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sp>
        <p:nvSpPr>
          <p:cNvPr id="43" name="TextBox 42"/>
          <p:cNvSpPr txBox="1"/>
          <p:nvPr/>
        </p:nvSpPr>
        <p:spPr>
          <a:xfrm>
            <a:off x="2316863" y="1839224"/>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미진행</a:t>
            </a:r>
            <a:endParaRPr lang="ko-KR" altLang="en-US" sz="900" b="1" dirty="0"/>
          </a:p>
        </p:txBody>
      </p:sp>
      <p:sp>
        <p:nvSpPr>
          <p:cNvPr id="41" name="직사각형 40"/>
          <p:cNvSpPr/>
          <p:nvPr/>
        </p:nvSpPr>
        <p:spPr bwMode="auto">
          <a:xfrm>
            <a:off x="4924810" y="4116"/>
            <a:ext cx="1512168" cy="1073359"/>
          </a:xfrm>
          <a:prstGeom prst="rect">
            <a:avLst/>
          </a:prstGeom>
          <a:solidFill>
            <a:srgbClr val="FFC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effectLst/>
                <a:latin typeface="Arial" charset="0"/>
                <a:ea typeface="돋움" pitchFamily="50" charset="-127"/>
              </a:rPr>
              <a:t>내용추가</a:t>
            </a:r>
          </a:p>
        </p:txBody>
      </p:sp>
    </p:spTree>
    <p:extLst>
      <p:ext uri="{BB962C8B-B14F-4D97-AF65-F5344CB8AC3E}">
        <p14:creationId xmlns:p14="http://schemas.microsoft.com/office/powerpoint/2010/main" val="461467599"/>
      </p:ext>
    </p:extLst>
  </p:cSld>
  <p:clrMapOvr>
    <a:masterClrMapping/>
  </p:clrMapOvr>
  <p:transition advClick="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6" name="직사각형 5"/>
          <p:cNvSpPr/>
          <p:nvPr/>
        </p:nvSpPr>
        <p:spPr bwMode="auto">
          <a:xfrm>
            <a:off x="1314346" y="1586767"/>
            <a:ext cx="6498014"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3608174"/>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3635507"/>
            <a:ext cx="969624" cy="138499"/>
          </a:xfrm>
          <a:prstGeom prst="rect">
            <a:avLst/>
          </a:prstGeom>
          <a:solidFill>
            <a:schemeClr val="tx1"/>
          </a:solidFill>
        </p:spPr>
        <p:txBody>
          <a:bodyPr wrap="square" lIns="0" tIns="0" rIns="0" bIns="0" rtlCol="0" anchor="ctr">
            <a:spAutoFit/>
          </a:bodyPr>
          <a:lstStyle/>
          <a:p>
            <a:pPr algn="ctr"/>
            <a:r>
              <a:rPr lang="en-US" altLang="ko-KR" sz="900" b="1" dirty="0" smtClean="0">
                <a:solidFill>
                  <a:schemeClr val="bg1"/>
                </a:solidFill>
              </a:rPr>
              <a:t>Survey </a:t>
            </a:r>
            <a:r>
              <a:rPr lang="ko-KR" altLang="en-US" sz="900" b="1" dirty="0" smtClean="0">
                <a:solidFill>
                  <a:schemeClr val="bg1"/>
                </a:solidFill>
              </a:rPr>
              <a:t>내용</a:t>
            </a:r>
            <a:endParaRPr lang="ko-KR" altLang="en-US" sz="900" b="1" dirty="0">
              <a:solidFill>
                <a:schemeClr val="bg1"/>
              </a:solidFill>
            </a:endParaRPr>
          </a:p>
        </p:txBody>
      </p:sp>
      <p:sp>
        <p:nvSpPr>
          <p:cNvPr id="63" name="직사각형 62"/>
          <p:cNvSpPr/>
          <p:nvPr/>
        </p:nvSpPr>
        <p:spPr bwMode="auto">
          <a:xfrm>
            <a:off x="1341642" y="3869764"/>
            <a:ext cx="2162284" cy="39435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i="0" u="none" strike="noStrike" cap="none" normalizeH="0" baseline="0" dirty="0" smtClean="0">
                <a:ln>
                  <a:noFill/>
                </a:ln>
                <a:solidFill>
                  <a:schemeClr val="bg1"/>
                </a:solidFill>
                <a:effectLst/>
                <a:latin typeface="Arial" charset="0"/>
                <a:ea typeface="돋움" pitchFamily="50" charset="-127"/>
              </a:rPr>
              <a:t>[</a:t>
            </a:r>
            <a:r>
              <a:rPr kumimoji="1" lang="ko-KR" altLang="en-US" sz="900" b="1" i="0" u="none" strike="noStrike" cap="none" normalizeH="0" baseline="0" dirty="0" smtClean="0">
                <a:ln>
                  <a:noFill/>
                </a:ln>
                <a:solidFill>
                  <a:schemeClr val="bg1"/>
                </a:solidFill>
                <a:effectLst/>
                <a:latin typeface="Arial" charset="0"/>
                <a:ea typeface="돋움" pitchFamily="50" charset="-127"/>
              </a:rPr>
              <a:t>강사 </a:t>
            </a:r>
            <a:r>
              <a:rPr kumimoji="1" lang="en-US" altLang="ko-KR" sz="900" b="1" i="0" u="none" strike="noStrike" cap="none" normalizeH="0" baseline="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smtClean="0">
                <a:ln>
                  <a:noFill/>
                </a:ln>
                <a:solidFill>
                  <a:schemeClr val="bg1"/>
                </a:solidFill>
                <a:effectLst/>
                <a:latin typeface="Arial" charset="0"/>
                <a:ea typeface="돋움" pitchFamily="50" charset="-127"/>
              </a:rPr>
              <a:t>조성훈 </a:t>
            </a:r>
            <a:r>
              <a:rPr kumimoji="1" lang="en-US" altLang="ko-KR" sz="900" b="1" i="0" u="none" strike="noStrike" cap="none" normalizeH="0" baseline="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smtClean="0">
                <a:ln>
                  <a:noFill/>
                </a:ln>
                <a:solidFill>
                  <a:schemeClr val="bg1"/>
                </a:solidFill>
                <a:effectLst/>
                <a:latin typeface="Arial" charset="0"/>
                <a:ea typeface="돋움" pitchFamily="50" charset="-127"/>
              </a:rPr>
              <a:t>담당 컨설턴트 </a:t>
            </a:r>
            <a:r>
              <a:rPr kumimoji="1" lang="en-US" altLang="ko-KR" sz="900" b="1" i="0" u="none" strike="noStrike" cap="none" normalizeH="0" baseline="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smtClean="0">
                <a:ln>
                  <a:noFill/>
                </a:ln>
                <a:solidFill>
                  <a:schemeClr val="bg1"/>
                </a:solidFill>
                <a:effectLst/>
                <a:latin typeface="Arial" charset="0"/>
                <a:ea typeface="돋움" pitchFamily="50" charset="-127"/>
              </a:rPr>
              <a:t>송진</a:t>
            </a:r>
            <a:r>
              <a:rPr kumimoji="1" lang="en-US" altLang="ko-KR" sz="900" b="1" i="0" u="none" strike="noStrike" cap="none" normalizeH="0" baseline="0" dirty="0" smtClean="0">
                <a:ln>
                  <a:noFill/>
                </a:ln>
                <a:solidFill>
                  <a:schemeClr val="bg1"/>
                </a:solidFill>
                <a:effectLst/>
                <a:latin typeface="Arial" charset="0"/>
                <a:ea typeface="돋움" pitchFamily="50" charset="-127"/>
              </a:rPr>
              <a:t>]</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3832582"/>
            <a:ext cx="5851869" cy="302541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303176" y="1802346"/>
            <a:ext cx="5851869" cy="1765732"/>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4"/>
          <a:stretch>
            <a:fillRect/>
          </a:stretch>
        </p:blipFill>
        <p:spPr>
          <a:xfrm>
            <a:off x="5790461" y="3303036"/>
            <a:ext cx="1293034" cy="197972"/>
          </a:xfrm>
          <a:prstGeom prst="rect">
            <a:avLst/>
          </a:prstGeom>
        </p:spPr>
      </p:pic>
      <p:pic>
        <p:nvPicPr>
          <p:cNvPr id="117" name="그림 116"/>
          <p:cNvPicPr>
            <a:picLocks noChangeAspect="1"/>
          </p:cNvPicPr>
          <p:nvPr/>
        </p:nvPicPr>
        <p:blipFill>
          <a:blip r:embed="rId5"/>
          <a:stretch>
            <a:fillRect/>
          </a:stretch>
        </p:blipFill>
        <p:spPr>
          <a:xfrm>
            <a:off x="6075785" y="1824606"/>
            <a:ext cx="1016495" cy="201125"/>
          </a:xfrm>
          <a:prstGeom prst="rect">
            <a:avLst/>
          </a:prstGeom>
        </p:spPr>
      </p:pic>
      <p:grpSp>
        <p:nvGrpSpPr>
          <p:cNvPr id="123" name="그룹 122"/>
          <p:cNvGrpSpPr/>
          <p:nvPr/>
        </p:nvGrpSpPr>
        <p:grpSpPr>
          <a:xfrm>
            <a:off x="1705318" y="2451524"/>
            <a:ext cx="458837" cy="141889"/>
            <a:chOff x="1853004" y="5154597"/>
            <a:chExt cx="546189" cy="204821"/>
          </a:xfrm>
        </p:grpSpPr>
        <p:pic>
          <p:nvPicPr>
            <p:cNvPr id="124"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5" name="직사각형 12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126" name="그림 125"/>
          <p:cNvPicPr>
            <a:picLocks noChangeAspect="1"/>
          </p:cNvPicPr>
          <p:nvPr/>
        </p:nvPicPr>
        <p:blipFill>
          <a:blip r:embed="rId7"/>
          <a:stretch>
            <a:fillRect/>
          </a:stretch>
        </p:blipFill>
        <p:spPr>
          <a:xfrm>
            <a:off x="1372612" y="3350299"/>
            <a:ext cx="1521869" cy="149692"/>
          </a:xfrm>
          <a:prstGeom prst="rect">
            <a:avLst/>
          </a:prstGeom>
        </p:spPr>
      </p:pic>
      <p:graphicFrame>
        <p:nvGraphicFramePr>
          <p:cNvPr id="127" name="표 126"/>
          <p:cNvGraphicFramePr>
            <a:graphicFrameLocks noGrp="1"/>
          </p:cNvGraphicFramePr>
          <p:nvPr>
            <p:extLst/>
          </p:nvPr>
        </p:nvGraphicFramePr>
        <p:xfrm>
          <a:off x="1375111" y="2083558"/>
          <a:ext cx="5684992" cy="1228513"/>
        </p:xfrm>
        <a:graphic>
          <a:graphicData uri="http://schemas.openxmlformats.org/drawingml/2006/table">
            <a:tbl>
              <a:tblPr firstRow="1" bandRow="1">
                <a:tableStyleId>{5C22544A-7EE6-4342-B048-85BDC9FD1C3A}</a:tableStyleId>
              </a:tblPr>
              <a:tblGrid>
                <a:gridCol w="694027"/>
                <a:gridCol w="633207"/>
                <a:gridCol w="485684"/>
                <a:gridCol w="793910"/>
                <a:gridCol w="1310141"/>
                <a:gridCol w="504056"/>
                <a:gridCol w="1263967"/>
              </a:tblGrid>
              <a:tr h="416593">
                <a:tc>
                  <a:txBody>
                    <a:bodyPr/>
                    <a:lstStyle/>
                    <a:p>
                      <a:pPr algn="ctr" latinLnBrk="1"/>
                      <a:r>
                        <a:rPr lang="ko-KR" altLang="en-US" sz="900" dirty="0" smtClean="0">
                          <a:solidFill>
                            <a:schemeClr val="tx1"/>
                          </a:solidFill>
                        </a:rPr>
                        <a:t>설문조사</a:t>
                      </a:r>
                      <a:endParaRPr lang="en-US" altLang="ko-KR" sz="900" dirty="0" smtClean="0">
                        <a:solidFill>
                          <a:schemeClr val="tx1"/>
                        </a:solidFill>
                      </a:endParaRPr>
                    </a:p>
                    <a:p>
                      <a:pPr algn="ctr" latinLnBrk="1"/>
                      <a:r>
                        <a:rPr lang="ko-KR" altLang="en-US" sz="900" dirty="0" smtClean="0">
                          <a:solidFill>
                            <a:schemeClr val="tx1"/>
                          </a:solidFill>
                        </a:rPr>
                        <a:t>현황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설문조사 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2014.09.21~2014.09.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0" name="직사각형 129"/>
          <p:cNvSpPr/>
          <p:nvPr/>
        </p:nvSpPr>
        <p:spPr bwMode="auto">
          <a:xfrm>
            <a:off x="1477649" y="2550597"/>
            <a:ext cx="512374" cy="178331"/>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31" name="직사각형 130"/>
          <p:cNvSpPr/>
          <p:nvPr/>
        </p:nvSpPr>
        <p:spPr bwMode="auto">
          <a:xfrm>
            <a:off x="1488737" y="3105021"/>
            <a:ext cx="512375" cy="12276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aphicFrame>
        <p:nvGraphicFramePr>
          <p:cNvPr id="2" name="표 1"/>
          <p:cNvGraphicFramePr>
            <a:graphicFrameLocks noGrp="1"/>
          </p:cNvGraphicFramePr>
          <p:nvPr>
            <p:extLst/>
          </p:nvPr>
        </p:nvGraphicFramePr>
        <p:xfrm>
          <a:off x="1314346" y="1269722"/>
          <a:ext cx="2189580" cy="259080"/>
        </p:xfrm>
        <a:graphic>
          <a:graphicData uri="http://schemas.openxmlformats.org/drawingml/2006/table">
            <a:tbl>
              <a:tblPr firstRow="1" bandRow="1">
                <a:tableStyleId>{5C22544A-7EE6-4342-B048-85BDC9FD1C3A}</a:tableStyleId>
              </a:tblPr>
              <a:tblGrid>
                <a:gridCol w="1094790"/>
                <a:gridCol w="1094790"/>
              </a:tblGrid>
              <a:tr h="249686">
                <a:tc>
                  <a:txBody>
                    <a:bodyPr/>
                    <a:lstStyle/>
                    <a:p>
                      <a:pPr algn="ctr" latinLnBrk="1"/>
                      <a:r>
                        <a:rPr lang="en-US" altLang="ko-KR" sz="1100" dirty="0" smtClean="0"/>
                        <a:t>Student</a:t>
                      </a:r>
                      <a:endParaRPr lang="ko-KR" alt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0033"/>
                    </a:solidFill>
                  </a:tcPr>
                </a:tc>
                <a:tc>
                  <a:txBody>
                    <a:bodyPr/>
                    <a:lstStyle/>
                    <a:p>
                      <a:pPr algn="ctr" latinLnBrk="1"/>
                      <a:r>
                        <a:rPr lang="en-US" altLang="ko-KR" sz="1100" dirty="0" smtClean="0">
                          <a:solidFill>
                            <a:schemeClr val="tx1"/>
                          </a:solidFill>
                        </a:rPr>
                        <a:t>The</a:t>
                      </a:r>
                      <a:r>
                        <a:rPr lang="en-US" altLang="ko-KR" sz="1100" baseline="0" dirty="0" smtClean="0">
                          <a:solidFill>
                            <a:schemeClr val="tx1"/>
                          </a:solidFill>
                        </a:rPr>
                        <a:t> Mandarin</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5" name="직사각형 64"/>
          <p:cNvSpPr/>
          <p:nvPr/>
        </p:nvSpPr>
        <p:spPr bwMode="auto">
          <a:xfrm>
            <a:off x="1477649" y="2811024"/>
            <a:ext cx="512374" cy="178331"/>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pic>
        <p:nvPicPr>
          <p:cNvPr id="66" name="그림 65"/>
          <p:cNvPicPr/>
          <p:nvPr/>
        </p:nvPicPr>
        <p:blipFill>
          <a:blip r:embed="rId8">
            <a:extLst>
              <a:ext uri="{28A0092B-C50C-407E-A947-70E740481C1C}">
                <a14:useLocalDpi xmlns:a14="http://schemas.microsoft.com/office/drawing/2010/main" val="0"/>
              </a:ext>
            </a:extLst>
          </a:blip>
          <a:srcRect/>
          <a:stretch>
            <a:fillRect/>
          </a:stretch>
        </p:blipFill>
        <p:spPr bwMode="auto">
          <a:xfrm>
            <a:off x="2925006" y="4318896"/>
            <a:ext cx="2872224" cy="2434324"/>
          </a:xfrm>
          <a:prstGeom prst="rect">
            <a:avLst/>
          </a:prstGeom>
          <a:noFill/>
          <a:ln>
            <a:noFill/>
          </a:ln>
        </p:spPr>
      </p:pic>
      <p:grpSp>
        <p:nvGrpSpPr>
          <p:cNvPr id="33" name="그룹 32"/>
          <p:cNvGrpSpPr/>
          <p:nvPr/>
        </p:nvGrpSpPr>
        <p:grpSpPr>
          <a:xfrm>
            <a:off x="1292574" y="1572724"/>
            <a:ext cx="5862754" cy="191402"/>
            <a:chOff x="1314346" y="1719201"/>
            <a:chExt cx="5862754" cy="191402"/>
          </a:xfrm>
        </p:grpSpPr>
        <p:pic>
          <p:nvPicPr>
            <p:cNvPr id="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5" name="TextBox 34"/>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설문조사 현황</a:t>
              </a:r>
              <a:endParaRPr lang="ko-KR" altLang="en-US" sz="900" b="1" dirty="0">
                <a:solidFill>
                  <a:schemeClr val="bg1"/>
                </a:solidFill>
              </a:endParaRPr>
            </a:p>
          </p:txBody>
        </p:sp>
      </p:grpSp>
      <p:sp>
        <p:nvSpPr>
          <p:cNvPr id="36"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6</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설문조사 세부기능 설명 </a:t>
            </a:r>
            <a:r>
              <a:rPr lang="en-US" altLang="ko-KR" dirty="0" smtClean="0">
                <a:solidFill>
                  <a:srgbClr val="000000"/>
                </a:solidFill>
                <a:latin typeface="돋움"/>
                <a:ea typeface="돋움"/>
              </a:rPr>
              <a:t>– </a:t>
            </a:r>
            <a:r>
              <a:rPr lang="en-US" altLang="ko-KR" dirty="0">
                <a:solidFill>
                  <a:srgbClr val="000000"/>
                </a:solidFill>
                <a:latin typeface="돋움"/>
                <a:ea typeface="돋움"/>
              </a:rPr>
              <a:t>1</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7" name="TextBox 36"/>
          <p:cNvSpPr txBox="1"/>
          <p:nvPr/>
        </p:nvSpPr>
        <p:spPr>
          <a:xfrm>
            <a:off x="1409305" y="2446544"/>
            <a:ext cx="649062" cy="903755"/>
          </a:xfrm>
          <a:prstGeom prst="rect">
            <a:avLst/>
          </a:prstGeom>
          <a:noFill/>
          <a:ln w="25400">
            <a:solidFill>
              <a:srgbClr val="FF0000"/>
            </a:solidFill>
            <a:prstDash val="dash"/>
          </a:ln>
        </p:spPr>
        <p:txBody>
          <a:bodyPr wrap="square" rtlCol="0">
            <a:normAutofit/>
          </a:bodyPr>
          <a:lstStyle/>
          <a:p>
            <a:endParaRPr lang="ko-KR" altLang="en-US" dirty="0"/>
          </a:p>
        </p:txBody>
      </p:sp>
      <p:sp>
        <p:nvSpPr>
          <p:cNvPr id="38" name="직사각형 37"/>
          <p:cNvSpPr/>
          <p:nvPr/>
        </p:nvSpPr>
        <p:spPr>
          <a:xfrm>
            <a:off x="3910685" y="95489"/>
            <a:ext cx="1587011" cy="1368064"/>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해당 프로그램에 대한 </a:t>
            </a:r>
            <a:r>
              <a:rPr lang="en-US" altLang="ko-KR" sz="1000" b="1" dirty="0" smtClean="0"/>
              <a:t>Students</a:t>
            </a:r>
            <a:r>
              <a:rPr lang="ko-KR" altLang="en-US" sz="1000" b="1" dirty="0" smtClean="0"/>
              <a:t>의</a:t>
            </a:r>
            <a:r>
              <a:rPr lang="en-US" altLang="ko-KR" sz="1000" b="1" dirty="0"/>
              <a:t> </a:t>
            </a:r>
            <a:r>
              <a:rPr lang="ko-KR" altLang="en-US" sz="1000" b="1" dirty="0" smtClean="0"/>
              <a:t>설문조사 기간 완료 시 </a:t>
            </a:r>
            <a:r>
              <a:rPr lang="ko-KR" altLang="en-US" sz="1000" b="1" dirty="0" smtClean="0">
                <a:solidFill>
                  <a:schemeClr val="accent2">
                    <a:lumMod val="50000"/>
                  </a:schemeClr>
                </a:solidFill>
              </a:rPr>
              <a:t>설문조사 현황 버튼 </a:t>
            </a:r>
            <a:r>
              <a:rPr lang="ko-KR" altLang="en-US" sz="1000" b="1" dirty="0" smtClean="0"/>
              <a:t>자동 전환</a:t>
            </a:r>
            <a:endParaRPr lang="en-US" altLang="ko-KR" sz="1000" b="1" dirty="0" smtClean="0"/>
          </a:p>
        </p:txBody>
      </p:sp>
      <p:sp>
        <p:nvSpPr>
          <p:cNvPr id="39" name="TextBox 38"/>
          <p:cNvSpPr txBox="1"/>
          <p:nvPr/>
        </p:nvSpPr>
        <p:spPr>
          <a:xfrm>
            <a:off x="5760274" y="2467035"/>
            <a:ext cx="1332005" cy="343989"/>
          </a:xfrm>
          <a:prstGeom prst="rect">
            <a:avLst/>
          </a:prstGeom>
          <a:noFill/>
          <a:ln w="25400">
            <a:solidFill>
              <a:srgbClr val="FF0000"/>
            </a:solidFill>
            <a:prstDash val="dash"/>
          </a:ln>
        </p:spPr>
        <p:txBody>
          <a:bodyPr wrap="square" rtlCol="0">
            <a:normAutofit lnSpcReduction="10000"/>
          </a:bodyPr>
          <a:lstStyle/>
          <a:p>
            <a:endParaRPr lang="ko-KR" altLang="en-US" dirty="0"/>
          </a:p>
        </p:txBody>
      </p:sp>
      <p:cxnSp>
        <p:nvCxnSpPr>
          <p:cNvPr id="8" name="꺾인 연결선 7"/>
          <p:cNvCxnSpPr>
            <a:stCxn id="37" idx="0"/>
            <a:endCxn id="38" idx="2"/>
          </p:cNvCxnSpPr>
          <p:nvPr/>
        </p:nvCxnSpPr>
        <p:spPr bwMode="auto">
          <a:xfrm rot="5400000" flipH="1" flipV="1">
            <a:off x="2727518" y="469872"/>
            <a:ext cx="982991" cy="2970355"/>
          </a:xfrm>
          <a:prstGeom prst="bentConnector3">
            <a:avLst>
              <a:gd name="adj1" fmla="val 5000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꺾인 연결선 41"/>
          <p:cNvCxnSpPr>
            <a:stCxn id="39" idx="3"/>
            <a:endCxn id="38" idx="3"/>
          </p:cNvCxnSpPr>
          <p:nvPr/>
        </p:nvCxnSpPr>
        <p:spPr bwMode="auto">
          <a:xfrm flipH="1" flipV="1">
            <a:off x="5497696" y="779521"/>
            <a:ext cx="1594583" cy="1859509"/>
          </a:xfrm>
          <a:prstGeom prst="bentConnector3">
            <a:avLst>
              <a:gd name="adj1" fmla="val -14336"/>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TextBox 44"/>
          <p:cNvSpPr txBox="1"/>
          <p:nvPr/>
        </p:nvSpPr>
        <p:spPr>
          <a:xfrm>
            <a:off x="5004048" y="4321291"/>
            <a:ext cx="493648" cy="244606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46" name="꺾인 연결선 45"/>
          <p:cNvCxnSpPr>
            <a:stCxn id="37" idx="1"/>
            <a:endCxn id="45" idx="1"/>
          </p:cNvCxnSpPr>
          <p:nvPr/>
        </p:nvCxnSpPr>
        <p:spPr bwMode="auto">
          <a:xfrm rot="10800000" flipH="1" flipV="1">
            <a:off x="1409304" y="2898421"/>
            <a:ext cx="3594743" cy="2645899"/>
          </a:xfrm>
          <a:prstGeom prst="bentConnector3">
            <a:avLst>
              <a:gd name="adj1" fmla="val -6359"/>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직사각형 48"/>
          <p:cNvSpPr/>
          <p:nvPr/>
        </p:nvSpPr>
        <p:spPr>
          <a:xfrm>
            <a:off x="71990" y="3315072"/>
            <a:ext cx="1068869" cy="184811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err="1" smtClean="0"/>
              <a:t>진행완료된</a:t>
            </a:r>
            <a:r>
              <a:rPr lang="ko-KR" altLang="en-US" sz="1000" b="1" dirty="0" smtClean="0"/>
              <a:t> 설문조사만 평가점수 보여주기</a:t>
            </a:r>
            <a:endParaRPr lang="en-US" altLang="ko-KR" sz="1000" b="1" dirty="0" smtClean="0"/>
          </a:p>
          <a:p>
            <a:pPr marL="87313" indent="-87313">
              <a:buFont typeface="Arial" panose="020B0604020202020204" pitchFamily="34" charset="0"/>
              <a:buChar char="•"/>
            </a:pPr>
            <a:r>
              <a:rPr lang="ko-KR" altLang="en-US" sz="1000" b="1" dirty="0" smtClean="0"/>
              <a:t>진행 중이거나 </a:t>
            </a:r>
            <a:r>
              <a:rPr lang="ko-KR" altLang="en-US" sz="1000" b="1" dirty="0" err="1" smtClean="0"/>
              <a:t>미진행된</a:t>
            </a:r>
            <a:r>
              <a:rPr lang="ko-KR" altLang="en-US" sz="1000" b="1" dirty="0" smtClean="0"/>
              <a:t> 프로그램은 평가점수는 空 </a:t>
            </a:r>
            <a:r>
              <a:rPr lang="ko-KR" altLang="en-US" sz="1000" b="1" dirty="0" err="1" smtClean="0"/>
              <a:t>란으로</a:t>
            </a:r>
            <a:r>
              <a:rPr lang="ko-KR" altLang="en-US" sz="1000" b="1" dirty="0" smtClean="0"/>
              <a:t> 유지</a:t>
            </a:r>
            <a:endParaRPr lang="en-US" altLang="ko-KR" sz="1000" b="1" dirty="0" smtClean="0"/>
          </a:p>
        </p:txBody>
      </p:sp>
      <p:sp>
        <p:nvSpPr>
          <p:cNvPr id="55" name="TextBox 54"/>
          <p:cNvSpPr txBox="1"/>
          <p:nvPr/>
        </p:nvSpPr>
        <p:spPr>
          <a:xfrm>
            <a:off x="1372430" y="1862738"/>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56" name="TextBox 55"/>
          <p:cNvSpPr txBox="1"/>
          <p:nvPr/>
        </p:nvSpPr>
        <p:spPr>
          <a:xfrm>
            <a:off x="1893618" y="1860996"/>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sp>
        <p:nvSpPr>
          <p:cNvPr id="57" name="TextBox 56"/>
          <p:cNvSpPr txBox="1"/>
          <p:nvPr/>
        </p:nvSpPr>
        <p:spPr>
          <a:xfrm>
            <a:off x="2750566" y="1860996"/>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sp>
        <p:nvSpPr>
          <p:cNvPr id="60" name="TextBox 59"/>
          <p:cNvSpPr txBox="1"/>
          <p:nvPr/>
        </p:nvSpPr>
        <p:spPr>
          <a:xfrm>
            <a:off x="2316863" y="1860996"/>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미진행</a:t>
            </a:r>
            <a:endParaRPr lang="ko-KR" altLang="en-US" sz="900" b="1" dirty="0"/>
          </a:p>
        </p:txBody>
      </p:sp>
      <p:sp>
        <p:nvSpPr>
          <p:cNvPr id="61" name="TextBox 60"/>
          <p:cNvSpPr txBox="1"/>
          <p:nvPr/>
        </p:nvSpPr>
        <p:spPr>
          <a:xfrm>
            <a:off x="2082001" y="2449352"/>
            <a:ext cx="649062" cy="903755"/>
          </a:xfrm>
          <a:prstGeom prst="rect">
            <a:avLst/>
          </a:prstGeom>
          <a:noFill/>
          <a:ln w="25400">
            <a:solidFill>
              <a:srgbClr val="FF0000"/>
            </a:solidFill>
            <a:prstDash val="dash"/>
          </a:ln>
        </p:spPr>
        <p:txBody>
          <a:bodyPr wrap="square" rtlCol="0">
            <a:normAutofit/>
          </a:bodyPr>
          <a:lstStyle/>
          <a:p>
            <a:endParaRPr lang="ko-KR" altLang="en-US" dirty="0"/>
          </a:p>
        </p:txBody>
      </p:sp>
      <p:sp>
        <p:nvSpPr>
          <p:cNvPr id="64" name="TextBox 63"/>
          <p:cNvSpPr txBox="1"/>
          <p:nvPr/>
        </p:nvSpPr>
        <p:spPr>
          <a:xfrm>
            <a:off x="2917353" y="4266861"/>
            <a:ext cx="2909602" cy="2558481"/>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21" name="꺾인 연결선 20"/>
          <p:cNvCxnSpPr>
            <a:stCxn id="61" idx="2"/>
            <a:endCxn id="67" idx="0"/>
          </p:cNvCxnSpPr>
          <p:nvPr/>
        </p:nvCxnSpPr>
        <p:spPr bwMode="auto">
          <a:xfrm rot="16200000" flipH="1">
            <a:off x="3858467" y="1901171"/>
            <a:ext cx="1165396" cy="4069267"/>
          </a:xfrm>
          <a:prstGeom prst="bentConnector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직사각형 66"/>
          <p:cNvSpPr/>
          <p:nvPr/>
        </p:nvSpPr>
        <p:spPr>
          <a:xfrm>
            <a:off x="5868102" y="4518503"/>
            <a:ext cx="1215393" cy="184811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프로그램 클릭 시 각 프로그램에 대한 </a:t>
            </a:r>
            <a:r>
              <a:rPr lang="en-US" altLang="ko-KR" sz="1000" b="1" dirty="0" smtClean="0"/>
              <a:t>Survey </a:t>
            </a:r>
            <a:r>
              <a:rPr lang="ko-KR" altLang="en-US" sz="1000" b="1" dirty="0" smtClean="0"/>
              <a:t>내용이 전환되도록 설정 </a:t>
            </a:r>
            <a:endParaRPr lang="en-US" altLang="ko-KR" sz="1000" b="1" dirty="0" smtClean="0"/>
          </a:p>
        </p:txBody>
      </p:sp>
      <p:sp>
        <p:nvSpPr>
          <p:cNvPr id="44" name="직사각형 43"/>
          <p:cNvSpPr/>
          <p:nvPr/>
        </p:nvSpPr>
        <p:spPr bwMode="auto">
          <a:xfrm>
            <a:off x="7308304" y="188640"/>
            <a:ext cx="1512168" cy="1073359"/>
          </a:xfrm>
          <a:prstGeom prst="rect">
            <a:avLst/>
          </a:prstGeom>
          <a:solidFill>
            <a:srgbClr val="FFC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effectLst/>
                <a:latin typeface="Arial" charset="0"/>
                <a:ea typeface="돋움" pitchFamily="50" charset="-127"/>
              </a:rPr>
              <a:t>내용추가</a:t>
            </a:r>
          </a:p>
        </p:txBody>
      </p:sp>
    </p:spTree>
    <p:extLst>
      <p:ext uri="{BB962C8B-B14F-4D97-AF65-F5344CB8AC3E}">
        <p14:creationId xmlns:p14="http://schemas.microsoft.com/office/powerpoint/2010/main" val="2655689011"/>
      </p:ext>
    </p:extLst>
  </p:cSld>
  <p:clrMapOvr>
    <a:masterClrMapping/>
  </p:clrMapOvr>
  <p:transition advClick="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310142"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클래스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r>
              <a:rPr lang="en-US" altLang="ko-KR" dirty="0" smtClean="0">
                <a:solidFill>
                  <a:srgbClr val="000000"/>
                </a:solidFill>
                <a:latin typeface="돋움"/>
                <a:ea typeface="돋움"/>
              </a:rPr>
              <a:t>(The Mandarin) </a:t>
            </a:r>
            <a:endParaRPr lang="ko-KR" altLang="en-US" dirty="0">
              <a:solidFill>
                <a:srgbClr val="000000"/>
              </a:solidFill>
              <a:latin typeface="돋움"/>
              <a:ea typeface="돋움"/>
            </a:endParaRPr>
          </a:p>
        </p:txBody>
      </p:sp>
      <p:sp>
        <p:nvSpPr>
          <p:cNvPr id="6" name="직사각형 5"/>
          <p:cNvSpPr/>
          <p:nvPr/>
        </p:nvSpPr>
        <p:spPr bwMode="auto">
          <a:xfrm>
            <a:off x="1530370" y="1586767"/>
            <a:ext cx="6498014"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7955" y="4234203"/>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599269" y="4261536"/>
            <a:ext cx="969624" cy="138499"/>
          </a:xfrm>
          <a:prstGeom prst="rect">
            <a:avLst/>
          </a:prstGeom>
          <a:solidFill>
            <a:schemeClr val="tx1"/>
          </a:solidFill>
        </p:spPr>
        <p:txBody>
          <a:bodyPr wrap="square" lIns="0" tIns="0" rIns="0" bIns="0" rtlCol="0" anchor="ctr">
            <a:spAutoFit/>
          </a:bodyPr>
          <a:lstStyle/>
          <a:p>
            <a:pPr algn="ctr"/>
            <a:r>
              <a:rPr lang="en-US" altLang="ko-KR" sz="900" b="1" dirty="0" smtClean="0">
                <a:solidFill>
                  <a:schemeClr val="bg1"/>
                </a:solidFill>
              </a:rPr>
              <a:t>Survey </a:t>
            </a:r>
            <a:r>
              <a:rPr lang="ko-KR" altLang="en-US" sz="900" b="1" dirty="0" smtClean="0">
                <a:solidFill>
                  <a:schemeClr val="bg1"/>
                </a:solidFill>
              </a:rPr>
              <a:t>내용</a:t>
            </a:r>
            <a:endParaRPr lang="ko-KR" altLang="en-US" sz="900" b="1" dirty="0">
              <a:solidFill>
                <a:schemeClr val="bg1"/>
              </a:solidFill>
            </a:endParaRPr>
          </a:p>
        </p:txBody>
      </p:sp>
      <p:sp>
        <p:nvSpPr>
          <p:cNvPr id="63" name="직사각형 62"/>
          <p:cNvSpPr/>
          <p:nvPr/>
        </p:nvSpPr>
        <p:spPr bwMode="auto">
          <a:xfrm>
            <a:off x="1592017" y="4495793"/>
            <a:ext cx="2078230" cy="39435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a:solidFill>
                  <a:schemeClr val="bg1"/>
                </a:solidFill>
                <a:latin typeface="Arial" charset="0"/>
                <a:ea typeface="돋움" pitchFamily="50" charset="-127"/>
              </a:rPr>
              <a:t>[</a:t>
            </a:r>
            <a:r>
              <a:rPr kumimoji="1" lang="ko-KR" altLang="en-US" sz="900" b="1" dirty="0">
                <a:solidFill>
                  <a:schemeClr val="bg1"/>
                </a:solidFill>
                <a:latin typeface="Arial" charset="0"/>
                <a:ea typeface="돋움" pitchFamily="50" charset="-127"/>
              </a:rPr>
              <a:t>담당 컨설턴트 </a:t>
            </a:r>
            <a:r>
              <a:rPr kumimoji="1" lang="en-US" altLang="ko-KR" sz="900" b="1" dirty="0">
                <a:solidFill>
                  <a:schemeClr val="bg1"/>
                </a:solidFill>
                <a:latin typeface="Arial" charset="0"/>
                <a:ea typeface="돋움" pitchFamily="50" charset="-127"/>
              </a:rPr>
              <a:t>: </a:t>
            </a:r>
            <a:r>
              <a:rPr kumimoji="1" lang="ko-KR" altLang="en-US" sz="900" b="1" dirty="0">
                <a:solidFill>
                  <a:schemeClr val="bg1"/>
                </a:solidFill>
                <a:latin typeface="Arial" charset="0"/>
                <a:ea typeface="돋움" pitchFamily="50" charset="-127"/>
              </a:rPr>
              <a:t>송진</a:t>
            </a:r>
            <a:r>
              <a:rPr kumimoji="1" lang="en-US" altLang="ko-KR" sz="900" b="1" dirty="0" smtClean="0">
                <a:solidFill>
                  <a:schemeClr val="bg1"/>
                </a:solidFill>
                <a:latin typeface="Arial" charset="0"/>
                <a:ea typeface="돋움" pitchFamily="50" charset="-127"/>
              </a:rPr>
              <a:t>]</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p>
        </p:txBody>
      </p:sp>
      <p:sp>
        <p:nvSpPr>
          <p:cNvPr id="62" name="직사각형 61"/>
          <p:cNvSpPr/>
          <p:nvPr/>
        </p:nvSpPr>
        <p:spPr bwMode="auto">
          <a:xfrm>
            <a:off x="6370455"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564435" y="4458611"/>
            <a:ext cx="5851869" cy="2388141"/>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553551" y="1780574"/>
            <a:ext cx="5851869" cy="2418742"/>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20" name="그룹 119"/>
          <p:cNvGrpSpPr/>
          <p:nvPr/>
        </p:nvGrpSpPr>
        <p:grpSpPr>
          <a:xfrm>
            <a:off x="1927907" y="2246454"/>
            <a:ext cx="503620" cy="151844"/>
            <a:chOff x="1853004" y="4826628"/>
            <a:chExt cx="508292" cy="216024"/>
          </a:xfrm>
        </p:grpSpPr>
        <p:pic>
          <p:nvPicPr>
            <p:cNvPr id="12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 name="직사각형 121"/>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aphicFrame>
        <p:nvGraphicFramePr>
          <p:cNvPr id="127" name="표 126"/>
          <p:cNvGraphicFramePr>
            <a:graphicFrameLocks noGrp="1"/>
          </p:cNvGraphicFramePr>
          <p:nvPr>
            <p:extLst>
              <p:ext uri="{D42A27DB-BD31-4B8C-83A1-F6EECF244321}">
                <p14:modId xmlns:p14="http://schemas.microsoft.com/office/powerpoint/2010/main" val="207120783"/>
              </p:ext>
            </p:extLst>
          </p:nvPr>
        </p:nvGraphicFramePr>
        <p:xfrm>
          <a:off x="1625486" y="2061786"/>
          <a:ext cx="5684992" cy="2044113"/>
        </p:xfrm>
        <a:graphic>
          <a:graphicData uri="http://schemas.openxmlformats.org/drawingml/2006/table">
            <a:tbl>
              <a:tblPr firstRow="1" bandRow="1">
                <a:tableStyleId>{5C22544A-7EE6-4342-B048-85BDC9FD1C3A}</a:tableStyleId>
              </a:tblPr>
              <a:tblGrid>
                <a:gridCol w="624472"/>
                <a:gridCol w="569747"/>
                <a:gridCol w="634518"/>
                <a:gridCol w="504056"/>
                <a:gridCol w="720080"/>
                <a:gridCol w="864096"/>
                <a:gridCol w="648072"/>
                <a:gridCol w="1119951"/>
              </a:tblGrid>
              <a:tr h="416593">
                <a:tc>
                  <a:txBody>
                    <a:bodyPr/>
                    <a:lstStyle/>
                    <a:p>
                      <a:pPr algn="ctr" latinLnBrk="1"/>
                      <a:r>
                        <a:rPr lang="ko-KR" altLang="en-US" sz="900" dirty="0" smtClean="0">
                          <a:solidFill>
                            <a:schemeClr val="tx1"/>
                          </a:solidFill>
                        </a:rPr>
                        <a:t>설문        조사현황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담당      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설문조사 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2014.09.21~    2014.09.28</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화목토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0" name="직사각형 129"/>
          <p:cNvSpPr/>
          <p:nvPr/>
        </p:nvSpPr>
        <p:spPr bwMode="auto">
          <a:xfrm>
            <a:off x="1678160" y="2539711"/>
            <a:ext cx="512374" cy="178331"/>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31" name="직사각형 130"/>
          <p:cNvSpPr/>
          <p:nvPr/>
        </p:nvSpPr>
        <p:spPr bwMode="auto">
          <a:xfrm>
            <a:off x="1689248" y="3094135"/>
            <a:ext cx="512375" cy="12276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aphicFrame>
        <p:nvGraphicFramePr>
          <p:cNvPr id="2" name="표 1"/>
          <p:cNvGraphicFramePr>
            <a:graphicFrameLocks noGrp="1"/>
          </p:cNvGraphicFramePr>
          <p:nvPr>
            <p:extLst>
              <p:ext uri="{D42A27DB-BD31-4B8C-83A1-F6EECF244321}">
                <p14:modId xmlns:p14="http://schemas.microsoft.com/office/powerpoint/2010/main" val="3312823284"/>
              </p:ext>
            </p:extLst>
          </p:nvPr>
        </p:nvGraphicFramePr>
        <p:xfrm>
          <a:off x="1564721" y="1247950"/>
          <a:ext cx="2189580" cy="259080"/>
        </p:xfrm>
        <a:graphic>
          <a:graphicData uri="http://schemas.openxmlformats.org/drawingml/2006/table">
            <a:tbl>
              <a:tblPr firstRow="1" bandRow="1">
                <a:tableStyleId>{5C22544A-7EE6-4342-B048-85BDC9FD1C3A}</a:tableStyleId>
              </a:tblPr>
              <a:tblGrid>
                <a:gridCol w="1094790"/>
                <a:gridCol w="1094790"/>
              </a:tblGrid>
              <a:tr h="249686">
                <a:tc>
                  <a:txBody>
                    <a:bodyPr/>
                    <a:lstStyle/>
                    <a:p>
                      <a:pPr algn="ctr" latinLnBrk="1"/>
                      <a:r>
                        <a:rPr lang="en-US" altLang="ko-KR" sz="1100" dirty="0" smtClean="0">
                          <a:solidFill>
                            <a:schemeClr val="tx1"/>
                          </a:solidFill>
                        </a:rPr>
                        <a:t>Student</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100" dirty="0" smtClean="0">
                          <a:solidFill>
                            <a:schemeClr val="bg1"/>
                          </a:solidFill>
                        </a:rPr>
                        <a:t>The</a:t>
                      </a:r>
                      <a:r>
                        <a:rPr lang="en-US" altLang="ko-KR" sz="1100" baseline="0" dirty="0" smtClean="0">
                          <a:solidFill>
                            <a:schemeClr val="bg1"/>
                          </a:solidFill>
                        </a:rPr>
                        <a:t> Mandarin</a:t>
                      </a:r>
                      <a:endParaRPr lang="ko-KR" altLang="en-US" sz="11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0033"/>
                    </a:solidFill>
                  </a:tcPr>
                </a:tc>
              </a:tr>
            </a:tbl>
          </a:graphicData>
        </a:graphic>
      </p:graphicFrame>
      <p:sp>
        <p:nvSpPr>
          <p:cNvPr id="65" name="직사각형 64"/>
          <p:cNvSpPr/>
          <p:nvPr/>
        </p:nvSpPr>
        <p:spPr bwMode="auto">
          <a:xfrm>
            <a:off x="1678160" y="2800138"/>
            <a:ext cx="512374" cy="178331"/>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pic>
        <p:nvPicPr>
          <p:cNvPr id="66" name="그림 65"/>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75381" y="4912266"/>
            <a:ext cx="2223058" cy="1901827"/>
          </a:xfrm>
          <a:prstGeom prst="rect">
            <a:avLst/>
          </a:prstGeom>
          <a:noFill/>
          <a:ln>
            <a:noFill/>
          </a:ln>
        </p:spPr>
      </p:pic>
      <p:sp>
        <p:nvSpPr>
          <p:cNvPr id="32" name="직사각형 31"/>
          <p:cNvSpPr/>
          <p:nvPr/>
        </p:nvSpPr>
        <p:spPr bwMode="auto">
          <a:xfrm>
            <a:off x="1689249" y="3346080"/>
            <a:ext cx="512374" cy="178331"/>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33" name="직사각형 32"/>
          <p:cNvSpPr/>
          <p:nvPr/>
        </p:nvSpPr>
        <p:spPr bwMode="auto">
          <a:xfrm>
            <a:off x="1689249" y="3606507"/>
            <a:ext cx="512374" cy="178331"/>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sp>
        <p:nvSpPr>
          <p:cNvPr id="28" name="직사각형 27"/>
          <p:cNvSpPr/>
          <p:nvPr/>
        </p:nvSpPr>
        <p:spPr>
          <a:xfrm>
            <a:off x="7510607" y="735881"/>
            <a:ext cx="1587011" cy="2358254"/>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en-US" altLang="ko-KR" sz="1000" b="1" dirty="0" smtClean="0"/>
              <a:t>Admin </a:t>
            </a:r>
            <a:r>
              <a:rPr lang="ko-KR" altLang="en-US" sz="1000" b="1" dirty="0"/>
              <a:t>화면에서 </a:t>
            </a:r>
            <a:r>
              <a:rPr lang="ko-KR" altLang="en-US" sz="1000" b="1" dirty="0" smtClean="0"/>
              <a:t>설문조사 </a:t>
            </a:r>
            <a:r>
              <a:rPr lang="ko-KR" altLang="en-US" sz="1000" b="1" dirty="0"/>
              <a:t>시기 </a:t>
            </a:r>
            <a:r>
              <a:rPr lang="ko-KR" altLang="en-US" sz="1000" b="1" dirty="0" err="1"/>
              <a:t>푸시</a:t>
            </a:r>
            <a:r>
              <a:rPr lang="ko-KR" altLang="en-US" sz="1000" b="1" dirty="0"/>
              <a:t> </a:t>
            </a:r>
            <a:r>
              <a:rPr lang="ko-KR" altLang="en-US" sz="1000" b="1" dirty="0" smtClean="0"/>
              <a:t>설정 </a:t>
            </a:r>
            <a:r>
              <a:rPr lang="en-US" altLang="ko-KR" sz="1000" b="1" dirty="0" smtClean="0">
                <a:sym typeface="Wingdings" panose="05000000000000000000" pitchFamily="2" charset="2"/>
              </a:rPr>
              <a:t> </a:t>
            </a:r>
            <a:r>
              <a:rPr lang="en-US" altLang="ko-KR" sz="1000" b="1" dirty="0" smtClean="0"/>
              <a:t>HR</a:t>
            </a:r>
            <a:r>
              <a:rPr lang="ko-KR" altLang="en-US" sz="1000" b="1" dirty="0"/>
              <a:t>에게 설문조사 </a:t>
            </a:r>
            <a:r>
              <a:rPr lang="ko-KR" altLang="en-US" sz="1000" b="1" dirty="0" err="1" smtClean="0"/>
              <a:t>푸시가기</a:t>
            </a:r>
            <a:r>
              <a:rPr lang="ko-KR" altLang="en-US" sz="1000" b="1" dirty="0" smtClean="0"/>
              <a:t> </a:t>
            </a:r>
            <a:r>
              <a:rPr lang="en-US" altLang="ko-KR" sz="1000" b="1" dirty="0" smtClean="0">
                <a:sym typeface="Wingdings" panose="05000000000000000000" pitchFamily="2" charset="2"/>
              </a:rPr>
              <a:t> </a:t>
            </a:r>
            <a:r>
              <a:rPr lang="en-US" altLang="ko-KR" sz="1000" b="1" dirty="0" smtClean="0"/>
              <a:t>HR</a:t>
            </a:r>
            <a:r>
              <a:rPr lang="ko-KR" altLang="en-US" sz="1000" b="1" dirty="0"/>
              <a:t>이 설문조사 참여 클릭 </a:t>
            </a:r>
            <a:r>
              <a:rPr lang="ko-KR" altLang="en-US" sz="1000" b="1" dirty="0" smtClean="0"/>
              <a:t>시 </a:t>
            </a:r>
            <a:r>
              <a:rPr lang="en-US" altLang="ko-KR" sz="1000" b="1" dirty="0" smtClean="0">
                <a:sym typeface="Wingdings" panose="05000000000000000000" pitchFamily="2" charset="2"/>
              </a:rPr>
              <a:t> </a:t>
            </a:r>
            <a:r>
              <a:rPr lang="en-US" altLang="ko-KR" sz="1000" b="1" dirty="0" smtClean="0"/>
              <a:t>TM </a:t>
            </a:r>
            <a:r>
              <a:rPr lang="ko-KR" altLang="en-US" sz="1000" b="1" dirty="0"/>
              <a:t>설문조사 화면이 처음에 </a:t>
            </a:r>
            <a:r>
              <a:rPr lang="ko-KR" altLang="en-US" sz="1000" b="1" dirty="0" smtClean="0"/>
              <a:t>표시되도록</a:t>
            </a:r>
            <a:endParaRPr lang="en-US" altLang="ko-KR" sz="1000" b="1" dirty="0" smtClean="0"/>
          </a:p>
        </p:txBody>
      </p:sp>
      <p:grpSp>
        <p:nvGrpSpPr>
          <p:cNvPr id="29" name="그룹 28"/>
          <p:cNvGrpSpPr/>
          <p:nvPr/>
        </p:nvGrpSpPr>
        <p:grpSpPr>
          <a:xfrm>
            <a:off x="1542949" y="1572724"/>
            <a:ext cx="5862754" cy="191402"/>
            <a:chOff x="1314346" y="1719201"/>
            <a:chExt cx="5862754" cy="191402"/>
          </a:xfrm>
        </p:grpSpPr>
        <p:pic>
          <p:nvPicPr>
            <p:cNvPr id="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TextBox 30"/>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설문조사 현황</a:t>
              </a:r>
              <a:endParaRPr lang="ko-KR" altLang="en-US" sz="900" b="1" dirty="0">
                <a:solidFill>
                  <a:schemeClr val="bg1"/>
                </a:solidFill>
              </a:endParaRPr>
            </a:p>
          </p:txBody>
        </p:sp>
      </p:grpSp>
      <p:sp>
        <p:nvSpPr>
          <p:cNvPr id="34" name="TextBox 33"/>
          <p:cNvSpPr txBox="1"/>
          <p:nvPr/>
        </p:nvSpPr>
        <p:spPr>
          <a:xfrm>
            <a:off x="1622805" y="184096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35" name="TextBox 34"/>
          <p:cNvSpPr txBox="1"/>
          <p:nvPr/>
        </p:nvSpPr>
        <p:spPr>
          <a:xfrm>
            <a:off x="2143993" y="1839224"/>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sp>
        <p:nvSpPr>
          <p:cNvPr id="36" name="TextBox 35"/>
          <p:cNvSpPr txBox="1"/>
          <p:nvPr/>
        </p:nvSpPr>
        <p:spPr>
          <a:xfrm>
            <a:off x="3000941" y="1839224"/>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sp>
        <p:nvSpPr>
          <p:cNvPr id="37" name="TextBox 36"/>
          <p:cNvSpPr txBox="1"/>
          <p:nvPr/>
        </p:nvSpPr>
        <p:spPr>
          <a:xfrm>
            <a:off x="2567238" y="1839224"/>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미진행</a:t>
            </a:r>
            <a:endParaRPr lang="ko-KR" altLang="en-US" sz="900" b="1" dirty="0"/>
          </a:p>
        </p:txBody>
      </p:sp>
      <p:sp>
        <p:nvSpPr>
          <p:cNvPr id="38" name="직사각형 37"/>
          <p:cNvSpPr/>
          <p:nvPr/>
        </p:nvSpPr>
        <p:spPr>
          <a:xfrm>
            <a:off x="127781" y="2506800"/>
            <a:ext cx="1345983" cy="1547979"/>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첫 화면에서는 진행중인 설문만 보여주기</a:t>
            </a:r>
            <a:endParaRPr lang="en-US" altLang="ko-KR" sz="1000" b="1" dirty="0" smtClean="0"/>
          </a:p>
          <a:p>
            <a:pPr marL="87313" indent="-87313">
              <a:buFont typeface="Arial" panose="020B0604020202020204" pitchFamily="34" charset="0"/>
              <a:buChar char="•"/>
            </a:pPr>
            <a:endParaRPr lang="en-US" altLang="ko-KR" sz="1000" b="1" dirty="0" smtClean="0"/>
          </a:p>
        </p:txBody>
      </p:sp>
      <p:sp>
        <p:nvSpPr>
          <p:cNvPr id="39" name="TextBox 38"/>
          <p:cNvSpPr txBox="1"/>
          <p:nvPr/>
        </p:nvSpPr>
        <p:spPr>
          <a:xfrm>
            <a:off x="2788388" y="2405808"/>
            <a:ext cx="692606" cy="1749964"/>
          </a:xfrm>
          <a:prstGeom prst="rect">
            <a:avLst/>
          </a:prstGeom>
          <a:noFill/>
          <a:ln w="25400">
            <a:solidFill>
              <a:srgbClr val="FF0000"/>
            </a:solidFill>
            <a:prstDash val="dash"/>
          </a:ln>
        </p:spPr>
        <p:txBody>
          <a:bodyPr wrap="square" rtlCol="0">
            <a:normAutofit/>
          </a:bodyPr>
          <a:lstStyle/>
          <a:p>
            <a:endParaRPr lang="ko-KR" altLang="en-US" dirty="0"/>
          </a:p>
        </p:txBody>
      </p:sp>
      <p:sp>
        <p:nvSpPr>
          <p:cNvPr id="41" name="TextBox 40"/>
          <p:cNvSpPr txBox="1"/>
          <p:nvPr/>
        </p:nvSpPr>
        <p:spPr>
          <a:xfrm>
            <a:off x="3061695" y="4908608"/>
            <a:ext cx="2336744" cy="1987074"/>
          </a:xfrm>
          <a:prstGeom prst="rect">
            <a:avLst/>
          </a:prstGeom>
          <a:noFill/>
          <a:ln w="25400">
            <a:solidFill>
              <a:srgbClr val="FF0000"/>
            </a:solidFill>
            <a:prstDash val="dash"/>
          </a:ln>
        </p:spPr>
        <p:txBody>
          <a:bodyPr wrap="square" rtlCol="0">
            <a:normAutofit/>
          </a:bodyPr>
          <a:lstStyle/>
          <a:p>
            <a:endParaRPr lang="ko-KR" altLang="en-US" dirty="0"/>
          </a:p>
        </p:txBody>
      </p:sp>
      <p:sp>
        <p:nvSpPr>
          <p:cNvPr id="42" name="TextBox 41"/>
          <p:cNvSpPr txBox="1"/>
          <p:nvPr/>
        </p:nvSpPr>
        <p:spPr>
          <a:xfrm>
            <a:off x="1581604" y="2419341"/>
            <a:ext cx="692606" cy="1749964"/>
          </a:xfrm>
          <a:prstGeom prst="rect">
            <a:avLst/>
          </a:prstGeom>
          <a:noFill/>
          <a:ln w="25400">
            <a:solidFill>
              <a:srgbClr val="FF0000"/>
            </a:solidFill>
            <a:prstDash val="dash"/>
          </a:ln>
        </p:spPr>
        <p:txBody>
          <a:bodyPr wrap="square" rtlCol="0">
            <a:normAutofit/>
          </a:bodyPr>
          <a:lstStyle/>
          <a:p>
            <a:endParaRPr lang="ko-KR" altLang="en-US" dirty="0"/>
          </a:p>
        </p:txBody>
      </p:sp>
      <p:sp>
        <p:nvSpPr>
          <p:cNvPr id="43" name="직사각형 42"/>
          <p:cNvSpPr/>
          <p:nvPr/>
        </p:nvSpPr>
        <p:spPr>
          <a:xfrm>
            <a:off x="5512125" y="4912266"/>
            <a:ext cx="1215393" cy="184811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프로그램 클릭 시 각 프로그램에 대한 </a:t>
            </a:r>
            <a:r>
              <a:rPr lang="en-US" altLang="ko-KR" sz="1000" b="1" dirty="0" smtClean="0"/>
              <a:t>Survey </a:t>
            </a:r>
            <a:r>
              <a:rPr lang="ko-KR" altLang="en-US" sz="1000" b="1" dirty="0" smtClean="0"/>
              <a:t>내용이 전환되도록 설정 </a:t>
            </a:r>
            <a:endParaRPr lang="en-US" altLang="ko-KR" sz="1000" b="1" dirty="0" smtClean="0"/>
          </a:p>
        </p:txBody>
      </p:sp>
      <p:cxnSp>
        <p:nvCxnSpPr>
          <p:cNvPr id="7" name="꺾인 연결선 6"/>
          <p:cNvCxnSpPr>
            <a:stCxn id="39" idx="2"/>
            <a:endCxn id="43" idx="0"/>
          </p:cNvCxnSpPr>
          <p:nvPr/>
        </p:nvCxnSpPr>
        <p:spPr bwMode="auto">
          <a:xfrm rot="16200000" flipH="1">
            <a:off x="4249009" y="3041453"/>
            <a:ext cx="756494" cy="2985131"/>
          </a:xfrm>
          <a:prstGeom prst="bentConnector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직사각형 43"/>
          <p:cNvSpPr/>
          <p:nvPr/>
        </p:nvSpPr>
        <p:spPr bwMode="auto">
          <a:xfrm>
            <a:off x="5094214" y="75430"/>
            <a:ext cx="1512168" cy="1073359"/>
          </a:xfrm>
          <a:prstGeom prst="rect">
            <a:avLst/>
          </a:prstGeom>
          <a:solidFill>
            <a:srgbClr val="FFC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effectLst/>
                <a:latin typeface="Arial" charset="0"/>
                <a:ea typeface="돋움" pitchFamily="50" charset="-127"/>
              </a:rPr>
              <a:t>내용추가</a:t>
            </a:r>
          </a:p>
        </p:txBody>
      </p:sp>
    </p:spTree>
    <p:extLst>
      <p:ext uri="{BB962C8B-B14F-4D97-AF65-F5344CB8AC3E}">
        <p14:creationId xmlns:p14="http://schemas.microsoft.com/office/powerpoint/2010/main" val="2791704130"/>
      </p:ext>
    </p:extLst>
  </p:cSld>
  <p:clrMapOvr>
    <a:masterClrMapping/>
  </p:clrMapOvr>
  <p:transition advClick="0"/>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latin typeface="+mj-ea"/>
                <a:ea typeface="+mj-ea"/>
              </a:rPr>
              <a:t>To Do</a:t>
            </a:r>
            <a:r>
              <a:rPr lang="ko-KR" altLang="en-US" sz="1800" dirty="0">
                <a:latin typeface="+mj-ea"/>
                <a:ea typeface="+mj-ea"/>
              </a:rPr>
              <a:t/>
            </a:r>
            <a:br>
              <a:rPr lang="ko-KR" altLang="en-US" sz="1800" dirty="0">
                <a:latin typeface="+mj-ea"/>
                <a:ea typeface="+mj-ea"/>
              </a:rPr>
            </a:br>
            <a:endParaRPr lang="ko-KR" altLang="en-US" sz="1800" dirty="0">
              <a:latin typeface="+mj-ea"/>
              <a:ea typeface="+mj-ea"/>
            </a:endParaRPr>
          </a:p>
        </p:txBody>
      </p:sp>
      <p:sp>
        <p:nvSpPr>
          <p:cNvPr id="5" name="TextBox 4"/>
          <p:cNvSpPr txBox="1"/>
          <p:nvPr/>
        </p:nvSpPr>
        <p:spPr>
          <a:xfrm>
            <a:off x="569900" y="292006"/>
            <a:ext cx="1625836" cy="184666"/>
          </a:xfrm>
          <a:prstGeom prst="rect">
            <a:avLst/>
          </a:prstGeom>
          <a:noFill/>
        </p:spPr>
        <p:txBody>
          <a:bodyPr wrap="square" lIns="0" tIns="0" rIns="0" bIns="0" rtlCol="0">
            <a:spAutoFit/>
          </a:bodyPr>
          <a:lstStyle/>
          <a:p>
            <a:r>
              <a:rPr lang="en-US" altLang="ko-KR" sz="1200" b="1" dirty="0" smtClean="0"/>
              <a:t>Appendix – HR</a:t>
            </a:r>
            <a:endParaRPr lang="ko-KR" altLang="en-US" sz="1200" b="1" dirty="0"/>
          </a:p>
        </p:txBody>
      </p:sp>
      <p:sp>
        <p:nvSpPr>
          <p:cNvPr id="2" name="TextBox 1"/>
          <p:cNvSpPr txBox="1"/>
          <p:nvPr/>
        </p:nvSpPr>
        <p:spPr>
          <a:xfrm>
            <a:off x="569900" y="1772816"/>
            <a:ext cx="7962540" cy="369332"/>
          </a:xfrm>
          <a:prstGeom prst="rect">
            <a:avLst/>
          </a:prstGeom>
          <a:noFill/>
        </p:spPr>
        <p:txBody>
          <a:bodyPr wrap="square" rtlCol="0">
            <a:spAutoFit/>
          </a:bodyPr>
          <a:lstStyle/>
          <a:p>
            <a:r>
              <a:rPr lang="en-US" altLang="ko-KR" dirty="0" smtClean="0"/>
              <a:t>1. ??</a:t>
            </a:r>
            <a:endParaRPr lang="ko-KR" altLang="ko-KR" dirty="0"/>
          </a:p>
        </p:txBody>
      </p:sp>
    </p:spTree>
    <p:extLst>
      <p:ext uri="{BB962C8B-B14F-4D97-AF65-F5344CB8AC3E}">
        <p14:creationId xmlns:p14="http://schemas.microsoft.com/office/powerpoint/2010/main" val="1324316758"/>
      </p:ext>
    </p:extLst>
  </p:cSld>
  <p:clrMapOvr>
    <a:masterClrMapping/>
  </p:clrMapOvr>
  <p:transition advClick="0"/>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1(1). </a:t>
            </a:r>
            <a:r>
              <a:rPr lang="ko-KR" altLang="en-US" dirty="0" smtClean="0">
                <a:solidFill>
                  <a:srgbClr val="000000"/>
                </a:solidFill>
                <a:latin typeface="돋움"/>
                <a:ea typeface="돋움"/>
              </a:rPr>
              <a:t>신규클래스 개설 요청 전체화면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292574" y="1327721"/>
            <a:ext cx="608773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81404" y="1241916"/>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기본정보</a:t>
              </a:r>
              <a:endParaRPr lang="ko-KR" altLang="en-US" sz="900" b="1" dirty="0">
                <a:solidFill>
                  <a:schemeClr val="bg1"/>
                </a:solidFill>
              </a:endParaRPr>
            </a:p>
          </p:txBody>
        </p:sp>
      </p:gr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Admin</a:t>
            </a:r>
            <a:endParaRPr lang="ko-KR" altLang="en-US" sz="1200" b="1" dirty="0"/>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2601924"/>
            <a:ext cx="5851869" cy="202146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91" name="표 90"/>
          <p:cNvGraphicFramePr>
            <a:graphicFrameLocks noGrp="1"/>
          </p:cNvGraphicFramePr>
          <p:nvPr>
            <p:extLst/>
          </p:nvPr>
        </p:nvGraphicFramePr>
        <p:xfrm>
          <a:off x="1370988" y="2647365"/>
          <a:ext cx="5689113" cy="1917404"/>
        </p:xfrm>
        <a:graphic>
          <a:graphicData uri="http://schemas.openxmlformats.org/drawingml/2006/table">
            <a:tbl>
              <a:tblPr firstRow="1" bandRow="1">
                <a:tableStyleId>{5C22544A-7EE6-4342-B048-85BDC9FD1C3A}</a:tableStyleId>
              </a:tblPr>
              <a:tblGrid>
                <a:gridCol w="774782"/>
                <a:gridCol w="1418118"/>
                <a:gridCol w="792088"/>
                <a:gridCol w="576064"/>
                <a:gridCol w="162328"/>
                <a:gridCol w="773776"/>
                <a:gridCol w="209090"/>
                <a:gridCol w="982867"/>
              </a:tblGrid>
              <a:tr h="391294">
                <a:tc>
                  <a:txBody>
                    <a:bodyPr/>
                    <a:lstStyle/>
                    <a:p>
                      <a:pPr algn="ctr" latinLnBrk="1"/>
                      <a:r>
                        <a:rPr lang="ko-KR" altLang="en-US" sz="900" b="1" dirty="0" err="1" smtClean="0">
                          <a:solidFill>
                            <a:schemeClr val="tx1"/>
                          </a:solidFill>
                        </a:rPr>
                        <a:t>희망과정서택</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수강생 수 </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latinLnBrk="1"/>
                      <a:r>
                        <a:rPr lang="en-US" altLang="ko-KR" sz="900" dirty="0" smtClean="0">
                          <a:solidFill>
                            <a:schemeClr val="tx1"/>
                          </a:solidFill>
                        </a:rPr>
                        <a:t>  8~10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algn="ctr" latinLnBrk="1"/>
                      <a:r>
                        <a:rPr lang="ko-KR" altLang="en-US" sz="900" dirty="0" smtClean="0">
                          <a:solidFill>
                            <a:schemeClr val="tx1"/>
                          </a:solidFill>
                        </a:rPr>
                        <a:t>클래스 형태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a:txBody>
                    <a:bodyPr/>
                    <a:lstStyle/>
                    <a:p>
                      <a:pPr algn="l" latinLnBrk="1"/>
                      <a:r>
                        <a:rPr lang="en-US" altLang="ko-KR" sz="900" baseline="0" dirty="0" smtClean="0">
                          <a:solidFill>
                            <a:schemeClr val="tx1"/>
                          </a:solidFill>
                        </a:rPr>
                        <a:t>  </a:t>
                      </a:r>
                      <a:r>
                        <a:rPr lang="ko-KR" altLang="en-US" sz="900" b="0" baseline="0" dirty="0" smtClean="0">
                          <a:solidFill>
                            <a:schemeClr val="tx1"/>
                          </a:solidFill>
                        </a:rPr>
                        <a:t>그룹클래스</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2228">
                <a:tc>
                  <a:txBody>
                    <a:bodyPr/>
                    <a:lstStyle/>
                    <a:p>
                      <a:pPr algn="ctr" latinLnBrk="1"/>
                      <a:r>
                        <a:rPr lang="ko-KR" altLang="en-US" sz="900" b="1" dirty="0" smtClean="0">
                          <a:solidFill>
                            <a:schemeClr val="tx1"/>
                          </a:solidFill>
                        </a:rPr>
                        <a:t>희망강사</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900" dirty="0" smtClean="0">
                          <a:solidFill>
                            <a:schemeClr val="tx1"/>
                          </a:solidFill>
                        </a:rPr>
                        <a:t>   한국인</a:t>
                      </a:r>
                      <a:r>
                        <a:rPr lang="en-US" altLang="ko-KR" sz="900" dirty="0" smtClean="0">
                          <a:solidFill>
                            <a:schemeClr val="tx1"/>
                          </a:solidFill>
                        </a:rPr>
                        <a:t>(</a:t>
                      </a:r>
                      <a:r>
                        <a:rPr lang="ko-KR" altLang="en-US" sz="900" dirty="0" err="1" smtClean="0">
                          <a:solidFill>
                            <a:schemeClr val="tx1"/>
                          </a:solidFill>
                        </a:rPr>
                        <a:t>네이티브급</a:t>
                      </a:r>
                      <a:r>
                        <a:rPr lang="en-US" altLang="ko-KR" sz="900" dirty="0" smtClean="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강사성별</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latinLnBrk="1"/>
                      <a:r>
                        <a:rPr lang="ko-KR" altLang="en-US" sz="900" b="1" dirty="0" smtClean="0">
                          <a:solidFill>
                            <a:schemeClr val="tx1"/>
                          </a:solidFill>
                        </a:rPr>
                        <a:t>   여</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algn="ctr" latinLnBrk="1"/>
                      <a:r>
                        <a:rPr lang="ko-KR" altLang="en-US" sz="900" b="1" dirty="0" smtClean="0">
                          <a:solidFill>
                            <a:schemeClr val="tx1"/>
                          </a:solidFill>
                        </a:rPr>
                        <a:t>희망강사경력</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a:txBody>
                    <a:bodyPr/>
                    <a:lstStyle/>
                    <a:p>
                      <a:pPr algn="l" latinLnBrk="1"/>
                      <a:r>
                        <a:rPr lang="en-US" altLang="ko-KR" sz="900" b="1" dirty="0" smtClean="0">
                          <a:solidFill>
                            <a:schemeClr val="tx1"/>
                          </a:solidFill>
                        </a:rPr>
                        <a:t>5</a:t>
                      </a:r>
                      <a:r>
                        <a:rPr lang="ko-KR" altLang="en-US" sz="900" b="1" dirty="0" err="1" smtClean="0">
                          <a:solidFill>
                            <a:schemeClr val="tx1"/>
                          </a:solidFill>
                        </a:rPr>
                        <a:t>년이상</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1294">
                <a:tc>
                  <a:txBody>
                    <a:bodyPr/>
                    <a:lstStyle/>
                    <a:p>
                      <a:pPr algn="ctr" latinLnBrk="1"/>
                      <a:r>
                        <a:rPr lang="ko-KR" altLang="en-US" sz="900" b="1" dirty="0" smtClean="0">
                          <a:solidFill>
                            <a:schemeClr val="tx1"/>
                          </a:solidFill>
                        </a:rPr>
                        <a:t>희망시작일</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기간</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l"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1294">
                <a:tc>
                  <a:txBody>
                    <a:bodyPr/>
                    <a:lstStyle/>
                    <a:p>
                      <a:pPr algn="ctr" latinLnBrk="1"/>
                      <a:r>
                        <a:rPr lang="ko-KR" altLang="en-US" sz="900" b="1" dirty="0" smtClean="0">
                          <a:solidFill>
                            <a:schemeClr val="tx1"/>
                          </a:solidFill>
                        </a:rPr>
                        <a:t>희망수강요일</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교육희망</a:t>
                      </a:r>
                      <a:endParaRPr lang="en-US" altLang="ko-KR" sz="900" b="1" dirty="0" smtClean="0">
                        <a:solidFill>
                          <a:schemeClr val="tx1"/>
                        </a:solidFill>
                      </a:endParaRPr>
                    </a:p>
                    <a:p>
                      <a:pPr algn="ctr" latinLnBrk="1"/>
                      <a:r>
                        <a:rPr lang="ko-KR" altLang="en-US" sz="900" b="1" dirty="0" smtClean="0">
                          <a:solidFill>
                            <a:schemeClr val="tx1"/>
                          </a:solidFill>
                        </a:rPr>
                        <a:t>시간대</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r>
              <a:tr h="391294">
                <a:tc>
                  <a:txBody>
                    <a:bodyPr/>
                    <a:lstStyle/>
                    <a:p>
                      <a:pPr algn="ctr" latinLnBrk="1"/>
                      <a:r>
                        <a:rPr lang="ko-KR" altLang="en-US" sz="900" b="1" dirty="0" smtClean="0">
                          <a:solidFill>
                            <a:schemeClr val="tx1"/>
                          </a:solidFill>
                        </a:rPr>
                        <a:t>교육장소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레벨테스트</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900" dirty="0" smtClean="0">
                          <a:solidFill>
                            <a:schemeClr val="tx1"/>
                          </a:solidFill>
                        </a:rPr>
                        <a:t>네</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900" b="1" i="0" u="none" strike="noStrike" kern="1200" cap="none" spc="0" normalizeH="0" baseline="0" noProof="0" dirty="0" smtClean="0">
                          <a:ln>
                            <a:noFill/>
                          </a:ln>
                          <a:solidFill>
                            <a:srgbClr val="000000"/>
                          </a:solidFill>
                          <a:effectLst/>
                          <a:uLnTx/>
                          <a:uFillTx/>
                          <a:latin typeface="+mn-lt"/>
                          <a:ea typeface="+mn-ea"/>
                          <a:cs typeface="+mn-cs"/>
                        </a:rPr>
                        <a:t>미팅희망날짜</a:t>
                      </a:r>
                      <a:endParaRPr lang="ko-KR" altLang="en-US"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latinLnBrk="1"/>
                      <a:endParaRPr lang="ko-KR" alt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r>
            </a:tbl>
          </a:graphicData>
        </a:graphic>
      </p:graphicFrame>
      <p:sp>
        <p:nvSpPr>
          <p:cNvPr id="84" name="직사각형 83"/>
          <p:cNvSpPr/>
          <p:nvPr/>
        </p:nvSpPr>
        <p:spPr bwMode="auto">
          <a:xfrm>
            <a:off x="1314062" y="4890654"/>
            <a:ext cx="5851869" cy="65638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92006" y="1471538"/>
            <a:ext cx="5851869" cy="84330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127" name="표 126"/>
          <p:cNvGraphicFramePr>
            <a:graphicFrameLocks noGrp="1"/>
          </p:cNvGraphicFramePr>
          <p:nvPr>
            <p:extLst/>
          </p:nvPr>
        </p:nvGraphicFramePr>
        <p:xfrm>
          <a:off x="1329830" y="1519942"/>
          <a:ext cx="5762450" cy="681475"/>
        </p:xfrm>
        <a:graphic>
          <a:graphicData uri="http://schemas.openxmlformats.org/drawingml/2006/table">
            <a:tbl>
              <a:tblPr firstRow="1" bandRow="1">
                <a:tableStyleId>{5C22544A-7EE6-4342-B048-85BDC9FD1C3A}</a:tableStyleId>
              </a:tblPr>
              <a:tblGrid>
                <a:gridCol w="717566"/>
                <a:gridCol w="724404"/>
                <a:gridCol w="730851"/>
                <a:gridCol w="951517"/>
                <a:gridCol w="1053936"/>
                <a:gridCol w="1584176"/>
              </a:tblGrid>
              <a:tr h="413102">
                <a:tc>
                  <a:txBody>
                    <a:bodyPr/>
                    <a:lstStyle/>
                    <a:p>
                      <a:pPr algn="ctr" latinLnBrk="1"/>
                      <a:r>
                        <a:rPr lang="ko-KR" altLang="en-US" sz="900" dirty="0" smtClean="0">
                          <a:solidFill>
                            <a:schemeClr val="tx1"/>
                          </a:solidFill>
                        </a:rPr>
                        <a:t>회사명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SK</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HR</a:t>
                      </a:r>
                      <a:r>
                        <a:rPr lang="en-US" altLang="ko-KR" sz="900" baseline="0" dirty="0" smtClean="0">
                          <a:solidFill>
                            <a:schemeClr val="tx1"/>
                          </a:solidFill>
                        </a:rPr>
                        <a:t> </a:t>
                      </a:r>
                      <a:r>
                        <a:rPr lang="ko-KR" altLang="en-US" sz="900" baseline="0" dirty="0" smtClean="0">
                          <a:solidFill>
                            <a:schemeClr val="tx1"/>
                          </a:solidFill>
                        </a:rPr>
                        <a:t>담당자</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ko-KR" altLang="en-US" sz="900" b="0" dirty="0" smtClean="0">
                          <a:solidFill>
                            <a:schemeClr val="tx1"/>
                          </a:solidFill>
                        </a:rPr>
                        <a:t>시간</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담당 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373">
                <a:tc>
                  <a:txBody>
                    <a:bodyPr/>
                    <a:lstStyle/>
                    <a:p>
                      <a:pPr algn="ctr" latinLnBrk="1"/>
                      <a:r>
                        <a:rPr lang="ko-KR" altLang="en-US" sz="900" b="1" dirty="0" smtClean="0">
                          <a:solidFill>
                            <a:schemeClr val="tx1"/>
                          </a:solidFill>
                        </a:rPr>
                        <a:t>총 클래스 수</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30</a:t>
                      </a:r>
                      <a:r>
                        <a:rPr lang="ko-KR" altLang="en-US" sz="900" b="0" dirty="0" smtClean="0">
                          <a:solidFill>
                            <a:schemeClr val="tx1"/>
                          </a:solidFill>
                        </a:rPr>
                        <a:t>개</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총 학생 수</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69</a:t>
                      </a:r>
                      <a:r>
                        <a:rPr lang="ko-KR" altLang="en-US" sz="900" b="0" dirty="0" smtClean="0">
                          <a:solidFill>
                            <a:schemeClr val="tx1"/>
                          </a:solidFill>
                        </a:rPr>
                        <a:t>명</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latinLnBrk="1"/>
                      <a:r>
                        <a:rPr lang="en-US" altLang="ko-KR" sz="900" dirty="0" smtClean="0">
                          <a:solidFill>
                            <a:schemeClr val="tx1"/>
                          </a:solidFill>
                        </a:rPr>
                        <a:t>* 2014</a:t>
                      </a:r>
                      <a:r>
                        <a:rPr lang="ko-KR" altLang="en-US" sz="900" dirty="0" smtClean="0">
                          <a:solidFill>
                            <a:schemeClr val="tx1"/>
                          </a:solidFill>
                        </a:rPr>
                        <a:t>년 </a:t>
                      </a:r>
                      <a:r>
                        <a:rPr lang="en-US" altLang="ko-KR" sz="900" dirty="0" smtClean="0">
                          <a:solidFill>
                            <a:schemeClr val="tx1"/>
                          </a:solidFill>
                        </a:rPr>
                        <a:t>11</a:t>
                      </a:r>
                      <a:r>
                        <a:rPr lang="ko-KR" altLang="en-US" sz="900" dirty="0" smtClean="0">
                          <a:solidFill>
                            <a:schemeClr val="tx1"/>
                          </a:solidFill>
                        </a:rPr>
                        <a:t>월 </a:t>
                      </a:r>
                      <a:r>
                        <a:rPr lang="en-US" altLang="ko-KR" sz="900" dirty="0" smtClean="0">
                          <a:solidFill>
                            <a:schemeClr val="tx1"/>
                          </a:solidFill>
                        </a:rPr>
                        <a:t>04</a:t>
                      </a:r>
                      <a:r>
                        <a:rPr lang="ko-KR" altLang="en-US" sz="900" dirty="0" smtClean="0">
                          <a:solidFill>
                            <a:schemeClr val="tx1"/>
                          </a:solidFill>
                        </a:rPr>
                        <a:t>일 기준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64" name="그룹 63"/>
          <p:cNvGrpSpPr/>
          <p:nvPr/>
        </p:nvGrpSpPr>
        <p:grpSpPr>
          <a:xfrm>
            <a:off x="1281404" y="2362684"/>
            <a:ext cx="5862754" cy="191402"/>
            <a:chOff x="1314346" y="1719201"/>
            <a:chExt cx="5862754" cy="191402"/>
          </a:xfrm>
        </p:grpSpPr>
        <p:pic>
          <p:nvPicPr>
            <p:cNvPr id="6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6" name="TextBox 65"/>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희망 수강 과정 </a:t>
              </a:r>
              <a:endParaRPr lang="ko-KR" altLang="en-US" sz="900" b="1" dirty="0">
                <a:solidFill>
                  <a:schemeClr val="bg1"/>
                </a:solidFill>
              </a:endParaRPr>
            </a:p>
          </p:txBody>
        </p:sp>
      </p:grpSp>
      <p:pic>
        <p:nvPicPr>
          <p:cNvPr id="67" name="그림 66"/>
          <p:cNvPicPr>
            <a:picLocks noChangeAspect="1"/>
          </p:cNvPicPr>
          <p:nvPr/>
        </p:nvPicPr>
        <p:blipFill>
          <a:blip r:embed="rId4"/>
          <a:stretch>
            <a:fillRect/>
          </a:stretch>
        </p:blipFill>
        <p:spPr>
          <a:xfrm>
            <a:off x="2180660" y="3450373"/>
            <a:ext cx="1080120" cy="273236"/>
          </a:xfrm>
          <a:prstGeom prst="rect">
            <a:avLst/>
          </a:prstGeom>
        </p:spPr>
      </p:pic>
      <p:pic>
        <p:nvPicPr>
          <p:cNvPr id="68" name="그림 67"/>
          <p:cNvPicPr>
            <a:picLocks noChangeAspect="1"/>
          </p:cNvPicPr>
          <p:nvPr/>
        </p:nvPicPr>
        <p:blipFill>
          <a:blip r:embed="rId4"/>
          <a:stretch>
            <a:fillRect/>
          </a:stretch>
        </p:blipFill>
        <p:spPr>
          <a:xfrm>
            <a:off x="5906182" y="4235690"/>
            <a:ext cx="1080120" cy="273236"/>
          </a:xfrm>
          <a:prstGeom prst="rect">
            <a:avLst/>
          </a:prstGeom>
        </p:spPr>
      </p:pic>
      <p:grpSp>
        <p:nvGrpSpPr>
          <p:cNvPr id="10" name="그룹 9"/>
          <p:cNvGrpSpPr/>
          <p:nvPr/>
        </p:nvGrpSpPr>
        <p:grpSpPr>
          <a:xfrm>
            <a:off x="4483672" y="3457814"/>
            <a:ext cx="2459588" cy="282741"/>
            <a:chOff x="4200644" y="3457814"/>
            <a:chExt cx="2752737" cy="282741"/>
          </a:xfrm>
        </p:grpSpPr>
        <p:pic>
          <p:nvPicPr>
            <p:cNvPr id="71" name="그림 70"/>
            <p:cNvPicPr>
              <a:picLocks noChangeAspect="1"/>
            </p:cNvPicPr>
            <p:nvPr/>
          </p:nvPicPr>
          <p:blipFill>
            <a:blip r:embed="rId4"/>
            <a:stretch>
              <a:fillRect/>
            </a:stretch>
          </p:blipFill>
          <p:spPr>
            <a:xfrm>
              <a:off x="4200644" y="3457814"/>
              <a:ext cx="1080120" cy="273236"/>
            </a:xfrm>
            <a:prstGeom prst="rect">
              <a:avLst/>
            </a:prstGeom>
          </p:spPr>
        </p:pic>
        <p:sp>
          <p:nvSpPr>
            <p:cNvPr id="8" name="TextBox 7"/>
            <p:cNvSpPr txBox="1"/>
            <p:nvPr/>
          </p:nvSpPr>
          <p:spPr>
            <a:xfrm>
              <a:off x="5291155" y="3504800"/>
              <a:ext cx="293149" cy="184315"/>
            </a:xfrm>
            <a:prstGeom prst="rect">
              <a:avLst/>
            </a:prstGeom>
            <a:noFill/>
          </p:spPr>
          <p:txBody>
            <a:bodyPr wrap="square" lIns="0" tIns="0" rIns="0" bIns="0" rtlCol="0" anchor="ctr">
              <a:normAutofit/>
            </a:bodyPr>
            <a:lstStyle/>
            <a:p>
              <a:r>
                <a:rPr lang="ko-KR" altLang="en-US" sz="900" dirty="0" err="1" smtClean="0"/>
                <a:t>부터</a:t>
              </a:r>
              <a:endParaRPr lang="ko-KR" altLang="en-US" sz="900" dirty="0"/>
            </a:p>
          </p:txBody>
        </p:sp>
        <p:pic>
          <p:nvPicPr>
            <p:cNvPr id="73" name="그림 72"/>
            <p:cNvPicPr>
              <a:picLocks noChangeAspect="1"/>
            </p:cNvPicPr>
            <p:nvPr/>
          </p:nvPicPr>
          <p:blipFill>
            <a:blip r:embed="rId4"/>
            <a:stretch>
              <a:fillRect/>
            </a:stretch>
          </p:blipFill>
          <p:spPr>
            <a:xfrm>
              <a:off x="5547450" y="3467319"/>
              <a:ext cx="1080120" cy="273236"/>
            </a:xfrm>
            <a:prstGeom prst="rect">
              <a:avLst/>
            </a:prstGeom>
          </p:spPr>
        </p:pic>
        <p:sp>
          <p:nvSpPr>
            <p:cNvPr id="74" name="TextBox 73"/>
            <p:cNvSpPr txBox="1"/>
            <p:nvPr/>
          </p:nvSpPr>
          <p:spPr>
            <a:xfrm>
              <a:off x="6660232" y="3504800"/>
              <a:ext cx="293149" cy="184315"/>
            </a:xfrm>
            <a:prstGeom prst="rect">
              <a:avLst/>
            </a:prstGeom>
            <a:noFill/>
          </p:spPr>
          <p:txBody>
            <a:bodyPr wrap="square" lIns="0" tIns="0" rIns="0" bIns="0" rtlCol="0" anchor="ctr">
              <a:normAutofit/>
            </a:bodyPr>
            <a:lstStyle/>
            <a:p>
              <a:r>
                <a:rPr lang="ko-KR" altLang="en-US" sz="900" dirty="0" smtClean="0"/>
                <a:t>까지</a:t>
              </a:r>
              <a:endParaRPr lang="ko-KR" altLang="en-US" sz="900" dirty="0"/>
            </a:p>
          </p:txBody>
        </p:sp>
      </p:grpSp>
      <p:pic>
        <p:nvPicPr>
          <p:cNvPr id="11" name="그림 10"/>
          <p:cNvPicPr>
            <a:picLocks noChangeAspect="1"/>
          </p:cNvPicPr>
          <p:nvPr/>
        </p:nvPicPr>
        <p:blipFill>
          <a:blip r:embed="rId5"/>
          <a:stretch>
            <a:fillRect/>
          </a:stretch>
        </p:blipFill>
        <p:spPr>
          <a:xfrm>
            <a:off x="2198923" y="3891792"/>
            <a:ext cx="1271186" cy="201324"/>
          </a:xfrm>
          <a:prstGeom prst="rect">
            <a:avLst/>
          </a:prstGeom>
        </p:spPr>
      </p:pic>
      <p:pic>
        <p:nvPicPr>
          <p:cNvPr id="12" name="그림 11"/>
          <p:cNvPicPr>
            <a:picLocks noChangeAspect="1"/>
          </p:cNvPicPr>
          <p:nvPr/>
        </p:nvPicPr>
        <p:blipFill>
          <a:blip r:embed="rId6"/>
          <a:stretch>
            <a:fillRect/>
          </a:stretch>
        </p:blipFill>
        <p:spPr>
          <a:xfrm>
            <a:off x="4701661" y="3872632"/>
            <a:ext cx="1584614" cy="231667"/>
          </a:xfrm>
          <a:prstGeom prst="rect">
            <a:avLst/>
          </a:prstGeom>
        </p:spPr>
      </p:pic>
      <p:pic>
        <p:nvPicPr>
          <p:cNvPr id="79" name="그림 78"/>
          <p:cNvPicPr>
            <a:picLocks noChangeAspect="1"/>
          </p:cNvPicPr>
          <p:nvPr/>
        </p:nvPicPr>
        <p:blipFill>
          <a:blip r:embed="rId7"/>
          <a:stretch>
            <a:fillRect/>
          </a:stretch>
        </p:blipFill>
        <p:spPr>
          <a:xfrm>
            <a:off x="3324371" y="3115482"/>
            <a:ext cx="190500" cy="190500"/>
          </a:xfrm>
          <a:prstGeom prst="rect">
            <a:avLst/>
          </a:prstGeom>
        </p:spPr>
      </p:pic>
      <p:pic>
        <p:nvPicPr>
          <p:cNvPr id="80" name="그림 79"/>
          <p:cNvPicPr>
            <a:picLocks noChangeAspect="1"/>
          </p:cNvPicPr>
          <p:nvPr/>
        </p:nvPicPr>
        <p:blipFill>
          <a:blip r:embed="rId7"/>
          <a:stretch>
            <a:fillRect/>
          </a:stretch>
        </p:blipFill>
        <p:spPr>
          <a:xfrm>
            <a:off x="4870969" y="3125732"/>
            <a:ext cx="190500" cy="190500"/>
          </a:xfrm>
          <a:prstGeom prst="rect">
            <a:avLst/>
          </a:prstGeom>
        </p:spPr>
      </p:pic>
      <p:pic>
        <p:nvPicPr>
          <p:cNvPr id="81" name="그림 80"/>
          <p:cNvPicPr>
            <a:picLocks noChangeAspect="1"/>
          </p:cNvPicPr>
          <p:nvPr/>
        </p:nvPicPr>
        <p:blipFill>
          <a:blip r:embed="rId7"/>
          <a:stretch>
            <a:fillRect/>
          </a:stretch>
        </p:blipFill>
        <p:spPr>
          <a:xfrm>
            <a:off x="4870969" y="2721719"/>
            <a:ext cx="190500" cy="190500"/>
          </a:xfrm>
          <a:prstGeom prst="rect">
            <a:avLst/>
          </a:prstGeom>
        </p:spPr>
      </p:pic>
      <p:pic>
        <p:nvPicPr>
          <p:cNvPr id="92" name="그림 91"/>
          <p:cNvPicPr>
            <a:picLocks noChangeAspect="1"/>
          </p:cNvPicPr>
          <p:nvPr/>
        </p:nvPicPr>
        <p:blipFill>
          <a:blip r:embed="rId7"/>
          <a:stretch>
            <a:fillRect/>
          </a:stretch>
        </p:blipFill>
        <p:spPr>
          <a:xfrm>
            <a:off x="6812295" y="3133057"/>
            <a:ext cx="190500" cy="190500"/>
          </a:xfrm>
          <a:prstGeom prst="rect">
            <a:avLst/>
          </a:prstGeom>
        </p:spPr>
      </p:pic>
      <p:pic>
        <p:nvPicPr>
          <p:cNvPr id="106" name="그림 105"/>
          <p:cNvPicPr>
            <a:picLocks noChangeAspect="1"/>
          </p:cNvPicPr>
          <p:nvPr/>
        </p:nvPicPr>
        <p:blipFill>
          <a:blip r:embed="rId7"/>
          <a:stretch>
            <a:fillRect/>
          </a:stretch>
        </p:blipFill>
        <p:spPr>
          <a:xfrm>
            <a:off x="4718549" y="4287262"/>
            <a:ext cx="190500" cy="190500"/>
          </a:xfrm>
          <a:prstGeom prst="rect">
            <a:avLst/>
          </a:prstGeom>
        </p:spPr>
      </p:pic>
      <p:pic>
        <p:nvPicPr>
          <p:cNvPr id="107" name="그림 106"/>
          <p:cNvPicPr>
            <a:picLocks noChangeAspect="1"/>
          </p:cNvPicPr>
          <p:nvPr/>
        </p:nvPicPr>
        <p:blipFill>
          <a:blip r:embed="rId7"/>
          <a:stretch>
            <a:fillRect/>
          </a:stretch>
        </p:blipFill>
        <p:spPr>
          <a:xfrm>
            <a:off x="6812295" y="2742152"/>
            <a:ext cx="190500" cy="190500"/>
          </a:xfrm>
          <a:prstGeom prst="rect">
            <a:avLst/>
          </a:prstGeom>
        </p:spPr>
      </p:pic>
      <p:grpSp>
        <p:nvGrpSpPr>
          <p:cNvPr id="108" name="그룹 107"/>
          <p:cNvGrpSpPr/>
          <p:nvPr/>
        </p:nvGrpSpPr>
        <p:grpSpPr>
          <a:xfrm>
            <a:off x="1292290" y="4648247"/>
            <a:ext cx="5862754" cy="191402"/>
            <a:chOff x="1314346" y="1719201"/>
            <a:chExt cx="5862754" cy="191402"/>
          </a:xfrm>
        </p:grpSpPr>
        <p:pic>
          <p:nvPicPr>
            <p:cNvPr id="10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0" name="TextBox 109"/>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기타 요구사항 </a:t>
              </a:r>
              <a:endParaRPr lang="ko-KR" altLang="en-US" sz="900" b="1" dirty="0">
                <a:solidFill>
                  <a:schemeClr val="bg1"/>
                </a:solidFill>
              </a:endParaRPr>
            </a:p>
          </p:txBody>
        </p:sp>
      </p:grpSp>
      <p:sp>
        <p:nvSpPr>
          <p:cNvPr id="111" name="직사각형 110"/>
          <p:cNvSpPr/>
          <p:nvPr/>
        </p:nvSpPr>
        <p:spPr bwMode="auto">
          <a:xfrm>
            <a:off x="1322188" y="5824231"/>
            <a:ext cx="5851869" cy="476053"/>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12" name="그룹 111"/>
          <p:cNvGrpSpPr/>
          <p:nvPr/>
        </p:nvGrpSpPr>
        <p:grpSpPr>
          <a:xfrm>
            <a:off x="1300416" y="5581824"/>
            <a:ext cx="5862754" cy="191402"/>
            <a:chOff x="1314346" y="1719201"/>
            <a:chExt cx="5862754" cy="191402"/>
          </a:xfrm>
        </p:grpSpPr>
        <p:pic>
          <p:nvPicPr>
            <p:cNvPr id="1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4" name="TextBox 113"/>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참고사항 </a:t>
              </a:r>
              <a:endParaRPr lang="ko-KR" altLang="en-US" sz="900" b="1" dirty="0">
                <a:solidFill>
                  <a:schemeClr val="bg1"/>
                </a:solidFill>
              </a:endParaRPr>
            </a:p>
          </p:txBody>
        </p:sp>
      </p:grpSp>
      <p:pic>
        <p:nvPicPr>
          <p:cNvPr id="2" name="그림 1"/>
          <p:cNvPicPr>
            <a:picLocks noChangeAspect="1"/>
          </p:cNvPicPr>
          <p:nvPr/>
        </p:nvPicPr>
        <p:blipFill>
          <a:blip r:embed="rId8"/>
          <a:stretch>
            <a:fillRect/>
          </a:stretch>
        </p:blipFill>
        <p:spPr>
          <a:xfrm>
            <a:off x="1612860" y="5832198"/>
            <a:ext cx="5076825" cy="457200"/>
          </a:xfrm>
          <a:prstGeom prst="rect">
            <a:avLst/>
          </a:prstGeom>
        </p:spPr>
      </p:pic>
      <p:sp>
        <p:nvSpPr>
          <p:cNvPr id="7" name="직사각형 6"/>
          <p:cNvSpPr/>
          <p:nvPr/>
        </p:nvSpPr>
        <p:spPr bwMode="auto">
          <a:xfrm>
            <a:off x="2169774" y="2726548"/>
            <a:ext cx="1010364" cy="223256"/>
          </a:xfrm>
          <a:prstGeom prst="rect">
            <a:avLst/>
          </a:prstGeom>
          <a:solidFill>
            <a:schemeClr val="bg1">
              <a:lumMod val="9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3213654" y="2726548"/>
            <a:ext cx="301217" cy="22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smtClean="0">
                <a:solidFill>
                  <a:schemeClr val="bg1"/>
                </a:solidFill>
                <a:latin typeface="Arial" charset="0"/>
                <a:ea typeface="돋움" pitchFamily="50" charset="-127"/>
              </a:rPr>
              <a:t>검색</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48" name="직사각형 47"/>
          <p:cNvSpPr/>
          <p:nvPr/>
        </p:nvSpPr>
        <p:spPr bwMode="auto">
          <a:xfrm>
            <a:off x="2180659" y="4261299"/>
            <a:ext cx="1334211" cy="223256"/>
          </a:xfrm>
          <a:prstGeom prst="rect">
            <a:avLst/>
          </a:prstGeom>
          <a:solidFill>
            <a:schemeClr val="bg1">
              <a:lumMod val="9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2" name="직사각형 51"/>
          <p:cNvSpPr/>
          <p:nvPr/>
        </p:nvSpPr>
        <p:spPr bwMode="auto">
          <a:xfrm>
            <a:off x="3498649" y="6381328"/>
            <a:ext cx="873035" cy="36175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개설하기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53" name="직사각형 52"/>
          <p:cNvSpPr/>
          <p:nvPr/>
        </p:nvSpPr>
        <p:spPr bwMode="auto">
          <a:xfrm>
            <a:off x="4419045" y="6381328"/>
            <a:ext cx="873035" cy="36175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수정하기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12379580"/>
      </p:ext>
    </p:extLst>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988840"/>
            <a:ext cx="804840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AutoShape 85"/>
          <p:cNvSpPr>
            <a:spLocks noChangeArrowheads="1"/>
          </p:cNvSpPr>
          <p:nvPr/>
        </p:nvSpPr>
        <p:spPr bwMode="auto">
          <a:xfrm rot="10800000">
            <a:off x="592055" y="1788213"/>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0" name="Rectangle 3"/>
          <p:cNvSpPr txBox="1">
            <a:spLocks noChangeArrowheads="1"/>
          </p:cNvSpPr>
          <p:nvPr/>
        </p:nvSpPr>
        <p:spPr bwMode="auto">
          <a:xfrm>
            <a:off x="569901" y="1475492"/>
            <a:ext cx="3426036" cy="3693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2(1)</a:t>
            </a:r>
            <a:r>
              <a:rPr lang="ko-KR" altLang="en-US" sz="1200" b="1" kern="0" dirty="0" smtClean="0"/>
              <a:t>홈 버튼 </a:t>
            </a:r>
            <a:r>
              <a:rPr lang="en-US" altLang="ko-KR" sz="1200" b="1" kern="0" dirty="0" smtClean="0"/>
              <a:t>: </a:t>
            </a:r>
            <a:r>
              <a:rPr lang="ko-KR" altLang="en-US" sz="1200" b="1" kern="0" dirty="0" smtClean="0"/>
              <a:t>제일 처음 화면</a:t>
            </a:r>
            <a:r>
              <a:rPr lang="en-US" altLang="ko-KR" sz="1200" b="1" kern="0" dirty="0" smtClean="0"/>
              <a:t>(</a:t>
            </a:r>
            <a:r>
              <a:rPr lang="ko-KR" altLang="en-US" sz="1200" b="1" kern="0" dirty="0" smtClean="0"/>
              <a:t>내 클래스 화면</a:t>
            </a:r>
            <a:r>
              <a:rPr lang="en-US" altLang="ko-KR" sz="1200" b="1" kern="0" dirty="0" smtClean="0"/>
              <a:t>)</a:t>
            </a:r>
            <a:r>
              <a:rPr lang="ko-KR" altLang="en-US" sz="1200" b="1" kern="0" dirty="0" smtClean="0"/>
              <a:t>으로 돌아가기 </a:t>
            </a:r>
            <a:endParaRPr lang="en-US" altLang="ko-KR" sz="1200" b="1" kern="0" dirty="0"/>
          </a:p>
        </p:txBody>
      </p:sp>
      <p:pic>
        <p:nvPicPr>
          <p:cNvPr id="1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8639" y="2059638"/>
            <a:ext cx="267703" cy="252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0325" y="2323040"/>
            <a:ext cx="3033142" cy="2842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3"/>
          <p:cNvSpPr txBox="1">
            <a:spLocks noChangeArrowheads="1"/>
          </p:cNvSpPr>
          <p:nvPr/>
        </p:nvSpPr>
        <p:spPr bwMode="auto">
          <a:xfrm>
            <a:off x="4995721" y="1503627"/>
            <a:ext cx="1952543" cy="31774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2(2) </a:t>
            </a:r>
            <a:r>
              <a:rPr lang="ko-KR" altLang="en-US" sz="1200" b="1" kern="0" dirty="0" smtClean="0"/>
              <a:t>메시지 및 메신저 기능</a:t>
            </a:r>
            <a:endParaRPr lang="en-US" altLang="ko-KR" sz="1200" b="1" kern="0" dirty="0"/>
          </a:p>
        </p:txBody>
      </p:sp>
      <p:sp>
        <p:nvSpPr>
          <p:cNvPr id="15" name="AutoShape 85"/>
          <p:cNvSpPr>
            <a:spLocks noChangeArrowheads="1"/>
          </p:cNvSpPr>
          <p:nvPr/>
        </p:nvSpPr>
        <p:spPr bwMode="auto">
          <a:xfrm rot="10800000">
            <a:off x="6274342" y="1788213"/>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7" name="Rectangle 3"/>
          <p:cNvSpPr txBox="1">
            <a:spLocks noChangeArrowheads="1"/>
          </p:cNvSpPr>
          <p:nvPr/>
        </p:nvSpPr>
        <p:spPr bwMode="auto">
          <a:xfrm>
            <a:off x="363637" y="2636911"/>
            <a:ext cx="3180746" cy="31774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a:t>2(2</a:t>
            </a:r>
            <a:r>
              <a:rPr lang="en-US" altLang="ko-KR" sz="1200" b="1" kern="0" dirty="0" smtClean="0"/>
              <a:t>)①</a:t>
            </a:r>
            <a:r>
              <a:rPr lang="ko-KR" altLang="en-US" sz="1200" b="1" kern="0" dirty="0" smtClean="0"/>
              <a:t>해당 인물 클릭 시 메신저 화면으로 전환</a:t>
            </a:r>
            <a:endParaRPr lang="en-US" altLang="ko-KR" sz="1200" b="1" kern="0" dirty="0"/>
          </a:p>
        </p:txBody>
      </p:sp>
      <p:sp>
        <p:nvSpPr>
          <p:cNvPr id="18" name="AutoShape 85"/>
          <p:cNvSpPr>
            <a:spLocks noChangeArrowheads="1"/>
          </p:cNvSpPr>
          <p:nvPr/>
        </p:nvSpPr>
        <p:spPr bwMode="auto">
          <a:xfrm rot="16200000">
            <a:off x="3257749" y="2668875"/>
            <a:ext cx="756295" cy="28803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20" name="AutoShape 91"/>
          <p:cNvSpPr>
            <a:spLocks noChangeArrowheads="1"/>
          </p:cNvSpPr>
          <p:nvPr/>
        </p:nvSpPr>
        <p:spPr bwMode="auto">
          <a:xfrm rot="5400000">
            <a:off x="1938042" y="2195524"/>
            <a:ext cx="371476"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pic>
        <p:nvPicPr>
          <p:cNvPr id="21"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3208" y="3303600"/>
            <a:ext cx="2457450"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Rectangle 3"/>
          <p:cNvSpPr txBox="1">
            <a:spLocks noChangeArrowheads="1"/>
          </p:cNvSpPr>
          <p:nvPr/>
        </p:nvSpPr>
        <p:spPr bwMode="auto">
          <a:xfrm>
            <a:off x="6885350" y="2495145"/>
            <a:ext cx="1952543" cy="345413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2(3) </a:t>
            </a:r>
            <a:r>
              <a:rPr lang="ko-KR" altLang="en-US" sz="1200" b="1" kern="0" dirty="0" smtClean="0"/>
              <a:t>알림 기능</a:t>
            </a:r>
            <a:endParaRPr lang="en-US" altLang="ko-KR" sz="1200" b="1" kern="0" dirty="0"/>
          </a:p>
          <a:p>
            <a:pPr marL="171450" indent="-85725" latinLnBrk="0">
              <a:buFont typeface="Arial" panose="020B0604020202020204" pitchFamily="34" charset="0"/>
              <a:buChar char="•"/>
            </a:pPr>
            <a:r>
              <a:rPr lang="ko-KR" altLang="en-US" sz="1200" b="1" kern="0" dirty="0"/>
              <a:t> </a:t>
            </a:r>
            <a:r>
              <a:rPr lang="ko-KR" altLang="en-US" sz="1200" b="1" kern="0" dirty="0" smtClean="0"/>
              <a:t>강사</a:t>
            </a:r>
            <a:r>
              <a:rPr lang="en-US" altLang="ko-KR" sz="1200" b="1" kern="0" dirty="0" smtClean="0"/>
              <a:t>, HR, Admin, </a:t>
            </a:r>
            <a:r>
              <a:rPr lang="ko-KR" altLang="en-US" sz="1200" b="1" kern="0" dirty="0" smtClean="0"/>
              <a:t>학생 간 모든 커뮤니케이션에 대한 알림</a:t>
            </a:r>
            <a:endParaRPr lang="en-US" altLang="ko-KR" sz="1200" b="1" kern="0" dirty="0" smtClean="0"/>
          </a:p>
        </p:txBody>
      </p:sp>
      <p:grpSp>
        <p:nvGrpSpPr>
          <p:cNvPr id="28" name="Group 120"/>
          <p:cNvGrpSpPr>
            <a:grpSpLocks/>
          </p:cNvGrpSpPr>
          <p:nvPr/>
        </p:nvGrpSpPr>
        <p:grpSpPr bwMode="auto">
          <a:xfrm rot="-10143143">
            <a:off x="6929583" y="2330270"/>
            <a:ext cx="360823" cy="234191"/>
            <a:chOff x="4215" y="1992"/>
            <a:chExt cx="852" cy="344"/>
          </a:xfrm>
        </p:grpSpPr>
        <p:sp>
          <p:nvSpPr>
            <p:cNvPr id="30" name="Freeform 121"/>
            <p:cNvSpPr>
              <a:spLocks/>
            </p:cNvSpPr>
            <p:nvPr/>
          </p:nvSpPr>
          <p:spPr bwMode="auto">
            <a:xfrm>
              <a:off x="4526" y="2231"/>
              <a:ext cx="319" cy="105"/>
            </a:xfrm>
            <a:custGeom>
              <a:avLst/>
              <a:gdLst>
                <a:gd name="T0" fmla="*/ 0 w 443"/>
                <a:gd name="T1" fmla="*/ 0 h 145"/>
                <a:gd name="T2" fmla="*/ 3 w 443"/>
                <a:gd name="T3" fmla="*/ 43 h 145"/>
                <a:gd name="T4" fmla="*/ 233 w 443"/>
                <a:gd name="T5" fmla="*/ 82 h 145"/>
                <a:gd name="T6" fmla="*/ 324 w 443"/>
                <a:gd name="T7" fmla="*/ 103 h 145"/>
                <a:gd name="T8" fmla="*/ 441 w 443"/>
                <a:gd name="T9" fmla="*/ 145 h 145"/>
                <a:gd name="T10" fmla="*/ 443 w 443"/>
                <a:gd name="T11" fmla="*/ 91 h 145"/>
                <a:gd name="T12" fmla="*/ 246 w 443"/>
                <a:gd name="T13" fmla="*/ 31 h 145"/>
              </a:gdLst>
              <a:ahLst/>
              <a:cxnLst>
                <a:cxn ang="0">
                  <a:pos x="T0" y="T1"/>
                </a:cxn>
                <a:cxn ang="0">
                  <a:pos x="T2" y="T3"/>
                </a:cxn>
                <a:cxn ang="0">
                  <a:pos x="T4" y="T5"/>
                </a:cxn>
                <a:cxn ang="0">
                  <a:pos x="T6" y="T7"/>
                </a:cxn>
                <a:cxn ang="0">
                  <a:pos x="T8" y="T9"/>
                </a:cxn>
                <a:cxn ang="0">
                  <a:pos x="T10" y="T11"/>
                </a:cxn>
                <a:cxn ang="0">
                  <a:pos x="T12" y="T13"/>
                </a:cxn>
              </a:cxnLst>
              <a:rect l="0" t="0" r="r" b="b"/>
              <a:pathLst>
                <a:path w="443" h="145">
                  <a:moveTo>
                    <a:pt x="0" y="0"/>
                  </a:moveTo>
                  <a:lnTo>
                    <a:pt x="3" y="43"/>
                  </a:lnTo>
                  <a:lnTo>
                    <a:pt x="233" y="82"/>
                  </a:lnTo>
                  <a:lnTo>
                    <a:pt x="324" y="103"/>
                  </a:lnTo>
                  <a:lnTo>
                    <a:pt x="441" y="145"/>
                  </a:lnTo>
                  <a:lnTo>
                    <a:pt x="443" y="91"/>
                  </a:lnTo>
                  <a:lnTo>
                    <a:pt x="246" y="31"/>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1" name="Freeform 122"/>
            <p:cNvSpPr>
              <a:spLocks/>
            </p:cNvSpPr>
            <p:nvPr/>
          </p:nvSpPr>
          <p:spPr bwMode="auto">
            <a:xfrm>
              <a:off x="4843" y="2181"/>
              <a:ext cx="220" cy="154"/>
            </a:xfrm>
            <a:custGeom>
              <a:avLst/>
              <a:gdLst>
                <a:gd name="T0" fmla="*/ 218 w 220"/>
                <a:gd name="T1" fmla="*/ 33 h 154"/>
                <a:gd name="T2" fmla="*/ 130 w 220"/>
                <a:gd name="T3" fmla="*/ 76 h 154"/>
                <a:gd name="T4" fmla="*/ 1 w 220"/>
                <a:gd name="T5" fmla="*/ 154 h 154"/>
                <a:gd name="T6" fmla="*/ 0 w 220"/>
                <a:gd name="T7" fmla="*/ 113 h 154"/>
                <a:gd name="T8" fmla="*/ 126 w 220"/>
                <a:gd name="T9" fmla="*/ 36 h 154"/>
                <a:gd name="T10" fmla="*/ 220 w 220"/>
                <a:gd name="T11" fmla="*/ 0 h 154"/>
              </a:gdLst>
              <a:ahLst/>
              <a:cxnLst>
                <a:cxn ang="0">
                  <a:pos x="T0" y="T1"/>
                </a:cxn>
                <a:cxn ang="0">
                  <a:pos x="T2" y="T3"/>
                </a:cxn>
                <a:cxn ang="0">
                  <a:pos x="T4" y="T5"/>
                </a:cxn>
                <a:cxn ang="0">
                  <a:pos x="T6" y="T7"/>
                </a:cxn>
                <a:cxn ang="0">
                  <a:pos x="T8" y="T9"/>
                </a:cxn>
                <a:cxn ang="0">
                  <a:pos x="T10" y="T11"/>
                </a:cxn>
              </a:cxnLst>
              <a:rect l="0" t="0" r="r" b="b"/>
              <a:pathLst>
                <a:path w="220" h="154">
                  <a:moveTo>
                    <a:pt x="218" y="33"/>
                  </a:moveTo>
                  <a:lnTo>
                    <a:pt x="130" y="76"/>
                  </a:lnTo>
                  <a:lnTo>
                    <a:pt x="1" y="154"/>
                  </a:lnTo>
                  <a:lnTo>
                    <a:pt x="0" y="113"/>
                  </a:lnTo>
                  <a:lnTo>
                    <a:pt x="126" y="36"/>
                  </a:lnTo>
                  <a:lnTo>
                    <a:pt x="220" y="0"/>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2" name="Freeform 123"/>
            <p:cNvSpPr>
              <a:spLocks/>
            </p:cNvSpPr>
            <p:nvPr/>
          </p:nvSpPr>
          <p:spPr bwMode="auto">
            <a:xfrm>
              <a:off x="4215" y="1992"/>
              <a:ext cx="707" cy="245"/>
            </a:xfrm>
            <a:custGeom>
              <a:avLst/>
              <a:gdLst>
                <a:gd name="T0" fmla="*/ 2 w 707"/>
                <a:gd name="T1" fmla="*/ 1 h 245"/>
                <a:gd name="T2" fmla="*/ 52 w 707"/>
                <a:gd name="T3" fmla="*/ 0 h 245"/>
                <a:gd name="T4" fmla="*/ 77 w 707"/>
                <a:gd name="T5" fmla="*/ 0 h 245"/>
                <a:gd name="T6" fmla="*/ 106 w 707"/>
                <a:gd name="T7" fmla="*/ 0 h 245"/>
                <a:gd name="T8" fmla="*/ 113 w 707"/>
                <a:gd name="T9" fmla="*/ 8 h 245"/>
                <a:gd name="T10" fmla="*/ 137 w 707"/>
                <a:gd name="T11" fmla="*/ 20 h 245"/>
                <a:gd name="T12" fmla="*/ 170 w 707"/>
                <a:gd name="T13" fmla="*/ 17 h 245"/>
                <a:gd name="T14" fmla="*/ 194 w 707"/>
                <a:gd name="T15" fmla="*/ 20 h 245"/>
                <a:gd name="T16" fmla="*/ 212 w 707"/>
                <a:gd name="T17" fmla="*/ 35 h 245"/>
                <a:gd name="T18" fmla="*/ 231 w 707"/>
                <a:gd name="T19" fmla="*/ 23 h 245"/>
                <a:gd name="T20" fmla="*/ 254 w 707"/>
                <a:gd name="T21" fmla="*/ 39 h 245"/>
                <a:gd name="T22" fmla="*/ 270 w 707"/>
                <a:gd name="T23" fmla="*/ 26 h 245"/>
                <a:gd name="T24" fmla="*/ 299 w 707"/>
                <a:gd name="T25" fmla="*/ 30 h 245"/>
                <a:gd name="T26" fmla="*/ 318 w 707"/>
                <a:gd name="T27" fmla="*/ 39 h 245"/>
                <a:gd name="T28" fmla="*/ 347 w 707"/>
                <a:gd name="T29" fmla="*/ 48 h 245"/>
                <a:gd name="T30" fmla="*/ 362 w 707"/>
                <a:gd name="T31" fmla="*/ 61 h 245"/>
                <a:gd name="T32" fmla="*/ 383 w 707"/>
                <a:gd name="T33" fmla="*/ 66 h 245"/>
                <a:gd name="T34" fmla="*/ 399 w 707"/>
                <a:gd name="T35" fmla="*/ 77 h 245"/>
                <a:gd name="T36" fmla="*/ 427 w 707"/>
                <a:gd name="T37" fmla="*/ 85 h 245"/>
                <a:gd name="T38" fmla="*/ 451 w 707"/>
                <a:gd name="T39" fmla="*/ 95 h 245"/>
                <a:gd name="T40" fmla="*/ 471 w 707"/>
                <a:gd name="T41" fmla="*/ 104 h 245"/>
                <a:gd name="T42" fmla="*/ 501 w 707"/>
                <a:gd name="T43" fmla="*/ 119 h 245"/>
                <a:gd name="T44" fmla="*/ 522 w 707"/>
                <a:gd name="T45" fmla="*/ 129 h 245"/>
                <a:gd name="T46" fmla="*/ 548 w 707"/>
                <a:gd name="T47" fmla="*/ 141 h 245"/>
                <a:gd name="T48" fmla="*/ 572 w 707"/>
                <a:gd name="T49" fmla="*/ 152 h 245"/>
                <a:gd name="T50" fmla="*/ 597 w 707"/>
                <a:gd name="T51" fmla="*/ 165 h 245"/>
                <a:gd name="T52" fmla="*/ 633 w 707"/>
                <a:gd name="T53" fmla="*/ 180 h 245"/>
                <a:gd name="T54" fmla="*/ 645 w 707"/>
                <a:gd name="T55" fmla="*/ 189 h 245"/>
                <a:gd name="T56" fmla="*/ 693 w 707"/>
                <a:gd name="T57" fmla="*/ 203 h 245"/>
                <a:gd name="T58" fmla="*/ 707 w 707"/>
                <a:gd name="T59" fmla="*/ 245 h 245"/>
                <a:gd name="T60" fmla="*/ 487 w 707"/>
                <a:gd name="T61" fmla="*/ 232 h 245"/>
                <a:gd name="T62" fmla="*/ 466 w 707"/>
                <a:gd name="T63" fmla="*/ 204 h 245"/>
                <a:gd name="T64" fmla="*/ 451 w 707"/>
                <a:gd name="T65" fmla="*/ 190 h 245"/>
                <a:gd name="T66" fmla="*/ 432 w 707"/>
                <a:gd name="T67" fmla="*/ 175 h 245"/>
                <a:gd name="T68" fmla="*/ 412 w 707"/>
                <a:gd name="T69" fmla="*/ 160 h 245"/>
                <a:gd name="T70" fmla="*/ 388 w 707"/>
                <a:gd name="T71" fmla="*/ 142 h 245"/>
                <a:gd name="T72" fmla="*/ 367 w 707"/>
                <a:gd name="T73" fmla="*/ 129 h 245"/>
                <a:gd name="T74" fmla="*/ 338 w 707"/>
                <a:gd name="T75" fmla="*/ 111 h 245"/>
                <a:gd name="T76" fmla="*/ 304 w 707"/>
                <a:gd name="T77" fmla="*/ 93 h 245"/>
                <a:gd name="T78" fmla="*/ 280 w 707"/>
                <a:gd name="T79" fmla="*/ 79 h 245"/>
                <a:gd name="T80" fmla="*/ 256 w 707"/>
                <a:gd name="T81" fmla="*/ 69 h 245"/>
                <a:gd name="T82" fmla="*/ 235 w 707"/>
                <a:gd name="T83" fmla="*/ 62 h 245"/>
                <a:gd name="T84" fmla="*/ 217 w 707"/>
                <a:gd name="T85" fmla="*/ 54 h 245"/>
                <a:gd name="T86" fmla="*/ 188 w 707"/>
                <a:gd name="T87" fmla="*/ 46 h 245"/>
                <a:gd name="T88" fmla="*/ 162 w 707"/>
                <a:gd name="T89" fmla="*/ 40 h 245"/>
                <a:gd name="T90" fmla="*/ 133 w 707"/>
                <a:gd name="T91" fmla="*/ 34 h 245"/>
                <a:gd name="T92" fmla="*/ 98 w 707"/>
                <a:gd name="T93" fmla="*/ 27 h 245"/>
                <a:gd name="T94" fmla="*/ 64 w 707"/>
                <a:gd name="T95" fmla="*/ 22 h 245"/>
                <a:gd name="T96" fmla="*/ 0 w 707"/>
                <a:gd name="T97" fmla="*/ 14 h 245"/>
                <a:gd name="T98" fmla="*/ 2 w 707"/>
                <a:gd name="T99" fmla="*/ 1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07" h="245">
                  <a:moveTo>
                    <a:pt x="2" y="1"/>
                  </a:moveTo>
                  <a:lnTo>
                    <a:pt x="52" y="0"/>
                  </a:lnTo>
                  <a:lnTo>
                    <a:pt x="77" y="0"/>
                  </a:lnTo>
                  <a:lnTo>
                    <a:pt x="106" y="0"/>
                  </a:lnTo>
                  <a:lnTo>
                    <a:pt x="113" y="8"/>
                  </a:lnTo>
                  <a:lnTo>
                    <a:pt x="137" y="20"/>
                  </a:lnTo>
                  <a:lnTo>
                    <a:pt x="170" y="17"/>
                  </a:lnTo>
                  <a:lnTo>
                    <a:pt x="194" y="20"/>
                  </a:lnTo>
                  <a:lnTo>
                    <a:pt x="212" y="35"/>
                  </a:lnTo>
                  <a:lnTo>
                    <a:pt x="231" y="23"/>
                  </a:lnTo>
                  <a:lnTo>
                    <a:pt x="254" y="39"/>
                  </a:lnTo>
                  <a:lnTo>
                    <a:pt x="270" y="26"/>
                  </a:lnTo>
                  <a:lnTo>
                    <a:pt x="299" y="30"/>
                  </a:lnTo>
                  <a:lnTo>
                    <a:pt x="318" y="39"/>
                  </a:lnTo>
                  <a:lnTo>
                    <a:pt x="347" y="48"/>
                  </a:lnTo>
                  <a:lnTo>
                    <a:pt x="362" y="61"/>
                  </a:lnTo>
                  <a:lnTo>
                    <a:pt x="383" y="66"/>
                  </a:lnTo>
                  <a:lnTo>
                    <a:pt x="399" y="77"/>
                  </a:lnTo>
                  <a:lnTo>
                    <a:pt x="427" y="85"/>
                  </a:lnTo>
                  <a:lnTo>
                    <a:pt x="451" y="95"/>
                  </a:lnTo>
                  <a:lnTo>
                    <a:pt x="471" y="104"/>
                  </a:lnTo>
                  <a:lnTo>
                    <a:pt x="501" y="119"/>
                  </a:lnTo>
                  <a:lnTo>
                    <a:pt x="522" y="129"/>
                  </a:lnTo>
                  <a:lnTo>
                    <a:pt x="548" y="141"/>
                  </a:lnTo>
                  <a:lnTo>
                    <a:pt x="572" y="152"/>
                  </a:lnTo>
                  <a:lnTo>
                    <a:pt x="597" y="165"/>
                  </a:lnTo>
                  <a:lnTo>
                    <a:pt x="633" y="180"/>
                  </a:lnTo>
                  <a:lnTo>
                    <a:pt x="645" y="189"/>
                  </a:lnTo>
                  <a:lnTo>
                    <a:pt x="693" y="203"/>
                  </a:lnTo>
                  <a:lnTo>
                    <a:pt x="707" y="245"/>
                  </a:lnTo>
                  <a:lnTo>
                    <a:pt x="487" y="232"/>
                  </a:lnTo>
                  <a:lnTo>
                    <a:pt x="466" y="204"/>
                  </a:lnTo>
                  <a:lnTo>
                    <a:pt x="451" y="190"/>
                  </a:lnTo>
                  <a:lnTo>
                    <a:pt x="432" y="175"/>
                  </a:lnTo>
                  <a:lnTo>
                    <a:pt x="412" y="160"/>
                  </a:lnTo>
                  <a:lnTo>
                    <a:pt x="388" y="142"/>
                  </a:lnTo>
                  <a:lnTo>
                    <a:pt x="367" y="129"/>
                  </a:lnTo>
                  <a:lnTo>
                    <a:pt x="338" y="111"/>
                  </a:lnTo>
                  <a:lnTo>
                    <a:pt x="304" y="93"/>
                  </a:lnTo>
                  <a:lnTo>
                    <a:pt x="280" y="79"/>
                  </a:lnTo>
                  <a:lnTo>
                    <a:pt x="256" y="69"/>
                  </a:lnTo>
                  <a:lnTo>
                    <a:pt x="235" y="62"/>
                  </a:lnTo>
                  <a:lnTo>
                    <a:pt x="217" y="54"/>
                  </a:lnTo>
                  <a:lnTo>
                    <a:pt x="188" y="46"/>
                  </a:lnTo>
                  <a:lnTo>
                    <a:pt x="162" y="40"/>
                  </a:lnTo>
                  <a:lnTo>
                    <a:pt x="133" y="34"/>
                  </a:lnTo>
                  <a:lnTo>
                    <a:pt x="98" y="27"/>
                  </a:lnTo>
                  <a:lnTo>
                    <a:pt x="64" y="22"/>
                  </a:lnTo>
                  <a:lnTo>
                    <a:pt x="0" y="14"/>
                  </a:lnTo>
                  <a:lnTo>
                    <a:pt x="2" y="1"/>
                  </a:lnTo>
                </a:path>
              </a:pathLst>
            </a:custGeom>
            <a:gradFill rotWithShape="0">
              <a:gsLst>
                <a:gs pos="0">
                  <a:srgbClr val="990000"/>
                </a:gs>
                <a:gs pos="100000">
                  <a:srgbClr val="990000">
                    <a:gamma/>
                    <a:shade val="0"/>
                    <a:invGamma/>
                  </a:srgbClr>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3" name="Freeform 124"/>
            <p:cNvSpPr>
              <a:spLocks/>
            </p:cNvSpPr>
            <p:nvPr/>
          </p:nvSpPr>
          <p:spPr bwMode="auto">
            <a:xfrm>
              <a:off x="4218" y="1992"/>
              <a:ext cx="849" cy="308"/>
            </a:xfrm>
            <a:custGeom>
              <a:avLst/>
              <a:gdLst>
                <a:gd name="T0" fmla="*/ 50 w 849"/>
                <a:gd name="T1" fmla="*/ 0 h 308"/>
                <a:gd name="T2" fmla="*/ 103 w 849"/>
                <a:gd name="T3" fmla="*/ 0 h 308"/>
                <a:gd name="T4" fmla="*/ 159 w 849"/>
                <a:gd name="T5" fmla="*/ 2 h 308"/>
                <a:gd name="T6" fmla="*/ 211 w 849"/>
                <a:gd name="T7" fmla="*/ 7 h 308"/>
                <a:gd name="T8" fmla="*/ 271 w 849"/>
                <a:gd name="T9" fmla="*/ 16 h 308"/>
                <a:gd name="T10" fmla="*/ 328 w 849"/>
                <a:gd name="T11" fmla="*/ 29 h 308"/>
                <a:gd name="T12" fmla="*/ 388 w 849"/>
                <a:gd name="T13" fmla="*/ 45 h 308"/>
                <a:gd name="T14" fmla="*/ 442 w 849"/>
                <a:gd name="T15" fmla="*/ 64 h 308"/>
                <a:gd name="T16" fmla="*/ 493 w 849"/>
                <a:gd name="T17" fmla="*/ 81 h 308"/>
                <a:gd name="T18" fmla="*/ 546 w 849"/>
                <a:gd name="T19" fmla="*/ 102 h 308"/>
                <a:gd name="T20" fmla="*/ 595 w 849"/>
                <a:gd name="T21" fmla="*/ 124 h 308"/>
                <a:gd name="T22" fmla="*/ 642 w 849"/>
                <a:gd name="T23" fmla="*/ 150 h 308"/>
                <a:gd name="T24" fmla="*/ 681 w 849"/>
                <a:gd name="T25" fmla="*/ 176 h 308"/>
                <a:gd name="T26" fmla="*/ 711 w 849"/>
                <a:gd name="T27" fmla="*/ 204 h 308"/>
                <a:gd name="T28" fmla="*/ 812 w 849"/>
                <a:gd name="T29" fmla="*/ 206 h 308"/>
                <a:gd name="T30" fmla="*/ 777 w 849"/>
                <a:gd name="T31" fmla="*/ 224 h 308"/>
                <a:gd name="T32" fmla="*/ 745 w 849"/>
                <a:gd name="T33" fmla="*/ 237 h 308"/>
                <a:gd name="T34" fmla="*/ 713 w 849"/>
                <a:gd name="T35" fmla="*/ 254 h 308"/>
                <a:gd name="T36" fmla="*/ 674 w 849"/>
                <a:gd name="T37" fmla="*/ 275 h 308"/>
                <a:gd name="T38" fmla="*/ 641 w 849"/>
                <a:gd name="T39" fmla="*/ 298 h 308"/>
                <a:gd name="T40" fmla="*/ 613 w 849"/>
                <a:gd name="T41" fmla="*/ 304 h 308"/>
                <a:gd name="T42" fmla="*/ 582 w 849"/>
                <a:gd name="T43" fmla="*/ 294 h 308"/>
                <a:gd name="T44" fmla="*/ 544 w 849"/>
                <a:gd name="T45" fmla="*/ 283 h 308"/>
                <a:gd name="T46" fmla="*/ 510 w 849"/>
                <a:gd name="T47" fmla="*/ 276 h 308"/>
                <a:gd name="T48" fmla="*/ 471 w 849"/>
                <a:gd name="T49" fmla="*/ 269 h 308"/>
                <a:gd name="T50" fmla="*/ 431 w 849"/>
                <a:gd name="T51" fmla="*/ 262 h 308"/>
                <a:gd name="T52" fmla="*/ 393 w 849"/>
                <a:gd name="T53" fmla="*/ 255 h 308"/>
                <a:gd name="T54" fmla="*/ 355 w 849"/>
                <a:gd name="T55" fmla="*/ 250 h 308"/>
                <a:gd name="T56" fmla="*/ 306 w 849"/>
                <a:gd name="T57" fmla="*/ 243 h 308"/>
                <a:gd name="T58" fmla="*/ 488 w 849"/>
                <a:gd name="T59" fmla="*/ 204 h 308"/>
                <a:gd name="T60" fmla="*/ 446 w 849"/>
                <a:gd name="T61" fmla="*/ 165 h 308"/>
                <a:gd name="T62" fmla="*/ 413 w 849"/>
                <a:gd name="T63" fmla="*/ 142 h 308"/>
                <a:gd name="T64" fmla="*/ 366 w 849"/>
                <a:gd name="T65" fmla="*/ 112 h 308"/>
                <a:gd name="T66" fmla="*/ 324 w 849"/>
                <a:gd name="T67" fmla="*/ 88 h 308"/>
                <a:gd name="T68" fmla="*/ 292 w 849"/>
                <a:gd name="T69" fmla="*/ 70 h 308"/>
                <a:gd name="T70" fmla="*/ 251 w 849"/>
                <a:gd name="T71" fmla="*/ 52 h 308"/>
                <a:gd name="T72" fmla="*/ 209 w 849"/>
                <a:gd name="T73" fmla="*/ 38 h 308"/>
                <a:gd name="T74" fmla="*/ 159 w 849"/>
                <a:gd name="T75" fmla="*/ 26 h 308"/>
                <a:gd name="T76" fmla="*/ 105 w 849"/>
                <a:gd name="T77" fmla="*/ 16 h 308"/>
                <a:gd name="T78" fmla="*/ 47 w 849"/>
                <a:gd name="T79" fmla="*/ 8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9" h="308">
                  <a:moveTo>
                    <a:pt x="0" y="2"/>
                  </a:moveTo>
                  <a:lnTo>
                    <a:pt x="50" y="0"/>
                  </a:lnTo>
                  <a:lnTo>
                    <a:pt x="74" y="0"/>
                  </a:lnTo>
                  <a:lnTo>
                    <a:pt x="103" y="0"/>
                  </a:lnTo>
                  <a:lnTo>
                    <a:pt x="132" y="1"/>
                  </a:lnTo>
                  <a:lnTo>
                    <a:pt x="159" y="2"/>
                  </a:lnTo>
                  <a:lnTo>
                    <a:pt x="186" y="4"/>
                  </a:lnTo>
                  <a:lnTo>
                    <a:pt x="211" y="7"/>
                  </a:lnTo>
                  <a:lnTo>
                    <a:pt x="238" y="11"/>
                  </a:lnTo>
                  <a:lnTo>
                    <a:pt x="271" y="16"/>
                  </a:lnTo>
                  <a:lnTo>
                    <a:pt x="300" y="23"/>
                  </a:lnTo>
                  <a:lnTo>
                    <a:pt x="328" y="29"/>
                  </a:lnTo>
                  <a:lnTo>
                    <a:pt x="359" y="36"/>
                  </a:lnTo>
                  <a:lnTo>
                    <a:pt x="388" y="45"/>
                  </a:lnTo>
                  <a:lnTo>
                    <a:pt x="418" y="55"/>
                  </a:lnTo>
                  <a:lnTo>
                    <a:pt x="442" y="64"/>
                  </a:lnTo>
                  <a:lnTo>
                    <a:pt x="471" y="73"/>
                  </a:lnTo>
                  <a:lnTo>
                    <a:pt x="493" y="81"/>
                  </a:lnTo>
                  <a:lnTo>
                    <a:pt x="520" y="91"/>
                  </a:lnTo>
                  <a:lnTo>
                    <a:pt x="546" y="102"/>
                  </a:lnTo>
                  <a:lnTo>
                    <a:pt x="572" y="114"/>
                  </a:lnTo>
                  <a:lnTo>
                    <a:pt x="595" y="124"/>
                  </a:lnTo>
                  <a:lnTo>
                    <a:pt x="619" y="138"/>
                  </a:lnTo>
                  <a:lnTo>
                    <a:pt x="642" y="150"/>
                  </a:lnTo>
                  <a:lnTo>
                    <a:pt x="664" y="163"/>
                  </a:lnTo>
                  <a:lnTo>
                    <a:pt x="681" y="176"/>
                  </a:lnTo>
                  <a:lnTo>
                    <a:pt x="695" y="187"/>
                  </a:lnTo>
                  <a:lnTo>
                    <a:pt x="711" y="204"/>
                  </a:lnTo>
                  <a:lnTo>
                    <a:pt x="849" y="189"/>
                  </a:lnTo>
                  <a:lnTo>
                    <a:pt x="812" y="206"/>
                  </a:lnTo>
                  <a:lnTo>
                    <a:pt x="795" y="216"/>
                  </a:lnTo>
                  <a:lnTo>
                    <a:pt x="777" y="224"/>
                  </a:lnTo>
                  <a:lnTo>
                    <a:pt x="761" y="230"/>
                  </a:lnTo>
                  <a:lnTo>
                    <a:pt x="745" y="237"/>
                  </a:lnTo>
                  <a:lnTo>
                    <a:pt x="729" y="245"/>
                  </a:lnTo>
                  <a:lnTo>
                    <a:pt x="713" y="254"/>
                  </a:lnTo>
                  <a:lnTo>
                    <a:pt x="694" y="265"/>
                  </a:lnTo>
                  <a:lnTo>
                    <a:pt x="674" y="275"/>
                  </a:lnTo>
                  <a:lnTo>
                    <a:pt x="658" y="286"/>
                  </a:lnTo>
                  <a:lnTo>
                    <a:pt x="641" y="298"/>
                  </a:lnTo>
                  <a:lnTo>
                    <a:pt x="627" y="308"/>
                  </a:lnTo>
                  <a:lnTo>
                    <a:pt x="613" y="304"/>
                  </a:lnTo>
                  <a:lnTo>
                    <a:pt x="598" y="298"/>
                  </a:lnTo>
                  <a:lnTo>
                    <a:pt x="582" y="294"/>
                  </a:lnTo>
                  <a:lnTo>
                    <a:pt x="564" y="289"/>
                  </a:lnTo>
                  <a:lnTo>
                    <a:pt x="544" y="283"/>
                  </a:lnTo>
                  <a:lnTo>
                    <a:pt x="527" y="279"/>
                  </a:lnTo>
                  <a:lnTo>
                    <a:pt x="510" y="276"/>
                  </a:lnTo>
                  <a:lnTo>
                    <a:pt x="491" y="272"/>
                  </a:lnTo>
                  <a:lnTo>
                    <a:pt x="471" y="269"/>
                  </a:lnTo>
                  <a:lnTo>
                    <a:pt x="450" y="265"/>
                  </a:lnTo>
                  <a:lnTo>
                    <a:pt x="431" y="262"/>
                  </a:lnTo>
                  <a:lnTo>
                    <a:pt x="413" y="259"/>
                  </a:lnTo>
                  <a:lnTo>
                    <a:pt x="393" y="255"/>
                  </a:lnTo>
                  <a:lnTo>
                    <a:pt x="373" y="253"/>
                  </a:lnTo>
                  <a:lnTo>
                    <a:pt x="355" y="250"/>
                  </a:lnTo>
                  <a:lnTo>
                    <a:pt x="335" y="247"/>
                  </a:lnTo>
                  <a:lnTo>
                    <a:pt x="306" y="243"/>
                  </a:lnTo>
                  <a:lnTo>
                    <a:pt x="502" y="222"/>
                  </a:lnTo>
                  <a:lnTo>
                    <a:pt x="488" y="204"/>
                  </a:lnTo>
                  <a:lnTo>
                    <a:pt x="474" y="190"/>
                  </a:lnTo>
                  <a:lnTo>
                    <a:pt x="446" y="165"/>
                  </a:lnTo>
                  <a:lnTo>
                    <a:pt x="429" y="153"/>
                  </a:lnTo>
                  <a:lnTo>
                    <a:pt x="413" y="142"/>
                  </a:lnTo>
                  <a:lnTo>
                    <a:pt x="384" y="123"/>
                  </a:lnTo>
                  <a:lnTo>
                    <a:pt x="366" y="112"/>
                  </a:lnTo>
                  <a:lnTo>
                    <a:pt x="344" y="98"/>
                  </a:lnTo>
                  <a:lnTo>
                    <a:pt x="324" y="88"/>
                  </a:lnTo>
                  <a:lnTo>
                    <a:pt x="308" y="79"/>
                  </a:lnTo>
                  <a:lnTo>
                    <a:pt x="292" y="70"/>
                  </a:lnTo>
                  <a:lnTo>
                    <a:pt x="272" y="61"/>
                  </a:lnTo>
                  <a:lnTo>
                    <a:pt x="251" y="52"/>
                  </a:lnTo>
                  <a:lnTo>
                    <a:pt x="230" y="45"/>
                  </a:lnTo>
                  <a:lnTo>
                    <a:pt x="209" y="38"/>
                  </a:lnTo>
                  <a:lnTo>
                    <a:pt x="183" y="31"/>
                  </a:lnTo>
                  <a:lnTo>
                    <a:pt x="159" y="26"/>
                  </a:lnTo>
                  <a:lnTo>
                    <a:pt x="132" y="21"/>
                  </a:lnTo>
                  <a:lnTo>
                    <a:pt x="105" y="16"/>
                  </a:lnTo>
                  <a:lnTo>
                    <a:pt x="77" y="12"/>
                  </a:lnTo>
                  <a:lnTo>
                    <a:pt x="47" y="8"/>
                  </a:lnTo>
                  <a:lnTo>
                    <a:pt x="0" y="2"/>
                  </a:lnTo>
                </a:path>
              </a:pathLst>
            </a:custGeom>
            <a:gradFill rotWithShape="0">
              <a:gsLst>
                <a:gs pos="0">
                  <a:srgbClr val="FAEFBE"/>
                </a:gs>
                <a:gs pos="100000">
                  <a:srgbClr val="FF9933"/>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grpSp>
      <p:sp>
        <p:nvSpPr>
          <p:cNvPr id="35" name="AutoShape 85"/>
          <p:cNvSpPr>
            <a:spLocks noChangeArrowheads="1"/>
          </p:cNvSpPr>
          <p:nvPr/>
        </p:nvSpPr>
        <p:spPr bwMode="auto">
          <a:xfrm rot="10800000">
            <a:off x="8089759" y="1732707"/>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4" name="Rectangle 3"/>
          <p:cNvSpPr txBox="1">
            <a:spLocks noChangeArrowheads="1"/>
          </p:cNvSpPr>
          <p:nvPr/>
        </p:nvSpPr>
        <p:spPr bwMode="auto">
          <a:xfrm>
            <a:off x="7005322" y="1418713"/>
            <a:ext cx="2031174" cy="43674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2(4) </a:t>
            </a:r>
            <a:r>
              <a:rPr lang="ko-KR" altLang="en-US" sz="1200" b="1" kern="0" dirty="0" smtClean="0"/>
              <a:t>프로필 기능</a:t>
            </a:r>
            <a:r>
              <a:rPr lang="en-US" altLang="ko-KR" sz="1200" b="1" kern="0" dirty="0" smtClean="0"/>
              <a:t>(</a:t>
            </a:r>
            <a:r>
              <a:rPr lang="ko-KR" altLang="en-US" sz="1200" b="1" kern="0" dirty="0" err="1" smtClean="0"/>
              <a:t>사진보이기</a:t>
            </a:r>
            <a:r>
              <a:rPr lang="en-US" altLang="ko-KR" sz="1200" kern="0" dirty="0" smtClean="0"/>
              <a:t>)</a:t>
            </a:r>
            <a:endParaRPr lang="en-US" altLang="ko-KR" sz="1200" kern="0" dirty="0"/>
          </a:p>
        </p:txBody>
      </p:sp>
      <p:sp>
        <p:nvSpPr>
          <p:cNvPr id="24" name="TextBox 23"/>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a:t>HR</a:t>
            </a:r>
            <a:endParaRPr lang="ko-KR" altLang="en-US" sz="1200" b="1" dirty="0"/>
          </a:p>
        </p:txBody>
      </p:sp>
      <p:sp>
        <p:nvSpPr>
          <p:cNvPr id="25" name="직사각형 24"/>
          <p:cNvSpPr/>
          <p:nvPr/>
        </p:nvSpPr>
        <p:spPr bwMode="auto">
          <a:xfrm>
            <a:off x="7248328" y="2084912"/>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237948134"/>
      </p:ext>
    </p:extLst>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 2(4) </a:t>
            </a:r>
            <a:r>
              <a:rPr lang="ko-KR" altLang="en-US" dirty="0" smtClean="0">
                <a:solidFill>
                  <a:srgbClr val="000000"/>
                </a:solidFill>
                <a:latin typeface="돋움"/>
                <a:ea typeface="돋움"/>
              </a:rPr>
              <a:t>프로필 기능</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988840"/>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직사각형 3"/>
          <p:cNvSpPr/>
          <p:nvPr/>
        </p:nvSpPr>
        <p:spPr>
          <a:xfrm>
            <a:off x="3799086" y="3267560"/>
            <a:ext cx="4342334" cy="1169551"/>
          </a:xfrm>
          <a:prstGeom prst="rect">
            <a:avLst/>
          </a:prstGeom>
          <a:ln>
            <a:solidFill>
              <a:schemeClr val="tx1"/>
            </a:solidFill>
          </a:ln>
        </p:spPr>
        <p:txBody>
          <a:bodyPr wrap="square">
            <a:spAutoFit/>
          </a:bodyPr>
          <a:lstStyle/>
          <a:p>
            <a:pPr algn="just"/>
            <a:r>
              <a:rPr lang="en-US" altLang="ko-KR" sz="1400" kern="100" dirty="0" smtClean="0">
                <a:latin typeface="맑은 고딕"/>
                <a:ea typeface="맑은 고딕"/>
                <a:cs typeface="Times New Roman"/>
              </a:rPr>
              <a:t>2(4)</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프로필 영역 클릭</a:t>
            </a:r>
          </a:p>
          <a:p>
            <a:pPr algn="just"/>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)①</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내 프로필</a:t>
            </a:r>
            <a:r>
              <a:rPr lang="en-US" altLang="ko-KR" sz="1400" kern="100" dirty="0">
                <a:latin typeface="맑은 고딕"/>
                <a:ea typeface="맑은 고딕"/>
                <a:cs typeface="Times New Roman"/>
              </a:rPr>
              <a:t>	</a:t>
            </a:r>
            <a:endParaRPr lang="ko-KR" altLang="ko-KR" sz="1400" kern="100" dirty="0">
              <a:latin typeface="맑은 고딕"/>
              <a:ea typeface="맑은 고딕"/>
              <a:cs typeface="Times New Roman"/>
            </a:endParaRP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)②     </a:t>
            </a:r>
            <a:r>
              <a:rPr lang="ko-KR" altLang="en-US" sz="1400" kern="100" dirty="0" smtClean="0">
                <a:latin typeface="맑은 고딕"/>
                <a:ea typeface="맑은 고딕"/>
                <a:cs typeface="Times New Roman"/>
              </a:rPr>
              <a:t>내 방명록 </a:t>
            </a:r>
            <a:r>
              <a:rPr lang="en-US" altLang="ko-KR" sz="1400" kern="100" dirty="0" smtClean="0">
                <a:latin typeface="맑은 고딕"/>
                <a:ea typeface="맑은 고딕"/>
                <a:cs typeface="Times New Roman"/>
              </a:rPr>
              <a:t>– </a:t>
            </a:r>
            <a:r>
              <a:rPr lang="ko-KR" altLang="en-US" sz="1400" kern="100" dirty="0" smtClean="0">
                <a:latin typeface="맑은 고딕"/>
                <a:ea typeface="맑은 고딕"/>
                <a:cs typeface="Times New Roman"/>
              </a:rPr>
              <a:t>클릭 시 방명록으로 연동</a:t>
            </a:r>
            <a:endParaRPr lang="ko-KR" altLang="ko-KR" sz="1400" kern="100" dirty="0">
              <a:latin typeface="맑은 고딕"/>
              <a:ea typeface="맑은 고딕"/>
              <a:cs typeface="Times New Roman"/>
            </a:endParaRP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)③</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계정관리</a:t>
            </a:r>
            <a:r>
              <a:rPr lang="en-US" altLang="ko-KR" sz="1400" kern="100" dirty="0">
                <a:latin typeface="맑은 고딕"/>
                <a:ea typeface="맑은 고딕"/>
                <a:cs typeface="Times New Roman"/>
              </a:rPr>
              <a:t>	- </a:t>
            </a:r>
            <a:r>
              <a:rPr lang="ko-KR" altLang="ko-KR" sz="1400" kern="100" dirty="0">
                <a:latin typeface="맑은 고딕"/>
                <a:ea typeface="맑은 고딕"/>
                <a:cs typeface="Times New Roman"/>
              </a:rPr>
              <a:t>비밀번호수정 </a:t>
            </a: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)④</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로그아웃</a:t>
            </a:r>
            <a:endParaRPr lang="ko-KR" altLang="ko-KR" sz="1400" kern="100" dirty="0">
              <a:effectLst/>
              <a:latin typeface="맑은 고딕"/>
              <a:ea typeface="맑은 고딕"/>
              <a:cs typeface="Times New Roman"/>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6" y="2680599"/>
            <a:ext cx="3019425"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85"/>
          <p:cNvSpPr>
            <a:spLocks noChangeArrowheads="1"/>
          </p:cNvSpPr>
          <p:nvPr/>
        </p:nvSpPr>
        <p:spPr bwMode="auto">
          <a:xfrm rot="5400000">
            <a:off x="2337312" y="379900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8" name="TextBox 7"/>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a:t>HR</a:t>
            </a:r>
            <a:endParaRPr lang="ko-KR" altLang="en-US" sz="1200" b="1" dirty="0"/>
          </a:p>
        </p:txBody>
      </p:sp>
      <p:sp>
        <p:nvSpPr>
          <p:cNvPr id="9" name="직사각형 8"/>
          <p:cNvSpPr/>
          <p:nvPr/>
        </p:nvSpPr>
        <p:spPr bwMode="auto">
          <a:xfrm>
            <a:off x="5892024" y="2097128"/>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776004047"/>
      </p:ext>
    </p:extLst>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196752"/>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1772816"/>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067944" y="2348880"/>
            <a:ext cx="4565693" cy="2232248"/>
          </a:xfrm>
          <a:prstGeom prst="rect">
            <a:avLst/>
          </a:prstGeom>
          <a:noFill/>
          <a:ln w="25400">
            <a:solidFill>
              <a:srgbClr val="FF0000"/>
            </a:solidFill>
            <a:prstDash val="dash"/>
          </a:ln>
        </p:spPr>
        <p:txBody>
          <a:bodyPr wrap="square" rtlCol="0">
            <a:normAutofit/>
          </a:bodyPr>
          <a:lstStyle/>
          <a:p>
            <a:endParaRPr lang="ko-KR" altLang="en-US" dirty="0"/>
          </a:p>
        </p:txBody>
      </p:sp>
      <p:sp>
        <p:nvSpPr>
          <p:cNvPr id="11" name="직사각형 10"/>
          <p:cNvSpPr/>
          <p:nvPr/>
        </p:nvSpPr>
        <p:spPr>
          <a:xfrm>
            <a:off x="4118098" y="4941168"/>
            <a:ext cx="4342334" cy="954107"/>
          </a:xfrm>
          <a:prstGeom prst="rect">
            <a:avLst/>
          </a:prstGeom>
          <a:ln>
            <a:solidFill>
              <a:schemeClr val="tx1"/>
            </a:solidFill>
          </a:ln>
        </p:spPr>
        <p:txBody>
          <a:bodyPr wrap="square">
            <a:spAutoFit/>
          </a:bodyPr>
          <a:lstStyle/>
          <a:p>
            <a:pPr algn="just"/>
            <a:r>
              <a:rPr lang="en-US" altLang="ko-KR" sz="1400" b="1" kern="100" dirty="0" smtClean="0">
                <a:latin typeface="맑은 고딕"/>
                <a:ea typeface="맑은 고딕"/>
                <a:cs typeface="Times New Roman"/>
              </a:rPr>
              <a:t>2(4)</a:t>
            </a:r>
            <a:r>
              <a:rPr lang="ko-KR" altLang="ko-KR" sz="1400" b="1" dirty="0" smtClean="0">
                <a:ea typeface="맑은 고딕"/>
                <a:cs typeface="Times New Roman"/>
              </a:rPr>
              <a:t>①</a:t>
            </a:r>
            <a:r>
              <a:rPr lang="en-US" altLang="ko-KR" sz="1400" b="1" dirty="0" smtClean="0">
                <a:ea typeface="맑은 고딕"/>
                <a:cs typeface="Times New Roman"/>
              </a:rPr>
              <a:t>A </a:t>
            </a:r>
            <a:r>
              <a:rPr lang="ko-KR" altLang="en-US" sz="1400" b="1" dirty="0" smtClean="0">
                <a:ea typeface="맑은 고딕"/>
                <a:cs typeface="Times New Roman"/>
              </a:rPr>
              <a:t>프로필 화면구성</a:t>
            </a:r>
            <a:endParaRPr lang="en-US" altLang="ko-KR" sz="1400" b="1" dirty="0" smtClean="0">
              <a:ea typeface="맑은 고딕"/>
              <a:cs typeface="Times New Roman"/>
            </a:endParaRPr>
          </a:p>
          <a:p>
            <a:pPr algn="just"/>
            <a:endParaRPr lang="en-US" altLang="ko-KR" sz="1400" b="1" dirty="0">
              <a:ea typeface="맑은 고딕"/>
              <a:cs typeface="Times New Roman"/>
            </a:endParaRPr>
          </a:p>
          <a:p>
            <a:pPr algn="just"/>
            <a:r>
              <a:rPr lang="ko-KR" altLang="en-US" sz="1400" b="1" dirty="0" smtClean="0">
                <a:ea typeface="맑은 고딕"/>
                <a:cs typeface="Times New Roman"/>
              </a:rPr>
              <a:t>구성정보 </a:t>
            </a:r>
            <a:r>
              <a:rPr lang="en-US" altLang="ko-KR" sz="1400" b="1" dirty="0" smtClean="0">
                <a:ea typeface="맑은 고딕"/>
                <a:cs typeface="Times New Roman"/>
              </a:rPr>
              <a:t>: </a:t>
            </a:r>
            <a:r>
              <a:rPr lang="ko-KR" altLang="en-US" sz="1400" b="1" dirty="0" smtClean="0">
                <a:ea typeface="맑은 고딕"/>
                <a:cs typeface="Times New Roman"/>
              </a:rPr>
              <a:t>사진</a:t>
            </a:r>
            <a:r>
              <a:rPr lang="en-US" altLang="ko-KR" sz="1400" b="1" dirty="0" smtClean="0">
                <a:ea typeface="맑은 고딕"/>
                <a:cs typeface="Times New Roman"/>
              </a:rPr>
              <a:t>, </a:t>
            </a:r>
            <a:r>
              <a:rPr lang="ko-KR" altLang="en-US" sz="1400" b="1" dirty="0" smtClean="0">
                <a:ea typeface="맑은 고딕"/>
                <a:cs typeface="Times New Roman"/>
              </a:rPr>
              <a:t>이름</a:t>
            </a:r>
            <a:r>
              <a:rPr lang="en-US" altLang="ko-KR" sz="1400" b="1" dirty="0" smtClean="0">
                <a:ea typeface="맑은 고딕"/>
                <a:cs typeface="Times New Roman"/>
              </a:rPr>
              <a:t>, </a:t>
            </a:r>
            <a:r>
              <a:rPr lang="ko-KR" altLang="en-US" sz="1400" b="1" dirty="0" smtClean="0">
                <a:ea typeface="맑은 고딕"/>
                <a:cs typeface="Times New Roman"/>
              </a:rPr>
              <a:t>성별</a:t>
            </a:r>
            <a:r>
              <a:rPr lang="en-US" altLang="ko-KR" sz="1400" b="1" dirty="0" smtClean="0">
                <a:ea typeface="맑은 고딕"/>
                <a:cs typeface="Times New Roman"/>
              </a:rPr>
              <a:t>, </a:t>
            </a:r>
            <a:r>
              <a:rPr lang="ko-KR" altLang="en-US" sz="1400" b="1" dirty="0">
                <a:ea typeface="맑은 고딕"/>
                <a:cs typeface="Times New Roman"/>
              </a:rPr>
              <a:t>전화번호</a:t>
            </a:r>
            <a:r>
              <a:rPr lang="en-US" altLang="ko-KR" sz="1400" b="1" dirty="0">
                <a:ea typeface="맑은 고딕"/>
                <a:cs typeface="Times New Roman"/>
              </a:rPr>
              <a:t>, </a:t>
            </a:r>
            <a:r>
              <a:rPr lang="ko-KR" altLang="en-US" sz="1400" b="1" dirty="0" smtClean="0">
                <a:ea typeface="맑은 고딕"/>
                <a:cs typeface="Times New Roman"/>
              </a:rPr>
              <a:t>생년월일</a:t>
            </a:r>
            <a:r>
              <a:rPr lang="en-US" altLang="ko-KR" sz="1400" b="1" dirty="0" smtClean="0">
                <a:ea typeface="맑은 고딕"/>
                <a:cs typeface="Times New Roman"/>
              </a:rPr>
              <a:t>, </a:t>
            </a:r>
            <a:r>
              <a:rPr lang="ko-KR" altLang="en-US" sz="1400" b="1" dirty="0" err="1" smtClean="0">
                <a:ea typeface="맑은 고딕"/>
                <a:cs typeface="Times New Roman"/>
              </a:rPr>
              <a:t>이메일</a:t>
            </a:r>
            <a:r>
              <a:rPr lang="en-US" altLang="ko-KR" sz="1400" b="1" dirty="0" smtClean="0">
                <a:ea typeface="맑은 고딕"/>
                <a:cs typeface="Times New Roman"/>
              </a:rPr>
              <a:t>, </a:t>
            </a:r>
            <a:r>
              <a:rPr lang="ko-KR" altLang="en-US" sz="1400" b="1" dirty="0" smtClean="0">
                <a:ea typeface="맑은 고딕"/>
                <a:cs typeface="Times New Roman"/>
              </a:rPr>
              <a:t>부서</a:t>
            </a:r>
            <a:r>
              <a:rPr lang="en-US" altLang="ko-KR" sz="1400" b="1" dirty="0" smtClean="0">
                <a:ea typeface="맑은 고딕"/>
                <a:cs typeface="Times New Roman"/>
              </a:rPr>
              <a:t>, </a:t>
            </a:r>
            <a:r>
              <a:rPr lang="ko-KR" altLang="en-US" sz="1400" b="1" dirty="0" smtClean="0">
                <a:ea typeface="맑은 고딕"/>
                <a:cs typeface="Times New Roman"/>
              </a:rPr>
              <a:t>직급</a:t>
            </a:r>
            <a:endParaRPr lang="en-US" altLang="ko-KR" sz="1400" b="1" dirty="0">
              <a:ea typeface="맑은 고딕"/>
              <a:cs typeface="Times New Roman"/>
            </a:endParaRPr>
          </a:p>
        </p:txBody>
      </p:sp>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825274" y="2334199"/>
            <a:ext cx="697552" cy="646331"/>
          </a:xfrm>
          <a:prstGeom prst="rect">
            <a:avLst/>
          </a:prstGeom>
          <a:ln>
            <a:solidFill>
              <a:schemeClr val="tx1"/>
            </a:solidFill>
          </a:ln>
        </p:spPr>
        <p:txBody>
          <a:bodyPr wrap="square">
            <a:spAutoFit/>
          </a:bodyPr>
          <a:lstStyle/>
          <a:p>
            <a:pPr algn="just"/>
            <a:r>
              <a:rPr lang="en-US" altLang="ko-KR" sz="1200" b="1" kern="100" dirty="0" smtClean="0">
                <a:latin typeface="맑은 고딕"/>
                <a:ea typeface="맑은 고딕"/>
                <a:cs typeface="Times New Roman"/>
              </a:rPr>
              <a:t>2(4)①</a:t>
            </a:r>
            <a:r>
              <a:rPr lang="en-US" altLang="ko-KR" sz="1200" b="1" dirty="0" smtClean="0">
                <a:ea typeface="맑은 고딕"/>
                <a:cs typeface="Times New Roman"/>
              </a:rPr>
              <a:t> </a:t>
            </a:r>
            <a:r>
              <a:rPr lang="ko-KR" altLang="en-US" sz="1200" b="1" dirty="0" smtClean="0">
                <a:ea typeface="맑은 고딕"/>
                <a:cs typeface="Times New Roman"/>
              </a:rPr>
              <a:t>프로필 클릭 </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44894" y="2463292"/>
            <a:ext cx="578834"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a:t>HR</a:t>
            </a:r>
            <a:endParaRPr lang="ko-KR" altLang="en-US" sz="1200" b="1" dirty="0"/>
          </a:p>
        </p:txBody>
      </p:sp>
      <p:sp>
        <p:nvSpPr>
          <p:cNvPr id="21"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2(4)① </a:t>
            </a:r>
            <a:r>
              <a:rPr lang="ko-KR" altLang="en-US" dirty="0" smtClean="0">
                <a:solidFill>
                  <a:srgbClr val="000000"/>
                </a:solidFill>
                <a:latin typeface="돋움"/>
                <a:ea typeface="돋움"/>
              </a:rPr>
              <a:t>내 프로필 </a:t>
            </a:r>
            <a:r>
              <a:rPr lang="en-US" altLang="ko-KR" dirty="0">
                <a:solidFill>
                  <a:srgbClr val="000000"/>
                </a:solidFill>
                <a:latin typeface="돋움"/>
                <a:ea typeface="돋움"/>
                <a:sym typeface="Wingdings" panose="05000000000000000000" pitchFamily="2" charset="2"/>
              </a:rPr>
              <a:t> 2(4)①A </a:t>
            </a:r>
            <a:r>
              <a:rPr lang="ko-KR" altLang="en-US" dirty="0">
                <a:solidFill>
                  <a:srgbClr val="000000"/>
                </a:solidFill>
                <a:latin typeface="돋움"/>
                <a:ea typeface="돋움"/>
                <a:sym typeface="Wingdings" panose="05000000000000000000" pitchFamily="2" charset="2"/>
              </a:rPr>
              <a:t>프로필 화면구성</a:t>
            </a: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10" name="AutoShape 91"/>
          <p:cNvSpPr>
            <a:spLocks noChangeArrowheads="1"/>
          </p:cNvSpPr>
          <p:nvPr/>
        </p:nvSpPr>
        <p:spPr bwMode="auto">
          <a:xfrm rot="5400000">
            <a:off x="6026752" y="3766802"/>
            <a:ext cx="648072"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13" name="직사각형 12"/>
          <p:cNvSpPr/>
          <p:nvPr/>
        </p:nvSpPr>
        <p:spPr bwMode="auto">
          <a:xfrm>
            <a:off x="5880176" y="1292824"/>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676251809"/>
      </p:ext>
    </p:extLst>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135428"/>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7" y="1790193"/>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85"/>
          <p:cNvSpPr>
            <a:spLocks noChangeArrowheads="1"/>
          </p:cNvSpPr>
          <p:nvPr/>
        </p:nvSpPr>
        <p:spPr bwMode="auto">
          <a:xfrm rot="5400000">
            <a:off x="1689240" y="2493673"/>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03848" y="1646177"/>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036045" y="1747660"/>
            <a:ext cx="4642691" cy="3560241"/>
          </a:xfrm>
          <a:prstGeom prst="rect">
            <a:avLst/>
          </a:prstGeom>
          <a:noFill/>
          <a:ln w="25400">
            <a:solidFill>
              <a:srgbClr val="FF0000"/>
            </a:solidFill>
            <a:prstDash val="dash"/>
          </a:ln>
        </p:spPr>
        <p:txBody>
          <a:bodyPr wrap="square" rtlCol="0">
            <a:normAutofit/>
          </a:bodyPr>
          <a:lstStyle/>
          <a:p>
            <a:endParaRPr lang="ko-KR" altLang="en-US" dirty="0"/>
          </a:p>
        </p:txBody>
      </p:sp>
      <p:sp>
        <p:nvSpPr>
          <p:cNvPr id="10" name="AutoShape 91"/>
          <p:cNvSpPr>
            <a:spLocks noChangeArrowheads="1"/>
          </p:cNvSpPr>
          <p:nvPr/>
        </p:nvSpPr>
        <p:spPr bwMode="auto">
          <a:xfrm rot="5400000">
            <a:off x="6268424" y="4580238"/>
            <a:ext cx="324035"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11" name="직사각형 10"/>
          <p:cNvSpPr/>
          <p:nvPr/>
        </p:nvSpPr>
        <p:spPr>
          <a:xfrm>
            <a:off x="4231147" y="5674212"/>
            <a:ext cx="4342334" cy="954107"/>
          </a:xfrm>
          <a:prstGeom prst="rect">
            <a:avLst/>
          </a:prstGeom>
          <a:ln>
            <a:solidFill>
              <a:schemeClr val="tx1"/>
            </a:solidFill>
          </a:ln>
        </p:spPr>
        <p:txBody>
          <a:bodyPr wrap="square">
            <a:spAutoFit/>
          </a:bodyPr>
          <a:lstStyle/>
          <a:p>
            <a:pPr algn="just"/>
            <a:r>
              <a:rPr lang="en-US" altLang="ko-KR" sz="1400" b="1" kern="100" dirty="0" smtClean="0">
                <a:latin typeface="맑은 고딕"/>
                <a:ea typeface="맑은 고딕"/>
                <a:cs typeface="Times New Roman"/>
              </a:rPr>
              <a:t>2(2)</a:t>
            </a:r>
            <a:r>
              <a:rPr lang="ko-KR" altLang="ko-KR" sz="1400" b="1" dirty="0" smtClean="0">
                <a:ea typeface="맑은 고딕"/>
                <a:cs typeface="Times New Roman"/>
              </a:rPr>
              <a:t>①</a:t>
            </a:r>
            <a:r>
              <a:rPr lang="en-US" altLang="ko-KR" sz="1400" b="1" dirty="0" smtClean="0">
                <a:ea typeface="맑은 고딕"/>
                <a:cs typeface="Times New Roman"/>
              </a:rPr>
              <a:t>A </a:t>
            </a:r>
            <a:r>
              <a:rPr lang="ko-KR" altLang="en-US" sz="1400" b="1" dirty="0" smtClean="0">
                <a:ea typeface="맑은 고딕"/>
                <a:cs typeface="Times New Roman"/>
              </a:rPr>
              <a:t>내 방명록 화면 구성 </a:t>
            </a:r>
            <a:r>
              <a:rPr lang="en-US" altLang="ko-KR" sz="1400" b="1" dirty="0" smtClean="0">
                <a:ea typeface="맑은 고딕"/>
                <a:cs typeface="Times New Roman"/>
              </a:rPr>
              <a:t>(</a:t>
            </a:r>
            <a:r>
              <a:rPr lang="ko-KR" altLang="en-US" sz="1400" b="1" dirty="0" smtClean="0">
                <a:ea typeface="맑은 고딕"/>
                <a:cs typeface="Times New Roman"/>
              </a:rPr>
              <a:t>방명록 메뉴와 연동</a:t>
            </a:r>
            <a:r>
              <a:rPr lang="en-US" altLang="ko-KR" sz="1400" b="1" dirty="0" smtClean="0">
                <a:ea typeface="맑은 고딕"/>
                <a:cs typeface="Times New Roman"/>
              </a:rPr>
              <a:t>)</a:t>
            </a:r>
          </a:p>
          <a:p>
            <a:pPr algn="just"/>
            <a:endParaRPr lang="en-US" altLang="ko-KR" sz="1400" b="1" dirty="0">
              <a:ea typeface="맑은 고딕"/>
              <a:cs typeface="Times New Roman"/>
            </a:endParaRPr>
          </a:p>
          <a:p>
            <a:pPr algn="just"/>
            <a:r>
              <a:rPr lang="ko-KR" altLang="en-US" sz="1400" kern="100" dirty="0" smtClean="0">
                <a:effectLst/>
                <a:latin typeface="맑은 고딕"/>
                <a:ea typeface="맑은 고딕"/>
                <a:cs typeface="Times New Roman"/>
              </a:rPr>
              <a:t>현재 남긴 </a:t>
            </a:r>
            <a:r>
              <a:rPr lang="ko-KR" altLang="en-US" sz="1400" kern="100" dirty="0" err="1" smtClean="0">
                <a:effectLst/>
                <a:latin typeface="맑은 고딕"/>
                <a:ea typeface="맑은 고딕"/>
                <a:cs typeface="Times New Roman"/>
              </a:rPr>
              <a:t>댓글</a:t>
            </a:r>
            <a:r>
              <a:rPr lang="ko-KR" altLang="en-US" sz="1400" kern="100" dirty="0" smtClean="0">
                <a:effectLst/>
                <a:latin typeface="맑은 고딕"/>
                <a:ea typeface="맑은 고딕"/>
                <a:cs typeface="Times New Roman"/>
              </a:rPr>
              <a:t> 보여주기</a:t>
            </a:r>
            <a:endParaRPr lang="en-US" altLang="ko-KR" sz="1400" kern="100" dirty="0" smtClean="0">
              <a:effectLst/>
              <a:latin typeface="맑은 고딕"/>
              <a:ea typeface="맑은 고딕"/>
              <a:cs typeface="Times New Roman"/>
            </a:endParaRPr>
          </a:p>
          <a:p>
            <a:pPr algn="just"/>
            <a:r>
              <a:rPr lang="ko-KR" altLang="en-US" sz="1400" kern="100" dirty="0" err="1" smtClean="0">
                <a:latin typeface="맑은 고딕"/>
                <a:ea typeface="맑은 고딕"/>
                <a:cs typeface="Times New Roman"/>
              </a:rPr>
              <a:t>댓글</a:t>
            </a:r>
            <a:r>
              <a:rPr lang="ko-KR" altLang="en-US" sz="1400" kern="100" dirty="0" smtClean="0">
                <a:latin typeface="맑은 고딕"/>
                <a:ea typeface="맑은 고딕"/>
                <a:cs typeface="Times New Roman"/>
              </a:rPr>
              <a:t> 남기기</a:t>
            </a:r>
            <a:endParaRPr lang="en-US" altLang="ko-KR" sz="1400" kern="100" dirty="0" smtClean="0">
              <a:effectLst/>
              <a:latin typeface="맑은 고딕"/>
              <a:ea typeface="맑은 고딕"/>
              <a:cs typeface="Times New Roman"/>
            </a:endParaRPr>
          </a:p>
        </p:txBody>
      </p:sp>
      <p:sp>
        <p:nvSpPr>
          <p:cNvPr id="12" name="직사각형 11"/>
          <p:cNvSpPr/>
          <p:nvPr/>
        </p:nvSpPr>
        <p:spPr>
          <a:xfrm>
            <a:off x="793375" y="2440006"/>
            <a:ext cx="697552" cy="646331"/>
          </a:xfrm>
          <a:prstGeom prst="rect">
            <a:avLst/>
          </a:prstGeom>
          <a:solidFill>
            <a:schemeClr val="bg1"/>
          </a:solidFill>
          <a:ln>
            <a:solidFill>
              <a:schemeClr val="tx1"/>
            </a:solidFill>
          </a:ln>
        </p:spPr>
        <p:txBody>
          <a:bodyPr wrap="square">
            <a:spAutoFit/>
          </a:bodyPr>
          <a:lstStyle/>
          <a:p>
            <a:pPr algn="just"/>
            <a:r>
              <a:rPr lang="en-US" altLang="ko-KR" sz="1200" b="1" kern="100" dirty="0">
                <a:latin typeface="맑은 고딕"/>
                <a:ea typeface="맑은 고딕"/>
                <a:cs typeface="Times New Roman"/>
              </a:rPr>
              <a:t>2(2</a:t>
            </a:r>
            <a:r>
              <a:rPr lang="en-US" altLang="ko-KR" sz="1200" b="1" kern="100" dirty="0" smtClean="0">
                <a:latin typeface="맑은 고딕"/>
                <a:ea typeface="맑은 고딕"/>
                <a:cs typeface="Times New Roman"/>
              </a:rPr>
              <a:t>)①</a:t>
            </a:r>
            <a:r>
              <a:rPr lang="ko-KR" altLang="en-US" sz="1200" b="1" kern="100" dirty="0" smtClean="0">
                <a:latin typeface="맑은 고딕"/>
                <a:ea typeface="맑은 고딕"/>
                <a:cs typeface="Times New Roman"/>
              </a:rPr>
              <a:t>내 방명록 </a:t>
            </a:r>
            <a:r>
              <a:rPr lang="ko-KR" altLang="en-US" sz="1200" b="1" dirty="0" smtClean="0">
                <a:ea typeface="맑은 고딕"/>
                <a:cs typeface="Times New Roman"/>
              </a:rPr>
              <a:t>클릭 </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3" name="TextBox 12"/>
          <p:cNvSpPr txBox="1"/>
          <p:nvPr/>
        </p:nvSpPr>
        <p:spPr>
          <a:xfrm>
            <a:off x="1544894" y="2573380"/>
            <a:ext cx="578834"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9952" y="3885694"/>
            <a:ext cx="4444837" cy="976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a:t>
            </a:r>
            <a:r>
              <a:rPr lang="en-US" altLang="ko-KR" dirty="0" smtClean="0"/>
              <a:t>②</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내 방명록</a:t>
            </a:r>
            <a:r>
              <a:rPr lang="en-US" altLang="ko-KR" dirty="0" smtClean="0">
                <a:solidFill>
                  <a:srgbClr val="000000"/>
                </a:solidFill>
                <a:latin typeface="돋움"/>
                <a:ea typeface="돋움"/>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15" name="TextBox 14"/>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pic>
        <p:nvPicPr>
          <p:cNvPr id="2" name="그림 1"/>
          <p:cNvPicPr>
            <a:picLocks noChangeAspect="1"/>
          </p:cNvPicPr>
          <p:nvPr/>
        </p:nvPicPr>
        <p:blipFill>
          <a:blip r:embed="rId6"/>
          <a:stretch>
            <a:fillRect/>
          </a:stretch>
        </p:blipFill>
        <p:spPr>
          <a:xfrm>
            <a:off x="4125821" y="1819169"/>
            <a:ext cx="4458968" cy="3416724"/>
          </a:xfrm>
          <a:prstGeom prst="rect">
            <a:avLst/>
          </a:prstGeom>
        </p:spPr>
      </p:pic>
      <p:sp>
        <p:nvSpPr>
          <p:cNvPr id="17" name="직사각형 16"/>
          <p:cNvSpPr/>
          <p:nvPr/>
        </p:nvSpPr>
        <p:spPr bwMode="auto">
          <a:xfrm>
            <a:off x="5894318" y="1204319"/>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821367961"/>
      </p:ext>
    </p:extLst>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99" y="1268760"/>
            <a:ext cx="8006889" cy="3893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1772816"/>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778104" y="2852936"/>
            <a:ext cx="697552" cy="646331"/>
          </a:xfrm>
          <a:prstGeom prst="rect">
            <a:avLst/>
          </a:prstGeom>
          <a:solidFill>
            <a:schemeClr val="bg1">
              <a:lumMod val="75000"/>
            </a:schemeClr>
          </a:solidFill>
          <a:ln>
            <a:solidFill>
              <a:schemeClr val="tx1"/>
            </a:solidFill>
          </a:ln>
        </p:spPr>
        <p:txBody>
          <a:bodyPr wrap="square">
            <a:spAutoFit/>
          </a:bodyPr>
          <a:lstStyle/>
          <a:p>
            <a:pPr algn="just"/>
            <a:r>
              <a:rPr lang="en-US" altLang="ko-KR" sz="1200" b="1" kern="100" dirty="0" smtClean="0">
                <a:latin typeface="맑은 고딕"/>
                <a:ea typeface="맑은 고딕"/>
                <a:cs typeface="Times New Roman"/>
              </a:rPr>
              <a:t>2(4)③</a:t>
            </a:r>
            <a:r>
              <a:rPr lang="en-US" altLang="ko-KR" sz="1200" b="1" dirty="0" smtClean="0">
                <a:ea typeface="맑은 고딕"/>
                <a:cs typeface="Times New Roman"/>
              </a:rPr>
              <a:t> </a:t>
            </a:r>
            <a:r>
              <a:rPr lang="ko-KR" altLang="en-US" sz="1200" b="1" dirty="0" smtClean="0">
                <a:ea typeface="맑은 고딕"/>
                <a:cs typeface="Times New Roman"/>
              </a:rPr>
              <a:t>계정관리 클릭</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12994" y="2897200"/>
            <a:ext cx="898766"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21" name="Rectangle 6"/>
          <p:cNvSpPr>
            <a:spLocks noChangeArrowheads="1"/>
          </p:cNvSpPr>
          <p:nvPr/>
        </p:nvSpPr>
        <p:spPr bwMode="auto">
          <a:xfrm>
            <a:off x="606425" y="555625"/>
            <a:ext cx="7978364"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2(4)③ </a:t>
            </a:r>
            <a:r>
              <a:rPr lang="ko-KR" altLang="en-US" dirty="0" smtClean="0">
                <a:solidFill>
                  <a:srgbClr val="000000"/>
                </a:solidFill>
                <a:latin typeface="돋움"/>
                <a:ea typeface="돋움"/>
              </a:rPr>
              <a:t>계정관</a:t>
            </a:r>
            <a:r>
              <a:rPr lang="ko-KR" altLang="en-US" dirty="0">
                <a:solidFill>
                  <a:srgbClr val="000000"/>
                </a:solidFill>
                <a:latin typeface="돋움"/>
                <a:ea typeface="돋움"/>
              </a:rPr>
              <a:t>리</a:t>
            </a:r>
            <a:r>
              <a:rPr lang="ko-KR" altLang="en-US" dirty="0" smtClean="0">
                <a:solidFill>
                  <a:srgbClr val="000000"/>
                </a:solidFill>
                <a:latin typeface="돋움"/>
                <a:ea typeface="돋움"/>
              </a:rPr>
              <a:t> </a:t>
            </a:r>
            <a:r>
              <a:rPr lang="en-US" altLang="ko-KR" dirty="0">
                <a:solidFill>
                  <a:srgbClr val="000000"/>
                </a:solidFill>
                <a:latin typeface="돋움"/>
                <a:ea typeface="돋움"/>
                <a:sym typeface="Wingdings" panose="05000000000000000000" pitchFamily="2" charset="2"/>
              </a:rPr>
              <a:t> 2(4</a:t>
            </a:r>
            <a:r>
              <a:rPr lang="en-US" altLang="ko-KR" dirty="0" smtClean="0">
                <a:solidFill>
                  <a:srgbClr val="000000"/>
                </a:solidFill>
                <a:latin typeface="돋움"/>
                <a:ea typeface="돋움"/>
                <a:sym typeface="Wingdings" panose="05000000000000000000" pitchFamily="2" charset="2"/>
              </a:rPr>
              <a:t>)③</a:t>
            </a:r>
            <a:r>
              <a:rPr lang="en-US" altLang="ko-KR" dirty="0">
                <a:solidFill>
                  <a:srgbClr val="000000"/>
                </a:solidFill>
                <a:latin typeface="돋움"/>
                <a:ea typeface="돋움"/>
                <a:sym typeface="Wingdings" panose="05000000000000000000" pitchFamily="2" charset="2"/>
              </a:rPr>
              <a:t>A </a:t>
            </a:r>
            <a:r>
              <a:rPr lang="ko-KR" altLang="en-US" dirty="0" smtClean="0">
                <a:solidFill>
                  <a:srgbClr val="000000"/>
                </a:solidFill>
                <a:latin typeface="돋움"/>
                <a:ea typeface="돋움"/>
                <a:sym typeface="Wingdings" panose="05000000000000000000" pitchFamily="2" charset="2"/>
              </a:rPr>
              <a:t>계정관</a:t>
            </a:r>
            <a:r>
              <a:rPr lang="ko-KR" altLang="en-US" dirty="0">
                <a:solidFill>
                  <a:srgbClr val="000000"/>
                </a:solidFill>
                <a:latin typeface="돋움"/>
                <a:ea typeface="돋움"/>
                <a:sym typeface="Wingdings" panose="05000000000000000000" pitchFamily="2" charset="2"/>
              </a:rPr>
              <a:t>리</a:t>
            </a:r>
            <a:r>
              <a:rPr lang="ko-KR" altLang="en-US" dirty="0" smtClean="0">
                <a:solidFill>
                  <a:srgbClr val="000000"/>
                </a:solidFill>
                <a:latin typeface="돋움"/>
                <a:ea typeface="돋움"/>
                <a:sym typeface="Wingdings" panose="05000000000000000000" pitchFamily="2" charset="2"/>
              </a:rPr>
              <a:t>   화면구성</a:t>
            </a:r>
            <a:endParaRPr lang="ko-KR" altLang="en-US" dirty="0">
              <a:solidFill>
                <a:srgbClr val="000000"/>
              </a:solidFill>
              <a:latin typeface="돋움"/>
              <a:ea typeface="돋움"/>
              <a:sym typeface="Wingdings" panose="05000000000000000000" pitchFamily="2" charset="2"/>
            </a:endParaRP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10" name="AutoShape 91"/>
          <p:cNvSpPr>
            <a:spLocks noChangeArrowheads="1"/>
          </p:cNvSpPr>
          <p:nvPr/>
        </p:nvSpPr>
        <p:spPr bwMode="auto">
          <a:xfrm rot="10800000">
            <a:off x="3475050" y="4680667"/>
            <a:ext cx="756708"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2" name="직사각형 1"/>
          <p:cNvSpPr/>
          <p:nvPr/>
        </p:nvSpPr>
        <p:spPr bwMode="auto">
          <a:xfrm>
            <a:off x="4139952" y="1772817"/>
            <a:ext cx="4444837" cy="4752528"/>
          </a:xfrm>
          <a:prstGeom prst="rect">
            <a:avLst/>
          </a:prstGeom>
          <a:solidFill>
            <a:schemeClr val="bg1">
              <a:lumMod val="8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3968" y="2276872"/>
            <a:ext cx="4176464" cy="14268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198904" y="2021139"/>
            <a:ext cx="2088232" cy="276999"/>
          </a:xfrm>
          <a:prstGeom prst="rect">
            <a:avLst/>
          </a:prstGeom>
          <a:noFill/>
        </p:spPr>
        <p:txBody>
          <a:bodyPr wrap="square" rtlCol="0">
            <a:spAutoFit/>
          </a:bodyPr>
          <a:lstStyle/>
          <a:p>
            <a:r>
              <a:rPr lang="en-US" altLang="ko-KR" sz="1200" b="1" dirty="0" smtClean="0"/>
              <a:t>1. </a:t>
            </a:r>
            <a:r>
              <a:rPr lang="ko-KR" altLang="en-US" sz="1200" b="1" dirty="0" smtClean="0"/>
              <a:t>비밀번호 설정</a:t>
            </a:r>
            <a:endParaRPr lang="ko-KR" altLang="en-US" sz="1200" b="1" dirty="0"/>
          </a:p>
        </p:txBody>
      </p:sp>
      <p:sp>
        <p:nvSpPr>
          <p:cNvPr id="19" name="TextBox 18"/>
          <p:cNvSpPr txBox="1"/>
          <p:nvPr/>
        </p:nvSpPr>
        <p:spPr>
          <a:xfrm>
            <a:off x="4254492" y="3785913"/>
            <a:ext cx="2088232" cy="276999"/>
          </a:xfrm>
          <a:prstGeom prst="rect">
            <a:avLst/>
          </a:prstGeom>
          <a:noFill/>
        </p:spPr>
        <p:txBody>
          <a:bodyPr wrap="square" rtlCol="0">
            <a:spAutoFit/>
          </a:bodyPr>
          <a:lstStyle/>
          <a:p>
            <a:r>
              <a:rPr lang="en-US" altLang="ko-KR" sz="1200" b="1" dirty="0"/>
              <a:t>2</a:t>
            </a:r>
            <a:r>
              <a:rPr lang="en-US" altLang="ko-KR" sz="1200" b="1" dirty="0" smtClean="0"/>
              <a:t>. SNS </a:t>
            </a:r>
            <a:r>
              <a:rPr lang="ko-KR" altLang="en-US" sz="1200" b="1" dirty="0" smtClean="0"/>
              <a:t>연동</a:t>
            </a:r>
            <a:endParaRPr lang="ko-KR" altLang="en-US" sz="1200" b="1" dirty="0"/>
          </a:p>
        </p:txBody>
      </p:sp>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3623" y="4062912"/>
            <a:ext cx="3384197" cy="2366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283969" y="3782512"/>
            <a:ext cx="3528392" cy="2700300"/>
          </a:xfrm>
          <a:prstGeom prst="rect">
            <a:avLst/>
          </a:prstGeom>
          <a:noFill/>
          <a:ln w="25400">
            <a:solidFill>
              <a:srgbClr val="FF0000"/>
            </a:solidFill>
            <a:prstDash val="dash"/>
          </a:ln>
        </p:spPr>
        <p:txBody>
          <a:bodyPr wrap="square" rtlCol="0">
            <a:normAutofit/>
          </a:bodyPr>
          <a:lstStyle/>
          <a:p>
            <a:endParaRPr lang="ko-KR" altLang="en-US" dirty="0"/>
          </a:p>
        </p:txBody>
      </p:sp>
      <p:sp>
        <p:nvSpPr>
          <p:cNvPr id="23" name="직사각형 22"/>
          <p:cNvSpPr/>
          <p:nvPr/>
        </p:nvSpPr>
        <p:spPr>
          <a:xfrm>
            <a:off x="96577" y="4149082"/>
            <a:ext cx="3378472" cy="2613552"/>
          </a:xfrm>
          <a:prstGeom prst="rect">
            <a:avLst/>
          </a:prstGeom>
          <a:ln w="25400">
            <a:solidFill>
              <a:schemeClr val="tx1"/>
            </a:solidFill>
          </a:ln>
        </p:spPr>
        <p:txBody>
          <a:bodyPr wrap="square" anchor="ctr">
            <a:normAutofit/>
          </a:bodyPr>
          <a:lstStyle/>
          <a:p>
            <a:pPr marL="85725" indent="-85725" algn="just">
              <a:buFont typeface="Arial" panose="020B0604020202020204" pitchFamily="34" charset="0"/>
              <a:buChar char="•"/>
            </a:pPr>
            <a:r>
              <a:rPr lang="ko-KR" altLang="en-US" sz="1200" b="1" kern="100" dirty="0" smtClean="0">
                <a:solidFill>
                  <a:srgbClr val="000000"/>
                </a:solidFill>
                <a:latin typeface="맑은 고딕"/>
                <a:ea typeface="맑은 고딕"/>
                <a:cs typeface="Times New Roman"/>
              </a:rPr>
              <a:t>타 사이트처럼 기존 사용하던 </a:t>
            </a: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아이디와 패스워드를 통해 로그인 하는 연동의 개념이 아님</a:t>
            </a:r>
            <a:endParaRPr lang="en-US" altLang="ko-KR" sz="1200" b="1" kern="100" dirty="0" smtClean="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en-US" altLang="ko-KR" sz="1200" b="1" kern="100" dirty="0" smtClean="0">
                <a:solidFill>
                  <a:srgbClr val="000000"/>
                </a:solidFill>
                <a:latin typeface="맑은 고딕"/>
                <a:ea typeface="맑은 고딕"/>
                <a:cs typeface="Times New Roman"/>
              </a:rPr>
              <a:t>TMIP</a:t>
            </a:r>
            <a:r>
              <a:rPr lang="ko-KR" altLang="en-US" sz="1200" b="1" kern="100" dirty="0" smtClean="0">
                <a:solidFill>
                  <a:srgbClr val="000000"/>
                </a:solidFill>
                <a:latin typeface="맑은 고딕"/>
                <a:ea typeface="맑은 고딕"/>
                <a:cs typeface="Times New Roman"/>
              </a:rPr>
              <a:t>와 </a:t>
            </a:r>
            <a:r>
              <a:rPr lang="en-US" altLang="ko-KR" sz="1200" b="1" kern="100" dirty="0" smtClean="0">
                <a:solidFill>
                  <a:srgbClr val="000000"/>
                </a:solidFill>
                <a:latin typeface="맑은 고딕"/>
                <a:ea typeface="맑은 고딕"/>
                <a:cs typeface="Times New Roman"/>
              </a:rPr>
              <a:t>SNS</a:t>
            </a:r>
            <a:r>
              <a:rPr lang="ko-KR" altLang="en-US" sz="1200" b="1" kern="100" dirty="0" smtClean="0">
                <a:solidFill>
                  <a:srgbClr val="000000"/>
                </a:solidFill>
                <a:latin typeface="맑은 고딕"/>
                <a:ea typeface="맑은 고딕"/>
                <a:cs typeface="Times New Roman"/>
              </a:rPr>
              <a:t>의 연동을 통해 학습자가 본인의 종합평가 결과 및 관련 내용 </a:t>
            </a:r>
            <a:r>
              <a:rPr lang="en-US" altLang="ko-KR" sz="1200" b="1" kern="100" dirty="0" smtClean="0">
                <a:solidFill>
                  <a:srgbClr val="000000"/>
                </a:solidFill>
                <a:latin typeface="맑은 고딕"/>
                <a:ea typeface="맑은 고딕"/>
                <a:cs typeface="Times New Roman"/>
              </a:rPr>
              <a:t>SNS</a:t>
            </a:r>
            <a:r>
              <a:rPr lang="ko-KR" altLang="en-US" sz="1200" b="1" kern="100" dirty="0" smtClean="0">
                <a:solidFill>
                  <a:srgbClr val="000000"/>
                </a:solidFill>
                <a:latin typeface="맑은 고딕"/>
                <a:ea typeface="맑은 고딕"/>
                <a:cs typeface="Times New Roman"/>
              </a:rPr>
              <a:t>에 업로드 유도</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타인에게 자신의 일상 또는 결과물을 보여주고 싶어하는 인간 심리 유도</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 </a:t>
            </a:r>
            <a:endParaRPr lang="en-US" altLang="ko-KR" sz="1200" b="1" kern="100" dirty="0" smtClean="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연동을 통해 얻을 수 있는 효과</a:t>
            </a:r>
            <a:endParaRPr lang="en-US" altLang="ko-KR" sz="1200" b="1" kern="100" dirty="0" smtClean="0">
              <a:solidFill>
                <a:srgbClr val="000000"/>
              </a:solidFill>
              <a:latin typeface="맑은 고딕"/>
              <a:ea typeface="맑은 고딕"/>
              <a:cs typeface="Times New Roman"/>
            </a:endParaRPr>
          </a:p>
          <a:p>
            <a:pPr marL="361950" lvl="1" indent="-180975" algn="just">
              <a:buFont typeface="Wingdings" panose="05000000000000000000" pitchFamily="2" charset="2"/>
              <a:buChar char="ü"/>
            </a:pPr>
            <a:r>
              <a:rPr lang="ko-KR" altLang="en-US" sz="1200" b="1" kern="100" dirty="0" smtClean="0">
                <a:solidFill>
                  <a:srgbClr val="000000"/>
                </a:solidFill>
                <a:latin typeface="맑은 고딕"/>
                <a:ea typeface="맑은 고딕"/>
                <a:cs typeface="Times New Roman"/>
              </a:rPr>
              <a:t>학습자 </a:t>
            </a: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게시 글</a:t>
            </a:r>
            <a:r>
              <a:rPr lang="en-US" altLang="ko-KR" sz="1200" b="1" kern="100" dirty="0" smtClean="0">
                <a:solidFill>
                  <a:srgbClr val="000000"/>
                </a:solidFill>
                <a:latin typeface="맑은 고딕"/>
                <a:ea typeface="맑은 고딕"/>
                <a:cs typeface="Times New Roman"/>
              </a:rPr>
              <a:t>(ex : </a:t>
            </a:r>
            <a:r>
              <a:rPr lang="ko-KR" altLang="en-US" sz="1200" b="1" kern="100" dirty="0" smtClean="0">
                <a:solidFill>
                  <a:srgbClr val="000000"/>
                </a:solidFill>
                <a:latin typeface="맑은 고딕"/>
                <a:ea typeface="맑은 고딕"/>
                <a:cs typeface="Times New Roman"/>
              </a:rPr>
              <a:t>종합평가 결과</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을 통한 간접광고</a:t>
            </a:r>
            <a:endParaRPr lang="en-US" altLang="ko-KR" sz="1200" b="1" kern="100" dirty="0" smtClean="0">
              <a:solidFill>
                <a:srgbClr val="000000"/>
              </a:solidFill>
              <a:latin typeface="맑은 고딕"/>
              <a:ea typeface="맑은 고딕"/>
              <a:cs typeface="Times New Roman"/>
            </a:endParaRPr>
          </a:p>
        </p:txBody>
      </p:sp>
      <p:sp>
        <p:nvSpPr>
          <p:cNvPr id="18" name="직사각형 17"/>
          <p:cNvSpPr/>
          <p:nvPr/>
        </p:nvSpPr>
        <p:spPr bwMode="auto">
          <a:xfrm>
            <a:off x="7277345" y="1316012"/>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042026861"/>
      </p:ext>
    </p:extLst>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default">
  <a:themeElements>
    <a:clrScheme name="">
      <a:dk1>
        <a:srgbClr val="000000"/>
      </a:dk1>
      <a:lt1>
        <a:srgbClr val="FFFFFF"/>
      </a:lt1>
      <a:dk2>
        <a:srgbClr val="000000"/>
      </a:dk2>
      <a:lt2>
        <a:srgbClr val="919191"/>
      </a:lt2>
      <a:accent1>
        <a:srgbClr val="FFFFFF"/>
      </a:accent1>
      <a:accent2>
        <a:srgbClr val="CAE4FE"/>
      </a:accent2>
      <a:accent3>
        <a:srgbClr val="FFFFFF"/>
      </a:accent3>
      <a:accent4>
        <a:srgbClr val="000000"/>
      </a:accent4>
      <a:accent5>
        <a:srgbClr val="FFFFFF"/>
      </a:accent5>
      <a:accent6>
        <a:srgbClr val="B7CFE6"/>
      </a:accent6>
      <a:hlink>
        <a:srgbClr val="0066CC"/>
      </a:hlink>
      <a:folHlink>
        <a:srgbClr val="FFFF99"/>
      </a:folHlink>
    </a:clrScheme>
    <a:fontScheme name="default">
      <a:majorFont>
        <a:latin typeface="Arial"/>
        <a:ea typeface="돋움"/>
        <a:cs typeface=""/>
      </a:majorFont>
      <a:minorFont>
        <a:latin typeface="Arial"/>
        <a:ea typeface="돋움"/>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86400" tIns="43200" rIns="86400" bIns="43200" numCol="1" anchor="ctr" anchorCtr="0" compatLnSpc="1">
        <a:prstTxWarp prst="textNoShape">
          <a:avLst/>
        </a:prstTxWarp>
      </a:bodyPr>
      <a:lstStyle>
        <a:defPPr marL="0" marR="0" indent="0" algn="ctr" defTabSz="914400" rtl="0" eaLnBrk="1" fontAlgn="ctr" latinLnBrk="0" hangingPunct="1">
          <a:lnSpc>
            <a:spcPct val="100000"/>
          </a:lnSpc>
          <a:spcBef>
            <a:spcPct val="20000"/>
          </a:spcBef>
          <a:spcAft>
            <a:spcPct val="0"/>
          </a:spcAft>
          <a:buClrTx/>
          <a:buSzTx/>
          <a:buFontTx/>
          <a:buNone/>
          <a:tabLst>
            <a:tab pos="1028700" algn="l"/>
          </a:tabLst>
          <a:defRPr kumimoji="1" lang="ko-KR" altLang="en-US" sz="1200" b="1" i="0" u="none" strike="noStrike" cap="none" normalizeH="0" baseline="0" smtClean="0">
            <a:ln>
              <a:noFill/>
            </a:ln>
            <a:solidFill>
              <a:schemeClr val="bg1"/>
            </a:solidFill>
            <a:effectLst/>
            <a:latin typeface="Arial" charset="0"/>
            <a:ea typeface="돋움" pitchFamily="50" charset="-127"/>
          </a:defRPr>
        </a:defPPr>
      </a:lstStyle>
    </a:spDef>
    <a:lnDef>
      <a:spPr bwMode="auto">
        <a:xfrm>
          <a:off x="0" y="0"/>
          <a:ext cx="1" cy="1"/>
        </a:xfrm>
        <a:custGeom>
          <a:avLst/>
          <a:gdLst/>
          <a:ahLst/>
          <a:cxnLst/>
          <a:rect l="0" t="0" r="0" b="0"/>
          <a:pathLst/>
        </a:cu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86400" tIns="43200" rIns="86400" bIns="43200" numCol="1" anchor="ctr" anchorCtr="0" compatLnSpc="1">
        <a:prstTxWarp prst="textNoShape">
          <a:avLst/>
        </a:prstTxWarp>
      </a:bodyPr>
      <a:lstStyle>
        <a:defPPr marL="0" marR="0" indent="0" algn="ctr" defTabSz="914400" rtl="0" eaLnBrk="1" fontAlgn="ctr" latinLnBrk="0" hangingPunct="1">
          <a:lnSpc>
            <a:spcPct val="100000"/>
          </a:lnSpc>
          <a:spcBef>
            <a:spcPct val="20000"/>
          </a:spcBef>
          <a:spcAft>
            <a:spcPct val="0"/>
          </a:spcAft>
          <a:buClrTx/>
          <a:buSzTx/>
          <a:buFontTx/>
          <a:buNone/>
          <a:tabLst>
            <a:tab pos="1028700" algn="l"/>
          </a:tabLst>
          <a:defRPr kumimoji="1" lang="ko-KR" altLang="en-US" sz="1200" b="1" i="0" u="none" strike="noStrike" cap="none" normalizeH="0" baseline="0" smtClean="0">
            <a:ln>
              <a:noFill/>
            </a:ln>
            <a:solidFill>
              <a:schemeClr val="bg1"/>
            </a:solidFill>
            <a:effectLst/>
            <a:latin typeface="Arial" charset="0"/>
            <a:ea typeface="돋움" pitchFamily="50" charset="-127"/>
          </a:defRPr>
        </a:defPPr>
      </a:lstStyle>
    </a:lnDef>
  </a:objectDefaults>
  <a:extraClrSchemeLst>
    <a:extraClrScheme>
      <a:clrScheme name="defaul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40630</TotalTime>
  <Words>4416</Words>
  <Application>Microsoft Office PowerPoint</Application>
  <PresentationFormat>화면 슬라이드 쇼(4:3)</PresentationFormat>
  <Paragraphs>1766</Paragraphs>
  <Slides>46</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46</vt:i4>
      </vt:variant>
    </vt:vector>
  </HeadingPairs>
  <TitlesOfParts>
    <vt:vector size="53" baseType="lpstr">
      <vt:lpstr>HY견고딕</vt:lpstr>
      <vt:lpstr>돋움</vt:lpstr>
      <vt:lpstr>맑은 고딕</vt:lpstr>
      <vt:lpstr>Arial</vt:lpstr>
      <vt:lpstr>Times New Roman</vt:lpstr>
      <vt:lpstr>Wingdings</vt:lpstr>
      <vt:lpstr>default</vt:lpstr>
      <vt:lpstr>The Mandarin UI UX 기획 보드 - Consultant</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Kyle Jo</dc:creator>
  <cp:lastModifiedBy>Kyle Jo</cp:lastModifiedBy>
  <cp:revision>605</cp:revision>
  <dcterms:created xsi:type="dcterms:W3CDTF">2014-09-17T04:32:25Z</dcterms:created>
  <dcterms:modified xsi:type="dcterms:W3CDTF">2014-11-26T07:08:40Z</dcterms:modified>
</cp:coreProperties>
</file>