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9"/>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437" r:id="rId14"/>
    <p:sldId id="438" r:id="rId15"/>
    <p:sldId id="439" r:id="rId16"/>
    <p:sldId id="440" r:id="rId17"/>
    <p:sldId id="443" r:id="rId18"/>
    <p:sldId id="442" r:id="rId19"/>
    <p:sldId id="444" r:id="rId20"/>
    <p:sldId id="445" r:id="rId21"/>
    <p:sldId id="403" r:id="rId22"/>
    <p:sldId id="428" r:id="rId23"/>
    <p:sldId id="433" r:id="rId24"/>
    <p:sldId id="404" r:id="rId25"/>
    <p:sldId id="414" r:id="rId26"/>
    <p:sldId id="416" r:id="rId27"/>
    <p:sldId id="417" r:id="rId28"/>
    <p:sldId id="418" r:id="rId29"/>
    <p:sldId id="419" r:id="rId30"/>
    <p:sldId id="420" r:id="rId31"/>
    <p:sldId id="422" r:id="rId32"/>
    <p:sldId id="423" r:id="rId33"/>
    <p:sldId id="405" r:id="rId34"/>
    <p:sldId id="307" r:id="rId35"/>
    <p:sldId id="426" r:id="rId36"/>
    <p:sldId id="434" r:id="rId37"/>
    <p:sldId id="312" r:id="rId38"/>
    <p:sldId id="379" r:id="rId39"/>
    <p:sldId id="407" r:id="rId40"/>
    <p:sldId id="306" r:id="rId41"/>
    <p:sldId id="365" r:id="rId42"/>
    <p:sldId id="432" r:id="rId43"/>
    <p:sldId id="429" r:id="rId44"/>
    <p:sldId id="431" r:id="rId45"/>
    <p:sldId id="430" r:id="rId46"/>
    <p:sldId id="310" r:id="rId47"/>
    <p:sldId id="435" r:id="rId4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660033"/>
    <a:srgbClr val="00CC99"/>
    <a:srgbClr val="006666"/>
    <a:srgbClr val="006699"/>
    <a:srgbClr val="3399FF"/>
    <a:srgbClr val="FF3399"/>
    <a:srgbClr val="009900"/>
    <a:srgbClr val="66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5" autoAdjust="0"/>
    <p:restoredTop sz="95494" autoAdjust="0"/>
  </p:normalViewPr>
  <p:slideViewPr>
    <p:cSldViewPr snapToObjects="1">
      <p:cViewPr varScale="1">
        <p:scale>
          <a:sx n="88" d="100"/>
          <a:sy n="88" d="100"/>
        </p:scale>
        <p:origin x="114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2014-12-01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23.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1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9.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9.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4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47.png"/><Relationship Id="rId5" Type="http://schemas.openxmlformats.org/officeDocument/2006/relationships/image" Target="../media/image15.png"/><Relationship Id="rId10" Type="http://schemas.openxmlformats.org/officeDocument/2006/relationships/image" Target="../media/image46.png"/><Relationship Id="rId4" Type="http://schemas.openxmlformats.org/officeDocument/2006/relationships/image" Target="../media/image17.png"/><Relationship Id="rId9" Type="http://schemas.openxmlformats.org/officeDocument/2006/relationships/image" Target="../media/image45.png"/></Relationships>
</file>

<file path=ppt/slides/_rels/slide3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55.png"/></Relationships>
</file>

<file path=ppt/slides/_rels/slide4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5.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6.png"/><Relationship Id="rId7" Type="http://schemas.openxmlformats.org/officeDocument/2006/relationships/image" Target="../media/image3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2014. 11. 27</a:t>
            </a:r>
          </a:p>
        </p:txBody>
      </p:sp>
      <p:sp>
        <p:nvSpPr>
          <p:cNvPr id="4" name="Rectangle 3"/>
          <p:cNvSpPr>
            <a:spLocks noGrp="1" noChangeArrowheads="1"/>
          </p:cNvSpPr>
          <p:nvPr>
            <p:ph type="ctrTitle"/>
          </p:nvPr>
        </p:nvSpPr>
        <p:spPr>
          <a:xfrm>
            <a:off x="1095863" y="2117889"/>
            <a:ext cx="6782626"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Consultant</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로그인 시 및 클래스 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520639686"/>
              </p:ext>
            </p:extLst>
          </p:nvPr>
        </p:nvGraphicFramePr>
        <p:xfrm>
          <a:off x="1342454" y="2118303"/>
          <a:ext cx="5708382" cy="4337103"/>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99648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018255"/>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483282" y="541763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29072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364298" y="41255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539498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364298" y="567603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49681" y="1705001"/>
            <a:ext cx="1786815"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최신 진행 순으로 클래스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진행취소 </a:t>
            </a:r>
            <a:r>
              <a:rPr lang="en-US" altLang="ko-KR" sz="1000" dirty="0" smtClean="0"/>
              <a:t>&gt; </a:t>
            </a:r>
            <a:r>
              <a:rPr lang="ko-KR" altLang="en-US" sz="1000" dirty="0" smtClean="0"/>
              <a:t>진행 중</a:t>
            </a:r>
            <a:r>
              <a:rPr lang="en-US" altLang="ko-KR" sz="1000" dirty="0" smtClean="0"/>
              <a:t> &gt; </a:t>
            </a:r>
            <a:r>
              <a:rPr lang="ko-KR" altLang="en-US" sz="1000" dirty="0" smtClean="0"/>
              <a:t>미 진행 </a:t>
            </a:r>
            <a:r>
              <a:rPr lang="en-US" altLang="ko-KR" sz="1000" dirty="0" smtClean="0"/>
              <a:t>&gt; </a:t>
            </a:r>
            <a:r>
              <a:rPr lang="ko-KR" altLang="en-US" sz="1000" dirty="0" smtClean="0"/>
              <a:t>진행완료 순으로 표시하기</a:t>
            </a:r>
            <a:endParaRPr lang="en-US" altLang="ko-KR" sz="1000" dirty="0" smtClean="0"/>
          </a:p>
        </p:txBody>
      </p:sp>
      <p:sp>
        <p:nvSpPr>
          <p:cNvPr id="114" name="직사각형 113"/>
          <p:cNvSpPr/>
          <p:nvPr/>
        </p:nvSpPr>
        <p:spPr bwMode="auto">
          <a:xfrm>
            <a:off x="1353340" y="2464466"/>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37" name="직사각형 136"/>
          <p:cNvSpPr/>
          <p:nvPr/>
        </p:nvSpPr>
        <p:spPr bwMode="auto">
          <a:xfrm>
            <a:off x="1364298" y="439983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38" name="직사각형 137"/>
          <p:cNvSpPr/>
          <p:nvPr/>
        </p:nvSpPr>
        <p:spPr bwMode="auto">
          <a:xfrm>
            <a:off x="1364298" y="32683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248622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ko-KR" altLang="en-US" dirty="0" smtClean="0">
                <a:solidFill>
                  <a:srgbClr val="000000"/>
                </a:solidFill>
                <a:latin typeface="돋움"/>
                <a:ea typeface="돋움"/>
              </a:rPr>
              <a:t>세부 기능설명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12867" y="3072615"/>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300961"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98848" y="6398907"/>
            <a:ext cx="1293034" cy="197972"/>
          </a:xfrm>
          <a:prstGeom prst="rect">
            <a:avLst/>
          </a:prstGeom>
        </p:spPr>
      </p:pic>
      <p:pic>
        <p:nvPicPr>
          <p:cNvPr id="126" name="그림 125"/>
          <p:cNvPicPr>
            <a:picLocks noChangeAspect="1"/>
          </p:cNvPicPr>
          <p:nvPr/>
        </p:nvPicPr>
        <p:blipFill>
          <a:blip r:embed="rId6"/>
          <a:stretch>
            <a:fillRect/>
          </a:stretch>
        </p:blipFill>
        <p:spPr>
          <a:xfrm>
            <a:off x="1380999"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038797125"/>
              </p:ext>
            </p:extLst>
          </p:nvPr>
        </p:nvGraphicFramePr>
        <p:xfrm>
          <a:off x="1383499" y="3397365"/>
          <a:ext cx="5708382" cy="2900871"/>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05271" y="428106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294786"/>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524327" y="5817528"/>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57606"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46039" y="1484784"/>
            <a:ext cx="1187285" cy="314325"/>
            <a:chOff x="5710782" y="1895395"/>
            <a:chExt cx="1603858" cy="314325"/>
          </a:xfrm>
        </p:grpSpPr>
        <p:grpSp>
          <p:nvGrpSpPr>
            <p:cNvPr id="74" name="그룹 73"/>
            <p:cNvGrpSpPr/>
            <p:nvPr/>
          </p:nvGrpSpPr>
          <p:grpSpPr>
            <a:xfrm>
              <a:off x="5710782" y="1895395"/>
              <a:ext cx="1603858"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56726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405343" y="497237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405343" y="5799617"/>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405343" y="6080659"/>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82687" y="3092847"/>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6" name="직사각형 35"/>
          <p:cNvSpPr/>
          <p:nvPr/>
        </p:nvSpPr>
        <p:spPr bwMode="auto">
          <a:xfrm>
            <a:off x="5524327" y="609000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1494102006"/>
              </p:ext>
            </p:extLst>
          </p:nvPr>
        </p:nvGraphicFramePr>
        <p:xfrm>
          <a:off x="1383499" y="1823270"/>
          <a:ext cx="4562541" cy="1030443"/>
        </p:xfrm>
        <a:graphic>
          <a:graphicData uri="http://schemas.openxmlformats.org/drawingml/2006/table">
            <a:tbl>
              <a:tblPr firstRow="1" bandRow="1">
                <a:tableStyleId>{5C22544A-7EE6-4342-B048-85BDC9FD1C3A}</a:tableStyleId>
              </a:tblPr>
              <a:tblGrid>
                <a:gridCol w="982065"/>
                <a:gridCol w="895119"/>
                <a:gridCol w="895119"/>
                <a:gridCol w="895119"/>
                <a:gridCol w="895119"/>
              </a:tblGrid>
              <a:tr h="229775">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교수진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미진행</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임정은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진행취소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8" name="AutoShape 90"/>
          <p:cNvSpPr>
            <a:spLocks noChangeArrowheads="1"/>
          </p:cNvSpPr>
          <p:nvPr/>
        </p:nvSpPr>
        <p:spPr bwMode="auto">
          <a:xfrm rot="5400000">
            <a:off x="6425412" y="1279285"/>
            <a:ext cx="244488"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9" name="직사각형 38"/>
          <p:cNvSpPr/>
          <p:nvPr/>
        </p:nvSpPr>
        <p:spPr>
          <a:xfrm>
            <a:off x="6030518" y="2091525"/>
            <a:ext cx="1061363" cy="825036"/>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000" b="1" kern="100" dirty="0" err="1" smtClean="0">
                <a:latin typeface="맑은 고딕"/>
                <a:ea typeface="맑은 고딕"/>
                <a:cs typeface="Times New Roman"/>
              </a:rPr>
              <a:t>프리</a:t>
            </a:r>
            <a:r>
              <a:rPr lang="ko-KR" altLang="en-US" sz="1000" b="1" kern="100" dirty="0" smtClean="0">
                <a:latin typeface="맑은 고딕"/>
                <a:ea typeface="맑은 고딕"/>
                <a:cs typeface="Times New Roman"/>
              </a:rPr>
              <a:t> 검색    </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키워드 입력</a:t>
            </a:r>
            <a:r>
              <a:rPr lang="en-US" altLang="ko-KR" sz="1000" b="1" kern="100" dirty="0" smtClean="0">
                <a:latin typeface="맑은 고딕"/>
                <a:ea typeface="맑은 고딕"/>
                <a:cs typeface="Times New Roman"/>
              </a:rPr>
              <a:t>)</a:t>
            </a:r>
          </a:p>
        </p:txBody>
      </p:sp>
      <p:sp>
        <p:nvSpPr>
          <p:cNvPr id="41" name="직사각형 40"/>
          <p:cNvSpPr/>
          <p:nvPr/>
        </p:nvSpPr>
        <p:spPr>
          <a:xfrm>
            <a:off x="7306001" y="332656"/>
            <a:ext cx="1730495" cy="374704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진행상황 버튼 변환 기준은 교수진이 수업 시작 및 종료 선택 시 활성화</a:t>
            </a:r>
            <a:endParaRPr lang="en-US" altLang="ko-KR" sz="1000" b="1" dirty="0" smtClean="0"/>
          </a:p>
          <a:p>
            <a:pPr marL="271463" lvl="1" indent="-185738">
              <a:buFont typeface="Wingdings" panose="05000000000000000000" pitchFamily="2" charset="2"/>
              <a:buChar char="v"/>
            </a:pPr>
            <a:r>
              <a:rPr lang="ko-KR" altLang="en-US" sz="1000" dirty="0" smtClean="0"/>
              <a:t>수업시작 버튼 클릭 시</a:t>
            </a:r>
            <a:r>
              <a:rPr lang="en-US" altLang="ko-KR" sz="1000" dirty="0"/>
              <a:t> </a:t>
            </a:r>
            <a:r>
              <a:rPr lang="en-US" altLang="ko-KR" sz="1000" dirty="0" smtClean="0"/>
              <a:t>: </a:t>
            </a:r>
            <a:r>
              <a:rPr lang="ko-KR" altLang="en-US" sz="1000" dirty="0" smtClean="0"/>
              <a:t>미 진행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중 으로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ko-KR" altLang="en-US" sz="1000" dirty="0" smtClean="0"/>
              <a:t>수업종료 버튼 클릭 시</a:t>
            </a:r>
            <a:r>
              <a:rPr lang="en-US" altLang="ko-KR" sz="1000" dirty="0"/>
              <a:t> </a:t>
            </a:r>
            <a:r>
              <a:rPr lang="en-US" altLang="ko-KR" sz="1000" dirty="0" smtClean="0"/>
              <a:t>: </a:t>
            </a:r>
            <a:r>
              <a:rPr lang="ko-KR" altLang="en-US" sz="1000" dirty="0" smtClean="0"/>
              <a:t>진행 중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완료로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en-US" altLang="ko-KR" sz="1000" dirty="0" smtClean="0"/>
              <a:t>X(SC) </a:t>
            </a:r>
            <a:r>
              <a:rPr lang="ko-KR" altLang="en-US" sz="1000" dirty="0" smtClean="0"/>
              <a:t>버튼 클릭 시 </a:t>
            </a:r>
            <a:r>
              <a:rPr lang="en-US" altLang="ko-KR" sz="1000" dirty="0" smtClean="0"/>
              <a:t>: </a:t>
            </a:r>
            <a:r>
              <a:rPr lang="ko-KR" altLang="en-US" sz="1000" dirty="0" smtClean="0"/>
              <a:t>진행취소로 바뀜</a:t>
            </a:r>
            <a:endParaRPr lang="en-US" altLang="ko-KR" sz="1000" b="1" dirty="0" smtClean="0"/>
          </a:p>
          <a:p>
            <a:pPr marL="87313" indent="-87313">
              <a:buFont typeface="Arial" panose="020B0604020202020204" pitchFamily="34" charset="0"/>
              <a:buChar char="•"/>
            </a:pPr>
            <a:endParaRPr lang="en-US" altLang="ko-KR" sz="1000" b="1" dirty="0" smtClean="0"/>
          </a:p>
          <a:p>
            <a:pPr marL="87313" indent="-87313">
              <a:buFont typeface="Arial" panose="020B0604020202020204" pitchFamily="34" charset="0"/>
              <a:buChar char="•"/>
            </a:pPr>
            <a:r>
              <a:rPr lang="ko-KR" altLang="en-US" sz="1000" b="1" dirty="0" smtClean="0"/>
              <a:t>실시간으로 </a:t>
            </a:r>
            <a:r>
              <a:rPr lang="ko-KR" altLang="en-US" sz="1000" b="1" dirty="0" err="1" smtClean="0"/>
              <a:t>최신순의</a:t>
            </a:r>
            <a:r>
              <a:rPr lang="ko-KR" altLang="en-US" sz="1000" b="1" dirty="0" smtClean="0"/>
              <a:t> </a:t>
            </a:r>
            <a:r>
              <a:rPr lang="ko-KR" altLang="en-US" sz="1000" b="1" dirty="0" err="1" smtClean="0"/>
              <a:t>진행중</a:t>
            </a:r>
            <a:r>
              <a:rPr lang="ko-KR" altLang="en-US" sz="1000" b="1" dirty="0" smtClean="0"/>
              <a:t> 클래스는 위로 이동 </a:t>
            </a:r>
            <a:endParaRPr lang="en-US" altLang="ko-KR" sz="1000" b="1" dirty="0" smtClean="0"/>
          </a:p>
          <a:p>
            <a:pPr marL="87313" indent="-87313">
              <a:buFont typeface="Arial" panose="020B0604020202020204" pitchFamily="34" charset="0"/>
              <a:buChar char="•"/>
            </a:pPr>
            <a:r>
              <a:rPr lang="ko-KR" altLang="en-US" sz="1000" b="1" dirty="0" smtClean="0"/>
              <a:t>진행 시작된 클래스 최신 순으로 나열하기</a:t>
            </a:r>
            <a:endParaRPr lang="en-US" altLang="ko-KR" sz="1000" b="1" dirty="0" smtClean="0"/>
          </a:p>
          <a:p>
            <a:pPr marL="87313" indent="-87313">
              <a:buFont typeface="Arial" panose="020B0604020202020204" pitchFamily="34" charset="0"/>
              <a:buChar char="•"/>
            </a:pPr>
            <a:r>
              <a:rPr lang="ko-KR" altLang="en-US" sz="1000" b="1" dirty="0" smtClean="0"/>
              <a:t>수업시간 </a:t>
            </a:r>
            <a:r>
              <a:rPr lang="en-US" altLang="ko-KR" sz="1000" b="1" dirty="0" smtClean="0"/>
              <a:t>10</a:t>
            </a:r>
            <a:r>
              <a:rPr lang="ko-KR" altLang="en-US" sz="1000" b="1" dirty="0" smtClean="0"/>
              <a:t>분 경과 후에도 진행 상황이 미 진행일 경우 자동적으로 </a:t>
            </a:r>
            <a:r>
              <a:rPr lang="en-US" altLang="ko-KR" sz="1000" b="1" dirty="0" smtClean="0"/>
              <a:t>HR, TM, </a:t>
            </a:r>
            <a:r>
              <a:rPr lang="ko-KR" altLang="en-US" sz="1000" b="1" dirty="0" smtClean="0"/>
              <a:t>강사 </a:t>
            </a:r>
            <a:r>
              <a:rPr lang="ko-KR" altLang="en-US" sz="1000" b="1" dirty="0" err="1" smtClean="0"/>
              <a:t>알람푸쉬</a:t>
            </a:r>
            <a:endParaRPr lang="en-US" altLang="ko-KR" sz="1000" b="1" dirty="0" smtClean="0"/>
          </a:p>
          <a:p>
            <a:pPr marL="346075" lvl="1" indent="-171450">
              <a:buFont typeface="Wingdings" panose="05000000000000000000" pitchFamily="2" charset="2"/>
              <a:buChar char="v"/>
            </a:pPr>
            <a:r>
              <a:rPr lang="ko-KR" altLang="en-US" sz="1000" dirty="0" smtClean="0"/>
              <a:t>해당 프로그램의 경우 미 진행 버튼에 강조 효과 주기</a:t>
            </a:r>
            <a:r>
              <a:rPr lang="en-US" altLang="ko-KR" sz="1000" dirty="0" smtClean="0"/>
              <a:t>(</a:t>
            </a:r>
            <a:r>
              <a:rPr lang="ko-KR" altLang="en-US" sz="1000" dirty="0" smtClean="0"/>
              <a:t>예 </a:t>
            </a:r>
            <a:r>
              <a:rPr lang="en-US" altLang="ko-KR" sz="1000" dirty="0" smtClean="0"/>
              <a:t>: </a:t>
            </a:r>
            <a:r>
              <a:rPr lang="ko-KR" altLang="en-US" sz="1000" dirty="0" err="1" smtClean="0"/>
              <a:t>플래쉬</a:t>
            </a:r>
            <a:r>
              <a:rPr lang="ko-KR" altLang="en-US" sz="1000" dirty="0" smtClean="0"/>
              <a:t> 효과</a:t>
            </a:r>
            <a:r>
              <a:rPr lang="en-US" altLang="ko-KR" sz="1000" dirty="0" smtClean="0"/>
              <a:t>)</a:t>
            </a:r>
          </a:p>
        </p:txBody>
      </p:sp>
      <p:sp>
        <p:nvSpPr>
          <p:cNvPr id="42" name="직사각형 41"/>
          <p:cNvSpPr/>
          <p:nvPr/>
        </p:nvSpPr>
        <p:spPr bwMode="auto">
          <a:xfrm>
            <a:off x="1405271" y="456521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1405271" y="524365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45" name="TextBox 44"/>
          <p:cNvSpPr txBox="1"/>
          <p:nvPr/>
        </p:nvSpPr>
        <p:spPr>
          <a:xfrm>
            <a:off x="1341598" y="3665065"/>
            <a:ext cx="627228" cy="273384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 name="꺾인 연결선 2"/>
          <p:cNvCxnSpPr>
            <a:stCxn id="45" idx="0"/>
            <a:endCxn id="41" idx="0"/>
          </p:cNvCxnSpPr>
          <p:nvPr/>
        </p:nvCxnSpPr>
        <p:spPr bwMode="auto">
          <a:xfrm rot="5400000" flipH="1" flipV="1">
            <a:off x="3247026" y="-1259157"/>
            <a:ext cx="3332409" cy="6516037"/>
          </a:xfrm>
          <a:prstGeom prst="bentConnector3">
            <a:avLst>
              <a:gd name="adj1" fmla="val 10686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375198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직사각형 50"/>
          <p:cNvSpPr/>
          <p:nvPr/>
        </p:nvSpPr>
        <p:spPr bwMode="auto">
          <a:xfrm>
            <a:off x="1405271" y="3748052"/>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7" name="직사각형 16"/>
          <p:cNvSpPr/>
          <p:nvPr/>
        </p:nvSpPr>
        <p:spPr bwMode="auto">
          <a:xfrm>
            <a:off x="-392816" y="4448607"/>
            <a:ext cx="1583395" cy="226615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진행취소 버튼에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처리방안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필요</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예</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진행취소 버튼에</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마우스 오버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현황 팝업으로 보이기</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7" name="TextBox 56"/>
          <p:cNvSpPr txBox="1"/>
          <p:nvPr/>
        </p:nvSpPr>
        <p:spPr>
          <a:xfrm>
            <a:off x="1334212" y="1473898"/>
            <a:ext cx="4645290" cy="1448377"/>
          </a:xfrm>
          <a:prstGeom prst="rect">
            <a:avLst/>
          </a:prstGeom>
          <a:noFill/>
          <a:ln w="25400">
            <a:solidFill>
              <a:srgbClr val="FF0000"/>
            </a:solidFill>
            <a:prstDash val="dash"/>
          </a:ln>
        </p:spPr>
        <p:txBody>
          <a:bodyPr wrap="square" rtlCol="0">
            <a:normAutofit/>
          </a:bodyPr>
          <a:lstStyle/>
          <a:p>
            <a:endParaRPr lang="ko-KR" altLang="en-US" dirty="0"/>
          </a:p>
        </p:txBody>
      </p:sp>
      <p:sp>
        <p:nvSpPr>
          <p:cNvPr id="59" name="직사각형 58"/>
          <p:cNvSpPr/>
          <p:nvPr/>
        </p:nvSpPr>
        <p:spPr>
          <a:xfrm>
            <a:off x="3563888" y="188640"/>
            <a:ext cx="1987364" cy="89239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sym typeface="Wingdings" panose="05000000000000000000" pitchFamily="2" charset="2"/>
              </a:rPr>
              <a:t>필터링</a:t>
            </a:r>
            <a:r>
              <a:rPr lang="ko-KR" altLang="en-US" sz="1000" b="1" dirty="0" smtClean="0">
                <a:sym typeface="Wingdings" panose="05000000000000000000" pitchFamily="2" charset="2"/>
              </a:rPr>
              <a:t> 기능</a:t>
            </a:r>
            <a:endParaRPr lang="en-US" altLang="ko-KR" sz="1000" dirty="0">
              <a:sym typeface="Wingdings" panose="05000000000000000000" pitchFamily="2" charset="2"/>
            </a:endParaRPr>
          </a:p>
          <a:p>
            <a:pPr marL="174625" lvl="1" indent="-88900">
              <a:buFont typeface="Wingdings" panose="05000000000000000000" pitchFamily="2" charset="2"/>
              <a:buChar char="v"/>
            </a:pPr>
            <a:r>
              <a:rPr lang="en-US" altLang="ko-KR" sz="1000" b="1" dirty="0">
                <a:sym typeface="Wingdings" panose="05000000000000000000" pitchFamily="2" charset="2"/>
              </a:rPr>
              <a:t> </a:t>
            </a:r>
            <a:r>
              <a:rPr lang="ko-KR" altLang="en-US" sz="1000" dirty="0" smtClean="0">
                <a:sym typeface="Wingdings" panose="05000000000000000000" pitchFamily="2" charset="2"/>
              </a:rPr>
              <a:t>해당 </a:t>
            </a:r>
            <a:r>
              <a:rPr lang="ko-KR" altLang="en-US" sz="1000" dirty="0" err="1" smtClean="0">
                <a:sym typeface="Wingdings" panose="05000000000000000000" pitchFamily="2" charset="2"/>
              </a:rPr>
              <a:t>필터링에서</a:t>
            </a:r>
            <a:r>
              <a:rPr lang="ko-KR" altLang="en-US" sz="1000" dirty="0" smtClean="0">
                <a:sym typeface="Wingdings" panose="05000000000000000000" pitchFamily="2" charset="2"/>
              </a:rPr>
              <a:t> 선택된 속성에 따라 아래 세부 진행현황표 내용 변환되도록 설정</a:t>
            </a:r>
            <a:endParaRPr lang="en-US" altLang="ko-KR" sz="1000" b="1" dirty="0" smtClean="0">
              <a:sym typeface="Wingdings" panose="05000000000000000000" pitchFamily="2" charset="2"/>
            </a:endParaRPr>
          </a:p>
        </p:txBody>
      </p:sp>
      <p:cxnSp>
        <p:nvCxnSpPr>
          <p:cNvPr id="63" name="꺾인 연결선 62"/>
          <p:cNvCxnSpPr>
            <a:stCxn id="57" idx="0"/>
            <a:endCxn id="59" idx="3"/>
          </p:cNvCxnSpPr>
          <p:nvPr/>
        </p:nvCxnSpPr>
        <p:spPr bwMode="auto">
          <a:xfrm rot="5400000" flipH="1" flipV="1">
            <a:off x="4184525" y="107172"/>
            <a:ext cx="839058" cy="1894395"/>
          </a:xfrm>
          <a:prstGeom prst="bentConnector4">
            <a:avLst>
              <a:gd name="adj1" fmla="val 23411"/>
              <a:gd name="adj2" fmla="val 112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1373980" y="3044995"/>
            <a:ext cx="2464555" cy="321649"/>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2" name="직사각형 71"/>
          <p:cNvSpPr/>
          <p:nvPr/>
        </p:nvSpPr>
        <p:spPr>
          <a:xfrm>
            <a:off x="89926" y="2839995"/>
            <a:ext cx="1160439" cy="144107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ym typeface="Wingdings" panose="05000000000000000000" pitchFamily="2" charset="2"/>
              </a:rPr>
              <a:t>당일 하루에 대한 클래스 현황만 보여주되 당일이 지나면 모든 정보 </a:t>
            </a:r>
            <a:r>
              <a:rPr lang="ko-KR" altLang="en-US" sz="1000" b="1" dirty="0" err="1" smtClean="0">
                <a:sym typeface="Wingdings" panose="05000000000000000000" pitchFamily="2" charset="2"/>
              </a:rPr>
              <a:t>리셋</a:t>
            </a:r>
            <a:r>
              <a:rPr lang="ko-KR" altLang="en-US" sz="1000" b="1" dirty="0" smtClean="0">
                <a:sym typeface="Wingdings" panose="05000000000000000000" pitchFamily="2" charset="2"/>
              </a:rPr>
              <a:t> 되도록 설정  </a:t>
            </a:r>
            <a:endParaRPr lang="en-US" altLang="ko-KR" sz="1000" b="1" dirty="0" smtClean="0">
              <a:sym typeface="Wingdings" panose="05000000000000000000" pitchFamily="2" charset="2"/>
            </a:endParaRPr>
          </a:p>
        </p:txBody>
      </p:sp>
      <p:cxnSp>
        <p:nvCxnSpPr>
          <p:cNvPr id="73" name="꺾인 연결선 72"/>
          <p:cNvCxnSpPr>
            <a:stCxn id="66" idx="0"/>
            <a:endCxn id="72" idx="0"/>
          </p:cNvCxnSpPr>
          <p:nvPr/>
        </p:nvCxnSpPr>
        <p:spPr bwMode="auto">
          <a:xfrm rot="16200000" flipV="1">
            <a:off x="1535702" y="1974439"/>
            <a:ext cx="205000" cy="1936112"/>
          </a:xfrm>
          <a:prstGeom prst="bentConnector3">
            <a:avLst>
              <a:gd name="adj1" fmla="val 21151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직사각형 76"/>
          <p:cNvSpPr/>
          <p:nvPr/>
        </p:nvSpPr>
        <p:spPr>
          <a:xfrm>
            <a:off x="7378283" y="4159224"/>
            <a:ext cx="1734414" cy="113109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클릭 시 해당인원 프로필 화면으로 이동</a:t>
            </a:r>
            <a:endParaRPr lang="en-US" altLang="ko-KR" sz="1000" b="1" kern="100" dirty="0" smtClean="0">
              <a:latin typeface="맑은 고딕"/>
              <a:ea typeface="맑은 고딕"/>
              <a:cs typeface="Times New Roman"/>
            </a:endParaRPr>
          </a:p>
        </p:txBody>
      </p:sp>
      <p:sp>
        <p:nvSpPr>
          <p:cNvPr id="79" name="TextBox 78"/>
          <p:cNvSpPr txBox="1"/>
          <p:nvPr/>
        </p:nvSpPr>
        <p:spPr>
          <a:xfrm>
            <a:off x="6068662" y="3653973"/>
            <a:ext cx="979833"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0" name="TextBox 79"/>
          <p:cNvSpPr txBox="1"/>
          <p:nvPr/>
        </p:nvSpPr>
        <p:spPr>
          <a:xfrm>
            <a:off x="5477782" y="3662269"/>
            <a:ext cx="552735"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2" name="직사각형 81"/>
          <p:cNvSpPr/>
          <p:nvPr/>
        </p:nvSpPr>
        <p:spPr>
          <a:xfrm>
            <a:off x="7319190" y="5373216"/>
            <a:ext cx="1730495" cy="1025691"/>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진행도 마우스 오버 시 진행 </a:t>
            </a: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총 </a:t>
            </a:r>
            <a:r>
              <a:rPr lang="ko-KR" altLang="en-US" sz="1000" b="1" kern="100" dirty="0" err="1" smtClean="0">
                <a:latin typeface="맑은 고딕"/>
                <a:ea typeface="맑은 고딕"/>
                <a:cs typeface="Times New Roman"/>
              </a:rPr>
              <a:t>회차</a:t>
            </a:r>
            <a:r>
              <a:rPr lang="en-US" altLang="ko-KR" sz="1000" b="1" kern="100" dirty="0" smtClean="0">
                <a:latin typeface="맑은 고딕"/>
                <a:ea typeface="맑은 고딕"/>
                <a:cs typeface="Times New Roman"/>
              </a:rPr>
              <a:t>(15/36) </a:t>
            </a:r>
            <a:r>
              <a:rPr lang="ko-KR" altLang="en-US" sz="1000" b="1" kern="100" dirty="0" smtClean="0">
                <a:latin typeface="맑은 고딕"/>
                <a:ea typeface="맑은 고딕"/>
                <a:cs typeface="Times New Roman"/>
              </a:rPr>
              <a:t>수치로 표시</a:t>
            </a:r>
            <a:endParaRPr lang="en-US" altLang="ko-KR" sz="1000" b="1" kern="100" dirty="0" smtClean="0">
              <a:latin typeface="맑은 고딕"/>
              <a:ea typeface="맑은 고딕"/>
              <a:cs typeface="Times New Roman"/>
            </a:endParaRPr>
          </a:p>
        </p:txBody>
      </p:sp>
      <p:cxnSp>
        <p:nvCxnSpPr>
          <p:cNvPr id="83" name="꺾인 연결선 82"/>
          <p:cNvCxnSpPr>
            <a:stCxn id="79" idx="3"/>
            <a:endCxn id="77" idx="1"/>
          </p:cNvCxnSpPr>
          <p:nvPr/>
        </p:nvCxnSpPr>
        <p:spPr bwMode="auto">
          <a:xfrm flipV="1">
            <a:off x="7048495" y="4724773"/>
            <a:ext cx="329788" cy="265427"/>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80" idx="2"/>
            <a:endCxn id="82" idx="2"/>
          </p:cNvCxnSpPr>
          <p:nvPr/>
        </p:nvCxnSpPr>
        <p:spPr bwMode="auto">
          <a:xfrm rot="16200000" flipH="1">
            <a:off x="6937202" y="5151670"/>
            <a:ext cx="64185" cy="2430288"/>
          </a:xfrm>
          <a:prstGeom prst="bentConnector3">
            <a:avLst>
              <a:gd name="adj1" fmla="val 45615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94325677"/>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smtClean="0">
                <a:solidFill>
                  <a:srgbClr val="000000"/>
                </a:solidFill>
                <a:latin typeface="돋움"/>
                <a:ea typeface="돋움"/>
              </a:rPr>
              <a:t> 조회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385453630"/>
              </p:ext>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46611986"/>
              </p:ext>
            </p:extLst>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3" name="직사각형 2"/>
          <p:cNvSpPr/>
          <p:nvPr/>
        </p:nvSpPr>
        <p:spPr bwMode="auto">
          <a:xfrm>
            <a:off x="-789250" y="1233434"/>
            <a:ext cx="1944216" cy="183896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우측 월간 </a:t>
            </a:r>
            <a:r>
              <a:rPr kumimoji="1" lang="ko-KR" altLang="en-US" sz="1200" b="1" dirty="0" err="1" smtClean="0">
                <a:solidFill>
                  <a:schemeClr val="bg1"/>
                </a:solidFill>
                <a:latin typeface="Arial" charset="0"/>
                <a:ea typeface="돋움" pitchFamily="50" charset="-127"/>
              </a:rPr>
              <a:t>축석표는</a:t>
            </a:r>
            <a:r>
              <a:rPr kumimoji="1" lang="ko-KR" altLang="en-US"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주 </a:t>
            </a:r>
            <a:r>
              <a:rPr kumimoji="1" lang="en-US" altLang="ko-KR" sz="1200" b="1" dirty="0" smtClean="0">
                <a:solidFill>
                  <a:schemeClr val="bg1"/>
                </a:solidFill>
                <a:latin typeface="Arial" charset="0"/>
                <a:ea typeface="돋움" pitchFamily="50" charset="-127"/>
              </a:rPr>
              <a:t>3</a:t>
            </a:r>
            <a:r>
              <a:rPr kumimoji="1" lang="ko-KR" altLang="en-US" sz="1200" b="1" dirty="0" smtClean="0">
                <a:solidFill>
                  <a:schemeClr val="bg1"/>
                </a:solidFill>
                <a:latin typeface="Arial" charset="0"/>
                <a:ea typeface="돋움" pitchFamily="50" charset="-127"/>
              </a:rPr>
              <a:t>회에 따른 표 구성이다</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교육회차</a:t>
            </a:r>
            <a:r>
              <a:rPr kumimoji="1" lang="ko-KR" altLang="en-US" sz="1200" b="1" dirty="0" smtClean="0">
                <a:solidFill>
                  <a:schemeClr val="bg1"/>
                </a:solidFill>
                <a:latin typeface="Arial" charset="0"/>
                <a:ea typeface="돋움" pitchFamily="50" charset="-127"/>
              </a:rPr>
              <a:t>  증가에 따라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발생하는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칸 수 </a:t>
            </a:r>
            <a:r>
              <a:rPr kumimoji="1" lang="ko-KR" altLang="en-US" sz="1200" b="1" dirty="0" smtClean="0">
                <a:solidFill>
                  <a:schemeClr val="bg1"/>
                </a:solidFill>
                <a:latin typeface="Arial" charset="0"/>
                <a:ea typeface="돋움" pitchFamily="50" charset="-127"/>
              </a:rPr>
              <a:t>증가에 따른 표형태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구성에 따른 기술적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장벽 있는가</a:t>
            </a:r>
            <a:r>
              <a:rPr kumimoji="1" lang="en-US" altLang="ko-KR" sz="1200" b="1" dirty="0" smtClean="0">
                <a:solidFill>
                  <a:schemeClr val="bg1"/>
                </a:solidFill>
                <a:latin typeface="Arial" charset="0"/>
                <a:ea typeface="돋움" pitchFamily="50" charset="-127"/>
              </a:rPr>
              <a:t>?</a:t>
            </a:r>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extLst>
              <p:ext uri="{D42A27DB-BD31-4B8C-83A1-F6EECF244321}">
                <p14:modId xmlns:p14="http://schemas.microsoft.com/office/powerpoint/2010/main" val="1321006976"/>
              </p:ext>
            </p:extLst>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직사각형 53"/>
          <p:cNvSpPr/>
          <p:nvPr/>
        </p:nvSpPr>
        <p:spPr>
          <a:xfrm>
            <a:off x="7236296" y="1700808"/>
            <a:ext cx="1732101" cy="466322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출석율</a:t>
            </a:r>
            <a:r>
              <a:rPr lang="ko-KR" altLang="en-US" sz="1000" b="1" dirty="0" smtClean="0"/>
              <a:t> 조회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초기 </a:t>
            </a:r>
            <a:r>
              <a:rPr lang="ko-KR" altLang="en-US" sz="1000" dirty="0"/>
              <a:t>설정에서는 </a:t>
            </a:r>
            <a:r>
              <a:rPr lang="en-US" altLang="ko-KR" sz="1000" dirty="0"/>
              <a:t>50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50 / 100 / 150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 중인 클래스를 우선적으로 보여주기</a:t>
            </a:r>
            <a:endParaRPr lang="en-US" altLang="ko-KR" sz="1000" dirty="0"/>
          </a:p>
          <a:p>
            <a:pPr marL="174625" lvl="2"/>
            <a:endParaRPr lang="en-US" altLang="ko-KR" sz="1000" dirty="0" smtClean="0"/>
          </a:p>
          <a:p>
            <a:pPr marL="271463" lvl="1" indent="-185738">
              <a:buFont typeface="Wingdings" panose="05000000000000000000" pitchFamily="2" charset="2"/>
              <a:buChar char="v"/>
            </a:pP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주간 </a:t>
            </a:r>
            <a:r>
              <a:rPr lang="ko-KR" altLang="en-US" sz="1000" b="1" dirty="0" err="1" smtClean="0"/>
              <a:t>출석율</a:t>
            </a:r>
            <a:r>
              <a:rPr lang="ko-KR" altLang="en-US" sz="1000" b="1" dirty="0" smtClean="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a:t>
            </a:r>
            <a:r>
              <a:rPr lang="ko-KR" altLang="en-US" sz="1000" dirty="0" smtClean="0"/>
              <a:t>해당 </a:t>
            </a:r>
            <a:r>
              <a:rPr lang="ko-KR" altLang="en-US" sz="1000" dirty="0" err="1" smtClean="0"/>
              <a:t>출석율</a:t>
            </a:r>
            <a:r>
              <a:rPr lang="ko-KR" altLang="en-US" sz="1000" dirty="0" smtClean="0"/>
              <a:t> </a:t>
            </a:r>
            <a:r>
              <a:rPr lang="ko-KR" altLang="en-US" sz="1000" dirty="0"/>
              <a:t>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클래스 현황 내 </a:t>
            </a:r>
            <a:r>
              <a:rPr lang="ko-KR" altLang="en-US" sz="1000" dirty="0"/>
              <a:t>해당 </a:t>
            </a:r>
            <a:r>
              <a:rPr lang="ko-KR" altLang="en-US" sz="1000" dirty="0" err="1"/>
              <a:t>회차</a:t>
            </a:r>
            <a:r>
              <a:rPr lang="ko-KR" altLang="en-US" sz="1000" dirty="0"/>
              <a:t> 클릭 시 학습자 정보 </a:t>
            </a:r>
            <a:r>
              <a:rPr lang="ko-KR" altLang="en-US" sz="1000" dirty="0" smtClean="0"/>
              <a:t>표시</a:t>
            </a:r>
            <a:endParaRPr lang="en-US" altLang="ko-KR" sz="1000" dirty="0" smtClean="0"/>
          </a:p>
          <a:p>
            <a:pPr marL="271463" lvl="1" indent="-185738">
              <a:buFont typeface="Wingdings" panose="05000000000000000000" pitchFamily="2" charset="2"/>
              <a:buChar char="v"/>
            </a:pPr>
            <a:r>
              <a:rPr lang="ko-KR" altLang="en-US" sz="1000" b="1" dirty="0" smtClean="0"/>
              <a:t>월</a:t>
            </a:r>
            <a:r>
              <a:rPr lang="en-US" altLang="ko-KR" sz="1000" b="1" dirty="0" smtClean="0"/>
              <a:t>/</a:t>
            </a:r>
            <a:r>
              <a:rPr lang="ko-KR" altLang="en-US" sz="1000" b="1" dirty="0" smtClean="0"/>
              <a:t>분기</a:t>
            </a:r>
            <a:r>
              <a:rPr lang="en-US" altLang="ko-KR" sz="1000" b="1" dirty="0" smtClean="0"/>
              <a:t>/</a:t>
            </a:r>
            <a:r>
              <a:rPr lang="ko-KR" altLang="en-US" sz="1000" b="1" dirty="0" smtClean="0"/>
              <a:t>반기</a:t>
            </a:r>
            <a:r>
              <a:rPr lang="en-US" altLang="ko-KR" sz="1000" b="1" dirty="0" smtClean="0"/>
              <a:t>/</a:t>
            </a:r>
            <a:r>
              <a:rPr lang="ko-KR" altLang="en-US" sz="1000" b="1" dirty="0" smtClean="0"/>
              <a:t>연간 </a:t>
            </a:r>
            <a:r>
              <a:rPr lang="ko-KR" altLang="en-US" sz="1000" b="1" dirty="0" err="1"/>
              <a:t>출석율</a:t>
            </a:r>
            <a:r>
              <a:rPr lang="ko-KR" altLang="en-US" sz="1000" b="1" dirty="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추가 보기 버튼 클릭 시 나타나는 화면임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존재 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미 존재 시 해당 정보 空 화면으로 설정</a:t>
            </a:r>
            <a:endParaRPr lang="en-US" altLang="ko-KR" sz="1000" dirty="0" smtClean="0"/>
          </a:p>
        </p:txBody>
      </p:sp>
      <p:grpSp>
        <p:nvGrpSpPr>
          <p:cNvPr id="55" name="그룹 54"/>
          <p:cNvGrpSpPr/>
          <p:nvPr/>
        </p:nvGrpSpPr>
        <p:grpSpPr>
          <a:xfrm>
            <a:off x="5871822" y="2006418"/>
            <a:ext cx="1109100" cy="245523"/>
            <a:chOff x="7360053" y="3068960"/>
            <a:chExt cx="2235137" cy="442247"/>
          </a:xfrm>
        </p:grpSpPr>
        <p:pic>
          <p:nvPicPr>
            <p:cNvPr id="56" name="그림 55"/>
            <p:cNvPicPr>
              <a:picLocks noChangeAspect="1"/>
            </p:cNvPicPr>
            <p:nvPr/>
          </p:nvPicPr>
          <p:blipFill>
            <a:blip r:embed="rId10"/>
            <a:stretch>
              <a:fillRect/>
            </a:stretch>
          </p:blipFill>
          <p:spPr>
            <a:xfrm>
              <a:off x="7360053" y="3068960"/>
              <a:ext cx="2235137" cy="442247"/>
            </a:xfrm>
            <a:prstGeom prst="rect">
              <a:avLst/>
            </a:prstGeom>
          </p:spPr>
        </p:pic>
        <p:sp>
          <p:nvSpPr>
            <p:cNvPr id="57" name="직사각형 5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67718862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a:solidFill>
                  <a:srgbClr val="000000"/>
                </a:solidFill>
                <a:latin typeface="돋움"/>
                <a:ea typeface="돋움"/>
              </a:rPr>
              <a:t> </a:t>
            </a:r>
            <a:r>
              <a:rPr lang="ko-KR" altLang="en-US" dirty="0" smtClean="0">
                <a:solidFill>
                  <a:srgbClr val="000000"/>
                </a:solidFill>
                <a:latin typeface="돋움"/>
                <a:ea typeface="돋움"/>
              </a:rPr>
              <a:t>조회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a:xfrm>
            <a:off x="27110" y="5740861"/>
            <a:ext cx="1128008"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a:t>우</a:t>
            </a:r>
            <a:r>
              <a:rPr lang="ko-KR" altLang="en-US" sz="1000" dirty="0" smtClean="0"/>
              <a:t>측 표에 나와 있는 수치는 월별 표시가 아니라 교육 서비스를 받은 개월 수임</a:t>
            </a:r>
            <a:endParaRPr lang="en-US" altLang="ko-KR" sz="1000" dirty="0" smtClean="0"/>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1" name="TextBox 40"/>
          <p:cNvSpPr txBox="1"/>
          <p:nvPr/>
        </p:nvSpPr>
        <p:spPr>
          <a:xfrm>
            <a:off x="1237003" y="5510447"/>
            <a:ext cx="5918897" cy="22813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42" name="꺾인 연결선 41"/>
          <p:cNvCxnSpPr>
            <a:stCxn id="41" idx="1"/>
            <a:endCxn id="113" idx="0"/>
          </p:cNvCxnSpPr>
          <p:nvPr/>
        </p:nvCxnSpPr>
        <p:spPr bwMode="auto">
          <a:xfrm rot="10800000" flipV="1">
            <a:off x="591115" y="5624515"/>
            <a:ext cx="645889" cy="116345"/>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 name="그룹 47"/>
          <p:cNvGrpSpPr/>
          <p:nvPr/>
        </p:nvGrpSpPr>
        <p:grpSpPr>
          <a:xfrm>
            <a:off x="5871822" y="1998691"/>
            <a:ext cx="1109100" cy="245523"/>
            <a:chOff x="7360053" y="3068960"/>
            <a:chExt cx="2235137" cy="442247"/>
          </a:xfrm>
        </p:grpSpPr>
        <p:pic>
          <p:nvPicPr>
            <p:cNvPr id="53" name="그림 52"/>
            <p:cNvPicPr>
              <a:picLocks noChangeAspect="1"/>
            </p:cNvPicPr>
            <p:nvPr/>
          </p:nvPicPr>
          <p:blipFill>
            <a:blip r:embed="rId10"/>
            <a:stretch>
              <a:fillRect/>
            </a:stretch>
          </p:blipFill>
          <p:spPr>
            <a:xfrm>
              <a:off x="7360053" y="3068960"/>
              <a:ext cx="2235137" cy="442247"/>
            </a:xfrm>
            <a:prstGeom prst="rect">
              <a:avLst/>
            </a:prstGeom>
          </p:spPr>
        </p:pic>
        <p:sp>
          <p:nvSpPr>
            <p:cNvPr id="54" name="직사각형 53"/>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55" name="직사각형 54"/>
          <p:cNvSpPr/>
          <p:nvPr/>
        </p:nvSpPr>
        <p:spPr>
          <a:xfrm>
            <a:off x="7500481" y="4949037"/>
            <a:ext cx="1611397"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추가보기 클릭 시 해당 시 </a:t>
            </a:r>
            <a:endParaRPr lang="en-US" altLang="ko-KR" sz="1000" dirty="0" smtClean="0"/>
          </a:p>
        </p:txBody>
      </p:sp>
      <p:sp>
        <p:nvSpPr>
          <p:cNvPr id="56" name="TextBox 55"/>
          <p:cNvSpPr txBox="1"/>
          <p:nvPr/>
        </p:nvSpPr>
        <p:spPr>
          <a:xfrm>
            <a:off x="1222143" y="5245221"/>
            <a:ext cx="5967270" cy="143642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0" name="꺾인 연결선 59"/>
          <p:cNvCxnSpPr>
            <a:stCxn id="50" idx="3"/>
            <a:endCxn id="56" idx="3"/>
          </p:cNvCxnSpPr>
          <p:nvPr/>
        </p:nvCxnSpPr>
        <p:spPr bwMode="auto">
          <a:xfrm>
            <a:off x="7007450" y="4975510"/>
            <a:ext cx="181963" cy="987923"/>
          </a:xfrm>
          <a:prstGeom prst="bentConnector3">
            <a:avLst>
              <a:gd name="adj1" fmla="val 22563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237399" y="2008895"/>
            <a:ext cx="1803006" cy="134065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해당 프로그램 선택 시 해당 </a:t>
            </a:r>
            <a:r>
              <a:rPr lang="ko-KR" altLang="en-US" sz="1000" dirty="0" err="1" smtClean="0"/>
              <a:t>출석율</a:t>
            </a:r>
            <a:r>
              <a:rPr lang="ko-KR" altLang="en-US" sz="1000" dirty="0" smtClean="0"/>
              <a:t> 화면으로 밑으로 이동 </a:t>
            </a:r>
            <a:r>
              <a:rPr lang="en-US" altLang="ko-KR" sz="1000" dirty="0" smtClean="0"/>
              <a:t>(</a:t>
            </a:r>
            <a:r>
              <a:rPr lang="ko-KR" altLang="en-US" sz="1000" dirty="0" err="1" smtClean="0"/>
              <a:t>핀터레스트</a:t>
            </a:r>
            <a:r>
              <a:rPr lang="ko-KR" altLang="en-US" sz="1000" dirty="0" smtClean="0"/>
              <a:t> 참고</a:t>
            </a:r>
            <a:r>
              <a:rPr lang="en-US" altLang="ko-KR" sz="1000" dirty="0" smtClean="0"/>
              <a:t>)</a:t>
            </a:r>
          </a:p>
        </p:txBody>
      </p:sp>
    </p:spTree>
    <p:extLst>
      <p:ext uri="{BB962C8B-B14F-4D97-AF65-F5344CB8AC3E}">
        <p14:creationId xmlns:p14="http://schemas.microsoft.com/office/powerpoint/2010/main" val="415328822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1(3).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290264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2929814"/>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816389"/>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5" name="직사각형 24"/>
          <p:cNvSpPr/>
          <p:nvPr/>
        </p:nvSpPr>
        <p:spPr bwMode="auto">
          <a:xfrm>
            <a:off x="1439616" y="4856626"/>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557581"/>
            <a:ext cx="1293034" cy="171313"/>
          </a:xfrm>
          <a:prstGeom prst="rect">
            <a:avLst/>
          </a:prstGeom>
        </p:spPr>
      </p:pic>
      <p:pic>
        <p:nvPicPr>
          <p:cNvPr id="27" name="그림 26"/>
          <p:cNvPicPr>
            <a:picLocks noChangeAspect="1"/>
          </p:cNvPicPr>
          <p:nvPr/>
        </p:nvPicPr>
        <p:blipFill>
          <a:blip r:embed="rId5"/>
          <a:stretch>
            <a:fillRect/>
          </a:stretch>
        </p:blipFill>
        <p:spPr>
          <a:xfrm>
            <a:off x="1468964" y="6578187"/>
            <a:ext cx="1521869" cy="149692"/>
          </a:xfrm>
          <a:prstGeom prst="rect">
            <a:avLst/>
          </a:prstGeom>
        </p:spPr>
      </p:pic>
      <p:sp>
        <p:nvSpPr>
          <p:cNvPr id="38" name="직사각형 37"/>
          <p:cNvSpPr/>
          <p:nvPr/>
        </p:nvSpPr>
        <p:spPr bwMode="auto">
          <a:xfrm>
            <a:off x="1401150" y="1458432"/>
            <a:ext cx="5851869" cy="141629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648716"/>
            <a:ext cx="1293034" cy="197972"/>
          </a:xfrm>
          <a:prstGeom prst="rect">
            <a:avLst/>
          </a:prstGeom>
        </p:spPr>
      </p:pic>
      <p:pic>
        <p:nvPicPr>
          <p:cNvPr id="41" name="그림 40"/>
          <p:cNvPicPr>
            <a:picLocks noChangeAspect="1"/>
          </p:cNvPicPr>
          <p:nvPr/>
        </p:nvPicPr>
        <p:blipFill>
          <a:blip r:embed="rId6"/>
          <a:stretch>
            <a:fillRect/>
          </a:stretch>
        </p:blipFill>
        <p:spPr>
          <a:xfrm>
            <a:off x="6173759" y="1480693"/>
            <a:ext cx="1016495" cy="201125"/>
          </a:xfrm>
          <a:prstGeom prst="rect">
            <a:avLst/>
          </a:prstGeom>
        </p:spPr>
      </p:pic>
      <p:sp>
        <p:nvSpPr>
          <p:cNvPr id="42" name="TextBox 41"/>
          <p:cNvSpPr txBox="1"/>
          <p:nvPr/>
        </p:nvSpPr>
        <p:spPr>
          <a:xfrm>
            <a:off x="1894319" y="1495311"/>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0169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pic>
        <p:nvPicPr>
          <p:cNvPr id="50" name="그림 49"/>
          <p:cNvPicPr>
            <a:picLocks noChangeAspect="1"/>
          </p:cNvPicPr>
          <p:nvPr/>
        </p:nvPicPr>
        <p:blipFill>
          <a:blip r:embed="rId5"/>
          <a:stretch>
            <a:fillRect/>
          </a:stretch>
        </p:blipFill>
        <p:spPr>
          <a:xfrm>
            <a:off x="1470586" y="2640224"/>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2841384482"/>
              </p:ext>
            </p:extLst>
          </p:nvPr>
        </p:nvGraphicFramePr>
        <p:xfrm>
          <a:off x="1450785" y="1696101"/>
          <a:ext cx="5771881" cy="936074"/>
        </p:xfrm>
        <a:graphic>
          <a:graphicData uri="http://schemas.openxmlformats.org/drawingml/2006/table">
            <a:tbl>
              <a:tblPr firstRow="1" bandRow="1">
                <a:tableStyleId>{5C22544A-7EE6-4342-B048-85BDC9FD1C3A}</a:tableStyleId>
              </a:tblPr>
              <a:tblGrid>
                <a:gridCol w="442991"/>
                <a:gridCol w="330017"/>
                <a:gridCol w="330017"/>
                <a:gridCol w="603108"/>
                <a:gridCol w="695002"/>
                <a:gridCol w="745146"/>
                <a:gridCol w="511760"/>
                <a:gridCol w="511760"/>
                <a:gridCol w="365543"/>
                <a:gridCol w="386071"/>
                <a:gridCol w="534932"/>
                <a:gridCol w="315534"/>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확인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err="1" smtClean="0">
                          <a:solidFill>
                            <a:schemeClr val="tx1"/>
                          </a:solidFill>
                          <a:latin typeface="+mj-lt"/>
                          <a:ea typeface="+mn-ea"/>
                          <a:cs typeface="+mn-cs"/>
                        </a:rPr>
                        <a:t>김머루</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서한울</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SK</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016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85814" y="2052498"/>
            <a:ext cx="398072" cy="203003"/>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66578" y="2364919"/>
            <a:ext cx="427742" cy="211507"/>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843573"/>
            <a:ext cx="1016495" cy="201125"/>
          </a:xfrm>
          <a:prstGeom prst="rect">
            <a:avLst/>
          </a:prstGeom>
        </p:spPr>
      </p:pic>
      <p:pic>
        <p:nvPicPr>
          <p:cNvPr id="2" name="그림 1"/>
          <p:cNvPicPr>
            <a:picLocks noChangeAspect="1"/>
          </p:cNvPicPr>
          <p:nvPr/>
        </p:nvPicPr>
        <p:blipFill>
          <a:blip r:embed="rId7"/>
          <a:stretch>
            <a:fillRect/>
          </a:stretch>
        </p:blipFill>
        <p:spPr>
          <a:xfrm>
            <a:off x="3183224" y="2008317"/>
            <a:ext cx="641502" cy="314125"/>
          </a:xfrm>
          <a:prstGeom prst="rect">
            <a:avLst/>
          </a:prstGeom>
        </p:spPr>
      </p:pic>
      <p:pic>
        <p:nvPicPr>
          <p:cNvPr id="63" name="그림 62"/>
          <p:cNvPicPr>
            <a:picLocks noChangeAspect="1"/>
          </p:cNvPicPr>
          <p:nvPr/>
        </p:nvPicPr>
        <p:blipFill>
          <a:blip r:embed="rId7"/>
          <a:stretch>
            <a:fillRect/>
          </a:stretch>
        </p:blipFill>
        <p:spPr>
          <a:xfrm>
            <a:off x="3873657" y="2011142"/>
            <a:ext cx="704392" cy="210907"/>
          </a:xfrm>
          <a:prstGeom prst="rect">
            <a:avLst/>
          </a:prstGeom>
        </p:spPr>
      </p:pic>
      <p:sp>
        <p:nvSpPr>
          <p:cNvPr id="54" name="직사각형 53"/>
          <p:cNvSpPr/>
          <p:nvPr/>
        </p:nvSpPr>
        <p:spPr bwMode="auto">
          <a:xfrm>
            <a:off x="6929615" y="2025690"/>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929615"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120601"/>
            <a:ext cx="5851869" cy="163908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521121"/>
            <a:ext cx="1293034" cy="197972"/>
          </a:xfrm>
          <a:prstGeom prst="rect">
            <a:avLst/>
          </a:prstGeom>
        </p:spPr>
      </p:pic>
      <p:pic>
        <p:nvPicPr>
          <p:cNvPr id="64" name="그림 63"/>
          <p:cNvPicPr>
            <a:picLocks noChangeAspect="1"/>
          </p:cNvPicPr>
          <p:nvPr/>
        </p:nvPicPr>
        <p:blipFill>
          <a:blip r:embed="rId5"/>
          <a:stretch>
            <a:fillRect/>
          </a:stretch>
        </p:blipFill>
        <p:spPr>
          <a:xfrm>
            <a:off x="1471646" y="4568384"/>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2811769933"/>
              </p:ext>
            </p:extLst>
          </p:nvPr>
        </p:nvGraphicFramePr>
        <p:xfrm>
          <a:off x="1474146" y="3466777"/>
          <a:ext cx="5708383" cy="1023746"/>
        </p:xfrm>
        <a:graphic>
          <a:graphicData uri="http://schemas.openxmlformats.org/drawingml/2006/table">
            <a:tbl>
              <a:tblPr firstRow="1" bandRow="1">
                <a:tableStyleId>{5C22544A-7EE6-4342-B048-85BDC9FD1C3A}</a:tableStyleId>
              </a:tblPr>
              <a:tblGrid>
                <a:gridCol w="343336"/>
                <a:gridCol w="456186"/>
                <a:gridCol w="337901"/>
                <a:gridCol w="334124"/>
                <a:gridCol w="493487"/>
                <a:gridCol w="365867"/>
                <a:gridCol w="511543"/>
                <a:gridCol w="351138"/>
                <a:gridCol w="1067129"/>
                <a:gridCol w="312942"/>
                <a:gridCol w="312942"/>
                <a:gridCol w="410894"/>
                <a:gridCol w="410894"/>
              </a:tblGrid>
              <a:tr h="26455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4" name="직사각형 73"/>
          <p:cNvSpPr/>
          <p:nvPr/>
        </p:nvSpPr>
        <p:spPr>
          <a:xfrm>
            <a:off x="7380205" y="332656"/>
            <a:ext cx="1706242" cy="251403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50 </a:t>
            </a:r>
            <a:r>
              <a:rPr lang="ko-KR" altLang="en-US" sz="1000" dirty="0" smtClean="0"/>
              <a:t>이후 부터는 </a:t>
            </a:r>
            <a:r>
              <a:rPr lang="en-US" altLang="ko-KR" sz="1000" dirty="0" smtClean="0"/>
              <a:t>50 </a:t>
            </a:r>
            <a:r>
              <a:rPr lang="ko-KR" altLang="en-US" sz="1000" dirty="0" smtClean="0"/>
              <a:t>기준으로 증가</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55205" y="2951584"/>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a:t>
            </a:r>
            <a:r>
              <a:rPr lang="en-US" altLang="ko-KR" sz="1000" dirty="0" smtClean="0"/>
              <a:t>50 </a:t>
            </a:r>
            <a:r>
              <a:rPr lang="en-US" altLang="ko-KR" sz="1000" dirty="0"/>
              <a:t>/ </a:t>
            </a:r>
            <a:r>
              <a:rPr lang="en-US" altLang="ko-KR" sz="1000" dirty="0" smtClean="0"/>
              <a:t>100 </a:t>
            </a:r>
            <a:r>
              <a:rPr lang="en-US" altLang="ko-KR" sz="1000" dirty="0"/>
              <a:t>/ </a:t>
            </a:r>
            <a:r>
              <a:rPr lang="en-US" altLang="ko-KR" sz="1000" dirty="0" smtClean="0"/>
              <a:t>150 </a:t>
            </a:r>
            <a:r>
              <a:rPr lang="ko-KR" altLang="en-US" sz="1000" dirty="0" smtClean="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회 차 클릭 시 학습자 정보 표시</a:t>
            </a:r>
            <a:endParaRPr lang="en-US" altLang="ko-KR" sz="1000" dirty="0"/>
          </a:p>
        </p:txBody>
      </p:sp>
      <p:sp>
        <p:nvSpPr>
          <p:cNvPr id="77" name="TextBox 76"/>
          <p:cNvSpPr txBox="1"/>
          <p:nvPr/>
        </p:nvSpPr>
        <p:spPr>
          <a:xfrm>
            <a:off x="1368858" y="1227620"/>
            <a:ext cx="5917675" cy="166712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33029" y="-1172677"/>
            <a:ext cx="894964" cy="3905630"/>
          </a:xfrm>
          <a:prstGeom prst="bentConnector3">
            <a:avLst>
              <a:gd name="adj1" fmla="val 12554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96774" y="5080788"/>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29819" y="2128664"/>
            <a:ext cx="1313904" cy="356755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smtClean="0"/>
              <a:t>50</a:t>
            </a:r>
            <a:r>
              <a:rPr lang="ko-KR" altLang="en-US" sz="1000" dirty="0" smtClean="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p:txBody>
      </p:sp>
      <p:sp>
        <p:nvSpPr>
          <p:cNvPr id="80" name="AutoShape 85"/>
          <p:cNvSpPr>
            <a:spLocks noChangeArrowheads="1"/>
          </p:cNvSpPr>
          <p:nvPr/>
        </p:nvSpPr>
        <p:spPr bwMode="auto">
          <a:xfrm rot="5400000">
            <a:off x="6414705" y="3799877"/>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27134" y="5696219"/>
            <a:ext cx="769641" cy="245070"/>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00" y="3845294"/>
            <a:ext cx="388673" cy="157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377073" y="4083396"/>
            <a:ext cx="383800" cy="11022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7" name="직사각형 16"/>
          <p:cNvSpPr/>
          <p:nvPr/>
        </p:nvSpPr>
        <p:spPr bwMode="auto">
          <a:xfrm>
            <a:off x="-1218991" y="1166242"/>
            <a:ext cx="1793051" cy="16804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공결</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처리</a:t>
            </a:r>
            <a:r>
              <a:rPr kumimoji="1" lang="ko-KR" altLang="en-US" sz="1200" b="1" i="0" u="none" strike="noStrike" cap="none" normalizeH="0" baseline="0" dirty="0" smtClean="0">
                <a:ln>
                  <a:noFill/>
                </a:ln>
                <a:solidFill>
                  <a:schemeClr val="bg1"/>
                </a:solidFill>
                <a:effectLst/>
                <a:latin typeface="Arial" charset="0"/>
                <a:ea typeface="돋움" pitchFamily="50" charset="-127"/>
              </a:rPr>
              <a:t> 완료 된 </a:t>
            </a:r>
            <a:r>
              <a:rPr kumimoji="1" lang="ko-KR" altLang="en-US" sz="1200" b="1" i="0" u="none" strike="noStrike" cap="none" normalizeH="0" baseline="0" dirty="0" smtClean="0">
                <a:ln>
                  <a:noFill/>
                </a:ln>
                <a:solidFill>
                  <a:schemeClr val="bg1"/>
                </a:solidFill>
                <a:effectLst/>
                <a:latin typeface="Arial" charset="0"/>
                <a:ea typeface="돋움" pitchFamily="50" charset="-127"/>
              </a:rPr>
              <a:t>항목을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table</a:t>
            </a:r>
            <a:r>
              <a:rPr kumimoji="1" lang="ko-KR" altLang="en-US" sz="1200" b="1" dirty="0" smtClean="0">
                <a:solidFill>
                  <a:schemeClr val="bg1"/>
                </a:solidFill>
                <a:latin typeface="Arial" charset="0"/>
                <a:ea typeface="돋움" pitchFamily="50" charset="-127"/>
              </a:rPr>
              <a:t>에서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삭제되도록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할 것인지</a:t>
            </a:r>
            <a:r>
              <a:rPr kumimoji="1" lang="en-US" altLang="ko-KR" sz="1200" b="1" dirty="0" smtClean="0">
                <a:solidFill>
                  <a:schemeClr val="bg1"/>
                </a:solidFill>
                <a:latin typeface="Arial" charset="0"/>
                <a:ea typeface="돋움" pitchFamily="50" charset="-127"/>
              </a:rPr>
              <a:t>? Or </a:t>
            </a:r>
            <a:r>
              <a:rPr kumimoji="1" lang="ko-KR" altLang="en-US" sz="1200" b="1" dirty="0" smtClean="0">
                <a:solidFill>
                  <a:schemeClr val="bg1"/>
                </a:solidFill>
                <a:latin typeface="Arial" charset="0"/>
                <a:ea typeface="돋움" pitchFamily="50" charset="-127"/>
              </a:rPr>
              <a:t>남겨둘</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것인지</a:t>
            </a:r>
            <a:r>
              <a:rPr kumimoji="1" lang="en-US" altLang="ko-KR" sz="1200" b="1" dirty="0" smtClean="0">
                <a:solidFill>
                  <a:schemeClr val="bg1"/>
                </a:solidFill>
                <a:latin typeface="Arial" charset="0"/>
                <a:ea typeface="돋움" pitchFamily="50" charset="-127"/>
              </a:rPr>
              <a:t>?</a:t>
            </a:r>
          </a:p>
        </p:txBody>
      </p:sp>
      <p:grpSp>
        <p:nvGrpSpPr>
          <p:cNvPr id="97" name="그룹 96"/>
          <p:cNvGrpSpPr/>
          <p:nvPr/>
        </p:nvGrpSpPr>
        <p:grpSpPr>
          <a:xfrm>
            <a:off x="6065268" y="3154571"/>
            <a:ext cx="1096691" cy="239769"/>
            <a:chOff x="7360053" y="3068960"/>
            <a:chExt cx="2235137" cy="442247"/>
          </a:xfrm>
        </p:grpSpPr>
        <p:pic>
          <p:nvPicPr>
            <p:cNvPr id="98" name="그림 97"/>
            <p:cNvPicPr>
              <a:picLocks noChangeAspect="1"/>
            </p:cNvPicPr>
            <p:nvPr/>
          </p:nvPicPr>
          <p:blipFill>
            <a:blip r:embed="rId6"/>
            <a:stretch>
              <a:fillRect/>
            </a:stretch>
          </p:blipFill>
          <p:spPr>
            <a:xfrm>
              <a:off x="7360053" y="3068960"/>
              <a:ext cx="2235137" cy="442247"/>
            </a:xfrm>
            <a:prstGeom prst="rect">
              <a:avLst/>
            </a:prstGeom>
          </p:spPr>
        </p:pic>
        <p:sp>
          <p:nvSpPr>
            <p:cNvPr id="99" name="직사각형 98"/>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100" name="직사각형 99"/>
          <p:cNvSpPr/>
          <p:nvPr/>
        </p:nvSpPr>
        <p:spPr bwMode="auto">
          <a:xfrm>
            <a:off x="7382891" y="5130466"/>
            <a:ext cx="1793051" cy="16804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강사</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컨설턴트</a:t>
            </a:r>
            <a:r>
              <a:rPr kumimoji="1" lang="en-US" altLang="ko-KR" sz="1200" b="1" dirty="0" smtClean="0">
                <a:solidFill>
                  <a:schemeClr val="bg1"/>
                </a:solidFill>
                <a:latin typeface="Arial" charset="0"/>
                <a:ea typeface="돋움" pitchFamily="50" charset="-127"/>
              </a:rPr>
              <a:t>, HR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새로 삽입</a:t>
            </a:r>
            <a:endParaRPr kumimoji="1" lang="en-US" altLang="ko-KR" sz="1200" b="1" dirty="0" smtClean="0">
              <a:solidFill>
                <a:schemeClr val="bg1"/>
              </a:solidFill>
              <a:latin typeface="Arial" charset="0"/>
              <a:ea typeface="돋움" pitchFamily="50" charset="-127"/>
            </a:endParaRPr>
          </a:p>
        </p:txBody>
      </p:sp>
      <p:grpSp>
        <p:nvGrpSpPr>
          <p:cNvPr id="101" name="그룹 100"/>
          <p:cNvGrpSpPr/>
          <p:nvPr/>
        </p:nvGrpSpPr>
        <p:grpSpPr>
          <a:xfrm>
            <a:off x="1453354" y="3173873"/>
            <a:ext cx="3406678" cy="255128"/>
            <a:chOff x="1349218" y="1495670"/>
            <a:chExt cx="4095893" cy="280077"/>
          </a:xfrm>
        </p:grpSpPr>
        <p:pic>
          <p:nvPicPr>
            <p:cNvPr id="102" name="그림 101"/>
            <p:cNvPicPr>
              <a:picLocks noChangeAspect="1"/>
            </p:cNvPicPr>
            <p:nvPr/>
          </p:nvPicPr>
          <p:blipFill>
            <a:blip r:embed="rId9"/>
            <a:stretch>
              <a:fillRect/>
            </a:stretch>
          </p:blipFill>
          <p:spPr>
            <a:xfrm>
              <a:off x="1349218" y="1495670"/>
              <a:ext cx="831934" cy="280077"/>
            </a:xfrm>
            <a:prstGeom prst="rect">
              <a:avLst/>
            </a:prstGeom>
          </p:spPr>
        </p:pic>
        <p:pic>
          <p:nvPicPr>
            <p:cNvPr id="103" name="그림 102"/>
            <p:cNvPicPr>
              <a:picLocks noChangeAspect="1"/>
            </p:cNvPicPr>
            <p:nvPr/>
          </p:nvPicPr>
          <p:blipFill>
            <a:blip r:embed="rId9"/>
            <a:stretch>
              <a:fillRect/>
            </a:stretch>
          </p:blipFill>
          <p:spPr>
            <a:xfrm>
              <a:off x="2165208" y="1495670"/>
              <a:ext cx="831934" cy="280077"/>
            </a:xfrm>
            <a:prstGeom prst="rect">
              <a:avLst/>
            </a:prstGeom>
          </p:spPr>
        </p:pic>
        <p:pic>
          <p:nvPicPr>
            <p:cNvPr id="104" name="그림 103"/>
            <p:cNvPicPr>
              <a:picLocks noChangeAspect="1"/>
            </p:cNvPicPr>
            <p:nvPr/>
          </p:nvPicPr>
          <p:blipFill>
            <a:blip r:embed="rId9"/>
            <a:stretch>
              <a:fillRect/>
            </a:stretch>
          </p:blipFill>
          <p:spPr>
            <a:xfrm>
              <a:off x="2981197" y="1495670"/>
              <a:ext cx="831934" cy="280077"/>
            </a:xfrm>
            <a:prstGeom prst="rect">
              <a:avLst/>
            </a:prstGeom>
          </p:spPr>
        </p:pic>
        <p:pic>
          <p:nvPicPr>
            <p:cNvPr id="105" name="그림 104"/>
            <p:cNvPicPr>
              <a:picLocks noChangeAspect="1"/>
            </p:cNvPicPr>
            <p:nvPr/>
          </p:nvPicPr>
          <p:blipFill>
            <a:blip r:embed="rId9"/>
            <a:stretch>
              <a:fillRect/>
            </a:stretch>
          </p:blipFill>
          <p:spPr>
            <a:xfrm>
              <a:off x="3797186" y="1495670"/>
              <a:ext cx="831934" cy="280077"/>
            </a:xfrm>
            <a:prstGeom prst="rect">
              <a:avLst/>
            </a:prstGeom>
          </p:spPr>
        </p:pic>
        <p:pic>
          <p:nvPicPr>
            <p:cNvPr id="106" name="그림 105"/>
            <p:cNvPicPr>
              <a:picLocks noChangeAspect="1"/>
            </p:cNvPicPr>
            <p:nvPr/>
          </p:nvPicPr>
          <p:blipFill>
            <a:blip r:embed="rId9"/>
            <a:stretch>
              <a:fillRect/>
            </a:stretch>
          </p:blipFill>
          <p:spPr>
            <a:xfrm>
              <a:off x="4613177" y="1495670"/>
              <a:ext cx="831934" cy="280077"/>
            </a:xfrm>
            <a:prstGeom prst="rect">
              <a:avLst/>
            </a:prstGeom>
          </p:spPr>
        </p:pic>
      </p:grpSp>
      <p:grpSp>
        <p:nvGrpSpPr>
          <p:cNvPr id="107" name="그룹 106"/>
          <p:cNvGrpSpPr/>
          <p:nvPr/>
        </p:nvGrpSpPr>
        <p:grpSpPr>
          <a:xfrm>
            <a:off x="4834670" y="3154572"/>
            <a:ext cx="1252531" cy="289976"/>
            <a:chOff x="5710780" y="1895395"/>
            <a:chExt cx="1603857" cy="314325"/>
          </a:xfrm>
        </p:grpSpPr>
        <p:grpSp>
          <p:nvGrpSpPr>
            <p:cNvPr id="108" name="그룹 107"/>
            <p:cNvGrpSpPr/>
            <p:nvPr/>
          </p:nvGrpSpPr>
          <p:grpSpPr>
            <a:xfrm>
              <a:off x="5710780" y="1895395"/>
              <a:ext cx="1603857" cy="314325"/>
              <a:chOff x="5292380" y="1813342"/>
              <a:chExt cx="1007811" cy="314325"/>
            </a:xfrm>
          </p:grpSpPr>
          <p:pic>
            <p:nvPicPr>
              <p:cNvPr id="11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직사각형 110"/>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9"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421" y="3819718"/>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017" y="4080797"/>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4" name="표 113"/>
          <p:cNvGraphicFramePr>
            <a:graphicFrameLocks noGrp="1"/>
          </p:cNvGraphicFramePr>
          <p:nvPr>
            <p:extLst>
              <p:ext uri="{D42A27DB-BD31-4B8C-83A1-F6EECF244321}">
                <p14:modId xmlns:p14="http://schemas.microsoft.com/office/powerpoint/2010/main" val="1650549379"/>
              </p:ext>
            </p:extLst>
          </p:nvPr>
        </p:nvGraphicFramePr>
        <p:xfrm>
          <a:off x="148270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5" name="그림 114"/>
          <p:cNvPicPr>
            <a:picLocks noChangeAspect="1"/>
          </p:cNvPicPr>
          <p:nvPr/>
        </p:nvPicPr>
        <p:blipFill>
          <a:blip r:embed="rId12"/>
          <a:stretch>
            <a:fillRect/>
          </a:stretch>
        </p:blipFill>
        <p:spPr>
          <a:xfrm>
            <a:off x="5175707" y="5411740"/>
            <a:ext cx="238356" cy="238356"/>
          </a:xfrm>
          <a:prstGeom prst="rect">
            <a:avLst/>
          </a:prstGeom>
        </p:spPr>
      </p:pic>
      <p:pic>
        <p:nvPicPr>
          <p:cNvPr id="116" name="그림 115"/>
          <p:cNvPicPr>
            <a:picLocks noChangeAspect="1"/>
          </p:cNvPicPr>
          <p:nvPr/>
        </p:nvPicPr>
        <p:blipFill>
          <a:blip r:embed="rId7"/>
          <a:stretch>
            <a:fillRect/>
          </a:stretch>
        </p:blipFill>
        <p:spPr>
          <a:xfrm>
            <a:off x="3346958" y="5411740"/>
            <a:ext cx="1055755" cy="249507"/>
          </a:xfrm>
          <a:prstGeom prst="rect">
            <a:avLst/>
          </a:prstGeom>
        </p:spPr>
      </p:pic>
      <p:pic>
        <p:nvPicPr>
          <p:cNvPr id="117" name="그림 116"/>
          <p:cNvPicPr>
            <a:picLocks noChangeAspect="1"/>
          </p:cNvPicPr>
          <p:nvPr/>
        </p:nvPicPr>
        <p:blipFill>
          <a:blip r:embed="rId7"/>
          <a:stretch>
            <a:fillRect/>
          </a:stretch>
        </p:blipFill>
        <p:spPr>
          <a:xfrm>
            <a:off x="3346958" y="5709387"/>
            <a:ext cx="1055755" cy="249507"/>
          </a:xfrm>
          <a:prstGeom prst="rect">
            <a:avLst/>
          </a:prstGeom>
        </p:spPr>
      </p:pic>
      <p:pic>
        <p:nvPicPr>
          <p:cNvPr id="118" name="그림 117"/>
          <p:cNvPicPr>
            <a:picLocks noChangeAspect="1"/>
          </p:cNvPicPr>
          <p:nvPr/>
        </p:nvPicPr>
        <p:blipFill>
          <a:blip r:embed="rId7"/>
          <a:stretch>
            <a:fillRect/>
          </a:stretch>
        </p:blipFill>
        <p:spPr>
          <a:xfrm>
            <a:off x="3346958" y="5972807"/>
            <a:ext cx="1055755" cy="249507"/>
          </a:xfrm>
          <a:prstGeom prst="rect">
            <a:avLst/>
          </a:prstGeom>
        </p:spPr>
      </p:pic>
      <p:pic>
        <p:nvPicPr>
          <p:cNvPr id="119" name="그림 118"/>
          <p:cNvPicPr>
            <a:picLocks noChangeAspect="1"/>
          </p:cNvPicPr>
          <p:nvPr/>
        </p:nvPicPr>
        <p:blipFill>
          <a:blip r:embed="rId7"/>
          <a:stretch>
            <a:fillRect/>
          </a:stretch>
        </p:blipFill>
        <p:spPr>
          <a:xfrm>
            <a:off x="3346958" y="6262325"/>
            <a:ext cx="1055755" cy="249507"/>
          </a:xfrm>
          <a:prstGeom prst="rect">
            <a:avLst/>
          </a:prstGeom>
        </p:spPr>
      </p:pic>
      <p:sp>
        <p:nvSpPr>
          <p:cNvPr id="120" name="직사각형 119"/>
          <p:cNvSpPr/>
          <p:nvPr/>
        </p:nvSpPr>
        <p:spPr bwMode="auto">
          <a:xfrm>
            <a:off x="162341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21" name="직사각형 120"/>
          <p:cNvSpPr/>
          <p:nvPr/>
        </p:nvSpPr>
        <p:spPr bwMode="auto">
          <a:xfrm>
            <a:off x="162341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22" name="직사각형 121"/>
          <p:cNvSpPr/>
          <p:nvPr/>
        </p:nvSpPr>
        <p:spPr bwMode="auto">
          <a:xfrm>
            <a:off x="162058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23" name="TextBox 122"/>
          <p:cNvSpPr txBox="1"/>
          <p:nvPr/>
        </p:nvSpPr>
        <p:spPr>
          <a:xfrm>
            <a:off x="640879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124" name="직사각형 123"/>
          <p:cNvSpPr/>
          <p:nvPr/>
        </p:nvSpPr>
        <p:spPr bwMode="auto">
          <a:xfrm>
            <a:off x="162058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25" name="TextBox 124"/>
          <p:cNvSpPr txBox="1"/>
          <p:nvPr/>
        </p:nvSpPr>
        <p:spPr>
          <a:xfrm>
            <a:off x="640879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pic>
        <p:nvPicPr>
          <p:cNvPr id="126" name="그림 125"/>
          <p:cNvPicPr>
            <a:picLocks noChangeAspect="1"/>
          </p:cNvPicPr>
          <p:nvPr/>
        </p:nvPicPr>
        <p:blipFill>
          <a:blip r:embed="rId12"/>
          <a:stretch>
            <a:fillRect/>
          </a:stretch>
        </p:blipFill>
        <p:spPr>
          <a:xfrm>
            <a:off x="5175707" y="5684101"/>
            <a:ext cx="238356" cy="238356"/>
          </a:xfrm>
          <a:prstGeom prst="rect">
            <a:avLst/>
          </a:prstGeom>
        </p:spPr>
      </p:pic>
      <p:pic>
        <p:nvPicPr>
          <p:cNvPr id="127" name="그림 126"/>
          <p:cNvPicPr>
            <a:picLocks noChangeAspect="1"/>
          </p:cNvPicPr>
          <p:nvPr/>
        </p:nvPicPr>
        <p:blipFill>
          <a:blip r:embed="rId12"/>
          <a:stretch>
            <a:fillRect/>
          </a:stretch>
        </p:blipFill>
        <p:spPr>
          <a:xfrm>
            <a:off x="5175707" y="5978382"/>
            <a:ext cx="238356" cy="238356"/>
          </a:xfrm>
          <a:prstGeom prst="rect">
            <a:avLst/>
          </a:prstGeom>
        </p:spPr>
      </p:pic>
      <p:pic>
        <p:nvPicPr>
          <p:cNvPr id="128" name="그림 127"/>
          <p:cNvPicPr>
            <a:picLocks noChangeAspect="1"/>
          </p:cNvPicPr>
          <p:nvPr/>
        </p:nvPicPr>
        <p:blipFill>
          <a:blip r:embed="rId12"/>
          <a:stretch>
            <a:fillRect/>
          </a:stretch>
        </p:blipFill>
        <p:spPr>
          <a:xfrm>
            <a:off x="5175707" y="6261437"/>
            <a:ext cx="238356" cy="238356"/>
          </a:xfrm>
          <a:prstGeom prst="rect">
            <a:avLst/>
          </a:prstGeom>
        </p:spPr>
      </p:pic>
    </p:spTree>
    <p:extLst>
      <p:ext uri="{BB962C8B-B14F-4D97-AF65-F5344CB8AC3E}">
        <p14:creationId xmlns:p14="http://schemas.microsoft.com/office/powerpoint/2010/main" val="353402852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278157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2819630"/>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01150" y="4872937"/>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5" name="직사각형 24"/>
          <p:cNvSpPr/>
          <p:nvPr/>
        </p:nvSpPr>
        <p:spPr bwMode="auto">
          <a:xfrm>
            <a:off x="1428730" y="491317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54155" y="6614129"/>
            <a:ext cx="1293034" cy="171313"/>
          </a:xfrm>
          <a:prstGeom prst="rect">
            <a:avLst/>
          </a:prstGeom>
        </p:spPr>
      </p:pic>
      <p:pic>
        <p:nvPicPr>
          <p:cNvPr id="27" name="그림 26"/>
          <p:cNvPicPr>
            <a:picLocks noChangeAspect="1"/>
          </p:cNvPicPr>
          <p:nvPr/>
        </p:nvPicPr>
        <p:blipFill>
          <a:blip r:embed="rId5"/>
          <a:stretch>
            <a:fillRect/>
          </a:stretch>
        </p:blipFill>
        <p:spPr>
          <a:xfrm>
            <a:off x="1458078" y="6634735"/>
            <a:ext cx="1521869" cy="149692"/>
          </a:xfrm>
          <a:prstGeom prst="rect">
            <a:avLst/>
          </a:prstGeom>
        </p:spPr>
      </p:pic>
      <p:sp>
        <p:nvSpPr>
          <p:cNvPr id="38" name="직사각형 37"/>
          <p:cNvSpPr/>
          <p:nvPr/>
        </p:nvSpPr>
        <p:spPr bwMode="auto">
          <a:xfrm>
            <a:off x="1401150" y="1458432"/>
            <a:ext cx="5851869" cy="13067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560568"/>
            <a:ext cx="1293034" cy="197972"/>
          </a:xfrm>
          <a:prstGeom prst="rect">
            <a:avLst/>
          </a:prstGeom>
        </p:spPr>
      </p:pic>
      <p:pic>
        <p:nvPicPr>
          <p:cNvPr id="41" name="그림 40"/>
          <p:cNvPicPr>
            <a:picLocks noChangeAspect="1"/>
          </p:cNvPicPr>
          <p:nvPr/>
        </p:nvPicPr>
        <p:blipFill>
          <a:blip r:embed="rId6"/>
          <a:stretch>
            <a:fillRect/>
          </a:stretch>
        </p:blipFill>
        <p:spPr>
          <a:xfrm>
            <a:off x="6173759" y="1479925"/>
            <a:ext cx="1016495" cy="180121"/>
          </a:xfrm>
          <a:prstGeom prst="rect">
            <a:avLst/>
          </a:prstGeom>
        </p:spPr>
      </p:pic>
      <p:sp>
        <p:nvSpPr>
          <p:cNvPr id="42" name="TextBox 41"/>
          <p:cNvSpPr txBox="1"/>
          <p:nvPr/>
        </p:nvSpPr>
        <p:spPr>
          <a:xfrm>
            <a:off x="1894319" y="148442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49081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pic>
        <p:nvPicPr>
          <p:cNvPr id="50" name="그림 49"/>
          <p:cNvPicPr>
            <a:picLocks noChangeAspect="1"/>
          </p:cNvPicPr>
          <p:nvPr/>
        </p:nvPicPr>
        <p:blipFill>
          <a:blip r:embed="rId5"/>
          <a:stretch>
            <a:fillRect/>
          </a:stretch>
        </p:blipFill>
        <p:spPr>
          <a:xfrm>
            <a:off x="1470586" y="2562962"/>
            <a:ext cx="1521869" cy="149692"/>
          </a:xfrm>
          <a:prstGeom prst="rect">
            <a:avLst/>
          </a:prstGeom>
        </p:spPr>
      </p:pic>
      <p:sp>
        <p:nvSpPr>
          <p:cNvPr id="53" name="TextBox 52"/>
          <p:cNvSpPr txBox="1"/>
          <p:nvPr/>
        </p:nvSpPr>
        <p:spPr>
          <a:xfrm>
            <a:off x="1455918" y="149081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pic>
        <p:nvPicPr>
          <p:cNvPr id="61" name="그림 60"/>
          <p:cNvPicPr>
            <a:picLocks noChangeAspect="1"/>
          </p:cNvPicPr>
          <p:nvPr/>
        </p:nvPicPr>
        <p:blipFill>
          <a:blip r:embed="rId6"/>
          <a:stretch>
            <a:fillRect/>
          </a:stretch>
        </p:blipFill>
        <p:spPr>
          <a:xfrm>
            <a:off x="6162873" y="4900121"/>
            <a:ext cx="1016495" cy="201125"/>
          </a:xfrm>
          <a:prstGeom prst="rect">
            <a:avLst/>
          </a:prstGeom>
        </p:spPr>
      </p:pic>
      <p:sp>
        <p:nvSpPr>
          <p:cNvPr id="58" name="직사각형 57"/>
          <p:cNvSpPr/>
          <p:nvPr/>
        </p:nvSpPr>
        <p:spPr bwMode="auto">
          <a:xfrm>
            <a:off x="1402210" y="2993829"/>
            <a:ext cx="5851869" cy="185506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10331"/>
            <a:ext cx="1293034" cy="197972"/>
          </a:xfrm>
          <a:prstGeom prst="rect">
            <a:avLst/>
          </a:prstGeom>
        </p:spPr>
      </p:pic>
      <p:pic>
        <p:nvPicPr>
          <p:cNvPr id="64" name="그림 63"/>
          <p:cNvPicPr>
            <a:picLocks noChangeAspect="1"/>
          </p:cNvPicPr>
          <p:nvPr/>
        </p:nvPicPr>
        <p:blipFill>
          <a:blip r:embed="rId5"/>
          <a:stretch>
            <a:fillRect/>
          </a:stretch>
        </p:blipFill>
        <p:spPr>
          <a:xfrm>
            <a:off x="1471646" y="4635822"/>
            <a:ext cx="1521869" cy="149692"/>
          </a:xfrm>
          <a:prstGeom prst="rect">
            <a:avLst/>
          </a:prstGeom>
        </p:spPr>
      </p:pic>
      <p:graphicFrame>
        <p:nvGraphicFramePr>
          <p:cNvPr id="104" name="표 103"/>
          <p:cNvGraphicFramePr>
            <a:graphicFrameLocks noGrp="1"/>
          </p:cNvGraphicFramePr>
          <p:nvPr>
            <p:extLst>
              <p:ext uri="{D42A27DB-BD31-4B8C-83A1-F6EECF244321}">
                <p14:modId xmlns:p14="http://schemas.microsoft.com/office/powerpoint/2010/main" val="365557167"/>
              </p:ext>
            </p:extLst>
          </p:nvPr>
        </p:nvGraphicFramePr>
        <p:xfrm>
          <a:off x="1470951" y="3252326"/>
          <a:ext cx="3389079" cy="440396"/>
        </p:xfrm>
        <a:graphic>
          <a:graphicData uri="http://schemas.openxmlformats.org/drawingml/2006/table">
            <a:tbl>
              <a:tblPr firstRow="1" bandRow="1">
                <a:tableStyleId>{5C22544A-7EE6-4342-B048-85BDC9FD1C3A}</a:tableStyleId>
              </a:tblPr>
              <a:tblGrid>
                <a:gridCol w="729483"/>
                <a:gridCol w="664899"/>
                <a:gridCol w="664899"/>
                <a:gridCol w="664899"/>
                <a:gridCol w="664899"/>
              </a:tblGrid>
              <a:tr h="140592">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934">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934">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05" name="그룹 104"/>
          <p:cNvGrpSpPr/>
          <p:nvPr/>
        </p:nvGrpSpPr>
        <p:grpSpPr>
          <a:xfrm>
            <a:off x="6065268" y="3013056"/>
            <a:ext cx="1096691" cy="202869"/>
            <a:chOff x="7360053" y="3068960"/>
            <a:chExt cx="2235137" cy="442247"/>
          </a:xfrm>
        </p:grpSpPr>
        <p:pic>
          <p:nvPicPr>
            <p:cNvPr id="106" name="그림 105"/>
            <p:cNvPicPr>
              <a:picLocks noChangeAspect="1"/>
            </p:cNvPicPr>
            <p:nvPr/>
          </p:nvPicPr>
          <p:blipFill>
            <a:blip r:embed="rId6"/>
            <a:stretch>
              <a:fillRect/>
            </a:stretch>
          </p:blipFill>
          <p:spPr>
            <a:xfrm>
              <a:off x="7360053" y="3068960"/>
              <a:ext cx="2235137" cy="442247"/>
            </a:xfrm>
            <a:prstGeom prst="rect">
              <a:avLst/>
            </a:prstGeom>
          </p:spPr>
        </p:pic>
        <p:sp>
          <p:nvSpPr>
            <p:cNvPr id="107" name="직사각형 10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108" name="그룹 107"/>
          <p:cNvGrpSpPr/>
          <p:nvPr/>
        </p:nvGrpSpPr>
        <p:grpSpPr>
          <a:xfrm>
            <a:off x="1453354" y="2999700"/>
            <a:ext cx="3406678" cy="228902"/>
            <a:chOff x="1349218" y="1495670"/>
            <a:chExt cx="4095893" cy="280077"/>
          </a:xfrm>
        </p:grpSpPr>
        <p:pic>
          <p:nvPicPr>
            <p:cNvPr id="109" name="그림 108"/>
            <p:cNvPicPr>
              <a:picLocks noChangeAspect="1"/>
            </p:cNvPicPr>
            <p:nvPr/>
          </p:nvPicPr>
          <p:blipFill>
            <a:blip r:embed="rId7"/>
            <a:stretch>
              <a:fillRect/>
            </a:stretch>
          </p:blipFill>
          <p:spPr>
            <a:xfrm>
              <a:off x="1349218" y="1495670"/>
              <a:ext cx="831934" cy="280077"/>
            </a:xfrm>
            <a:prstGeom prst="rect">
              <a:avLst/>
            </a:prstGeom>
          </p:spPr>
        </p:pic>
        <p:pic>
          <p:nvPicPr>
            <p:cNvPr id="110" name="그림 109"/>
            <p:cNvPicPr>
              <a:picLocks noChangeAspect="1"/>
            </p:cNvPicPr>
            <p:nvPr/>
          </p:nvPicPr>
          <p:blipFill>
            <a:blip r:embed="rId7"/>
            <a:stretch>
              <a:fillRect/>
            </a:stretch>
          </p:blipFill>
          <p:spPr>
            <a:xfrm>
              <a:off x="2165208" y="1495670"/>
              <a:ext cx="831934" cy="280077"/>
            </a:xfrm>
            <a:prstGeom prst="rect">
              <a:avLst/>
            </a:prstGeom>
          </p:spPr>
        </p:pic>
        <p:pic>
          <p:nvPicPr>
            <p:cNvPr id="111" name="그림 110"/>
            <p:cNvPicPr>
              <a:picLocks noChangeAspect="1"/>
            </p:cNvPicPr>
            <p:nvPr/>
          </p:nvPicPr>
          <p:blipFill>
            <a:blip r:embed="rId7"/>
            <a:stretch>
              <a:fillRect/>
            </a:stretch>
          </p:blipFill>
          <p:spPr>
            <a:xfrm>
              <a:off x="2981197" y="1495670"/>
              <a:ext cx="831934" cy="280077"/>
            </a:xfrm>
            <a:prstGeom prst="rect">
              <a:avLst/>
            </a:prstGeom>
          </p:spPr>
        </p:pic>
        <p:pic>
          <p:nvPicPr>
            <p:cNvPr id="112" name="그림 111"/>
            <p:cNvPicPr>
              <a:picLocks noChangeAspect="1"/>
            </p:cNvPicPr>
            <p:nvPr/>
          </p:nvPicPr>
          <p:blipFill>
            <a:blip r:embed="rId7"/>
            <a:stretch>
              <a:fillRect/>
            </a:stretch>
          </p:blipFill>
          <p:spPr>
            <a:xfrm>
              <a:off x="3797186" y="1495670"/>
              <a:ext cx="831934" cy="280077"/>
            </a:xfrm>
            <a:prstGeom prst="rect">
              <a:avLst/>
            </a:prstGeom>
          </p:spPr>
        </p:pic>
        <p:pic>
          <p:nvPicPr>
            <p:cNvPr id="113" name="그림 112"/>
            <p:cNvPicPr>
              <a:picLocks noChangeAspect="1"/>
            </p:cNvPicPr>
            <p:nvPr/>
          </p:nvPicPr>
          <p:blipFill>
            <a:blip r:embed="rId7"/>
            <a:stretch>
              <a:fillRect/>
            </a:stretch>
          </p:blipFill>
          <p:spPr>
            <a:xfrm>
              <a:off x="4613177" y="1495670"/>
              <a:ext cx="831934" cy="280077"/>
            </a:xfrm>
            <a:prstGeom prst="rect">
              <a:avLst/>
            </a:prstGeom>
          </p:spPr>
        </p:pic>
      </p:grpSp>
      <p:grpSp>
        <p:nvGrpSpPr>
          <p:cNvPr id="114" name="그룹 113"/>
          <p:cNvGrpSpPr/>
          <p:nvPr/>
        </p:nvGrpSpPr>
        <p:grpSpPr>
          <a:xfrm>
            <a:off x="4834670" y="3013057"/>
            <a:ext cx="1252531" cy="215545"/>
            <a:chOff x="5710780" y="1895395"/>
            <a:chExt cx="1603857" cy="314325"/>
          </a:xfrm>
        </p:grpSpPr>
        <p:grpSp>
          <p:nvGrpSpPr>
            <p:cNvPr id="115" name="그룹 114"/>
            <p:cNvGrpSpPr/>
            <p:nvPr/>
          </p:nvGrpSpPr>
          <p:grpSpPr>
            <a:xfrm>
              <a:off x="5710780" y="1895395"/>
              <a:ext cx="1603857" cy="314325"/>
              <a:chOff x="5292380" y="1813342"/>
              <a:chExt cx="1007811" cy="314325"/>
            </a:xfrm>
          </p:grpSpPr>
          <p:pic>
            <p:nvPicPr>
              <p:cNvPr id="11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직사각형 117"/>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1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6" name="표 125"/>
          <p:cNvGraphicFramePr>
            <a:graphicFrameLocks noGrp="1"/>
          </p:cNvGraphicFramePr>
          <p:nvPr>
            <p:extLst>
              <p:ext uri="{D42A27DB-BD31-4B8C-83A1-F6EECF244321}">
                <p14:modId xmlns:p14="http://schemas.microsoft.com/office/powerpoint/2010/main" val="38478404"/>
              </p:ext>
            </p:extLst>
          </p:nvPr>
        </p:nvGraphicFramePr>
        <p:xfrm>
          <a:off x="1450785" y="1685216"/>
          <a:ext cx="5771881" cy="856541"/>
        </p:xfrm>
        <a:graphic>
          <a:graphicData uri="http://schemas.openxmlformats.org/drawingml/2006/table">
            <a:tbl>
              <a:tblPr firstRow="1" bandRow="1">
                <a:tableStyleId>{5C22544A-7EE6-4342-B048-85BDC9FD1C3A}</a:tableStyleId>
              </a:tblPr>
              <a:tblGrid>
                <a:gridCol w="442991"/>
                <a:gridCol w="330017"/>
                <a:gridCol w="330017"/>
                <a:gridCol w="603108"/>
                <a:gridCol w="695002"/>
                <a:gridCol w="745146"/>
                <a:gridCol w="511760"/>
                <a:gridCol w="511760"/>
                <a:gridCol w="365543"/>
                <a:gridCol w="386071"/>
                <a:gridCol w="534932"/>
                <a:gridCol w="315534"/>
              </a:tblGrid>
              <a:tr h="258093">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확인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806">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err="1" smtClean="0">
                          <a:solidFill>
                            <a:schemeClr val="tx1"/>
                          </a:solidFill>
                          <a:latin typeface="+mj-lt"/>
                          <a:ea typeface="+mn-ea"/>
                          <a:cs typeface="+mn-cs"/>
                        </a:rPr>
                        <a:t>김머루</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서한울</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3415">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SK</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7" name="직사각형 126"/>
          <p:cNvSpPr/>
          <p:nvPr/>
        </p:nvSpPr>
        <p:spPr bwMode="auto">
          <a:xfrm>
            <a:off x="1474928" y="2019840"/>
            <a:ext cx="398072" cy="203003"/>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128" name="직사각형 127"/>
          <p:cNvSpPr/>
          <p:nvPr/>
        </p:nvSpPr>
        <p:spPr bwMode="auto">
          <a:xfrm>
            <a:off x="1477464" y="2343147"/>
            <a:ext cx="385238" cy="12962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129" name="그림 128"/>
          <p:cNvPicPr>
            <a:picLocks noChangeAspect="1"/>
          </p:cNvPicPr>
          <p:nvPr/>
        </p:nvPicPr>
        <p:blipFill>
          <a:blip r:embed="rId10"/>
          <a:stretch>
            <a:fillRect/>
          </a:stretch>
        </p:blipFill>
        <p:spPr>
          <a:xfrm>
            <a:off x="3183224" y="1997431"/>
            <a:ext cx="641502" cy="314125"/>
          </a:xfrm>
          <a:prstGeom prst="rect">
            <a:avLst/>
          </a:prstGeom>
        </p:spPr>
      </p:pic>
      <p:pic>
        <p:nvPicPr>
          <p:cNvPr id="130" name="그림 129"/>
          <p:cNvPicPr>
            <a:picLocks noChangeAspect="1"/>
          </p:cNvPicPr>
          <p:nvPr/>
        </p:nvPicPr>
        <p:blipFill>
          <a:blip r:embed="rId10"/>
          <a:stretch>
            <a:fillRect/>
          </a:stretch>
        </p:blipFill>
        <p:spPr>
          <a:xfrm>
            <a:off x="3873657" y="2000257"/>
            <a:ext cx="704392" cy="156714"/>
          </a:xfrm>
          <a:prstGeom prst="rect">
            <a:avLst/>
          </a:prstGeom>
        </p:spPr>
      </p:pic>
      <p:sp>
        <p:nvSpPr>
          <p:cNvPr id="131" name="직사각형 130"/>
          <p:cNvSpPr/>
          <p:nvPr/>
        </p:nvSpPr>
        <p:spPr bwMode="auto">
          <a:xfrm>
            <a:off x="6929615" y="2003918"/>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132" name="직사각형 131"/>
          <p:cNvSpPr/>
          <p:nvPr/>
        </p:nvSpPr>
        <p:spPr bwMode="auto">
          <a:xfrm>
            <a:off x="6929615" y="2311680"/>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133" name="표 132"/>
          <p:cNvGraphicFramePr>
            <a:graphicFrameLocks noGrp="1"/>
          </p:cNvGraphicFramePr>
          <p:nvPr>
            <p:extLst>
              <p:ext uri="{D42A27DB-BD31-4B8C-83A1-F6EECF244321}">
                <p14:modId xmlns:p14="http://schemas.microsoft.com/office/powerpoint/2010/main" val="2656994146"/>
              </p:ext>
            </p:extLst>
          </p:nvPr>
        </p:nvGraphicFramePr>
        <p:xfrm>
          <a:off x="1474146" y="3727917"/>
          <a:ext cx="5708384" cy="871527"/>
        </p:xfrm>
        <a:graphic>
          <a:graphicData uri="http://schemas.openxmlformats.org/drawingml/2006/table">
            <a:tbl>
              <a:tblPr firstRow="1" bandRow="1">
                <a:tableStyleId>{5C22544A-7EE6-4342-B048-85BDC9FD1C3A}</a:tableStyleId>
              </a:tblPr>
              <a:tblGrid>
                <a:gridCol w="349330"/>
                <a:gridCol w="464151"/>
                <a:gridCol w="343800"/>
                <a:gridCol w="339957"/>
                <a:gridCol w="502103"/>
                <a:gridCol w="372255"/>
                <a:gridCol w="520474"/>
                <a:gridCol w="357269"/>
                <a:gridCol w="1085760"/>
                <a:gridCol w="318406"/>
                <a:gridCol w="318406"/>
                <a:gridCol w="502207"/>
                <a:gridCol w="234266"/>
              </a:tblGrid>
              <a:tr h="352641">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14">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9872">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4"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6994" y="4169632"/>
            <a:ext cx="388673" cy="13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직사각형 134"/>
          <p:cNvSpPr/>
          <p:nvPr/>
        </p:nvSpPr>
        <p:spPr bwMode="auto">
          <a:xfrm>
            <a:off x="6501867" y="4442509"/>
            <a:ext cx="383800" cy="11022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36" name="TextBox 135"/>
          <p:cNvSpPr txBox="1"/>
          <p:nvPr/>
        </p:nvSpPr>
        <p:spPr>
          <a:xfrm>
            <a:off x="1355986" y="4854762"/>
            <a:ext cx="5920568" cy="2003238"/>
          </a:xfrm>
          <a:prstGeom prst="rect">
            <a:avLst/>
          </a:prstGeom>
          <a:noFill/>
          <a:ln w="25400">
            <a:solidFill>
              <a:srgbClr val="FF0000"/>
            </a:solidFill>
            <a:prstDash val="dash"/>
          </a:ln>
        </p:spPr>
        <p:txBody>
          <a:bodyPr wrap="square" rtlCol="0">
            <a:normAutofit/>
          </a:bodyPr>
          <a:lstStyle/>
          <a:p>
            <a:endParaRPr lang="ko-KR" altLang="en-US" dirty="0"/>
          </a:p>
        </p:txBody>
      </p:sp>
      <p:sp>
        <p:nvSpPr>
          <p:cNvPr id="137" name="직사각형 136"/>
          <p:cNvSpPr/>
          <p:nvPr/>
        </p:nvSpPr>
        <p:spPr>
          <a:xfrm>
            <a:off x="7563462" y="3785385"/>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돋보기 아이콘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139" name="TextBox 138"/>
          <p:cNvSpPr txBox="1"/>
          <p:nvPr/>
        </p:nvSpPr>
        <p:spPr>
          <a:xfrm>
            <a:off x="6910559" y="4028724"/>
            <a:ext cx="288886" cy="6153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40" name="꺾인 연결선 139"/>
          <p:cNvCxnSpPr>
            <a:stCxn id="139" idx="3"/>
            <a:endCxn id="137" idx="0"/>
          </p:cNvCxnSpPr>
          <p:nvPr/>
        </p:nvCxnSpPr>
        <p:spPr bwMode="auto">
          <a:xfrm flipV="1">
            <a:off x="7199445" y="3785385"/>
            <a:ext cx="896954" cy="550998"/>
          </a:xfrm>
          <a:prstGeom prst="bentConnector4">
            <a:avLst>
              <a:gd name="adj1" fmla="val 20292"/>
              <a:gd name="adj2" fmla="val 14148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꺾인 연결선 140"/>
          <p:cNvCxnSpPr>
            <a:stCxn id="137" idx="2"/>
            <a:endCxn id="136" idx="3"/>
          </p:cNvCxnSpPr>
          <p:nvPr/>
        </p:nvCxnSpPr>
        <p:spPr bwMode="auto">
          <a:xfrm rot="5400000">
            <a:off x="7359732" y="5119714"/>
            <a:ext cx="653490" cy="819845"/>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7133" y="4131502"/>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7133" y="4403651"/>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8" name="Oval 14"/>
          <p:cNvSpPr>
            <a:spLocks noChangeArrowheads="1"/>
          </p:cNvSpPr>
          <p:nvPr/>
        </p:nvSpPr>
        <p:spPr bwMode="gray">
          <a:xfrm>
            <a:off x="7586808" y="343553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144" name="직사각형 14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146" name="TextBox 145"/>
          <p:cNvSpPr txBox="1"/>
          <p:nvPr/>
        </p:nvSpPr>
        <p:spPr>
          <a:xfrm>
            <a:off x="6894972" y="191624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147" name="TextBox 146"/>
          <p:cNvSpPr txBox="1"/>
          <p:nvPr/>
        </p:nvSpPr>
        <p:spPr>
          <a:xfrm>
            <a:off x="1421302" y="1991503"/>
            <a:ext cx="494789" cy="58176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48" name="꺾인 연결선 147"/>
          <p:cNvCxnSpPr>
            <a:stCxn id="146" idx="3"/>
            <a:endCxn id="144" idx="2"/>
          </p:cNvCxnSpPr>
          <p:nvPr/>
        </p:nvCxnSpPr>
        <p:spPr bwMode="auto">
          <a:xfrm>
            <a:off x="7280736" y="2252385"/>
            <a:ext cx="1091566" cy="878345"/>
          </a:xfrm>
          <a:prstGeom prst="bentConnector4">
            <a:avLst>
              <a:gd name="adj1" fmla="val 21053"/>
              <a:gd name="adj2" fmla="val 12602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꺾인 연결선 148"/>
          <p:cNvCxnSpPr>
            <a:stCxn id="144" idx="0"/>
            <a:endCxn id="147" idx="1"/>
          </p:cNvCxnSpPr>
          <p:nvPr/>
        </p:nvCxnSpPr>
        <p:spPr bwMode="auto">
          <a:xfrm rot="16200000" flipH="1" flipV="1">
            <a:off x="4451747" y="-1638170"/>
            <a:ext cx="890110" cy="6951000"/>
          </a:xfrm>
          <a:prstGeom prst="bentConnector4">
            <a:avLst>
              <a:gd name="adj1" fmla="val -25682"/>
              <a:gd name="adj2" fmla="val 103289"/>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Oval 14"/>
          <p:cNvSpPr>
            <a:spLocks noChangeArrowheads="1"/>
          </p:cNvSpPr>
          <p:nvPr/>
        </p:nvSpPr>
        <p:spPr bwMode="gray">
          <a:xfrm>
            <a:off x="1270593" y="188612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45" name="Oval 14"/>
          <p:cNvSpPr>
            <a:spLocks noChangeArrowheads="1"/>
          </p:cNvSpPr>
          <p:nvPr/>
        </p:nvSpPr>
        <p:spPr bwMode="gray">
          <a:xfrm>
            <a:off x="7164412" y="184499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graphicFrame>
        <p:nvGraphicFramePr>
          <p:cNvPr id="151" name="표 150"/>
          <p:cNvGraphicFramePr>
            <a:graphicFrameLocks noGrp="1"/>
          </p:cNvGraphicFramePr>
          <p:nvPr>
            <p:extLst>
              <p:ext uri="{D42A27DB-BD31-4B8C-83A1-F6EECF244321}">
                <p14:modId xmlns:p14="http://schemas.microsoft.com/office/powerpoint/2010/main" val="2041758698"/>
              </p:ext>
            </p:extLst>
          </p:nvPr>
        </p:nvGraphicFramePr>
        <p:xfrm>
          <a:off x="1454358" y="513919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52" name="그림 151"/>
          <p:cNvPicPr>
            <a:picLocks noChangeAspect="1"/>
          </p:cNvPicPr>
          <p:nvPr/>
        </p:nvPicPr>
        <p:blipFill>
          <a:blip r:embed="rId12"/>
          <a:stretch>
            <a:fillRect/>
          </a:stretch>
        </p:blipFill>
        <p:spPr>
          <a:xfrm>
            <a:off x="5147356" y="5444398"/>
            <a:ext cx="238356" cy="238356"/>
          </a:xfrm>
          <a:prstGeom prst="rect">
            <a:avLst/>
          </a:prstGeom>
        </p:spPr>
      </p:pic>
      <p:pic>
        <p:nvPicPr>
          <p:cNvPr id="153" name="그림 152"/>
          <p:cNvPicPr>
            <a:picLocks noChangeAspect="1"/>
          </p:cNvPicPr>
          <p:nvPr/>
        </p:nvPicPr>
        <p:blipFill>
          <a:blip r:embed="rId10"/>
          <a:stretch>
            <a:fillRect/>
          </a:stretch>
        </p:blipFill>
        <p:spPr>
          <a:xfrm>
            <a:off x="3318607" y="5444398"/>
            <a:ext cx="1055755" cy="249507"/>
          </a:xfrm>
          <a:prstGeom prst="rect">
            <a:avLst/>
          </a:prstGeom>
        </p:spPr>
      </p:pic>
      <p:pic>
        <p:nvPicPr>
          <p:cNvPr id="154" name="그림 153"/>
          <p:cNvPicPr>
            <a:picLocks noChangeAspect="1"/>
          </p:cNvPicPr>
          <p:nvPr/>
        </p:nvPicPr>
        <p:blipFill>
          <a:blip r:embed="rId10"/>
          <a:stretch>
            <a:fillRect/>
          </a:stretch>
        </p:blipFill>
        <p:spPr>
          <a:xfrm>
            <a:off x="3318607" y="5742045"/>
            <a:ext cx="1055755" cy="249507"/>
          </a:xfrm>
          <a:prstGeom prst="rect">
            <a:avLst/>
          </a:prstGeom>
        </p:spPr>
      </p:pic>
      <p:pic>
        <p:nvPicPr>
          <p:cNvPr id="155" name="그림 154"/>
          <p:cNvPicPr>
            <a:picLocks noChangeAspect="1"/>
          </p:cNvPicPr>
          <p:nvPr/>
        </p:nvPicPr>
        <p:blipFill>
          <a:blip r:embed="rId10"/>
          <a:stretch>
            <a:fillRect/>
          </a:stretch>
        </p:blipFill>
        <p:spPr>
          <a:xfrm>
            <a:off x="3318607" y="6005465"/>
            <a:ext cx="1055755" cy="249507"/>
          </a:xfrm>
          <a:prstGeom prst="rect">
            <a:avLst/>
          </a:prstGeom>
        </p:spPr>
      </p:pic>
      <p:pic>
        <p:nvPicPr>
          <p:cNvPr id="156" name="그림 155"/>
          <p:cNvPicPr>
            <a:picLocks noChangeAspect="1"/>
          </p:cNvPicPr>
          <p:nvPr/>
        </p:nvPicPr>
        <p:blipFill>
          <a:blip r:embed="rId10"/>
          <a:stretch>
            <a:fillRect/>
          </a:stretch>
        </p:blipFill>
        <p:spPr>
          <a:xfrm>
            <a:off x="3318607" y="6294983"/>
            <a:ext cx="1055755" cy="249507"/>
          </a:xfrm>
          <a:prstGeom prst="rect">
            <a:avLst/>
          </a:prstGeom>
        </p:spPr>
      </p:pic>
      <p:sp>
        <p:nvSpPr>
          <p:cNvPr id="157" name="직사각형 156"/>
          <p:cNvSpPr/>
          <p:nvPr/>
        </p:nvSpPr>
        <p:spPr bwMode="auto">
          <a:xfrm>
            <a:off x="1595062" y="6037319"/>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58" name="직사각형 157"/>
          <p:cNvSpPr/>
          <p:nvPr/>
        </p:nvSpPr>
        <p:spPr bwMode="auto">
          <a:xfrm>
            <a:off x="1595062" y="631446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59" name="직사각형 158"/>
          <p:cNvSpPr/>
          <p:nvPr/>
        </p:nvSpPr>
        <p:spPr bwMode="auto">
          <a:xfrm>
            <a:off x="1592234" y="5479089"/>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60" name="TextBox 159"/>
          <p:cNvSpPr txBox="1"/>
          <p:nvPr/>
        </p:nvSpPr>
        <p:spPr>
          <a:xfrm>
            <a:off x="6380447" y="54760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161" name="직사각형 160"/>
          <p:cNvSpPr/>
          <p:nvPr/>
        </p:nvSpPr>
        <p:spPr bwMode="auto">
          <a:xfrm>
            <a:off x="1592234" y="5761676"/>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62" name="TextBox 161"/>
          <p:cNvSpPr txBox="1"/>
          <p:nvPr/>
        </p:nvSpPr>
        <p:spPr>
          <a:xfrm>
            <a:off x="6380447" y="575887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pic>
        <p:nvPicPr>
          <p:cNvPr id="163" name="그림 162"/>
          <p:cNvPicPr>
            <a:picLocks noChangeAspect="1"/>
          </p:cNvPicPr>
          <p:nvPr/>
        </p:nvPicPr>
        <p:blipFill>
          <a:blip r:embed="rId12"/>
          <a:stretch>
            <a:fillRect/>
          </a:stretch>
        </p:blipFill>
        <p:spPr>
          <a:xfrm>
            <a:off x="5147356" y="5716759"/>
            <a:ext cx="238356" cy="238356"/>
          </a:xfrm>
          <a:prstGeom prst="rect">
            <a:avLst/>
          </a:prstGeom>
        </p:spPr>
      </p:pic>
      <p:pic>
        <p:nvPicPr>
          <p:cNvPr id="164" name="그림 163"/>
          <p:cNvPicPr>
            <a:picLocks noChangeAspect="1"/>
          </p:cNvPicPr>
          <p:nvPr/>
        </p:nvPicPr>
        <p:blipFill>
          <a:blip r:embed="rId12"/>
          <a:stretch>
            <a:fillRect/>
          </a:stretch>
        </p:blipFill>
        <p:spPr>
          <a:xfrm>
            <a:off x="5147356" y="6011040"/>
            <a:ext cx="238356" cy="238356"/>
          </a:xfrm>
          <a:prstGeom prst="rect">
            <a:avLst/>
          </a:prstGeom>
        </p:spPr>
      </p:pic>
      <p:pic>
        <p:nvPicPr>
          <p:cNvPr id="165" name="그림 164"/>
          <p:cNvPicPr>
            <a:picLocks noChangeAspect="1"/>
          </p:cNvPicPr>
          <p:nvPr/>
        </p:nvPicPr>
        <p:blipFill>
          <a:blip r:embed="rId12"/>
          <a:stretch>
            <a:fillRect/>
          </a:stretch>
        </p:blipFill>
        <p:spPr>
          <a:xfrm>
            <a:off x="5147356" y="6294095"/>
            <a:ext cx="238356" cy="238356"/>
          </a:xfrm>
          <a:prstGeom prst="rect">
            <a:avLst/>
          </a:prstGeom>
        </p:spPr>
      </p:pic>
      <p:sp>
        <p:nvSpPr>
          <p:cNvPr id="166" name="직사각형 165"/>
          <p:cNvSpPr/>
          <p:nvPr/>
        </p:nvSpPr>
        <p:spPr>
          <a:xfrm>
            <a:off x="3484341" y="99603"/>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167" name="TextBox 166"/>
          <p:cNvSpPr txBox="1"/>
          <p:nvPr/>
        </p:nvSpPr>
        <p:spPr>
          <a:xfrm>
            <a:off x="3804989" y="1916244"/>
            <a:ext cx="836518" cy="39531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68" name="꺾인 연결선 167"/>
          <p:cNvCxnSpPr>
            <a:stCxn id="167" idx="0"/>
            <a:endCxn id="166" idx="2"/>
          </p:cNvCxnSpPr>
          <p:nvPr/>
        </p:nvCxnSpPr>
        <p:spPr bwMode="auto">
          <a:xfrm rot="5400000" flipH="1" flipV="1">
            <a:off x="3842268" y="1350916"/>
            <a:ext cx="946308" cy="184349"/>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1(3).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86" name="직사각형 85"/>
          <p:cNvSpPr/>
          <p:nvPr/>
        </p:nvSpPr>
        <p:spPr>
          <a:xfrm>
            <a:off x="-8040" y="4854762"/>
            <a:ext cx="1272391" cy="189313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en-US" altLang="ko-KR" sz="1000" b="1" kern="100" dirty="0" smtClean="0">
                <a:latin typeface="맑은 고딕"/>
                <a:ea typeface="맑은 고딕"/>
                <a:cs typeface="Times New Roman"/>
              </a:rPr>
              <a:t>HR</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클릭 시 해당인원 프로필 화면으로 이동</a:t>
            </a:r>
            <a:endParaRPr lang="en-US" altLang="ko-KR" sz="1000" b="1" kern="100" dirty="0" smtClean="0">
              <a:latin typeface="맑은 고딕"/>
              <a:ea typeface="맑은 고딕"/>
              <a:cs typeface="Times New Roman"/>
            </a:endParaRPr>
          </a:p>
        </p:txBody>
      </p:sp>
      <p:sp>
        <p:nvSpPr>
          <p:cNvPr id="87" name="TextBox 86"/>
          <p:cNvSpPr txBox="1"/>
          <p:nvPr/>
        </p:nvSpPr>
        <p:spPr>
          <a:xfrm>
            <a:off x="2245838" y="3664489"/>
            <a:ext cx="1256827" cy="9619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8" name="꺾인 연결선 87"/>
          <p:cNvCxnSpPr>
            <a:stCxn id="87" idx="1"/>
            <a:endCxn id="86" idx="0"/>
          </p:cNvCxnSpPr>
          <p:nvPr/>
        </p:nvCxnSpPr>
        <p:spPr bwMode="auto">
          <a:xfrm rot="10800000" flipV="1">
            <a:off x="628156" y="4145458"/>
            <a:ext cx="1617682" cy="709303"/>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TextBox 102"/>
          <p:cNvSpPr txBox="1"/>
          <p:nvPr/>
        </p:nvSpPr>
        <p:spPr>
          <a:xfrm>
            <a:off x="1429164" y="3013057"/>
            <a:ext cx="3456564" cy="677795"/>
          </a:xfrm>
          <a:prstGeom prst="rect">
            <a:avLst/>
          </a:prstGeom>
          <a:noFill/>
          <a:ln w="25400">
            <a:solidFill>
              <a:srgbClr val="FF0000"/>
            </a:solidFill>
            <a:prstDash val="dash"/>
          </a:ln>
        </p:spPr>
        <p:txBody>
          <a:bodyPr wrap="square" rtlCol="0">
            <a:normAutofit/>
          </a:bodyPr>
          <a:lstStyle/>
          <a:p>
            <a:endParaRPr lang="ko-KR" altLang="en-US" dirty="0"/>
          </a:p>
        </p:txBody>
      </p:sp>
      <p:sp>
        <p:nvSpPr>
          <p:cNvPr id="119" name="직사각형 118"/>
          <p:cNvSpPr/>
          <p:nvPr/>
        </p:nvSpPr>
        <p:spPr>
          <a:xfrm>
            <a:off x="-17829" y="2306923"/>
            <a:ext cx="1272391" cy="117331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항목 </a:t>
            </a:r>
            <a:endParaRPr lang="en-US" altLang="ko-KR" sz="1000" b="1" kern="100" dirty="0" smtClean="0">
              <a:latin typeface="맑은 고딕"/>
              <a:ea typeface="맑은 고딕"/>
              <a:cs typeface="Times New Roman"/>
            </a:endParaRPr>
          </a:p>
        </p:txBody>
      </p:sp>
      <p:cxnSp>
        <p:nvCxnSpPr>
          <p:cNvPr id="120" name="꺾인 연결선 119"/>
          <p:cNvCxnSpPr>
            <a:stCxn id="103" idx="1"/>
            <a:endCxn id="119" idx="2"/>
          </p:cNvCxnSpPr>
          <p:nvPr/>
        </p:nvCxnSpPr>
        <p:spPr bwMode="auto">
          <a:xfrm rot="10800000" flipV="1">
            <a:off x="618368" y="3351954"/>
            <a:ext cx="810797" cy="128281"/>
          </a:xfrm>
          <a:prstGeom prst="bentConnector4">
            <a:avLst>
              <a:gd name="adj1" fmla="val 10767"/>
              <a:gd name="adj2" fmla="val 44238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1136662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1(3).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pic>
        <p:nvPicPr>
          <p:cNvPr id="17" name="그림 16"/>
          <p:cNvPicPr>
            <a:picLocks noChangeAspect="1"/>
          </p:cNvPicPr>
          <p:nvPr/>
        </p:nvPicPr>
        <p:blipFill>
          <a:blip r:embed="rId3"/>
          <a:stretch>
            <a:fillRect/>
          </a:stretch>
        </p:blipFill>
        <p:spPr>
          <a:xfrm>
            <a:off x="4605436" y="4420030"/>
            <a:ext cx="4150854" cy="2086922"/>
          </a:xfrm>
          <a:prstGeom prst="rect">
            <a:avLst/>
          </a:prstGeom>
        </p:spPr>
      </p:pic>
      <p:pic>
        <p:nvPicPr>
          <p:cNvPr id="19" name="그림 18"/>
          <p:cNvPicPr>
            <a:picLocks noChangeAspect="1"/>
          </p:cNvPicPr>
          <p:nvPr/>
        </p:nvPicPr>
        <p:blipFill>
          <a:blip r:embed="rId4"/>
          <a:stretch>
            <a:fillRect/>
          </a:stretch>
        </p:blipFill>
        <p:spPr>
          <a:xfrm>
            <a:off x="5577172" y="4853710"/>
            <a:ext cx="190500" cy="190500"/>
          </a:xfrm>
          <a:prstGeom prst="rect">
            <a:avLst/>
          </a:prstGeom>
        </p:spPr>
      </p:pic>
      <p:pic>
        <p:nvPicPr>
          <p:cNvPr id="96" name="그림 95"/>
          <p:cNvPicPr>
            <a:picLocks noChangeAspect="1"/>
          </p:cNvPicPr>
          <p:nvPr/>
        </p:nvPicPr>
        <p:blipFill>
          <a:blip r:embed="rId4"/>
          <a:stretch>
            <a:fillRect/>
          </a:stretch>
        </p:blipFill>
        <p:spPr>
          <a:xfrm>
            <a:off x="7668344" y="4831938"/>
            <a:ext cx="190500" cy="190500"/>
          </a:xfrm>
          <a:prstGeom prst="rect">
            <a:avLst/>
          </a:prstGeom>
        </p:spPr>
      </p:pic>
      <p:sp>
        <p:nvSpPr>
          <p:cNvPr id="20" name="직사각형 19"/>
          <p:cNvSpPr/>
          <p:nvPr/>
        </p:nvSpPr>
        <p:spPr bwMode="auto">
          <a:xfrm>
            <a:off x="4605436" y="4346712"/>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420030"/>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948742"/>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948744"/>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6041232"/>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6041232"/>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6024668"/>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6035500"/>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60869"/>
            <a:ext cx="1729873" cy="127909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팝업 창 닫히면서 신청확인 </a:t>
            </a:r>
            <a:r>
              <a:rPr lang="ko-KR" altLang="en-US" sz="1000" b="1" kern="100" dirty="0" err="1" smtClean="0">
                <a:latin typeface="맑은 고딕"/>
                <a:ea typeface="맑은 고딕"/>
                <a:cs typeface="Times New Roman"/>
              </a:rPr>
              <a:t>팝업창</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표시</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77712" y="1556611"/>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 </a:t>
            </a:r>
            <a:r>
              <a:rPr lang="ko-KR" altLang="en-US" sz="1000" b="1" kern="100" dirty="0" err="1" smtClean="0">
                <a:latin typeface="맑은 고딕"/>
                <a:ea typeface="맑은 고딕"/>
                <a:cs typeface="Times New Roman"/>
              </a:rPr>
              <a:t>작성란</a:t>
            </a:r>
            <a:r>
              <a:rPr lang="ko-KR" altLang="en-US" sz="1000" b="1" kern="100" dirty="0" smtClean="0">
                <a:latin typeface="맑은 고딕"/>
                <a:ea typeface="맑은 고딕"/>
                <a:cs typeface="Times New Roman"/>
              </a:rPr>
              <a:t> 활성화</a:t>
            </a:r>
            <a:endParaRPr lang="en-US" altLang="ko-KR" sz="1000" b="1" kern="100" dirty="0" smtClean="0">
              <a:latin typeface="맑은 고딕"/>
              <a:ea typeface="맑은 고딕"/>
              <a:cs typeface="Times New Roman"/>
            </a:endParaRPr>
          </a:p>
        </p:txBody>
      </p: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06712" y="3223669"/>
            <a:ext cx="2753771" cy="3507268"/>
          </a:xfrm>
          <a:prstGeom prst="bentConnector4">
            <a:avLst>
              <a:gd name="adj1" fmla="val -8301"/>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Oval 14"/>
          <p:cNvSpPr>
            <a:spLocks noChangeArrowheads="1"/>
          </p:cNvSpPr>
          <p:nvPr/>
        </p:nvSpPr>
        <p:spPr bwMode="gray">
          <a:xfrm>
            <a:off x="4669762" y="144737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7" name="직사각형 36"/>
          <p:cNvSpPr/>
          <p:nvPr/>
        </p:nvSpPr>
        <p:spPr>
          <a:xfrm>
            <a:off x="4797839" y="299236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사유작성은 </a:t>
            </a:r>
            <a:r>
              <a:rPr lang="en-US" altLang="ko-KR" sz="1000" b="1" kern="100" dirty="0">
                <a:latin typeface="맑은 고딕"/>
                <a:ea typeface="맑은 고딕"/>
                <a:cs typeface="Times New Roman"/>
              </a:rPr>
              <a:t>140</a:t>
            </a:r>
            <a:r>
              <a:rPr lang="ko-KR" altLang="en-US" sz="1000" b="1" kern="100" dirty="0">
                <a:latin typeface="맑은 고딕"/>
                <a:ea typeface="맑은 고딕"/>
                <a:cs typeface="Times New Roman"/>
              </a:rPr>
              <a:t>자 이내로 작성 되도록 박스 크기 </a:t>
            </a:r>
            <a:r>
              <a:rPr lang="en-US" altLang="ko-KR" sz="1000" b="1" kern="100" dirty="0">
                <a:latin typeface="맑은 고딕"/>
                <a:ea typeface="맑은 고딕"/>
                <a:cs typeface="Times New Roman"/>
              </a:rPr>
              <a:t>FIX</a:t>
            </a: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77712" y="2187602"/>
            <a:ext cx="1004417" cy="2767234"/>
          </a:xfrm>
          <a:prstGeom prst="bentConnector5">
            <a:avLst>
              <a:gd name="adj1" fmla="val -22759"/>
              <a:gd name="adj2" fmla="val 40426"/>
              <a:gd name="adj3" fmla="val 1227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14"/>
          <p:cNvSpPr>
            <a:spLocks noChangeArrowheads="1"/>
          </p:cNvSpPr>
          <p:nvPr/>
        </p:nvSpPr>
        <p:spPr bwMode="gray">
          <a:xfrm>
            <a:off x="7022192" y="2864211"/>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111" name="Oval 14"/>
          <p:cNvSpPr>
            <a:spLocks noChangeArrowheads="1"/>
          </p:cNvSpPr>
          <p:nvPr/>
        </p:nvSpPr>
        <p:spPr bwMode="gray">
          <a:xfrm>
            <a:off x="4705026" y="289882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grpSp>
        <p:nvGrpSpPr>
          <p:cNvPr id="12" name="그룹 11"/>
          <p:cNvGrpSpPr/>
          <p:nvPr/>
        </p:nvGrpSpPr>
        <p:grpSpPr>
          <a:xfrm>
            <a:off x="5369865" y="809446"/>
            <a:ext cx="3194584" cy="521623"/>
            <a:chOff x="5424900" y="908140"/>
            <a:chExt cx="3194584" cy="521623"/>
          </a:xfrm>
        </p:grpSpPr>
        <p:sp>
          <p:nvSpPr>
            <p:cNvPr id="42" name="직사각형 41"/>
            <p:cNvSpPr/>
            <p:nvPr/>
          </p:nvSpPr>
          <p:spPr>
            <a:xfrm>
              <a:off x="5424900" y="908140"/>
              <a:ext cx="3194584" cy="521623"/>
            </a:xfrm>
            <a:prstGeom prst="rect">
              <a:avLst/>
            </a:prstGeom>
            <a:solidFill>
              <a:schemeClr val="bg1">
                <a:lumMod val="95000"/>
              </a:schemeClr>
            </a:solidFill>
            <a:ln w="19050">
              <a:solidFill>
                <a:schemeClr val="tx1"/>
              </a:solidFill>
            </a:ln>
          </p:spPr>
          <p:txBody>
            <a:bodyPr wrap="square" lIns="0" tIns="36000" rIns="0" bIns="0" anchor="t">
              <a:normAutofit/>
            </a:bodyPr>
            <a:lstStyle/>
            <a:p>
              <a:pPr marL="85725"/>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사전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당일 캔슬신청이 성공적으로 완료되었습니다 </a:t>
              </a:r>
              <a:r>
                <a:rPr lang="en-US" altLang="ko-KR" sz="1000" b="1" kern="100" dirty="0" smtClean="0">
                  <a:latin typeface="맑은 고딕"/>
                  <a:ea typeface="맑은 고딕"/>
                  <a:cs typeface="Times New Roman"/>
                </a:rPr>
                <a:t>]</a:t>
              </a:r>
            </a:p>
          </p:txBody>
        </p:sp>
        <p:sp>
          <p:nvSpPr>
            <p:cNvPr id="43" name="직사각형 42"/>
            <p:cNvSpPr/>
            <p:nvPr/>
          </p:nvSpPr>
          <p:spPr bwMode="auto">
            <a:xfrm>
              <a:off x="6932831" y="1177185"/>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7142517" y="3191444"/>
            <a:ext cx="1613774" cy="49671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8" name="꺾인 연결선 17"/>
          <p:cNvCxnSpPr>
            <a:stCxn id="104" idx="3"/>
            <a:endCxn id="5" idx="3"/>
          </p:cNvCxnSpPr>
          <p:nvPr/>
        </p:nvCxnSpPr>
        <p:spPr bwMode="auto">
          <a:xfrm flipH="1" flipV="1">
            <a:off x="8604448" y="962025"/>
            <a:ext cx="151843" cy="2477778"/>
          </a:xfrm>
          <a:prstGeom prst="bentConnector3">
            <a:avLst>
              <a:gd name="adj1" fmla="val -15055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a:off x="6845267" y="1051672"/>
            <a:ext cx="414112" cy="30981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4" name="직사각형 53"/>
          <p:cNvSpPr/>
          <p:nvPr/>
        </p:nvSpPr>
        <p:spPr>
          <a:xfrm>
            <a:off x="7548032" y="1875269"/>
            <a:ext cx="1060129"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시 창 닫힘</a:t>
            </a:r>
            <a:endParaRPr lang="en-US" altLang="ko-KR" sz="1000" b="1" dirty="0" smtClean="0"/>
          </a:p>
        </p:txBody>
      </p:sp>
      <p:cxnSp>
        <p:nvCxnSpPr>
          <p:cNvPr id="25" name="꺾인 연결선 24"/>
          <p:cNvCxnSpPr>
            <a:stCxn id="53" idx="2"/>
            <a:endCxn id="54" idx="0"/>
          </p:cNvCxnSpPr>
          <p:nvPr/>
        </p:nvCxnSpPr>
        <p:spPr bwMode="auto">
          <a:xfrm rot="16200000" flipH="1">
            <a:off x="7308319" y="1105490"/>
            <a:ext cx="513783" cy="102577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27885209"/>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46170"/>
            <a:ext cx="1521869" cy="149692"/>
          </a:xfrm>
          <a:prstGeom prst="rect">
            <a:avLst/>
          </a:prstGeom>
        </p:spPr>
      </p:pic>
      <p:graphicFrame>
        <p:nvGraphicFramePr>
          <p:cNvPr id="127" name="표 126"/>
          <p:cNvGraphicFramePr>
            <a:graphicFrameLocks noGrp="1"/>
          </p:cNvGraphicFramePr>
          <p:nvPr>
            <p:extLst/>
          </p:nvPr>
        </p:nvGraphicFramePr>
        <p:xfrm>
          <a:off x="1342454" y="2118303"/>
          <a:ext cx="5708382" cy="4337103"/>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99648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018255"/>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483282" y="541763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29072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364298" y="41255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539498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364298" y="567603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12</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01</a:t>
            </a:r>
            <a:r>
              <a:rPr kumimoji="1" lang="ko-KR" altLang="en-US" sz="900" b="1" dirty="0" smtClean="0">
                <a:solidFill>
                  <a:schemeClr val="bg1"/>
                </a:solidFill>
                <a:latin typeface="Arial" charset="0"/>
                <a:ea typeface="돋움" pitchFamily="50" charset="-127"/>
              </a:rPr>
              <a:t>일 </a:t>
            </a:r>
            <a:r>
              <a:rPr kumimoji="1" lang="ko-KR" altLang="en-US" sz="900" b="1" dirty="0" smtClean="0">
                <a:solidFill>
                  <a:schemeClr val="bg1"/>
                </a:solidFill>
                <a:latin typeface="Arial" charset="0"/>
                <a:ea typeface="돋움" pitchFamily="50" charset="-127"/>
              </a:rPr>
              <a:t>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10331" y="555625"/>
            <a:ext cx="1786815"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최신 진행 순으로 클래스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진행취소 </a:t>
            </a:r>
            <a:r>
              <a:rPr lang="en-US" altLang="ko-KR" sz="1000" dirty="0" smtClean="0"/>
              <a:t>&gt; </a:t>
            </a:r>
            <a:r>
              <a:rPr lang="ko-KR" altLang="en-US" sz="1000" dirty="0" smtClean="0"/>
              <a:t>진행 중</a:t>
            </a:r>
            <a:r>
              <a:rPr lang="en-US" altLang="ko-KR" sz="1000" dirty="0" smtClean="0"/>
              <a:t> &gt; </a:t>
            </a:r>
            <a:r>
              <a:rPr lang="ko-KR" altLang="en-US" sz="1000" dirty="0" smtClean="0"/>
              <a:t>미 진행 </a:t>
            </a:r>
            <a:r>
              <a:rPr lang="en-US" altLang="ko-KR" sz="1000" dirty="0" smtClean="0"/>
              <a:t>&gt; </a:t>
            </a:r>
            <a:r>
              <a:rPr lang="ko-KR" altLang="en-US" sz="1000" dirty="0" smtClean="0"/>
              <a:t>진행완료 순으로 표시하기</a:t>
            </a:r>
            <a:endParaRPr lang="en-US" altLang="ko-KR" sz="1000" dirty="0" smtClean="0"/>
          </a:p>
        </p:txBody>
      </p:sp>
      <p:sp>
        <p:nvSpPr>
          <p:cNvPr id="114" name="직사각형 113"/>
          <p:cNvSpPr/>
          <p:nvPr/>
        </p:nvSpPr>
        <p:spPr bwMode="auto">
          <a:xfrm>
            <a:off x="1353340" y="2464466"/>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37" name="직사각형 136"/>
          <p:cNvSpPr/>
          <p:nvPr/>
        </p:nvSpPr>
        <p:spPr bwMode="auto">
          <a:xfrm>
            <a:off x="1364298" y="439983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38" name="직사각형 137"/>
          <p:cNvSpPr/>
          <p:nvPr/>
        </p:nvSpPr>
        <p:spPr bwMode="auto">
          <a:xfrm>
            <a:off x="1364298" y="32683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248622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1689370"/>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46170"/>
            <a:ext cx="1521869" cy="149692"/>
          </a:xfrm>
          <a:prstGeom prst="rect">
            <a:avLst/>
          </a:prstGeom>
        </p:spPr>
      </p:pic>
      <p:graphicFrame>
        <p:nvGraphicFramePr>
          <p:cNvPr id="127" name="표 126"/>
          <p:cNvGraphicFramePr>
            <a:graphicFrameLocks noGrp="1"/>
          </p:cNvGraphicFramePr>
          <p:nvPr>
            <p:extLst/>
          </p:nvPr>
        </p:nvGraphicFramePr>
        <p:xfrm>
          <a:off x="1342454" y="2118303"/>
          <a:ext cx="5708382" cy="4337103"/>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99648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018255"/>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483282" y="541763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29072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364298" y="41255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539498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364298" y="567603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12</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01</a:t>
            </a:r>
            <a:r>
              <a:rPr kumimoji="1" lang="ko-KR" altLang="en-US" sz="900" b="1" dirty="0" smtClean="0">
                <a:solidFill>
                  <a:schemeClr val="bg1"/>
                </a:solidFill>
                <a:latin typeface="Arial" charset="0"/>
                <a:ea typeface="돋움" pitchFamily="50" charset="-127"/>
              </a:rPr>
              <a:t>일 </a:t>
            </a:r>
            <a:r>
              <a:rPr kumimoji="1" lang="ko-KR" altLang="en-US" sz="900" b="1" dirty="0" smtClean="0">
                <a:solidFill>
                  <a:schemeClr val="bg1"/>
                </a:solidFill>
                <a:latin typeface="Arial" charset="0"/>
                <a:ea typeface="돋움" pitchFamily="50" charset="-127"/>
              </a:rPr>
              <a:t>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10331" y="555625"/>
            <a:ext cx="1786815"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최신 진행 순으로 클래스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진행취소 </a:t>
            </a:r>
            <a:r>
              <a:rPr lang="en-US" altLang="ko-KR" sz="1000" dirty="0" smtClean="0"/>
              <a:t>&gt; </a:t>
            </a:r>
            <a:r>
              <a:rPr lang="ko-KR" altLang="en-US" sz="1000" dirty="0" smtClean="0"/>
              <a:t>진행 중</a:t>
            </a:r>
            <a:r>
              <a:rPr lang="en-US" altLang="ko-KR" sz="1000" dirty="0" smtClean="0"/>
              <a:t> &gt; </a:t>
            </a:r>
            <a:r>
              <a:rPr lang="ko-KR" altLang="en-US" sz="1000" dirty="0" smtClean="0"/>
              <a:t>미 진행 </a:t>
            </a:r>
            <a:r>
              <a:rPr lang="en-US" altLang="ko-KR" sz="1000" dirty="0" smtClean="0"/>
              <a:t>&gt; </a:t>
            </a:r>
            <a:r>
              <a:rPr lang="ko-KR" altLang="en-US" sz="1000" dirty="0" smtClean="0"/>
              <a:t>진행완료 순으로 표시하기</a:t>
            </a:r>
            <a:endParaRPr lang="en-US" altLang="ko-KR" sz="1000" dirty="0" smtClean="0"/>
          </a:p>
        </p:txBody>
      </p:sp>
      <p:sp>
        <p:nvSpPr>
          <p:cNvPr id="114" name="직사각형 113"/>
          <p:cNvSpPr/>
          <p:nvPr/>
        </p:nvSpPr>
        <p:spPr bwMode="auto">
          <a:xfrm>
            <a:off x="1353340" y="2464466"/>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37" name="직사각형 136"/>
          <p:cNvSpPr/>
          <p:nvPr/>
        </p:nvSpPr>
        <p:spPr bwMode="auto">
          <a:xfrm>
            <a:off x="1364298" y="439983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38" name="직사각형 137"/>
          <p:cNvSpPr/>
          <p:nvPr/>
        </p:nvSpPr>
        <p:spPr bwMode="auto">
          <a:xfrm>
            <a:off x="1364298" y="32683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248622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1450327"/>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2425" y="915934"/>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47004" y="1478092"/>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25232" y="1261999"/>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38" y="40268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81552" y="4054169"/>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52738" y="95895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35834" y="1491620"/>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465564904"/>
              </p:ext>
            </p:extLst>
          </p:nvPr>
        </p:nvGraphicFramePr>
        <p:xfrm>
          <a:off x="1407769" y="1816360"/>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87448" y="1553374"/>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46720" y="4257059"/>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34005" y="6006685"/>
            <a:ext cx="1293034" cy="197972"/>
          </a:xfrm>
          <a:prstGeom prst="rect">
            <a:avLst/>
          </a:prstGeom>
        </p:spPr>
      </p:pic>
      <p:pic>
        <p:nvPicPr>
          <p:cNvPr id="92" name="그림 91"/>
          <p:cNvPicPr>
            <a:picLocks noChangeAspect="1"/>
          </p:cNvPicPr>
          <p:nvPr/>
        </p:nvPicPr>
        <p:blipFill>
          <a:blip r:embed="rId5"/>
          <a:stretch>
            <a:fillRect/>
          </a:stretch>
        </p:blipFill>
        <p:spPr>
          <a:xfrm>
            <a:off x="6119329" y="4301090"/>
            <a:ext cx="1016495" cy="201125"/>
          </a:xfrm>
          <a:prstGeom prst="rect">
            <a:avLst/>
          </a:prstGeom>
        </p:spPr>
      </p:pic>
      <p:sp>
        <p:nvSpPr>
          <p:cNvPr id="106" name="TextBox 105"/>
          <p:cNvSpPr txBox="1"/>
          <p:nvPr/>
        </p:nvSpPr>
        <p:spPr>
          <a:xfrm>
            <a:off x="1839889" y="43157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72948" y="43220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721076" y="4712052"/>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48862" y="4840921"/>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416156" y="6053948"/>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3845882360"/>
              </p:ext>
            </p:extLst>
          </p:nvPr>
        </p:nvGraphicFramePr>
        <p:xfrm>
          <a:off x="1418656" y="4560043"/>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401488" y="43220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52479" y="492213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159458848"/>
              </p:ext>
            </p:extLst>
          </p:nvPr>
        </p:nvGraphicFramePr>
        <p:xfrm>
          <a:off x="1409842" y="3187332"/>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71690" y="3505200"/>
            <a:ext cx="180975" cy="180975"/>
          </a:xfrm>
          <a:prstGeom prst="rect">
            <a:avLst/>
          </a:prstGeom>
        </p:spPr>
      </p:pic>
      <p:sp>
        <p:nvSpPr>
          <p:cNvPr id="148" name="직사각형 147"/>
          <p:cNvSpPr/>
          <p:nvPr/>
        </p:nvSpPr>
        <p:spPr bwMode="auto">
          <a:xfrm>
            <a:off x="1452479" y="523019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52533" y="549471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53775" y="573643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2" name="직사각형 51"/>
          <p:cNvSpPr/>
          <p:nvPr/>
        </p:nvSpPr>
        <p:spPr>
          <a:xfrm>
            <a:off x="7308304" y="1650572"/>
            <a:ext cx="1630923"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당월 비용검색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해당 월에 발생한 전체 비용 정보만 보여주기</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전체 </a:t>
            </a:r>
            <a:r>
              <a:rPr lang="ko-KR" altLang="en-US" sz="1000" b="1" dirty="0"/>
              <a:t>비용검색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첫 화면에서는 현재 진행 중인 프로그램만 보여주기</a:t>
            </a:r>
            <a:endParaRPr lang="en-US" altLang="ko-KR" sz="1000" dirty="0" smtClean="0"/>
          </a:p>
          <a:p>
            <a:pPr marL="271463" lvl="2" indent="-96838">
              <a:buFont typeface="Wingdings" panose="05000000000000000000" pitchFamily="2" charset="2"/>
              <a:buChar char="ü"/>
            </a:pPr>
            <a:r>
              <a:rPr lang="ko-KR" altLang="en-US" sz="1000" dirty="0" smtClean="0"/>
              <a:t>합계 금액은 부가세가 포함되지 않은 금액</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공통 기준</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해당 탭 클릭 시 해당 사항만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프로그램 명은 가</a:t>
            </a:r>
            <a:r>
              <a:rPr lang="en-US" altLang="ko-KR" sz="1000" dirty="0"/>
              <a:t>A B C, </a:t>
            </a:r>
            <a:r>
              <a:rPr lang="ko-KR" altLang="en-US" sz="1000" dirty="0"/>
              <a:t>가</a:t>
            </a:r>
            <a:r>
              <a:rPr lang="en-US" altLang="ko-KR" sz="1000" dirty="0"/>
              <a:t> </a:t>
            </a:r>
            <a:r>
              <a:rPr lang="ko-KR" altLang="en-US" sz="1000" dirty="0"/>
              <a:t>나 다 순으로 </a:t>
            </a:r>
            <a:r>
              <a:rPr lang="ko-KR" altLang="en-US" sz="1000" dirty="0" smtClean="0"/>
              <a:t>정렬</a:t>
            </a:r>
            <a:endParaRPr lang="en-US" altLang="ko-KR" sz="1000" dirty="0" smtClean="0"/>
          </a:p>
        </p:txBody>
      </p:sp>
      <p:sp>
        <p:nvSpPr>
          <p:cNvPr id="2" name="직사각형 1"/>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graphicFrame>
        <p:nvGraphicFramePr>
          <p:cNvPr id="146" name="표 145"/>
          <p:cNvGraphicFramePr>
            <a:graphicFrameLocks noGrp="1"/>
          </p:cNvGraphicFramePr>
          <p:nvPr>
            <p:extLst>
              <p:ext uri="{D42A27DB-BD31-4B8C-83A1-F6EECF244321}">
                <p14:modId xmlns:p14="http://schemas.microsoft.com/office/powerpoint/2010/main" val="3626674701"/>
              </p:ext>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rPr>
                        <a:t>5610000</a:t>
                      </a:r>
                      <a:r>
                        <a:rPr lang="ko-KR" altLang="en-US" sz="900" b="1"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4"/>
          <a:stretch>
            <a:fillRect/>
          </a:stretch>
        </p:blipFill>
        <p:spPr>
          <a:xfrm>
            <a:off x="6239032" y="3461656"/>
            <a:ext cx="180975" cy="180975"/>
          </a:xfrm>
          <a:prstGeom prst="rect">
            <a:avLst/>
          </a:prstGeom>
        </p:spPr>
      </p:pic>
      <p:sp>
        <p:nvSpPr>
          <p:cNvPr id="51" name="TextBox 50"/>
          <p:cNvSpPr txBox="1"/>
          <p:nvPr/>
        </p:nvSpPr>
        <p:spPr>
          <a:xfrm>
            <a:off x="1781892" y="1501880"/>
            <a:ext cx="4925009" cy="227295"/>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3" name="직사각형 52"/>
          <p:cNvSpPr/>
          <p:nvPr/>
        </p:nvSpPr>
        <p:spPr bwMode="auto">
          <a:xfrm>
            <a:off x="7593835" y="29545"/>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
        <p:nvSpPr>
          <p:cNvPr id="54" name="직사각형 53"/>
          <p:cNvSpPr/>
          <p:nvPr/>
        </p:nvSpPr>
        <p:spPr>
          <a:xfrm>
            <a:off x="7323288" y="1509830"/>
            <a:ext cx="1630923" cy="13829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년</a:t>
            </a:r>
            <a:r>
              <a:rPr lang="ko-KR" altLang="en-US" sz="1000" b="1" dirty="0" smtClean="0"/>
              <a:t>도 버튼 클릭 시 해당 년도로 이동</a:t>
            </a:r>
            <a:endParaRPr lang="en-US" altLang="ko-KR" sz="1000" b="1" dirty="0" smtClean="0"/>
          </a:p>
          <a:p>
            <a:pPr marL="87313" indent="-87313">
              <a:buFont typeface="Arial" panose="020B0604020202020204" pitchFamily="34" charset="0"/>
              <a:buChar char="•"/>
            </a:pPr>
            <a:r>
              <a:rPr lang="ko-KR" altLang="en-US" sz="1000" b="1" dirty="0" smtClean="0"/>
              <a:t>해당 월을 기준으로 그 이전 월에 대한 버튼은 모두 활성화 되어있으며 아직 도래하지 않은 월의 경우 버튼 비활성화 </a:t>
            </a:r>
            <a:endParaRPr lang="en-US" altLang="ko-KR" sz="1000" b="1" dirty="0" smtClean="0"/>
          </a:p>
        </p:txBody>
      </p:sp>
      <p:cxnSp>
        <p:nvCxnSpPr>
          <p:cNvPr id="10" name="꺾인 연결선 9"/>
          <p:cNvCxnSpPr>
            <a:stCxn id="51" idx="3"/>
            <a:endCxn id="54" idx="0"/>
          </p:cNvCxnSpPr>
          <p:nvPr/>
        </p:nvCxnSpPr>
        <p:spPr bwMode="auto">
          <a:xfrm flipV="1">
            <a:off x="6706901" y="1509830"/>
            <a:ext cx="1431849" cy="105698"/>
          </a:xfrm>
          <a:prstGeom prst="bentConnector4">
            <a:avLst>
              <a:gd name="adj1" fmla="val 21524"/>
              <a:gd name="adj2" fmla="val 32379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a:picLocks noChangeAspect="1"/>
          </p:cNvPicPr>
          <p:nvPr/>
        </p:nvPicPr>
        <p:blipFill>
          <a:blip r:embed="rId5"/>
          <a:stretch>
            <a:fillRect/>
          </a:stretch>
        </p:blipFill>
        <p:spPr>
          <a:xfrm>
            <a:off x="7222499" y="3305099"/>
            <a:ext cx="1926925" cy="2567171"/>
          </a:xfrm>
          <a:prstGeom prst="rect">
            <a:avLst/>
          </a:prstGeom>
        </p:spPr>
      </p:pic>
      <p:sp>
        <p:nvSpPr>
          <p:cNvPr id="60" name="TextBox 59"/>
          <p:cNvSpPr txBox="1"/>
          <p:nvPr/>
        </p:nvSpPr>
        <p:spPr>
          <a:xfrm>
            <a:off x="2001484" y="2089313"/>
            <a:ext cx="615064" cy="803454"/>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331640" y="4170852"/>
            <a:ext cx="1532197" cy="9863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 클릭 시 해당 교수 </a:t>
            </a:r>
            <a:r>
              <a:rPr lang="ko-KR" altLang="en-US" sz="1000" b="1" smtClean="0"/>
              <a:t>프로필 화면으로 이동 </a:t>
            </a:r>
            <a:endParaRPr lang="en-US" altLang="ko-KR" sz="1000" b="1" dirty="0" smtClean="0"/>
          </a:p>
        </p:txBody>
      </p:sp>
      <p:cxnSp>
        <p:nvCxnSpPr>
          <p:cNvPr id="16" name="꺾인 연결선 15"/>
          <p:cNvCxnSpPr>
            <a:stCxn id="60" idx="1"/>
            <a:endCxn id="63" idx="1"/>
          </p:cNvCxnSpPr>
          <p:nvPr/>
        </p:nvCxnSpPr>
        <p:spPr bwMode="auto">
          <a:xfrm rot="10800000" flipV="1">
            <a:off x="1331640" y="2491040"/>
            <a:ext cx="669844" cy="2172982"/>
          </a:xfrm>
          <a:prstGeom prst="bentConnector3">
            <a:avLst>
              <a:gd name="adj1" fmla="val 13412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6207928" y="3428155"/>
            <a:ext cx="244737" cy="23624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pic>
        <p:nvPicPr>
          <p:cNvPr id="18" name="그림 17"/>
          <p:cNvPicPr>
            <a:picLocks noChangeAspect="1"/>
          </p:cNvPicPr>
          <p:nvPr/>
        </p:nvPicPr>
        <p:blipFill>
          <a:blip r:embed="rId6"/>
          <a:stretch>
            <a:fillRect/>
          </a:stretch>
        </p:blipFill>
        <p:spPr>
          <a:xfrm>
            <a:off x="187135" y="6038885"/>
            <a:ext cx="7951614" cy="463602"/>
          </a:xfrm>
          <a:prstGeom prst="rect">
            <a:avLst/>
          </a:prstGeom>
        </p:spPr>
      </p:pic>
      <p:cxnSp>
        <p:nvCxnSpPr>
          <p:cNvPr id="20" name="꺾인 연결선 19"/>
          <p:cNvCxnSpPr>
            <a:stCxn id="73" idx="2"/>
            <a:endCxn id="18" idx="3"/>
          </p:cNvCxnSpPr>
          <p:nvPr/>
        </p:nvCxnSpPr>
        <p:spPr bwMode="auto">
          <a:xfrm rot="16200000" flipH="1">
            <a:off x="5931382" y="4063318"/>
            <a:ext cx="2606283" cy="1808452"/>
          </a:xfrm>
          <a:prstGeom prst="bentConnector4">
            <a:avLst>
              <a:gd name="adj1" fmla="val 45553"/>
              <a:gd name="adj2" fmla="val 1126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4736915" y="3976379"/>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PDF </a:t>
            </a:r>
            <a:r>
              <a:rPr lang="ko-KR" altLang="en-US" sz="1000" b="1" dirty="0" smtClean="0"/>
              <a:t>파일 아이콘 </a:t>
            </a:r>
            <a:r>
              <a:rPr lang="ko-KR" altLang="en-US" sz="1000" b="1" dirty="0" err="1" smtClean="0"/>
              <a:t>클릭시</a:t>
            </a:r>
            <a:r>
              <a:rPr lang="ko-KR" altLang="en-US" sz="1000" b="1" dirty="0" smtClean="0"/>
              <a:t> 파일 다운 확인 창 팝업으로 표시</a:t>
            </a:r>
            <a:endParaRPr lang="en-US" altLang="ko-KR" sz="1000" b="1" dirty="0" smtClean="0"/>
          </a:p>
        </p:txBody>
      </p:sp>
      <p:sp>
        <p:nvSpPr>
          <p:cNvPr id="75" name="TextBox 74"/>
          <p:cNvSpPr txBox="1"/>
          <p:nvPr/>
        </p:nvSpPr>
        <p:spPr>
          <a:xfrm>
            <a:off x="165362" y="6012665"/>
            <a:ext cx="7973388" cy="489822"/>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직사각형 76"/>
          <p:cNvSpPr/>
          <p:nvPr/>
        </p:nvSpPr>
        <p:spPr>
          <a:xfrm>
            <a:off x="4763310" y="4921353"/>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Invoice </a:t>
            </a:r>
            <a:r>
              <a:rPr lang="ko-KR" altLang="en-US" sz="1000" b="1" dirty="0" smtClean="0"/>
              <a:t>파일 양식</a:t>
            </a:r>
            <a:endParaRPr lang="en-US" altLang="ko-KR" sz="1000" b="1" dirty="0" smtClean="0"/>
          </a:p>
        </p:txBody>
      </p:sp>
      <p:cxnSp>
        <p:nvCxnSpPr>
          <p:cNvPr id="82" name="꺾인 연결선 81"/>
          <p:cNvCxnSpPr>
            <a:stCxn id="77" idx="3"/>
            <a:endCxn id="13" idx="1"/>
          </p:cNvCxnSpPr>
          <p:nvPr/>
        </p:nvCxnSpPr>
        <p:spPr bwMode="auto">
          <a:xfrm flipV="1">
            <a:off x="6295507" y="4588685"/>
            <a:ext cx="926992" cy="7518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60948"/>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3" name="직사각형 2"/>
          <p:cNvSpPr/>
          <p:nvPr/>
        </p:nvSpPr>
        <p:spPr bwMode="auto">
          <a:xfrm>
            <a:off x="5580112" y="917917"/>
            <a:ext cx="1512168" cy="1070923"/>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Level</a:t>
            </a:r>
            <a:r>
              <a:rPr kumimoji="1" lang="en-US" altLang="ko-KR"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smtClean="0">
                <a:ln>
                  <a:noFill/>
                </a:ln>
                <a:solidFill>
                  <a:schemeClr val="bg1"/>
                </a:solidFill>
                <a:effectLst/>
                <a:latin typeface="Arial" charset="0"/>
                <a:ea typeface="돋움" pitchFamily="50" charset="-127"/>
              </a:rPr>
              <a:t>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30966" y="90452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74474338"/>
              </p:ext>
            </p:extLst>
          </p:nvPr>
        </p:nvGraphicFramePr>
        <p:xfrm>
          <a:off x="1370989" y="1988839"/>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6157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615724" y="33104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615724" y="376726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615724" y="424955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615724" y="472514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615724" y="51716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615724" y="563469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615724" y="606831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a:t>
            </a:r>
            <a:r>
              <a:rPr lang="en-US" altLang="ko-KR" sz="1000" dirty="0"/>
              <a:t/>
            </a:r>
            <a:br>
              <a:rPr lang="en-US" altLang="ko-KR" sz="1000" dirty="0"/>
            </a:br>
            <a:r>
              <a:rPr lang="ko-KR" altLang="en-US" sz="1000" dirty="0" smtClean="0"/>
              <a:t>순서대로 배열</a:t>
            </a:r>
            <a:r>
              <a:rPr lang="en-US" altLang="ko-KR" sz="1000" dirty="0" smtClean="0"/>
              <a:t/>
            </a:r>
            <a:br>
              <a:rPr lang="en-US" altLang="ko-KR" sz="1000" dirty="0" smtClean="0"/>
            </a:br>
            <a:r>
              <a:rPr lang="en-US" altLang="ko-KR" sz="1000" dirty="0" smtClean="0"/>
              <a:t>- </a:t>
            </a:r>
            <a:r>
              <a:rPr lang="ko-KR" altLang="en-US" sz="1000" dirty="0" smtClean="0"/>
              <a:t>첫 수업 시작일 기준</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8758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4691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768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30" name="직사각형 29"/>
          <p:cNvSpPr/>
          <p:nvPr/>
        </p:nvSpPr>
        <p:spPr>
          <a:xfrm>
            <a:off x="-41959" y="423174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sp>
        <p:nvSpPr>
          <p:cNvPr id="49" name="직사각형 48"/>
          <p:cNvSpPr/>
          <p:nvPr/>
        </p:nvSpPr>
        <p:spPr>
          <a:xfrm>
            <a:off x="7627352" y="1327353"/>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96401" y="3606858"/>
            <a:ext cx="855105" cy="98121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682195" y="4231741"/>
            <a:ext cx="982604" cy="434391"/>
          </a:xfrm>
          <a:prstGeom prst="bentConnector4">
            <a:avLst>
              <a:gd name="adj1" fmla="val 13151"/>
              <a:gd name="adj2" fmla="val 15262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graphicFrame>
        <p:nvGraphicFramePr>
          <p:cNvPr id="50" name="표 49"/>
          <p:cNvGraphicFramePr>
            <a:graphicFrameLocks noGrp="1"/>
          </p:cNvGraphicFramePr>
          <p:nvPr>
            <p:extLst>
              <p:ext uri="{D42A27DB-BD31-4B8C-83A1-F6EECF244321}">
                <p14:modId xmlns:p14="http://schemas.microsoft.com/office/powerpoint/2010/main" val="3806455079"/>
              </p:ext>
            </p:extLst>
          </p:nvPr>
        </p:nvGraphicFramePr>
        <p:xfrm>
          <a:off x="1690302" y="2048091"/>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직사각형 51"/>
          <p:cNvSpPr/>
          <p:nvPr/>
        </p:nvSpPr>
        <p:spPr bwMode="auto">
          <a:xfrm>
            <a:off x="2935037" y="28766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2935037" y="336972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2935037" y="382652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2935037" y="430880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2935037" y="478439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935037" y="523091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935037" y="569394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1" name="직사각형 70"/>
          <p:cNvSpPr/>
          <p:nvPr/>
        </p:nvSpPr>
        <p:spPr bwMode="auto">
          <a:xfrm>
            <a:off x="2935037" y="61275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290845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37581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838393"/>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428413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291930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382423"/>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8383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346839"/>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80616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523614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34866" y="2714957"/>
            <a:ext cx="561535"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29" name="TextBox 28"/>
          <p:cNvSpPr txBox="1"/>
          <p:nvPr/>
        </p:nvSpPr>
        <p:spPr>
          <a:xfrm>
            <a:off x="1664799" y="2793014"/>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4(1). </a:t>
            </a:r>
            <a:r>
              <a:rPr lang="ko-KR" altLang="en-US" dirty="0" smtClean="0">
                <a:solidFill>
                  <a:srgbClr val="000000"/>
                </a:solidFill>
                <a:latin typeface="돋움"/>
                <a:ea typeface="돋움"/>
              </a:rPr>
              <a:t>공지사항</a:t>
            </a:r>
            <a:endParaRPr lang="ko-KR" altLang="en-US" dirty="0">
              <a:solidFill>
                <a:srgbClr val="000000"/>
              </a:solidFill>
              <a:latin typeface="돋움"/>
              <a:ea typeface="돋움"/>
            </a:endParaRPr>
          </a:p>
        </p:txBody>
      </p:sp>
      <p:sp>
        <p:nvSpPr>
          <p:cNvPr id="6" name="직사각형 5"/>
          <p:cNvSpPr/>
          <p:nvPr/>
        </p:nvSpPr>
        <p:spPr bwMode="auto">
          <a:xfrm>
            <a:off x="1314346" y="1434368"/>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307137" y="3788442"/>
            <a:ext cx="5858839" cy="306955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226895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3429000"/>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pic>
        <p:nvPicPr>
          <p:cNvPr id="126" name="그림 125"/>
          <p:cNvPicPr>
            <a:picLocks noChangeAspect="1"/>
          </p:cNvPicPr>
          <p:nvPr/>
        </p:nvPicPr>
        <p:blipFill>
          <a:blip r:embed="rId7"/>
          <a:stretch>
            <a:fillRect/>
          </a:stretch>
        </p:blipFill>
        <p:spPr>
          <a:xfrm>
            <a:off x="1372612" y="343440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694086110"/>
              </p:ext>
            </p:extLst>
          </p:nvPr>
        </p:nvGraphicFramePr>
        <p:xfrm>
          <a:off x="1375112" y="1707517"/>
          <a:ext cx="5717168" cy="1651503"/>
        </p:xfrm>
        <a:graphic>
          <a:graphicData uri="http://schemas.openxmlformats.org/drawingml/2006/table">
            <a:tbl>
              <a:tblPr firstRow="1" bandRow="1">
                <a:tableStyleId>{5C22544A-7EE6-4342-B048-85BDC9FD1C3A}</a:tableStyleId>
              </a:tblPr>
              <a:tblGrid>
                <a:gridCol w="532592"/>
                <a:gridCol w="864096"/>
                <a:gridCol w="2520280"/>
                <a:gridCol w="1224136"/>
                <a:gridCol w="576064"/>
              </a:tblGrid>
              <a:tr h="337185">
                <a:tc>
                  <a:txBody>
                    <a:bodyPr/>
                    <a:lstStyle/>
                    <a:p>
                      <a:pPr algn="ctr" latinLnBrk="1"/>
                      <a:r>
                        <a:rPr lang="ko-KR" altLang="en-US" sz="900" dirty="0" smtClean="0">
                          <a:solidFill>
                            <a:schemeClr val="tx1"/>
                          </a:solidFill>
                        </a:rPr>
                        <a:t>번호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조회수</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LMS</a:t>
                      </a:r>
                      <a:r>
                        <a:rPr lang="en-US" altLang="ko-KR" sz="900" baseline="0" dirty="0" smtClean="0">
                          <a:solidFill>
                            <a:schemeClr val="tx1"/>
                          </a:solidFill>
                        </a:rPr>
                        <a:t> </a:t>
                      </a:r>
                      <a:r>
                        <a:rPr lang="ko-KR" altLang="en-US" sz="900" baseline="0" dirty="0" smtClean="0">
                          <a:solidFill>
                            <a:schemeClr val="tx1"/>
                          </a:solidFill>
                        </a:rPr>
                        <a:t>시스템 점검 안내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999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 name="TextBox 91"/>
          <p:cNvSpPr txBox="1"/>
          <p:nvPr/>
        </p:nvSpPr>
        <p:spPr>
          <a:xfrm>
            <a:off x="1328361" y="4053198"/>
            <a:ext cx="5790212"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[The Mandarin] LMS </a:t>
            </a:r>
            <a:r>
              <a:rPr lang="ko-KR" altLang="en-US" sz="1000" dirty="0" smtClean="0">
                <a:ln w="12700">
                  <a:noFill/>
                </a:ln>
              </a:rPr>
              <a:t>시스템 점검 안내 </a:t>
            </a:r>
            <a:r>
              <a:rPr lang="en-US" altLang="ko-KR" sz="1000" dirty="0" smtClean="0">
                <a:ln w="12700">
                  <a:noFill/>
                </a:ln>
              </a:rPr>
              <a:t>l </a:t>
            </a:r>
            <a:r>
              <a:rPr lang="ko-KR" altLang="en-US" sz="1000" dirty="0" smtClean="0">
                <a:ln w="12700">
                  <a:noFill/>
                </a:ln>
              </a:rPr>
              <a:t>공지사항</a:t>
            </a:r>
            <a:r>
              <a:rPr lang="en-US" altLang="ko-KR" sz="1000" dirty="0" smtClean="0">
                <a:ln w="12700">
                  <a:noFill/>
                </a:ln>
              </a:rPr>
              <a:t>  </a:t>
            </a:r>
            <a:endParaRPr lang="ko-KR" altLang="en-US" sz="1000" dirty="0">
              <a:ln w="12700">
                <a:noFill/>
              </a:ln>
            </a:endParaRPr>
          </a:p>
        </p:txBody>
      </p:sp>
      <p:pic>
        <p:nvPicPr>
          <p:cNvPr id="2" name="그림 1"/>
          <p:cNvPicPr>
            <a:picLocks noChangeAspect="1"/>
          </p:cNvPicPr>
          <p:nvPr/>
        </p:nvPicPr>
        <p:blipFill>
          <a:blip r:embed="rId8"/>
          <a:stretch>
            <a:fillRect/>
          </a:stretch>
        </p:blipFill>
        <p:spPr>
          <a:xfrm>
            <a:off x="1360105" y="3798347"/>
            <a:ext cx="933450" cy="200025"/>
          </a:xfrm>
          <a:prstGeom prst="rect">
            <a:avLst/>
          </a:prstGeom>
        </p:spPr>
      </p:pic>
      <p:pic>
        <p:nvPicPr>
          <p:cNvPr id="3" name="그림 2"/>
          <p:cNvPicPr>
            <a:picLocks noChangeAspect="1"/>
          </p:cNvPicPr>
          <p:nvPr/>
        </p:nvPicPr>
        <p:blipFill>
          <a:blip r:embed="rId9"/>
          <a:stretch>
            <a:fillRect/>
          </a:stretch>
        </p:blipFill>
        <p:spPr>
          <a:xfrm>
            <a:off x="6815134" y="3799926"/>
            <a:ext cx="314325" cy="200025"/>
          </a:xfrm>
          <a:prstGeom prst="rect">
            <a:avLst/>
          </a:prstGeom>
        </p:spPr>
      </p:pic>
      <p:pic>
        <p:nvPicPr>
          <p:cNvPr id="7" name="그림 6"/>
          <p:cNvPicPr>
            <a:picLocks noChangeAspect="1"/>
          </p:cNvPicPr>
          <p:nvPr/>
        </p:nvPicPr>
        <p:blipFill>
          <a:blip r:embed="rId10"/>
          <a:stretch>
            <a:fillRect/>
          </a:stretch>
        </p:blipFill>
        <p:spPr>
          <a:xfrm>
            <a:off x="1386070" y="4359442"/>
            <a:ext cx="885825" cy="171450"/>
          </a:xfrm>
          <a:prstGeom prst="rect">
            <a:avLst/>
          </a:prstGeom>
        </p:spPr>
      </p:pic>
      <p:pic>
        <p:nvPicPr>
          <p:cNvPr id="8" name="그림 7"/>
          <p:cNvPicPr>
            <a:picLocks noChangeAspect="1"/>
          </p:cNvPicPr>
          <p:nvPr/>
        </p:nvPicPr>
        <p:blipFill>
          <a:blip r:embed="rId11"/>
          <a:stretch>
            <a:fillRect/>
          </a:stretch>
        </p:blipFill>
        <p:spPr>
          <a:xfrm>
            <a:off x="6293929" y="4077072"/>
            <a:ext cx="798351" cy="196817"/>
          </a:xfrm>
          <a:prstGeom prst="rect">
            <a:avLst/>
          </a:prstGeom>
        </p:spPr>
      </p:pic>
      <p:pic>
        <p:nvPicPr>
          <p:cNvPr id="10" name="그림 9"/>
          <p:cNvPicPr>
            <a:picLocks noChangeAspect="1"/>
          </p:cNvPicPr>
          <p:nvPr/>
        </p:nvPicPr>
        <p:blipFill>
          <a:blip r:embed="rId12"/>
          <a:stretch>
            <a:fillRect/>
          </a:stretch>
        </p:blipFill>
        <p:spPr>
          <a:xfrm>
            <a:off x="1375184" y="5559547"/>
            <a:ext cx="5697425" cy="1269912"/>
          </a:xfrm>
          <a:prstGeom prst="rect">
            <a:avLst/>
          </a:prstGeom>
        </p:spPr>
      </p:pic>
      <p:sp>
        <p:nvSpPr>
          <p:cNvPr id="49" name="TextBox 48"/>
          <p:cNvSpPr txBox="1"/>
          <p:nvPr/>
        </p:nvSpPr>
        <p:spPr>
          <a:xfrm>
            <a:off x="1349219" y="4552662"/>
            <a:ext cx="5734276" cy="1000115"/>
          </a:xfrm>
          <a:prstGeom prst="rect">
            <a:avLst/>
          </a:prstGeom>
          <a:noFill/>
          <a:ln w="12700">
            <a:solidFill>
              <a:schemeClr val="tx1">
                <a:lumMod val="50000"/>
                <a:lumOff val="50000"/>
              </a:schemeClr>
            </a:solidFill>
          </a:ln>
        </p:spPr>
        <p:txBody>
          <a:bodyPr wrap="square" rtlCol="0">
            <a:norm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공지사항</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66635553"/>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이희승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
        <p:nvSpPr>
          <p:cNvPr id="6" name="직사각형 5"/>
          <p:cNvSpPr/>
          <p:nvPr/>
        </p:nvSpPr>
        <p:spPr bwMode="auto">
          <a:xfrm>
            <a:off x="1907704" y="292006"/>
            <a:ext cx="3816424" cy="241691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일단 제외</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29724" y="1355098"/>
            <a:ext cx="2851942" cy="4875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smtClean="0"/>
              <a:t>전체보</a:t>
            </a:r>
            <a:r>
              <a:rPr lang="ko-KR" altLang="en-US" b="1" kern="0" dirty="0" smtClean="0"/>
              <a:t>기</a:t>
            </a:r>
            <a:endParaRPr lang="en-US" altLang="ko-KR" b="1" kern="0" dirty="0" smtClean="0"/>
          </a:p>
          <a:p>
            <a:pPr lvl="1" latinLnBrk="0"/>
            <a:r>
              <a:rPr lang="ko-KR" altLang="en-US" b="1" kern="0" dirty="0" smtClean="0"/>
              <a:t> </a:t>
            </a:r>
            <a:r>
              <a:rPr lang="ko-KR" altLang="en-US" b="1" kern="0" dirty="0" err="1" smtClean="0"/>
              <a:t>출석율</a:t>
            </a:r>
            <a:r>
              <a:rPr lang="ko-KR" altLang="en-US" b="1" kern="0" dirty="0" smtClean="0"/>
              <a:t> 조회</a:t>
            </a:r>
            <a:endParaRPr lang="en-US" altLang="ko-KR" b="1" kern="0" dirty="0" smtClean="0"/>
          </a:p>
          <a:p>
            <a:pPr lvl="1" latinLnBrk="0"/>
            <a:r>
              <a:rPr lang="en-US" altLang="ko-KR" b="1" kern="0" dirty="0"/>
              <a:t> </a:t>
            </a:r>
            <a:r>
              <a:rPr lang="ko-KR" altLang="en-US" b="1" kern="0" dirty="0" smtClean="0"/>
              <a:t>출결관리</a:t>
            </a:r>
            <a:endParaRPr lang="en-US" altLang="ko-KR" b="1" kern="0" dirty="0" smtClean="0"/>
          </a:p>
          <a:p>
            <a:pPr lvl="1" latinLnBrk="0"/>
            <a:r>
              <a:rPr lang="en-US" altLang="ko-KR" b="1" kern="0" dirty="0"/>
              <a:t> </a:t>
            </a:r>
            <a:r>
              <a:rPr lang="ko-KR" altLang="en-US" b="1" kern="0" dirty="0" smtClean="0"/>
              <a:t>교육보고 </a:t>
            </a:r>
            <a:r>
              <a:rPr lang="ko-KR" altLang="en-US" b="1" kern="0" dirty="0" err="1" smtClean="0"/>
              <a:t>컨펌</a:t>
            </a:r>
            <a:endParaRPr lang="en-US" altLang="ko-KR" b="1" kern="0" dirty="0" smtClean="0"/>
          </a:p>
          <a:p>
            <a:pPr lvl="1" latinLnBrk="0"/>
            <a:r>
              <a:rPr lang="en-US" altLang="ko-KR" b="1" kern="0" dirty="0" smtClean="0"/>
              <a:t> </a:t>
            </a:r>
            <a:r>
              <a:rPr lang="ko-KR" altLang="en-US" b="1" kern="0" dirty="0" smtClean="0"/>
              <a:t>신규 클래스 신청현황</a:t>
            </a:r>
            <a:endParaRPr lang="en-US" altLang="ko-KR" b="1" kern="0" dirty="0"/>
          </a:p>
          <a:p>
            <a:pPr latinLnBrk="0"/>
            <a:r>
              <a:rPr lang="ko-KR" altLang="en-US" b="1" kern="0" dirty="0" smtClean="0"/>
              <a:t>직원 관리</a:t>
            </a:r>
            <a:endParaRPr lang="en-US" altLang="ko-KR" b="1" kern="0" dirty="0" smtClean="0"/>
          </a:p>
          <a:p>
            <a:pPr lvl="1" latinLnBrk="0"/>
            <a:r>
              <a:rPr lang="en-US" altLang="ko-KR" b="1" kern="0" dirty="0"/>
              <a:t> </a:t>
            </a:r>
            <a:r>
              <a:rPr lang="ko-KR" altLang="en-US" b="1" kern="0" dirty="0" err="1" smtClean="0"/>
              <a:t>매니져</a:t>
            </a:r>
            <a:endParaRPr lang="en-US" altLang="ko-KR" b="1" kern="0" dirty="0" smtClean="0"/>
          </a:p>
          <a:p>
            <a:pPr lvl="1" latinLnBrk="0"/>
            <a:r>
              <a:rPr lang="en-US" altLang="ko-KR" b="1" kern="0" dirty="0"/>
              <a:t> </a:t>
            </a:r>
            <a:r>
              <a:rPr lang="ko-KR" altLang="en-US" b="1" kern="0" dirty="0" smtClean="0"/>
              <a:t>강사</a:t>
            </a:r>
            <a:endParaRPr lang="en-US" altLang="ko-KR" b="1" kern="0" dirty="0" smtClean="0"/>
          </a:p>
          <a:p>
            <a:pPr latinLnBrk="0"/>
            <a:r>
              <a:rPr lang="ko-KR" altLang="en-US" b="1" kern="0" dirty="0" err="1" smtClean="0"/>
              <a:t>고객사</a:t>
            </a:r>
            <a:r>
              <a:rPr lang="ko-KR" altLang="en-US" b="1" kern="0" dirty="0" smtClean="0"/>
              <a:t> 관리</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학생</a:t>
            </a:r>
            <a:endParaRPr lang="en-US" altLang="ko-KR" b="1" kern="0" dirty="0" smtClean="0"/>
          </a:p>
          <a:p>
            <a:pPr lvl="1" latinLnBrk="0"/>
            <a:r>
              <a:rPr lang="en-US" altLang="ko-KR" b="1" kern="0" dirty="0" smtClean="0"/>
              <a:t> </a:t>
            </a:r>
            <a:r>
              <a:rPr lang="ko-KR" altLang="en-US" b="1" kern="0" dirty="0" smtClean="0"/>
              <a:t>교육 종합평가</a:t>
            </a:r>
            <a:endParaRPr lang="en-US" altLang="ko-KR" b="1" kern="0" dirty="0"/>
          </a:p>
          <a:p>
            <a:pPr latinLnBrk="0"/>
            <a:r>
              <a:rPr lang="en-US" altLang="ko-KR" b="1" kern="0" dirty="0" smtClean="0"/>
              <a:t> </a:t>
            </a:r>
            <a:r>
              <a:rPr lang="ko-KR" altLang="en-US" b="1" kern="0" dirty="0" smtClean="0"/>
              <a:t>비용관리</a:t>
            </a:r>
            <a:endParaRPr lang="en-US" altLang="ko-KR" b="1" kern="0" dirty="0" smtClean="0"/>
          </a:p>
          <a:p>
            <a:pPr lvl="1" latinLnBrk="0"/>
            <a:r>
              <a:rPr lang="ko-KR" altLang="en-US" b="1" kern="0" dirty="0" smtClean="0"/>
              <a:t> 교수</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현황</a:t>
            </a:r>
            <a:endParaRPr lang="en-US" altLang="ko-KR" b="1" kern="0" dirty="0" smtClean="0"/>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7" name="Rectangle 3"/>
          <p:cNvSpPr txBox="1">
            <a:spLocks noChangeArrowheads="1"/>
          </p:cNvSpPr>
          <p:nvPr/>
        </p:nvSpPr>
        <p:spPr bwMode="auto">
          <a:xfrm>
            <a:off x="5436096" y="1346768"/>
            <a:ext cx="2851942" cy="48838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b="1" kern="0" dirty="0" smtClean="0"/>
              <a:t>5. </a:t>
            </a:r>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err="1" smtClean="0"/>
              <a:t>잡뱅크</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smtClean="0"/>
          </a:p>
          <a:p>
            <a:pPr lvl="1" latinLnBrk="0"/>
            <a:r>
              <a:rPr lang="en-US" altLang="ko-KR" b="1" kern="0" dirty="0"/>
              <a:t> </a:t>
            </a:r>
            <a:r>
              <a:rPr lang="ko-KR" altLang="en-US" b="1" kern="0" dirty="0" smtClean="0"/>
              <a:t>과제</a:t>
            </a:r>
            <a:endParaRPr lang="en-US" altLang="ko-KR" b="1" kern="0" dirty="0" smtClean="0"/>
          </a:p>
          <a:p>
            <a:pPr marL="0" indent="0" latinLnBrk="0">
              <a:buNone/>
            </a:pPr>
            <a:r>
              <a:rPr lang="en-US" altLang="ko-KR" b="1" kern="0" dirty="0" smtClean="0"/>
              <a:t>6.  </a:t>
            </a:r>
            <a:r>
              <a:rPr lang="ko-KR" altLang="en-US" b="1" kern="0" dirty="0" err="1" smtClean="0"/>
              <a:t>스케쥴</a:t>
            </a:r>
            <a:r>
              <a:rPr lang="ko-KR" altLang="en-US" b="1" kern="0" dirty="0" smtClean="0"/>
              <a:t> 관리</a:t>
            </a:r>
            <a:endParaRPr lang="en-US" altLang="ko-KR" b="1" kern="0" dirty="0" smtClean="0"/>
          </a:p>
          <a:p>
            <a:pPr marL="0" indent="0" latinLnBrk="0">
              <a:buNone/>
            </a:pPr>
            <a:r>
              <a:rPr lang="en-US" altLang="ko-KR" b="1" kern="0" dirty="0" smtClean="0"/>
              <a:t>7. </a:t>
            </a:r>
            <a:r>
              <a:rPr lang="ko-KR" altLang="en-US" b="1" kern="0" dirty="0" smtClean="0"/>
              <a:t>설문조사</a:t>
            </a:r>
            <a:r>
              <a:rPr lang="en-US" altLang="ko-KR" b="1" kern="0" dirty="0" smtClean="0"/>
              <a:t>	</a:t>
            </a:r>
          </a:p>
          <a:p>
            <a:pPr marL="0" indent="0" latinLnBrk="0">
              <a:buNone/>
            </a:pPr>
            <a:r>
              <a:rPr lang="en-US" altLang="ko-KR" b="1" kern="0" dirty="0" smtClean="0"/>
              <a:t>8. </a:t>
            </a:r>
            <a:r>
              <a:rPr lang="ko-KR" altLang="en-US" b="1" kern="0" dirty="0" smtClean="0"/>
              <a:t>계정관리</a:t>
            </a:r>
            <a:endParaRPr lang="en-US" altLang="ko-KR" b="1" kern="0" dirty="0" smtClean="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r>
              <a:rPr lang="en-US" altLang="ko-KR" sz="1200" b="1" dirty="0" smtClean="0"/>
              <a:t>Default </a:t>
            </a:r>
            <a:r>
              <a:rPr lang="ko-KR" altLang="en-US" sz="1200" b="1" dirty="0" smtClean="0"/>
              <a:t>값은 알림 없음</a:t>
            </a:r>
            <a:r>
              <a:rPr lang="en-US" altLang="ko-KR" sz="1200" b="1" dirty="0" smtClean="0"/>
              <a:t>, </a:t>
            </a:r>
            <a:r>
              <a:rPr lang="ko-KR" altLang="en-US" sz="1200" b="1" dirty="0" smtClean="0"/>
              <a:t>개인적으로 알림 활성화</a:t>
            </a:r>
            <a:endParaRPr lang="en-US" altLang="ko-KR" sz="1200" b="1" dirty="0" smtClean="0"/>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41" name="직사각형 40"/>
          <p:cNvSpPr/>
          <p:nvPr/>
        </p:nvSpPr>
        <p:spPr bwMode="auto">
          <a:xfrm>
            <a:off x="4924810" y="4116"/>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
        <p:nvSpPr>
          <p:cNvPr id="44" name="직사각형 43"/>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312823284"/>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직사각형 43"/>
          <p:cNvSpPr/>
          <p:nvPr/>
        </p:nvSpPr>
        <p:spPr bwMode="auto">
          <a:xfrm>
            <a:off x="5094214" y="7543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dirty="0" smtClean="0"/>
              <a:t>Appendix – HR</a:t>
            </a:r>
            <a:endParaRPr lang="ko-KR" altLang="en-US" sz="1200" b="1" dirty="0"/>
          </a:p>
        </p:txBody>
      </p:sp>
      <p:sp>
        <p:nvSpPr>
          <p:cNvPr id="2" name="TextBox 1"/>
          <p:cNvSpPr txBox="1"/>
          <p:nvPr/>
        </p:nvSpPr>
        <p:spPr>
          <a:xfrm>
            <a:off x="569900" y="1772816"/>
            <a:ext cx="7962540" cy="369332"/>
          </a:xfrm>
          <a:prstGeom prst="rect">
            <a:avLst/>
          </a:prstGeom>
          <a:noFill/>
        </p:spPr>
        <p:txBody>
          <a:bodyPr wrap="square" rtlCol="0">
            <a:spAutoFit/>
          </a:bodyPr>
          <a:lstStyle/>
          <a:p>
            <a:r>
              <a:rPr lang="en-US" altLang="ko-KR" dirty="0" smtClean="0"/>
              <a:t>1.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Admin</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6812295" y="2742152"/>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8" name="직사각형 47"/>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2" name="직사각형 51"/>
          <p:cNvSpPr/>
          <p:nvPr/>
        </p:nvSpPr>
        <p:spPr bwMode="auto">
          <a:xfrm>
            <a:off x="3498649"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3" name="직사각형 52"/>
          <p:cNvSpPr/>
          <p:nvPr/>
        </p:nvSpPr>
        <p:spPr bwMode="auto">
          <a:xfrm>
            <a:off x="4419045"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수정하기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237958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38414</TotalTime>
  <Words>4682</Words>
  <Application>Microsoft Office PowerPoint</Application>
  <PresentationFormat>화면 슬라이드 쇼(4:3)</PresentationFormat>
  <Paragraphs>1919</Paragraphs>
  <Slides>47</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47</vt:i4>
      </vt:variant>
    </vt:vector>
  </HeadingPairs>
  <TitlesOfParts>
    <vt:vector size="54" baseType="lpstr">
      <vt:lpstr>HY견고딕</vt:lpstr>
      <vt:lpstr>돋움</vt:lpstr>
      <vt:lpstr>맑은 고딕</vt:lpstr>
      <vt:lpstr>Arial</vt:lpstr>
      <vt:lpstr>Times New Roman</vt:lpstr>
      <vt:lpstr>Wingdings</vt:lpstr>
      <vt:lpstr>default</vt:lpstr>
      <vt:lpstr>The Mandarin UI UX 기획 보드 - Consultant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603</cp:revision>
  <dcterms:created xsi:type="dcterms:W3CDTF">2014-09-17T04:32:25Z</dcterms:created>
  <dcterms:modified xsi:type="dcterms:W3CDTF">2014-12-01T10:09:33Z</dcterms:modified>
</cp:coreProperties>
</file>