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5"/>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437" r:id="rId14"/>
    <p:sldId id="438" r:id="rId15"/>
    <p:sldId id="439" r:id="rId16"/>
    <p:sldId id="440" r:id="rId17"/>
    <p:sldId id="443" r:id="rId18"/>
    <p:sldId id="442" r:id="rId19"/>
    <p:sldId id="444" r:id="rId20"/>
    <p:sldId id="445" r:id="rId21"/>
    <p:sldId id="446" r:id="rId22"/>
    <p:sldId id="452" r:id="rId23"/>
    <p:sldId id="449" r:id="rId24"/>
    <p:sldId id="450" r:id="rId25"/>
    <p:sldId id="461" r:id="rId26"/>
    <p:sldId id="463" r:id="rId27"/>
    <p:sldId id="464" r:id="rId28"/>
    <p:sldId id="466" r:id="rId29"/>
    <p:sldId id="468" r:id="rId30"/>
    <p:sldId id="469" r:id="rId31"/>
    <p:sldId id="453" r:id="rId32"/>
    <p:sldId id="460" r:id="rId33"/>
    <p:sldId id="454" r:id="rId34"/>
    <p:sldId id="455" r:id="rId35"/>
    <p:sldId id="456" r:id="rId36"/>
    <p:sldId id="457" r:id="rId37"/>
    <p:sldId id="458" r:id="rId38"/>
    <p:sldId id="428" r:id="rId39"/>
    <p:sldId id="433" r:id="rId40"/>
    <p:sldId id="404" r:id="rId41"/>
    <p:sldId id="414" r:id="rId42"/>
    <p:sldId id="416" r:id="rId43"/>
    <p:sldId id="417" r:id="rId44"/>
    <p:sldId id="418" r:id="rId45"/>
    <p:sldId id="419" r:id="rId46"/>
    <p:sldId id="420" r:id="rId47"/>
    <p:sldId id="422" r:id="rId48"/>
    <p:sldId id="423" r:id="rId49"/>
    <p:sldId id="405" r:id="rId50"/>
    <p:sldId id="307" r:id="rId51"/>
    <p:sldId id="426" r:id="rId52"/>
    <p:sldId id="434" r:id="rId53"/>
    <p:sldId id="312" r:id="rId54"/>
    <p:sldId id="379" r:id="rId55"/>
    <p:sldId id="407" r:id="rId56"/>
    <p:sldId id="306" r:id="rId57"/>
    <p:sldId id="365" r:id="rId58"/>
    <p:sldId id="432" r:id="rId59"/>
    <p:sldId id="429" r:id="rId60"/>
    <p:sldId id="431" r:id="rId61"/>
    <p:sldId id="430" r:id="rId62"/>
    <p:sldId id="310" r:id="rId63"/>
    <p:sldId id="435" r:id="rId6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9900"/>
    <a:srgbClr val="660033"/>
    <a:srgbClr val="00CC99"/>
    <a:srgbClr val="006666"/>
    <a:srgbClr val="006699"/>
    <a:srgbClr val="3399FF"/>
    <a:srgbClr val="FF3399"/>
    <a:srgbClr val="0099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95494" autoAdjust="0"/>
  </p:normalViewPr>
  <p:slideViewPr>
    <p:cSldViewPr snapToObjects="1">
      <p:cViewPr varScale="1">
        <p:scale>
          <a:sx n="88" d="100"/>
          <a:sy n="88" d="100"/>
        </p:scale>
        <p:origin x="4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2014-12-01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3.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8.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15.png"/><Relationship Id="rId2" Type="http://schemas.openxmlformats.org/officeDocument/2006/relationships/image" Target="../media/image14.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17.png"/><Relationship Id="rId5" Type="http://schemas.openxmlformats.org/officeDocument/2006/relationships/image" Target="../media/image16.png"/><Relationship Id="rId15" Type="http://schemas.openxmlformats.org/officeDocument/2006/relationships/image" Target="../media/image36.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15.png"/><Relationship Id="rId2" Type="http://schemas.openxmlformats.org/officeDocument/2006/relationships/image" Target="../media/image14.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17.png"/><Relationship Id="rId5" Type="http://schemas.openxmlformats.org/officeDocument/2006/relationships/image" Target="../media/image16.png"/><Relationship Id="rId15" Type="http://schemas.openxmlformats.org/officeDocument/2006/relationships/image" Target="../media/image18.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5" Type="http://schemas.openxmlformats.org/officeDocument/2006/relationships/image" Target="../media/image41.png"/><Relationship Id="rId10"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0.png"/><Relationship Id="rId1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2.pn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2.pn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10" Type="http://schemas.openxmlformats.org/officeDocument/2006/relationships/image" Target="../media/image43.png"/><Relationship Id="rId4" Type="http://schemas.openxmlformats.org/officeDocument/2006/relationships/image" Target="../media/image16.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4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6.png"/><Relationship Id="rId4" Type="http://schemas.openxmlformats.org/officeDocument/2006/relationships/image" Target="../media/image29.png"/><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18.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50.png"/></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1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18.png"/></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1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18.png"/></Relationships>
</file>

<file path=ppt/slides/_rels/slide4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3.png"/><Relationship Id="rId7" Type="http://schemas.openxmlformats.org/officeDocument/2006/relationships/image" Target="../media/image1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53.png"/><Relationship Id="rId7" Type="http://schemas.openxmlformats.org/officeDocument/2006/relationships/image" Target="../media/image3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53.png"/><Relationship Id="rId7" Type="http://schemas.openxmlformats.org/officeDocument/2006/relationships/image" Target="../media/image3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9.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9.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6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60.png"/><Relationship Id="rId5" Type="http://schemas.openxmlformats.org/officeDocument/2006/relationships/image" Target="../media/image15.png"/><Relationship Id="rId10" Type="http://schemas.openxmlformats.org/officeDocument/2006/relationships/image" Target="../media/image59.png"/><Relationship Id="rId4" Type="http://schemas.openxmlformats.org/officeDocument/2006/relationships/image" Target="../media/image17.png"/><Relationship Id="rId9" Type="http://schemas.openxmlformats.org/officeDocument/2006/relationships/image" Target="../media/image58.png"/></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32.png"/><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6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5.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16.png"/><Relationship Id="rId7" Type="http://schemas.openxmlformats.org/officeDocument/2006/relationships/image" Target="../media/image3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2014. 11. 27</a:t>
            </a:r>
          </a:p>
        </p:txBody>
      </p:sp>
      <p:sp>
        <p:nvSpPr>
          <p:cNvPr id="4" name="Rectangle 3"/>
          <p:cNvSpPr>
            <a:spLocks noGrp="1" noChangeArrowheads="1"/>
          </p:cNvSpPr>
          <p:nvPr>
            <p:ph type="ctrTitle"/>
          </p:nvPr>
        </p:nvSpPr>
        <p:spPr>
          <a:xfrm>
            <a:off x="1095863" y="2117889"/>
            <a:ext cx="6782626"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Consultant</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로그인 시 및 클래스 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20639686"/>
              </p:ext>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681" y="1705001"/>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 기능설명</a:t>
            </a:r>
            <a:r>
              <a:rPr lang="en-US" altLang="ko-KR" dirty="0" smtClean="0">
                <a:solidFill>
                  <a:srgbClr val="000000"/>
                </a:solidFill>
                <a:latin typeface="돋움"/>
                <a:ea typeface="돋움"/>
              </a:rPr>
              <a:t>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2867" y="307261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300961"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98848" y="6398907"/>
            <a:ext cx="1293034" cy="197972"/>
          </a:xfrm>
          <a:prstGeom prst="rect">
            <a:avLst/>
          </a:prstGeom>
        </p:spPr>
      </p:pic>
      <p:pic>
        <p:nvPicPr>
          <p:cNvPr id="126" name="그림 125"/>
          <p:cNvPicPr>
            <a:picLocks noChangeAspect="1"/>
          </p:cNvPicPr>
          <p:nvPr/>
        </p:nvPicPr>
        <p:blipFill>
          <a:blip r:embed="rId6"/>
          <a:stretch>
            <a:fillRect/>
          </a:stretch>
        </p:blipFill>
        <p:spPr>
          <a:xfrm>
            <a:off x="1380999"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038797125"/>
              </p:ext>
            </p:extLst>
          </p:nvPr>
        </p:nvGraphicFramePr>
        <p:xfrm>
          <a:off x="1383499" y="3397365"/>
          <a:ext cx="5708382" cy="2900871"/>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05271" y="42810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294786"/>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524327" y="5817528"/>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57606"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46039" y="1484784"/>
            <a:ext cx="1187285" cy="314325"/>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56726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405343" y="497237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05343" y="579961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405343" y="6080659"/>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82687" y="3092847"/>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6" name="직사각형 35"/>
          <p:cNvSpPr/>
          <p:nvPr/>
        </p:nvSpPr>
        <p:spPr bwMode="auto">
          <a:xfrm>
            <a:off x="5524327" y="609000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94102006"/>
              </p:ext>
            </p:extLst>
          </p:nvPr>
        </p:nvGraphicFramePr>
        <p:xfrm>
          <a:off x="1383499" y="1823270"/>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미진행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진행취소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AutoShape 90"/>
          <p:cNvSpPr>
            <a:spLocks noChangeArrowheads="1"/>
          </p:cNvSpPr>
          <p:nvPr/>
        </p:nvSpPr>
        <p:spPr bwMode="auto">
          <a:xfrm rot="5400000">
            <a:off x="6425412" y="1279285"/>
            <a:ext cx="244488"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9" name="직사각형 38"/>
          <p:cNvSpPr/>
          <p:nvPr/>
        </p:nvSpPr>
        <p:spPr>
          <a:xfrm>
            <a:off x="6030518" y="2091525"/>
            <a:ext cx="1061363" cy="825036"/>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000" b="1" kern="100" dirty="0" err="1" smtClean="0">
                <a:latin typeface="맑은 고딕"/>
                <a:ea typeface="맑은 고딕"/>
                <a:cs typeface="Times New Roman"/>
              </a:rPr>
              <a:t>프리</a:t>
            </a:r>
            <a:r>
              <a:rPr lang="ko-KR" altLang="en-US" sz="1000" b="1" kern="100" dirty="0" smtClean="0">
                <a:latin typeface="맑은 고딕"/>
                <a:ea typeface="맑은 고딕"/>
                <a:cs typeface="Times New Roman"/>
              </a:rPr>
              <a:t> 검색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키워드 입력</a:t>
            </a:r>
            <a:r>
              <a:rPr lang="en-US" altLang="ko-KR" sz="1000" b="1" kern="100" dirty="0" smtClean="0">
                <a:latin typeface="맑은 고딕"/>
                <a:ea typeface="맑은 고딕"/>
                <a:cs typeface="Times New Roman"/>
              </a:rPr>
              <a:t>)</a:t>
            </a:r>
          </a:p>
        </p:txBody>
      </p:sp>
      <p:sp>
        <p:nvSpPr>
          <p:cNvPr id="41" name="직사각형 40"/>
          <p:cNvSpPr/>
          <p:nvPr/>
        </p:nvSpPr>
        <p:spPr>
          <a:xfrm>
            <a:off x="7306001" y="332656"/>
            <a:ext cx="1730495" cy="374704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변환 기준은 교수진이 수업 시작 및 종료 선택 시 활성화</a:t>
            </a:r>
            <a:endParaRPr lang="en-US" altLang="ko-KR" sz="1000" b="1" dirty="0" smtClean="0"/>
          </a:p>
          <a:p>
            <a:pPr marL="271463" lvl="1" indent="-185738">
              <a:buFont typeface="Wingdings" panose="05000000000000000000" pitchFamily="2" charset="2"/>
              <a:buChar char="v"/>
            </a:pPr>
            <a:r>
              <a:rPr lang="ko-KR" altLang="en-US" sz="1000" dirty="0" smtClean="0"/>
              <a:t>수업시작 버튼 클릭 시</a:t>
            </a:r>
            <a:r>
              <a:rPr lang="en-US" altLang="ko-KR" sz="1000" dirty="0"/>
              <a:t> </a:t>
            </a:r>
            <a:r>
              <a:rPr lang="en-US" altLang="ko-KR" sz="1000" dirty="0" smtClean="0"/>
              <a:t>: </a:t>
            </a:r>
            <a:r>
              <a:rPr lang="ko-KR" altLang="en-US" sz="1000" dirty="0" smtClean="0"/>
              <a:t>미 진행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중 으로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ko-KR" altLang="en-US" sz="1000" dirty="0" smtClean="0"/>
              <a:t>수업종료 버튼 클릭 시</a:t>
            </a:r>
            <a:r>
              <a:rPr lang="en-US" altLang="ko-KR" sz="1000" dirty="0"/>
              <a:t> </a:t>
            </a:r>
            <a:r>
              <a:rPr lang="en-US" altLang="ko-KR" sz="1000" dirty="0" smtClean="0"/>
              <a:t>: </a:t>
            </a:r>
            <a:r>
              <a:rPr lang="ko-KR" altLang="en-US" sz="1000" dirty="0" smtClean="0"/>
              <a:t>진행 중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완료로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dirty="0" smtClean="0"/>
              <a:t>X(SC) </a:t>
            </a:r>
            <a:r>
              <a:rPr lang="ko-KR" altLang="en-US" sz="1000" dirty="0" smtClean="0"/>
              <a:t>버튼 클릭 시 </a:t>
            </a:r>
            <a:r>
              <a:rPr lang="en-US" altLang="ko-KR" sz="1000" dirty="0" smtClean="0"/>
              <a:t>: </a:t>
            </a:r>
            <a:r>
              <a:rPr lang="ko-KR" altLang="en-US" sz="1000" dirty="0" smtClean="0"/>
              <a:t>진행취소로 바뀜</a:t>
            </a:r>
            <a:endParaRPr lang="en-US" altLang="ko-KR" sz="1000" b="1" dirty="0" smtClean="0"/>
          </a:p>
          <a:p>
            <a:pPr marL="87313" indent="-87313">
              <a:buFont typeface="Arial" panose="020B0604020202020204" pitchFamily="34" charset="0"/>
              <a:buChar char="•"/>
            </a:pPr>
            <a:endParaRPr lang="en-US" altLang="ko-KR" sz="1000" b="1" dirty="0" smtClean="0"/>
          </a:p>
          <a:p>
            <a:pPr marL="87313" indent="-87313">
              <a:buFont typeface="Arial" panose="020B0604020202020204" pitchFamily="34" charset="0"/>
              <a:buChar char="•"/>
            </a:pPr>
            <a:r>
              <a:rPr lang="ko-KR" altLang="en-US" sz="1000" b="1" dirty="0" smtClean="0"/>
              <a:t>실시간으로 </a:t>
            </a:r>
            <a:r>
              <a:rPr lang="ko-KR" altLang="en-US" sz="1000" b="1" dirty="0" err="1" smtClean="0"/>
              <a:t>최신순의</a:t>
            </a:r>
            <a:r>
              <a:rPr lang="ko-KR" altLang="en-US" sz="1000" b="1" dirty="0" smtClean="0"/>
              <a:t> </a:t>
            </a:r>
            <a:r>
              <a:rPr lang="ko-KR" altLang="en-US" sz="1000" b="1" dirty="0" err="1" smtClean="0"/>
              <a:t>진행중</a:t>
            </a:r>
            <a:r>
              <a:rPr lang="ko-KR" altLang="en-US" sz="1000" b="1" dirty="0" smtClean="0"/>
              <a:t> 클래스는 위로 이동 </a:t>
            </a:r>
            <a:endParaRPr lang="en-US" altLang="ko-KR" sz="1000" b="1" dirty="0" smtClean="0"/>
          </a:p>
          <a:p>
            <a:pPr marL="87313" indent="-87313">
              <a:buFont typeface="Arial" panose="020B0604020202020204" pitchFamily="34" charset="0"/>
              <a:buChar char="•"/>
            </a:pPr>
            <a:r>
              <a:rPr lang="ko-KR" altLang="en-US" sz="1000" b="1" dirty="0" smtClean="0"/>
              <a:t>진행 시작된 클래스 최신 순으로 나열하기</a:t>
            </a:r>
            <a:endParaRPr lang="en-US" altLang="ko-KR" sz="1000" b="1" dirty="0" smtClean="0"/>
          </a:p>
          <a:p>
            <a:pPr marL="87313" indent="-87313">
              <a:buFont typeface="Arial" panose="020B0604020202020204" pitchFamily="34" charset="0"/>
              <a:buChar char="•"/>
            </a:pPr>
            <a:r>
              <a:rPr lang="ko-KR" altLang="en-US" sz="1000" b="1" dirty="0" smtClean="0"/>
              <a:t>수업시간 </a:t>
            </a:r>
            <a:r>
              <a:rPr lang="en-US" altLang="ko-KR" sz="1000" b="1" dirty="0" smtClean="0"/>
              <a:t>10</a:t>
            </a:r>
            <a:r>
              <a:rPr lang="ko-KR" altLang="en-US" sz="1000" b="1" dirty="0" smtClean="0"/>
              <a:t>분 경과 후에도 진행 상황이 미 진행일 경우 자동적으로 </a:t>
            </a:r>
            <a:r>
              <a:rPr lang="en-US" altLang="ko-KR" sz="1000" b="1" dirty="0" smtClean="0"/>
              <a:t>HR, TM, </a:t>
            </a:r>
            <a:r>
              <a:rPr lang="ko-KR" altLang="en-US" sz="1000" b="1" dirty="0" smtClean="0"/>
              <a:t>강사 </a:t>
            </a:r>
            <a:r>
              <a:rPr lang="ko-KR" altLang="en-US" sz="1000" b="1" dirty="0" err="1" smtClean="0"/>
              <a:t>알람푸쉬</a:t>
            </a:r>
            <a:endParaRPr lang="en-US" altLang="ko-KR" sz="1000" b="1" dirty="0" smtClean="0"/>
          </a:p>
          <a:p>
            <a:pPr marL="346075" lvl="1" indent="-171450">
              <a:buFont typeface="Wingdings" panose="05000000000000000000" pitchFamily="2" charset="2"/>
              <a:buChar char="v"/>
            </a:pPr>
            <a:r>
              <a:rPr lang="ko-KR" altLang="en-US" sz="1000" dirty="0" smtClean="0"/>
              <a:t>해당 프로그램의 경우 미 진행 버튼에 강조 효과 주기</a:t>
            </a:r>
            <a:r>
              <a:rPr lang="en-US" altLang="ko-KR" sz="1000" dirty="0" smtClean="0"/>
              <a:t>(</a:t>
            </a:r>
            <a:r>
              <a:rPr lang="ko-KR" altLang="en-US" sz="1000" dirty="0" smtClean="0"/>
              <a:t>예 </a:t>
            </a:r>
            <a:r>
              <a:rPr lang="en-US" altLang="ko-KR" sz="1000" dirty="0" smtClean="0"/>
              <a:t>: </a:t>
            </a:r>
            <a:r>
              <a:rPr lang="ko-KR" altLang="en-US" sz="1000" dirty="0" err="1" smtClean="0"/>
              <a:t>플래쉬</a:t>
            </a:r>
            <a:r>
              <a:rPr lang="ko-KR" altLang="en-US" sz="1000" dirty="0" smtClean="0"/>
              <a:t> 효과</a:t>
            </a:r>
            <a:r>
              <a:rPr lang="en-US" altLang="ko-KR" sz="1000" dirty="0" smtClean="0"/>
              <a:t>)</a:t>
            </a:r>
          </a:p>
        </p:txBody>
      </p:sp>
      <p:sp>
        <p:nvSpPr>
          <p:cNvPr id="42" name="직사각형 41"/>
          <p:cNvSpPr/>
          <p:nvPr/>
        </p:nvSpPr>
        <p:spPr bwMode="auto">
          <a:xfrm>
            <a:off x="1405271" y="456521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5271" y="524365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TextBox 44"/>
          <p:cNvSpPr txBox="1"/>
          <p:nvPr/>
        </p:nvSpPr>
        <p:spPr>
          <a:xfrm>
            <a:off x="1341598" y="3665065"/>
            <a:ext cx="627228" cy="273384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 name="꺾인 연결선 2"/>
          <p:cNvCxnSpPr>
            <a:stCxn id="45" idx="0"/>
            <a:endCxn id="41" idx="0"/>
          </p:cNvCxnSpPr>
          <p:nvPr/>
        </p:nvCxnSpPr>
        <p:spPr bwMode="auto">
          <a:xfrm rot="5400000" flipH="1" flipV="1">
            <a:off x="3247026" y="-1259157"/>
            <a:ext cx="3332409" cy="6516037"/>
          </a:xfrm>
          <a:prstGeom prst="bentConnector3">
            <a:avLst>
              <a:gd name="adj1" fmla="val 10686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375198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직사각형 50"/>
          <p:cNvSpPr/>
          <p:nvPr/>
        </p:nvSpPr>
        <p:spPr bwMode="auto">
          <a:xfrm>
            <a:off x="1405271" y="3748052"/>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7" name="직사각형 16"/>
          <p:cNvSpPr/>
          <p:nvPr/>
        </p:nvSpPr>
        <p:spPr bwMode="auto">
          <a:xfrm>
            <a:off x="-392816" y="4448607"/>
            <a:ext cx="1583395" cy="226615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진행취소 버튼에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처리방안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필요</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예</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진행취소 버튼에</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마우스 오버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현황 팝업으로 보이기</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7" name="TextBox 56"/>
          <p:cNvSpPr txBox="1"/>
          <p:nvPr/>
        </p:nvSpPr>
        <p:spPr>
          <a:xfrm>
            <a:off x="1334212" y="1473898"/>
            <a:ext cx="4645290" cy="1448377"/>
          </a:xfrm>
          <a:prstGeom prst="rect">
            <a:avLst/>
          </a:prstGeom>
          <a:noFill/>
          <a:ln w="25400">
            <a:solidFill>
              <a:srgbClr val="FF0000"/>
            </a:solidFill>
            <a:prstDash val="dash"/>
          </a:ln>
        </p:spPr>
        <p:txBody>
          <a:bodyPr wrap="square" rtlCol="0">
            <a:normAutofit/>
          </a:bodyPr>
          <a:lstStyle/>
          <a:p>
            <a:endParaRPr lang="ko-KR" altLang="en-US" dirty="0"/>
          </a:p>
        </p:txBody>
      </p:sp>
      <p:sp>
        <p:nvSpPr>
          <p:cNvPr id="59" name="직사각형 58"/>
          <p:cNvSpPr/>
          <p:nvPr/>
        </p:nvSpPr>
        <p:spPr>
          <a:xfrm>
            <a:off x="3725840" y="201240"/>
            <a:ext cx="1987364" cy="89239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63" name="꺾인 연결선 62"/>
          <p:cNvCxnSpPr>
            <a:stCxn id="57" idx="0"/>
            <a:endCxn id="59" idx="3"/>
          </p:cNvCxnSpPr>
          <p:nvPr/>
        </p:nvCxnSpPr>
        <p:spPr bwMode="auto">
          <a:xfrm rot="5400000" flipH="1" flipV="1">
            <a:off x="4271801" y="32496"/>
            <a:ext cx="826458" cy="2056347"/>
          </a:xfrm>
          <a:prstGeom prst="bentConnector4">
            <a:avLst>
              <a:gd name="adj1" fmla="val 23005"/>
              <a:gd name="adj2" fmla="val 11111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373980" y="3044995"/>
            <a:ext cx="2464555" cy="321649"/>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2" name="직사각형 71"/>
          <p:cNvSpPr/>
          <p:nvPr/>
        </p:nvSpPr>
        <p:spPr>
          <a:xfrm>
            <a:off x="89926" y="2839995"/>
            <a:ext cx="1160439" cy="14410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ym typeface="Wingdings" panose="05000000000000000000" pitchFamily="2" charset="2"/>
              </a:rPr>
              <a:t>당일 하루에 대한 클래스 현황만 보여주되 당일이 지나면 모든 정보 </a:t>
            </a:r>
            <a:r>
              <a:rPr lang="ko-KR" altLang="en-US" sz="1000" b="1" dirty="0" err="1" smtClean="0">
                <a:sym typeface="Wingdings" panose="05000000000000000000" pitchFamily="2" charset="2"/>
              </a:rPr>
              <a:t>리셋</a:t>
            </a:r>
            <a:r>
              <a:rPr lang="ko-KR" altLang="en-US" sz="1000" b="1" dirty="0" smtClean="0">
                <a:sym typeface="Wingdings" panose="05000000000000000000" pitchFamily="2" charset="2"/>
              </a:rPr>
              <a:t> 되도록 설정  </a:t>
            </a:r>
            <a:endParaRPr lang="en-US" altLang="ko-KR" sz="1000" b="1" dirty="0" smtClean="0">
              <a:sym typeface="Wingdings" panose="05000000000000000000" pitchFamily="2" charset="2"/>
            </a:endParaRPr>
          </a:p>
        </p:txBody>
      </p:sp>
      <p:cxnSp>
        <p:nvCxnSpPr>
          <p:cNvPr id="73" name="꺾인 연결선 72"/>
          <p:cNvCxnSpPr>
            <a:stCxn id="66" idx="0"/>
            <a:endCxn id="72" idx="0"/>
          </p:cNvCxnSpPr>
          <p:nvPr/>
        </p:nvCxnSpPr>
        <p:spPr bwMode="auto">
          <a:xfrm rot="16200000" flipV="1">
            <a:off x="1535702" y="1974439"/>
            <a:ext cx="205000" cy="1936112"/>
          </a:xfrm>
          <a:prstGeom prst="bentConnector3">
            <a:avLst>
              <a:gd name="adj1" fmla="val 21151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378283" y="4159224"/>
            <a:ext cx="1734414" cy="113109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클릭 시 해당인원 프로필 화면으로 이동</a:t>
            </a:r>
            <a:endParaRPr lang="en-US" altLang="ko-KR" sz="1000" b="1" kern="100" dirty="0" smtClean="0">
              <a:latin typeface="맑은 고딕"/>
              <a:ea typeface="맑은 고딕"/>
              <a:cs typeface="Times New Roman"/>
            </a:endParaRPr>
          </a:p>
        </p:txBody>
      </p:sp>
      <p:sp>
        <p:nvSpPr>
          <p:cNvPr id="79" name="TextBox 78"/>
          <p:cNvSpPr txBox="1"/>
          <p:nvPr/>
        </p:nvSpPr>
        <p:spPr>
          <a:xfrm>
            <a:off x="6068662" y="3653973"/>
            <a:ext cx="979833"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TextBox 79"/>
          <p:cNvSpPr txBox="1"/>
          <p:nvPr/>
        </p:nvSpPr>
        <p:spPr>
          <a:xfrm>
            <a:off x="5477782" y="3662269"/>
            <a:ext cx="552735"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2" name="직사각형 81"/>
          <p:cNvSpPr/>
          <p:nvPr/>
        </p:nvSpPr>
        <p:spPr>
          <a:xfrm>
            <a:off x="7319190" y="5373216"/>
            <a:ext cx="1730495" cy="102569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진행도 마우스 오버 시 진행 </a:t>
            </a: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총 </a:t>
            </a:r>
            <a:r>
              <a:rPr lang="ko-KR" altLang="en-US" sz="1000" b="1" kern="100" dirty="0" err="1" smtClean="0">
                <a:latin typeface="맑은 고딕"/>
                <a:ea typeface="맑은 고딕"/>
                <a:cs typeface="Times New Roman"/>
              </a:rPr>
              <a:t>회차</a:t>
            </a:r>
            <a:r>
              <a:rPr lang="en-US" altLang="ko-KR" sz="1000" b="1" kern="100" dirty="0" smtClean="0">
                <a:latin typeface="맑은 고딕"/>
                <a:ea typeface="맑은 고딕"/>
                <a:cs typeface="Times New Roman"/>
              </a:rPr>
              <a:t>(15/36) </a:t>
            </a:r>
            <a:r>
              <a:rPr lang="ko-KR" altLang="en-US" sz="1000" b="1" kern="100" dirty="0" smtClean="0">
                <a:latin typeface="맑은 고딕"/>
                <a:ea typeface="맑은 고딕"/>
                <a:cs typeface="Times New Roman"/>
              </a:rPr>
              <a:t>수치로 표시</a:t>
            </a:r>
            <a:endParaRPr lang="en-US" altLang="ko-KR" sz="1000" b="1" kern="100" dirty="0" smtClean="0">
              <a:latin typeface="맑은 고딕"/>
              <a:ea typeface="맑은 고딕"/>
              <a:cs typeface="Times New Roman"/>
            </a:endParaRPr>
          </a:p>
        </p:txBody>
      </p:sp>
      <p:cxnSp>
        <p:nvCxnSpPr>
          <p:cNvPr id="83" name="꺾인 연결선 82"/>
          <p:cNvCxnSpPr>
            <a:stCxn id="79" idx="3"/>
            <a:endCxn id="77" idx="1"/>
          </p:cNvCxnSpPr>
          <p:nvPr/>
        </p:nvCxnSpPr>
        <p:spPr bwMode="auto">
          <a:xfrm flipV="1">
            <a:off x="7048495" y="4724773"/>
            <a:ext cx="329788" cy="26542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80" idx="2"/>
            <a:endCxn id="82" idx="2"/>
          </p:cNvCxnSpPr>
          <p:nvPr/>
        </p:nvCxnSpPr>
        <p:spPr bwMode="auto">
          <a:xfrm rot="16200000" flipH="1">
            <a:off x="6937202" y="5151670"/>
            <a:ext cx="64185" cy="2430288"/>
          </a:xfrm>
          <a:prstGeom prst="bentConnector3">
            <a:avLst>
              <a:gd name="adj1" fmla="val 45615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9432567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 </a:t>
            </a:r>
            <a:r>
              <a:rPr lang="en-US" altLang="ko-KR"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전체보기 첫 </a:t>
            </a:r>
            <a:r>
              <a:rPr lang="ko-KR" altLang="en-US" dirty="0" smtClean="0">
                <a:solidFill>
                  <a:srgbClr val="000000"/>
                </a:solidFill>
                <a:latin typeface="돋움"/>
                <a:ea typeface="돋움"/>
              </a:rPr>
              <a:t>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385453630"/>
              </p:ext>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46611986"/>
              </p:ext>
            </p:extLst>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3" name="직사각형 2"/>
          <p:cNvSpPr/>
          <p:nvPr/>
        </p:nvSpPr>
        <p:spPr bwMode="auto">
          <a:xfrm>
            <a:off x="-789250" y="1233434"/>
            <a:ext cx="1944216" cy="183896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우측 월간 </a:t>
            </a:r>
            <a:r>
              <a:rPr kumimoji="1" lang="ko-KR" altLang="en-US" sz="1200" b="1" dirty="0" err="1" smtClean="0">
                <a:solidFill>
                  <a:schemeClr val="bg1"/>
                </a:solidFill>
                <a:latin typeface="Arial" charset="0"/>
                <a:ea typeface="돋움" pitchFamily="50" charset="-127"/>
              </a:rPr>
              <a:t>축석표는</a:t>
            </a:r>
            <a:r>
              <a:rPr kumimoji="1" lang="ko-KR" altLang="en-US"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주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회에 따른 표 구성이다</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교육회차</a:t>
            </a:r>
            <a:r>
              <a:rPr kumimoji="1" lang="ko-KR" altLang="en-US" sz="1200" b="1" dirty="0" smtClean="0">
                <a:solidFill>
                  <a:schemeClr val="bg1"/>
                </a:solidFill>
                <a:latin typeface="Arial" charset="0"/>
                <a:ea typeface="돋움" pitchFamily="50" charset="-127"/>
              </a:rPr>
              <a:t>  증가에 따라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발생하는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칸 수 </a:t>
            </a:r>
            <a:r>
              <a:rPr kumimoji="1" lang="ko-KR" altLang="en-US" sz="1200" b="1" dirty="0" smtClean="0">
                <a:solidFill>
                  <a:schemeClr val="bg1"/>
                </a:solidFill>
                <a:latin typeface="Arial" charset="0"/>
                <a:ea typeface="돋움" pitchFamily="50" charset="-127"/>
              </a:rPr>
              <a:t>증가에 따른 표형태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구성에 따른 기술적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장벽 있는가</a:t>
            </a:r>
            <a:r>
              <a:rPr kumimoji="1" lang="en-US" altLang="ko-KR" sz="1200" b="1" dirty="0" smtClean="0">
                <a:solidFill>
                  <a:schemeClr val="bg1"/>
                </a:solidFill>
                <a:latin typeface="Arial" charset="0"/>
                <a:ea typeface="돋움" pitchFamily="50" charset="-127"/>
              </a:rPr>
              <a:t>?</a:t>
            </a:r>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ext uri="{D42A27DB-BD31-4B8C-83A1-F6EECF244321}">
                <p14:modId xmlns:p14="http://schemas.microsoft.com/office/powerpoint/2010/main" val="1321006976"/>
              </p:ext>
            </p:extLst>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직사각형 53"/>
          <p:cNvSpPr/>
          <p:nvPr/>
        </p:nvSpPr>
        <p:spPr>
          <a:xfrm>
            <a:off x="7236296" y="1700808"/>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55" name="그룹 54"/>
          <p:cNvGrpSpPr/>
          <p:nvPr/>
        </p:nvGrpSpPr>
        <p:grpSpPr>
          <a:xfrm>
            <a:off x="5871822" y="2006418"/>
            <a:ext cx="1109100" cy="245523"/>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6771886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a:solidFill>
                  <a:srgbClr val="000000"/>
                </a:solidFill>
                <a:latin typeface="돋움"/>
                <a:ea typeface="돋움"/>
              </a:rPr>
              <a:t> </a:t>
            </a:r>
            <a:r>
              <a:rPr lang="ko-KR" altLang="en-US" dirty="0" smtClean="0">
                <a:solidFill>
                  <a:srgbClr val="000000"/>
                </a:solidFill>
                <a:latin typeface="돋움"/>
                <a:ea typeface="돋움"/>
              </a:rPr>
              <a:t>조회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설명</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a:xfrm>
            <a:off x="27110" y="5740861"/>
            <a:ext cx="1128008"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a:t>우</a:t>
            </a:r>
            <a:r>
              <a:rPr lang="ko-KR" altLang="en-US" sz="1000" dirty="0" smtClean="0"/>
              <a:t>측 표에 나와 있는 수치는 월별 표시가 아니라 교육 서비스를 받은 개월 수임</a:t>
            </a:r>
            <a:endParaRPr lang="en-US" altLang="ko-KR" sz="1000" dirty="0" smtClean="0"/>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1" name="TextBox 40"/>
          <p:cNvSpPr txBox="1"/>
          <p:nvPr/>
        </p:nvSpPr>
        <p:spPr>
          <a:xfrm>
            <a:off x="1237003" y="5510447"/>
            <a:ext cx="5918897" cy="22813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2" name="꺾인 연결선 41"/>
          <p:cNvCxnSpPr>
            <a:stCxn id="41" idx="1"/>
            <a:endCxn id="113" idx="0"/>
          </p:cNvCxnSpPr>
          <p:nvPr/>
        </p:nvCxnSpPr>
        <p:spPr bwMode="auto">
          <a:xfrm rot="10800000" flipV="1">
            <a:off x="591115" y="5624515"/>
            <a:ext cx="645889" cy="116345"/>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그룹 47"/>
          <p:cNvGrpSpPr/>
          <p:nvPr/>
        </p:nvGrpSpPr>
        <p:grpSpPr>
          <a:xfrm>
            <a:off x="5871822" y="1998691"/>
            <a:ext cx="1109100" cy="245523"/>
            <a:chOff x="7360053" y="3068960"/>
            <a:chExt cx="2235137" cy="442247"/>
          </a:xfrm>
        </p:grpSpPr>
        <p:pic>
          <p:nvPicPr>
            <p:cNvPr id="53" name="그림 52"/>
            <p:cNvPicPr>
              <a:picLocks noChangeAspect="1"/>
            </p:cNvPicPr>
            <p:nvPr/>
          </p:nvPicPr>
          <p:blipFill>
            <a:blip r:embed="rId10"/>
            <a:stretch>
              <a:fillRect/>
            </a:stretch>
          </p:blipFill>
          <p:spPr>
            <a:xfrm>
              <a:off x="7360053" y="3068960"/>
              <a:ext cx="2235137" cy="442247"/>
            </a:xfrm>
            <a:prstGeom prst="rect">
              <a:avLst/>
            </a:prstGeom>
          </p:spPr>
        </p:pic>
        <p:sp>
          <p:nvSpPr>
            <p:cNvPr id="54" name="직사각형 53"/>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55" name="직사각형 54"/>
          <p:cNvSpPr/>
          <p:nvPr/>
        </p:nvSpPr>
        <p:spPr>
          <a:xfrm>
            <a:off x="7500481" y="4949037"/>
            <a:ext cx="1611397"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추가보기 클릭 시 해당 시 </a:t>
            </a:r>
            <a:endParaRPr lang="en-US" altLang="ko-KR" sz="1000" dirty="0" smtClean="0"/>
          </a:p>
        </p:txBody>
      </p:sp>
      <p:sp>
        <p:nvSpPr>
          <p:cNvPr id="56" name="TextBox 55"/>
          <p:cNvSpPr txBox="1"/>
          <p:nvPr/>
        </p:nvSpPr>
        <p:spPr>
          <a:xfrm>
            <a:off x="1222143" y="5245221"/>
            <a:ext cx="5967270" cy="143642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0" name="꺾인 연결선 59"/>
          <p:cNvCxnSpPr>
            <a:stCxn id="50" idx="3"/>
            <a:endCxn id="56" idx="3"/>
          </p:cNvCxnSpPr>
          <p:nvPr/>
        </p:nvCxnSpPr>
        <p:spPr bwMode="auto">
          <a:xfrm>
            <a:off x="7007450" y="4975510"/>
            <a:ext cx="181963" cy="987923"/>
          </a:xfrm>
          <a:prstGeom prst="bentConnector3">
            <a:avLst>
              <a:gd name="adj1" fmla="val 22563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237399" y="2008895"/>
            <a:ext cx="1803006" cy="134065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해당 프로그램 선택 시 해당 </a:t>
            </a:r>
            <a:r>
              <a:rPr lang="ko-KR" altLang="en-US" sz="1000" dirty="0" err="1" smtClean="0"/>
              <a:t>출석율</a:t>
            </a:r>
            <a:r>
              <a:rPr lang="ko-KR" altLang="en-US" sz="1000" dirty="0" smtClean="0"/>
              <a:t> 화면으로 밑으로 이동 </a:t>
            </a:r>
            <a:r>
              <a:rPr lang="en-US" altLang="ko-KR" sz="1000" dirty="0" smtClean="0"/>
              <a:t>(</a:t>
            </a:r>
            <a:r>
              <a:rPr lang="ko-KR" altLang="en-US" sz="1000" dirty="0" err="1" smtClean="0"/>
              <a:t>핀터레스트</a:t>
            </a:r>
            <a:r>
              <a:rPr lang="ko-KR" altLang="en-US" sz="1000" dirty="0" smtClean="0"/>
              <a:t> 참고</a:t>
            </a:r>
            <a:r>
              <a:rPr lang="en-US" altLang="ko-KR" sz="1000" dirty="0" smtClean="0"/>
              <a:t>)</a:t>
            </a:r>
          </a:p>
        </p:txBody>
      </p:sp>
    </p:spTree>
    <p:extLst>
      <p:ext uri="{BB962C8B-B14F-4D97-AF65-F5344CB8AC3E}">
        <p14:creationId xmlns:p14="http://schemas.microsoft.com/office/powerpoint/2010/main" val="4153288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출결관리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90264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929814"/>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816389"/>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39616" y="4856626"/>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557581"/>
            <a:ext cx="1293034" cy="171313"/>
          </a:xfrm>
          <a:prstGeom prst="rect">
            <a:avLst/>
          </a:prstGeom>
        </p:spPr>
      </p:pic>
      <p:pic>
        <p:nvPicPr>
          <p:cNvPr id="27" name="그림 26"/>
          <p:cNvPicPr>
            <a:picLocks noChangeAspect="1"/>
          </p:cNvPicPr>
          <p:nvPr/>
        </p:nvPicPr>
        <p:blipFill>
          <a:blip r:embed="rId5"/>
          <a:stretch>
            <a:fillRect/>
          </a:stretch>
        </p:blipFill>
        <p:spPr>
          <a:xfrm>
            <a:off x="1468964" y="6578187"/>
            <a:ext cx="1521869" cy="149692"/>
          </a:xfrm>
          <a:prstGeom prst="rect">
            <a:avLst/>
          </a:prstGeom>
        </p:spPr>
      </p:pic>
      <p:sp>
        <p:nvSpPr>
          <p:cNvPr id="38" name="직사각형 37"/>
          <p:cNvSpPr/>
          <p:nvPr/>
        </p:nvSpPr>
        <p:spPr bwMode="auto">
          <a:xfrm>
            <a:off x="1401150" y="1458432"/>
            <a:ext cx="5851869" cy="141629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648716"/>
            <a:ext cx="1293034" cy="197972"/>
          </a:xfrm>
          <a:prstGeom prst="rect">
            <a:avLst/>
          </a:prstGeom>
        </p:spPr>
      </p:pic>
      <p:pic>
        <p:nvPicPr>
          <p:cNvPr id="41" name="그림 40"/>
          <p:cNvPicPr>
            <a:picLocks noChangeAspect="1"/>
          </p:cNvPicPr>
          <p:nvPr/>
        </p:nvPicPr>
        <p:blipFill>
          <a:blip r:embed="rId6"/>
          <a:stretch>
            <a:fillRect/>
          </a:stretch>
        </p:blipFill>
        <p:spPr>
          <a:xfrm>
            <a:off x="6173759" y="1480693"/>
            <a:ext cx="1016495" cy="201125"/>
          </a:xfrm>
          <a:prstGeom prst="rect">
            <a:avLst/>
          </a:prstGeom>
        </p:spPr>
      </p:pic>
      <p:sp>
        <p:nvSpPr>
          <p:cNvPr id="42" name="TextBox 41"/>
          <p:cNvSpPr txBox="1"/>
          <p:nvPr/>
        </p:nvSpPr>
        <p:spPr>
          <a:xfrm>
            <a:off x="1894319" y="1495311"/>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0169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640224"/>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2841384482"/>
              </p:ext>
            </p:extLst>
          </p:nvPr>
        </p:nvGraphicFramePr>
        <p:xfrm>
          <a:off x="1450785" y="1696101"/>
          <a:ext cx="5771881" cy="936074"/>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016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85814" y="2052498"/>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66578" y="2364919"/>
            <a:ext cx="427742" cy="211507"/>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843573"/>
            <a:ext cx="1016495" cy="201125"/>
          </a:xfrm>
          <a:prstGeom prst="rect">
            <a:avLst/>
          </a:prstGeom>
        </p:spPr>
      </p:pic>
      <p:pic>
        <p:nvPicPr>
          <p:cNvPr id="2" name="그림 1"/>
          <p:cNvPicPr>
            <a:picLocks noChangeAspect="1"/>
          </p:cNvPicPr>
          <p:nvPr/>
        </p:nvPicPr>
        <p:blipFill>
          <a:blip r:embed="rId7"/>
          <a:stretch>
            <a:fillRect/>
          </a:stretch>
        </p:blipFill>
        <p:spPr>
          <a:xfrm>
            <a:off x="3183224" y="2008317"/>
            <a:ext cx="641502" cy="314125"/>
          </a:xfrm>
          <a:prstGeom prst="rect">
            <a:avLst/>
          </a:prstGeom>
        </p:spPr>
      </p:pic>
      <p:pic>
        <p:nvPicPr>
          <p:cNvPr id="63" name="그림 62"/>
          <p:cNvPicPr>
            <a:picLocks noChangeAspect="1"/>
          </p:cNvPicPr>
          <p:nvPr/>
        </p:nvPicPr>
        <p:blipFill>
          <a:blip r:embed="rId7"/>
          <a:stretch>
            <a:fillRect/>
          </a:stretch>
        </p:blipFill>
        <p:spPr>
          <a:xfrm>
            <a:off x="3873657" y="2011142"/>
            <a:ext cx="704392" cy="210907"/>
          </a:xfrm>
          <a:prstGeom prst="rect">
            <a:avLst/>
          </a:prstGeom>
        </p:spPr>
      </p:pic>
      <p:sp>
        <p:nvSpPr>
          <p:cNvPr id="54" name="직사각형 53"/>
          <p:cNvSpPr/>
          <p:nvPr/>
        </p:nvSpPr>
        <p:spPr bwMode="auto">
          <a:xfrm>
            <a:off x="6929615" y="202569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929615"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120601"/>
            <a:ext cx="5851869" cy="163908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521121"/>
            <a:ext cx="1293034" cy="197972"/>
          </a:xfrm>
          <a:prstGeom prst="rect">
            <a:avLst/>
          </a:prstGeom>
        </p:spPr>
      </p:pic>
      <p:pic>
        <p:nvPicPr>
          <p:cNvPr id="64" name="그림 63"/>
          <p:cNvPicPr>
            <a:picLocks noChangeAspect="1"/>
          </p:cNvPicPr>
          <p:nvPr/>
        </p:nvPicPr>
        <p:blipFill>
          <a:blip r:embed="rId5"/>
          <a:stretch>
            <a:fillRect/>
          </a:stretch>
        </p:blipFill>
        <p:spPr>
          <a:xfrm>
            <a:off x="1471646" y="4568384"/>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811769933"/>
              </p:ext>
            </p:extLst>
          </p:nvPr>
        </p:nvGraphicFramePr>
        <p:xfrm>
          <a:off x="1474146" y="3466777"/>
          <a:ext cx="5708383" cy="1023746"/>
        </p:xfrm>
        <a:graphic>
          <a:graphicData uri="http://schemas.openxmlformats.org/drawingml/2006/table">
            <a:tbl>
              <a:tblPr firstRow="1" bandRow="1">
                <a:tableStyleId>{5C22544A-7EE6-4342-B048-85BDC9FD1C3A}</a:tableStyleId>
              </a:tblPr>
              <a:tblGrid>
                <a:gridCol w="343336"/>
                <a:gridCol w="456186"/>
                <a:gridCol w="337901"/>
                <a:gridCol w="334124"/>
                <a:gridCol w="493487"/>
                <a:gridCol w="365867"/>
                <a:gridCol w="511543"/>
                <a:gridCol w="351138"/>
                <a:gridCol w="1067129"/>
                <a:gridCol w="312942"/>
                <a:gridCol w="312942"/>
                <a:gridCol w="410894"/>
                <a:gridCol w="410894"/>
              </a:tblGrid>
              <a:tr h="26455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4" name="직사각형 73"/>
          <p:cNvSpPr/>
          <p:nvPr/>
        </p:nvSpPr>
        <p:spPr>
          <a:xfrm>
            <a:off x="7380205" y="332656"/>
            <a:ext cx="1706242" cy="251403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50 </a:t>
            </a:r>
            <a:r>
              <a:rPr lang="ko-KR" altLang="en-US" sz="1000" dirty="0" smtClean="0"/>
              <a:t>이후 부터는 </a:t>
            </a:r>
            <a:r>
              <a:rPr lang="en-US" altLang="ko-KR" sz="1000" dirty="0" smtClean="0"/>
              <a:t>50 </a:t>
            </a:r>
            <a:r>
              <a:rPr lang="ko-KR" altLang="en-US" sz="1000" dirty="0" smtClean="0"/>
              <a:t>기준으로 증가</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55205" y="2951584"/>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a:t>
            </a:r>
            <a:r>
              <a:rPr lang="en-US" altLang="ko-KR" sz="1000" dirty="0" smtClean="0"/>
              <a:t>50 </a:t>
            </a:r>
            <a:r>
              <a:rPr lang="en-US" altLang="ko-KR" sz="1000" dirty="0"/>
              <a:t>/ </a:t>
            </a:r>
            <a:r>
              <a:rPr lang="en-US" altLang="ko-KR" sz="1000" dirty="0" smtClean="0"/>
              <a:t>100 </a:t>
            </a:r>
            <a:r>
              <a:rPr lang="en-US" altLang="ko-KR" sz="1000" dirty="0"/>
              <a:t>/ </a:t>
            </a:r>
            <a:r>
              <a:rPr lang="en-US" altLang="ko-KR" sz="1000" dirty="0" smtClean="0"/>
              <a:t>150 </a:t>
            </a:r>
            <a:r>
              <a:rPr lang="ko-KR" altLang="en-US" sz="1000" dirty="0" smtClean="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회 차 클릭 시 학습자 정보 표시</a:t>
            </a:r>
            <a:endParaRPr lang="en-US" altLang="ko-KR" sz="1000" dirty="0"/>
          </a:p>
        </p:txBody>
      </p:sp>
      <p:sp>
        <p:nvSpPr>
          <p:cNvPr id="77" name="TextBox 76"/>
          <p:cNvSpPr txBox="1"/>
          <p:nvPr/>
        </p:nvSpPr>
        <p:spPr>
          <a:xfrm>
            <a:off x="1368858" y="1227620"/>
            <a:ext cx="5917675" cy="166712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33029" y="-1172677"/>
            <a:ext cx="894964" cy="3905630"/>
          </a:xfrm>
          <a:prstGeom prst="bentConnector3">
            <a:avLst>
              <a:gd name="adj1" fmla="val 12554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96774" y="5080788"/>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29819" y="2128664"/>
            <a:ext cx="1313904" cy="356755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smtClean="0"/>
              <a:t>50</a:t>
            </a:r>
            <a:r>
              <a:rPr lang="ko-KR" altLang="en-US" sz="1000" dirty="0" smtClean="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p:txBody>
      </p:sp>
      <p:sp>
        <p:nvSpPr>
          <p:cNvPr id="80" name="AutoShape 85"/>
          <p:cNvSpPr>
            <a:spLocks noChangeArrowheads="1"/>
          </p:cNvSpPr>
          <p:nvPr/>
        </p:nvSpPr>
        <p:spPr bwMode="auto">
          <a:xfrm rot="5400000">
            <a:off x="6414705" y="3799877"/>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27134" y="5696219"/>
            <a:ext cx="769641" cy="245070"/>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3845294"/>
            <a:ext cx="388673" cy="157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377073" y="4083396"/>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7" name="직사각형 16"/>
          <p:cNvSpPr/>
          <p:nvPr/>
        </p:nvSpPr>
        <p:spPr bwMode="auto">
          <a:xfrm>
            <a:off x="-1218991" y="1166242"/>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공결</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처리</a:t>
            </a:r>
            <a:r>
              <a:rPr kumimoji="1" lang="ko-KR" altLang="en-US" sz="1200" b="1" i="0" u="none" strike="noStrike" cap="none" normalizeH="0" baseline="0" dirty="0" smtClean="0">
                <a:ln>
                  <a:noFill/>
                </a:ln>
                <a:solidFill>
                  <a:schemeClr val="bg1"/>
                </a:solidFill>
                <a:effectLst/>
                <a:latin typeface="Arial" charset="0"/>
                <a:ea typeface="돋움" pitchFamily="50" charset="-127"/>
              </a:rPr>
              <a:t> 완료 된 </a:t>
            </a:r>
            <a:r>
              <a:rPr kumimoji="1" lang="ko-KR" altLang="en-US" sz="1200" b="1" i="0" u="none" strike="noStrike" cap="none" normalizeH="0" baseline="0" dirty="0" smtClean="0">
                <a:ln>
                  <a:noFill/>
                </a:ln>
                <a:solidFill>
                  <a:schemeClr val="bg1"/>
                </a:solidFill>
                <a:effectLst/>
                <a:latin typeface="Arial" charset="0"/>
                <a:ea typeface="돋움" pitchFamily="50" charset="-127"/>
              </a:rPr>
              <a:t>항목을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table</a:t>
            </a:r>
            <a:r>
              <a:rPr kumimoji="1" lang="ko-KR" altLang="en-US" sz="1200" b="1" dirty="0" smtClean="0">
                <a:solidFill>
                  <a:schemeClr val="bg1"/>
                </a:solidFill>
                <a:latin typeface="Arial" charset="0"/>
                <a:ea typeface="돋움" pitchFamily="50" charset="-127"/>
              </a:rPr>
              <a:t>에서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삭제되도록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할 것인지</a:t>
            </a:r>
            <a:r>
              <a:rPr kumimoji="1" lang="en-US" altLang="ko-KR" sz="1200" b="1" dirty="0" smtClean="0">
                <a:solidFill>
                  <a:schemeClr val="bg1"/>
                </a:solidFill>
                <a:latin typeface="Arial" charset="0"/>
                <a:ea typeface="돋움" pitchFamily="50" charset="-127"/>
              </a:rPr>
              <a:t>? Or </a:t>
            </a:r>
            <a:r>
              <a:rPr kumimoji="1" lang="ko-KR" altLang="en-US" sz="1200" b="1" dirty="0" smtClean="0">
                <a:solidFill>
                  <a:schemeClr val="bg1"/>
                </a:solidFill>
                <a:latin typeface="Arial" charset="0"/>
                <a:ea typeface="돋움" pitchFamily="50" charset="-127"/>
              </a:rPr>
              <a:t>남겨둘</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것인지</a:t>
            </a:r>
            <a:r>
              <a:rPr kumimoji="1" lang="en-US" altLang="ko-KR" sz="1200" b="1" dirty="0" smtClean="0">
                <a:solidFill>
                  <a:schemeClr val="bg1"/>
                </a:solidFill>
                <a:latin typeface="Arial" charset="0"/>
                <a:ea typeface="돋움" pitchFamily="50" charset="-127"/>
              </a:rPr>
              <a:t>?</a:t>
            </a:r>
          </a:p>
        </p:txBody>
      </p:sp>
      <p:grpSp>
        <p:nvGrpSpPr>
          <p:cNvPr id="97" name="그룹 96"/>
          <p:cNvGrpSpPr/>
          <p:nvPr/>
        </p:nvGrpSpPr>
        <p:grpSpPr>
          <a:xfrm>
            <a:off x="6065268" y="3154571"/>
            <a:ext cx="1096691" cy="239769"/>
            <a:chOff x="7360053" y="3068960"/>
            <a:chExt cx="2235137" cy="442247"/>
          </a:xfrm>
        </p:grpSpPr>
        <p:pic>
          <p:nvPicPr>
            <p:cNvPr id="98" name="그림 97"/>
            <p:cNvPicPr>
              <a:picLocks noChangeAspect="1"/>
            </p:cNvPicPr>
            <p:nvPr/>
          </p:nvPicPr>
          <p:blipFill>
            <a:blip r:embed="rId6"/>
            <a:stretch>
              <a:fillRect/>
            </a:stretch>
          </p:blipFill>
          <p:spPr>
            <a:xfrm>
              <a:off x="7360053" y="3068960"/>
              <a:ext cx="2235137" cy="442247"/>
            </a:xfrm>
            <a:prstGeom prst="rect">
              <a:avLst/>
            </a:prstGeom>
          </p:spPr>
        </p:pic>
        <p:sp>
          <p:nvSpPr>
            <p:cNvPr id="99" name="직사각형 98"/>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100" name="직사각형 99"/>
          <p:cNvSpPr/>
          <p:nvPr/>
        </p:nvSpPr>
        <p:spPr bwMode="auto">
          <a:xfrm>
            <a:off x="7382891" y="5130466"/>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강사</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컨설턴트</a:t>
            </a:r>
            <a:r>
              <a:rPr kumimoji="1" lang="en-US" altLang="ko-KR" sz="1200" b="1" dirty="0" smtClean="0">
                <a:solidFill>
                  <a:schemeClr val="bg1"/>
                </a:solidFill>
                <a:latin typeface="Arial" charset="0"/>
                <a:ea typeface="돋움" pitchFamily="50" charset="-127"/>
              </a:rPr>
              <a:t>, HR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새로 삽입</a:t>
            </a:r>
            <a:endParaRPr kumimoji="1" lang="en-US" altLang="ko-KR" sz="1200" b="1" dirty="0" smtClean="0">
              <a:solidFill>
                <a:schemeClr val="bg1"/>
              </a:solidFill>
              <a:latin typeface="Arial" charset="0"/>
              <a:ea typeface="돋움" pitchFamily="50" charset="-127"/>
            </a:endParaRPr>
          </a:p>
        </p:txBody>
      </p:sp>
      <p:grpSp>
        <p:nvGrpSpPr>
          <p:cNvPr id="101" name="그룹 100"/>
          <p:cNvGrpSpPr/>
          <p:nvPr/>
        </p:nvGrpSpPr>
        <p:grpSpPr>
          <a:xfrm>
            <a:off x="1453354" y="3173873"/>
            <a:ext cx="3406678" cy="255128"/>
            <a:chOff x="1349218" y="1495670"/>
            <a:chExt cx="4095893" cy="280077"/>
          </a:xfrm>
        </p:grpSpPr>
        <p:pic>
          <p:nvPicPr>
            <p:cNvPr id="102" name="그림 101"/>
            <p:cNvPicPr>
              <a:picLocks noChangeAspect="1"/>
            </p:cNvPicPr>
            <p:nvPr/>
          </p:nvPicPr>
          <p:blipFill>
            <a:blip r:embed="rId9"/>
            <a:stretch>
              <a:fillRect/>
            </a:stretch>
          </p:blipFill>
          <p:spPr>
            <a:xfrm>
              <a:off x="1349218" y="1495670"/>
              <a:ext cx="831934" cy="280077"/>
            </a:xfrm>
            <a:prstGeom prst="rect">
              <a:avLst/>
            </a:prstGeom>
          </p:spPr>
        </p:pic>
        <p:pic>
          <p:nvPicPr>
            <p:cNvPr id="103" name="그림 102"/>
            <p:cNvPicPr>
              <a:picLocks noChangeAspect="1"/>
            </p:cNvPicPr>
            <p:nvPr/>
          </p:nvPicPr>
          <p:blipFill>
            <a:blip r:embed="rId9"/>
            <a:stretch>
              <a:fillRect/>
            </a:stretch>
          </p:blipFill>
          <p:spPr>
            <a:xfrm>
              <a:off x="2165208" y="1495670"/>
              <a:ext cx="831934" cy="280077"/>
            </a:xfrm>
            <a:prstGeom prst="rect">
              <a:avLst/>
            </a:prstGeom>
          </p:spPr>
        </p:pic>
        <p:pic>
          <p:nvPicPr>
            <p:cNvPr id="104" name="그림 103"/>
            <p:cNvPicPr>
              <a:picLocks noChangeAspect="1"/>
            </p:cNvPicPr>
            <p:nvPr/>
          </p:nvPicPr>
          <p:blipFill>
            <a:blip r:embed="rId9"/>
            <a:stretch>
              <a:fillRect/>
            </a:stretch>
          </p:blipFill>
          <p:spPr>
            <a:xfrm>
              <a:off x="2981197" y="1495670"/>
              <a:ext cx="831934" cy="280077"/>
            </a:xfrm>
            <a:prstGeom prst="rect">
              <a:avLst/>
            </a:prstGeom>
          </p:spPr>
        </p:pic>
        <p:pic>
          <p:nvPicPr>
            <p:cNvPr id="105" name="그림 104"/>
            <p:cNvPicPr>
              <a:picLocks noChangeAspect="1"/>
            </p:cNvPicPr>
            <p:nvPr/>
          </p:nvPicPr>
          <p:blipFill>
            <a:blip r:embed="rId9"/>
            <a:stretch>
              <a:fillRect/>
            </a:stretch>
          </p:blipFill>
          <p:spPr>
            <a:xfrm>
              <a:off x="3797186" y="1495670"/>
              <a:ext cx="831934" cy="280077"/>
            </a:xfrm>
            <a:prstGeom prst="rect">
              <a:avLst/>
            </a:prstGeom>
          </p:spPr>
        </p:pic>
        <p:pic>
          <p:nvPicPr>
            <p:cNvPr id="106" name="그림 105"/>
            <p:cNvPicPr>
              <a:picLocks noChangeAspect="1"/>
            </p:cNvPicPr>
            <p:nvPr/>
          </p:nvPicPr>
          <p:blipFill>
            <a:blip r:embed="rId9"/>
            <a:stretch>
              <a:fillRect/>
            </a:stretch>
          </p:blipFill>
          <p:spPr>
            <a:xfrm>
              <a:off x="4613177" y="1495670"/>
              <a:ext cx="831934" cy="280077"/>
            </a:xfrm>
            <a:prstGeom prst="rect">
              <a:avLst/>
            </a:prstGeom>
          </p:spPr>
        </p:pic>
      </p:grpSp>
      <p:grpSp>
        <p:nvGrpSpPr>
          <p:cNvPr id="107" name="그룹 106"/>
          <p:cNvGrpSpPr/>
          <p:nvPr/>
        </p:nvGrpSpPr>
        <p:grpSpPr>
          <a:xfrm>
            <a:off x="4834670" y="3154572"/>
            <a:ext cx="1252531" cy="289976"/>
            <a:chOff x="5710780" y="1895395"/>
            <a:chExt cx="1603857" cy="314325"/>
          </a:xfrm>
        </p:grpSpPr>
        <p:grpSp>
          <p:nvGrpSpPr>
            <p:cNvPr id="108" name="그룹 107"/>
            <p:cNvGrpSpPr/>
            <p:nvPr/>
          </p:nvGrpSpPr>
          <p:grpSpPr>
            <a:xfrm>
              <a:off x="5710780" y="1895395"/>
              <a:ext cx="1603857" cy="314325"/>
              <a:chOff x="5292380" y="1813342"/>
              <a:chExt cx="1007811" cy="314325"/>
            </a:xfrm>
          </p:grpSpPr>
          <p:pic>
            <p:nvPicPr>
              <p:cNvPr id="11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직사각형 110"/>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9"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421" y="3819718"/>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017" y="4080797"/>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4" name="표 113"/>
          <p:cNvGraphicFramePr>
            <a:graphicFrameLocks noGrp="1"/>
          </p:cNvGraphicFramePr>
          <p:nvPr>
            <p:extLst>
              <p:ext uri="{D42A27DB-BD31-4B8C-83A1-F6EECF244321}">
                <p14:modId xmlns:p14="http://schemas.microsoft.com/office/powerpoint/2010/main" val="1650549379"/>
              </p:ext>
            </p:extLst>
          </p:nvPr>
        </p:nvGraphicFramePr>
        <p:xfrm>
          <a:off x="148270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5" name="그림 114"/>
          <p:cNvPicPr>
            <a:picLocks noChangeAspect="1"/>
          </p:cNvPicPr>
          <p:nvPr/>
        </p:nvPicPr>
        <p:blipFill>
          <a:blip r:embed="rId12"/>
          <a:stretch>
            <a:fillRect/>
          </a:stretch>
        </p:blipFill>
        <p:spPr>
          <a:xfrm>
            <a:off x="5175707" y="5411740"/>
            <a:ext cx="238356" cy="238356"/>
          </a:xfrm>
          <a:prstGeom prst="rect">
            <a:avLst/>
          </a:prstGeom>
        </p:spPr>
      </p:pic>
      <p:pic>
        <p:nvPicPr>
          <p:cNvPr id="116" name="그림 115"/>
          <p:cNvPicPr>
            <a:picLocks noChangeAspect="1"/>
          </p:cNvPicPr>
          <p:nvPr/>
        </p:nvPicPr>
        <p:blipFill>
          <a:blip r:embed="rId7"/>
          <a:stretch>
            <a:fillRect/>
          </a:stretch>
        </p:blipFill>
        <p:spPr>
          <a:xfrm>
            <a:off x="3346958" y="5411740"/>
            <a:ext cx="1055755" cy="249507"/>
          </a:xfrm>
          <a:prstGeom prst="rect">
            <a:avLst/>
          </a:prstGeom>
        </p:spPr>
      </p:pic>
      <p:pic>
        <p:nvPicPr>
          <p:cNvPr id="117" name="그림 116"/>
          <p:cNvPicPr>
            <a:picLocks noChangeAspect="1"/>
          </p:cNvPicPr>
          <p:nvPr/>
        </p:nvPicPr>
        <p:blipFill>
          <a:blip r:embed="rId7"/>
          <a:stretch>
            <a:fillRect/>
          </a:stretch>
        </p:blipFill>
        <p:spPr>
          <a:xfrm>
            <a:off x="3346958" y="5709387"/>
            <a:ext cx="1055755" cy="249507"/>
          </a:xfrm>
          <a:prstGeom prst="rect">
            <a:avLst/>
          </a:prstGeom>
        </p:spPr>
      </p:pic>
      <p:pic>
        <p:nvPicPr>
          <p:cNvPr id="118" name="그림 117"/>
          <p:cNvPicPr>
            <a:picLocks noChangeAspect="1"/>
          </p:cNvPicPr>
          <p:nvPr/>
        </p:nvPicPr>
        <p:blipFill>
          <a:blip r:embed="rId7"/>
          <a:stretch>
            <a:fillRect/>
          </a:stretch>
        </p:blipFill>
        <p:spPr>
          <a:xfrm>
            <a:off x="3346958" y="5972807"/>
            <a:ext cx="1055755" cy="249507"/>
          </a:xfrm>
          <a:prstGeom prst="rect">
            <a:avLst/>
          </a:prstGeom>
        </p:spPr>
      </p:pic>
      <p:pic>
        <p:nvPicPr>
          <p:cNvPr id="119" name="그림 118"/>
          <p:cNvPicPr>
            <a:picLocks noChangeAspect="1"/>
          </p:cNvPicPr>
          <p:nvPr/>
        </p:nvPicPr>
        <p:blipFill>
          <a:blip r:embed="rId7"/>
          <a:stretch>
            <a:fillRect/>
          </a:stretch>
        </p:blipFill>
        <p:spPr>
          <a:xfrm>
            <a:off x="3346958" y="6262325"/>
            <a:ext cx="1055755" cy="249507"/>
          </a:xfrm>
          <a:prstGeom prst="rect">
            <a:avLst/>
          </a:prstGeom>
        </p:spPr>
      </p:pic>
      <p:sp>
        <p:nvSpPr>
          <p:cNvPr id="120" name="직사각형 119"/>
          <p:cNvSpPr/>
          <p:nvPr/>
        </p:nvSpPr>
        <p:spPr bwMode="auto">
          <a:xfrm>
            <a:off x="162341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1" name="직사각형 120"/>
          <p:cNvSpPr/>
          <p:nvPr/>
        </p:nvSpPr>
        <p:spPr bwMode="auto">
          <a:xfrm>
            <a:off x="162341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2" name="직사각형 121"/>
          <p:cNvSpPr/>
          <p:nvPr/>
        </p:nvSpPr>
        <p:spPr bwMode="auto">
          <a:xfrm>
            <a:off x="162058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3" name="TextBox 122"/>
          <p:cNvSpPr txBox="1"/>
          <p:nvPr/>
        </p:nvSpPr>
        <p:spPr>
          <a:xfrm>
            <a:off x="640879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24" name="직사각형 123"/>
          <p:cNvSpPr/>
          <p:nvPr/>
        </p:nvSpPr>
        <p:spPr bwMode="auto">
          <a:xfrm>
            <a:off x="162058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5" name="TextBox 124"/>
          <p:cNvSpPr txBox="1"/>
          <p:nvPr/>
        </p:nvSpPr>
        <p:spPr>
          <a:xfrm>
            <a:off x="640879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26" name="그림 125"/>
          <p:cNvPicPr>
            <a:picLocks noChangeAspect="1"/>
          </p:cNvPicPr>
          <p:nvPr/>
        </p:nvPicPr>
        <p:blipFill>
          <a:blip r:embed="rId12"/>
          <a:stretch>
            <a:fillRect/>
          </a:stretch>
        </p:blipFill>
        <p:spPr>
          <a:xfrm>
            <a:off x="5175707" y="5684101"/>
            <a:ext cx="238356" cy="238356"/>
          </a:xfrm>
          <a:prstGeom prst="rect">
            <a:avLst/>
          </a:prstGeom>
        </p:spPr>
      </p:pic>
      <p:pic>
        <p:nvPicPr>
          <p:cNvPr id="127" name="그림 126"/>
          <p:cNvPicPr>
            <a:picLocks noChangeAspect="1"/>
          </p:cNvPicPr>
          <p:nvPr/>
        </p:nvPicPr>
        <p:blipFill>
          <a:blip r:embed="rId12"/>
          <a:stretch>
            <a:fillRect/>
          </a:stretch>
        </p:blipFill>
        <p:spPr>
          <a:xfrm>
            <a:off x="5175707" y="5978382"/>
            <a:ext cx="238356" cy="238356"/>
          </a:xfrm>
          <a:prstGeom prst="rect">
            <a:avLst/>
          </a:prstGeom>
        </p:spPr>
      </p:pic>
      <p:pic>
        <p:nvPicPr>
          <p:cNvPr id="128" name="그림 127"/>
          <p:cNvPicPr>
            <a:picLocks noChangeAspect="1"/>
          </p:cNvPicPr>
          <p:nvPr/>
        </p:nvPicPr>
        <p:blipFill>
          <a:blip r:embed="rId12"/>
          <a:stretch>
            <a:fillRect/>
          </a:stretch>
        </p:blipFill>
        <p:spPr>
          <a:xfrm>
            <a:off x="5175707" y="6261437"/>
            <a:ext cx="238356" cy="238356"/>
          </a:xfrm>
          <a:prstGeom prst="rect">
            <a:avLst/>
          </a:prstGeom>
        </p:spPr>
      </p:pic>
    </p:spTree>
    <p:extLst>
      <p:ext uri="{BB962C8B-B14F-4D97-AF65-F5344CB8AC3E}">
        <p14:creationId xmlns:p14="http://schemas.microsoft.com/office/powerpoint/2010/main" val="353402852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78157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819630"/>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01150" y="4872937"/>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28730" y="491317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54155" y="6614129"/>
            <a:ext cx="1293034" cy="171313"/>
          </a:xfrm>
          <a:prstGeom prst="rect">
            <a:avLst/>
          </a:prstGeom>
        </p:spPr>
      </p:pic>
      <p:pic>
        <p:nvPicPr>
          <p:cNvPr id="27" name="그림 26"/>
          <p:cNvPicPr>
            <a:picLocks noChangeAspect="1"/>
          </p:cNvPicPr>
          <p:nvPr/>
        </p:nvPicPr>
        <p:blipFill>
          <a:blip r:embed="rId5"/>
          <a:stretch>
            <a:fillRect/>
          </a:stretch>
        </p:blipFill>
        <p:spPr>
          <a:xfrm>
            <a:off x="1458078" y="6634735"/>
            <a:ext cx="1521869" cy="149692"/>
          </a:xfrm>
          <a:prstGeom prst="rect">
            <a:avLst/>
          </a:prstGeom>
        </p:spPr>
      </p:pic>
      <p:sp>
        <p:nvSpPr>
          <p:cNvPr id="38" name="직사각형 37"/>
          <p:cNvSpPr/>
          <p:nvPr/>
        </p:nvSpPr>
        <p:spPr bwMode="auto">
          <a:xfrm>
            <a:off x="1401150" y="1458432"/>
            <a:ext cx="5851869" cy="13067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560568"/>
            <a:ext cx="1293034" cy="197972"/>
          </a:xfrm>
          <a:prstGeom prst="rect">
            <a:avLst/>
          </a:prstGeom>
        </p:spPr>
      </p:pic>
      <p:pic>
        <p:nvPicPr>
          <p:cNvPr id="41" name="그림 40"/>
          <p:cNvPicPr>
            <a:picLocks noChangeAspect="1"/>
          </p:cNvPicPr>
          <p:nvPr/>
        </p:nvPicPr>
        <p:blipFill>
          <a:blip r:embed="rId6"/>
          <a:stretch>
            <a:fillRect/>
          </a:stretch>
        </p:blipFill>
        <p:spPr>
          <a:xfrm>
            <a:off x="6173759" y="1479925"/>
            <a:ext cx="1016495" cy="180121"/>
          </a:xfrm>
          <a:prstGeom prst="rect">
            <a:avLst/>
          </a:prstGeom>
        </p:spPr>
      </p:pic>
      <p:sp>
        <p:nvSpPr>
          <p:cNvPr id="42" name="TextBox 41"/>
          <p:cNvSpPr txBox="1"/>
          <p:nvPr/>
        </p:nvSpPr>
        <p:spPr>
          <a:xfrm>
            <a:off x="1894319" y="148442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49081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562962"/>
            <a:ext cx="1521869" cy="149692"/>
          </a:xfrm>
          <a:prstGeom prst="rect">
            <a:avLst/>
          </a:prstGeom>
        </p:spPr>
      </p:pic>
      <p:sp>
        <p:nvSpPr>
          <p:cNvPr id="53" name="TextBox 52"/>
          <p:cNvSpPr txBox="1"/>
          <p:nvPr/>
        </p:nvSpPr>
        <p:spPr>
          <a:xfrm>
            <a:off x="1455918" y="149081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pic>
        <p:nvPicPr>
          <p:cNvPr id="61" name="그림 60"/>
          <p:cNvPicPr>
            <a:picLocks noChangeAspect="1"/>
          </p:cNvPicPr>
          <p:nvPr/>
        </p:nvPicPr>
        <p:blipFill>
          <a:blip r:embed="rId6"/>
          <a:stretch>
            <a:fillRect/>
          </a:stretch>
        </p:blipFill>
        <p:spPr>
          <a:xfrm>
            <a:off x="6162873" y="4900121"/>
            <a:ext cx="1016495" cy="201125"/>
          </a:xfrm>
          <a:prstGeom prst="rect">
            <a:avLst/>
          </a:prstGeom>
        </p:spPr>
      </p:pic>
      <p:sp>
        <p:nvSpPr>
          <p:cNvPr id="58" name="직사각형 57"/>
          <p:cNvSpPr/>
          <p:nvPr/>
        </p:nvSpPr>
        <p:spPr bwMode="auto">
          <a:xfrm>
            <a:off x="1402210" y="2993829"/>
            <a:ext cx="5851869" cy="18550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10331"/>
            <a:ext cx="1293034" cy="197972"/>
          </a:xfrm>
          <a:prstGeom prst="rect">
            <a:avLst/>
          </a:prstGeom>
        </p:spPr>
      </p:pic>
      <p:pic>
        <p:nvPicPr>
          <p:cNvPr id="64" name="그림 63"/>
          <p:cNvPicPr>
            <a:picLocks noChangeAspect="1"/>
          </p:cNvPicPr>
          <p:nvPr/>
        </p:nvPicPr>
        <p:blipFill>
          <a:blip r:embed="rId5"/>
          <a:stretch>
            <a:fillRect/>
          </a:stretch>
        </p:blipFill>
        <p:spPr>
          <a:xfrm>
            <a:off x="1471646" y="4635822"/>
            <a:ext cx="1521869" cy="149692"/>
          </a:xfrm>
          <a:prstGeom prst="rect">
            <a:avLst/>
          </a:prstGeom>
        </p:spPr>
      </p:pic>
      <p:graphicFrame>
        <p:nvGraphicFramePr>
          <p:cNvPr id="104" name="표 103"/>
          <p:cNvGraphicFramePr>
            <a:graphicFrameLocks noGrp="1"/>
          </p:cNvGraphicFramePr>
          <p:nvPr>
            <p:extLst>
              <p:ext uri="{D42A27DB-BD31-4B8C-83A1-F6EECF244321}">
                <p14:modId xmlns:p14="http://schemas.microsoft.com/office/powerpoint/2010/main" val="365557167"/>
              </p:ext>
            </p:extLst>
          </p:nvPr>
        </p:nvGraphicFramePr>
        <p:xfrm>
          <a:off x="1470951" y="3252326"/>
          <a:ext cx="3389079" cy="440396"/>
        </p:xfrm>
        <a:graphic>
          <a:graphicData uri="http://schemas.openxmlformats.org/drawingml/2006/table">
            <a:tbl>
              <a:tblPr firstRow="1" bandRow="1">
                <a:tableStyleId>{5C22544A-7EE6-4342-B048-85BDC9FD1C3A}</a:tableStyleId>
              </a:tblPr>
              <a:tblGrid>
                <a:gridCol w="729483"/>
                <a:gridCol w="664899"/>
                <a:gridCol w="664899"/>
                <a:gridCol w="664899"/>
                <a:gridCol w="664899"/>
              </a:tblGrid>
              <a:tr h="140592">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5" name="그룹 104"/>
          <p:cNvGrpSpPr/>
          <p:nvPr/>
        </p:nvGrpSpPr>
        <p:grpSpPr>
          <a:xfrm>
            <a:off x="6065268" y="3013056"/>
            <a:ext cx="1096691" cy="202869"/>
            <a:chOff x="7360053" y="3068960"/>
            <a:chExt cx="2235137" cy="442247"/>
          </a:xfrm>
        </p:grpSpPr>
        <p:pic>
          <p:nvPicPr>
            <p:cNvPr id="106" name="그림 105"/>
            <p:cNvPicPr>
              <a:picLocks noChangeAspect="1"/>
            </p:cNvPicPr>
            <p:nvPr/>
          </p:nvPicPr>
          <p:blipFill>
            <a:blip r:embed="rId6"/>
            <a:stretch>
              <a:fillRect/>
            </a:stretch>
          </p:blipFill>
          <p:spPr>
            <a:xfrm>
              <a:off x="7360053" y="3068960"/>
              <a:ext cx="2235137" cy="442247"/>
            </a:xfrm>
            <a:prstGeom prst="rect">
              <a:avLst/>
            </a:prstGeom>
          </p:spPr>
        </p:pic>
        <p:sp>
          <p:nvSpPr>
            <p:cNvPr id="107" name="직사각형 10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108" name="그룹 107"/>
          <p:cNvGrpSpPr/>
          <p:nvPr/>
        </p:nvGrpSpPr>
        <p:grpSpPr>
          <a:xfrm>
            <a:off x="1453354" y="2999700"/>
            <a:ext cx="3406678" cy="228902"/>
            <a:chOff x="1349218" y="1495670"/>
            <a:chExt cx="4095893" cy="280077"/>
          </a:xfrm>
        </p:grpSpPr>
        <p:pic>
          <p:nvPicPr>
            <p:cNvPr id="109" name="그림 108"/>
            <p:cNvPicPr>
              <a:picLocks noChangeAspect="1"/>
            </p:cNvPicPr>
            <p:nvPr/>
          </p:nvPicPr>
          <p:blipFill>
            <a:blip r:embed="rId7"/>
            <a:stretch>
              <a:fillRect/>
            </a:stretch>
          </p:blipFill>
          <p:spPr>
            <a:xfrm>
              <a:off x="1349218" y="1495670"/>
              <a:ext cx="831934" cy="280077"/>
            </a:xfrm>
            <a:prstGeom prst="rect">
              <a:avLst/>
            </a:prstGeom>
          </p:spPr>
        </p:pic>
        <p:pic>
          <p:nvPicPr>
            <p:cNvPr id="110" name="그림 109"/>
            <p:cNvPicPr>
              <a:picLocks noChangeAspect="1"/>
            </p:cNvPicPr>
            <p:nvPr/>
          </p:nvPicPr>
          <p:blipFill>
            <a:blip r:embed="rId7"/>
            <a:stretch>
              <a:fillRect/>
            </a:stretch>
          </p:blipFill>
          <p:spPr>
            <a:xfrm>
              <a:off x="2165208" y="1495670"/>
              <a:ext cx="831934" cy="280077"/>
            </a:xfrm>
            <a:prstGeom prst="rect">
              <a:avLst/>
            </a:prstGeom>
          </p:spPr>
        </p:pic>
        <p:pic>
          <p:nvPicPr>
            <p:cNvPr id="111" name="그림 110"/>
            <p:cNvPicPr>
              <a:picLocks noChangeAspect="1"/>
            </p:cNvPicPr>
            <p:nvPr/>
          </p:nvPicPr>
          <p:blipFill>
            <a:blip r:embed="rId7"/>
            <a:stretch>
              <a:fillRect/>
            </a:stretch>
          </p:blipFill>
          <p:spPr>
            <a:xfrm>
              <a:off x="2981197" y="1495670"/>
              <a:ext cx="831934" cy="280077"/>
            </a:xfrm>
            <a:prstGeom prst="rect">
              <a:avLst/>
            </a:prstGeom>
          </p:spPr>
        </p:pic>
        <p:pic>
          <p:nvPicPr>
            <p:cNvPr id="112" name="그림 111"/>
            <p:cNvPicPr>
              <a:picLocks noChangeAspect="1"/>
            </p:cNvPicPr>
            <p:nvPr/>
          </p:nvPicPr>
          <p:blipFill>
            <a:blip r:embed="rId7"/>
            <a:stretch>
              <a:fillRect/>
            </a:stretch>
          </p:blipFill>
          <p:spPr>
            <a:xfrm>
              <a:off x="3797186" y="1495670"/>
              <a:ext cx="831934" cy="280077"/>
            </a:xfrm>
            <a:prstGeom prst="rect">
              <a:avLst/>
            </a:prstGeom>
          </p:spPr>
        </p:pic>
        <p:pic>
          <p:nvPicPr>
            <p:cNvPr id="113" name="그림 112"/>
            <p:cNvPicPr>
              <a:picLocks noChangeAspect="1"/>
            </p:cNvPicPr>
            <p:nvPr/>
          </p:nvPicPr>
          <p:blipFill>
            <a:blip r:embed="rId7"/>
            <a:stretch>
              <a:fillRect/>
            </a:stretch>
          </p:blipFill>
          <p:spPr>
            <a:xfrm>
              <a:off x="4613177" y="1495670"/>
              <a:ext cx="831934" cy="280077"/>
            </a:xfrm>
            <a:prstGeom prst="rect">
              <a:avLst/>
            </a:prstGeom>
          </p:spPr>
        </p:pic>
      </p:grpSp>
      <p:grpSp>
        <p:nvGrpSpPr>
          <p:cNvPr id="114" name="그룹 113"/>
          <p:cNvGrpSpPr/>
          <p:nvPr/>
        </p:nvGrpSpPr>
        <p:grpSpPr>
          <a:xfrm>
            <a:off x="4834670" y="3013057"/>
            <a:ext cx="1252531" cy="215545"/>
            <a:chOff x="5710780" y="1895395"/>
            <a:chExt cx="1603857" cy="314325"/>
          </a:xfrm>
        </p:grpSpPr>
        <p:grpSp>
          <p:nvGrpSpPr>
            <p:cNvPr id="115" name="그룹 114"/>
            <p:cNvGrpSpPr/>
            <p:nvPr/>
          </p:nvGrpSpPr>
          <p:grpSpPr>
            <a:xfrm>
              <a:off x="5710780" y="1895395"/>
              <a:ext cx="1603857" cy="314325"/>
              <a:chOff x="5292380" y="1813342"/>
              <a:chExt cx="1007811" cy="314325"/>
            </a:xfrm>
          </p:grpSpPr>
          <p:pic>
            <p:nvPicPr>
              <p:cNvPr id="11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직사각형 117"/>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1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6" name="표 125"/>
          <p:cNvGraphicFramePr>
            <a:graphicFrameLocks noGrp="1"/>
          </p:cNvGraphicFramePr>
          <p:nvPr>
            <p:extLst>
              <p:ext uri="{D42A27DB-BD31-4B8C-83A1-F6EECF244321}">
                <p14:modId xmlns:p14="http://schemas.microsoft.com/office/powerpoint/2010/main" val="38478404"/>
              </p:ext>
            </p:extLst>
          </p:nvPr>
        </p:nvGraphicFramePr>
        <p:xfrm>
          <a:off x="1450785" y="1685216"/>
          <a:ext cx="5771881" cy="856541"/>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58093">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806">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3415">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7" name="직사각형 126"/>
          <p:cNvSpPr/>
          <p:nvPr/>
        </p:nvSpPr>
        <p:spPr bwMode="auto">
          <a:xfrm>
            <a:off x="1474928" y="2019840"/>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128" name="직사각형 127"/>
          <p:cNvSpPr/>
          <p:nvPr/>
        </p:nvSpPr>
        <p:spPr bwMode="auto">
          <a:xfrm>
            <a:off x="1477464" y="2343147"/>
            <a:ext cx="385238" cy="12962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29" name="그림 128"/>
          <p:cNvPicPr>
            <a:picLocks noChangeAspect="1"/>
          </p:cNvPicPr>
          <p:nvPr/>
        </p:nvPicPr>
        <p:blipFill>
          <a:blip r:embed="rId10"/>
          <a:stretch>
            <a:fillRect/>
          </a:stretch>
        </p:blipFill>
        <p:spPr>
          <a:xfrm>
            <a:off x="3183224" y="1975659"/>
            <a:ext cx="641502" cy="314125"/>
          </a:xfrm>
          <a:prstGeom prst="rect">
            <a:avLst/>
          </a:prstGeom>
        </p:spPr>
      </p:pic>
      <p:pic>
        <p:nvPicPr>
          <p:cNvPr id="130" name="그림 129"/>
          <p:cNvPicPr>
            <a:picLocks noChangeAspect="1"/>
          </p:cNvPicPr>
          <p:nvPr/>
        </p:nvPicPr>
        <p:blipFill>
          <a:blip r:embed="rId10"/>
          <a:stretch>
            <a:fillRect/>
          </a:stretch>
        </p:blipFill>
        <p:spPr>
          <a:xfrm>
            <a:off x="3873657" y="2000257"/>
            <a:ext cx="704392" cy="156714"/>
          </a:xfrm>
          <a:prstGeom prst="rect">
            <a:avLst/>
          </a:prstGeom>
        </p:spPr>
      </p:pic>
      <p:sp>
        <p:nvSpPr>
          <p:cNvPr id="131" name="직사각형 130"/>
          <p:cNvSpPr/>
          <p:nvPr/>
        </p:nvSpPr>
        <p:spPr bwMode="auto">
          <a:xfrm>
            <a:off x="6929615" y="2003918"/>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132" name="직사각형 131"/>
          <p:cNvSpPr/>
          <p:nvPr/>
        </p:nvSpPr>
        <p:spPr bwMode="auto">
          <a:xfrm>
            <a:off x="6929615" y="231168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133" name="표 132"/>
          <p:cNvGraphicFramePr>
            <a:graphicFrameLocks noGrp="1"/>
          </p:cNvGraphicFramePr>
          <p:nvPr>
            <p:extLst>
              <p:ext uri="{D42A27DB-BD31-4B8C-83A1-F6EECF244321}">
                <p14:modId xmlns:p14="http://schemas.microsoft.com/office/powerpoint/2010/main" val="2656994146"/>
              </p:ext>
            </p:extLst>
          </p:nvPr>
        </p:nvGraphicFramePr>
        <p:xfrm>
          <a:off x="1474146" y="3727917"/>
          <a:ext cx="5708384" cy="871527"/>
        </p:xfrm>
        <a:graphic>
          <a:graphicData uri="http://schemas.openxmlformats.org/drawingml/2006/table">
            <a:tbl>
              <a:tblPr firstRow="1" bandRow="1">
                <a:tableStyleId>{5C22544A-7EE6-4342-B048-85BDC9FD1C3A}</a:tableStyleId>
              </a:tblPr>
              <a:tblGrid>
                <a:gridCol w="349330"/>
                <a:gridCol w="464151"/>
                <a:gridCol w="343800"/>
                <a:gridCol w="339957"/>
                <a:gridCol w="502103"/>
                <a:gridCol w="372255"/>
                <a:gridCol w="520474"/>
                <a:gridCol w="357269"/>
                <a:gridCol w="1085760"/>
                <a:gridCol w="318406"/>
                <a:gridCol w="318406"/>
                <a:gridCol w="502207"/>
                <a:gridCol w="234266"/>
              </a:tblGrid>
              <a:tr h="352641">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14">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872">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4"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6994" y="4169632"/>
            <a:ext cx="388673" cy="13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직사각형 134"/>
          <p:cNvSpPr/>
          <p:nvPr/>
        </p:nvSpPr>
        <p:spPr bwMode="auto">
          <a:xfrm>
            <a:off x="6501867" y="4442509"/>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36" name="TextBox 135"/>
          <p:cNvSpPr txBox="1"/>
          <p:nvPr/>
        </p:nvSpPr>
        <p:spPr>
          <a:xfrm>
            <a:off x="1355986" y="4854762"/>
            <a:ext cx="5920568" cy="2003238"/>
          </a:xfrm>
          <a:prstGeom prst="rect">
            <a:avLst/>
          </a:prstGeom>
          <a:noFill/>
          <a:ln w="25400">
            <a:solidFill>
              <a:srgbClr val="FF0000"/>
            </a:solidFill>
            <a:prstDash val="dash"/>
          </a:ln>
        </p:spPr>
        <p:txBody>
          <a:bodyPr wrap="square" rtlCol="0">
            <a:normAutofit/>
          </a:bodyPr>
          <a:lstStyle/>
          <a:p>
            <a:endParaRPr lang="ko-KR" altLang="en-US" dirty="0"/>
          </a:p>
        </p:txBody>
      </p:sp>
      <p:sp>
        <p:nvSpPr>
          <p:cNvPr id="137" name="직사각형 136"/>
          <p:cNvSpPr/>
          <p:nvPr/>
        </p:nvSpPr>
        <p:spPr>
          <a:xfrm>
            <a:off x="7563462" y="3785385"/>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돋보기 아이콘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139" name="TextBox 138"/>
          <p:cNvSpPr txBox="1"/>
          <p:nvPr/>
        </p:nvSpPr>
        <p:spPr>
          <a:xfrm>
            <a:off x="6910559" y="4028724"/>
            <a:ext cx="288886" cy="6153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0" name="꺾인 연결선 139"/>
          <p:cNvCxnSpPr>
            <a:stCxn id="139" idx="3"/>
            <a:endCxn id="137" idx="0"/>
          </p:cNvCxnSpPr>
          <p:nvPr/>
        </p:nvCxnSpPr>
        <p:spPr bwMode="auto">
          <a:xfrm flipV="1">
            <a:off x="7199445" y="3785385"/>
            <a:ext cx="896954" cy="550998"/>
          </a:xfrm>
          <a:prstGeom prst="bentConnector4">
            <a:avLst>
              <a:gd name="adj1" fmla="val 20292"/>
              <a:gd name="adj2" fmla="val 14148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꺾인 연결선 140"/>
          <p:cNvCxnSpPr>
            <a:stCxn id="137" idx="2"/>
            <a:endCxn id="136" idx="3"/>
          </p:cNvCxnSpPr>
          <p:nvPr/>
        </p:nvCxnSpPr>
        <p:spPr bwMode="auto">
          <a:xfrm rot="5400000">
            <a:off x="7359732" y="5119714"/>
            <a:ext cx="653490" cy="819845"/>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131502"/>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403651"/>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8" name="Oval 14"/>
          <p:cNvSpPr>
            <a:spLocks noChangeArrowheads="1"/>
          </p:cNvSpPr>
          <p:nvPr/>
        </p:nvSpPr>
        <p:spPr bwMode="gray">
          <a:xfrm>
            <a:off x="7586808" y="343553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144" name="직사각형 14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146" name="TextBox 145"/>
          <p:cNvSpPr txBox="1"/>
          <p:nvPr/>
        </p:nvSpPr>
        <p:spPr>
          <a:xfrm>
            <a:off x="6894972" y="191624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147" name="TextBox 146"/>
          <p:cNvSpPr txBox="1"/>
          <p:nvPr/>
        </p:nvSpPr>
        <p:spPr>
          <a:xfrm>
            <a:off x="1421302" y="1991503"/>
            <a:ext cx="494789" cy="5817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8" name="꺾인 연결선 147"/>
          <p:cNvCxnSpPr>
            <a:stCxn id="146" idx="3"/>
            <a:endCxn id="144" idx="2"/>
          </p:cNvCxnSpPr>
          <p:nvPr/>
        </p:nvCxnSpPr>
        <p:spPr bwMode="auto">
          <a:xfrm>
            <a:off x="7280736" y="2252385"/>
            <a:ext cx="1091566" cy="878345"/>
          </a:xfrm>
          <a:prstGeom prst="bentConnector4">
            <a:avLst>
              <a:gd name="adj1" fmla="val 21053"/>
              <a:gd name="adj2" fmla="val 12602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꺾인 연결선 148"/>
          <p:cNvCxnSpPr>
            <a:stCxn id="144" idx="0"/>
            <a:endCxn id="147" idx="1"/>
          </p:cNvCxnSpPr>
          <p:nvPr/>
        </p:nvCxnSpPr>
        <p:spPr bwMode="auto">
          <a:xfrm rot="16200000" flipH="1" flipV="1">
            <a:off x="4451747" y="-1638170"/>
            <a:ext cx="890110" cy="6951000"/>
          </a:xfrm>
          <a:prstGeom prst="bentConnector4">
            <a:avLst>
              <a:gd name="adj1" fmla="val -25682"/>
              <a:gd name="adj2" fmla="val 103289"/>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Oval 14"/>
          <p:cNvSpPr>
            <a:spLocks noChangeArrowheads="1"/>
          </p:cNvSpPr>
          <p:nvPr/>
        </p:nvSpPr>
        <p:spPr bwMode="gray">
          <a:xfrm>
            <a:off x="1270593" y="188612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45" name="Oval 14"/>
          <p:cNvSpPr>
            <a:spLocks noChangeArrowheads="1"/>
          </p:cNvSpPr>
          <p:nvPr/>
        </p:nvSpPr>
        <p:spPr bwMode="gray">
          <a:xfrm>
            <a:off x="7164412" y="184499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graphicFrame>
        <p:nvGraphicFramePr>
          <p:cNvPr id="151" name="표 150"/>
          <p:cNvGraphicFramePr>
            <a:graphicFrameLocks noGrp="1"/>
          </p:cNvGraphicFramePr>
          <p:nvPr>
            <p:extLst>
              <p:ext uri="{D42A27DB-BD31-4B8C-83A1-F6EECF244321}">
                <p14:modId xmlns:p14="http://schemas.microsoft.com/office/powerpoint/2010/main" val="2041758698"/>
              </p:ext>
            </p:extLst>
          </p:nvPr>
        </p:nvGraphicFramePr>
        <p:xfrm>
          <a:off x="1454358" y="513919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52" name="그림 151"/>
          <p:cNvPicPr>
            <a:picLocks noChangeAspect="1"/>
          </p:cNvPicPr>
          <p:nvPr/>
        </p:nvPicPr>
        <p:blipFill>
          <a:blip r:embed="rId12"/>
          <a:stretch>
            <a:fillRect/>
          </a:stretch>
        </p:blipFill>
        <p:spPr>
          <a:xfrm>
            <a:off x="5147356" y="5444398"/>
            <a:ext cx="238356" cy="238356"/>
          </a:xfrm>
          <a:prstGeom prst="rect">
            <a:avLst/>
          </a:prstGeom>
        </p:spPr>
      </p:pic>
      <p:pic>
        <p:nvPicPr>
          <p:cNvPr id="153" name="그림 152"/>
          <p:cNvPicPr>
            <a:picLocks noChangeAspect="1"/>
          </p:cNvPicPr>
          <p:nvPr/>
        </p:nvPicPr>
        <p:blipFill>
          <a:blip r:embed="rId10"/>
          <a:stretch>
            <a:fillRect/>
          </a:stretch>
        </p:blipFill>
        <p:spPr>
          <a:xfrm>
            <a:off x="3318607" y="5444398"/>
            <a:ext cx="1055755" cy="249507"/>
          </a:xfrm>
          <a:prstGeom prst="rect">
            <a:avLst/>
          </a:prstGeom>
        </p:spPr>
      </p:pic>
      <p:pic>
        <p:nvPicPr>
          <p:cNvPr id="154" name="그림 153"/>
          <p:cNvPicPr>
            <a:picLocks noChangeAspect="1"/>
          </p:cNvPicPr>
          <p:nvPr/>
        </p:nvPicPr>
        <p:blipFill>
          <a:blip r:embed="rId10"/>
          <a:stretch>
            <a:fillRect/>
          </a:stretch>
        </p:blipFill>
        <p:spPr>
          <a:xfrm>
            <a:off x="3318607" y="5742045"/>
            <a:ext cx="1055755" cy="249507"/>
          </a:xfrm>
          <a:prstGeom prst="rect">
            <a:avLst/>
          </a:prstGeom>
        </p:spPr>
      </p:pic>
      <p:pic>
        <p:nvPicPr>
          <p:cNvPr id="155" name="그림 154"/>
          <p:cNvPicPr>
            <a:picLocks noChangeAspect="1"/>
          </p:cNvPicPr>
          <p:nvPr/>
        </p:nvPicPr>
        <p:blipFill>
          <a:blip r:embed="rId10"/>
          <a:stretch>
            <a:fillRect/>
          </a:stretch>
        </p:blipFill>
        <p:spPr>
          <a:xfrm>
            <a:off x="3318607" y="6005465"/>
            <a:ext cx="1055755" cy="249507"/>
          </a:xfrm>
          <a:prstGeom prst="rect">
            <a:avLst/>
          </a:prstGeom>
        </p:spPr>
      </p:pic>
      <p:pic>
        <p:nvPicPr>
          <p:cNvPr id="156" name="그림 155"/>
          <p:cNvPicPr>
            <a:picLocks noChangeAspect="1"/>
          </p:cNvPicPr>
          <p:nvPr/>
        </p:nvPicPr>
        <p:blipFill>
          <a:blip r:embed="rId10"/>
          <a:stretch>
            <a:fillRect/>
          </a:stretch>
        </p:blipFill>
        <p:spPr>
          <a:xfrm>
            <a:off x="3318607" y="6294983"/>
            <a:ext cx="1055755" cy="249507"/>
          </a:xfrm>
          <a:prstGeom prst="rect">
            <a:avLst/>
          </a:prstGeom>
        </p:spPr>
      </p:pic>
      <p:sp>
        <p:nvSpPr>
          <p:cNvPr id="157" name="직사각형 156"/>
          <p:cNvSpPr/>
          <p:nvPr/>
        </p:nvSpPr>
        <p:spPr bwMode="auto">
          <a:xfrm>
            <a:off x="1595062" y="6037319"/>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8" name="직사각형 157"/>
          <p:cNvSpPr/>
          <p:nvPr/>
        </p:nvSpPr>
        <p:spPr bwMode="auto">
          <a:xfrm>
            <a:off x="1595062" y="631446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9" name="직사각형 158"/>
          <p:cNvSpPr/>
          <p:nvPr/>
        </p:nvSpPr>
        <p:spPr bwMode="auto">
          <a:xfrm>
            <a:off x="1592234" y="5479089"/>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0" name="TextBox 159"/>
          <p:cNvSpPr txBox="1"/>
          <p:nvPr/>
        </p:nvSpPr>
        <p:spPr>
          <a:xfrm>
            <a:off x="6380447" y="54760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61" name="직사각형 160"/>
          <p:cNvSpPr/>
          <p:nvPr/>
        </p:nvSpPr>
        <p:spPr bwMode="auto">
          <a:xfrm>
            <a:off x="1592234" y="5761676"/>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2" name="TextBox 161"/>
          <p:cNvSpPr txBox="1"/>
          <p:nvPr/>
        </p:nvSpPr>
        <p:spPr>
          <a:xfrm>
            <a:off x="6380447" y="575887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63" name="그림 162"/>
          <p:cNvPicPr>
            <a:picLocks noChangeAspect="1"/>
          </p:cNvPicPr>
          <p:nvPr/>
        </p:nvPicPr>
        <p:blipFill>
          <a:blip r:embed="rId12"/>
          <a:stretch>
            <a:fillRect/>
          </a:stretch>
        </p:blipFill>
        <p:spPr>
          <a:xfrm>
            <a:off x="5147356" y="5716759"/>
            <a:ext cx="238356" cy="238356"/>
          </a:xfrm>
          <a:prstGeom prst="rect">
            <a:avLst/>
          </a:prstGeom>
        </p:spPr>
      </p:pic>
      <p:pic>
        <p:nvPicPr>
          <p:cNvPr id="164" name="그림 163"/>
          <p:cNvPicPr>
            <a:picLocks noChangeAspect="1"/>
          </p:cNvPicPr>
          <p:nvPr/>
        </p:nvPicPr>
        <p:blipFill>
          <a:blip r:embed="rId12"/>
          <a:stretch>
            <a:fillRect/>
          </a:stretch>
        </p:blipFill>
        <p:spPr>
          <a:xfrm>
            <a:off x="5147356" y="6011040"/>
            <a:ext cx="238356" cy="238356"/>
          </a:xfrm>
          <a:prstGeom prst="rect">
            <a:avLst/>
          </a:prstGeom>
        </p:spPr>
      </p:pic>
      <p:pic>
        <p:nvPicPr>
          <p:cNvPr id="165" name="그림 164"/>
          <p:cNvPicPr>
            <a:picLocks noChangeAspect="1"/>
          </p:cNvPicPr>
          <p:nvPr/>
        </p:nvPicPr>
        <p:blipFill>
          <a:blip r:embed="rId12"/>
          <a:stretch>
            <a:fillRect/>
          </a:stretch>
        </p:blipFill>
        <p:spPr>
          <a:xfrm>
            <a:off x="5147356" y="6294095"/>
            <a:ext cx="238356" cy="238356"/>
          </a:xfrm>
          <a:prstGeom prst="rect">
            <a:avLst/>
          </a:prstGeom>
        </p:spPr>
      </p:pic>
      <p:sp>
        <p:nvSpPr>
          <p:cNvPr id="166" name="직사각형 165"/>
          <p:cNvSpPr/>
          <p:nvPr/>
        </p:nvSpPr>
        <p:spPr>
          <a:xfrm>
            <a:off x="3484341" y="99603"/>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167" name="TextBox 166"/>
          <p:cNvSpPr txBox="1"/>
          <p:nvPr/>
        </p:nvSpPr>
        <p:spPr>
          <a:xfrm>
            <a:off x="3804989" y="1328471"/>
            <a:ext cx="836518" cy="39531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68" name="꺾인 연결선 167"/>
          <p:cNvCxnSpPr>
            <a:stCxn id="167" idx="0"/>
            <a:endCxn id="166" idx="2"/>
          </p:cNvCxnSpPr>
          <p:nvPr/>
        </p:nvCxnSpPr>
        <p:spPr bwMode="auto">
          <a:xfrm rot="5400000" flipH="1" flipV="1">
            <a:off x="4136155" y="1057030"/>
            <a:ext cx="358535" cy="184349"/>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출결관리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설명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86" name="직사각형 85"/>
          <p:cNvSpPr/>
          <p:nvPr/>
        </p:nvSpPr>
        <p:spPr>
          <a:xfrm>
            <a:off x="-8040" y="4854762"/>
            <a:ext cx="1272391" cy="189313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en-US" altLang="ko-KR" sz="1000" b="1" kern="100" dirty="0" smtClean="0">
                <a:latin typeface="맑은 고딕"/>
                <a:ea typeface="맑은 고딕"/>
                <a:cs typeface="Times New Roman"/>
              </a:rPr>
              <a:t>HR</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클릭 시 해당인원 프로필 화면으로 이동</a:t>
            </a:r>
            <a:endParaRPr lang="en-US" altLang="ko-KR" sz="1000" b="1" kern="100" dirty="0" smtClean="0">
              <a:latin typeface="맑은 고딕"/>
              <a:ea typeface="맑은 고딕"/>
              <a:cs typeface="Times New Roman"/>
            </a:endParaRPr>
          </a:p>
        </p:txBody>
      </p:sp>
      <p:sp>
        <p:nvSpPr>
          <p:cNvPr id="87" name="TextBox 86"/>
          <p:cNvSpPr txBox="1"/>
          <p:nvPr/>
        </p:nvSpPr>
        <p:spPr>
          <a:xfrm>
            <a:off x="2245838" y="3664489"/>
            <a:ext cx="1256827" cy="9619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8" name="꺾인 연결선 87"/>
          <p:cNvCxnSpPr>
            <a:stCxn id="87" idx="1"/>
            <a:endCxn id="86" idx="0"/>
          </p:cNvCxnSpPr>
          <p:nvPr/>
        </p:nvCxnSpPr>
        <p:spPr bwMode="auto">
          <a:xfrm rot="10800000" flipV="1">
            <a:off x="628156" y="4145458"/>
            <a:ext cx="1617682" cy="709303"/>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TextBox 102"/>
          <p:cNvSpPr txBox="1"/>
          <p:nvPr/>
        </p:nvSpPr>
        <p:spPr>
          <a:xfrm>
            <a:off x="1429164" y="3013057"/>
            <a:ext cx="3456564" cy="677795"/>
          </a:xfrm>
          <a:prstGeom prst="rect">
            <a:avLst/>
          </a:prstGeom>
          <a:noFill/>
          <a:ln w="25400">
            <a:solidFill>
              <a:srgbClr val="FF0000"/>
            </a:solidFill>
            <a:prstDash val="dash"/>
          </a:ln>
        </p:spPr>
        <p:txBody>
          <a:bodyPr wrap="square" rtlCol="0">
            <a:normAutofit/>
          </a:bodyPr>
          <a:lstStyle/>
          <a:p>
            <a:endParaRPr lang="ko-KR" altLang="en-US" dirty="0"/>
          </a:p>
        </p:txBody>
      </p:sp>
      <p:sp>
        <p:nvSpPr>
          <p:cNvPr id="119" name="직사각형 118"/>
          <p:cNvSpPr/>
          <p:nvPr/>
        </p:nvSpPr>
        <p:spPr>
          <a:xfrm>
            <a:off x="-17829" y="2306923"/>
            <a:ext cx="1272391" cy="117331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120" name="꺾인 연결선 119"/>
          <p:cNvCxnSpPr>
            <a:stCxn id="103" idx="1"/>
            <a:endCxn id="119" idx="2"/>
          </p:cNvCxnSpPr>
          <p:nvPr/>
        </p:nvCxnSpPr>
        <p:spPr bwMode="auto">
          <a:xfrm rot="10800000" flipV="1">
            <a:off x="618368" y="3351954"/>
            <a:ext cx="810797" cy="128281"/>
          </a:xfrm>
          <a:prstGeom prst="bentConnector4">
            <a:avLst>
              <a:gd name="adj1" fmla="val 10767"/>
              <a:gd name="adj2" fmla="val 44238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1136662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1(3). </a:t>
            </a:r>
            <a:r>
              <a:rPr lang="ko-KR" altLang="en-US" dirty="0" smtClean="0">
                <a:solidFill>
                  <a:srgbClr val="000000"/>
                </a:solidFill>
                <a:latin typeface="돋움"/>
                <a:ea typeface="돋움"/>
              </a:rPr>
              <a:t>출결관리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설명 </a:t>
            </a:r>
            <a:r>
              <a:rPr lang="en-US" altLang="ko-KR" dirty="0" smtClean="0">
                <a:solidFill>
                  <a:srgbClr val="000000"/>
                </a:solidFill>
                <a:latin typeface="돋움"/>
                <a:ea typeface="돋움"/>
              </a:rPr>
              <a:t>2 </a:t>
            </a:r>
            <a:endParaRPr lang="ko-KR" altLang="en-US" dirty="0">
              <a:solidFill>
                <a:srgbClr val="000000"/>
              </a:solidFill>
              <a:latin typeface="돋움"/>
              <a:ea typeface="돋움"/>
            </a:endParaRPr>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pic>
        <p:nvPicPr>
          <p:cNvPr id="17" name="그림 16"/>
          <p:cNvPicPr>
            <a:picLocks noChangeAspect="1"/>
          </p:cNvPicPr>
          <p:nvPr/>
        </p:nvPicPr>
        <p:blipFill>
          <a:blip r:embed="rId3"/>
          <a:stretch>
            <a:fillRect/>
          </a:stretch>
        </p:blipFill>
        <p:spPr>
          <a:xfrm>
            <a:off x="4605436" y="4420030"/>
            <a:ext cx="4150854" cy="2086922"/>
          </a:xfrm>
          <a:prstGeom prst="rect">
            <a:avLst/>
          </a:prstGeom>
        </p:spPr>
      </p:pic>
      <p:pic>
        <p:nvPicPr>
          <p:cNvPr id="19" name="그림 18"/>
          <p:cNvPicPr>
            <a:picLocks noChangeAspect="1"/>
          </p:cNvPicPr>
          <p:nvPr/>
        </p:nvPicPr>
        <p:blipFill>
          <a:blip r:embed="rId4"/>
          <a:stretch>
            <a:fillRect/>
          </a:stretch>
        </p:blipFill>
        <p:spPr>
          <a:xfrm>
            <a:off x="5577172" y="4853710"/>
            <a:ext cx="190500" cy="190500"/>
          </a:xfrm>
          <a:prstGeom prst="rect">
            <a:avLst/>
          </a:prstGeom>
        </p:spPr>
      </p:pic>
      <p:pic>
        <p:nvPicPr>
          <p:cNvPr id="96" name="그림 95"/>
          <p:cNvPicPr>
            <a:picLocks noChangeAspect="1"/>
          </p:cNvPicPr>
          <p:nvPr/>
        </p:nvPicPr>
        <p:blipFill>
          <a:blip r:embed="rId4"/>
          <a:stretch>
            <a:fillRect/>
          </a:stretch>
        </p:blipFill>
        <p:spPr>
          <a:xfrm>
            <a:off x="7668344" y="4831938"/>
            <a:ext cx="190500" cy="190500"/>
          </a:xfrm>
          <a:prstGeom prst="rect">
            <a:avLst/>
          </a:prstGeom>
        </p:spPr>
      </p:pic>
      <p:sp>
        <p:nvSpPr>
          <p:cNvPr id="20" name="직사각형 19"/>
          <p:cNvSpPr/>
          <p:nvPr/>
        </p:nvSpPr>
        <p:spPr bwMode="auto">
          <a:xfrm>
            <a:off x="4605436" y="4346712"/>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420030"/>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948742"/>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948744"/>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6041232"/>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6041232"/>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6024668"/>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6035500"/>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60869"/>
            <a:ext cx="1729873" cy="127909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팝업 창 닫히면서 신청확인 </a:t>
            </a:r>
            <a:r>
              <a:rPr lang="ko-KR" altLang="en-US" sz="1000" b="1" kern="100" dirty="0" err="1" smtClean="0">
                <a:latin typeface="맑은 고딕"/>
                <a:ea typeface="맑은 고딕"/>
                <a:cs typeface="Times New Roman"/>
              </a:rPr>
              <a:t>팝업창</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표시</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77712" y="1556611"/>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 </a:t>
            </a:r>
            <a:r>
              <a:rPr lang="ko-KR" altLang="en-US" sz="1000" b="1" kern="100" dirty="0" err="1" smtClean="0">
                <a:latin typeface="맑은 고딕"/>
                <a:ea typeface="맑은 고딕"/>
                <a:cs typeface="Times New Roman"/>
              </a:rPr>
              <a:t>작성란</a:t>
            </a:r>
            <a:r>
              <a:rPr lang="ko-KR" altLang="en-US" sz="1000" b="1" kern="100" dirty="0" smtClean="0">
                <a:latin typeface="맑은 고딕"/>
                <a:ea typeface="맑은 고딕"/>
                <a:cs typeface="Times New Roman"/>
              </a:rPr>
              <a:t> 활성화</a:t>
            </a:r>
            <a:endParaRPr lang="en-US" altLang="ko-KR" sz="1000" b="1" kern="100" dirty="0" smtClean="0">
              <a:latin typeface="맑은 고딕"/>
              <a:ea typeface="맑은 고딕"/>
              <a:cs typeface="Times New Roman"/>
            </a:endParaRPr>
          </a:p>
        </p:txBody>
      </p: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06712" y="3223669"/>
            <a:ext cx="2753771" cy="3507268"/>
          </a:xfrm>
          <a:prstGeom prst="bentConnector4">
            <a:avLst>
              <a:gd name="adj1" fmla="val -8301"/>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Oval 14"/>
          <p:cNvSpPr>
            <a:spLocks noChangeArrowheads="1"/>
          </p:cNvSpPr>
          <p:nvPr/>
        </p:nvSpPr>
        <p:spPr bwMode="gray">
          <a:xfrm>
            <a:off x="4669762" y="144737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7" name="직사각형 36"/>
          <p:cNvSpPr/>
          <p:nvPr/>
        </p:nvSpPr>
        <p:spPr>
          <a:xfrm>
            <a:off x="4797839" y="299236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사유작성은 </a:t>
            </a:r>
            <a:r>
              <a:rPr lang="en-US" altLang="ko-KR" sz="1000" b="1" kern="100" dirty="0">
                <a:latin typeface="맑은 고딕"/>
                <a:ea typeface="맑은 고딕"/>
                <a:cs typeface="Times New Roman"/>
              </a:rPr>
              <a:t>140</a:t>
            </a:r>
            <a:r>
              <a:rPr lang="ko-KR" altLang="en-US" sz="1000" b="1" kern="100" dirty="0">
                <a:latin typeface="맑은 고딕"/>
                <a:ea typeface="맑은 고딕"/>
                <a:cs typeface="Times New Roman"/>
              </a:rPr>
              <a:t>자 이내로 작성 되도록 박스 크기 </a:t>
            </a:r>
            <a:r>
              <a:rPr lang="en-US" altLang="ko-KR" sz="1000" b="1" kern="100" dirty="0">
                <a:latin typeface="맑은 고딕"/>
                <a:ea typeface="맑은 고딕"/>
                <a:cs typeface="Times New Roman"/>
              </a:rPr>
              <a:t>FIX</a:t>
            </a: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77712" y="2187602"/>
            <a:ext cx="1004417" cy="2767234"/>
          </a:xfrm>
          <a:prstGeom prst="bentConnector5">
            <a:avLst>
              <a:gd name="adj1" fmla="val -22759"/>
              <a:gd name="adj2" fmla="val 40426"/>
              <a:gd name="adj3" fmla="val 1227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4"/>
          <p:cNvSpPr>
            <a:spLocks noChangeArrowheads="1"/>
          </p:cNvSpPr>
          <p:nvPr/>
        </p:nvSpPr>
        <p:spPr bwMode="gray">
          <a:xfrm>
            <a:off x="7022192" y="2864211"/>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1" name="Oval 14"/>
          <p:cNvSpPr>
            <a:spLocks noChangeArrowheads="1"/>
          </p:cNvSpPr>
          <p:nvPr/>
        </p:nvSpPr>
        <p:spPr bwMode="gray">
          <a:xfrm>
            <a:off x="4705026" y="289882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grpSp>
        <p:nvGrpSpPr>
          <p:cNvPr id="12" name="그룹 11"/>
          <p:cNvGrpSpPr/>
          <p:nvPr/>
        </p:nvGrpSpPr>
        <p:grpSpPr>
          <a:xfrm>
            <a:off x="5369865" y="809446"/>
            <a:ext cx="3194584" cy="521623"/>
            <a:chOff x="5424900" y="908140"/>
            <a:chExt cx="3194584" cy="521623"/>
          </a:xfrm>
        </p:grpSpPr>
        <p:sp>
          <p:nvSpPr>
            <p:cNvPr id="42" name="직사각형 41"/>
            <p:cNvSpPr/>
            <p:nvPr/>
          </p:nvSpPr>
          <p:spPr>
            <a:xfrm>
              <a:off x="5424900" y="908140"/>
              <a:ext cx="3194584" cy="521623"/>
            </a:xfrm>
            <a:prstGeom prst="rect">
              <a:avLst/>
            </a:prstGeom>
            <a:solidFill>
              <a:schemeClr val="bg1">
                <a:lumMod val="95000"/>
              </a:schemeClr>
            </a:solidFill>
            <a:ln w="19050">
              <a:solidFill>
                <a:schemeClr val="tx1"/>
              </a:solidFill>
            </a:ln>
          </p:spPr>
          <p:txBody>
            <a:bodyPr wrap="square" lIns="0" tIns="36000" rIns="0" bIns="0" anchor="t">
              <a:normAutofit/>
            </a:bodyPr>
            <a:lstStyle/>
            <a:p>
              <a:pPr marL="85725"/>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사전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당일 캔슬신청이 성공적으로 완료되었습니다 </a:t>
              </a:r>
              <a:r>
                <a:rPr lang="en-US" altLang="ko-KR" sz="1000" b="1" kern="100" dirty="0" smtClean="0">
                  <a:latin typeface="맑은 고딕"/>
                  <a:ea typeface="맑은 고딕"/>
                  <a:cs typeface="Times New Roman"/>
                </a:rPr>
                <a:t>]</a:t>
              </a:r>
            </a:p>
          </p:txBody>
        </p:sp>
        <p:sp>
          <p:nvSpPr>
            <p:cNvPr id="43" name="직사각형 42"/>
            <p:cNvSpPr/>
            <p:nvPr/>
          </p:nvSpPr>
          <p:spPr bwMode="auto">
            <a:xfrm>
              <a:off x="6932831" y="1177185"/>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7142517" y="3191444"/>
            <a:ext cx="1613774" cy="49671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8" name="꺾인 연결선 17"/>
          <p:cNvCxnSpPr>
            <a:stCxn id="104" idx="3"/>
            <a:endCxn id="5" idx="3"/>
          </p:cNvCxnSpPr>
          <p:nvPr/>
        </p:nvCxnSpPr>
        <p:spPr bwMode="auto">
          <a:xfrm flipH="1" flipV="1">
            <a:off x="8604448" y="962025"/>
            <a:ext cx="151843" cy="2477778"/>
          </a:xfrm>
          <a:prstGeom prst="bentConnector3">
            <a:avLst>
              <a:gd name="adj1" fmla="val -1505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6845267" y="1051672"/>
            <a:ext cx="414112" cy="30981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4" name="직사각형 53"/>
          <p:cNvSpPr/>
          <p:nvPr/>
        </p:nvSpPr>
        <p:spPr>
          <a:xfrm>
            <a:off x="7548032" y="1875269"/>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창 닫힘</a:t>
            </a:r>
            <a:endParaRPr lang="en-US" altLang="ko-KR" sz="1000" b="1" dirty="0" smtClean="0"/>
          </a:p>
        </p:txBody>
      </p:sp>
      <p:cxnSp>
        <p:nvCxnSpPr>
          <p:cNvPr id="25" name="꺾인 연결선 24"/>
          <p:cNvCxnSpPr>
            <a:stCxn id="53" idx="2"/>
            <a:endCxn id="54" idx="0"/>
          </p:cNvCxnSpPr>
          <p:nvPr/>
        </p:nvCxnSpPr>
        <p:spPr bwMode="auto">
          <a:xfrm rot="16200000" flipH="1">
            <a:off x="7308319" y="1105490"/>
            <a:ext cx="513783" cy="102577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7885209"/>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833914"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교육보고</a:t>
              </a:r>
              <a:r>
                <a:rPr lang="ko-KR" altLang="en-US" sz="900" b="1" smtClean="0">
                  <a:solidFill>
                    <a:schemeClr val="bg1"/>
                  </a:solidFill>
                </a:rPr>
                <a:t> </a:t>
              </a:r>
              <a:r>
                <a:rPr lang="ko-KR" altLang="en-US" sz="900" b="1" dirty="0" smtClean="0">
                  <a:solidFill>
                    <a:schemeClr val="bg1"/>
                  </a:solidFill>
                </a:rPr>
                <a:t>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431565"/>
            <a:ext cx="1293034" cy="197972"/>
          </a:xfrm>
          <a:prstGeom prst="rect">
            <a:avLst/>
          </a:prstGeom>
        </p:spPr>
      </p:pic>
      <p:pic>
        <p:nvPicPr>
          <p:cNvPr id="126" name="그림 125"/>
          <p:cNvPicPr>
            <a:picLocks noChangeAspect="1"/>
          </p:cNvPicPr>
          <p:nvPr/>
        </p:nvPicPr>
        <p:blipFill>
          <a:blip r:embed="rId6"/>
          <a:stretch>
            <a:fillRect/>
          </a:stretch>
        </p:blipFill>
        <p:spPr>
          <a:xfrm>
            <a:off x="1339954" y="6457056"/>
            <a:ext cx="1521869" cy="149692"/>
          </a:xfrm>
          <a:prstGeom prst="rect">
            <a:avLst/>
          </a:prstGeom>
        </p:spPr>
      </p:pic>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7"/>
            <a:stretch>
              <a:fillRect/>
            </a:stretch>
          </p:blipFill>
          <p:spPr>
            <a:xfrm>
              <a:off x="1349218" y="1495670"/>
              <a:ext cx="831934" cy="280077"/>
            </a:xfrm>
            <a:prstGeom prst="rect">
              <a:avLst/>
            </a:prstGeom>
          </p:spPr>
        </p:pic>
        <p:pic>
          <p:nvPicPr>
            <p:cNvPr id="68" name="그림 67"/>
            <p:cNvPicPr>
              <a:picLocks noChangeAspect="1"/>
            </p:cNvPicPr>
            <p:nvPr/>
          </p:nvPicPr>
          <p:blipFill>
            <a:blip r:embed="rId7"/>
            <a:stretch>
              <a:fillRect/>
            </a:stretch>
          </p:blipFill>
          <p:spPr>
            <a:xfrm>
              <a:off x="2165208" y="1495670"/>
              <a:ext cx="831934" cy="280077"/>
            </a:xfrm>
            <a:prstGeom prst="rect">
              <a:avLst/>
            </a:prstGeom>
          </p:spPr>
        </p:pic>
        <p:pic>
          <p:nvPicPr>
            <p:cNvPr id="69" name="그림 68"/>
            <p:cNvPicPr>
              <a:picLocks noChangeAspect="1"/>
            </p:cNvPicPr>
            <p:nvPr/>
          </p:nvPicPr>
          <p:blipFill>
            <a:blip r:embed="rId7"/>
            <a:stretch>
              <a:fillRect/>
            </a:stretch>
          </p:blipFill>
          <p:spPr>
            <a:xfrm>
              <a:off x="2981197" y="1495670"/>
              <a:ext cx="831934" cy="280077"/>
            </a:xfrm>
            <a:prstGeom prst="rect">
              <a:avLst/>
            </a:prstGeom>
          </p:spPr>
        </p:pic>
        <p:pic>
          <p:nvPicPr>
            <p:cNvPr id="70" name="그림 69"/>
            <p:cNvPicPr>
              <a:picLocks noChangeAspect="1"/>
            </p:cNvPicPr>
            <p:nvPr/>
          </p:nvPicPr>
          <p:blipFill>
            <a:blip r:embed="rId7"/>
            <a:stretch>
              <a:fillRect/>
            </a:stretch>
          </p:blipFill>
          <p:spPr>
            <a:xfrm>
              <a:off x="3797186" y="1495670"/>
              <a:ext cx="831934" cy="280077"/>
            </a:xfrm>
            <a:prstGeom prst="rect">
              <a:avLst/>
            </a:prstGeom>
          </p:spPr>
        </p:pic>
        <p:pic>
          <p:nvPicPr>
            <p:cNvPr id="71" name="그림 70"/>
            <p:cNvPicPr>
              <a:picLocks noChangeAspect="1"/>
            </p:cNvPicPr>
            <p:nvPr/>
          </p:nvPicPr>
          <p:blipFill>
            <a:blip r:embed="rId7"/>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12</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01</a:t>
            </a:r>
            <a:r>
              <a:rPr kumimoji="1" lang="ko-KR" altLang="en-US" sz="900" b="1" dirty="0" smtClean="0">
                <a:solidFill>
                  <a:schemeClr val="bg1"/>
                </a:solidFill>
                <a:latin typeface="Arial" charset="0"/>
                <a:ea typeface="돋움" pitchFamily="50" charset="-127"/>
              </a:rPr>
              <a:t>일 </a:t>
            </a:r>
            <a:r>
              <a:rPr kumimoji="1" lang="ko-KR" altLang="en-US" sz="900" b="1" dirty="0" smtClean="0">
                <a:solidFill>
                  <a:schemeClr val="bg1"/>
                </a:solidFill>
                <a:latin typeface="Arial" charset="0"/>
                <a:ea typeface="돋움" pitchFamily="50" charset="-127"/>
              </a:rPr>
              <a:t>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325" y="2342715"/>
            <a:ext cx="1786815" cy="29858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ko-KR" altLang="en-US" sz="1000" dirty="0" smtClean="0"/>
              <a:t>승인대기</a:t>
            </a:r>
            <a:r>
              <a:rPr lang="ko-KR" altLang="en-US" sz="1000" dirty="0" smtClean="0"/>
              <a:t> </a:t>
            </a:r>
            <a:r>
              <a:rPr lang="en-US" altLang="ko-KR" sz="1000" dirty="0" smtClean="0"/>
              <a:t>&gt; </a:t>
            </a:r>
            <a:r>
              <a:rPr lang="ko-KR" altLang="en-US" sz="1000" dirty="0" err="1" smtClean="0"/>
              <a:t>미제출</a:t>
            </a:r>
            <a:r>
              <a:rPr lang="en-US" altLang="ko-KR" sz="1000" dirty="0" smtClean="0"/>
              <a:t> </a:t>
            </a:r>
            <a:r>
              <a:rPr lang="ko-KR" altLang="en-US" sz="1000" dirty="0" smtClean="0"/>
              <a:t>순으로 표시하기</a:t>
            </a:r>
            <a:endParaRPr lang="en-US" altLang="ko-KR" sz="1000" dirty="0" smtClean="0"/>
          </a:p>
        </p:txBody>
      </p:sp>
      <p:graphicFrame>
        <p:nvGraphicFramePr>
          <p:cNvPr id="41" name="표 40"/>
          <p:cNvGraphicFramePr>
            <a:graphicFrameLocks noGrp="1"/>
          </p:cNvGraphicFramePr>
          <p:nvPr>
            <p:extLst>
              <p:ext uri="{D42A27DB-BD31-4B8C-83A1-F6EECF244321}">
                <p14:modId xmlns:p14="http://schemas.microsoft.com/office/powerpoint/2010/main" val="850143080"/>
              </p:ext>
            </p:extLst>
          </p:nvPr>
        </p:nvGraphicFramePr>
        <p:xfrm>
          <a:off x="1353339" y="2118303"/>
          <a:ext cx="5708383" cy="4150354"/>
        </p:xfrm>
        <a:graphic>
          <a:graphicData uri="http://schemas.openxmlformats.org/drawingml/2006/table">
            <a:tbl>
              <a:tblPr firstRow="1" bandRow="1">
                <a:tableStyleId>{5C22544A-7EE6-4342-B048-85BDC9FD1C3A}</a:tableStyleId>
              </a:tblPr>
              <a:tblGrid>
                <a:gridCol w="626373"/>
                <a:gridCol w="936104"/>
                <a:gridCol w="432048"/>
                <a:gridCol w="648072"/>
                <a:gridCol w="504056"/>
                <a:gridCol w="864096"/>
                <a:gridCol w="576064"/>
                <a:gridCol w="576064"/>
                <a:gridCol w="545506"/>
              </a:tblGrid>
              <a:tr h="294214">
                <a:tc>
                  <a:txBody>
                    <a:bodyPr/>
                    <a:lstStyle/>
                    <a:p>
                      <a:pPr algn="ctr" latinLnBrk="1"/>
                      <a:r>
                        <a:rPr lang="ko-KR" altLang="en-US" sz="900" dirty="0" smtClean="0">
                          <a:solidFill>
                            <a:schemeClr val="tx1"/>
                          </a:solidFill>
                        </a:rPr>
                        <a:t>보고현황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보고일자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2014.12.01(</a:t>
                      </a:r>
                      <a:r>
                        <a:rPr lang="ko-KR" altLang="en-US" sz="900" dirty="0" smtClean="0">
                          <a:solidFill>
                            <a:schemeClr val="tx1"/>
                          </a:solidFill>
                        </a:rPr>
                        <a:t>월</a:t>
                      </a:r>
                      <a:r>
                        <a:rPr lang="en-US" altLang="ko-KR" sz="900" dirty="0" smtClean="0">
                          <a:solidFill>
                            <a:schemeClr val="tx1"/>
                          </a:solidFill>
                        </a:rPr>
                        <a:t>)</a:t>
                      </a:r>
                    </a:p>
                    <a:p>
                      <a:pPr algn="ctr" latinLnBrk="1"/>
                      <a:r>
                        <a:rPr lang="en-US" altLang="ko-KR" sz="900" dirty="0" smtClean="0">
                          <a:solidFill>
                            <a:schemeClr val="tx1"/>
                          </a:solidFill>
                        </a:rPr>
                        <a:t>19</a:t>
                      </a:r>
                      <a:r>
                        <a:rPr lang="ko-KR" altLang="en-US" sz="900" dirty="0" smtClean="0">
                          <a:solidFill>
                            <a:schemeClr val="tx1"/>
                          </a:solidFill>
                        </a:rPr>
                        <a:t>시</a:t>
                      </a:r>
                      <a:r>
                        <a:rPr lang="en-US" altLang="ko-KR" sz="900" dirty="0" smtClean="0">
                          <a:solidFill>
                            <a:schemeClr val="tx1"/>
                          </a:solidFill>
                        </a:rPr>
                        <a:t>17</a:t>
                      </a:r>
                      <a:r>
                        <a:rPr lang="ko-KR" altLang="en-US" sz="900" dirty="0" smtClean="0">
                          <a:solidFill>
                            <a:schemeClr val="tx1"/>
                          </a:solidFill>
                        </a:rPr>
                        <a:t>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2" name="직사각형 41"/>
          <p:cNvSpPr/>
          <p:nvPr/>
        </p:nvSpPr>
        <p:spPr bwMode="auto">
          <a:xfrm>
            <a:off x="1407770" y="2471124"/>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7770" y="3548744"/>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pic>
        <p:nvPicPr>
          <p:cNvPr id="45"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1118" y="2437420"/>
            <a:ext cx="151733" cy="21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407770" y="273597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1407770" y="3004490"/>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8" name="직사각형 47"/>
          <p:cNvSpPr/>
          <p:nvPr/>
        </p:nvSpPr>
        <p:spPr bwMode="auto">
          <a:xfrm>
            <a:off x="1407770" y="3266750"/>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1407770" y="3816600"/>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1407770" y="4089764"/>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1407770" y="4357616"/>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1521689370"/>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ko-KR" altLang="en-US" dirty="0" smtClean="0">
                <a:solidFill>
                  <a:srgbClr val="000000"/>
                </a:solidFill>
                <a:latin typeface="돋움"/>
                <a:ea typeface="돋움"/>
              </a:rPr>
              <a:t> 세부기능 설명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261933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13512"/>
            <a:ext cx="1521869" cy="149692"/>
          </a:xfrm>
          <a:prstGeom prst="rect">
            <a:avLst/>
          </a:prstGeom>
        </p:spPr>
      </p:pic>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7"/>
            <a:stretch>
              <a:fillRect/>
            </a:stretch>
          </p:blipFill>
          <p:spPr>
            <a:xfrm>
              <a:off x="1349218" y="1495670"/>
              <a:ext cx="831934" cy="280077"/>
            </a:xfrm>
            <a:prstGeom prst="rect">
              <a:avLst/>
            </a:prstGeom>
          </p:spPr>
        </p:pic>
        <p:pic>
          <p:nvPicPr>
            <p:cNvPr id="68" name="그림 67"/>
            <p:cNvPicPr>
              <a:picLocks noChangeAspect="1"/>
            </p:cNvPicPr>
            <p:nvPr/>
          </p:nvPicPr>
          <p:blipFill>
            <a:blip r:embed="rId7"/>
            <a:stretch>
              <a:fillRect/>
            </a:stretch>
          </p:blipFill>
          <p:spPr>
            <a:xfrm>
              <a:off x="2165208" y="1495670"/>
              <a:ext cx="831934" cy="280077"/>
            </a:xfrm>
            <a:prstGeom prst="rect">
              <a:avLst/>
            </a:prstGeom>
          </p:spPr>
        </p:pic>
        <p:pic>
          <p:nvPicPr>
            <p:cNvPr id="69" name="그림 68"/>
            <p:cNvPicPr>
              <a:picLocks noChangeAspect="1"/>
            </p:cNvPicPr>
            <p:nvPr/>
          </p:nvPicPr>
          <p:blipFill>
            <a:blip r:embed="rId7"/>
            <a:stretch>
              <a:fillRect/>
            </a:stretch>
          </p:blipFill>
          <p:spPr>
            <a:xfrm>
              <a:off x="2981197" y="1495670"/>
              <a:ext cx="831934" cy="280077"/>
            </a:xfrm>
            <a:prstGeom prst="rect">
              <a:avLst/>
            </a:prstGeom>
          </p:spPr>
        </p:pic>
        <p:pic>
          <p:nvPicPr>
            <p:cNvPr id="70" name="그림 69"/>
            <p:cNvPicPr>
              <a:picLocks noChangeAspect="1"/>
            </p:cNvPicPr>
            <p:nvPr/>
          </p:nvPicPr>
          <p:blipFill>
            <a:blip r:embed="rId7"/>
            <a:stretch>
              <a:fillRect/>
            </a:stretch>
          </p:blipFill>
          <p:spPr>
            <a:xfrm>
              <a:off x="3797186" y="1495670"/>
              <a:ext cx="831934" cy="280077"/>
            </a:xfrm>
            <a:prstGeom prst="rect">
              <a:avLst/>
            </a:prstGeom>
          </p:spPr>
        </p:pic>
        <p:pic>
          <p:nvPicPr>
            <p:cNvPr id="71" name="그림 70"/>
            <p:cNvPicPr>
              <a:picLocks noChangeAspect="1"/>
            </p:cNvPicPr>
            <p:nvPr/>
          </p:nvPicPr>
          <p:blipFill>
            <a:blip r:embed="rId7"/>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2" name="직사각형 111"/>
          <p:cNvSpPr/>
          <p:nvPr/>
        </p:nvSpPr>
        <p:spPr bwMode="auto">
          <a:xfrm>
            <a:off x="1341642" y="2640222"/>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12</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01</a:t>
            </a:r>
            <a:r>
              <a:rPr kumimoji="1" lang="ko-KR" altLang="en-US" sz="900" b="1" dirty="0" smtClean="0">
                <a:solidFill>
                  <a:schemeClr val="bg1"/>
                </a:solidFill>
                <a:latin typeface="Arial" charset="0"/>
                <a:ea typeface="돋움" pitchFamily="50" charset="-127"/>
              </a:rPr>
              <a:t>일 </a:t>
            </a:r>
            <a:r>
              <a:rPr kumimoji="1" lang="ko-KR" altLang="en-US" sz="900" b="1" dirty="0" smtClean="0">
                <a:solidFill>
                  <a:schemeClr val="bg1"/>
                </a:solidFill>
                <a:latin typeface="Arial" charset="0"/>
                <a:ea typeface="돋움" pitchFamily="50" charset="-127"/>
              </a:rPr>
              <a:t>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31523735"/>
              </p:ext>
            </p:extLst>
          </p:nvPr>
        </p:nvGraphicFramePr>
        <p:xfrm>
          <a:off x="1353339" y="2922594"/>
          <a:ext cx="5708383" cy="3419242"/>
        </p:xfrm>
        <a:graphic>
          <a:graphicData uri="http://schemas.openxmlformats.org/drawingml/2006/table">
            <a:tbl>
              <a:tblPr firstRow="1" bandRow="1">
                <a:tableStyleId>{5C22544A-7EE6-4342-B048-85BDC9FD1C3A}</a:tableStyleId>
              </a:tblPr>
              <a:tblGrid>
                <a:gridCol w="626373"/>
                <a:gridCol w="936104"/>
                <a:gridCol w="432048"/>
                <a:gridCol w="648072"/>
                <a:gridCol w="504056"/>
                <a:gridCol w="864096"/>
                <a:gridCol w="576064"/>
                <a:gridCol w="576064"/>
                <a:gridCol w="545506"/>
              </a:tblGrid>
              <a:tr h="281890">
                <a:tc>
                  <a:txBody>
                    <a:bodyPr/>
                    <a:lstStyle/>
                    <a:p>
                      <a:pPr algn="ctr" latinLnBrk="1"/>
                      <a:r>
                        <a:rPr lang="ko-KR" altLang="en-US" sz="900" dirty="0" smtClean="0">
                          <a:solidFill>
                            <a:schemeClr val="tx1"/>
                          </a:solidFill>
                        </a:rPr>
                        <a:t>보고현황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보고일자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2014.12.01(</a:t>
                      </a:r>
                      <a:r>
                        <a:rPr lang="ko-KR" altLang="en-US" sz="900" dirty="0" smtClean="0">
                          <a:solidFill>
                            <a:schemeClr val="tx1"/>
                          </a:solidFill>
                        </a:rPr>
                        <a:t>월</a:t>
                      </a:r>
                      <a:r>
                        <a:rPr lang="en-US" altLang="ko-KR" sz="900" dirty="0" smtClean="0">
                          <a:solidFill>
                            <a:schemeClr val="tx1"/>
                          </a:solidFill>
                        </a:rPr>
                        <a:t>)</a:t>
                      </a:r>
                    </a:p>
                    <a:p>
                      <a:pPr algn="ctr" latinLnBrk="1"/>
                      <a:r>
                        <a:rPr lang="en-US" altLang="ko-KR" sz="900" dirty="0" smtClean="0">
                          <a:solidFill>
                            <a:schemeClr val="tx1"/>
                          </a:solidFill>
                        </a:rPr>
                        <a:t>19</a:t>
                      </a:r>
                      <a:r>
                        <a:rPr lang="ko-KR" altLang="en-US" sz="900" dirty="0" smtClean="0">
                          <a:solidFill>
                            <a:schemeClr val="tx1"/>
                          </a:solidFill>
                        </a:rPr>
                        <a:t>시</a:t>
                      </a:r>
                      <a:r>
                        <a:rPr lang="en-US" altLang="ko-KR" sz="900" dirty="0" smtClean="0">
                          <a:solidFill>
                            <a:schemeClr val="tx1"/>
                          </a:solidFill>
                        </a:rPr>
                        <a:t>17</a:t>
                      </a:r>
                      <a:r>
                        <a:rPr lang="ko-KR" altLang="en-US" sz="900" dirty="0" smtClean="0">
                          <a:solidFill>
                            <a:schemeClr val="tx1"/>
                          </a:solidFill>
                        </a:rPr>
                        <a:t>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5" name="직사각형 44"/>
          <p:cNvSpPr/>
          <p:nvPr/>
        </p:nvSpPr>
        <p:spPr bwMode="auto">
          <a:xfrm>
            <a:off x="1407770" y="324275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6" name="직사각형 45"/>
          <p:cNvSpPr/>
          <p:nvPr/>
        </p:nvSpPr>
        <p:spPr bwMode="auto">
          <a:xfrm>
            <a:off x="1407770" y="429978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pic>
        <p:nvPicPr>
          <p:cNvPr id="47"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1118" y="3241711"/>
            <a:ext cx="151733" cy="21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407770" y="3507609"/>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1407770" y="377612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1407770" y="403838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1407770" y="4567644"/>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2" name="직사각형 51"/>
          <p:cNvSpPr/>
          <p:nvPr/>
        </p:nvSpPr>
        <p:spPr bwMode="auto">
          <a:xfrm>
            <a:off x="1407770" y="484080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1407770" y="5108660"/>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300828668"/>
              </p:ext>
            </p:extLst>
          </p:nvPr>
        </p:nvGraphicFramePr>
        <p:xfrm>
          <a:off x="1366287" y="1812166"/>
          <a:ext cx="4519434" cy="781121"/>
        </p:xfrm>
        <a:graphic>
          <a:graphicData uri="http://schemas.openxmlformats.org/drawingml/2006/table">
            <a:tbl>
              <a:tblPr firstRow="1" bandRow="1">
                <a:tableStyleId>{5C22544A-7EE6-4342-B048-85BDC9FD1C3A}</a:tableStyleId>
              </a:tblPr>
              <a:tblGrid>
                <a:gridCol w="972786"/>
                <a:gridCol w="886662"/>
                <a:gridCol w="886662"/>
                <a:gridCol w="886662"/>
                <a:gridCol w="886662"/>
              </a:tblGrid>
              <a:tr h="224612">
                <a:tc>
                  <a:txBody>
                    <a:bodyPr/>
                    <a:lstStyle/>
                    <a:p>
                      <a:pPr algn="ctr" latinLnBrk="1"/>
                      <a:r>
                        <a:rPr lang="ko-KR" altLang="en-US" sz="900" dirty="0" smtClean="0">
                          <a:solidFill>
                            <a:schemeClr val="tx1"/>
                          </a:solidFill>
                        </a:rPr>
                        <a:t>보고현황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503">
                <a:tc>
                  <a:txBody>
                    <a:bodyPr/>
                    <a:lstStyle/>
                    <a:p>
                      <a:pPr algn="ctr"/>
                      <a:r>
                        <a:rPr lang="ko-KR" altLang="en-US" sz="900" dirty="0" smtClean="0"/>
                        <a:t>승인대기</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503">
                <a:tc>
                  <a:txBody>
                    <a:bodyPr/>
                    <a:lstStyle/>
                    <a:p>
                      <a:pPr algn="ctr"/>
                      <a:r>
                        <a:rPr lang="ko-KR" altLang="en-US" sz="900" dirty="0" err="1" smtClean="0"/>
                        <a:t>미제출</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503">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341642" y="1779850"/>
            <a:ext cx="4575964" cy="858960"/>
          </a:xfrm>
          <a:prstGeom prst="rect">
            <a:avLst/>
          </a:prstGeom>
          <a:noFill/>
          <a:ln w="25400">
            <a:solidFill>
              <a:srgbClr val="FF0000"/>
            </a:solidFill>
            <a:prstDash val="dash"/>
          </a:ln>
        </p:spPr>
        <p:txBody>
          <a:bodyPr wrap="square" rtlCol="0">
            <a:normAutofit/>
          </a:bodyPr>
          <a:lstStyle/>
          <a:p>
            <a:endParaRPr lang="ko-KR" altLang="en-US" dirty="0"/>
          </a:p>
        </p:txBody>
      </p:sp>
      <p:sp>
        <p:nvSpPr>
          <p:cNvPr id="56" name="직사각형 55"/>
          <p:cNvSpPr/>
          <p:nvPr/>
        </p:nvSpPr>
        <p:spPr>
          <a:xfrm>
            <a:off x="43543" y="1124744"/>
            <a:ext cx="1158993" cy="148692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57" name="꺾인 연결선 56"/>
          <p:cNvCxnSpPr>
            <a:stCxn id="55" idx="1"/>
            <a:endCxn id="56" idx="2"/>
          </p:cNvCxnSpPr>
          <p:nvPr/>
        </p:nvCxnSpPr>
        <p:spPr bwMode="auto">
          <a:xfrm rot="10800000" flipV="1">
            <a:off x="623040" y="2209329"/>
            <a:ext cx="718602" cy="402337"/>
          </a:xfrm>
          <a:prstGeom prst="bentConnector4">
            <a:avLst>
              <a:gd name="adj1" fmla="val 9679"/>
              <a:gd name="adj2" fmla="val 1635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a:xfrm>
            <a:off x="7232809" y="764704"/>
            <a:ext cx="1786815" cy="5078718"/>
          </a:xfrm>
          <a:prstGeom prst="rect">
            <a:avLst/>
          </a:prstGeom>
          <a:solidFill>
            <a:schemeClr val="bg1">
              <a:lumMod val="95000"/>
            </a:schemeClr>
          </a:solidFill>
          <a:ln w="25400">
            <a:solidFill>
              <a:schemeClr val="tx1"/>
            </a:solidFill>
          </a:ln>
        </p:spPr>
        <p:txBody>
          <a:bodyPr wrap="square" tIns="0" rIns="0" bIns="0" anchor="ctr">
            <a:normAutofit/>
          </a:bodyPr>
          <a:lstStyle/>
          <a:p>
            <a:pPr marL="87313" lvl="2" indent="-87313">
              <a:buFont typeface="Wingdings" panose="05000000000000000000" pitchFamily="2" charset="2"/>
              <a:buChar char="ü"/>
            </a:pPr>
            <a:r>
              <a:rPr lang="en-US" altLang="ko-KR" sz="1000" b="1" dirty="0" smtClean="0"/>
              <a:t> </a:t>
            </a:r>
            <a:r>
              <a:rPr lang="ko-KR" altLang="en-US" sz="1000" b="1" dirty="0" err="1" smtClean="0"/>
              <a:t>미제출</a:t>
            </a:r>
            <a:r>
              <a:rPr lang="ko-KR" altLang="en-US" sz="1000" b="1" dirty="0" smtClean="0"/>
              <a:t> 경우의 수</a:t>
            </a:r>
            <a:endParaRPr lang="en-US" altLang="ko-KR" sz="1000" b="1" dirty="0" smtClean="0"/>
          </a:p>
          <a:p>
            <a:pPr marL="174625" lvl="3" indent="-87313">
              <a:buFont typeface="+mj-lt"/>
              <a:buAutoNum type="arabicPeriod"/>
              <a:tabLst>
                <a:tab pos="446088" algn="l"/>
              </a:tabLst>
            </a:pPr>
            <a:r>
              <a:rPr lang="ko-KR" altLang="en-US" sz="1000" dirty="0" smtClean="0"/>
              <a:t> 수업 완료 하였으나 수업보고 </a:t>
            </a:r>
            <a:r>
              <a:rPr lang="ko-KR" altLang="en-US" sz="1000" dirty="0" err="1" smtClean="0"/>
              <a:t>미제출</a:t>
            </a:r>
            <a:r>
              <a:rPr lang="ko-KR" altLang="en-US" sz="1000" dirty="0" smtClean="0"/>
              <a:t> </a:t>
            </a:r>
            <a:endParaRPr lang="en-US" altLang="ko-KR" sz="1000" dirty="0" smtClean="0"/>
          </a:p>
          <a:p>
            <a:pPr marL="174625" lvl="3" indent="-87313">
              <a:buFont typeface="+mj-lt"/>
              <a:buAutoNum type="arabicPeriod"/>
              <a:tabLst>
                <a:tab pos="174625" algn="l"/>
              </a:tabLst>
            </a:pPr>
            <a:r>
              <a:rPr lang="ko-KR" altLang="en-US" sz="1000" dirty="0" smtClean="0"/>
              <a:t> </a:t>
            </a:r>
            <a:r>
              <a:rPr lang="ko-KR" altLang="en-US" sz="1000" dirty="0" err="1" smtClean="0"/>
              <a:t>미제출</a:t>
            </a:r>
            <a:r>
              <a:rPr lang="ko-KR" altLang="en-US" sz="1000" dirty="0" smtClean="0"/>
              <a:t> 표시 클래스 상세보기로 확인 시 </a:t>
            </a:r>
            <a:r>
              <a:rPr lang="en-US" altLang="ko-KR" sz="1000" dirty="0" smtClean="0"/>
              <a:t>SC</a:t>
            </a:r>
            <a:r>
              <a:rPr lang="ko-KR" altLang="en-US" sz="1000" dirty="0" smtClean="0"/>
              <a:t>로 나타나 있는 경우</a:t>
            </a:r>
            <a:endParaRPr lang="en-US" altLang="ko-KR" sz="1000" dirty="0"/>
          </a:p>
          <a:p>
            <a:pPr marL="87312" lvl="3">
              <a:tabLst>
                <a:tab pos="174625" algn="l"/>
              </a:tabLst>
            </a:pPr>
            <a:endParaRPr lang="en-US" altLang="ko-KR" sz="1000" dirty="0" smtClean="0"/>
          </a:p>
          <a:p>
            <a:pPr marL="87313" lvl="2" indent="-87313">
              <a:buFont typeface="Wingdings" panose="05000000000000000000" pitchFamily="2" charset="2"/>
              <a:buChar char="ü"/>
            </a:pPr>
            <a:r>
              <a:rPr lang="en-US" altLang="ko-KR" sz="1000" b="1" dirty="0"/>
              <a:t> </a:t>
            </a:r>
            <a:r>
              <a:rPr lang="ko-KR" altLang="en-US" sz="1000" b="1" dirty="0" smtClean="0"/>
              <a:t>승인대기 및 </a:t>
            </a:r>
            <a:r>
              <a:rPr lang="ko-KR" altLang="en-US" sz="1000" b="1" dirty="0" err="1" smtClean="0"/>
              <a:t>미제출</a:t>
            </a:r>
            <a:r>
              <a:rPr lang="ko-KR" altLang="en-US" sz="1000" b="1" dirty="0" smtClean="0"/>
              <a:t> 현황이 화면 내 남아있는 시간은 보고일자로 부터 최장 </a:t>
            </a:r>
            <a:r>
              <a:rPr lang="en-US" altLang="ko-KR" sz="1000" b="1" dirty="0" smtClean="0"/>
              <a:t>3</a:t>
            </a:r>
            <a:r>
              <a:rPr lang="ko-KR" altLang="en-US" sz="1000" b="1" dirty="0" smtClean="0"/>
              <a:t>일</a:t>
            </a:r>
            <a:endParaRPr lang="en-US" altLang="ko-KR" sz="1000" b="1" dirty="0" smtClean="0"/>
          </a:p>
          <a:p>
            <a:pPr marL="271463" lvl="3" indent="-184150">
              <a:buFont typeface="Wingdings" panose="05000000000000000000" pitchFamily="2" charset="2"/>
              <a:buChar char="Ø"/>
              <a:tabLst>
                <a:tab pos="446088" algn="l"/>
              </a:tabLst>
            </a:pPr>
            <a:r>
              <a:rPr lang="ko-KR" altLang="en-US" sz="1000" dirty="0" err="1" smtClean="0"/>
              <a:t>미제출</a:t>
            </a:r>
            <a:r>
              <a:rPr lang="ko-KR" altLang="en-US" sz="1000" dirty="0" smtClean="0"/>
              <a:t> 시 강사에게 </a:t>
            </a:r>
            <a:r>
              <a:rPr lang="en-US" altLang="ko-KR" sz="1000" dirty="0" smtClean="0"/>
              <a:t>Remind </a:t>
            </a:r>
            <a:r>
              <a:rPr lang="ko-KR" altLang="en-US" sz="1000" dirty="0" err="1" smtClean="0"/>
              <a:t>푸쉬</a:t>
            </a:r>
            <a:r>
              <a:rPr lang="ko-KR" altLang="en-US" sz="1000" dirty="0" smtClean="0"/>
              <a:t> 발송</a:t>
            </a:r>
            <a:r>
              <a:rPr lang="en-US" altLang="ko-KR" sz="1000" dirty="0" smtClean="0"/>
              <a:t>(</a:t>
            </a:r>
            <a:r>
              <a:rPr lang="ko-KR" altLang="en-US" sz="1000" dirty="0" smtClean="0"/>
              <a:t>해당일 </a:t>
            </a:r>
            <a:r>
              <a:rPr lang="en-US" altLang="ko-KR" sz="1000" dirty="0" smtClean="0"/>
              <a:t>22</a:t>
            </a:r>
            <a:r>
              <a:rPr lang="ko-KR" altLang="en-US" sz="1000" dirty="0" smtClean="0"/>
              <a:t>시</a:t>
            </a:r>
            <a:r>
              <a:rPr lang="en-US" altLang="ko-KR" sz="1000" dirty="0"/>
              <a:t> </a:t>
            </a:r>
            <a:r>
              <a:rPr lang="en-US" altLang="ko-KR" sz="1000" dirty="0" smtClean="0"/>
              <a:t>/ 23</a:t>
            </a:r>
            <a:r>
              <a:rPr lang="ko-KR" altLang="en-US" sz="1000" dirty="0" smtClean="0"/>
              <a:t>시</a:t>
            </a:r>
            <a:r>
              <a:rPr lang="en-US" altLang="ko-KR" sz="1000" dirty="0" smtClean="0"/>
              <a:t>) 24</a:t>
            </a:r>
            <a:r>
              <a:rPr lang="ko-KR" altLang="en-US" sz="1000" dirty="0" smtClean="0"/>
              <a:t>시 넘어가면 캔슬통보 발송</a:t>
            </a:r>
            <a:endParaRPr lang="en-US" altLang="ko-KR" sz="1000" dirty="0" smtClean="0"/>
          </a:p>
          <a:p>
            <a:pPr marL="271463" lvl="3" indent="-184150">
              <a:buFont typeface="Wingdings" panose="05000000000000000000" pitchFamily="2" charset="2"/>
              <a:buChar char="Ø"/>
              <a:tabLst>
                <a:tab pos="271463" algn="l"/>
              </a:tabLst>
            </a:pPr>
            <a:r>
              <a:rPr lang="ko-KR" altLang="en-US" sz="1000" dirty="0" err="1" smtClean="0"/>
              <a:t>미제출</a:t>
            </a:r>
            <a:r>
              <a:rPr lang="ko-KR" altLang="en-US" sz="1000" dirty="0" smtClean="0"/>
              <a:t> 표시 클래스 상세보기로 확인 시 </a:t>
            </a:r>
            <a:r>
              <a:rPr lang="en-US" altLang="ko-KR" sz="1000" dirty="0" smtClean="0"/>
              <a:t>SC</a:t>
            </a:r>
            <a:r>
              <a:rPr lang="ko-KR" altLang="en-US" sz="1000" dirty="0" smtClean="0"/>
              <a:t>로 나타나 있는 경우</a:t>
            </a:r>
            <a:endParaRPr lang="en-US" altLang="ko-KR" sz="1000" dirty="0" smtClean="0"/>
          </a:p>
          <a:p>
            <a:pPr marL="346075" lvl="2" indent="-171450">
              <a:buFont typeface="Wingdings" panose="05000000000000000000" pitchFamily="2" charset="2"/>
              <a:buChar char="v"/>
            </a:pPr>
            <a:r>
              <a:rPr lang="en-US" altLang="ko-KR" sz="1000" dirty="0" smtClean="0"/>
              <a:t> SC</a:t>
            </a:r>
            <a:r>
              <a:rPr lang="ko-KR" altLang="en-US" sz="1000" dirty="0" smtClean="0"/>
              <a:t>로 인한 </a:t>
            </a:r>
            <a:r>
              <a:rPr lang="ko-KR" altLang="en-US" sz="1000" dirty="0" err="1" smtClean="0"/>
              <a:t>미제출</a:t>
            </a:r>
            <a:r>
              <a:rPr lang="ko-KR" altLang="en-US" sz="1000" dirty="0" smtClean="0"/>
              <a:t> 표시인 경우 상세보기에서 승인 시</a:t>
            </a:r>
            <a:r>
              <a:rPr lang="en-US" altLang="ko-KR" sz="1000" dirty="0" smtClean="0"/>
              <a:t>, </a:t>
            </a:r>
            <a:r>
              <a:rPr lang="ko-KR" altLang="en-US" sz="1000" dirty="0" smtClean="0"/>
              <a:t>이 건에 대한 보고현황 내 </a:t>
            </a:r>
            <a:r>
              <a:rPr lang="ko-KR" altLang="en-US" sz="1000" dirty="0" err="1" smtClean="0"/>
              <a:t>미제출</a:t>
            </a:r>
            <a:r>
              <a:rPr lang="ko-KR" altLang="en-US" sz="1000" dirty="0" smtClean="0"/>
              <a:t> 표시는 사라짐</a:t>
            </a:r>
            <a:r>
              <a:rPr lang="en-US" altLang="ko-KR" sz="1000" dirty="0" smtClean="0"/>
              <a:t>.</a:t>
            </a:r>
          </a:p>
          <a:p>
            <a:pPr marL="346075" lvl="2" indent="-171450">
              <a:buFont typeface="Wingdings" panose="05000000000000000000" pitchFamily="2" charset="2"/>
              <a:buChar char="v"/>
            </a:pPr>
            <a:r>
              <a:rPr lang="en-US" altLang="ko-KR" sz="1000" dirty="0"/>
              <a:t> </a:t>
            </a:r>
            <a:r>
              <a:rPr lang="ko-KR" altLang="en-US" sz="1000" dirty="0" smtClean="0"/>
              <a:t>승인대기는 교육보고 </a:t>
            </a:r>
            <a:r>
              <a:rPr lang="en-US" altLang="ko-KR" sz="1000" b="1" dirty="0" smtClean="0">
                <a:solidFill>
                  <a:srgbClr val="0070C0"/>
                </a:solidFill>
              </a:rPr>
              <a:t>Confirm </a:t>
            </a:r>
            <a:r>
              <a:rPr lang="ko-KR" altLang="en-US" sz="1000" b="1" dirty="0" smtClean="0">
                <a:solidFill>
                  <a:srgbClr val="0070C0"/>
                </a:solidFill>
              </a:rPr>
              <a:t>상세보기 </a:t>
            </a:r>
            <a:r>
              <a:rPr lang="ko-KR" altLang="en-US" sz="1000" dirty="0" smtClean="0"/>
              <a:t>내 </a:t>
            </a:r>
            <a:r>
              <a:rPr lang="ko-KR" altLang="en-US" sz="1000" b="1" dirty="0" smtClean="0"/>
              <a:t>승인 완료</a:t>
            </a:r>
            <a:r>
              <a:rPr lang="ko-KR" altLang="en-US" sz="1000" dirty="0" smtClean="0"/>
              <a:t> 후 사라짐</a:t>
            </a:r>
            <a:endParaRPr lang="en-US" altLang="ko-KR" sz="1000" dirty="0"/>
          </a:p>
        </p:txBody>
      </p:sp>
      <p:sp>
        <p:nvSpPr>
          <p:cNvPr id="60" name="TextBox 59"/>
          <p:cNvSpPr txBox="1"/>
          <p:nvPr/>
        </p:nvSpPr>
        <p:spPr>
          <a:xfrm>
            <a:off x="1235044" y="3159533"/>
            <a:ext cx="795810" cy="323937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1" name="꺾인 연결선 60"/>
          <p:cNvCxnSpPr>
            <a:stCxn id="60" idx="1"/>
            <a:endCxn id="58" idx="2"/>
          </p:cNvCxnSpPr>
          <p:nvPr/>
        </p:nvCxnSpPr>
        <p:spPr bwMode="auto">
          <a:xfrm rot="10800000" flipH="1" flipV="1">
            <a:off x="1235043" y="4779220"/>
            <a:ext cx="6891173" cy="1064202"/>
          </a:xfrm>
          <a:prstGeom prst="bentConnector4">
            <a:avLst>
              <a:gd name="adj1" fmla="val -3317"/>
              <a:gd name="adj2" fmla="val 17367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5145032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48412" y="872390"/>
            <a:ext cx="7128792" cy="3671024"/>
          </a:xfrm>
          <a:prstGeom prst="rect">
            <a:avLst/>
          </a:prstGeom>
        </p:spPr>
      </p:pic>
      <p:sp>
        <p:nvSpPr>
          <p:cNvPr id="6" name="직사각형 5"/>
          <p:cNvSpPr/>
          <p:nvPr/>
        </p:nvSpPr>
        <p:spPr bwMode="auto">
          <a:xfrm>
            <a:off x="1902991"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896242" y="1091017"/>
            <a:ext cx="5839398" cy="501485"/>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497949" y="1359261"/>
            <a:ext cx="200025" cy="200025"/>
          </a:xfrm>
          <a:prstGeom prst="rect">
            <a:avLst/>
          </a:prstGeom>
        </p:spPr>
      </p:pic>
      <p:sp>
        <p:nvSpPr>
          <p:cNvPr id="43" name="직사각형 42"/>
          <p:cNvSpPr/>
          <p:nvPr/>
        </p:nvSpPr>
        <p:spPr>
          <a:xfrm>
            <a:off x="1900231" y="1091016"/>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nvGrpSpPr>
          <p:cNvPr id="9" name="그룹 8"/>
          <p:cNvGrpSpPr/>
          <p:nvPr/>
        </p:nvGrpSpPr>
        <p:grpSpPr>
          <a:xfrm>
            <a:off x="1881219" y="1610341"/>
            <a:ext cx="5862754" cy="191402"/>
            <a:chOff x="1314346" y="1719201"/>
            <a:chExt cx="5862754" cy="191402"/>
          </a:xfrm>
        </p:grpSpPr>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6225" y="286212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948425" y="288946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336445759"/>
              </p:ext>
            </p:extLst>
          </p:nvPr>
        </p:nvGraphicFramePr>
        <p:xfrm>
          <a:off x="1896225"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677" y="61101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930287" y="613325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903563" y="4151519"/>
            <a:ext cx="5851869" cy="19179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364363" y="4170759"/>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919400" y="4209386"/>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902991" y="4446703"/>
            <a:ext cx="5794983" cy="572530"/>
          </a:xfrm>
          <a:prstGeom prst="rect">
            <a:avLst/>
          </a:prstGeom>
          <a:noFill/>
          <a:ln w="12700">
            <a:solidFill>
              <a:srgbClr val="808080"/>
            </a:solidFill>
          </a:ln>
        </p:spPr>
        <p:txBody>
          <a:bodyPr wrap="square" rtlCol="0">
            <a:normAutofit/>
          </a:bodyPr>
          <a:lstStyle/>
          <a:p>
            <a:endParaRPr lang="en-US" altLang="ko-KR" sz="900" dirty="0" smtClean="0"/>
          </a:p>
          <a:p>
            <a:endParaRPr lang="en-US" altLang="ko-KR" sz="900" dirty="0"/>
          </a:p>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6"/>
          <a:stretch>
            <a:fillRect/>
          </a:stretch>
        </p:blipFill>
        <p:spPr>
          <a:xfrm>
            <a:off x="1916204" y="5239164"/>
            <a:ext cx="2837706" cy="261540"/>
          </a:xfrm>
          <a:prstGeom prst="rect">
            <a:avLst/>
          </a:prstGeom>
        </p:spPr>
      </p:pic>
      <p:sp>
        <p:nvSpPr>
          <p:cNvPr id="63" name="직사각형 62"/>
          <p:cNvSpPr/>
          <p:nvPr/>
        </p:nvSpPr>
        <p:spPr bwMode="auto">
          <a:xfrm>
            <a:off x="1919400" y="5030915"/>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7"/>
          <a:stretch>
            <a:fillRect/>
          </a:stretch>
        </p:blipFill>
        <p:spPr>
          <a:xfrm>
            <a:off x="1963757" y="5482816"/>
            <a:ext cx="5734218" cy="356139"/>
          </a:xfrm>
          <a:prstGeom prst="rect">
            <a:avLst/>
          </a:prstGeom>
        </p:spPr>
      </p:pic>
      <p:pic>
        <p:nvPicPr>
          <p:cNvPr id="49" name="그림 48"/>
          <p:cNvPicPr>
            <a:picLocks noChangeAspect="1"/>
          </p:cNvPicPr>
          <p:nvPr/>
        </p:nvPicPr>
        <p:blipFill>
          <a:blip r:embed="rId8"/>
          <a:stretch>
            <a:fillRect/>
          </a:stretch>
        </p:blipFill>
        <p:spPr>
          <a:xfrm>
            <a:off x="1970197" y="5568684"/>
            <a:ext cx="161925" cy="161925"/>
          </a:xfrm>
          <a:prstGeom prst="rect">
            <a:avLst/>
          </a:prstGeom>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0214"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직사각형 60"/>
          <p:cNvSpPr/>
          <p:nvPr/>
        </p:nvSpPr>
        <p:spPr bwMode="auto">
          <a:xfrm>
            <a:off x="4661331" y="5851731"/>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70872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 name="그림 7"/>
          <p:cNvPicPr>
            <a:picLocks noChangeAspect="1"/>
          </p:cNvPicPr>
          <p:nvPr/>
        </p:nvPicPr>
        <p:blipFill>
          <a:blip r:embed="rId10"/>
          <a:stretch>
            <a:fillRect/>
          </a:stretch>
        </p:blipFill>
        <p:spPr>
          <a:xfrm>
            <a:off x="1947983" y="4490019"/>
            <a:ext cx="2530870" cy="181829"/>
          </a:xfrm>
          <a:prstGeom prst="rect">
            <a:avLst/>
          </a:prstGeom>
        </p:spPr>
      </p:pic>
      <p:sp>
        <p:nvSpPr>
          <p:cNvPr id="47" name="직사각형 46"/>
          <p:cNvSpPr/>
          <p:nvPr/>
        </p:nvSpPr>
        <p:spPr bwMode="auto">
          <a:xfrm>
            <a:off x="1891821" y="1839963"/>
            <a:ext cx="5851869" cy="10056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11"/>
          <a:stretch>
            <a:fillRect/>
          </a:stretch>
        </p:blipFill>
        <p:spPr>
          <a:xfrm>
            <a:off x="6379106" y="2609729"/>
            <a:ext cx="1293034" cy="197972"/>
          </a:xfrm>
          <a:prstGeom prst="rect">
            <a:avLst/>
          </a:prstGeom>
        </p:spPr>
      </p:pic>
      <p:pic>
        <p:nvPicPr>
          <p:cNvPr id="52" name="그림 51"/>
          <p:cNvPicPr>
            <a:picLocks noChangeAspect="1"/>
          </p:cNvPicPr>
          <p:nvPr/>
        </p:nvPicPr>
        <p:blipFill>
          <a:blip r:embed="rId12"/>
          <a:stretch>
            <a:fillRect/>
          </a:stretch>
        </p:blipFill>
        <p:spPr>
          <a:xfrm>
            <a:off x="6664430" y="1862223"/>
            <a:ext cx="1016495" cy="201125"/>
          </a:xfrm>
          <a:prstGeom prst="rect">
            <a:avLst/>
          </a:prstGeom>
        </p:spPr>
      </p:pic>
      <p:sp>
        <p:nvSpPr>
          <p:cNvPr id="10" name="TextBox 9"/>
          <p:cNvSpPr txBox="1"/>
          <p:nvPr/>
        </p:nvSpPr>
        <p:spPr>
          <a:xfrm>
            <a:off x="1938401"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5" name="TextBox 64"/>
          <p:cNvSpPr txBox="1"/>
          <p:nvPr/>
        </p:nvSpPr>
        <p:spPr>
          <a:xfrm>
            <a:off x="2256259" y="188322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미완료</a:t>
            </a:r>
            <a:endParaRPr lang="ko-KR" altLang="en-US" sz="900" b="1" dirty="0"/>
          </a:p>
        </p:txBody>
      </p:sp>
      <p:sp>
        <p:nvSpPr>
          <p:cNvPr id="66" name="TextBox 65"/>
          <p:cNvSpPr txBox="1"/>
          <p:nvPr/>
        </p:nvSpPr>
        <p:spPr>
          <a:xfrm>
            <a:off x="2691139"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완료</a:t>
            </a:r>
            <a:endParaRPr lang="ko-KR" altLang="en-US" sz="900" b="1" dirty="0"/>
          </a:p>
        </p:txBody>
      </p:sp>
      <p:pic>
        <p:nvPicPr>
          <p:cNvPr id="76" name="그림 75"/>
          <p:cNvPicPr>
            <a:picLocks noChangeAspect="1"/>
          </p:cNvPicPr>
          <p:nvPr/>
        </p:nvPicPr>
        <p:blipFill>
          <a:blip r:embed="rId13"/>
          <a:stretch>
            <a:fillRect/>
          </a:stretch>
        </p:blipFill>
        <p:spPr>
          <a:xfrm>
            <a:off x="1961257" y="2635220"/>
            <a:ext cx="1521869" cy="149692"/>
          </a:xfrm>
          <a:prstGeom prst="rect">
            <a:avLst/>
          </a:prstGeom>
        </p:spPr>
      </p:pic>
      <p:sp>
        <p:nvSpPr>
          <p:cNvPr id="77" name="직사각형 76"/>
          <p:cNvSpPr/>
          <p:nvPr/>
        </p:nvSpPr>
        <p:spPr bwMode="auto">
          <a:xfrm>
            <a:off x="1902705" y="3068637"/>
            <a:ext cx="5851869" cy="10410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11"/>
          <a:stretch>
            <a:fillRect/>
          </a:stretch>
        </p:blipFill>
        <p:spPr>
          <a:xfrm>
            <a:off x="6422648" y="3906492"/>
            <a:ext cx="1293034" cy="197972"/>
          </a:xfrm>
          <a:prstGeom prst="rect">
            <a:avLst/>
          </a:prstGeom>
        </p:spPr>
      </p:pic>
      <p:pic>
        <p:nvPicPr>
          <p:cNvPr id="79" name="그림 78"/>
          <p:cNvPicPr>
            <a:picLocks noChangeAspect="1"/>
          </p:cNvPicPr>
          <p:nvPr/>
        </p:nvPicPr>
        <p:blipFill>
          <a:blip r:embed="rId12"/>
          <a:stretch>
            <a:fillRect/>
          </a:stretch>
        </p:blipFill>
        <p:spPr>
          <a:xfrm>
            <a:off x="6675314" y="3082784"/>
            <a:ext cx="1016495" cy="180331"/>
          </a:xfrm>
          <a:prstGeom prst="rect">
            <a:avLst/>
          </a:prstGeom>
        </p:spPr>
      </p:pic>
      <p:pic>
        <p:nvPicPr>
          <p:cNvPr id="90" name="그림 89"/>
          <p:cNvPicPr>
            <a:picLocks noChangeAspect="1"/>
          </p:cNvPicPr>
          <p:nvPr/>
        </p:nvPicPr>
        <p:blipFill>
          <a:blip r:embed="rId13"/>
          <a:stretch>
            <a:fillRect/>
          </a:stretch>
        </p:blipFill>
        <p:spPr>
          <a:xfrm>
            <a:off x="1939483" y="3916493"/>
            <a:ext cx="1521869" cy="149692"/>
          </a:xfrm>
          <a:prstGeom prst="rect">
            <a:avLst/>
          </a:prstGeom>
        </p:spPr>
      </p:pic>
      <p:graphicFrame>
        <p:nvGraphicFramePr>
          <p:cNvPr id="91" name="표 90"/>
          <p:cNvGraphicFramePr>
            <a:graphicFrameLocks noGrp="1"/>
          </p:cNvGraphicFramePr>
          <p:nvPr>
            <p:extLst>
              <p:ext uri="{D42A27DB-BD31-4B8C-83A1-F6EECF244321}">
                <p14:modId xmlns:p14="http://schemas.microsoft.com/office/powerpoint/2010/main" val="4137317374"/>
              </p:ext>
            </p:extLst>
          </p:nvPr>
        </p:nvGraphicFramePr>
        <p:xfrm>
          <a:off x="1970196" y="3272059"/>
          <a:ext cx="5701944" cy="655320"/>
        </p:xfrm>
        <a:graphic>
          <a:graphicData uri="http://schemas.openxmlformats.org/drawingml/2006/table">
            <a:tbl>
              <a:tblPr firstRow="1" bandRow="1">
                <a:tableStyleId>{5C22544A-7EE6-4342-B048-85BDC9FD1C3A}</a:tableStyleId>
              </a:tblPr>
              <a:tblGrid>
                <a:gridCol w="608991"/>
                <a:gridCol w="772548"/>
                <a:gridCol w="772548"/>
                <a:gridCol w="702316"/>
                <a:gridCol w="2845541"/>
              </a:tblGrid>
              <a:tr h="87840">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직급</a:t>
                      </a:r>
                      <a:r>
                        <a:rPr lang="en-US" altLang="ko-KR" sz="900" dirty="0" smtClean="0">
                          <a:solidFill>
                            <a:schemeClr val="tx1"/>
                          </a:solidFill>
                        </a:rPr>
                        <a:t>/</a:t>
                      </a:r>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TP</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개별 코멘트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23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10</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600">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지각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n-lt"/>
                          <a:ea typeface="+mn-ea"/>
                          <a:cs typeface="+mn-cs"/>
                        </a:rPr>
                        <a:t>8</a:t>
                      </a:r>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en-US" altLang="ko-KR" dirty="0" smtClean="0">
                <a:solidFill>
                  <a:srgbClr val="000000"/>
                </a:solidFill>
                <a:latin typeface="돋움"/>
                <a:ea typeface="돋움"/>
                <a:sym typeface="Wingdings" panose="05000000000000000000" pitchFamily="2" charset="2"/>
              </a:rPr>
              <a:t> 1(4)</a:t>
            </a:r>
            <a:r>
              <a:rPr lang="ko-KR" altLang="en-US" dirty="0" smtClean="0">
                <a:solidFill>
                  <a:srgbClr val="000000"/>
                </a:solidFill>
                <a:latin typeface="돋움"/>
                <a:ea typeface="돋움"/>
                <a:sym typeface="Wingdings" panose="05000000000000000000" pitchFamily="2" charset="2"/>
              </a:rPr>
              <a:t>① 교육보고 </a:t>
            </a:r>
            <a:r>
              <a:rPr lang="en-US" altLang="ko-KR" dirty="0" smtClean="0">
                <a:solidFill>
                  <a:srgbClr val="000000"/>
                </a:solidFill>
                <a:latin typeface="돋움"/>
                <a:ea typeface="돋움"/>
                <a:sym typeface="Wingdings" panose="05000000000000000000" pitchFamily="2" charset="2"/>
              </a:rPr>
              <a:t>Confirm </a:t>
            </a:r>
            <a:r>
              <a:rPr lang="ko-KR" altLang="en-US" dirty="0" smtClean="0">
                <a:solidFill>
                  <a:srgbClr val="000000"/>
                </a:solidFill>
                <a:latin typeface="돋움"/>
                <a:ea typeface="돋움"/>
                <a:sym typeface="Wingdings" panose="05000000000000000000" pitchFamily="2" charset="2"/>
              </a:rPr>
              <a:t>상세보기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graphicFrame>
        <p:nvGraphicFramePr>
          <p:cNvPr id="81" name="표 80"/>
          <p:cNvGraphicFramePr>
            <a:graphicFrameLocks noGrp="1"/>
          </p:cNvGraphicFramePr>
          <p:nvPr>
            <p:extLst>
              <p:ext uri="{D42A27DB-BD31-4B8C-83A1-F6EECF244321}">
                <p14:modId xmlns:p14="http://schemas.microsoft.com/office/powerpoint/2010/main" val="899394728"/>
              </p:ext>
            </p:extLst>
          </p:nvPr>
        </p:nvGraphicFramePr>
        <p:xfrm>
          <a:off x="1937538" y="2101007"/>
          <a:ext cx="5772198" cy="494037"/>
        </p:xfrm>
        <a:graphic>
          <a:graphicData uri="http://schemas.openxmlformats.org/drawingml/2006/table">
            <a:tbl>
              <a:tblPr firstRow="1" bandRow="1">
                <a:tableStyleId>{5C22544A-7EE6-4342-B048-85BDC9FD1C3A}</a:tableStyleId>
              </a:tblPr>
              <a:tblGrid>
                <a:gridCol w="962033"/>
                <a:gridCol w="962033"/>
                <a:gridCol w="962033"/>
                <a:gridCol w="1057088"/>
                <a:gridCol w="1296144"/>
                <a:gridCol w="532867"/>
              </a:tblGrid>
              <a:tr h="164679">
                <a:tc>
                  <a:txBody>
                    <a:bodyPr/>
                    <a:lstStyle/>
                    <a:p>
                      <a:pPr algn="ctr" latinLnBrk="1"/>
                      <a:r>
                        <a:rPr lang="ko-KR" altLang="en-US" sz="900" dirty="0" err="1" smtClean="0">
                          <a:solidFill>
                            <a:schemeClr val="tx1"/>
                          </a:solidFill>
                        </a:rPr>
                        <a:t>레포트</a:t>
                      </a:r>
                      <a:r>
                        <a:rPr lang="ko-KR" altLang="en-US" sz="900" dirty="0" smtClean="0">
                          <a:solidFill>
                            <a:schemeClr val="tx1"/>
                          </a:solidFill>
                        </a:rPr>
                        <a:t> 작성 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r>
                        <a:rPr lang="en-US" altLang="ko-KR" sz="900" dirty="0" smtClean="0">
                          <a:solidFill>
                            <a:schemeClr val="tx1"/>
                          </a:solidFill>
                        </a:rPr>
                        <a:t>(AC/SC)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2014.10.09</a:t>
                      </a:r>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2" name="그룹 81"/>
          <p:cNvGrpSpPr/>
          <p:nvPr/>
        </p:nvGrpSpPr>
        <p:grpSpPr>
          <a:xfrm>
            <a:off x="2179090" y="2262299"/>
            <a:ext cx="503620" cy="151844"/>
            <a:chOff x="1853004" y="4826628"/>
            <a:chExt cx="508292" cy="216024"/>
          </a:xfrm>
        </p:grpSpPr>
        <p:pic>
          <p:nvPicPr>
            <p:cNvPr id="8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5" name="그룹 84"/>
          <p:cNvGrpSpPr/>
          <p:nvPr/>
        </p:nvGrpSpPr>
        <p:grpSpPr>
          <a:xfrm>
            <a:off x="2206876" y="2445597"/>
            <a:ext cx="458837" cy="141889"/>
            <a:chOff x="1853004" y="5154597"/>
            <a:chExt cx="546189" cy="204821"/>
          </a:xfrm>
        </p:grpSpPr>
        <p:pic>
          <p:nvPicPr>
            <p:cNvPr id="86"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직사각형 8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88"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13230" y="2296394"/>
            <a:ext cx="76966" cy="109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a:xfrm>
            <a:off x="17919" y="3027961"/>
            <a:ext cx="1786815" cy="3727248"/>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a:t>
            </a:r>
            <a:r>
              <a:rPr lang="ko-KR" altLang="en-US" sz="1000" b="1" dirty="0"/>
              <a:t>보고 개별 보기  첫 화면 기준 </a:t>
            </a:r>
            <a:endParaRPr lang="en-US" altLang="ko-KR" sz="1000" b="1" dirty="0"/>
          </a:p>
          <a:p>
            <a:pPr marL="271463" lvl="1" indent="-185738">
              <a:buFont typeface="Wingdings" panose="05000000000000000000" pitchFamily="2" charset="2"/>
              <a:buChar char="v"/>
            </a:pPr>
            <a:r>
              <a:rPr lang="ko-KR" altLang="en-US" sz="1000" b="1" dirty="0"/>
              <a:t>클래스 현황</a:t>
            </a:r>
            <a:endParaRPr lang="en-US" altLang="ko-KR" sz="1000" b="1" dirty="0"/>
          </a:p>
          <a:p>
            <a:pPr marL="271463" lvl="2" indent="-96838">
              <a:buFont typeface="Wingdings" panose="05000000000000000000" pitchFamily="2" charset="2"/>
              <a:buChar char="ü"/>
            </a:pPr>
            <a:r>
              <a:rPr lang="ko-KR" altLang="en-US" sz="1000" dirty="0"/>
              <a:t>회 차는 최신 순으로 보여주기 </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a:t>
            </a:r>
            <a:r>
              <a:rPr lang="ko-KR" altLang="en-US" sz="1000" dirty="0" smtClean="0"/>
              <a:t>개를 </a:t>
            </a:r>
            <a:r>
              <a:rPr lang="en-US" altLang="ko-KR" sz="1000" dirty="0" smtClean="0"/>
              <a:t>Maximum</a:t>
            </a:r>
            <a:r>
              <a:rPr lang="ko-KR" altLang="en-US" sz="1000" dirty="0" smtClean="0"/>
              <a:t>으로 전체 </a:t>
            </a:r>
            <a:r>
              <a:rPr lang="ko-KR" altLang="en-US" sz="1000" dirty="0"/>
              <a:t>정보를 </a:t>
            </a:r>
            <a:r>
              <a:rPr lang="ko-KR" altLang="en-US" sz="1000" dirty="0" smtClean="0"/>
              <a:t>보여주기 </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Entries per page</a:t>
            </a:r>
            <a:r>
              <a:rPr lang="ko-KR" altLang="en-US" sz="1000" dirty="0" smtClean="0"/>
              <a:t>는 </a:t>
            </a:r>
            <a:r>
              <a:rPr lang="en-US" altLang="ko-KR" sz="1000" dirty="0" smtClean="0"/>
              <a:t>5/10/15 </a:t>
            </a:r>
            <a:r>
              <a:rPr lang="ko-KR" altLang="en-US" sz="1000" dirty="0" smtClean="0"/>
              <a:t>순으로 조정 가능</a:t>
            </a:r>
            <a:endParaRPr lang="en-US" altLang="ko-KR" sz="1000" dirty="0" smtClean="0"/>
          </a:p>
          <a:p>
            <a:pPr marL="271463" lvl="2" indent="-96838">
              <a:buFont typeface="Wingdings" panose="05000000000000000000" pitchFamily="2" charset="2"/>
              <a:buChar char="ü"/>
            </a:pPr>
            <a:r>
              <a:rPr lang="ko-KR" altLang="en-US" sz="1000" dirty="0"/>
              <a:t>클래스 현황 내 각 클래스 별 </a:t>
            </a:r>
            <a:r>
              <a:rPr lang="en-US" altLang="ko-KR" sz="1000" dirty="0"/>
              <a:t>[</a:t>
            </a:r>
            <a:r>
              <a:rPr lang="ko-KR" altLang="en-US" sz="1000" dirty="0"/>
              <a:t>돋보기</a:t>
            </a:r>
            <a:r>
              <a:rPr lang="en-US" altLang="ko-KR" sz="1000" dirty="0"/>
              <a:t>] </a:t>
            </a:r>
            <a:r>
              <a:rPr lang="ko-KR" altLang="en-US" sz="1000" dirty="0"/>
              <a:t>버튼 클릭 시 해당 </a:t>
            </a:r>
            <a:r>
              <a:rPr lang="ko-KR" altLang="en-US" sz="1000" dirty="0" err="1"/>
              <a:t>회차에</a:t>
            </a:r>
            <a:r>
              <a:rPr lang="ko-KR" altLang="en-US" sz="1000" dirty="0"/>
              <a:t> 대한 교육보고 현황 보여주기 </a:t>
            </a:r>
            <a:endParaRPr lang="en-US" altLang="ko-KR" sz="1000" dirty="0" smtClean="0"/>
          </a:p>
          <a:p>
            <a:pPr marL="271463" lvl="2" indent="-96838">
              <a:buFont typeface="Wingdings" panose="05000000000000000000" pitchFamily="2" charset="2"/>
              <a:buChar char="ü"/>
            </a:pPr>
            <a:endParaRPr lang="en-US" altLang="ko-KR" sz="1000" dirty="0"/>
          </a:p>
          <a:p>
            <a:pPr marL="271463" lvl="1" indent="-185738">
              <a:buFont typeface="Wingdings" panose="05000000000000000000" pitchFamily="2" charset="2"/>
              <a:buChar char="v"/>
            </a:pPr>
            <a:r>
              <a:rPr lang="ko-KR" altLang="en-US" sz="1000" b="1" dirty="0"/>
              <a:t>교육보고 현황 및 일일 </a:t>
            </a:r>
            <a:r>
              <a:rPr lang="ko-KR" altLang="en-US" sz="1000" b="1" dirty="0" err="1"/>
              <a:t>레포트</a:t>
            </a:r>
            <a:endParaRPr lang="en-US" altLang="ko-KR" sz="1000" b="1" dirty="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a:t>
            </a:r>
            <a:r>
              <a:rPr lang="ko-KR" altLang="en-US" sz="1000" b="1" dirty="0"/>
              <a:t>이름 </a:t>
            </a:r>
            <a:r>
              <a:rPr lang="en-US" altLang="ko-KR" sz="1000" b="1" dirty="0"/>
              <a:t>/ </a:t>
            </a:r>
            <a:r>
              <a:rPr lang="ko-KR" altLang="en-US" sz="1000" b="1" dirty="0"/>
              <a:t>직급부서 </a:t>
            </a:r>
            <a:r>
              <a:rPr lang="en-US" altLang="ko-KR" sz="1000" b="1" dirty="0"/>
              <a:t>/</a:t>
            </a:r>
            <a:r>
              <a:rPr lang="ko-KR" altLang="en-US" sz="1000" b="1" dirty="0"/>
              <a:t> 출결</a:t>
            </a:r>
            <a:r>
              <a:rPr lang="ko-KR" altLang="en-US" sz="1000" dirty="0"/>
              <a:t>을 제외한  </a:t>
            </a:r>
            <a:r>
              <a:rPr lang="en-US" altLang="ko-KR" sz="1000" dirty="0">
                <a:solidFill>
                  <a:schemeClr val="accent2">
                    <a:lumMod val="50000"/>
                  </a:schemeClr>
                </a:solidFill>
              </a:rPr>
              <a:t>TP / </a:t>
            </a:r>
            <a:r>
              <a:rPr lang="ko-KR" altLang="en-US" sz="1000" dirty="0">
                <a:solidFill>
                  <a:schemeClr val="accent2">
                    <a:lumMod val="50000"/>
                  </a:schemeClr>
                </a:solidFill>
              </a:rPr>
              <a:t>코멘트 </a:t>
            </a:r>
            <a:r>
              <a:rPr lang="ko-KR" altLang="en-US" sz="1000" dirty="0"/>
              <a:t>에 대한 空 화면을 보여주기</a:t>
            </a:r>
            <a:endParaRPr lang="en-US" altLang="ko-KR" sz="1000" dirty="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대한 </a:t>
            </a:r>
            <a:r>
              <a:rPr lang="ko-KR" altLang="en-US" sz="1000" dirty="0" err="1">
                <a:solidFill>
                  <a:schemeClr val="accent2">
                    <a:lumMod val="50000"/>
                  </a:schemeClr>
                </a:solidFill>
              </a:rPr>
              <a:t>일일레포트</a:t>
            </a:r>
            <a:r>
              <a:rPr lang="ko-KR" altLang="en-US" sz="1000" dirty="0"/>
              <a:t> 空 화면을 </a:t>
            </a:r>
            <a:r>
              <a:rPr lang="ko-KR" altLang="en-US" sz="1000" dirty="0" smtClean="0"/>
              <a:t>보여주기</a:t>
            </a:r>
            <a:endParaRPr lang="en-US" altLang="ko-KR" sz="1000" dirty="0"/>
          </a:p>
        </p:txBody>
      </p:sp>
      <p:sp>
        <p:nvSpPr>
          <p:cNvPr id="108" name="직사각형 107"/>
          <p:cNvSpPr/>
          <p:nvPr/>
        </p:nvSpPr>
        <p:spPr>
          <a:xfrm>
            <a:off x="7867759" y="1016448"/>
            <a:ext cx="1329221" cy="13217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특이사항은 강사가 직접 개별 작성이 가능하도록 설정</a:t>
            </a:r>
            <a:endParaRPr lang="en-US" altLang="ko-KR" sz="1000" b="1" dirty="0" smtClean="0"/>
          </a:p>
          <a:p>
            <a:pPr marL="87313" indent="-87313">
              <a:buFont typeface="Arial" panose="020B0604020202020204" pitchFamily="34" charset="0"/>
              <a:buChar char="•"/>
            </a:pPr>
            <a:r>
              <a:rPr lang="en-US" altLang="ko-KR" sz="1000" b="1" dirty="0" smtClean="0"/>
              <a:t>SC</a:t>
            </a:r>
            <a:r>
              <a:rPr lang="ko-KR" altLang="en-US" sz="1000" b="1" dirty="0" smtClean="0"/>
              <a:t>인 경우 특이사항에 강사가 특이사항에</a:t>
            </a:r>
            <a:r>
              <a:rPr lang="en-US" altLang="ko-KR" sz="1000" b="1" dirty="0"/>
              <a:t> </a:t>
            </a:r>
            <a:r>
              <a:rPr lang="en-US" altLang="ko-KR" sz="1000" b="1" dirty="0" smtClean="0"/>
              <a:t>SC</a:t>
            </a:r>
            <a:r>
              <a:rPr lang="ko-KR" altLang="en-US" sz="1000" b="1" dirty="0" smtClean="0"/>
              <a:t>로 남길 수 있도록 유도</a:t>
            </a:r>
            <a:endParaRPr lang="en-US" altLang="ko-KR" sz="1000" dirty="0"/>
          </a:p>
        </p:txBody>
      </p:sp>
      <p:sp>
        <p:nvSpPr>
          <p:cNvPr id="109" name="TextBox 108"/>
          <p:cNvSpPr txBox="1"/>
          <p:nvPr/>
        </p:nvSpPr>
        <p:spPr>
          <a:xfrm>
            <a:off x="7167786" y="2234491"/>
            <a:ext cx="609418" cy="3847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0" name="꺾인 연결선 109"/>
          <p:cNvCxnSpPr>
            <a:stCxn id="109" idx="1"/>
          </p:cNvCxnSpPr>
          <p:nvPr/>
        </p:nvCxnSpPr>
        <p:spPr bwMode="auto">
          <a:xfrm rot="10800000">
            <a:off x="4534738" y="2121774"/>
            <a:ext cx="2633049" cy="30507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TextBox 110"/>
          <p:cNvSpPr txBox="1"/>
          <p:nvPr/>
        </p:nvSpPr>
        <p:spPr>
          <a:xfrm>
            <a:off x="5829668" y="2082774"/>
            <a:ext cx="1338118" cy="3836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2" name="꺾인 연결선 111"/>
          <p:cNvCxnSpPr>
            <a:stCxn id="109" idx="2"/>
            <a:endCxn id="118" idx="2"/>
          </p:cNvCxnSpPr>
          <p:nvPr/>
        </p:nvCxnSpPr>
        <p:spPr bwMode="auto">
          <a:xfrm rot="16200000" flipH="1">
            <a:off x="7484848" y="2606847"/>
            <a:ext cx="1025823" cy="1050529"/>
          </a:xfrm>
          <a:prstGeom prst="bentConnector3">
            <a:avLst>
              <a:gd name="adj1" fmla="val 1222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직사각형 117"/>
          <p:cNvSpPr/>
          <p:nvPr/>
        </p:nvSpPr>
        <p:spPr>
          <a:xfrm>
            <a:off x="7858413" y="2452963"/>
            <a:ext cx="1329221" cy="119206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t>
            </a:r>
            <a:r>
              <a:rPr lang="ko-KR" altLang="en-US" sz="1000" b="1" dirty="0" smtClean="0"/>
              <a:t>돋보기</a:t>
            </a:r>
            <a:r>
              <a:rPr lang="en-US" altLang="ko-KR" sz="1000" b="1" dirty="0" smtClean="0"/>
              <a:t>]</a:t>
            </a:r>
            <a:r>
              <a:rPr lang="ko-KR" altLang="en-US" sz="1000" b="1" dirty="0" smtClean="0"/>
              <a:t> 아이콘 클릭 시 클래스 현황 내 해당 </a:t>
            </a:r>
            <a:r>
              <a:rPr lang="ko-KR" altLang="en-US" sz="1000" b="1" dirty="0" err="1" smtClean="0"/>
              <a:t>회차에</a:t>
            </a:r>
            <a:r>
              <a:rPr lang="ko-KR" altLang="en-US" sz="1000" b="1" dirty="0" smtClean="0"/>
              <a:t> 대한 교육보고 현황 보여주기 </a:t>
            </a:r>
            <a:endParaRPr lang="en-US" altLang="ko-KR" sz="1000" dirty="0"/>
          </a:p>
        </p:txBody>
      </p:sp>
    </p:spTree>
    <p:extLst>
      <p:ext uri="{BB962C8B-B14F-4D97-AF65-F5344CB8AC3E}">
        <p14:creationId xmlns:p14="http://schemas.microsoft.com/office/powerpoint/2010/main" val="275804705"/>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091017"/>
            <a:ext cx="5839398" cy="501485"/>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359261"/>
            <a:ext cx="200025" cy="200025"/>
          </a:xfrm>
          <a:prstGeom prst="rect">
            <a:avLst/>
          </a:prstGeom>
        </p:spPr>
      </p:pic>
      <p:sp>
        <p:nvSpPr>
          <p:cNvPr id="43" name="직사각형 42"/>
          <p:cNvSpPr/>
          <p:nvPr/>
        </p:nvSpPr>
        <p:spPr>
          <a:xfrm>
            <a:off x="1311586" y="1091016"/>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nvGrpSpPr>
          <p:cNvPr id="9" name="그룹 8"/>
          <p:cNvGrpSpPr/>
          <p:nvPr/>
        </p:nvGrpSpPr>
        <p:grpSpPr>
          <a:xfrm>
            <a:off x="1292574" y="1610341"/>
            <a:ext cx="5862754" cy="191402"/>
            <a:chOff x="1314346" y="1719201"/>
            <a:chExt cx="5862754" cy="191402"/>
          </a:xfrm>
        </p:grpSpPr>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580" y="286212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8946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307580"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032" y="61101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3325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14918" y="4151519"/>
            <a:ext cx="5851869" cy="19179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75718" y="4170759"/>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209386"/>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46703"/>
            <a:ext cx="5794983" cy="572530"/>
          </a:xfrm>
          <a:prstGeom prst="rect">
            <a:avLst/>
          </a:prstGeom>
          <a:noFill/>
          <a:ln w="12700">
            <a:solidFill>
              <a:srgbClr val="808080"/>
            </a:solidFill>
          </a:ln>
        </p:spPr>
        <p:txBody>
          <a:bodyPr wrap="square" rtlCol="0">
            <a:normAutofit/>
          </a:bodyPr>
          <a:lstStyle/>
          <a:p>
            <a:endParaRPr lang="en-US" altLang="ko-KR" sz="900" dirty="0" smtClean="0"/>
          </a:p>
          <a:p>
            <a:endParaRPr lang="en-US" altLang="ko-KR" sz="900" dirty="0"/>
          </a:p>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6"/>
          <a:stretch>
            <a:fillRect/>
          </a:stretch>
        </p:blipFill>
        <p:spPr>
          <a:xfrm>
            <a:off x="1327559" y="5239164"/>
            <a:ext cx="2837706" cy="261540"/>
          </a:xfrm>
          <a:prstGeom prst="rect">
            <a:avLst/>
          </a:prstGeom>
        </p:spPr>
      </p:pic>
      <p:sp>
        <p:nvSpPr>
          <p:cNvPr id="63" name="직사각형 62"/>
          <p:cNvSpPr/>
          <p:nvPr/>
        </p:nvSpPr>
        <p:spPr bwMode="auto">
          <a:xfrm>
            <a:off x="1330755" y="5030915"/>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7"/>
          <a:stretch>
            <a:fillRect/>
          </a:stretch>
        </p:blipFill>
        <p:spPr>
          <a:xfrm>
            <a:off x="1375112" y="5482816"/>
            <a:ext cx="5734218" cy="356139"/>
          </a:xfrm>
          <a:prstGeom prst="rect">
            <a:avLst/>
          </a:prstGeom>
        </p:spPr>
      </p:pic>
      <p:pic>
        <p:nvPicPr>
          <p:cNvPr id="49" name="그림 48"/>
          <p:cNvPicPr>
            <a:picLocks noChangeAspect="1"/>
          </p:cNvPicPr>
          <p:nvPr/>
        </p:nvPicPr>
        <p:blipFill>
          <a:blip r:embed="rId8"/>
          <a:stretch>
            <a:fillRect/>
          </a:stretch>
        </p:blipFill>
        <p:spPr>
          <a:xfrm>
            <a:off x="1381552" y="5568684"/>
            <a:ext cx="161925" cy="161925"/>
          </a:xfrm>
          <a:prstGeom prst="rect">
            <a:avLst/>
          </a:prstGeom>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7770" y="6466532"/>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직사각형 60"/>
          <p:cNvSpPr/>
          <p:nvPr/>
        </p:nvSpPr>
        <p:spPr bwMode="auto">
          <a:xfrm>
            <a:off x="4072686" y="5851731"/>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 name="그림 7"/>
          <p:cNvPicPr>
            <a:picLocks noChangeAspect="1"/>
          </p:cNvPicPr>
          <p:nvPr/>
        </p:nvPicPr>
        <p:blipFill>
          <a:blip r:embed="rId10"/>
          <a:stretch>
            <a:fillRect/>
          </a:stretch>
        </p:blipFill>
        <p:spPr>
          <a:xfrm>
            <a:off x="1359338" y="4490019"/>
            <a:ext cx="2530870" cy="181829"/>
          </a:xfrm>
          <a:prstGeom prst="rect">
            <a:avLst/>
          </a:prstGeom>
        </p:spPr>
      </p:pic>
      <p:sp>
        <p:nvSpPr>
          <p:cNvPr id="47" name="직사각형 46"/>
          <p:cNvSpPr/>
          <p:nvPr/>
        </p:nvSpPr>
        <p:spPr bwMode="auto">
          <a:xfrm>
            <a:off x="1303176" y="1839963"/>
            <a:ext cx="5851869" cy="10056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11"/>
          <a:stretch>
            <a:fillRect/>
          </a:stretch>
        </p:blipFill>
        <p:spPr>
          <a:xfrm>
            <a:off x="5790461" y="2609729"/>
            <a:ext cx="1293034" cy="197972"/>
          </a:xfrm>
          <a:prstGeom prst="rect">
            <a:avLst/>
          </a:prstGeom>
        </p:spPr>
      </p:pic>
      <p:pic>
        <p:nvPicPr>
          <p:cNvPr id="52" name="그림 51"/>
          <p:cNvPicPr>
            <a:picLocks noChangeAspect="1"/>
          </p:cNvPicPr>
          <p:nvPr/>
        </p:nvPicPr>
        <p:blipFill>
          <a:blip r:embed="rId12"/>
          <a:stretch>
            <a:fillRect/>
          </a:stretch>
        </p:blipFill>
        <p:spPr>
          <a:xfrm>
            <a:off x="6075785" y="1862223"/>
            <a:ext cx="1016495" cy="201125"/>
          </a:xfrm>
          <a:prstGeom prst="rect">
            <a:avLst/>
          </a:prstGeom>
        </p:spPr>
      </p:pic>
      <p:graphicFrame>
        <p:nvGraphicFramePr>
          <p:cNvPr id="64" name="표 63"/>
          <p:cNvGraphicFramePr>
            <a:graphicFrameLocks noGrp="1"/>
          </p:cNvGraphicFramePr>
          <p:nvPr>
            <p:extLst>
              <p:ext uri="{D42A27DB-BD31-4B8C-83A1-F6EECF244321}">
                <p14:modId xmlns:p14="http://schemas.microsoft.com/office/powerpoint/2010/main" val="3812163196"/>
              </p:ext>
            </p:extLst>
          </p:nvPr>
        </p:nvGraphicFramePr>
        <p:xfrm>
          <a:off x="1348893" y="2101007"/>
          <a:ext cx="5772198" cy="494037"/>
        </p:xfrm>
        <a:graphic>
          <a:graphicData uri="http://schemas.openxmlformats.org/drawingml/2006/table">
            <a:tbl>
              <a:tblPr firstRow="1" bandRow="1">
                <a:tableStyleId>{5C22544A-7EE6-4342-B048-85BDC9FD1C3A}</a:tableStyleId>
              </a:tblPr>
              <a:tblGrid>
                <a:gridCol w="962033"/>
                <a:gridCol w="962033"/>
                <a:gridCol w="962033"/>
                <a:gridCol w="1057088"/>
                <a:gridCol w="1296144"/>
                <a:gridCol w="532867"/>
              </a:tblGrid>
              <a:tr h="164679">
                <a:tc>
                  <a:txBody>
                    <a:bodyPr/>
                    <a:lstStyle/>
                    <a:p>
                      <a:pPr algn="ctr" latinLnBrk="1"/>
                      <a:r>
                        <a:rPr lang="ko-KR" altLang="en-US" sz="900" dirty="0" err="1" smtClean="0">
                          <a:solidFill>
                            <a:schemeClr val="tx1"/>
                          </a:solidFill>
                        </a:rPr>
                        <a:t>레포트</a:t>
                      </a:r>
                      <a:r>
                        <a:rPr lang="ko-KR" altLang="en-US" sz="900" dirty="0" smtClean="0">
                          <a:solidFill>
                            <a:schemeClr val="tx1"/>
                          </a:solidFill>
                        </a:rPr>
                        <a:t> 작성 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r>
                        <a:rPr lang="en-US" altLang="ko-KR" sz="900" dirty="0" smtClean="0">
                          <a:solidFill>
                            <a:schemeClr val="tx1"/>
                          </a:solidFill>
                        </a:rPr>
                        <a:t>(AC/SC)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2014.10.19</a:t>
                      </a:r>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349756"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5" name="TextBox 64"/>
          <p:cNvSpPr txBox="1"/>
          <p:nvPr/>
        </p:nvSpPr>
        <p:spPr>
          <a:xfrm>
            <a:off x="1667614" y="188322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미완료</a:t>
            </a:r>
            <a:endParaRPr lang="ko-KR" altLang="en-US" sz="900" b="1" dirty="0"/>
          </a:p>
        </p:txBody>
      </p:sp>
      <p:sp>
        <p:nvSpPr>
          <p:cNvPr id="66" name="TextBox 65"/>
          <p:cNvSpPr txBox="1"/>
          <p:nvPr/>
        </p:nvSpPr>
        <p:spPr>
          <a:xfrm>
            <a:off x="2102494"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완료</a:t>
            </a:r>
            <a:endParaRPr lang="ko-KR" altLang="en-US" sz="900" b="1" dirty="0"/>
          </a:p>
        </p:txBody>
      </p:sp>
      <p:grpSp>
        <p:nvGrpSpPr>
          <p:cNvPr id="67" name="그룹 66"/>
          <p:cNvGrpSpPr/>
          <p:nvPr/>
        </p:nvGrpSpPr>
        <p:grpSpPr>
          <a:xfrm>
            <a:off x="1590445" y="2262299"/>
            <a:ext cx="503620" cy="151844"/>
            <a:chOff x="1853004" y="4826628"/>
            <a:chExt cx="508292" cy="216024"/>
          </a:xfrm>
        </p:grpSpPr>
        <p:pic>
          <p:nvPicPr>
            <p:cNvPr id="6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618231" y="2445597"/>
            <a:ext cx="458837" cy="141889"/>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15"/>
          <a:stretch>
            <a:fillRect/>
          </a:stretch>
        </p:blipFill>
        <p:spPr>
          <a:xfrm>
            <a:off x="1372612" y="2635220"/>
            <a:ext cx="1521869" cy="149692"/>
          </a:xfrm>
          <a:prstGeom prst="rect">
            <a:avLst/>
          </a:prstGeom>
        </p:spPr>
      </p:pic>
      <p:sp>
        <p:nvSpPr>
          <p:cNvPr id="77" name="직사각형 76"/>
          <p:cNvSpPr/>
          <p:nvPr/>
        </p:nvSpPr>
        <p:spPr bwMode="auto">
          <a:xfrm>
            <a:off x="1314060" y="3068637"/>
            <a:ext cx="5851869" cy="10410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11"/>
          <a:stretch>
            <a:fillRect/>
          </a:stretch>
        </p:blipFill>
        <p:spPr>
          <a:xfrm>
            <a:off x="5834003" y="3906492"/>
            <a:ext cx="1293034" cy="197972"/>
          </a:xfrm>
          <a:prstGeom prst="rect">
            <a:avLst/>
          </a:prstGeom>
        </p:spPr>
      </p:pic>
      <p:pic>
        <p:nvPicPr>
          <p:cNvPr id="79" name="그림 78"/>
          <p:cNvPicPr>
            <a:picLocks noChangeAspect="1"/>
          </p:cNvPicPr>
          <p:nvPr/>
        </p:nvPicPr>
        <p:blipFill>
          <a:blip r:embed="rId12"/>
          <a:stretch>
            <a:fillRect/>
          </a:stretch>
        </p:blipFill>
        <p:spPr>
          <a:xfrm>
            <a:off x="6086669" y="3082784"/>
            <a:ext cx="1016495" cy="180331"/>
          </a:xfrm>
          <a:prstGeom prst="rect">
            <a:avLst/>
          </a:prstGeom>
        </p:spPr>
      </p:pic>
      <p:pic>
        <p:nvPicPr>
          <p:cNvPr id="90" name="그림 89"/>
          <p:cNvPicPr>
            <a:picLocks noChangeAspect="1"/>
          </p:cNvPicPr>
          <p:nvPr/>
        </p:nvPicPr>
        <p:blipFill>
          <a:blip r:embed="rId15"/>
          <a:stretch>
            <a:fillRect/>
          </a:stretch>
        </p:blipFill>
        <p:spPr>
          <a:xfrm>
            <a:off x="1350838" y="3916493"/>
            <a:ext cx="1521869" cy="149692"/>
          </a:xfrm>
          <a:prstGeom prst="rect">
            <a:avLst/>
          </a:prstGeom>
        </p:spPr>
      </p:pic>
      <p:graphicFrame>
        <p:nvGraphicFramePr>
          <p:cNvPr id="91" name="표 90"/>
          <p:cNvGraphicFramePr>
            <a:graphicFrameLocks noGrp="1"/>
          </p:cNvGraphicFramePr>
          <p:nvPr>
            <p:extLst>
              <p:ext uri="{D42A27DB-BD31-4B8C-83A1-F6EECF244321}">
                <p14:modId xmlns:p14="http://schemas.microsoft.com/office/powerpoint/2010/main" val="3966164541"/>
              </p:ext>
            </p:extLst>
          </p:nvPr>
        </p:nvGraphicFramePr>
        <p:xfrm>
          <a:off x="1381551" y="3272059"/>
          <a:ext cx="5701944" cy="655320"/>
        </p:xfrm>
        <a:graphic>
          <a:graphicData uri="http://schemas.openxmlformats.org/drawingml/2006/table">
            <a:tbl>
              <a:tblPr firstRow="1" bandRow="1">
                <a:tableStyleId>{5C22544A-7EE6-4342-B048-85BDC9FD1C3A}</a:tableStyleId>
              </a:tblPr>
              <a:tblGrid>
                <a:gridCol w="608991"/>
                <a:gridCol w="772548"/>
                <a:gridCol w="772548"/>
                <a:gridCol w="702316"/>
                <a:gridCol w="2845541"/>
              </a:tblGrid>
              <a:tr h="87840">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직급</a:t>
                      </a:r>
                      <a:r>
                        <a:rPr lang="en-US" altLang="ko-KR" sz="900" dirty="0" smtClean="0">
                          <a:solidFill>
                            <a:schemeClr val="tx1"/>
                          </a:solidFill>
                        </a:rPr>
                        <a:t>/</a:t>
                      </a:r>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TP</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개별 코멘트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23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BIZ</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600">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en-US" altLang="ko-KR" dirty="0" smtClean="0">
                <a:solidFill>
                  <a:srgbClr val="000000"/>
                </a:solidFill>
                <a:latin typeface="돋움"/>
                <a:ea typeface="돋움"/>
                <a:sym typeface="Wingdings" panose="05000000000000000000" pitchFamily="2" charset="2"/>
              </a:rPr>
              <a:t> 1(4)</a:t>
            </a:r>
            <a:r>
              <a:rPr lang="ko-KR" altLang="en-US" dirty="0" smtClean="0">
                <a:solidFill>
                  <a:srgbClr val="000000"/>
                </a:solidFill>
                <a:latin typeface="돋움"/>
                <a:ea typeface="돋움"/>
                <a:sym typeface="Wingdings" panose="05000000000000000000" pitchFamily="2" charset="2"/>
              </a:rPr>
              <a:t>① 교육보고 </a:t>
            </a:r>
            <a:r>
              <a:rPr lang="en-US" altLang="ko-KR" dirty="0" smtClean="0">
                <a:solidFill>
                  <a:srgbClr val="000000"/>
                </a:solidFill>
                <a:latin typeface="돋움"/>
                <a:ea typeface="돋움"/>
                <a:sym typeface="Wingdings" panose="05000000000000000000" pitchFamily="2" charset="2"/>
              </a:rPr>
              <a:t>Confirm </a:t>
            </a:r>
            <a:r>
              <a:rPr lang="ko-KR" altLang="en-US" dirty="0" smtClean="0">
                <a:solidFill>
                  <a:srgbClr val="000000"/>
                </a:solidFill>
                <a:latin typeface="돋움"/>
                <a:ea typeface="돋움"/>
                <a:sym typeface="Wingdings" panose="05000000000000000000" pitchFamily="2" charset="2"/>
              </a:rPr>
              <a:t>상세보기 </a:t>
            </a:r>
            <a:r>
              <a:rPr lang="en-US" altLang="ko-KR" dirty="0" smtClean="0">
                <a:solidFill>
                  <a:srgbClr val="000000"/>
                </a:solidFill>
                <a:latin typeface="돋움"/>
                <a:ea typeface="돋움"/>
                <a:sym typeface="Wingdings" panose="05000000000000000000" pitchFamily="2" charset="2"/>
              </a:rPr>
              <a:t>- 2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pic>
        <p:nvPicPr>
          <p:cNvPr id="51"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4585" y="2296394"/>
            <a:ext cx="76966" cy="109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7327416" y="915412"/>
            <a:ext cx="1565064" cy="252057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교육보고 현황 내 일일 </a:t>
            </a:r>
            <a:r>
              <a:rPr lang="ko-KR" altLang="en-US" sz="1000" b="1" dirty="0" err="1"/>
              <a:t>레포트도</a:t>
            </a:r>
            <a:r>
              <a:rPr lang="ko-KR" altLang="en-US" sz="1000" b="1" dirty="0"/>
              <a:t> 포함되어 있음</a:t>
            </a:r>
            <a:r>
              <a:rPr lang="en-US" altLang="ko-KR" sz="1000" b="1" dirty="0"/>
              <a:t>. (</a:t>
            </a:r>
            <a:r>
              <a:rPr lang="ko-KR" altLang="en-US" sz="1000" b="1" dirty="0"/>
              <a:t>통합적으로 보여주는 정보임</a:t>
            </a:r>
            <a:r>
              <a:rPr lang="en-US" altLang="ko-KR" sz="1000" b="1" dirty="0"/>
              <a:t>)</a:t>
            </a:r>
          </a:p>
          <a:p>
            <a:pPr marL="87313" indent="-87313">
              <a:buFont typeface="Arial" panose="020B0604020202020204" pitchFamily="34" charset="0"/>
              <a:buChar char="•"/>
            </a:pPr>
            <a:endParaRPr lang="en-US" altLang="ko-KR" sz="1000" b="1" dirty="0"/>
          </a:p>
          <a:p>
            <a:pPr marL="87313" indent="-87313">
              <a:buFont typeface="Arial" panose="020B0604020202020204" pitchFamily="34" charset="0"/>
              <a:buChar char="•"/>
            </a:pPr>
            <a:r>
              <a:rPr lang="ko-KR" altLang="en-US" sz="1000" b="1" dirty="0"/>
              <a:t>학생 정보 표 설계 시 최대 치 고려하여 넉넉하게 설계</a:t>
            </a:r>
            <a:r>
              <a:rPr lang="en-US" altLang="ko-KR" sz="1000" b="1" dirty="0"/>
              <a:t>, </a:t>
            </a:r>
            <a:r>
              <a:rPr lang="ko-KR" altLang="en-US" sz="1000" b="1" dirty="0"/>
              <a:t>열</a:t>
            </a:r>
            <a:r>
              <a:rPr lang="en-US" altLang="ko-KR" sz="1000" b="1" dirty="0"/>
              <a:t>/</a:t>
            </a:r>
            <a:r>
              <a:rPr lang="ko-KR" altLang="en-US" sz="1000" b="1" dirty="0"/>
              <a:t>행 크기 고정</a:t>
            </a:r>
            <a:endParaRPr lang="en-US" altLang="ko-KR" sz="1000" b="1" dirty="0"/>
          </a:p>
          <a:p>
            <a:pPr marL="87313" indent="-87313">
              <a:buFont typeface="Arial" panose="020B0604020202020204" pitchFamily="34" charset="0"/>
              <a:buChar char="•"/>
            </a:pPr>
            <a:endParaRPr lang="en-US" altLang="ko-KR" sz="1000" b="1" dirty="0"/>
          </a:p>
          <a:p>
            <a:pPr marL="87313" indent="-87313">
              <a:buFont typeface="Arial" panose="020B0604020202020204" pitchFamily="34" charset="0"/>
              <a:buChar char="•"/>
            </a:pPr>
            <a:r>
              <a:rPr lang="ko-KR" altLang="en-US" sz="1000" b="1" dirty="0"/>
              <a:t>개별 코멘트의 경우 </a:t>
            </a:r>
            <a:r>
              <a:rPr lang="en-US" altLang="ko-KR" sz="1000" b="1" dirty="0"/>
              <a:t>100</a:t>
            </a:r>
            <a:r>
              <a:rPr lang="ko-KR" altLang="en-US" sz="1000" b="1" dirty="0"/>
              <a:t>자까지 입력 가능</a:t>
            </a:r>
            <a:r>
              <a:rPr lang="en-US" altLang="ko-KR" sz="1000" b="1" dirty="0"/>
              <a:t>, </a:t>
            </a:r>
            <a:r>
              <a:rPr lang="ko-KR" altLang="en-US" sz="1000" b="1" dirty="0"/>
              <a:t>개별 코멘트 칸이 최대 </a:t>
            </a:r>
            <a:r>
              <a:rPr lang="en-US" altLang="ko-KR" sz="1000" b="1" dirty="0"/>
              <a:t>3</a:t>
            </a:r>
            <a:r>
              <a:rPr lang="ko-KR" altLang="en-US" sz="1000" b="1" dirty="0"/>
              <a:t>줄 초과하지 않도록 설정</a:t>
            </a:r>
            <a:endParaRPr lang="en-US" altLang="ko-KR" sz="1000" b="1" dirty="0"/>
          </a:p>
        </p:txBody>
      </p:sp>
      <p:sp>
        <p:nvSpPr>
          <p:cNvPr id="92" name="TextBox 91"/>
          <p:cNvSpPr txBox="1"/>
          <p:nvPr/>
        </p:nvSpPr>
        <p:spPr>
          <a:xfrm>
            <a:off x="1276679" y="4115350"/>
            <a:ext cx="5955423" cy="1988113"/>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a:xfrm>
            <a:off x="-370645" y="4265230"/>
            <a:ext cx="1608505" cy="184490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일일 </a:t>
            </a:r>
            <a:r>
              <a:rPr lang="ko-KR" altLang="en-US" sz="1000" b="1" dirty="0" err="1"/>
              <a:t>레포트</a:t>
            </a:r>
            <a:r>
              <a:rPr lang="ko-KR" altLang="en-US" sz="1000" b="1" dirty="0"/>
              <a:t> 내용 입력 시 기존 첫 화면에 </a:t>
            </a:r>
            <a:r>
              <a:rPr lang="en-US" altLang="ko-KR" sz="1000" b="1" dirty="0"/>
              <a:t>FIX</a:t>
            </a:r>
            <a:r>
              <a:rPr lang="ko-KR" altLang="en-US" sz="1000" b="1" dirty="0"/>
              <a:t>된 박스 크기 초과 시 스크롤이 아닌 자동으로 커지도록 설계</a:t>
            </a:r>
            <a:endParaRPr lang="en-US" altLang="ko-KR" sz="1000" b="1" dirty="0"/>
          </a:p>
          <a:p>
            <a:pPr marL="87313" indent="-87313">
              <a:buFont typeface="Arial" panose="020B0604020202020204" pitchFamily="34" charset="0"/>
              <a:buChar char="•"/>
            </a:pPr>
            <a:r>
              <a:rPr lang="en-US" altLang="ko-KR" sz="1000" b="1" dirty="0"/>
              <a:t>File Upload</a:t>
            </a:r>
            <a:r>
              <a:rPr lang="ko-KR" altLang="en-US" sz="1000" b="1" dirty="0"/>
              <a:t>는 해당 회 차 학습자료 </a:t>
            </a:r>
            <a:r>
              <a:rPr lang="ko-KR" altLang="en-US" sz="1000" b="1" dirty="0" smtClean="0"/>
              <a:t>업로드</a:t>
            </a:r>
            <a:endParaRPr lang="en-US" altLang="ko-KR" sz="1000" b="1" dirty="0">
              <a:solidFill>
                <a:srgbClr val="FF0000"/>
              </a:solidFill>
            </a:endParaRPr>
          </a:p>
        </p:txBody>
      </p:sp>
      <p:sp>
        <p:nvSpPr>
          <p:cNvPr id="94" name="직사각형 93"/>
          <p:cNvSpPr/>
          <p:nvPr/>
        </p:nvSpPr>
        <p:spPr>
          <a:xfrm>
            <a:off x="7339767" y="3532051"/>
            <a:ext cx="1786815" cy="18847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승인하기 버튼 클릭 시 확인 메시지 팝업</a:t>
            </a:r>
            <a:r>
              <a:rPr lang="en-US" altLang="ko-KR" sz="1000" b="1" dirty="0" smtClean="0"/>
              <a:t>!</a:t>
            </a:r>
            <a:r>
              <a:rPr lang="ko-KR" altLang="en-US" sz="1000" b="1" dirty="0" smtClean="0"/>
              <a:t> </a:t>
            </a:r>
            <a:endParaRPr lang="en-US" altLang="ko-KR" sz="1000" b="1" dirty="0" smtClean="0"/>
          </a:p>
          <a:p>
            <a:endParaRPr lang="en-US" altLang="ko-KR" sz="1000" b="1" dirty="0"/>
          </a:p>
          <a:p>
            <a:pPr marL="87313" indent="-87313">
              <a:buFont typeface="Arial" panose="020B0604020202020204" pitchFamily="34" charset="0"/>
              <a:buChar char="•"/>
            </a:pPr>
            <a:r>
              <a:rPr lang="ko-KR" altLang="en-US" sz="1000" b="1" dirty="0" smtClean="0"/>
              <a:t>승인 완료된 해당 회 차 교육보고 정보는 교육보고 전체보기 화면에서 사라지도록 설정</a:t>
            </a:r>
            <a:endParaRPr lang="en-US" altLang="ko-KR" sz="1000" b="1" dirty="0"/>
          </a:p>
        </p:txBody>
      </p:sp>
      <p:sp>
        <p:nvSpPr>
          <p:cNvPr id="95" name="직사각형 94"/>
          <p:cNvSpPr/>
          <p:nvPr/>
        </p:nvSpPr>
        <p:spPr>
          <a:xfrm>
            <a:off x="2651871" y="-134789"/>
            <a:ext cx="3104915" cy="567917"/>
          </a:xfrm>
          <a:prstGeom prst="rect">
            <a:avLst/>
          </a:prstGeom>
          <a:solidFill>
            <a:schemeClr val="bg1">
              <a:lumMod val="95000"/>
            </a:schemeClr>
          </a:solidFill>
          <a:ln w="25400">
            <a:solidFill>
              <a:schemeClr val="tx1"/>
            </a:solidFill>
          </a:ln>
        </p:spPr>
        <p:txBody>
          <a:bodyPr wrap="square" anchor="t">
            <a:normAutofit/>
          </a:bodyPr>
          <a:lstStyle/>
          <a:p>
            <a:r>
              <a:rPr lang="en-US" altLang="ko-KR" sz="1000" b="1" dirty="0" smtClean="0"/>
              <a:t>[</a:t>
            </a:r>
            <a:r>
              <a:rPr lang="ko-KR" altLang="en-US" sz="1000" b="1" dirty="0" smtClean="0"/>
              <a:t>해당 </a:t>
            </a:r>
            <a:r>
              <a:rPr lang="ko-KR" altLang="en-US" sz="1000" b="1" dirty="0" smtClean="0"/>
              <a:t>교육보고가 </a:t>
            </a:r>
            <a:r>
              <a:rPr lang="ko-KR" altLang="en-US" sz="1000" b="1" dirty="0" smtClean="0"/>
              <a:t>성공적으로 승인 되었습니다</a:t>
            </a:r>
            <a:r>
              <a:rPr lang="en-US" altLang="ko-KR" sz="1000" b="1" dirty="0" smtClean="0"/>
              <a:t>.]</a:t>
            </a:r>
            <a:r>
              <a:rPr lang="en-US" altLang="ko-KR" sz="1000" b="1" dirty="0" smtClean="0"/>
              <a:t> </a:t>
            </a:r>
            <a:endParaRPr lang="en-US" altLang="ko-KR" sz="1000" b="1" dirty="0" smtClean="0"/>
          </a:p>
        </p:txBody>
      </p:sp>
      <p:sp>
        <p:nvSpPr>
          <p:cNvPr id="96" name="TextBox 95"/>
          <p:cNvSpPr txBox="1"/>
          <p:nvPr/>
        </p:nvSpPr>
        <p:spPr>
          <a:xfrm>
            <a:off x="3981950" y="68168"/>
            <a:ext cx="44040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97" name="직사각형 96"/>
          <p:cNvSpPr/>
          <p:nvPr/>
        </p:nvSpPr>
        <p:spPr>
          <a:xfrm>
            <a:off x="218906" y="-44558"/>
            <a:ext cx="2259973"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a:t>
            </a:r>
            <a:r>
              <a:rPr lang="ko-KR" altLang="en-US" sz="1000" b="1" dirty="0" smtClean="0"/>
              <a:t>시 </a:t>
            </a:r>
            <a:r>
              <a:rPr lang="ko-KR" altLang="en-US" sz="1000" b="1" dirty="0" smtClean="0">
                <a:solidFill>
                  <a:srgbClr val="0070C0"/>
                </a:solidFill>
              </a:rPr>
              <a:t>교육보고 </a:t>
            </a:r>
            <a:r>
              <a:rPr lang="en-US" altLang="ko-KR" sz="1000" b="1" dirty="0" smtClean="0">
                <a:solidFill>
                  <a:srgbClr val="0070C0"/>
                </a:solidFill>
              </a:rPr>
              <a:t>Confirm </a:t>
            </a:r>
            <a:r>
              <a:rPr lang="ko-KR" altLang="en-US" sz="1000" b="1" dirty="0" smtClean="0">
                <a:solidFill>
                  <a:srgbClr val="0070C0"/>
                </a:solidFill>
              </a:rPr>
              <a:t>전체화면 </a:t>
            </a:r>
            <a:r>
              <a:rPr lang="ko-KR" altLang="en-US" sz="1000" b="1" dirty="0" smtClean="0"/>
              <a:t>으로 이동 </a:t>
            </a:r>
            <a:endParaRPr lang="en-US" altLang="ko-KR" sz="1000" b="1" dirty="0" smtClean="0"/>
          </a:p>
        </p:txBody>
      </p:sp>
      <p:cxnSp>
        <p:nvCxnSpPr>
          <p:cNvPr id="98" name="꺾인 연결선 97"/>
          <p:cNvCxnSpPr>
            <a:stCxn id="94" idx="3"/>
            <a:endCxn id="95" idx="3"/>
          </p:cNvCxnSpPr>
          <p:nvPr/>
        </p:nvCxnSpPr>
        <p:spPr bwMode="auto">
          <a:xfrm flipH="1" flipV="1">
            <a:off x="5756786" y="149170"/>
            <a:ext cx="3369796" cy="4325237"/>
          </a:xfrm>
          <a:prstGeom prst="bentConnector3">
            <a:avLst>
              <a:gd name="adj1" fmla="val -678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직사각형 99"/>
          <p:cNvSpPr/>
          <p:nvPr/>
        </p:nvSpPr>
        <p:spPr bwMode="auto">
          <a:xfrm>
            <a:off x="4031487" y="107580"/>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cxnSp>
        <p:nvCxnSpPr>
          <p:cNvPr id="101" name="꺾인 연결선 100"/>
          <p:cNvCxnSpPr>
            <a:stCxn id="96" idx="1"/>
            <a:endCxn id="97" idx="0"/>
          </p:cNvCxnSpPr>
          <p:nvPr/>
        </p:nvCxnSpPr>
        <p:spPr bwMode="auto">
          <a:xfrm rot="10800000">
            <a:off x="1348894" y="-44557"/>
            <a:ext cx="2633057" cy="273219"/>
          </a:xfrm>
          <a:prstGeom prst="bentConnector4">
            <a:avLst>
              <a:gd name="adj1" fmla="val 28542"/>
              <a:gd name="adj2" fmla="val 18366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p:cNvSpPr txBox="1"/>
          <p:nvPr/>
        </p:nvSpPr>
        <p:spPr>
          <a:xfrm>
            <a:off x="4018256" y="5825794"/>
            <a:ext cx="95313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3" name="꺾인 연결선 102"/>
          <p:cNvCxnSpPr>
            <a:stCxn id="102" idx="3"/>
            <a:endCxn id="94" idx="2"/>
          </p:cNvCxnSpPr>
          <p:nvPr/>
        </p:nvCxnSpPr>
        <p:spPr bwMode="auto">
          <a:xfrm flipV="1">
            <a:off x="4971390" y="5416763"/>
            <a:ext cx="3261785" cy="569524"/>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직사각형 103"/>
          <p:cNvSpPr/>
          <p:nvPr/>
        </p:nvSpPr>
        <p:spPr>
          <a:xfrm>
            <a:off x="72023" y="2961644"/>
            <a:ext cx="1044713" cy="1152128"/>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학습자명 클릭 시 학생관리 내 학생 개별 정보 조회 화면으로 이동</a:t>
            </a:r>
            <a:endParaRPr lang="en-US" altLang="ko-KR" sz="1000" b="1" dirty="0"/>
          </a:p>
        </p:txBody>
      </p:sp>
      <p:sp>
        <p:nvSpPr>
          <p:cNvPr id="107" name="TextBox 106"/>
          <p:cNvSpPr txBox="1"/>
          <p:nvPr/>
        </p:nvSpPr>
        <p:spPr>
          <a:xfrm>
            <a:off x="1359337" y="3400984"/>
            <a:ext cx="678294" cy="54937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8" name="꺾인 연결선 107"/>
          <p:cNvCxnSpPr>
            <a:stCxn id="107" idx="1"/>
            <a:endCxn id="104" idx="0"/>
          </p:cNvCxnSpPr>
          <p:nvPr/>
        </p:nvCxnSpPr>
        <p:spPr bwMode="auto">
          <a:xfrm rot="10800000">
            <a:off x="594381" y="2961644"/>
            <a:ext cx="764957" cy="714026"/>
          </a:xfrm>
          <a:prstGeom prst="bentConnector4">
            <a:avLst>
              <a:gd name="adj1" fmla="val 15857"/>
              <a:gd name="adj2" fmla="val 13201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4079571"/>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5496" y="937706"/>
            <a:ext cx="7128792" cy="3671024"/>
          </a:xfrm>
          <a:prstGeom prst="rect">
            <a:avLst/>
          </a:prstGeom>
        </p:spPr>
      </p:pic>
      <p:sp>
        <p:nvSpPr>
          <p:cNvPr id="6" name="직사각형 5"/>
          <p:cNvSpPr/>
          <p:nvPr/>
        </p:nvSpPr>
        <p:spPr bwMode="auto">
          <a:xfrm>
            <a:off x="1252410"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283326"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885033" y="1391124"/>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731403496"/>
              </p:ext>
            </p:extLst>
          </p:nvPr>
        </p:nvGraphicFramePr>
        <p:xfrm>
          <a:off x="1290075"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353941"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368466"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175101" y="3241026"/>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075"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287315"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19973"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272158"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ext uri="{D42A27DB-BD31-4B8C-83A1-F6EECF244321}">
                <p14:modId xmlns:p14="http://schemas.microsoft.com/office/powerpoint/2010/main" val="458493420"/>
              </p:ext>
            </p:extLst>
          </p:nvPr>
        </p:nvGraphicFramePr>
        <p:xfrm>
          <a:off x="1283309"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9761"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17371"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279761"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908621"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06484"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290075"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303288" y="5203766"/>
            <a:ext cx="2837706" cy="261540"/>
          </a:xfrm>
          <a:prstGeom prst="rect">
            <a:avLst/>
          </a:prstGeom>
        </p:spPr>
      </p:pic>
      <p:pic>
        <p:nvPicPr>
          <p:cNvPr id="48" name="그림 47"/>
          <p:cNvPicPr>
            <a:picLocks noChangeAspect="1"/>
          </p:cNvPicPr>
          <p:nvPr/>
        </p:nvPicPr>
        <p:blipFill>
          <a:blip r:embed="rId10"/>
          <a:stretch>
            <a:fillRect/>
          </a:stretch>
        </p:blipFill>
        <p:spPr>
          <a:xfrm>
            <a:off x="1350841" y="5482105"/>
            <a:ext cx="5734218" cy="291527"/>
          </a:xfrm>
          <a:prstGeom prst="rect">
            <a:avLst/>
          </a:prstGeom>
        </p:spPr>
      </p:pic>
      <p:pic>
        <p:nvPicPr>
          <p:cNvPr id="49" name="그림 48"/>
          <p:cNvPicPr>
            <a:picLocks noChangeAspect="1"/>
          </p:cNvPicPr>
          <p:nvPr/>
        </p:nvPicPr>
        <p:blipFill>
          <a:blip r:embed="rId11"/>
          <a:stretch>
            <a:fillRect/>
          </a:stretch>
        </p:blipFill>
        <p:spPr>
          <a:xfrm>
            <a:off x="1364297" y="5511270"/>
            <a:ext cx="135974" cy="126938"/>
          </a:xfrm>
          <a:prstGeom prst="rect">
            <a:avLst/>
          </a:prstGeom>
        </p:spPr>
      </p:pic>
      <p:graphicFrame>
        <p:nvGraphicFramePr>
          <p:cNvPr id="45" name="표 44"/>
          <p:cNvGraphicFramePr>
            <a:graphicFrameLocks noGrp="1"/>
          </p:cNvGraphicFramePr>
          <p:nvPr>
            <p:extLst>
              <p:ext uri="{D42A27DB-BD31-4B8C-83A1-F6EECF244321}">
                <p14:modId xmlns:p14="http://schemas.microsoft.com/office/powerpoint/2010/main" val="4024119217"/>
              </p:ext>
            </p:extLst>
          </p:nvPr>
        </p:nvGraphicFramePr>
        <p:xfrm>
          <a:off x="1283309"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10</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306484"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06484"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a:t>
            </a:r>
            <a:r>
              <a:rPr lang="en-US" altLang="ko-KR" dirty="0">
                <a:solidFill>
                  <a:srgbClr val="000000"/>
                </a:solidFill>
                <a:latin typeface="돋움"/>
                <a:ea typeface="돋움"/>
              </a:rPr>
              <a:t>). </a:t>
            </a:r>
            <a:r>
              <a:rPr lang="ko-KR" altLang="en-US" dirty="0">
                <a:solidFill>
                  <a:srgbClr val="000000"/>
                </a:solidFill>
                <a:latin typeface="돋움"/>
                <a:ea typeface="돋움"/>
              </a:rPr>
              <a:t>교육보고 </a:t>
            </a:r>
            <a:r>
              <a:rPr lang="en-US" altLang="ko-KR" dirty="0">
                <a:solidFill>
                  <a:srgbClr val="000000"/>
                </a:solidFill>
                <a:latin typeface="돋움"/>
                <a:ea typeface="돋움"/>
              </a:rPr>
              <a:t>Confirm </a:t>
            </a:r>
            <a:r>
              <a:rPr lang="en-US" altLang="ko-KR" dirty="0">
                <a:solidFill>
                  <a:srgbClr val="000000"/>
                </a:solidFill>
                <a:latin typeface="돋움"/>
                <a:ea typeface="돋움"/>
                <a:sym typeface="Wingdings" panose="05000000000000000000" pitchFamily="2" charset="2"/>
              </a:rPr>
              <a:t> 1(4</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② </a:t>
            </a:r>
            <a:r>
              <a:rPr lang="ko-KR" altLang="en-US" dirty="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a:t>
            </a:r>
            <a:r>
              <a:rPr lang="ko-KR" altLang="en-US" dirty="0" smtClean="0">
                <a:solidFill>
                  <a:srgbClr val="000000"/>
                </a:solidFill>
                <a:latin typeface="돋움"/>
                <a:ea typeface="돋움"/>
                <a:sym typeface="Wingdings" panose="05000000000000000000" pitchFamily="2" charset="2"/>
              </a:rPr>
              <a:t>전체보기</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8" name="직사각형 67"/>
          <p:cNvSpPr/>
          <p:nvPr/>
        </p:nvSpPr>
        <p:spPr bwMode="auto">
          <a:xfrm>
            <a:off x="6084167"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086337" y="2313444"/>
            <a:ext cx="1454987" cy="337646"/>
          </a:xfrm>
          <a:prstGeom prst="rect">
            <a:avLst/>
          </a:prstGeom>
        </p:spPr>
      </p:pic>
      <p:grpSp>
        <p:nvGrpSpPr>
          <p:cNvPr id="81" name="그룹 80"/>
          <p:cNvGrpSpPr/>
          <p:nvPr/>
        </p:nvGrpSpPr>
        <p:grpSpPr>
          <a:xfrm>
            <a:off x="4702923"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708550"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086337" y="2781459"/>
            <a:ext cx="1454987" cy="337646"/>
          </a:xfrm>
          <a:prstGeom prst="rect">
            <a:avLst/>
          </a:prstGeom>
        </p:spPr>
      </p:pic>
      <p:sp>
        <p:nvSpPr>
          <p:cNvPr id="51" name="직사각형 50"/>
          <p:cNvSpPr/>
          <p:nvPr/>
        </p:nvSpPr>
        <p:spPr>
          <a:xfrm>
            <a:off x="7236296" y="1122560"/>
            <a:ext cx="1786815" cy="536343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a:t>
            </a:r>
            <a:r>
              <a:rPr lang="ko-KR" altLang="en-US" sz="1000" b="1" dirty="0"/>
              <a:t>보고 개별 보기  첫 화면 기준 </a:t>
            </a:r>
            <a:endParaRPr lang="en-US" altLang="ko-KR" sz="1000" b="1" dirty="0"/>
          </a:p>
          <a:p>
            <a:pPr marL="271463" lvl="1" indent="-185738">
              <a:buFont typeface="Wingdings" panose="05000000000000000000" pitchFamily="2" charset="2"/>
              <a:buChar char="v"/>
            </a:pPr>
            <a:r>
              <a:rPr lang="ko-KR" altLang="en-US" sz="1000" b="1" dirty="0"/>
              <a:t>클래스 현황</a:t>
            </a:r>
            <a:endParaRPr lang="en-US" altLang="ko-KR" sz="1000" b="1" dirty="0"/>
          </a:p>
          <a:p>
            <a:pPr marL="271463" lvl="2" indent="-96838">
              <a:buFont typeface="Wingdings" panose="05000000000000000000" pitchFamily="2" charset="2"/>
              <a:buChar char="ü"/>
            </a:pPr>
            <a:r>
              <a:rPr lang="ko-KR" altLang="en-US" sz="1000" dirty="0"/>
              <a:t>회 차는 최신 순으로 보여주기 </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a:t>
            </a:r>
            <a:r>
              <a:rPr lang="ko-KR" altLang="en-US" sz="1000" dirty="0" smtClean="0"/>
              <a:t>개를 </a:t>
            </a:r>
            <a:r>
              <a:rPr lang="en-US" altLang="ko-KR" sz="1000" dirty="0" smtClean="0"/>
              <a:t>Maximum</a:t>
            </a:r>
            <a:r>
              <a:rPr lang="ko-KR" altLang="en-US" sz="1000" dirty="0" smtClean="0"/>
              <a:t>으로 전체 </a:t>
            </a:r>
            <a:r>
              <a:rPr lang="ko-KR" altLang="en-US" sz="1000" dirty="0"/>
              <a:t>정보를 </a:t>
            </a:r>
            <a:r>
              <a:rPr lang="ko-KR" altLang="en-US" sz="1000" dirty="0" smtClean="0"/>
              <a:t>보여주기 </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Entries per page</a:t>
            </a:r>
            <a:r>
              <a:rPr lang="ko-KR" altLang="en-US" sz="1000" dirty="0" smtClean="0"/>
              <a:t>는 </a:t>
            </a:r>
            <a:r>
              <a:rPr lang="en-US" altLang="ko-KR" sz="1000" dirty="0" smtClean="0"/>
              <a:t>5/10/15 </a:t>
            </a:r>
            <a:r>
              <a:rPr lang="ko-KR" altLang="en-US" sz="1000" dirty="0" smtClean="0"/>
              <a:t>순으로 조정 가능</a:t>
            </a:r>
            <a:endParaRPr lang="en-US" altLang="ko-KR" sz="1000" dirty="0" smtClean="0"/>
          </a:p>
          <a:p>
            <a:pPr marL="271463" lvl="2" indent="-96838">
              <a:buFont typeface="Wingdings" panose="05000000000000000000" pitchFamily="2" charset="2"/>
              <a:buChar char="ü"/>
            </a:pPr>
            <a:r>
              <a:rPr lang="ko-KR" altLang="en-US" sz="1000" dirty="0"/>
              <a:t>클래스 현황 내 각 클래스 별 </a:t>
            </a:r>
            <a:r>
              <a:rPr lang="en-US" altLang="ko-KR" sz="1000" dirty="0"/>
              <a:t>[</a:t>
            </a:r>
            <a:r>
              <a:rPr lang="ko-KR" altLang="en-US" sz="1000" dirty="0"/>
              <a:t>돋보기</a:t>
            </a:r>
            <a:r>
              <a:rPr lang="en-US" altLang="ko-KR" sz="1000" dirty="0"/>
              <a:t>] </a:t>
            </a:r>
            <a:r>
              <a:rPr lang="ko-KR" altLang="en-US" sz="1000" dirty="0"/>
              <a:t>버튼 클릭 시 해당 </a:t>
            </a:r>
            <a:r>
              <a:rPr lang="ko-KR" altLang="en-US" sz="1000" dirty="0" err="1"/>
              <a:t>회차에</a:t>
            </a:r>
            <a:r>
              <a:rPr lang="ko-KR" altLang="en-US" sz="1000" dirty="0"/>
              <a:t> 대한 교육보고 현황 보여주기 </a:t>
            </a:r>
            <a:endParaRPr lang="en-US" altLang="ko-KR" sz="1000" dirty="0" smtClean="0"/>
          </a:p>
          <a:p>
            <a:pPr marL="271463" lvl="2" indent="-96838">
              <a:buFont typeface="Wingdings" panose="05000000000000000000" pitchFamily="2" charset="2"/>
              <a:buChar char="ü"/>
            </a:pPr>
            <a:endParaRPr lang="en-US" altLang="ko-KR" sz="1000" dirty="0"/>
          </a:p>
          <a:p>
            <a:pPr marL="271463" lvl="1" indent="-185738">
              <a:buFont typeface="Wingdings" panose="05000000000000000000" pitchFamily="2" charset="2"/>
              <a:buChar char="v"/>
            </a:pPr>
            <a:r>
              <a:rPr lang="ko-KR" altLang="en-US" sz="1000" b="1" dirty="0"/>
              <a:t>교육보고 현황 및 일일 </a:t>
            </a:r>
            <a:r>
              <a:rPr lang="ko-KR" altLang="en-US" sz="1000" b="1" dirty="0" err="1"/>
              <a:t>레포트</a:t>
            </a:r>
            <a:endParaRPr lang="en-US" altLang="ko-KR" sz="1000" b="1" dirty="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a:t>
            </a:r>
            <a:r>
              <a:rPr lang="ko-KR" altLang="en-US" sz="1000" b="1" dirty="0"/>
              <a:t>이름 </a:t>
            </a:r>
            <a:r>
              <a:rPr lang="en-US" altLang="ko-KR" sz="1000" b="1" dirty="0"/>
              <a:t>/ </a:t>
            </a:r>
            <a:r>
              <a:rPr lang="ko-KR" altLang="en-US" sz="1000" b="1" dirty="0"/>
              <a:t>직급부서 </a:t>
            </a:r>
            <a:r>
              <a:rPr lang="en-US" altLang="ko-KR" sz="1000" b="1" dirty="0"/>
              <a:t>/</a:t>
            </a:r>
            <a:r>
              <a:rPr lang="ko-KR" altLang="en-US" sz="1000" b="1" dirty="0"/>
              <a:t> 출결</a:t>
            </a:r>
            <a:r>
              <a:rPr lang="ko-KR" altLang="en-US" sz="1000" dirty="0"/>
              <a:t>을 제외한  </a:t>
            </a:r>
            <a:r>
              <a:rPr lang="en-US" altLang="ko-KR" sz="1000" dirty="0">
                <a:solidFill>
                  <a:schemeClr val="accent2">
                    <a:lumMod val="50000"/>
                  </a:schemeClr>
                </a:solidFill>
              </a:rPr>
              <a:t>TP / </a:t>
            </a:r>
            <a:r>
              <a:rPr lang="ko-KR" altLang="en-US" sz="1000" dirty="0">
                <a:solidFill>
                  <a:schemeClr val="accent2">
                    <a:lumMod val="50000"/>
                  </a:schemeClr>
                </a:solidFill>
              </a:rPr>
              <a:t>코멘트 </a:t>
            </a:r>
            <a:r>
              <a:rPr lang="ko-KR" altLang="en-US" sz="1000" dirty="0"/>
              <a:t>에 대한 空 화면을 보여주기</a:t>
            </a:r>
            <a:endParaRPr lang="en-US" altLang="ko-KR" sz="1000" dirty="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대한 </a:t>
            </a:r>
            <a:r>
              <a:rPr lang="ko-KR" altLang="en-US" sz="1000" dirty="0" err="1">
                <a:solidFill>
                  <a:schemeClr val="accent2">
                    <a:lumMod val="50000"/>
                  </a:schemeClr>
                </a:solidFill>
              </a:rPr>
              <a:t>일일레포트</a:t>
            </a:r>
            <a:r>
              <a:rPr lang="ko-KR" altLang="en-US" sz="1000" dirty="0"/>
              <a:t> 空 화면을 </a:t>
            </a:r>
            <a:r>
              <a:rPr lang="ko-KR" altLang="en-US" sz="1000" dirty="0" smtClean="0"/>
              <a:t>보여주기</a:t>
            </a:r>
            <a:endParaRPr lang="en-US" altLang="ko-KR" sz="1000" dirty="0"/>
          </a:p>
        </p:txBody>
      </p:sp>
      <p:sp>
        <p:nvSpPr>
          <p:cNvPr id="53" name="직사각형 52"/>
          <p:cNvSpPr/>
          <p:nvPr/>
        </p:nvSpPr>
        <p:spPr bwMode="auto">
          <a:xfrm>
            <a:off x="3801684" y="580526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9410203"/>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51" name="직사각형 50"/>
          <p:cNvSpPr/>
          <p:nvPr/>
        </p:nvSpPr>
        <p:spPr>
          <a:xfrm>
            <a:off x="7448131" y="1165856"/>
            <a:ext cx="1587011" cy="497693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이 페이지에서 명시된 </a:t>
            </a:r>
            <a:r>
              <a:rPr lang="en-US" altLang="ko-KR" sz="1000" b="1" dirty="0"/>
              <a:t>1:1 </a:t>
            </a:r>
            <a:r>
              <a:rPr lang="ko-KR" altLang="en-US" sz="1000" b="1" dirty="0"/>
              <a:t>교육만의 기능 외 기타 기능은 기존 단체 교육과 동일함 </a:t>
            </a:r>
            <a:endParaRPr lang="en-US" altLang="ko-KR" sz="1000" b="1" dirty="0"/>
          </a:p>
          <a:p>
            <a:pPr marL="87313" indent="-87313">
              <a:buFont typeface="Arial" panose="020B0604020202020204" pitchFamily="34" charset="0"/>
              <a:buChar char="•"/>
            </a:pPr>
            <a:r>
              <a:rPr lang="ko-KR" altLang="en-US" sz="1000" b="1" dirty="0"/>
              <a:t> </a:t>
            </a:r>
            <a:r>
              <a:rPr lang="en-US" altLang="ko-KR" sz="1000" b="1" dirty="0"/>
              <a:t>1:1 </a:t>
            </a:r>
            <a:r>
              <a:rPr lang="ko-KR" altLang="en-US" sz="1000" b="1" dirty="0"/>
              <a:t>교육 추가 기능</a:t>
            </a:r>
            <a:endParaRPr lang="en-US" altLang="ko-KR" sz="1000" b="1" dirty="0"/>
          </a:p>
          <a:p>
            <a:pPr marL="271463" lvl="1" indent="-185738">
              <a:buFont typeface="Wingdings" panose="05000000000000000000" pitchFamily="2" charset="2"/>
              <a:buChar char="v"/>
            </a:pPr>
            <a:r>
              <a:rPr lang="ko-KR" altLang="en-US" sz="1000" b="1" dirty="0"/>
              <a:t>날짜 </a:t>
            </a:r>
            <a:endParaRPr lang="en-US" altLang="ko-KR" sz="1000" b="1" dirty="0"/>
          </a:p>
          <a:p>
            <a:pPr marL="271463" lvl="2" indent="-96838">
              <a:buFont typeface="Wingdings" panose="05000000000000000000" pitchFamily="2" charset="2"/>
              <a:buChar char="ü"/>
            </a:pPr>
            <a:r>
              <a:rPr lang="en-US" altLang="ko-KR" sz="1000" dirty="0"/>
              <a:t>1:1 </a:t>
            </a:r>
            <a:r>
              <a:rPr lang="ko-KR" altLang="en-US" sz="1000" dirty="0"/>
              <a:t>간부 교육의 경우 교육 특성 상 빈번한 스케줄 변경 발생을 고려 하에 교수진이 교육 시 해당 교육 날짜 선택하도록 시스템 설계 </a:t>
            </a:r>
            <a:endParaRPr lang="en-US" altLang="ko-KR" sz="1000" dirty="0"/>
          </a:p>
          <a:p>
            <a:pPr marL="271463" lvl="1" indent="-185738">
              <a:buFont typeface="Wingdings" panose="05000000000000000000" pitchFamily="2" charset="2"/>
              <a:buChar char="v"/>
            </a:pPr>
            <a:r>
              <a:rPr lang="ko-KR" altLang="en-US" sz="1000" b="1" dirty="0"/>
              <a:t>시간</a:t>
            </a:r>
            <a:endParaRPr lang="en-US" altLang="ko-KR" sz="1000" b="1" dirty="0"/>
          </a:p>
          <a:p>
            <a:pPr marL="271463" lvl="2" indent="-96838">
              <a:buFont typeface="Wingdings" panose="05000000000000000000" pitchFamily="2" charset="2"/>
              <a:buChar char="ü"/>
            </a:pPr>
            <a:r>
              <a:rPr lang="ko-KR" altLang="en-US" sz="1000" dirty="0"/>
              <a:t> </a:t>
            </a:r>
            <a:r>
              <a:rPr lang="en-US" altLang="ko-KR" sz="1000" dirty="0"/>
              <a:t>1:1 </a:t>
            </a:r>
            <a:r>
              <a:rPr lang="ko-KR" altLang="en-US" sz="1000" dirty="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a:t>시간의 경우 </a:t>
            </a:r>
            <a:r>
              <a:rPr lang="en-US" altLang="ko-KR" sz="1000" dirty="0"/>
              <a:t>30</a:t>
            </a:r>
            <a:r>
              <a:rPr lang="ko-KR" altLang="en-US" sz="1000" dirty="0"/>
              <a:t>분 단위로 설계</a:t>
            </a:r>
            <a:endParaRPr lang="en-US" altLang="ko-KR" sz="1000" dirty="0"/>
          </a:p>
          <a:p>
            <a:pPr marL="271463" lvl="2" indent="-96838">
              <a:buFont typeface="Wingdings" panose="05000000000000000000" pitchFamily="2" charset="2"/>
              <a:buChar char="ü"/>
            </a:pPr>
            <a:r>
              <a:rPr lang="en-US" altLang="ko-KR" sz="1000" dirty="0"/>
              <a:t>30</a:t>
            </a:r>
            <a:r>
              <a:rPr lang="ko-KR" altLang="en-US" sz="1000" dirty="0"/>
              <a:t>분 단위로 비용 책정 </a:t>
            </a:r>
            <a:r>
              <a:rPr lang="en-US" altLang="ko-KR" sz="1000" dirty="0">
                <a:sym typeface="Wingdings" panose="05000000000000000000" pitchFamily="2" charset="2"/>
              </a:rPr>
              <a:t> </a:t>
            </a:r>
            <a:r>
              <a:rPr lang="en-US" altLang="ko-KR" sz="1000" dirty="0"/>
              <a:t>10</a:t>
            </a:r>
            <a:r>
              <a:rPr lang="ko-KR" altLang="en-US" sz="1000" dirty="0"/>
              <a:t>시 종료 </a:t>
            </a:r>
            <a:r>
              <a:rPr lang="en-US" altLang="ko-KR" sz="1000" dirty="0"/>
              <a:t>10</a:t>
            </a:r>
            <a:r>
              <a:rPr lang="ko-KR" altLang="en-US" sz="1000" dirty="0"/>
              <a:t>시 </a:t>
            </a:r>
            <a:r>
              <a:rPr lang="en-US" altLang="ko-KR" sz="1000" dirty="0"/>
              <a:t>20</a:t>
            </a:r>
            <a:r>
              <a:rPr lang="ko-KR" altLang="en-US" sz="1000" dirty="0"/>
              <a:t>분 종료 비용책정 동일 </a:t>
            </a:r>
            <a:r>
              <a:rPr lang="en-US" altLang="ko-KR" sz="1000" dirty="0"/>
              <a:t>10</a:t>
            </a:r>
            <a:r>
              <a:rPr lang="ko-KR" altLang="en-US" sz="1000" dirty="0"/>
              <a:t>시 </a:t>
            </a:r>
            <a:r>
              <a:rPr lang="en-US" altLang="ko-KR" sz="1000" dirty="0"/>
              <a:t>35</a:t>
            </a:r>
            <a:r>
              <a:rPr lang="ko-KR" altLang="en-US" sz="1000" dirty="0"/>
              <a:t>분 종료 </a:t>
            </a:r>
            <a:r>
              <a:rPr lang="en-US" altLang="ko-KR" sz="1000" dirty="0"/>
              <a:t>11</a:t>
            </a:r>
            <a:r>
              <a:rPr lang="ko-KR" altLang="en-US" sz="1000" dirty="0"/>
              <a:t>시 종료 비용 동일</a:t>
            </a:r>
            <a:endParaRPr lang="en-US" altLang="ko-KR" sz="1000" dirty="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42922" y="5761720"/>
            <a:ext cx="989591"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cxnSp>
        <p:nvCxnSpPr>
          <p:cNvPr id="8" name="꺾인 연결선 7"/>
          <p:cNvCxnSpPr>
            <a:stCxn id="77" idx="1"/>
            <a:endCxn id="79" idx="2"/>
          </p:cNvCxnSpPr>
          <p:nvPr/>
        </p:nvCxnSpPr>
        <p:spPr bwMode="auto">
          <a:xfrm rot="10800000" flipV="1">
            <a:off x="480452" y="5896657"/>
            <a:ext cx="3562470" cy="306296"/>
          </a:xfrm>
          <a:prstGeom prst="bentConnector4">
            <a:avLst>
              <a:gd name="adj1" fmla="val 37461"/>
              <a:gd name="adj2" fmla="val 17463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6440721" y="5160974"/>
            <a:ext cx="2749528" cy="161852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비서와 </a:t>
            </a:r>
            <a:r>
              <a:rPr kumimoji="1" lang="en-US" altLang="ko-KR" sz="1200" b="1" dirty="0" smtClean="0">
                <a:solidFill>
                  <a:schemeClr val="bg1"/>
                </a:solidFill>
                <a:latin typeface="Arial" charset="0"/>
                <a:ea typeface="돋움" pitchFamily="50" charset="-127"/>
              </a:rPr>
              <a:t>HR</a:t>
            </a:r>
            <a:r>
              <a:rPr kumimoji="1" lang="ko-KR" altLang="en-US" sz="1200" b="1" dirty="0" smtClean="0">
                <a:solidFill>
                  <a:schemeClr val="bg1"/>
                </a:solidFill>
                <a:latin typeface="Arial" charset="0"/>
                <a:ea typeface="돋움" pitchFamily="50" charset="-127"/>
              </a:rPr>
              <a:t>이 같이 사용하는 </a:t>
            </a:r>
            <a:r>
              <a:rPr kumimoji="1" lang="ko-KR" altLang="en-US" sz="1200" b="1" i="0" u="none" strike="noStrike" cap="none" normalizeH="0" dirty="0" smtClean="0">
                <a:ln>
                  <a:noFill/>
                </a:ln>
                <a:solidFill>
                  <a:schemeClr val="bg1"/>
                </a:solidFill>
                <a:effectLst/>
                <a:latin typeface="Arial" charset="0"/>
                <a:ea typeface="돋움" pitchFamily="50" charset="-127"/>
              </a:rPr>
              <a:t> </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시스템이 아닌</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비서만의 </a:t>
            </a:r>
            <a:r>
              <a:rPr kumimoji="1" lang="en-US" altLang="ko-KR" sz="1200" b="1" dirty="0" smtClean="0">
                <a:solidFill>
                  <a:schemeClr val="bg1"/>
                </a:solidFill>
                <a:latin typeface="Arial" charset="0"/>
                <a:ea typeface="돋움" pitchFamily="50" charset="-127"/>
              </a:rPr>
              <a:t>TMIP </a:t>
            </a:r>
            <a:r>
              <a:rPr kumimoji="1" lang="ko-KR" altLang="en-US" sz="1200" b="1" dirty="0" smtClean="0">
                <a:solidFill>
                  <a:schemeClr val="bg1"/>
                </a:solidFill>
                <a:latin typeface="Arial" charset="0"/>
                <a:ea typeface="돋움" pitchFamily="50" charset="-127"/>
              </a:rPr>
              <a:t>시스템 추가 필요</a:t>
            </a:r>
            <a:r>
              <a:rPr kumimoji="1" lang="en-US" altLang="ko-KR" sz="1200" b="1" dirty="0" smtClean="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p>
        </p:txBody>
      </p:sp>
      <p:sp>
        <p:nvSpPr>
          <p:cNvPr id="6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a:t>
            </a:r>
            <a:r>
              <a:rPr lang="en-US" altLang="ko-KR" dirty="0">
                <a:solidFill>
                  <a:srgbClr val="000000"/>
                </a:solidFill>
                <a:latin typeface="돋움"/>
                <a:ea typeface="돋움"/>
              </a:rPr>
              <a:t>). </a:t>
            </a:r>
            <a:r>
              <a:rPr lang="ko-KR" altLang="en-US" dirty="0">
                <a:solidFill>
                  <a:srgbClr val="000000"/>
                </a:solidFill>
                <a:latin typeface="돋움"/>
                <a:ea typeface="돋움"/>
              </a:rPr>
              <a:t>교육보고 </a:t>
            </a:r>
            <a:r>
              <a:rPr lang="en-US" altLang="ko-KR" dirty="0">
                <a:solidFill>
                  <a:srgbClr val="000000"/>
                </a:solidFill>
                <a:latin typeface="돋움"/>
                <a:ea typeface="돋움"/>
              </a:rPr>
              <a:t>Confirm </a:t>
            </a:r>
            <a:r>
              <a:rPr lang="en-US" altLang="ko-KR" dirty="0">
                <a:solidFill>
                  <a:srgbClr val="000000"/>
                </a:solidFill>
                <a:latin typeface="돋움"/>
                <a:ea typeface="돋움"/>
                <a:sym typeface="Wingdings" panose="05000000000000000000" pitchFamily="2" charset="2"/>
              </a:rPr>
              <a:t> 1(4</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② </a:t>
            </a:r>
            <a:r>
              <a:rPr lang="ko-KR" altLang="en-US" dirty="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a:t>
            </a:r>
            <a:r>
              <a:rPr lang="ko-KR" altLang="en-US" dirty="0" smtClean="0">
                <a:solidFill>
                  <a:srgbClr val="000000"/>
                </a:solidFill>
                <a:latin typeface="돋움"/>
                <a:ea typeface="돋움"/>
                <a:sym typeface="Wingdings" panose="05000000000000000000" pitchFamily="2" charset="2"/>
              </a:rPr>
              <a:t>상세보기</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78" name="직사각형 77"/>
          <p:cNvSpPr/>
          <p:nvPr/>
        </p:nvSpPr>
        <p:spPr bwMode="auto">
          <a:xfrm>
            <a:off x="4107295" y="5798569"/>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79" name="직사각형 78"/>
          <p:cNvSpPr/>
          <p:nvPr/>
        </p:nvSpPr>
        <p:spPr>
          <a:xfrm>
            <a:off x="-412956" y="4318241"/>
            <a:ext cx="1786815" cy="18847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승인하기 버튼 클릭 시 확인 메시지 팝업</a:t>
            </a:r>
            <a:r>
              <a:rPr lang="en-US" altLang="ko-KR" sz="1000" b="1" dirty="0" smtClean="0"/>
              <a:t>!</a:t>
            </a:r>
            <a:r>
              <a:rPr lang="ko-KR" altLang="en-US" sz="1000" b="1" dirty="0" smtClean="0"/>
              <a:t> </a:t>
            </a:r>
            <a:endParaRPr lang="en-US" altLang="ko-KR" sz="1000" b="1" dirty="0" smtClean="0"/>
          </a:p>
          <a:p>
            <a:endParaRPr lang="en-US" altLang="ko-KR" sz="1000" b="1" dirty="0"/>
          </a:p>
          <a:p>
            <a:pPr marL="87313" indent="-87313">
              <a:buFont typeface="Arial" panose="020B0604020202020204" pitchFamily="34" charset="0"/>
              <a:buChar char="•"/>
            </a:pPr>
            <a:r>
              <a:rPr lang="ko-KR" altLang="en-US" sz="1000" b="1" dirty="0" smtClean="0"/>
              <a:t>승인 완료된 해당 회 차 교육보고 정보는 교육보고 전체보기 화면에서 사라지도록 설정</a:t>
            </a:r>
            <a:endParaRPr lang="en-US" altLang="ko-KR" sz="1000" b="1" dirty="0"/>
          </a:p>
        </p:txBody>
      </p:sp>
      <p:sp>
        <p:nvSpPr>
          <p:cNvPr id="82" name="직사각형 81"/>
          <p:cNvSpPr/>
          <p:nvPr/>
        </p:nvSpPr>
        <p:spPr>
          <a:xfrm>
            <a:off x="2651871" y="-134789"/>
            <a:ext cx="3104915" cy="567917"/>
          </a:xfrm>
          <a:prstGeom prst="rect">
            <a:avLst/>
          </a:prstGeom>
          <a:solidFill>
            <a:schemeClr val="bg1">
              <a:lumMod val="95000"/>
            </a:schemeClr>
          </a:solidFill>
          <a:ln w="25400">
            <a:solidFill>
              <a:schemeClr val="tx1"/>
            </a:solidFill>
          </a:ln>
        </p:spPr>
        <p:txBody>
          <a:bodyPr wrap="square" anchor="t">
            <a:normAutofit/>
          </a:bodyPr>
          <a:lstStyle/>
          <a:p>
            <a:r>
              <a:rPr lang="en-US" altLang="ko-KR" sz="1000" b="1" dirty="0" smtClean="0"/>
              <a:t>[</a:t>
            </a:r>
            <a:r>
              <a:rPr lang="ko-KR" altLang="en-US" sz="1000" b="1" dirty="0" smtClean="0"/>
              <a:t>해당 </a:t>
            </a:r>
            <a:r>
              <a:rPr lang="ko-KR" altLang="en-US" sz="1000" b="1" dirty="0" smtClean="0"/>
              <a:t>교육보고가 </a:t>
            </a:r>
            <a:r>
              <a:rPr lang="ko-KR" altLang="en-US" sz="1000" b="1" dirty="0" smtClean="0"/>
              <a:t>성공적으로 승인 되었습니다</a:t>
            </a:r>
            <a:r>
              <a:rPr lang="en-US" altLang="ko-KR" sz="1000" b="1" dirty="0" smtClean="0"/>
              <a:t>.]</a:t>
            </a:r>
            <a:r>
              <a:rPr lang="en-US" altLang="ko-KR" sz="1000" b="1" dirty="0" smtClean="0"/>
              <a:t> </a:t>
            </a:r>
            <a:endParaRPr lang="en-US" altLang="ko-KR" sz="1000" b="1" dirty="0" smtClean="0"/>
          </a:p>
        </p:txBody>
      </p:sp>
      <p:sp>
        <p:nvSpPr>
          <p:cNvPr id="83" name="TextBox 82"/>
          <p:cNvSpPr txBox="1"/>
          <p:nvPr/>
        </p:nvSpPr>
        <p:spPr>
          <a:xfrm>
            <a:off x="3981950" y="68168"/>
            <a:ext cx="44040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84" name="직사각형 83"/>
          <p:cNvSpPr/>
          <p:nvPr/>
        </p:nvSpPr>
        <p:spPr>
          <a:xfrm>
            <a:off x="6226496" y="9801"/>
            <a:ext cx="2259973"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a:t>
            </a:r>
            <a:r>
              <a:rPr lang="ko-KR" altLang="en-US" sz="1000" b="1" dirty="0" smtClean="0"/>
              <a:t>시 </a:t>
            </a:r>
            <a:r>
              <a:rPr lang="ko-KR" altLang="en-US" sz="1000" b="1" dirty="0" smtClean="0">
                <a:solidFill>
                  <a:srgbClr val="0070C0"/>
                </a:solidFill>
              </a:rPr>
              <a:t>교육보고 </a:t>
            </a:r>
            <a:r>
              <a:rPr lang="en-US" altLang="ko-KR" sz="1000" b="1" dirty="0" smtClean="0">
                <a:solidFill>
                  <a:srgbClr val="0070C0"/>
                </a:solidFill>
              </a:rPr>
              <a:t>Confirm </a:t>
            </a:r>
            <a:r>
              <a:rPr lang="ko-KR" altLang="en-US" sz="1000" b="1" dirty="0" smtClean="0">
                <a:solidFill>
                  <a:srgbClr val="0070C0"/>
                </a:solidFill>
              </a:rPr>
              <a:t>전체화면 </a:t>
            </a:r>
            <a:r>
              <a:rPr lang="ko-KR" altLang="en-US" sz="1000" b="1" dirty="0" smtClean="0"/>
              <a:t>으로 이동 </a:t>
            </a:r>
            <a:endParaRPr lang="en-US" altLang="ko-KR" sz="1000" b="1" dirty="0" smtClean="0"/>
          </a:p>
        </p:txBody>
      </p:sp>
      <p:cxnSp>
        <p:nvCxnSpPr>
          <p:cNvPr id="85" name="꺾인 연결선 84"/>
          <p:cNvCxnSpPr>
            <a:stCxn id="79" idx="1"/>
            <a:endCxn id="82" idx="1"/>
          </p:cNvCxnSpPr>
          <p:nvPr/>
        </p:nvCxnSpPr>
        <p:spPr bwMode="auto">
          <a:xfrm rot="10800000" flipH="1">
            <a:off x="-412957" y="149171"/>
            <a:ext cx="3064827" cy="5111427"/>
          </a:xfrm>
          <a:prstGeom prst="bentConnector3">
            <a:avLst>
              <a:gd name="adj1" fmla="val -74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꺾인 연결선 85"/>
          <p:cNvCxnSpPr>
            <a:stCxn id="83" idx="3"/>
            <a:endCxn id="84" idx="0"/>
          </p:cNvCxnSpPr>
          <p:nvPr/>
        </p:nvCxnSpPr>
        <p:spPr bwMode="auto">
          <a:xfrm flipV="1">
            <a:off x="4422354" y="9801"/>
            <a:ext cx="2934129" cy="218860"/>
          </a:xfrm>
          <a:prstGeom prst="bentConnector4">
            <a:avLst>
              <a:gd name="adj1" fmla="val 30744"/>
              <a:gd name="adj2" fmla="val 2044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직사각형 86"/>
          <p:cNvSpPr/>
          <p:nvPr/>
        </p:nvSpPr>
        <p:spPr bwMode="auto">
          <a:xfrm>
            <a:off x="4031487" y="107580"/>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515554238"/>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1(5).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 name="그림 2"/>
          <p:cNvPicPr>
            <a:picLocks noChangeAspect="1"/>
          </p:cNvPicPr>
          <p:nvPr/>
        </p:nvPicPr>
        <p:blipFill>
          <a:blip r:embed="rId3"/>
          <a:stretch>
            <a:fillRect/>
          </a:stretch>
        </p:blipFill>
        <p:spPr>
          <a:xfrm>
            <a:off x="1350841" y="3983881"/>
            <a:ext cx="5782432" cy="2757487"/>
          </a:xfrm>
          <a:prstGeom prst="rect">
            <a:avLst/>
          </a:prstGeom>
        </p:spPr>
      </p:pic>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클래스 개설 요청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225171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5"/>
          <a:stretch>
            <a:fillRect/>
          </a:stretch>
        </p:blipFill>
        <p:spPr>
          <a:xfrm>
            <a:off x="5790461" y="3501008"/>
            <a:ext cx="1293034" cy="197972"/>
          </a:xfrm>
          <a:prstGeom prst="rect">
            <a:avLst/>
          </a:prstGeom>
        </p:spPr>
      </p:pic>
      <p:pic>
        <p:nvPicPr>
          <p:cNvPr id="57" name="그림 56"/>
          <p:cNvPicPr>
            <a:picLocks noChangeAspect="1"/>
          </p:cNvPicPr>
          <p:nvPr/>
        </p:nvPicPr>
        <p:blipFill>
          <a:blip r:embed="rId6"/>
          <a:stretch>
            <a:fillRect/>
          </a:stretch>
        </p:blipFill>
        <p:spPr>
          <a:xfrm>
            <a:off x="6075785" y="1481292"/>
            <a:ext cx="1016495" cy="201125"/>
          </a:xfrm>
          <a:prstGeom prst="rect">
            <a:avLst/>
          </a:prstGeom>
        </p:spPr>
      </p:pic>
      <p:graphicFrame>
        <p:nvGraphicFramePr>
          <p:cNvPr id="58" name="표 57"/>
          <p:cNvGraphicFramePr>
            <a:graphicFrameLocks noGrp="1"/>
          </p:cNvGraphicFramePr>
          <p:nvPr>
            <p:extLst>
              <p:ext uri="{D42A27DB-BD31-4B8C-83A1-F6EECF244321}">
                <p14:modId xmlns:p14="http://schemas.microsoft.com/office/powerpoint/2010/main" val="1825049348"/>
              </p:ext>
            </p:extLst>
          </p:nvPr>
        </p:nvGraphicFramePr>
        <p:xfrm>
          <a:off x="1348893" y="1720076"/>
          <a:ext cx="5772198" cy="1750875"/>
        </p:xfrm>
        <a:graphic>
          <a:graphicData uri="http://schemas.openxmlformats.org/drawingml/2006/table">
            <a:tbl>
              <a:tblPr firstRow="1" bandRow="1">
                <a:tableStyleId>{5C22544A-7EE6-4342-B048-85BDC9FD1C3A}</a:tableStyleId>
              </a:tblPr>
              <a:tblGrid>
                <a:gridCol w="774835"/>
                <a:gridCol w="1149231"/>
                <a:gridCol w="962033"/>
                <a:gridCol w="1057088"/>
                <a:gridCol w="1296144"/>
                <a:gridCol w="532867"/>
              </a:tblGrid>
              <a:tr h="268764">
                <a:tc>
                  <a:txBody>
                    <a:bodyPr/>
                    <a:lstStyle/>
                    <a:p>
                      <a:pPr algn="ctr" latinLnBrk="1"/>
                      <a:r>
                        <a:rPr lang="ko-KR" altLang="en-US" sz="900" dirty="0" smtClean="0">
                          <a:solidFill>
                            <a:schemeClr val="tx1"/>
                          </a:solidFill>
                        </a:rPr>
                        <a:t>처리현황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 의뢰프로그램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의뢰 일시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BIZ</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두산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 </a:t>
                      </a:r>
                      <a:r>
                        <a:rPr lang="ko-KR" altLang="en-US" sz="900" dirty="0" err="1" smtClean="0">
                          <a:solidFill>
                            <a:schemeClr val="tx1"/>
                          </a:solidFill>
                        </a:rPr>
                        <a:t>만다린</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대우증권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Exe</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주재원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신한은행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 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 name="TextBox 58"/>
          <p:cNvSpPr txBox="1"/>
          <p:nvPr/>
        </p:nvSpPr>
        <p:spPr>
          <a:xfrm>
            <a:off x="1349756" y="15022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1667613"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개설대기</a:t>
            </a:r>
            <a:endParaRPr lang="ko-KR" altLang="en-US" sz="900" b="1" dirty="0"/>
          </a:p>
        </p:txBody>
      </p:sp>
      <p:grpSp>
        <p:nvGrpSpPr>
          <p:cNvPr id="63" name="그룹 62"/>
          <p:cNvGrpSpPr/>
          <p:nvPr/>
        </p:nvGrpSpPr>
        <p:grpSpPr>
          <a:xfrm>
            <a:off x="1482617" y="1997520"/>
            <a:ext cx="503620" cy="151844"/>
            <a:chOff x="1853004" y="4826628"/>
            <a:chExt cx="508292" cy="216024"/>
          </a:xfrm>
        </p:grpSpPr>
        <p:pic>
          <p:nvPicPr>
            <p:cNvPr id="6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76" name="직사각형 75"/>
          <p:cNvSpPr/>
          <p:nvPr/>
        </p:nvSpPr>
        <p:spPr bwMode="auto">
          <a:xfrm>
            <a:off x="1493503" y="2827472"/>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8"/>
          <a:stretch>
            <a:fillRect/>
          </a:stretch>
        </p:blipFill>
        <p:spPr>
          <a:xfrm>
            <a:off x="1372612" y="3526499"/>
            <a:ext cx="1521869" cy="149692"/>
          </a:xfrm>
          <a:prstGeom prst="rect">
            <a:avLst/>
          </a:prstGeom>
        </p:spPr>
      </p:pic>
      <p:pic>
        <p:nvPicPr>
          <p:cNvPr id="8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5784" y="1988840"/>
            <a:ext cx="167601" cy="14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TextBox 82"/>
          <p:cNvSpPr txBox="1"/>
          <p:nvPr/>
        </p:nvSpPr>
        <p:spPr>
          <a:xfrm>
            <a:off x="2252776"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Pre</a:t>
            </a:r>
            <a:endParaRPr lang="ko-KR" altLang="en-US" sz="900" b="1" dirty="0"/>
          </a:p>
        </p:txBody>
      </p:sp>
      <p:grpSp>
        <p:nvGrpSpPr>
          <p:cNvPr id="85" name="그룹 84"/>
          <p:cNvGrpSpPr/>
          <p:nvPr/>
        </p:nvGrpSpPr>
        <p:grpSpPr>
          <a:xfrm>
            <a:off x="1482617" y="2164281"/>
            <a:ext cx="503620" cy="151844"/>
            <a:chOff x="1853004" y="4826628"/>
            <a:chExt cx="508292" cy="216024"/>
          </a:xfrm>
        </p:grpSpPr>
        <p:pic>
          <p:nvPicPr>
            <p:cNvPr id="8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직사각형 86"/>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8" name="그룹 87"/>
          <p:cNvGrpSpPr/>
          <p:nvPr/>
        </p:nvGrpSpPr>
        <p:grpSpPr>
          <a:xfrm>
            <a:off x="1482617" y="2331042"/>
            <a:ext cx="503620" cy="151844"/>
            <a:chOff x="1853004" y="4826628"/>
            <a:chExt cx="508292" cy="216024"/>
          </a:xfrm>
        </p:grpSpPr>
        <p:pic>
          <p:nvPicPr>
            <p:cNvPr id="8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 name="직사각형 8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3" name="그룹 92"/>
          <p:cNvGrpSpPr/>
          <p:nvPr/>
        </p:nvGrpSpPr>
        <p:grpSpPr>
          <a:xfrm>
            <a:off x="1482617" y="2497803"/>
            <a:ext cx="503620" cy="151844"/>
            <a:chOff x="1853004" y="4826628"/>
            <a:chExt cx="508292" cy="216024"/>
          </a:xfrm>
        </p:grpSpPr>
        <p:pic>
          <p:nvPicPr>
            <p:cNvPr id="9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5" name="직사각형 94"/>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6" name="그룹 95"/>
          <p:cNvGrpSpPr/>
          <p:nvPr/>
        </p:nvGrpSpPr>
        <p:grpSpPr>
          <a:xfrm>
            <a:off x="1482617" y="2664565"/>
            <a:ext cx="503620" cy="151844"/>
            <a:chOff x="1853004" y="4826628"/>
            <a:chExt cx="508292" cy="216024"/>
          </a:xfrm>
        </p:grpSpPr>
        <p:pic>
          <p:nvPicPr>
            <p:cNvPr id="9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직사각형 97"/>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5" name="직사각형 104"/>
          <p:cNvSpPr/>
          <p:nvPr/>
        </p:nvSpPr>
        <p:spPr bwMode="auto">
          <a:xfrm>
            <a:off x="1493503" y="2991286"/>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6" name="직사각형 115"/>
          <p:cNvSpPr/>
          <p:nvPr/>
        </p:nvSpPr>
        <p:spPr bwMode="auto">
          <a:xfrm>
            <a:off x="1493503" y="3163621"/>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7" name="직사각형 116"/>
          <p:cNvSpPr/>
          <p:nvPr/>
        </p:nvSpPr>
        <p:spPr bwMode="auto">
          <a:xfrm>
            <a:off x="1493503" y="3328590"/>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8" name="직사각형 117"/>
          <p:cNvSpPr/>
          <p:nvPr/>
        </p:nvSpPr>
        <p:spPr>
          <a:xfrm>
            <a:off x="7249325" y="980728"/>
            <a:ext cx="1786815" cy="338437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a:t>
            </a:r>
            <a:r>
              <a:rPr lang="ko-KR" altLang="en-US" sz="1000" b="1" dirty="0" smtClean="0"/>
              <a:t>개설 요청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첫 화면에서는 현재 개설 요청 들어온 전체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개설대기 </a:t>
            </a:r>
            <a:r>
              <a:rPr lang="en-US" altLang="ko-KR" sz="1000" dirty="0" smtClean="0"/>
              <a:t>&gt; Pre </a:t>
            </a:r>
            <a:r>
              <a:rPr lang="ko-KR" altLang="en-US" sz="1000" dirty="0" smtClean="0"/>
              <a:t>순으로 정보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의뢰 일시 기준 최신 순으로 표시하기</a:t>
            </a:r>
            <a:endParaRPr lang="en-US" altLang="ko-KR" sz="1000" dirty="0" smtClean="0"/>
          </a:p>
          <a:p>
            <a:pPr marL="271463" lvl="2" indent="-96838">
              <a:buFont typeface="Wingdings" panose="05000000000000000000" pitchFamily="2" charset="2"/>
              <a:buChar char="ü"/>
            </a:pP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smtClean="0"/>
              <a:t> 10 / </a:t>
            </a:r>
            <a:r>
              <a:rPr lang="en-US" altLang="ko-KR" sz="1000" dirty="0" smtClean="0"/>
              <a:t>30</a:t>
            </a:r>
            <a:r>
              <a:rPr lang="en-US" altLang="ko-KR" sz="1000" dirty="0" smtClean="0"/>
              <a:t> / </a:t>
            </a:r>
            <a:r>
              <a:rPr lang="en-US" altLang="ko-KR" sz="1000" dirty="0" smtClean="0"/>
              <a:t>50 / 100</a:t>
            </a:r>
            <a:r>
              <a:rPr lang="en-US" altLang="ko-KR" sz="1000" dirty="0" smtClean="0"/>
              <a:t> </a:t>
            </a:r>
            <a:r>
              <a:rPr lang="ko-KR" altLang="en-US" sz="1000" dirty="0" smtClean="0"/>
              <a:t>순으로 </a:t>
            </a:r>
            <a:r>
              <a:rPr lang="en-US" altLang="ko-KR" sz="1000" dirty="0" smtClean="0"/>
              <a:t>entries per page </a:t>
            </a:r>
            <a:r>
              <a:rPr lang="ko-KR" altLang="en-US" sz="1000" dirty="0" smtClean="0"/>
              <a:t>수정가능 </a:t>
            </a:r>
            <a:r>
              <a:rPr lang="en-US" altLang="ko-KR" sz="1000" dirty="0" smtClean="0"/>
              <a:t> 50 </a:t>
            </a:r>
            <a:r>
              <a:rPr lang="ko-KR" altLang="en-US" sz="1000" dirty="0" smtClean="0"/>
              <a:t>이후 부터는 </a:t>
            </a:r>
            <a:r>
              <a:rPr lang="en-US" altLang="ko-KR" sz="1000" dirty="0" smtClean="0"/>
              <a:t>50</a:t>
            </a:r>
            <a:r>
              <a:rPr lang="ko-KR" altLang="en-US" sz="1000" dirty="0" smtClean="0"/>
              <a:t>씩 늘어나도록 설정</a:t>
            </a:r>
            <a:endParaRPr lang="en-US" altLang="ko-KR" sz="1000" dirty="0" smtClean="0"/>
          </a:p>
        </p:txBody>
      </p:sp>
      <p:grpSp>
        <p:nvGrpSpPr>
          <p:cNvPr id="119" name="그룹 118"/>
          <p:cNvGrpSpPr/>
          <p:nvPr/>
        </p:nvGrpSpPr>
        <p:grpSpPr>
          <a:xfrm>
            <a:off x="1317376" y="3734611"/>
            <a:ext cx="5862754" cy="191402"/>
            <a:chOff x="1314346" y="1719201"/>
            <a:chExt cx="5862754" cy="191402"/>
          </a:xfrm>
        </p:grpSpPr>
        <p:pic>
          <p:nvPicPr>
            <p:cNvPr id="1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요청 상세 정보</a:t>
              </a:r>
              <a:endParaRPr lang="ko-KR" altLang="en-US" sz="900" b="1" dirty="0">
                <a:solidFill>
                  <a:schemeClr val="bg1"/>
                </a:solidFill>
              </a:endParaRPr>
            </a:p>
          </p:txBody>
        </p:sp>
      </p:grpSp>
      <p:sp>
        <p:nvSpPr>
          <p:cNvPr id="122" name="직사각형 121"/>
          <p:cNvSpPr/>
          <p:nvPr/>
        </p:nvSpPr>
        <p:spPr bwMode="auto">
          <a:xfrm>
            <a:off x="1314918" y="3949878"/>
            <a:ext cx="5851869" cy="279149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3" name="직사각형 122"/>
          <p:cNvSpPr/>
          <p:nvPr/>
        </p:nvSpPr>
        <p:spPr>
          <a:xfrm>
            <a:off x="7249325" y="4543414"/>
            <a:ext cx="1786815" cy="2125946"/>
          </a:xfrm>
          <a:prstGeom prst="rect">
            <a:avLst/>
          </a:prstGeom>
          <a:solidFill>
            <a:schemeClr val="bg1">
              <a:lumMod val="95000"/>
            </a:schemeClr>
          </a:solidFill>
          <a:ln w="25400">
            <a:solidFill>
              <a:schemeClr val="tx1"/>
            </a:solidFill>
          </a:ln>
        </p:spPr>
        <p:txBody>
          <a:bodyPr wrap="square" tIns="0" rIns="0" bIns="0" anchor="ctr">
            <a:normAutofit/>
          </a:bodyPr>
          <a:lstStyle/>
          <a:p>
            <a:pPr marL="271463" lvl="1" indent="-185738">
              <a:buFont typeface="Wingdings" panose="05000000000000000000" pitchFamily="2" charset="2"/>
              <a:buChar char="v"/>
            </a:pPr>
            <a:r>
              <a:rPr lang="ko-KR" altLang="en-US" sz="1000" b="1" dirty="0" smtClean="0"/>
              <a:t>클래스 요청 상세 정보</a:t>
            </a:r>
            <a:endParaRPr lang="en-US" altLang="ko-KR" sz="1000" b="1" dirty="0"/>
          </a:p>
          <a:p>
            <a:pPr marL="271463" lvl="2" indent="-96838">
              <a:buFont typeface="Wingdings" panose="05000000000000000000" pitchFamily="2" charset="2"/>
              <a:buChar char="ü"/>
            </a:pPr>
            <a:r>
              <a:rPr lang="en-US" altLang="ko-KR" sz="1000" dirty="0">
                <a:solidFill>
                  <a:srgbClr val="0070C0"/>
                </a:solidFill>
              </a:rPr>
              <a:t> </a:t>
            </a:r>
            <a:r>
              <a:rPr lang="ko-KR" altLang="en-US" sz="1000" dirty="0" smtClean="0">
                <a:solidFill>
                  <a:srgbClr val="0070C0"/>
                </a:solidFill>
              </a:rPr>
              <a:t>클래스 개설 요청 현황 </a:t>
            </a:r>
            <a:r>
              <a:rPr lang="ko-KR" altLang="en-US" sz="1000" dirty="0" smtClean="0"/>
              <a:t>내 </a:t>
            </a:r>
            <a:r>
              <a:rPr lang="en-US" altLang="ko-KR" sz="1000" dirty="0" smtClean="0"/>
              <a:t>[</a:t>
            </a:r>
            <a:r>
              <a:rPr lang="ko-KR" altLang="en-US" sz="1000" dirty="0" smtClean="0"/>
              <a:t>돋보기</a:t>
            </a:r>
            <a:r>
              <a:rPr lang="en-US" altLang="ko-KR" sz="1000" dirty="0" smtClean="0"/>
              <a:t>] </a:t>
            </a:r>
            <a:r>
              <a:rPr lang="ko-KR" altLang="en-US" sz="1000" dirty="0" smtClean="0"/>
              <a:t>아이콘 클릭 시 해당 요청에 대한 상세정보 보여주기 </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첫 </a:t>
            </a:r>
            <a:r>
              <a:rPr lang="ko-KR" altLang="en-US" sz="1000" dirty="0" smtClean="0"/>
              <a:t>화면은 空 화면으로 유지하며 해당 요청 선택 시 상세 정보 나타나도록 설정 </a:t>
            </a:r>
            <a:endParaRPr lang="en-US" altLang="ko-KR" sz="1000" dirty="0"/>
          </a:p>
        </p:txBody>
      </p:sp>
    </p:spTree>
    <p:extLst>
      <p:ext uri="{BB962C8B-B14F-4D97-AF65-F5344CB8AC3E}">
        <p14:creationId xmlns:p14="http://schemas.microsoft.com/office/powerpoint/2010/main" val="256116591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1(5). </a:t>
            </a:r>
            <a:r>
              <a:rPr lang="ko-KR" altLang="en-US" dirty="0" smtClean="0">
                <a:solidFill>
                  <a:srgbClr val="000000"/>
                </a:solidFill>
                <a:latin typeface="돋움"/>
                <a:ea typeface="돋움"/>
              </a:rPr>
              <a:t>신규클래스 개설 요청 </a:t>
            </a:r>
            <a:r>
              <a:rPr lang="ko-KR" altLang="en-US" dirty="0" smtClean="0">
                <a:solidFill>
                  <a:srgbClr val="000000"/>
                </a:solidFill>
                <a:latin typeface="돋움"/>
                <a:ea typeface="돋움"/>
              </a:rPr>
              <a:t>상세보기 </a:t>
            </a:r>
            <a:r>
              <a:rPr lang="en-US" altLang="ko-KR" dirty="0" smtClean="0">
                <a:solidFill>
                  <a:srgbClr val="000000"/>
                </a:solidFill>
                <a:latin typeface="돋움"/>
                <a:ea typeface="돋움"/>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 name="그림 2"/>
          <p:cNvPicPr>
            <a:picLocks noChangeAspect="1"/>
          </p:cNvPicPr>
          <p:nvPr/>
        </p:nvPicPr>
        <p:blipFill>
          <a:blip r:embed="rId3"/>
          <a:stretch>
            <a:fillRect/>
          </a:stretch>
        </p:blipFill>
        <p:spPr>
          <a:xfrm>
            <a:off x="1350841" y="3983881"/>
            <a:ext cx="5782432" cy="2757487"/>
          </a:xfrm>
          <a:prstGeom prst="rect">
            <a:avLst/>
          </a:prstGeom>
        </p:spPr>
      </p:pic>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클래스 개설 요청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225171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5"/>
          <a:stretch>
            <a:fillRect/>
          </a:stretch>
        </p:blipFill>
        <p:spPr>
          <a:xfrm>
            <a:off x="5790461" y="3501008"/>
            <a:ext cx="1293034" cy="197972"/>
          </a:xfrm>
          <a:prstGeom prst="rect">
            <a:avLst/>
          </a:prstGeom>
        </p:spPr>
      </p:pic>
      <p:pic>
        <p:nvPicPr>
          <p:cNvPr id="57" name="그림 56"/>
          <p:cNvPicPr>
            <a:picLocks noChangeAspect="1"/>
          </p:cNvPicPr>
          <p:nvPr/>
        </p:nvPicPr>
        <p:blipFill>
          <a:blip r:embed="rId6"/>
          <a:stretch>
            <a:fillRect/>
          </a:stretch>
        </p:blipFill>
        <p:spPr>
          <a:xfrm>
            <a:off x="6075785" y="1481292"/>
            <a:ext cx="1016495" cy="201125"/>
          </a:xfrm>
          <a:prstGeom prst="rect">
            <a:avLst/>
          </a:prstGeom>
        </p:spPr>
      </p:pic>
      <p:graphicFrame>
        <p:nvGraphicFramePr>
          <p:cNvPr id="58" name="표 57"/>
          <p:cNvGraphicFramePr>
            <a:graphicFrameLocks noGrp="1"/>
          </p:cNvGraphicFramePr>
          <p:nvPr>
            <p:extLst/>
          </p:nvPr>
        </p:nvGraphicFramePr>
        <p:xfrm>
          <a:off x="1348893" y="1720076"/>
          <a:ext cx="5772198" cy="1750875"/>
        </p:xfrm>
        <a:graphic>
          <a:graphicData uri="http://schemas.openxmlformats.org/drawingml/2006/table">
            <a:tbl>
              <a:tblPr firstRow="1" bandRow="1">
                <a:tableStyleId>{5C22544A-7EE6-4342-B048-85BDC9FD1C3A}</a:tableStyleId>
              </a:tblPr>
              <a:tblGrid>
                <a:gridCol w="774835"/>
                <a:gridCol w="1149231"/>
                <a:gridCol w="962033"/>
                <a:gridCol w="1057088"/>
                <a:gridCol w="1296144"/>
                <a:gridCol w="532867"/>
              </a:tblGrid>
              <a:tr h="268764">
                <a:tc>
                  <a:txBody>
                    <a:bodyPr/>
                    <a:lstStyle/>
                    <a:p>
                      <a:pPr algn="ctr" latinLnBrk="1"/>
                      <a:r>
                        <a:rPr lang="ko-KR" altLang="en-US" sz="900" dirty="0" smtClean="0">
                          <a:solidFill>
                            <a:schemeClr val="tx1"/>
                          </a:solidFill>
                        </a:rPr>
                        <a:t>처리현황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 의뢰프로그램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의뢰 일시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BIZ</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두산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 </a:t>
                      </a:r>
                      <a:r>
                        <a:rPr lang="ko-KR" altLang="en-US" sz="900" dirty="0" err="1" smtClean="0">
                          <a:solidFill>
                            <a:schemeClr val="tx1"/>
                          </a:solidFill>
                        </a:rPr>
                        <a:t>만다린</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대우증권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Exe</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주재원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신한은행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 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 name="TextBox 58"/>
          <p:cNvSpPr txBox="1"/>
          <p:nvPr/>
        </p:nvSpPr>
        <p:spPr>
          <a:xfrm>
            <a:off x="1349756" y="15022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1667613"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개설대기</a:t>
            </a:r>
            <a:endParaRPr lang="ko-KR" altLang="en-US" sz="900" b="1" dirty="0"/>
          </a:p>
        </p:txBody>
      </p:sp>
      <p:grpSp>
        <p:nvGrpSpPr>
          <p:cNvPr id="63" name="그룹 62"/>
          <p:cNvGrpSpPr/>
          <p:nvPr/>
        </p:nvGrpSpPr>
        <p:grpSpPr>
          <a:xfrm>
            <a:off x="1482617" y="1997520"/>
            <a:ext cx="503620" cy="151844"/>
            <a:chOff x="1853004" y="4826628"/>
            <a:chExt cx="508292" cy="216024"/>
          </a:xfrm>
        </p:grpSpPr>
        <p:pic>
          <p:nvPicPr>
            <p:cNvPr id="6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76" name="직사각형 75"/>
          <p:cNvSpPr/>
          <p:nvPr/>
        </p:nvSpPr>
        <p:spPr bwMode="auto">
          <a:xfrm>
            <a:off x="1493503" y="2827472"/>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8"/>
          <a:stretch>
            <a:fillRect/>
          </a:stretch>
        </p:blipFill>
        <p:spPr>
          <a:xfrm>
            <a:off x="1372612" y="3526499"/>
            <a:ext cx="1521869" cy="149692"/>
          </a:xfrm>
          <a:prstGeom prst="rect">
            <a:avLst/>
          </a:prstGeom>
        </p:spPr>
      </p:pic>
      <p:pic>
        <p:nvPicPr>
          <p:cNvPr id="8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5784" y="1988840"/>
            <a:ext cx="167601" cy="14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TextBox 82"/>
          <p:cNvSpPr txBox="1"/>
          <p:nvPr/>
        </p:nvSpPr>
        <p:spPr>
          <a:xfrm>
            <a:off x="2252776"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Pre</a:t>
            </a:r>
            <a:endParaRPr lang="ko-KR" altLang="en-US" sz="900" b="1" dirty="0"/>
          </a:p>
        </p:txBody>
      </p:sp>
      <p:grpSp>
        <p:nvGrpSpPr>
          <p:cNvPr id="85" name="그룹 84"/>
          <p:cNvGrpSpPr/>
          <p:nvPr/>
        </p:nvGrpSpPr>
        <p:grpSpPr>
          <a:xfrm>
            <a:off x="1482617" y="2164281"/>
            <a:ext cx="503620" cy="151844"/>
            <a:chOff x="1853004" y="4826628"/>
            <a:chExt cx="508292" cy="216024"/>
          </a:xfrm>
        </p:grpSpPr>
        <p:pic>
          <p:nvPicPr>
            <p:cNvPr id="8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직사각형 86"/>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8" name="그룹 87"/>
          <p:cNvGrpSpPr/>
          <p:nvPr/>
        </p:nvGrpSpPr>
        <p:grpSpPr>
          <a:xfrm>
            <a:off x="1482617" y="2331042"/>
            <a:ext cx="503620" cy="151844"/>
            <a:chOff x="1853004" y="4826628"/>
            <a:chExt cx="508292" cy="216024"/>
          </a:xfrm>
        </p:grpSpPr>
        <p:pic>
          <p:nvPicPr>
            <p:cNvPr id="8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 name="직사각형 8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3" name="그룹 92"/>
          <p:cNvGrpSpPr/>
          <p:nvPr/>
        </p:nvGrpSpPr>
        <p:grpSpPr>
          <a:xfrm>
            <a:off x="1482617" y="2497803"/>
            <a:ext cx="503620" cy="151844"/>
            <a:chOff x="1853004" y="4826628"/>
            <a:chExt cx="508292" cy="216024"/>
          </a:xfrm>
        </p:grpSpPr>
        <p:pic>
          <p:nvPicPr>
            <p:cNvPr id="9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5" name="직사각형 94"/>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6" name="그룹 95"/>
          <p:cNvGrpSpPr/>
          <p:nvPr/>
        </p:nvGrpSpPr>
        <p:grpSpPr>
          <a:xfrm>
            <a:off x="1482617" y="2664565"/>
            <a:ext cx="503620" cy="151844"/>
            <a:chOff x="1853004" y="4826628"/>
            <a:chExt cx="508292" cy="216024"/>
          </a:xfrm>
        </p:grpSpPr>
        <p:pic>
          <p:nvPicPr>
            <p:cNvPr id="9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직사각형 97"/>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5" name="직사각형 104"/>
          <p:cNvSpPr/>
          <p:nvPr/>
        </p:nvSpPr>
        <p:spPr bwMode="auto">
          <a:xfrm>
            <a:off x="1493503" y="2991286"/>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6" name="직사각형 115"/>
          <p:cNvSpPr/>
          <p:nvPr/>
        </p:nvSpPr>
        <p:spPr bwMode="auto">
          <a:xfrm>
            <a:off x="1493503" y="3163621"/>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7" name="직사각형 116"/>
          <p:cNvSpPr/>
          <p:nvPr/>
        </p:nvSpPr>
        <p:spPr bwMode="auto">
          <a:xfrm>
            <a:off x="1493503" y="3328590"/>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119" name="그룹 118"/>
          <p:cNvGrpSpPr/>
          <p:nvPr/>
        </p:nvGrpSpPr>
        <p:grpSpPr>
          <a:xfrm>
            <a:off x="1317376" y="3734611"/>
            <a:ext cx="5862754" cy="191402"/>
            <a:chOff x="1314346" y="1719201"/>
            <a:chExt cx="5862754" cy="191402"/>
          </a:xfrm>
        </p:grpSpPr>
        <p:pic>
          <p:nvPicPr>
            <p:cNvPr id="1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요청 상세 정보</a:t>
              </a:r>
              <a:endParaRPr lang="ko-KR" altLang="en-US" sz="900" b="1" dirty="0">
                <a:solidFill>
                  <a:schemeClr val="bg1"/>
                </a:solidFill>
              </a:endParaRPr>
            </a:p>
          </p:txBody>
        </p:sp>
      </p:grpSp>
      <p:sp>
        <p:nvSpPr>
          <p:cNvPr id="122" name="직사각형 121"/>
          <p:cNvSpPr/>
          <p:nvPr/>
        </p:nvSpPr>
        <p:spPr bwMode="auto">
          <a:xfrm>
            <a:off x="1314918" y="3949878"/>
            <a:ext cx="5851869" cy="279149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6" name="TextBox 45"/>
          <p:cNvSpPr txBox="1"/>
          <p:nvPr/>
        </p:nvSpPr>
        <p:spPr>
          <a:xfrm>
            <a:off x="6563952" y="1950300"/>
            <a:ext cx="551778" cy="248457"/>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8" name="꺾인 연결선 47"/>
          <p:cNvCxnSpPr>
            <a:stCxn id="46" idx="3"/>
            <a:endCxn id="64" idx="3"/>
          </p:cNvCxnSpPr>
          <p:nvPr/>
        </p:nvCxnSpPr>
        <p:spPr bwMode="auto">
          <a:xfrm>
            <a:off x="7115730" y="2074529"/>
            <a:ext cx="72828" cy="3305684"/>
          </a:xfrm>
          <a:prstGeom prst="bentConnector3">
            <a:avLst>
              <a:gd name="adj1" fmla="val 4138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p:cNvSpPr txBox="1"/>
          <p:nvPr/>
        </p:nvSpPr>
        <p:spPr>
          <a:xfrm>
            <a:off x="1278321" y="3978628"/>
            <a:ext cx="5910237" cy="2803169"/>
          </a:xfrm>
          <a:prstGeom prst="rect">
            <a:avLst/>
          </a:prstGeom>
          <a:noFill/>
          <a:ln w="25400">
            <a:solidFill>
              <a:srgbClr val="FF0000"/>
            </a:solidFill>
            <a:prstDash val="dash"/>
          </a:ln>
        </p:spPr>
        <p:txBody>
          <a:bodyPr wrap="square" rtlCol="0">
            <a:normAutofit/>
          </a:bodyPr>
          <a:lstStyle/>
          <a:p>
            <a:endParaRPr lang="ko-KR" altLang="en-US" dirty="0"/>
          </a:p>
        </p:txBody>
      </p:sp>
      <p:sp>
        <p:nvSpPr>
          <p:cNvPr id="68" name="TextBox 67"/>
          <p:cNvSpPr txBox="1"/>
          <p:nvPr/>
        </p:nvSpPr>
        <p:spPr>
          <a:xfrm>
            <a:off x="5238683" y="1680166"/>
            <a:ext cx="1364756" cy="1846333"/>
          </a:xfrm>
          <a:prstGeom prst="rect">
            <a:avLst/>
          </a:prstGeom>
          <a:noFill/>
          <a:ln w="25400">
            <a:solidFill>
              <a:srgbClr val="FF0000"/>
            </a:solidFill>
            <a:prstDash val="dash"/>
          </a:ln>
        </p:spPr>
        <p:txBody>
          <a:bodyPr wrap="square" rtlCol="0">
            <a:normAutofit/>
          </a:bodyPr>
          <a:lstStyle/>
          <a:p>
            <a:endParaRPr lang="ko-KR" altLang="en-US" dirty="0"/>
          </a:p>
        </p:txBody>
      </p:sp>
      <p:sp>
        <p:nvSpPr>
          <p:cNvPr id="72" name="직사각형 71"/>
          <p:cNvSpPr/>
          <p:nvPr/>
        </p:nvSpPr>
        <p:spPr>
          <a:xfrm>
            <a:off x="6408112" y="125516"/>
            <a:ext cx="2700392" cy="875870"/>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en-US" altLang="ko-KR" sz="1000" b="1" dirty="0" smtClean="0"/>
              <a:t>HR </a:t>
            </a:r>
            <a:r>
              <a:rPr lang="ko-KR" altLang="en-US" sz="1000" b="1" dirty="0" smtClean="0"/>
              <a:t>담당자 명 마우스 오버 시 해당 인원에 대한 간단 정보 팝업으로 노출</a:t>
            </a:r>
            <a:endParaRPr lang="en-US" altLang="ko-KR" sz="1000" b="1" dirty="0" smtClean="0"/>
          </a:p>
          <a:p>
            <a:pPr marL="87313" lvl="1" indent="-87313">
              <a:buFont typeface="Arial" panose="020B0604020202020204" pitchFamily="34" charset="0"/>
              <a:buChar char="•"/>
            </a:pPr>
            <a:r>
              <a:rPr lang="en-US" altLang="ko-KR" sz="1000" b="1" dirty="0"/>
              <a:t>HR </a:t>
            </a:r>
            <a:r>
              <a:rPr lang="ko-KR" altLang="en-US" sz="1000" b="1" dirty="0"/>
              <a:t>담당자 명 </a:t>
            </a:r>
            <a:r>
              <a:rPr lang="ko-KR" altLang="en-US" sz="1000" b="1" dirty="0" smtClean="0"/>
              <a:t>마우스 클릭 시 </a:t>
            </a:r>
            <a:r>
              <a:rPr lang="ko-KR" altLang="en-US" sz="1000" b="1" dirty="0"/>
              <a:t>해당 </a:t>
            </a:r>
            <a:r>
              <a:rPr lang="ko-KR" altLang="en-US" sz="1000" b="1" dirty="0" smtClean="0"/>
              <a:t>인원의  프로필 화면으로 이동</a:t>
            </a:r>
            <a:endParaRPr lang="en-US" altLang="ko-KR" sz="1000" b="1" dirty="0"/>
          </a:p>
        </p:txBody>
      </p:sp>
      <p:pic>
        <p:nvPicPr>
          <p:cNvPr id="73" name="그림 72"/>
          <p:cNvPicPr/>
          <p:nvPr/>
        </p:nvPicPr>
        <p:blipFill>
          <a:blip r:embed="rId10">
            <a:extLst>
              <a:ext uri="{28A0092B-C50C-407E-A947-70E740481C1C}">
                <a14:useLocalDpi xmlns:a14="http://schemas.microsoft.com/office/drawing/2010/main" val="0"/>
              </a:ext>
            </a:extLst>
          </a:blip>
          <a:srcRect/>
          <a:stretch>
            <a:fillRect/>
          </a:stretch>
        </p:blipFill>
        <p:spPr bwMode="auto">
          <a:xfrm>
            <a:off x="7522525" y="1300007"/>
            <a:ext cx="2139844" cy="1349640"/>
          </a:xfrm>
          <a:prstGeom prst="rect">
            <a:avLst/>
          </a:prstGeom>
          <a:noFill/>
          <a:ln>
            <a:noFill/>
          </a:ln>
        </p:spPr>
      </p:pic>
      <p:cxnSp>
        <p:nvCxnSpPr>
          <p:cNvPr id="74" name="꺾인 연결선 73"/>
          <p:cNvCxnSpPr>
            <a:stCxn id="68" idx="0"/>
            <a:endCxn id="73" idx="0"/>
          </p:cNvCxnSpPr>
          <p:nvPr/>
        </p:nvCxnSpPr>
        <p:spPr bwMode="auto">
          <a:xfrm rot="5400000" flipH="1" flipV="1">
            <a:off x="7066675" y="154394"/>
            <a:ext cx="380159" cy="2671386"/>
          </a:xfrm>
          <a:prstGeom prst="bentConnector3">
            <a:avLst>
              <a:gd name="adj1" fmla="val 16013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TextBox 83"/>
          <p:cNvSpPr txBox="1"/>
          <p:nvPr/>
        </p:nvSpPr>
        <p:spPr>
          <a:xfrm>
            <a:off x="3491880" y="6483830"/>
            <a:ext cx="936104" cy="297968"/>
          </a:xfrm>
          <a:prstGeom prst="rect">
            <a:avLst/>
          </a:prstGeom>
          <a:noFill/>
          <a:ln w="25400">
            <a:solidFill>
              <a:srgbClr val="FF0000"/>
            </a:solidFill>
            <a:prstDash val="dash"/>
          </a:ln>
        </p:spPr>
        <p:txBody>
          <a:bodyPr wrap="square" rtlCol="0">
            <a:normAutofit fontScale="85000" lnSpcReduction="10000"/>
          </a:bodyPr>
          <a:lstStyle/>
          <a:p>
            <a:endParaRPr lang="ko-KR" altLang="en-US" dirty="0"/>
          </a:p>
        </p:txBody>
      </p:sp>
      <p:sp>
        <p:nvSpPr>
          <p:cNvPr id="100" name="TextBox 99"/>
          <p:cNvSpPr txBox="1"/>
          <p:nvPr/>
        </p:nvSpPr>
        <p:spPr>
          <a:xfrm>
            <a:off x="1449959" y="1955729"/>
            <a:ext cx="582834" cy="1570770"/>
          </a:xfrm>
          <a:prstGeom prst="rect">
            <a:avLst/>
          </a:prstGeom>
          <a:noFill/>
          <a:ln w="25400">
            <a:solidFill>
              <a:srgbClr val="FF0000"/>
            </a:solidFill>
            <a:prstDash val="dash"/>
          </a:ln>
        </p:spPr>
        <p:txBody>
          <a:bodyPr wrap="square" rtlCol="0">
            <a:normAutofit/>
          </a:bodyPr>
          <a:lstStyle/>
          <a:p>
            <a:endParaRPr lang="ko-KR" altLang="en-US" dirty="0"/>
          </a:p>
        </p:txBody>
      </p:sp>
      <p:sp>
        <p:nvSpPr>
          <p:cNvPr id="103" name="직사각형 102"/>
          <p:cNvSpPr/>
          <p:nvPr/>
        </p:nvSpPr>
        <p:spPr>
          <a:xfrm>
            <a:off x="-33360" y="946073"/>
            <a:ext cx="1265014" cy="1607226"/>
          </a:xfrm>
          <a:prstGeom prst="rect">
            <a:avLst/>
          </a:prstGeom>
          <a:solidFill>
            <a:schemeClr val="bg1">
              <a:lumMod val="95000"/>
            </a:schemeClr>
          </a:solidFill>
          <a:ln w="25400">
            <a:solidFill>
              <a:schemeClr val="tx1"/>
            </a:solidFill>
          </a:ln>
        </p:spPr>
        <p:txBody>
          <a:bodyPr wrap="square" anchor="ctr">
            <a:normAutofit/>
          </a:bodyPr>
          <a:lstStyle/>
          <a:p>
            <a:pPr algn="ctr"/>
            <a:r>
              <a:rPr lang="ko-KR" altLang="en-US" sz="1000" b="1" dirty="0" smtClean="0"/>
              <a:t>확인버튼 클릭 </a:t>
            </a:r>
            <a:r>
              <a:rPr lang="ko-KR" altLang="en-US" sz="1000" b="1" dirty="0" smtClean="0"/>
              <a:t>시 </a:t>
            </a:r>
            <a:r>
              <a:rPr lang="ko-KR" altLang="en-US" sz="1000" b="1" dirty="0" smtClean="0">
                <a:solidFill>
                  <a:srgbClr val="0070C0"/>
                </a:solidFill>
              </a:rPr>
              <a:t>클래스 개설 요청 현황 </a:t>
            </a:r>
            <a:r>
              <a:rPr lang="ko-KR" altLang="en-US" sz="1000" b="1" dirty="0" smtClean="0"/>
              <a:t>내</a:t>
            </a:r>
            <a:r>
              <a:rPr lang="ko-KR" altLang="en-US" sz="1000" b="1" dirty="0" smtClean="0">
                <a:solidFill>
                  <a:srgbClr val="0070C0"/>
                </a:solidFill>
              </a:rPr>
              <a:t> 개설대기 </a:t>
            </a:r>
            <a:r>
              <a:rPr lang="ko-KR" altLang="en-US" sz="1000" b="1" dirty="0" smtClean="0"/>
              <a:t>버튼</a:t>
            </a:r>
            <a:r>
              <a:rPr lang="ko-KR" altLang="en-US" sz="1000" b="1" dirty="0" smtClean="0">
                <a:solidFill>
                  <a:srgbClr val="0070C0"/>
                </a:solidFill>
              </a:rPr>
              <a:t> </a:t>
            </a:r>
            <a:r>
              <a:rPr lang="en-US" altLang="ko-KR" sz="1000" b="1" dirty="0" smtClean="0">
                <a:solidFill>
                  <a:srgbClr val="0070C0"/>
                </a:solidFill>
                <a:sym typeface="Wingdings" panose="05000000000000000000" pitchFamily="2" charset="2"/>
              </a:rPr>
              <a:t> Pre</a:t>
            </a:r>
            <a:r>
              <a:rPr lang="ko-KR" altLang="en-US" sz="1000" b="1" dirty="0" smtClean="0">
                <a:solidFill>
                  <a:srgbClr val="0070C0"/>
                </a:solidFill>
              </a:rPr>
              <a:t> </a:t>
            </a:r>
            <a:r>
              <a:rPr lang="ko-KR" altLang="en-US" sz="1000" b="1" dirty="0">
                <a:solidFill>
                  <a:srgbClr val="0070C0"/>
                </a:solidFill>
              </a:rPr>
              <a:t> </a:t>
            </a:r>
            <a:r>
              <a:rPr lang="ko-KR" altLang="en-US" sz="1000" b="1" dirty="0" smtClean="0"/>
              <a:t>버튼으로 전환</a:t>
            </a:r>
            <a:endParaRPr lang="en-US" altLang="ko-KR" sz="1000" b="1" dirty="0" smtClean="0"/>
          </a:p>
        </p:txBody>
      </p:sp>
      <p:cxnSp>
        <p:nvCxnSpPr>
          <p:cNvPr id="104" name="꺾인 연결선 103"/>
          <p:cNvCxnSpPr>
            <a:stCxn id="84" idx="1"/>
            <a:endCxn id="102" idx="1"/>
          </p:cNvCxnSpPr>
          <p:nvPr/>
        </p:nvCxnSpPr>
        <p:spPr bwMode="auto">
          <a:xfrm rot="10800000">
            <a:off x="36810" y="174364"/>
            <a:ext cx="3455070" cy="6458451"/>
          </a:xfrm>
          <a:prstGeom prst="bentConnector3">
            <a:avLst>
              <a:gd name="adj1" fmla="val 10661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 name="그룹 39"/>
          <p:cNvGrpSpPr/>
          <p:nvPr/>
        </p:nvGrpSpPr>
        <p:grpSpPr>
          <a:xfrm>
            <a:off x="36810" y="-109596"/>
            <a:ext cx="3081952" cy="567917"/>
            <a:chOff x="2651871" y="-134789"/>
            <a:chExt cx="2856233" cy="567917"/>
          </a:xfrm>
        </p:grpSpPr>
        <p:sp>
          <p:nvSpPr>
            <p:cNvPr id="102" name="직사각형 101"/>
            <p:cNvSpPr/>
            <p:nvPr/>
          </p:nvSpPr>
          <p:spPr>
            <a:xfrm>
              <a:off x="2651871" y="-134789"/>
              <a:ext cx="2856233" cy="567917"/>
            </a:xfrm>
            <a:prstGeom prst="rect">
              <a:avLst/>
            </a:prstGeom>
            <a:solidFill>
              <a:schemeClr val="bg1">
                <a:lumMod val="95000"/>
              </a:schemeClr>
            </a:solidFill>
            <a:ln w="25400">
              <a:solidFill>
                <a:schemeClr val="tx1"/>
              </a:solidFill>
            </a:ln>
          </p:spPr>
          <p:txBody>
            <a:bodyPr wrap="square" anchor="t">
              <a:normAutofit/>
            </a:bodyPr>
            <a:lstStyle/>
            <a:p>
              <a:pPr algn="ctr"/>
              <a:r>
                <a:rPr lang="en-US" altLang="ko-KR" sz="1000" b="1" dirty="0" smtClean="0"/>
                <a:t>[</a:t>
              </a:r>
              <a:r>
                <a:rPr lang="ko-KR" altLang="en-US" sz="1000" b="1" dirty="0" smtClean="0"/>
                <a:t>해당 </a:t>
              </a:r>
              <a:r>
                <a:rPr lang="en-US" altLang="ko-KR" sz="1000" b="1" dirty="0" smtClean="0"/>
                <a:t>pre </a:t>
              </a:r>
              <a:r>
                <a:rPr lang="ko-KR" altLang="en-US" sz="1000" b="1" dirty="0" smtClean="0"/>
                <a:t>클래스가  성공적으로 개설 되었습니다</a:t>
              </a:r>
              <a:r>
                <a:rPr lang="en-US" altLang="ko-KR" sz="1000" b="1" dirty="0" smtClean="0"/>
                <a:t>.]</a:t>
              </a:r>
              <a:r>
                <a:rPr lang="en-US" altLang="ko-KR" sz="1000" b="1" dirty="0" smtClean="0"/>
                <a:t> </a:t>
              </a:r>
              <a:endParaRPr lang="en-US" altLang="ko-KR" sz="1000" b="1" dirty="0" smtClean="0"/>
            </a:p>
          </p:txBody>
        </p:sp>
        <p:sp>
          <p:nvSpPr>
            <p:cNvPr id="106" name="직사각형 105"/>
            <p:cNvSpPr/>
            <p:nvPr/>
          </p:nvSpPr>
          <p:spPr bwMode="auto">
            <a:xfrm>
              <a:off x="3987946" y="140237"/>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8" name="직사각형 107"/>
          <p:cNvSpPr/>
          <p:nvPr/>
        </p:nvSpPr>
        <p:spPr>
          <a:xfrm>
            <a:off x="7503797" y="2780928"/>
            <a:ext cx="1532699" cy="1864417"/>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solidFill>
                  <a:schemeClr val="accent2">
                    <a:lumMod val="50000"/>
                  </a:schemeClr>
                </a:solidFill>
              </a:rPr>
              <a:t>클래스 개설 요청 현황 </a:t>
            </a:r>
            <a:r>
              <a:rPr lang="ko-KR" altLang="en-US" sz="1000" b="1" dirty="0" smtClean="0"/>
              <a:t>내 </a:t>
            </a:r>
            <a:r>
              <a:rPr lang="en-US" altLang="ko-KR" sz="1000" b="1" dirty="0" smtClean="0"/>
              <a:t>[</a:t>
            </a:r>
            <a:r>
              <a:rPr lang="ko-KR" altLang="en-US" sz="1000" b="1" dirty="0" smtClean="0"/>
              <a:t>돋보기</a:t>
            </a:r>
            <a:r>
              <a:rPr lang="en-US" altLang="ko-KR" sz="1000" b="1" dirty="0" smtClean="0"/>
              <a:t>] </a:t>
            </a:r>
            <a:r>
              <a:rPr lang="ko-KR" altLang="en-US" sz="1000" b="1" dirty="0" smtClean="0"/>
              <a:t>아이콘 클릭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클래스 요청 상세 정보 보여주기 </a:t>
            </a:r>
            <a:endParaRPr lang="en-US" altLang="ko-KR" sz="1000" b="1" dirty="0" smtClean="0">
              <a:sym typeface="Wingdings" panose="05000000000000000000" pitchFamily="2" charset="2"/>
            </a:endParaRPr>
          </a:p>
        </p:txBody>
      </p:sp>
      <p:sp>
        <p:nvSpPr>
          <p:cNvPr id="109" name="TextBox 108"/>
          <p:cNvSpPr txBox="1"/>
          <p:nvPr/>
        </p:nvSpPr>
        <p:spPr>
          <a:xfrm>
            <a:off x="1422686" y="118640"/>
            <a:ext cx="517481" cy="287293"/>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cxnSp>
        <p:nvCxnSpPr>
          <p:cNvPr id="110" name="꺾인 연결선 109"/>
          <p:cNvCxnSpPr>
            <a:stCxn id="109" idx="1"/>
            <a:endCxn id="103" idx="0"/>
          </p:cNvCxnSpPr>
          <p:nvPr/>
        </p:nvCxnSpPr>
        <p:spPr bwMode="auto">
          <a:xfrm rot="10800000" flipV="1">
            <a:off x="599148" y="262287"/>
            <a:ext cx="823539" cy="68378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꺾인 연결선 110"/>
          <p:cNvCxnSpPr>
            <a:stCxn id="103" idx="2"/>
            <a:endCxn id="100" idx="1"/>
          </p:cNvCxnSpPr>
          <p:nvPr/>
        </p:nvCxnSpPr>
        <p:spPr bwMode="auto">
          <a:xfrm rot="16200000" flipH="1">
            <a:off x="930646" y="2221800"/>
            <a:ext cx="187815" cy="85081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a:xfrm>
            <a:off x="-56615" y="2853001"/>
            <a:ext cx="1265014" cy="2875285"/>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en-US" altLang="ko-KR" sz="1000" b="1" dirty="0" smtClean="0"/>
              <a:t>Pre : </a:t>
            </a:r>
            <a:r>
              <a:rPr lang="ko-KR" altLang="en-US" sz="1000" b="1" dirty="0" smtClean="0"/>
              <a:t>현재 </a:t>
            </a:r>
            <a:r>
              <a:rPr lang="ko-KR" altLang="en-US" sz="1000" b="1" dirty="0" err="1" smtClean="0"/>
              <a:t>고객사에서</a:t>
            </a:r>
            <a:r>
              <a:rPr lang="ko-KR" altLang="en-US" sz="1000" b="1" dirty="0" smtClean="0"/>
              <a:t> 학생등록을 하고 있는 중</a:t>
            </a:r>
            <a:endParaRPr lang="en-US" altLang="ko-KR" sz="1000" b="1" dirty="0" smtClean="0"/>
          </a:p>
          <a:p>
            <a:pPr marL="88900" indent="-88900">
              <a:buFont typeface="Arial" panose="020B0604020202020204" pitchFamily="34" charset="0"/>
              <a:buChar char="•"/>
            </a:pPr>
            <a:r>
              <a:rPr lang="en-US" altLang="ko-KR" sz="1000" b="1" dirty="0" smtClean="0"/>
              <a:t>Pre </a:t>
            </a:r>
            <a:r>
              <a:rPr lang="ko-KR" altLang="en-US" sz="1000" b="1" dirty="0" smtClean="0"/>
              <a:t>클래스가 정식 클래스로 최종 등록되었을 경우 </a:t>
            </a:r>
            <a:r>
              <a:rPr lang="ko-KR" altLang="en-US" sz="1000" b="1" dirty="0">
                <a:solidFill>
                  <a:srgbClr val="0070C0"/>
                </a:solidFill>
              </a:rPr>
              <a:t>클래스 개설 요청 </a:t>
            </a:r>
            <a:r>
              <a:rPr lang="ko-KR" altLang="en-US" sz="1000" b="1" dirty="0" smtClean="0">
                <a:solidFill>
                  <a:srgbClr val="0070C0"/>
                </a:solidFill>
              </a:rPr>
              <a:t>현황 </a:t>
            </a:r>
            <a:r>
              <a:rPr lang="ko-KR" altLang="en-US" sz="1000" b="1" dirty="0" smtClean="0"/>
              <a:t>표 내에서 사라짐 </a:t>
            </a:r>
            <a:endParaRPr lang="en-US" altLang="ko-KR" sz="1000" b="1" dirty="0" smtClean="0"/>
          </a:p>
          <a:p>
            <a:pPr marL="88900" indent="-88900">
              <a:buFont typeface="Arial" panose="020B0604020202020204" pitchFamily="34" charset="0"/>
              <a:buChar char="•"/>
            </a:pPr>
            <a:r>
              <a:rPr lang="en-US" altLang="ko-KR" sz="1000" b="1" dirty="0" smtClean="0"/>
              <a:t>[Pre] </a:t>
            </a:r>
            <a:r>
              <a:rPr lang="ko-KR" altLang="en-US" sz="1000" b="1" dirty="0" smtClean="0"/>
              <a:t>버튼 클릭 시 </a:t>
            </a:r>
            <a:r>
              <a:rPr lang="en-US" altLang="ko-KR" sz="1000" b="1" dirty="0" smtClean="0">
                <a:solidFill>
                  <a:srgbClr val="0070C0"/>
                </a:solidFill>
              </a:rPr>
              <a:t>Pre class </a:t>
            </a:r>
            <a:r>
              <a:rPr lang="ko-KR" altLang="en-US" sz="1000" b="1" dirty="0" smtClean="0">
                <a:solidFill>
                  <a:srgbClr val="0070C0"/>
                </a:solidFill>
              </a:rPr>
              <a:t>현황</a:t>
            </a:r>
            <a:r>
              <a:rPr lang="ko-KR" altLang="en-US" sz="1000" b="1" dirty="0" smtClean="0"/>
              <a:t> 화면으로 이동</a:t>
            </a:r>
            <a:endParaRPr lang="en-US" altLang="ko-KR" sz="1000" b="1" dirty="0" smtClean="0"/>
          </a:p>
          <a:p>
            <a:pPr marL="88900" indent="-88900">
              <a:buFont typeface="Arial" panose="020B0604020202020204" pitchFamily="34" charset="0"/>
              <a:buChar char="•"/>
            </a:pPr>
            <a:endParaRPr lang="en-US" altLang="ko-KR" sz="1000" b="1" dirty="0" smtClean="0"/>
          </a:p>
        </p:txBody>
      </p:sp>
    </p:spTree>
    <p:extLst>
      <p:ext uri="{BB962C8B-B14F-4D97-AF65-F5344CB8AC3E}">
        <p14:creationId xmlns:p14="http://schemas.microsoft.com/office/powerpoint/2010/main" val="4197816855"/>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1(5). </a:t>
            </a:r>
            <a:r>
              <a:rPr lang="ko-KR" altLang="en-US" dirty="0" smtClean="0">
                <a:solidFill>
                  <a:srgbClr val="000000"/>
                </a:solidFill>
                <a:latin typeface="돋움"/>
                <a:ea typeface="돋움"/>
              </a:rPr>
              <a:t>신규클래스 개설 </a:t>
            </a:r>
            <a:r>
              <a:rPr lang="ko-KR" altLang="en-US" dirty="0" smtClean="0">
                <a:solidFill>
                  <a:srgbClr val="000000"/>
                </a:solidFill>
                <a:latin typeface="돋움"/>
                <a:ea typeface="돋움"/>
              </a:rPr>
              <a:t>요청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1(5</a:t>
            </a:r>
            <a:r>
              <a:rPr lang="en-US" altLang="ko-KR" dirty="0" smtClean="0">
                <a:solidFill>
                  <a:srgbClr val="000000"/>
                </a:solidFill>
                <a:latin typeface="돋움"/>
                <a:ea typeface="돋움"/>
              </a:rPr>
              <a:t>)①. Pre Class </a:t>
            </a:r>
            <a:r>
              <a:rPr lang="ko-KR" altLang="en-US" dirty="0" smtClean="0">
                <a:solidFill>
                  <a:srgbClr val="000000"/>
                </a:solidFill>
                <a:latin typeface="돋움"/>
                <a:ea typeface="돋움"/>
              </a:rPr>
              <a:t>현황 전체보기</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Pre class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248690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4"/>
          <a:stretch>
            <a:fillRect/>
          </a:stretch>
        </p:blipFill>
        <p:spPr>
          <a:xfrm>
            <a:off x="5790461" y="3735084"/>
            <a:ext cx="1293034" cy="197972"/>
          </a:xfrm>
          <a:prstGeom prst="rect">
            <a:avLst/>
          </a:prstGeom>
        </p:spPr>
      </p:pic>
      <p:pic>
        <p:nvPicPr>
          <p:cNvPr id="57" name="그림 56"/>
          <p:cNvPicPr>
            <a:picLocks noChangeAspect="1"/>
          </p:cNvPicPr>
          <p:nvPr/>
        </p:nvPicPr>
        <p:blipFill>
          <a:blip r:embed="rId5"/>
          <a:stretch>
            <a:fillRect/>
          </a:stretch>
        </p:blipFill>
        <p:spPr>
          <a:xfrm>
            <a:off x="6075785" y="1481292"/>
            <a:ext cx="1016495" cy="201125"/>
          </a:xfrm>
          <a:prstGeom prst="rect">
            <a:avLst/>
          </a:prstGeom>
        </p:spPr>
      </p:pic>
      <p:pic>
        <p:nvPicPr>
          <p:cNvPr id="78" name="그림 77"/>
          <p:cNvPicPr>
            <a:picLocks noChangeAspect="1"/>
          </p:cNvPicPr>
          <p:nvPr/>
        </p:nvPicPr>
        <p:blipFill>
          <a:blip r:embed="rId6"/>
          <a:stretch>
            <a:fillRect/>
          </a:stretch>
        </p:blipFill>
        <p:spPr>
          <a:xfrm>
            <a:off x="1372612" y="3760575"/>
            <a:ext cx="1521869" cy="149692"/>
          </a:xfrm>
          <a:prstGeom prst="rect">
            <a:avLst/>
          </a:prstGeom>
        </p:spPr>
      </p:pic>
      <p:grpSp>
        <p:nvGrpSpPr>
          <p:cNvPr id="119" name="그룹 118"/>
          <p:cNvGrpSpPr/>
          <p:nvPr/>
        </p:nvGrpSpPr>
        <p:grpSpPr>
          <a:xfrm>
            <a:off x="1317376" y="3972407"/>
            <a:ext cx="5862754" cy="191402"/>
            <a:chOff x="1314346" y="1719201"/>
            <a:chExt cx="5862754" cy="191402"/>
          </a:xfrm>
        </p:grpSpPr>
        <p:pic>
          <p:nvPicPr>
            <p:cNvPr id="1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Pre class </a:t>
              </a:r>
              <a:r>
                <a:rPr lang="ko-KR" altLang="en-US" sz="900" b="1" dirty="0" smtClean="0">
                  <a:solidFill>
                    <a:schemeClr val="bg1"/>
                  </a:solidFill>
                </a:rPr>
                <a:t>상세정보</a:t>
              </a:r>
              <a:endParaRPr lang="ko-KR" altLang="en-US" sz="900" b="1" dirty="0">
                <a:solidFill>
                  <a:schemeClr val="bg1"/>
                </a:solidFill>
              </a:endParaRPr>
            </a:p>
          </p:txBody>
        </p:sp>
      </p:grpSp>
      <p:sp>
        <p:nvSpPr>
          <p:cNvPr id="122" name="직사각형 121"/>
          <p:cNvSpPr/>
          <p:nvPr/>
        </p:nvSpPr>
        <p:spPr bwMode="auto">
          <a:xfrm>
            <a:off x="1314918" y="4187674"/>
            <a:ext cx="5851869" cy="264747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7" name="그룹 6"/>
          <p:cNvGrpSpPr/>
          <p:nvPr/>
        </p:nvGrpSpPr>
        <p:grpSpPr>
          <a:xfrm>
            <a:off x="1316560" y="1495670"/>
            <a:ext cx="4446221" cy="280077"/>
            <a:chOff x="1316561" y="1495670"/>
            <a:chExt cx="3676320" cy="280077"/>
          </a:xfrm>
        </p:grpSpPr>
        <p:pic>
          <p:nvPicPr>
            <p:cNvPr id="101" name="그림 100"/>
            <p:cNvPicPr>
              <a:picLocks noChangeAspect="1"/>
            </p:cNvPicPr>
            <p:nvPr/>
          </p:nvPicPr>
          <p:blipFill>
            <a:blip r:embed="rId7"/>
            <a:stretch>
              <a:fillRect/>
            </a:stretch>
          </p:blipFill>
          <p:spPr>
            <a:xfrm>
              <a:off x="1316561" y="1495670"/>
              <a:ext cx="932484" cy="280077"/>
            </a:xfrm>
            <a:prstGeom prst="rect">
              <a:avLst/>
            </a:prstGeom>
          </p:spPr>
        </p:pic>
        <p:pic>
          <p:nvPicPr>
            <p:cNvPr id="107" name="그림 106"/>
            <p:cNvPicPr>
              <a:picLocks noChangeAspect="1"/>
            </p:cNvPicPr>
            <p:nvPr/>
          </p:nvPicPr>
          <p:blipFill>
            <a:blip r:embed="rId7"/>
            <a:stretch>
              <a:fillRect/>
            </a:stretch>
          </p:blipFill>
          <p:spPr>
            <a:xfrm>
              <a:off x="2231174" y="1495670"/>
              <a:ext cx="932484" cy="280077"/>
            </a:xfrm>
            <a:prstGeom prst="rect">
              <a:avLst/>
            </a:prstGeom>
          </p:spPr>
        </p:pic>
        <p:pic>
          <p:nvPicPr>
            <p:cNvPr id="112" name="그림 111"/>
            <p:cNvPicPr>
              <a:picLocks noChangeAspect="1"/>
            </p:cNvPicPr>
            <p:nvPr/>
          </p:nvPicPr>
          <p:blipFill>
            <a:blip r:embed="rId7"/>
            <a:stretch>
              <a:fillRect/>
            </a:stretch>
          </p:blipFill>
          <p:spPr>
            <a:xfrm>
              <a:off x="3145786" y="1495670"/>
              <a:ext cx="932484" cy="280077"/>
            </a:xfrm>
            <a:prstGeom prst="rect">
              <a:avLst/>
            </a:prstGeom>
          </p:spPr>
        </p:pic>
        <p:pic>
          <p:nvPicPr>
            <p:cNvPr id="113" name="그림 112"/>
            <p:cNvPicPr>
              <a:picLocks noChangeAspect="1"/>
            </p:cNvPicPr>
            <p:nvPr/>
          </p:nvPicPr>
          <p:blipFill>
            <a:blip r:embed="rId7"/>
            <a:stretch>
              <a:fillRect/>
            </a:stretch>
          </p:blipFill>
          <p:spPr>
            <a:xfrm>
              <a:off x="4060397" y="1495670"/>
              <a:ext cx="932484" cy="280077"/>
            </a:xfrm>
            <a:prstGeom prst="rect">
              <a:avLst/>
            </a:prstGeom>
          </p:spPr>
        </p:pic>
      </p:grpSp>
      <p:grpSp>
        <p:nvGrpSpPr>
          <p:cNvPr id="118" name="그룹 117"/>
          <p:cNvGrpSpPr/>
          <p:nvPr/>
        </p:nvGrpSpPr>
        <p:grpSpPr>
          <a:xfrm>
            <a:off x="5721213" y="1484784"/>
            <a:ext cx="1371067" cy="314325"/>
            <a:chOff x="5710780" y="1895395"/>
            <a:chExt cx="1603857" cy="314325"/>
          </a:xfrm>
        </p:grpSpPr>
        <p:grpSp>
          <p:nvGrpSpPr>
            <p:cNvPr id="123" name="그룹 122"/>
            <p:cNvGrpSpPr/>
            <p:nvPr/>
          </p:nvGrpSpPr>
          <p:grpSpPr>
            <a:xfrm>
              <a:off x="5710780" y="1895395"/>
              <a:ext cx="1603857" cy="314325"/>
              <a:chOff x="5292380" y="1813342"/>
              <a:chExt cx="1007811" cy="314325"/>
            </a:xfrm>
          </p:grpSpPr>
          <p:pic>
            <p:nvPicPr>
              <p:cNvPr id="12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직사각형 12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2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7" name="표 126"/>
          <p:cNvGraphicFramePr>
            <a:graphicFrameLocks noGrp="1"/>
          </p:cNvGraphicFramePr>
          <p:nvPr>
            <p:extLst>
              <p:ext uri="{D42A27DB-BD31-4B8C-83A1-F6EECF244321}">
                <p14:modId xmlns:p14="http://schemas.microsoft.com/office/powerpoint/2010/main" val="910530701"/>
              </p:ext>
            </p:extLst>
          </p:nvPr>
        </p:nvGraphicFramePr>
        <p:xfrm>
          <a:off x="1375110" y="2068014"/>
          <a:ext cx="5649220" cy="1625004"/>
        </p:xfrm>
        <a:graphic>
          <a:graphicData uri="http://schemas.openxmlformats.org/drawingml/2006/table">
            <a:tbl>
              <a:tblPr firstRow="1" bandRow="1">
                <a:tableStyleId>{5C22544A-7EE6-4342-B048-85BDC9FD1C3A}</a:tableStyleId>
              </a:tblPr>
              <a:tblGrid>
                <a:gridCol w="820626"/>
                <a:gridCol w="576064"/>
                <a:gridCol w="792088"/>
                <a:gridCol w="1008112"/>
                <a:gridCol w="423159"/>
                <a:gridCol w="559617"/>
                <a:gridCol w="817424"/>
                <a:gridCol w="652130"/>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시작일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50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60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90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20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100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직사각형 127"/>
          <p:cNvSpPr/>
          <p:nvPr/>
        </p:nvSpPr>
        <p:spPr bwMode="auto">
          <a:xfrm>
            <a:off x="1406120" y="3484809"/>
            <a:ext cx="756958" cy="16708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135" name="직사각형 134"/>
          <p:cNvSpPr/>
          <p:nvPr/>
        </p:nvSpPr>
        <p:spPr bwMode="auto">
          <a:xfrm>
            <a:off x="1381414" y="2402461"/>
            <a:ext cx="792550"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학생등록완료</a:t>
            </a:r>
            <a:endParaRPr kumimoji="1" lang="ko-KR" altLang="en-US" sz="900" b="1" dirty="0">
              <a:solidFill>
                <a:schemeClr val="bg1"/>
              </a:solidFill>
              <a:latin typeface="Arial" charset="0"/>
              <a:ea typeface="돋움" pitchFamily="50" charset="-127"/>
            </a:endParaRPr>
          </a:p>
        </p:txBody>
      </p:sp>
      <p:sp>
        <p:nvSpPr>
          <p:cNvPr id="139" name="직사각형 138"/>
          <p:cNvSpPr/>
          <p:nvPr/>
        </p:nvSpPr>
        <p:spPr bwMode="auto">
          <a:xfrm>
            <a:off x="1388324" y="2688117"/>
            <a:ext cx="792550" cy="167539"/>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accent1"/>
                </a:solidFill>
                <a:latin typeface="Arial" charset="0"/>
                <a:ea typeface="돋움" pitchFamily="50" charset="-127"/>
              </a:rPr>
              <a:t>테스트 중</a:t>
            </a:r>
            <a:endParaRPr kumimoji="1" lang="ko-KR" altLang="en-US" sz="900" b="1" dirty="0">
              <a:solidFill>
                <a:schemeClr val="accent1"/>
              </a:solidFill>
              <a:latin typeface="Arial" charset="0"/>
              <a:ea typeface="돋움" pitchFamily="50" charset="-127"/>
            </a:endParaRPr>
          </a:p>
        </p:txBody>
      </p:sp>
      <p:sp>
        <p:nvSpPr>
          <p:cNvPr id="141" name="직사각형 140"/>
          <p:cNvSpPr/>
          <p:nvPr/>
        </p:nvSpPr>
        <p:spPr bwMode="auto">
          <a:xfrm>
            <a:off x="1388324" y="2948580"/>
            <a:ext cx="792550" cy="167539"/>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테스트 완료</a:t>
            </a:r>
            <a:endParaRPr kumimoji="1" lang="ko-KR" altLang="en-US" sz="900" b="1" dirty="0">
              <a:latin typeface="Arial" charset="0"/>
              <a:ea typeface="돋움" pitchFamily="50" charset="-127"/>
            </a:endParaRPr>
          </a:p>
        </p:txBody>
      </p:sp>
      <p:sp>
        <p:nvSpPr>
          <p:cNvPr id="142" name="직사각형 141"/>
          <p:cNvSpPr/>
          <p:nvPr/>
        </p:nvSpPr>
        <p:spPr bwMode="auto">
          <a:xfrm>
            <a:off x="1388324" y="3209043"/>
            <a:ext cx="792550"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반배치</a:t>
            </a:r>
            <a:r>
              <a:rPr kumimoji="1" lang="ko-KR" altLang="en-US" sz="900" b="1" dirty="0" smtClean="0">
                <a:solidFill>
                  <a:schemeClr val="bg1"/>
                </a:solidFill>
                <a:latin typeface="Arial" charset="0"/>
                <a:ea typeface="돋움" pitchFamily="50" charset="-127"/>
              </a:rPr>
              <a:t> 중</a:t>
            </a:r>
            <a:endParaRPr kumimoji="1" lang="ko-KR" altLang="en-US" sz="900" b="1" dirty="0">
              <a:solidFill>
                <a:schemeClr val="bg1"/>
              </a:solidFill>
              <a:latin typeface="Arial" charset="0"/>
              <a:ea typeface="돋움" pitchFamily="50" charset="-127"/>
            </a:endParaRPr>
          </a:p>
        </p:txBody>
      </p:sp>
      <p:graphicFrame>
        <p:nvGraphicFramePr>
          <p:cNvPr id="143" name="표 142"/>
          <p:cNvGraphicFramePr>
            <a:graphicFrameLocks noGrp="1"/>
          </p:cNvGraphicFramePr>
          <p:nvPr>
            <p:extLst>
              <p:ext uri="{D42A27DB-BD31-4B8C-83A1-F6EECF244321}">
                <p14:modId xmlns:p14="http://schemas.microsoft.com/office/powerpoint/2010/main" val="3192617882"/>
              </p:ext>
            </p:extLst>
          </p:nvPr>
        </p:nvGraphicFramePr>
        <p:xfrm>
          <a:off x="1403648" y="4274040"/>
          <a:ext cx="5649220" cy="2494697"/>
        </p:xfrm>
        <a:graphic>
          <a:graphicData uri="http://schemas.openxmlformats.org/drawingml/2006/table">
            <a:tbl>
              <a:tblPr firstRow="1" bandRow="1">
                <a:tableStyleId>{5C22544A-7EE6-4342-B048-85BDC9FD1C3A}</a:tableStyleId>
              </a:tblPr>
              <a:tblGrid>
                <a:gridCol w="360040"/>
                <a:gridCol w="720080"/>
                <a:gridCol w="648072"/>
                <a:gridCol w="504056"/>
                <a:gridCol w="1152128"/>
                <a:gridCol w="795290"/>
                <a:gridCol w="734777"/>
                <a:gridCol w="734777"/>
              </a:tblGrid>
              <a:tr h="375872">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이메일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테스트결과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분류담당   </a:t>
                      </a:r>
                      <a:r>
                        <a:rPr lang="en-US" altLang="ko-KR" sz="900" dirty="0" smtClean="0">
                          <a:solidFill>
                            <a:schemeClr val="tx1"/>
                          </a:solidFill>
                        </a:rPr>
                        <a:t>(</a:t>
                      </a:r>
                      <a:r>
                        <a:rPr lang="ko-KR" altLang="en-US" sz="900" dirty="0" smtClean="0">
                          <a:solidFill>
                            <a:schemeClr val="tx1"/>
                          </a:solidFill>
                        </a:rPr>
                        <a:t>채점 담당</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과장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kyle@dddd.com</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고급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미참여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9110" y="239959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5" name="직사각형 144"/>
          <p:cNvSpPr/>
          <p:nvPr/>
        </p:nvSpPr>
        <p:spPr>
          <a:xfrm>
            <a:off x="7249325" y="2227653"/>
            <a:ext cx="1786815" cy="292953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Pre class</a:t>
            </a:r>
            <a:r>
              <a:rPr lang="ko-KR" altLang="en-US" sz="1000" b="1" dirty="0" smtClean="0"/>
              <a:t>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en-US" altLang="ko-KR" sz="1000" b="1" dirty="0" smtClean="0"/>
              <a:t>Pre class</a:t>
            </a:r>
            <a:r>
              <a:rPr lang="ko-KR" altLang="en-US" sz="1000" b="1" dirty="0" smtClean="0"/>
              <a:t>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첫 화면에서 </a:t>
            </a:r>
            <a:r>
              <a:rPr lang="ko-KR" altLang="en-US" sz="1000" dirty="0" smtClean="0"/>
              <a:t>승인대기 </a:t>
            </a:r>
            <a:r>
              <a:rPr lang="en-US" altLang="ko-KR" sz="1000" dirty="0" smtClean="0"/>
              <a:t>&gt; </a:t>
            </a:r>
            <a:r>
              <a:rPr lang="ko-KR" altLang="en-US" sz="1000" dirty="0" err="1" smtClean="0"/>
              <a:t>반배치</a:t>
            </a:r>
            <a:r>
              <a:rPr lang="ko-KR" altLang="en-US" sz="1000" dirty="0" smtClean="0"/>
              <a:t> 중 </a:t>
            </a:r>
            <a:r>
              <a:rPr lang="en-US" altLang="ko-KR" sz="1000" dirty="0" smtClean="0"/>
              <a:t>&gt; </a:t>
            </a:r>
            <a:r>
              <a:rPr lang="ko-KR" altLang="en-US" sz="1000" dirty="0" smtClean="0"/>
              <a:t>테스트완료 </a:t>
            </a:r>
            <a:r>
              <a:rPr lang="en-US" altLang="ko-KR" sz="1000" dirty="0" smtClean="0"/>
              <a:t>&gt; </a:t>
            </a:r>
            <a:r>
              <a:rPr lang="ko-KR" altLang="en-US" sz="1000" dirty="0" smtClean="0"/>
              <a:t>테스트 중 </a:t>
            </a:r>
            <a:r>
              <a:rPr lang="en-US" altLang="ko-KR" sz="1000" dirty="0" smtClean="0"/>
              <a:t>&gt; </a:t>
            </a:r>
            <a:r>
              <a:rPr lang="ko-KR" altLang="en-US" sz="1000" dirty="0" smtClean="0"/>
              <a:t>학생등록 완료 순으로 보여주기</a:t>
            </a:r>
            <a:endParaRPr lang="en-US" altLang="ko-KR" sz="1000" dirty="0" smtClean="0"/>
          </a:p>
          <a:p>
            <a:pPr marL="174625" lvl="2"/>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각 진행 상황 별 정렬 기준은 클래스 시작일이 빠른 순으로 보여주기</a:t>
            </a:r>
            <a:endParaRPr lang="en-US" altLang="ko-KR" sz="1000" dirty="0"/>
          </a:p>
          <a:p>
            <a:pPr marL="271463" lvl="2" indent="-96838">
              <a:buFont typeface="Wingdings" panose="05000000000000000000" pitchFamily="2" charset="2"/>
              <a:buChar char="ü"/>
            </a:pPr>
            <a:endParaRPr lang="en-US" altLang="ko-KR" sz="1000" dirty="0" smtClean="0"/>
          </a:p>
          <a:p>
            <a:pPr marL="271463" lvl="1" indent="-185738">
              <a:buFont typeface="Wingdings" panose="05000000000000000000" pitchFamily="2" charset="2"/>
              <a:buChar char="v"/>
            </a:pPr>
            <a:r>
              <a:rPr lang="en-US" altLang="ko-KR" sz="1000" b="1" dirty="0"/>
              <a:t>Pre class</a:t>
            </a:r>
            <a:r>
              <a:rPr lang="ko-KR" altLang="en-US" sz="1000" b="1" dirty="0"/>
              <a:t> </a:t>
            </a:r>
            <a:r>
              <a:rPr lang="ko-KR" altLang="en-US" sz="1000" b="1" dirty="0" smtClean="0"/>
              <a:t>상세정보</a:t>
            </a:r>
            <a:endParaRPr lang="en-US" altLang="ko-KR" sz="1000" b="1" dirty="0"/>
          </a:p>
          <a:p>
            <a:pPr marL="271463" lvl="2" indent="-96838">
              <a:buFont typeface="Wingdings" panose="05000000000000000000" pitchFamily="2" charset="2"/>
              <a:buChar char="ü"/>
            </a:pPr>
            <a:r>
              <a:rPr lang="en-US" altLang="ko-KR" sz="1000" dirty="0" smtClean="0"/>
              <a:t> </a:t>
            </a:r>
            <a:r>
              <a:rPr lang="ko-KR" altLang="en-US" sz="1000" dirty="0" smtClean="0"/>
              <a:t>테스트 결과에 따른 클래스 분류를 기준으로 낮은 레벨 부터 보여주기</a:t>
            </a:r>
            <a:endParaRPr lang="en-US" altLang="ko-KR" sz="1000" dirty="0" smtClean="0"/>
          </a:p>
        </p:txBody>
      </p:sp>
      <p:pic>
        <p:nvPicPr>
          <p:cNvPr id="146" name="그림 145"/>
          <p:cNvPicPr>
            <a:picLocks noChangeAspect="1"/>
          </p:cNvPicPr>
          <p:nvPr/>
        </p:nvPicPr>
        <p:blipFill>
          <a:blip r:embed="rId5"/>
          <a:stretch>
            <a:fillRect/>
          </a:stretch>
        </p:blipFill>
        <p:spPr>
          <a:xfrm>
            <a:off x="6012160" y="1827065"/>
            <a:ext cx="1016495" cy="201125"/>
          </a:xfrm>
          <a:prstGeom prst="rect">
            <a:avLst/>
          </a:prstGeom>
        </p:spPr>
      </p:pic>
      <p:sp>
        <p:nvSpPr>
          <p:cNvPr id="150" name="AutoShape 147"/>
          <p:cNvSpPr>
            <a:spLocks noChangeArrowheads="1"/>
          </p:cNvSpPr>
          <p:nvPr/>
        </p:nvSpPr>
        <p:spPr bwMode="auto">
          <a:xfrm>
            <a:off x="5338135" y="-243408"/>
            <a:ext cx="100872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kumimoji="0" lang="en-US" altLang="ko-KR" sz="1000" b="1" dirty="0">
                <a:solidFill>
                  <a:srgbClr val="000000"/>
                </a:solidFill>
                <a:ea typeface="굴림" panose="020B0600000101010101" pitchFamily="50" charset="-127"/>
              </a:rPr>
              <a:t>     </a:t>
            </a:r>
            <a:r>
              <a:rPr lang="ko-KR" altLang="en-US" sz="1000" b="1" dirty="0" smtClean="0">
                <a:solidFill>
                  <a:srgbClr val="000000"/>
                </a:solidFill>
                <a:ea typeface="굴림" panose="020B0600000101010101" pitchFamily="50" charset="-127"/>
              </a:rPr>
              <a:t>승인완료</a:t>
            </a:r>
            <a:endParaRPr kumimoji="0" lang="en-US" altLang="ko-KR" sz="1000" b="1" dirty="0">
              <a:solidFill>
                <a:srgbClr val="000000"/>
              </a:solidFill>
              <a:ea typeface="굴림" panose="020B0600000101010101" pitchFamily="50" charset="-127"/>
            </a:endParaRPr>
          </a:p>
        </p:txBody>
      </p:sp>
      <p:sp>
        <p:nvSpPr>
          <p:cNvPr id="151" name="AutoShape 148"/>
          <p:cNvSpPr>
            <a:spLocks noChangeArrowheads="1"/>
          </p:cNvSpPr>
          <p:nvPr/>
        </p:nvSpPr>
        <p:spPr bwMode="auto">
          <a:xfrm>
            <a:off x="4544948" y="-243408"/>
            <a:ext cx="100872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kumimoji="0" lang="en-US" altLang="ko-KR" sz="1000" b="1" dirty="0">
                <a:solidFill>
                  <a:srgbClr val="000000"/>
                </a:solidFill>
                <a:ea typeface="굴림" panose="020B0600000101010101" pitchFamily="50" charset="-127"/>
              </a:rPr>
              <a:t>       </a:t>
            </a:r>
            <a:r>
              <a:rPr lang="ko-KR" altLang="en-US" sz="1000" b="1" dirty="0" smtClean="0">
                <a:solidFill>
                  <a:srgbClr val="000000"/>
                </a:solidFill>
                <a:ea typeface="굴림" panose="020B0600000101010101" pitchFamily="50" charset="-127"/>
              </a:rPr>
              <a:t>승인대기</a:t>
            </a:r>
            <a:endParaRPr lang="en-US" altLang="ko-KR" sz="1000" b="1" dirty="0" smtClean="0">
              <a:solidFill>
                <a:srgbClr val="000000"/>
              </a:solidFill>
              <a:ea typeface="굴림" panose="020B0600000101010101" pitchFamily="50" charset="-127"/>
            </a:endParaRPr>
          </a:p>
          <a:p>
            <a:pPr algn="ctr" eaLnBrk="0" fontAlgn="base" hangingPunct="0">
              <a:spcBef>
                <a:spcPct val="0"/>
              </a:spcBef>
            </a:pPr>
            <a:r>
              <a:rPr lang="en-US" altLang="ko-KR" sz="1000" b="1" dirty="0" smtClean="0">
                <a:solidFill>
                  <a:srgbClr val="000000"/>
                </a:solidFill>
                <a:ea typeface="굴림" panose="020B0600000101010101" pitchFamily="50" charset="-127"/>
              </a:rPr>
              <a:t>       (</a:t>
            </a:r>
            <a:r>
              <a:rPr lang="ko-KR" altLang="en-US" sz="1000" b="1" dirty="0" err="1" smtClean="0">
                <a:solidFill>
                  <a:srgbClr val="000000"/>
                </a:solidFill>
                <a:ea typeface="굴림" panose="020B0600000101010101" pitchFamily="50" charset="-127"/>
              </a:rPr>
              <a:t>배치와료</a:t>
            </a:r>
            <a:r>
              <a:rPr lang="en-US" altLang="ko-KR" sz="1000" b="1" dirty="0" smtClean="0">
                <a:solidFill>
                  <a:srgbClr val="000000"/>
                </a:solidFill>
                <a:ea typeface="굴림" panose="020B0600000101010101" pitchFamily="50" charset="-127"/>
              </a:rPr>
              <a:t>)</a:t>
            </a:r>
            <a:endParaRPr kumimoji="0" lang="en-US" altLang="ko-KR" sz="1000" b="1" dirty="0">
              <a:solidFill>
                <a:srgbClr val="000000"/>
              </a:solidFill>
              <a:ea typeface="굴림" panose="020B0600000101010101" pitchFamily="50" charset="-127"/>
            </a:endParaRPr>
          </a:p>
        </p:txBody>
      </p:sp>
      <p:sp>
        <p:nvSpPr>
          <p:cNvPr id="152" name="AutoShape 149"/>
          <p:cNvSpPr>
            <a:spLocks noChangeArrowheads="1"/>
          </p:cNvSpPr>
          <p:nvPr/>
        </p:nvSpPr>
        <p:spPr bwMode="auto">
          <a:xfrm>
            <a:off x="3747449" y="-243408"/>
            <a:ext cx="1013039"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85725" fontAlgn="base" latinLnBrk="1">
              <a:spcBef>
                <a:spcPct val="0"/>
              </a:spcBef>
              <a:defRPr kumimoji="1" sz="2400">
                <a:solidFill>
                  <a:schemeClr val="tx1"/>
                </a:solidFill>
                <a:latin typeface="Arial" panose="020B0604020202020204" pitchFamily="34" charset="0"/>
                <a:ea typeface="돋움" panose="020B0600000101010101" pitchFamily="50" charset="-127"/>
              </a:defRPr>
            </a:lvl1pPr>
            <a:lvl2pPr fontAlgn="base" latinLnBrk="1">
              <a:spcBef>
                <a:spcPct val="0"/>
              </a:spcBef>
              <a:defRPr kumimoji="1" sz="2400">
                <a:solidFill>
                  <a:schemeClr val="tx1"/>
                </a:solidFill>
                <a:latin typeface="Arial" panose="020B0604020202020204" pitchFamily="34" charset="0"/>
                <a:ea typeface="돋움" panose="020B0600000101010101" pitchFamily="50" charset="-127"/>
              </a:defRPr>
            </a:lvl2pPr>
            <a:lvl3pPr fontAlgn="base" latinLnBrk="1">
              <a:spcBef>
                <a:spcPct val="0"/>
              </a:spcBef>
              <a:defRPr kumimoji="1" sz="2400">
                <a:solidFill>
                  <a:schemeClr val="tx1"/>
                </a:solidFill>
                <a:latin typeface="Arial" panose="020B0604020202020204" pitchFamily="34" charset="0"/>
                <a:ea typeface="돋움" panose="020B0600000101010101" pitchFamily="50" charset="-127"/>
              </a:defRPr>
            </a:lvl3pPr>
            <a:lvl4pPr fontAlgn="base" latinLnBrk="1">
              <a:spcBef>
                <a:spcPct val="0"/>
              </a:spcBef>
              <a:defRPr kumimoji="1" sz="2400">
                <a:solidFill>
                  <a:schemeClr val="tx1"/>
                </a:solidFill>
                <a:latin typeface="Arial" panose="020B0604020202020204" pitchFamily="34" charset="0"/>
                <a:ea typeface="돋움" panose="020B0600000101010101" pitchFamily="50" charset="-127"/>
              </a:defRPr>
            </a:lvl4pPr>
            <a:lvl5pPr fontAlgn="base" latinLnBrk="1">
              <a:spcBef>
                <a:spcPct val="0"/>
              </a:spcBef>
              <a:defRPr kumimoji="1" sz="2400">
                <a:solidFill>
                  <a:schemeClr val="tx1"/>
                </a:solidFill>
                <a:latin typeface="Arial" panose="020B0604020202020204" pitchFamily="34" charset="0"/>
                <a:ea typeface="돋움" panose="020B0600000101010101" pitchFamily="50" charset="-127"/>
              </a:defRPr>
            </a:lvl5pPr>
            <a:lvl6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6pPr>
            <a:lvl7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7pPr>
            <a:lvl8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8pPr>
            <a:lvl9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9pPr>
          </a:lstStyle>
          <a:p>
            <a:pPr algn="ctr" eaLnBrk="0" latinLnBrk="0" hangingPunct="0"/>
            <a:r>
              <a:rPr kumimoji="0" lang="ko-KR" altLang="en-US" sz="1000" b="1" dirty="0" err="1" smtClean="0">
                <a:solidFill>
                  <a:srgbClr val="000000"/>
                </a:solidFill>
                <a:ea typeface="굴림" panose="020B0600000101010101" pitchFamily="50" charset="-127"/>
              </a:rPr>
              <a:t>반배치중</a:t>
            </a:r>
            <a:endParaRPr kumimoji="0" lang="en-US" altLang="ko-KR" sz="1000" b="1" dirty="0">
              <a:solidFill>
                <a:srgbClr val="000000"/>
              </a:solidFill>
              <a:ea typeface="굴림" panose="020B0600000101010101" pitchFamily="50" charset="-127"/>
            </a:endParaRPr>
          </a:p>
          <a:p>
            <a:pPr algn="ctr" eaLnBrk="0" latinLnBrk="0" hangingPunct="0"/>
            <a:r>
              <a:rPr kumimoji="0" lang="en-US" altLang="ko-KR" sz="1000" b="1" dirty="0" smtClean="0">
                <a:solidFill>
                  <a:srgbClr val="000000"/>
                </a:solidFill>
                <a:ea typeface="굴림" panose="020B0600000101010101" pitchFamily="50" charset="-127"/>
              </a:rPr>
              <a:t>(</a:t>
            </a:r>
            <a:r>
              <a:rPr kumimoji="0" lang="ko-KR" altLang="en-US" sz="1000" b="1" dirty="0" smtClean="0">
                <a:solidFill>
                  <a:srgbClr val="000000"/>
                </a:solidFill>
                <a:ea typeface="굴림" panose="020B0600000101010101" pitchFamily="50" charset="-127"/>
              </a:rPr>
              <a:t>채점</a:t>
            </a:r>
            <a:r>
              <a:rPr kumimoji="0" lang="en-US" altLang="ko-KR" sz="1000" b="1" dirty="0" smtClean="0">
                <a:solidFill>
                  <a:srgbClr val="000000"/>
                </a:solidFill>
                <a:ea typeface="굴림" panose="020B0600000101010101" pitchFamily="50" charset="-127"/>
              </a:rPr>
              <a:t>)</a:t>
            </a:r>
            <a:endParaRPr kumimoji="0" lang="en-US" altLang="ko-KR" sz="1000" b="1" dirty="0">
              <a:solidFill>
                <a:srgbClr val="000000"/>
              </a:solidFill>
              <a:ea typeface="굴림" panose="020B0600000101010101" pitchFamily="50" charset="-127"/>
            </a:endParaRPr>
          </a:p>
        </p:txBody>
      </p:sp>
      <p:sp>
        <p:nvSpPr>
          <p:cNvPr id="153" name="AutoShape 150"/>
          <p:cNvSpPr>
            <a:spLocks noChangeArrowheads="1"/>
          </p:cNvSpPr>
          <p:nvPr/>
        </p:nvSpPr>
        <p:spPr bwMode="auto">
          <a:xfrm>
            <a:off x="2954261" y="-243408"/>
            <a:ext cx="1013039"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kumimoji="0" lang="en-US" altLang="ko-KR" sz="1000" b="1" dirty="0">
                <a:solidFill>
                  <a:srgbClr val="000000"/>
                </a:solidFill>
                <a:ea typeface="굴림" panose="020B0600000101010101" pitchFamily="50" charset="-127"/>
              </a:rPr>
              <a:t>      </a:t>
            </a:r>
            <a:r>
              <a:rPr kumimoji="0" lang="ko-KR" altLang="en-US" sz="1000" b="1" dirty="0" smtClean="0">
                <a:solidFill>
                  <a:srgbClr val="000000"/>
                </a:solidFill>
                <a:ea typeface="굴림" panose="020B0600000101010101" pitchFamily="50" charset="-127"/>
              </a:rPr>
              <a:t>테스트 중</a:t>
            </a:r>
            <a:r>
              <a:rPr lang="en-US" altLang="ko-KR" sz="1000" b="1" dirty="0" smtClean="0">
                <a:solidFill>
                  <a:srgbClr val="000000"/>
                </a:solidFill>
                <a:ea typeface="굴림" panose="020B0600000101010101" pitchFamily="50" charset="-127"/>
              </a:rPr>
              <a:t>/</a:t>
            </a:r>
          </a:p>
          <a:p>
            <a:pPr algn="ctr" eaLnBrk="0" fontAlgn="base" hangingPunct="0">
              <a:spcBef>
                <a:spcPct val="0"/>
              </a:spcBef>
            </a:pPr>
            <a:r>
              <a:rPr kumimoji="0" lang="ko-KR" altLang="en-US" sz="1000" b="1" dirty="0" smtClean="0">
                <a:solidFill>
                  <a:srgbClr val="000000"/>
                </a:solidFill>
                <a:ea typeface="굴림" panose="020B0600000101010101" pitchFamily="50" charset="-127"/>
              </a:rPr>
              <a:t>       테스트 완료</a:t>
            </a:r>
            <a:endParaRPr kumimoji="0" lang="en-US" altLang="ko-KR" sz="1000" b="1" dirty="0" smtClean="0">
              <a:solidFill>
                <a:srgbClr val="000000"/>
              </a:solidFill>
              <a:ea typeface="굴림" panose="020B0600000101010101" pitchFamily="50" charset="-127"/>
            </a:endParaRPr>
          </a:p>
        </p:txBody>
      </p:sp>
      <p:sp>
        <p:nvSpPr>
          <p:cNvPr id="154" name="AutoShape 151"/>
          <p:cNvSpPr>
            <a:spLocks noChangeArrowheads="1"/>
          </p:cNvSpPr>
          <p:nvPr/>
        </p:nvSpPr>
        <p:spPr bwMode="auto">
          <a:xfrm>
            <a:off x="2163228" y="-243408"/>
            <a:ext cx="100872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fontAlgn="base" hangingPunct="0">
              <a:spcBef>
                <a:spcPct val="0"/>
              </a:spcBef>
            </a:pPr>
            <a:r>
              <a:rPr kumimoji="0" lang="ko-KR" altLang="en-US" sz="1000" b="1" dirty="0" smtClean="0">
                <a:solidFill>
                  <a:srgbClr val="000000"/>
                </a:solidFill>
                <a:ea typeface="굴림" panose="020B0600000101010101" pitchFamily="50" charset="-127"/>
              </a:rPr>
              <a:t>학생등록</a:t>
            </a:r>
            <a:endParaRPr kumimoji="0" lang="en-US" altLang="ko-KR" sz="1000" b="1" dirty="0" smtClean="0">
              <a:solidFill>
                <a:srgbClr val="000000"/>
              </a:solidFill>
              <a:ea typeface="굴림" panose="020B0600000101010101" pitchFamily="50" charset="-127"/>
            </a:endParaRPr>
          </a:p>
          <a:p>
            <a:pPr algn="ctr" eaLnBrk="0" fontAlgn="base" hangingPunct="0">
              <a:spcBef>
                <a:spcPct val="0"/>
              </a:spcBef>
            </a:pPr>
            <a:r>
              <a:rPr kumimoji="0" lang="ko-KR" altLang="en-US" sz="1000" b="1" dirty="0" smtClean="0">
                <a:solidFill>
                  <a:srgbClr val="000000"/>
                </a:solidFill>
                <a:ea typeface="굴림" panose="020B0600000101010101" pitchFamily="50" charset="-127"/>
              </a:rPr>
              <a:t>완료</a:t>
            </a:r>
            <a:endParaRPr kumimoji="0" lang="en-US" altLang="ko-KR" sz="1000" b="1" dirty="0">
              <a:solidFill>
                <a:srgbClr val="000000"/>
              </a:solidFill>
              <a:ea typeface="굴림" panose="020B0600000101010101" pitchFamily="50" charset="-127"/>
            </a:endParaRPr>
          </a:p>
        </p:txBody>
      </p:sp>
      <p:sp>
        <p:nvSpPr>
          <p:cNvPr id="155" name="AutoShape 152"/>
          <p:cNvSpPr>
            <a:spLocks noChangeArrowheads="1"/>
          </p:cNvSpPr>
          <p:nvPr/>
        </p:nvSpPr>
        <p:spPr bwMode="auto">
          <a:xfrm>
            <a:off x="1475656" y="-243408"/>
            <a:ext cx="90095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lang="ko-KR" altLang="en-US" sz="1000" b="1" dirty="0" smtClean="0">
                <a:solidFill>
                  <a:srgbClr val="000000"/>
                </a:solidFill>
                <a:ea typeface="굴림" panose="020B0600000101010101" pitchFamily="50" charset="-127"/>
              </a:rPr>
              <a:t>신규 클래스</a:t>
            </a:r>
            <a:endParaRPr lang="en-US" altLang="ko-KR" sz="1000" b="1" dirty="0" smtClean="0">
              <a:solidFill>
                <a:srgbClr val="000000"/>
              </a:solidFill>
              <a:ea typeface="굴림" panose="020B0600000101010101" pitchFamily="50" charset="-127"/>
            </a:endParaRPr>
          </a:p>
          <a:p>
            <a:pPr algn="ctr" eaLnBrk="0" fontAlgn="base" hangingPunct="0">
              <a:spcBef>
                <a:spcPct val="0"/>
              </a:spcBef>
            </a:pPr>
            <a:r>
              <a:rPr lang="ko-KR" altLang="en-US" sz="1000" b="1" dirty="0" smtClean="0">
                <a:solidFill>
                  <a:srgbClr val="000000"/>
                </a:solidFill>
                <a:ea typeface="굴림" panose="020B0600000101010101" pitchFamily="50" charset="-127"/>
              </a:rPr>
              <a:t>개설요청</a:t>
            </a:r>
            <a:r>
              <a:rPr lang="en-US" altLang="ko-KR" sz="1000" b="1" dirty="0" smtClean="0">
                <a:solidFill>
                  <a:srgbClr val="000000"/>
                </a:solidFill>
                <a:ea typeface="굴림" panose="020B0600000101010101" pitchFamily="50" charset="-127"/>
              </a:rPr>
              <a:t>/</a:t>
            </a:r>
          </a:p>
          <a:p>
            <a:pPr algn="ctr" eaLnBrk="0" fontAlgn="base" hangingPunct="0">
              <a:spcBef>
                <a:spcPct val="0"/>
              </a:spcBef>
            </a:pPr>
            <a:r>
              <a:rPr kumimoji="0" lang="ko-KR" altLang="en-US" sz="1000" b="1" dirty="0" smtClean="0">
                <a:solidFill>
                  <a:srgbClr val="000000"/>
                </a:solidFill>
                <a:ea typeface="굴림" panose="020B0600000101010101" pitchFamily="50" charset="-127"/>
              </a:rPr>
              <a:t>협의완료</a:t>
            </a:r>
            <a:endParaRPr kumimoji="0" lang="en-US" altLang="ko-KR" sz="1000" b="1" dirty="0">
              <a:solidFill>
                <a:srgbClr val="000000"/>
              </a:solidFill>
              <a:ea typeface="굴림" panose="020B0600000101010101" pitchFamily="50" charset="-127"/>
            </a:endParaRPr>
          </a:p>
        </p:txBody>
      </p:sp>
      <p:sp>
        <p:nvSpPr>
          <p:cNvPr id="157" name="직사각형 156"/>
          <p:cNvSpPr/>
          <p:nvPr/>
        </p:nvSpPr>
        <p:spPr>
          <a:xfrm>
            <a:off x="7263455" y="690454"/>
            <a:ext cx="1786815" cy="141740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각 </a:t>
            </a:r>
            <a:r>
              <a:rPr lang="ko-KR" altLang="en-US" sz="1000" b="1" dirty="0" err="1" smtClean="0"/>
              <a:t>고객사</a:t>
            </a:r>
            <a:r>
              <a:rPr lang="ko-KR" altLang="en-US" sz="1000" b="1" dirty="0" smtClean="0"/>
              <a:t> </a:t>
            </a:r>
            <a:r>
              <a:rPr lang="en-US" altLang="ko-KR" sz="1000" b="1" dirty="0" smtClean="0"/>
              <a:t>HR</a:t>
            </a:r>
            <a:r>
              <a:rPr lang="ko-KR" altLang="en-US" sz="1000" b="1" dirty="0"/>
              <a:t>이 해당 </a:t>
            </a:r>
            <a:r>
              <a:rPr lang="en-US" altLang="ko-KR" sz="1000" b="1" dirty="0"/>
              <a:t>Pre class </a:t>
            </a:r>
            <a:r>
              <a:rPr lang="ko-KR" altLang="en-US" sz="1000" b="1" dirty="0"/>
              <a:t>대한 최종 승인 완료 시 </a:t>
            </a:r>
            <a:r>
              <a:rPr lang="en-US" altLang="ko-KR" sz="1000" b="1" dirty="0"/>
              <a:t>[</a:t>
            </a:r>
            <a:r>
              <a:rPr lang="ko-KR" altLang="en-US" sz="1000" b="1" dirty="0"/>
              <a:t>승인대기</a:t>
            </a:r>
            <a:r>
              <a:rPr lang="en-US" altLang="ko-KR" sz="1000" b="1" dirty="0"/>
              <a:t>] </a:t>
            </a:r>
            <a:r>
              <a:rPr lang="ko-KR" altLang="en-US" sz="1000" b="1" dirty="0"/>
              <a:t>상태이던 </a:t>
            </a:r>
            <a:r>
              <a:rPr lang="en-US" altLang="ko-KR" sz="1000" b="1" dirty="0"/>
              <a:t>Pre Class </a:t>
            </a:r>
            <a:r>
              <a:rPr lang="ko-KR" altLang="en-US" sz="1000" b="1" dirty="0"/>
              <a:t>정규 클래스로 </a:t>
            </a:r>
            <a:r>
              <a:rPr lang="ko-KR" altLang="en-US" sz="1000" b="1" dirty="0" smtClean="0"/>
              <a:t>전환</a:t>
            </a:r>
            <a:endParaRPr lang="ko-KR" altLang="en-US" sz="1000" b="1" dirty="0"/>
          </a:p>
        </p:txBody>
      </p:sp>
      <p:sp>
        <p:nvSpPr>
          <p:cNvPr id="158" name="TextBox 157"/>
          <p:cNvSpPr txBox="1"/>
          <p:nvPr/>
        </p:nvSpPr>
        <p:spPr>
          <a:xfrm>
            <a:off x="5547601" y="-158833"/>
            <a:ext cx="682378" cy="5539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59" name="꺾인 연결선 158"/>
          <p:cNvCxnSpPr>
            <a:stCxn id="158" idx="0"/>
            <a:endCxn id="157" idx="0"/>
          </p:cNvCxnSpPr>
          <p:nvPr/>
        </p:nvCxnSpPr>
        <p:spPr bwMode="auto">
          <a:xfrm rot="16200000" flipH="1">
            <a:off x="6598182" y="-868226"/>
            <a:ext cx="849287" cy="2268073"/>
          </a:xfrm>
          <a:prstGeom prst="bentConnector3">
            <a:avLst>
              <a:gd name="adj1" fmla="val -2691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직사각형 12"/>
          <p:cNvSpPr/>
          <p:nvPr/>
        </p:nvSpPr>
        <p:spPr bwMode="auto">
          <a:xfrm>
            <a:off x="7276295" y="5204974"/>
            <a:ext cx="1761134" cy="124943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i="0" u="none" strike="noStrike" cap="none" normalizeH="0" baseline="0" dirty="0" smtClean="0">
                <a:ln>
                  <a:noFill/>
                </a:ln>
                <a:solidFill>
                  <a:schemeClr val="bg1"/>
                </a:solidFill>
                <a:effectLst/>
                <a:latin typeface="Arial" charset="0"/>
                <a:ea typeface="돋움" pitchFamily="50" charset="-127"/>
              </a:rPr>
              <a:t>(141203)</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미 참여자에 대한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푸쉬</a:t>
            </a:r>
            <a:r>
              <a:rPr kumimoji="1" lang="ko-KR" altLang="en-US" sz="1200" b="1" dirty="0" smtClean="0">
                <a:solidFill>
                  <a:schemeClr val="bg1"/>
                </a:solidFill>
                <a:latin typeface="Arial" charset="0"/>
                <a:ea typeface="돋움" pitchFamily="50" charset="-127"/>
              </a:rPr>
              <a:t> 알림 기준 설정 필요 </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224232827"/>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1(5). </a:t>
            </a:r>
            <a:r>
              <a:rPr lang="ko-KR" altLang="en-US" dirty="0" smtClean="0">
                <a:solidFill>
                  <a:srgbClr val="000000"/>
                </a:solidFill>
                <a:latin typeface="돋움"/>
                <a:ea typeface="돋움"/>
              </a:rPr>
              <a:t>신규클래스 개설 </a:t>
            </a:r>
            <a:r>
              <a:rPr lang="ko-KR" altLang="en-US" dirty="0" smtClean="0">
                <a:solidFill>
                  <a:srgbClr val="000000"/>
                </a:solidFill>
                <a:latin typeface="돋움"/>
                <a:ea typeface="돋움"/>
              </a:rPr>
              <a:t>요청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1(5</a:t>
            </a:r>
            <a:r>
              <a:rPr lang="en-US" altLang="ko-KR" dirty="0" smtClean="0">
                <a:solidFill>
                  <a:srgbClr val="000000"/>
                </a:solidFill>
                <a:latin typeface="돋움"/>
                <a:ea typeface="돋움"/>
              </a:rPr>
              <a:t>)①. Pre Class </a:t>
            </a:r>
            <a:r>
              <a:rPr lang="ko-KR" altLang="en-US" dirty="0" smtClean="0">
                <a:solidFill>
                  <a:srgbClr val="000000"/>
                </a:solidFill>
                <a:latin typeface="돋움"/>
                <a:ea typeface="돋움"/>
              </a:rPr>
              <a:t>현황 전체보기</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Pre class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328104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4"/>
          <a:stretch>
            <a:fillRect/>
          </a:stretch>
        </p:blipFill>
        <p:spPr>
          <a:xfrm>
            <a:off x="5790461" y="4505400"/>
            <a:ext cx="1293034" cy="197972"/>
          </a:xfrm>
          <a:prstGeom prst="rect">
            <a:avLst/>
          </a:prstGeom>
        </p:spPr>
      </p:pic>
      <p:pic>
        <p:nvPicPr>
          <p:cNvPr id="57" name="그림 56"/>
          <p:cNvPicPr>
            <a:picLocks noChangeAspect="1"/>
          </p:cNvPicPr>
          <p:nvPr/>
        </p:nvPicPr>
        <p:blipFill>
          <a:blip r:embed="rId5"/>
          <a:stretch>
            <a:fillRect/>
          </a:stretch>
        </p:blipFill>
        <p:spPr>
          <a:xfrm>
            <a:off x="6075785" y="1481292"/>
            <a:ext cx="1016495" cy="201125"/>
          </a:xfrm>
          <a:prstGeom prst="rect">
            <a:avLst/>
          </a:prstGeom>
        </p:spPr>
      </p:pic>
      <p:pic>
        <p:nvPicPr>
          <p:cNvPr id="78" name="그림 77"/>
          <p:cNvPicPr>
            <a:picLocks noChangeAspect="1"/>
          </p:cNvPicPr>
          <p:nvPr/>
        </p:nvPicPr>
        <p:blipFill>
          <a:blip r:embed="rId6"/>
          <a:stretch>
            <a:fillRect/>
          </a:stretch>
        </p:blipFill>
        <p:spPr>
          <a:xfrm>
            <a:off x="1372612" y="4530891"/>
            <a:ext cx="1521869" cy="149692"/>
          </a:xfrm>
          <a:prstGeom prst="rect">
            <a:avLst/>
          </a:prstGeom>
        </p:spPr>
      </p:pic>
      <p:grpSp>
        <p:nvGrpSpPr>
          <p:cNvPr id="119" name="그룹 118"/>
          <p:cNvGrpSpPr/>
          <p:nvPr/>
        </p:nvGrpSpPr>
        <p:grpSpPr>
          <a:xfrm>
            <a:off x="1317376" y="4771538"/>
            <a:ext cx="5862754" cy="191402"/>
            <a:chOff x="1314346" y="1719201"/>
            <a:chExt cx="5862754" cy="191402"/>
          </a:xfrm>
        </p:grpSpPr>
        <p:pic>
          <p:nvPicPr>
            <p:cNvPr id="1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요청 상세 정보</a:t>
              </a:r>
              <a:endParaRPr lang="ko-KR" altLang="en-US" sz="900" b="1" dirty="0">
                <a:solidFill>
                  <a:schemeClr val="bg1"/>
                </a:solidFill>
              </a:endParaRPr>
            </a:p>
          </p:txBody>
        </p:sp>
      </p:grpSp>
      <p:sp>
        <p:nvSpPr>
          <p:cNvPr id="122" name="직사각형 121"/>
          <p:cNvSpPr/>
          <p:nvPr/>
        </p:nvSpPr>
        <p:spPr bwMode="auto">
          <a:xfrm>
            <a:off x="1314918" y="4994400"/>
            <a:ext cx="5851869" cy="17469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2" name="직사각형 71"/>
          <p:cNvSpPr/>
          <p:nvPr/>
        </p:nvSpPr>
        <p:spPr>
          <a:xfrm>
            <a:off x="7248363" y="183558"/>
            <a:ext cx="2043565" cy="875870"/>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en-US" altLang="ko-KR" sz="1000" b="1" dirty="0" smtClean="0"/>
              <a:t>HR </a:t>
            </a:r>
            <a:r>
              <a:rPr lang="ko-KR" altLang="en-US" sz="1000" b="1" dirty="0" smtClean="0"/>
              <a:t>담당자 명 마우스 오버 시 해당 인원에 대한 간단 정보 팝업으로 노출</a:t>
            </a:r>
            <a:endParaRPr lang="en-US" altLang="ko-KR" sz="1000" b="1" dirty="0" smtClean="0"/>
          </a:p>
          <a:p>
            <a:pPr marL="87313" lvl="1" indent="-87313">
              <a:buFont typeface="Arial" panose="020B0604020202020204" pitchFamily="34" charset="0"/>
              <a:buChar char="•"/>
            </a:pPr>
            <a:r>
              <a:rPr lang="en-US" altLang="ko-KR" sz="1000" b="1" dirty="0"/>
              <a:t>HR </a:t>
            </a:r>
            <a:r>
              <a:rPr lang="ko-KR" altLang="en-US" sz="1000" b="1" dirty="0"/>
              <a:t>담당자 명 </a:t>
            </a:r>
            <a:r>
              <a:rPr lang="ko-KR" altLang="en-US" sz="1000" b="1" dirty="0" smtClean="0"/>
              <a:t>마우스 클릭 시 </a:t>
            </a:r>
            <a:r>
              <a:rPr lang="ko-KR" altLang="en-US" sz="1000" b="1" dirty="0"/>
              <a:t>해당 </a:t>
            </a:r>
            <a:r>
              <a:rPr lang="ko-KR" altLang="en-US" sz="1000" b="1" dirty="0" smtClean="0"/>
              <a:t>인원의  프로필 화면으로 이동</a:t>
            </a:r>
            <a:endParaRPr lang="en-US" altLang="ko-KR" sz="1000" b="1" dirty="0"/>
          </a:p>
        </p:txBody>
      </p:sp>
      <p:pic>
        <p:nvPicPr>
          <p:cNvPr id="73" name="그림 72"/>
          <p:cNvPicPr/>
          <p:nvPr/>
        </p:nvPicPr>
        <p:blipFill>
          <a:blip r:embed="rId7">
            <a:extLst>
              <a:ext uri="{28A0092B-C50C-407E-A947-70E740481C1C}">
                <a14:useLocalDpi xmlns:a14="http://schemas.microsoft.com/office/drawing/2010/main" val="0"/>
              </a:ext>
            </a:extLst>
          </a:blip>
          <a:srcRect/>
          <a:stretch>
            <a:fillRect/>
          </a:stretch>
        </p:blipFill>
        <p:spPr bwMode="auto">
          <a:xfrm>
            <a:off x="7284033" y="1348212"/>
            <a:ext cx="2139844" cy="1349640"/>
          </a:xfrm>
          <a:prstGeom prst="rect">
            <a:avLst/>
          </a:prstGeom>
          <a:noFill/>
          <a:ln>
            <a:noFill/>
          </a:ln>
        </p:spPr>
      </p:pic>
      <p:sp>
        <p:nvSpPr>
          <p:cNvPr id="108" name="직사각형 107"/>
          <p:cNvSpPr/>
          <p:nvPr/>
        </p:nvSpPr>
        <p:spPr>
          <a:xfrm>
            <a:off x="7527365" y="2780928"/>
            <a:ext cx="1532699" cy="1864417"/>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solidFill>
                  <a:schemeClr val="accent2">
                    <a:lumMod val="50000"/>
                  </a:schemeClr>
                </a:solidFill>
              </a:rPr>
              <a:t>클래스 개설 요청 현황 </a:t>
            </a:r>
            <a:r>
              <a:rPr lang="ko-KR" altLang="en-US" sz="1000" b="1" dirty="0" smtClean="0"/>
              <a:t>내 </a:t>
            </a:r>
            <a:r>
              <a:rPr lang="en-US" altLang="ko-KR" sz="1000" b="1" dirty="0" smtClean="0"/>
              <a:t>[</a:t>
            </a:r>
            <a:r>
              <a:rPr lang="ko-KR" altLang="en-US" sz="1000" b="1" dirty="0" smtClean="0"/>
              <a:t>돋보기</a:t>
            </a:r>
            <a:r>
              <a:rPr lang="en-US" altLang="ko-KR" sz="1000" b="1" dirty="0" smtClean="0"/>
              <a:t>] </a:t>
            </a:r>
            <a:r>
              <a:rPr lang="ko-KR" altLang="en-US" sz="1000" b="1" dirty="0" smtClean="0"/>
              <a:t>아이콘 클릭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클래스 요청 상세 정보 보여주기 </a:t>
            </a:r>
            <a:endParaRPr lang="en-US" altLang="ko-KR" sz="1000" b="1" dirty="0" smtClean="0">
              <a:sym typeface="Wingdings" panose="05000000000000000000" pitchFamily="2" charset="2"/>
            </a:endParaRPr>
          </a:p>
        </p:txBody>
      </p:sp>
      <p:grpSp>
        <p:nvGrpSpPr>
          <p:cNvPr id="7" name="그룹 6"/>
          <p:cNvGrpSpPr/>
          <p:nvPr/>
        </p:nvGrpSpPr>
        <p:grpSpPr>
          <a:xfrm>
            <a:off x="1316560" y="1495670"/>
            <a:ext cx="4446221" cy="280077"/>
            <a:chOff x="1316561" y="1495670"/>
            <a:chExt cx="3676320" cy="280077"/>
          </a:xfrm>
        </p:grpSpPr>
        <p:pic>
          <p:nvPicPr>
            <p:cNvPr id="101" name="그림 100"/>
            <p:cNvPicPr>
              <a:picLocks noChangeAspect="1"/>
            </p:cNvPicPr>
            <p:nvPr/>
          </p:nvPicPr>
          <p:blipFill>
            <a:blip r:embed="rId8"/>
            <a:stretch>
              <a:fillRect/>
            </a:stretch>
          </p:blipFill>
          <p:spPr>
            <a:xfrm>
              <a:off x="1316561" y="1495670"/>
              <a:ext cx="932484" cy="280077"/>
            </a:xfrm>
            <a:prstGeom prst="rect">
              <a:avLst/>
            </a:prstGeom>
          </p:spPr>
        </p:pic>
        <p:pic>
          <p:nvPicPr>
            <p:cNvPr id="107" name="그림 106"/>
            <p:cNvPicPr>
              <a:picLocks noChangeAspect="1"/>
            </p:cNvPicPr>
            <p:nvPr/>
          </p:nvPicPr>
          <p:blipFill>
            <a:blip r:embed="rId8"/>
            <a:stretch>
              <a:fillRect/>
            </a:stretch>
          </p:blipFill>
          <p:spPr>
            <a:xfrm>
              <a:off x="2231174" y="1495670"/>
              <a:ext cx="932484" cy="280077"/>
            </a:xfrm>
            <a:prstGeom prst="rect">
              <a:avLst/>
            </a:prstGeom>
          </p:spPr>
        </p:pic>
        <p:pic>
          <p:nvPicPr>
            <p:cNvPr id="112" name="그림 111"/>
            <p:cNvPicPr>
              <a:picLocks noChangeAspect="1"/>
            </p:cNvPicPr>
            <p:nvPr/>
          </p:nvPicPr>
          <p:blipFill>
            <a:blip r:embed="rId8"/>
            <a:stretch>
              <a:fillRect/>
            </a:stretch>
          </p:blipFill>
          <p:spPr>
            <a:xfrm>
              <a:off x="3145786" y="1495670"/>
              <a:ext cx="932484" cy="280077"/>
            </a:xfrm>
            <a:prstGeom prst="rect">
              <a:avLst/>
            </a:prstGeom>
          </p:spPr>
        </p:pic>
        <p:pic>
          <p:nvPicPr>
            <p:cNvPr id="113" name="그림 112"/>
            <p:cNvPicPr>
              <a:picLocks noChangeAspect="1"/>
            </p:cNvPicPr>
            <p:nvPr/>
          </p:nvPicPr>
          <p:blipFill>
            <a:blip r:embed="rId8"/>
            <a:stretch>
              <a:fillRect/>
            </a:stretch>
          </p:blipFill>
          <p:spPr>
            <a:xfrm>
              <a:off x="4060397" y="1495670"/>
              <a:ext cx="932484" cy="280077"/>
            </a:xfrm>
            <a:prstGeom prst="rect">
              <a:avLst/>
            </a:prstGeom>
          </p:spPr>
        </p:pic>
      </p:grpSp>
      <p:grpSp>
        <p:nvGrpSpPr>
          <p:cNvPr id="118" name="그룹 117"/>
          <p:cNvGrpSpPr/>
          <p:nvPr/>
        </p:nvGrpSpPr>
        <p:grpSpPr>
          <a:xfrm>
            <a:off x="5721213" y="1484784"/>
            <a:ext cx="1371067" cy="314325"/>
            <a:chOff x="5710780" y="1895395"/>
            <a:chExt cx="1603857" cy="314325"/>
          </a:xfrm>
        </p:grpSpPr>
        <p:grpSp>
          <p:nvGrpSpPr>
            <p:cNvPr id="123" name="그룹 122"/>
            <p:cNvGrpSpPr/>
            <p:nvPr/>
          </p:nvGrpSpPr>
          <p:grpSpPr>
            <a:xfrm>
              <a:off x="5710780" y="1895395"/>
              <a:ext cx="1603857" cy="314325"/>
              <a:chOff x="5292380" y="1813342"/>
              <a:chExt cx="1007811" cy="314325"/>
            </a:xfrm>
          </p:grpSpPr>
          <p:pic>
            <p:nvPicPr>
              <p:cNvPr id="12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직사각형 12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2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7" name="표 126"/>
          <p:cNvGraphicFramePr>
            <a:graphicFrameLocks noGrp="1"/>
          </p:cNvGraphicFramePr>
          <p:nvPr>
            <p:extLst>
              <p:ext uri="{D42A27DB-BD31-4B8C-83A1-F6EECF244321}">
                <p14:modId xmlns:p14="http://schemas.microsoft.com/office/powerpoint/2010/main" val="495596514"/>
              </p:ext>
            </p:extLst>
          </p:nvPr>
        </p:nvGraphicFramePr>
        <p:xfrm>
          <a:off x="1375110" y="2859845"/>
          <a:ext cx="5649220" cy="1625004"/>
        </p:xfrm>
        <a:graphic>
          <a:graphicData uri="http://schemas.openxmlformats.org/drawingml/2006/table">
            <a:tbl>
              <a:tblPr firstRow="1" bandRow="1">
                <a:tableStyleId>{5C22544A-7EE6-4342-B048-85BDC9FD1C3A}</a:tableStyleId>
              </a:tblPr>
              <a:tblGrid>
                <a:gridCol w="820626"/>
                <a:gridCol w="576064"/>
                <a:gridCol w="792088"/>
                <a:gridCol w="1008112"/>
                <a:gridCol w="423159"/>
                <a:gridCol w="559617"/>
                <a:gridCol w="817424"/>
                <a:gridCol w="652130"/>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시작일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50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60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90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20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100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직사각형 127"/>
          <p:cNvSpPr/>
          <p:nvPr/>
        </p:nvSpPr>
        <p:spPr bwMode="auto">
          <a:xfrm>
            <a:off x="1406120" y="4276640"/>
            <a:ext cx="756958" cy="16708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135" name="직사각형 134"/>
          <p:cNvSpPr/>
          <p:nvPr/>
        </p:nvSpPr>
        <p:spPr bwMode="auto">
          <a:xfrm>
            <a:off x="1381414" y="3194292"/>
            <a:ext cx="792550"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학생등록완료</a:t>
            </a:r>
            <a:endParaRPr kumimoji="1" lang="ko-KR" altLang="en-US" sz="900" b="1" dirty="0">
              <a:solidFill>
                <a:schemeClr val="bg1"/>
              </a:solidFill>
              <a:latin typeface="Arial" charset="0"/>
              <a:ea typeface="돋움" pitchFamily="50" charset="-127"/>
            </a:endParaRPr>
          </a:p>
        </p:txBody>
      </p:sp>
      <p:sp>
        <p:nvSpPr>
          <p:cNvPr id="139" name="직사각형 138"/>
          <p:cNvSpPr/>
          <p:nvPr/>
        </p:nvSpPr>
        <p:spPr bwMode="auto">
          <a:xfrm>
            <a:off x="1388324" y="3479948"/>
            <a:ext cx="792550" cy="167539"/>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accent1"/>
                </a:solidFill>
                <a:latin typeface="Arial" charset="0"/>
                <a:ea typeface="돋움" pitchFamily="50" charset="-127"/>
              </a:rPr>
              <a:t>테스트 중</a:t>
            </a:r>
            <a:endParaRPr kumimoji="1" lang="ko-KR" altLang="en-US" sz="900" b="1" dirty="0">
              <a:solidFill>
                <a:schemeClr val="accent1"/>
              </a:solidFill>
              <a:latin typeface="Arial" charset="0"/>
              <a:ea typeface="돋움" pitchFamily="50" charset="-127"/>
            </a:endParaRPr>
          </a:p>
        </p:txBody>
      </p:sp>
      <p:sp>
        <p:nvSpPr>
          <p:cNvPr id="141" name="직사각형 140"/>
          <p:cNvSpPr/>
          <p:nvPr/>
        </p:nvSpPr>
        <p:spPr bwMode="auto">
          <a:xfrm>
            <a:off x="1388324" y="3740411"/>
            <a:ext cx="792550" cy="167539"/>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테스트 완료</a:t>
            </a:r>
            <a:endParaRPr kumimoji="1" lang="ko-KR" altLang="en-US" sz="900" b="1" dirty="0">
              <a:latin typeface="Arial" charset="0"/>
              <a:ea typeface="돋움" pitchFamily="50" charset="-127"/>
            </a:endParaRPr>
          </a:p>
        </p:txBody>
      </p:sp>
      <p:sp>
        <p:nvSpPr>
          <p:cNvPr id="142" name="직사각형 141"/>
          <p:cNvSpPr/>
          <p:nvPr/>
        </p:nvSpPr>
        <p:spPr bwMode="auto">
          <a:xfrm>
            <a:off x="1388324" y="4000874"/>
            <a:ext cx="792550"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반배치</a:t>
            </a:r>
            <a:r>
              <a:rPr kumimoji="1" lang="ko-KR" altLang="en-US" sz="900" b="1" dirty="0" smtClean="0">
                <a:solidFill>
                  <a:schemeClr val="bg1"/>
                </a:solidFill>
                <a:latin typeface="Arial" charset="0"/>
                <a:ea typeface="돋움" pitchFamily="50" charset="-127"/>
              </a:rPr>
              <a:t> 중</a:t>
            </a:r>
            <a:endParaRPr kumimoji="1" lang="ko-KR" altLang="en-US" sz="900" b="1" dirty="0">
              <a:solidFill>
                <a:schemeClr val="bg1"/>
              </a:solidFill>
              <a:latin typeface="Arial" charset="0"/>
              <a:ea typeface="돋움" pitchFamily="50" charset="-127"/>
            </a:endParaRPr>
          </a:p>
        </p:txBody>
      </p:sp>
      <p:graphicFrame>
        <p:nvGraphicFramePr>
          <p:cNvPr id="143" name="표 142"/>
          <p:cNvGraphicFramePr>
            <a:graphicFrameLocks noGrp="1"/>
          </p:cNvGraphicFramePr>
          <p:nvPr>
            <p:extLst>
              <p:ext uri="{D42A27DB-BD31-4B8C-83A1-F6EECF244321}">
                <p14:modId xmlns:p14="http://schemas.microsoft.com/office/powerpoint/2010/main" val="1991674979"/>
              </p:ext>
            </p:extLst>
          </p:nvPr>
        </p:nvGraphicFramePr>
        <p:xfrm>
          <a:off x="1403648" y="5096070"/>
          <a:ext cx="5649220" cy="1552997"/>
        </p:xfrm>
        <a:graphic>
          <a:graphicData uri="http://schemas.openxmlformats.org/drawingml/2006/table">
            <a:tbl>
              <a:tblPr firstRow="1" bandRow="1">
                <a:tableStyleId>{5C22544A-7EE6-4342-B048-85BDC9FD1C3A}</a:tableStyleId>
              </a:tblPr>
              <a:tblGrid>
                <a:gridCol w="360040"/>
                <a:gridCol w="720080"/>
                <a:gridCol w="648072"/>
                <a:gridCol w="504056"/>
                <a:gridCol w="1152128"/>
                <a:gridCol w="795290"/>
                <a:gridCol w="734777"/>
                <a:gridCol w="734777"/>
              </a:tblGrid>
              <a:tr h="375872">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이메일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테스트결과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분류담당   </a:t>
                      </a:r>
                      <a:r>
                        <a:rPr lang="en-US" altLang="ko-KR" sz="900" dirty="0" smtClean="0">
                          <a:solidFill>
                            <a:schemeClr val="tx1"/>
                          </a:solidFill>
                        </a:rPr>
                        <a:t>(</a:t>
                      </a:r>
                      <a:r>
                        <a:rPr lang="ko-KR" altLang="en-US" sz="900" dirty="0" smtClean="0">
                          <a:solidFill>
                            <a:schemeClr val="tx1"/>
                          </a:solidFill>
                        </a:rPr>
                        <a:t>채점 담당</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과장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kyle@dddd.com</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고급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미참여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9110" y="3191421"/>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TextBox 67"/>
          <p:cNvSpPr txBox="1"/>
          <p:nvPr/>
        </p:nvSpPr>
        <p:spPr>
          <a:xfrm>
            <a:off x="5526905" y="2836888"/>
            <a:ext cx="862244" cy="169683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74" name="꺾인 연결선 73"/>
          <p:cNvCxnSpPr>
            <a:stCxn id="68" idx="0"/>
            <a:endCxn id="73" idx="0"/>
          </p:cNvCxnSpPr>
          <p:nvPr/>
        </p:nvCxnSpPr>
        <p:spPr bwMode="auto">
          <a:xfrm rot="5400000" flipH="1" flipV="1">
            <a:off x="6411653" y="894586"/>
            <a:ext cx="1488676" cy="2395928"/>
          </a:xfrm>
          <a:prstGeom prst="bentConnector3">
            <a:avLst>
              <a:gd name="adj1" fmla="val 11535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0"/>
          <p:cNvSpPr txBox="1"/>
          <p:nvPr/>
        </p:nvSpPr>
        <p:spPr>
          <a:xfrm>
            <a:off x="6555567" y="3152667"/>
            <a:ext cx="305474" cy="234324"/>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52" name="꺾인 연결선 51"/>
          <p:cNvCxnSpPr>
            <a:stCxn id="51" idx="3"/>
            <a:endCxn id="53" idx="3"/>
          </p:cNvCxnSpPr>
          <p:nvPr/>
        </p:nvCxnSpPr>
        <p:spPr bwMode="auto">
          <a:xfrm>
            <a:off x="6861041" y="3269829"/>
            <a:ext cx="391126" cy="2609804"/>
          </a:xfrm>
          <a:prstGeom prst="bentConnector3">
            <a:avLst>
              <a:gd name="adj1" fmla="val 15844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1243432" y="4969881"/>
            <a:ext cx="6008735" cy="1819504"/>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69" name="표 68"/>
          <p:cNvGraphicFramePr>
            <a:graphicFrameLocks noGrp="1"/>
          </p:cNvGraphicFramePr>
          <p:nvPr>
            <p:extLst>
              <p:ext uri="{D42A27DB-BD31-4B8C-83A1-F6EECF244321}">
                <p14:modId xmlns:p14="http://schemas.microsoft.com/office/powerpoint/2010/main" val="2822456726"/>
              </p:ext>
            </p:extLst>
          </p:nvPr>
        </p:nvGraphicFramePr>
        <p:xfrm>
          <a:off x="1366287" y="1812167"/>
          <a:ext cx="4354925" cy="1024719"/>
        </p:xfrm>
        <a:graphic>
          <a:graphicData uri="http://schemas.openxmlformats.org/drawingml/2006/table">
            <a:tbl>
              <a:tblPr firstRow="1" bandRow="1">
                <a:tableStyleId>{5C22544A-7EE6-4342-B048-85BDC9FD1C3A}</a:tableStyleId>
              </a:tblPr>
              <a:tblGrid>
                <a:gridCol w="1166165"/>
                <a:gridCol w="1062920"/>
                <a:gridCol w="1062920"/>
                <a:gridCol w="1062920"/>
              </a:tblGrid>
              <a:tr h="19977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승인대기</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err="1" smtClean="0"/>
                        <a:t>반배치</a:t>
                      </a:r>
                      <a:r>
                        <a:rPr lang="ko-KR" altLang="en-US" sz="900" dirty="0" smtClean="0"/>
                        <a:t> 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테스트 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테스트 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학생등록 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0" name="TextBox 69"/>
          <p:cNvSpPr txBox="1"/>
          <p:nvPr/>
        </p:nvSpPr>
        <p:spPr>
          <a:xfrm>
            <a:off x="1341642" y="1777010"/>
            <a:ext cx="4448819" cy="1101892"/>
          </a:xfrm>
          <a:prstGeom prst="rect">
            <a:avLst/>
          </a:prstGeom>
          <a:noFill/>
          <a:ln w="25400">
            <a:solidFill>
              <a:srgbClr val="FF0000"/>
            </a:solidFill>
            <a:prstDash val="dash"/>
          </a:ln>
        </p:spPr>
        <p:txBody>
          <a:bodyPr wrap="square" rtlCol="0">
            <a:normAutofit/>
          </a:bodyPr>
          <a:lstStyle/>
          <a:p>
            <a:endParaRPr lang="ko-KR" altLang="en-US" dirty="0"/>
          </a:p>
        </p:txBody>
      </p:sp>
      <p:sp>
        <p:nvSpPr>
          <p:cNvPr id="71" name="직사각형 70"/>
          <p:cNvSpPr/>
          <p:nvPr/>
        </p:nvSpPr>
        <p:spPr>
          <a:xfrm>
            <a:off x="43543" y="1124744"/>
            <a:ext cx="1158993" cy="148692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75" name="꺾인 연결선 74"/>
          <p:cNvCxnSpPr>
            <a:stCxn id="70" idx="1"/>
            <a:endCxn id="71" idx="2"/>
          </p:cNvCxnSpPr>
          <p:nvPr/>
        </p:nvCxnSpPr>
        <p:spPr bwMode="auto">
          <a:xfrm rot="10800000" flipV="1">
            <a:off x="623040" y="2327955"/>
            <a:ext cx="718602" cy="283711"/>
          </a:xfrm>
          <a:prstGeom prst="bentConnector4">
            <a:avLst>
              <a:gd name="adj1" fmla="val 9679"/>
              <a:gd name="adj2" fmla="val 27476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4943046" y="2836888"/>
            <a:ext cx="655662" cy="1696838"/>
          </a:xfrm>
          <a:prstGeom prst="rect">
            <a:avLst/>
          </a:prstGeom>
          <a:noFill/>
          <a:ln w="25400">
            <a:solidFill>
              <a:srgbClr val="FF0000"/>
            </a:solidFill>
            <a:prstDash val="dash"/>
          </a:ln>
        </p:spPr>
        <p:txBody>
          <a:bodyPr wrap="square" rtlCol="0">
            <a:normAutofit/>
          </a:bodyPr>
          <a:lstStyle/>
          <a:p>
            <a:endParaRPr lang="ko-KR" altLang="en-US" dirty="0"/>
          </a:p>
        </p:txBody>
      </p:sp>
      <p:sp>
        <p:nvSpPr>
          <p:cNvPr id="81" name="직사각형 80"/>
          <p:cNvSpPr/>
          <p:nvPr/>
        </p:nvSpPr>
        <p:spPr>
          <a:xfrm>
            <a:off x="7542780" y="5096070"/>
            <a:ext cx="1532699" cy="1535695"/>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t>승인 대기의 클래스 수 는 테스트 결과에 따라 매치되는 클래스 수로 결정됨</a:t>
            </a:r>
            <a:endParaRPr lang="en-US" altLang="ko-KR" sz="1000" b="1" dirty="0" smtClean="0"/>
          </a:p>
          <a:p>
            <a:pPr marL="87313" lvl="1" indent="-87313">
              <a:buFont typeface="Arial" panose="020B0604020202020204" pitchFamily="34" charset="0"/>
              <a:buChar char="•"/>
            </a:pPr>
            <a:r>
              <a:rPr lang="ko-KR" altLang="en-US" sz="1000" b="1" dirty="0" smtClean="0"/>
              <a:t>보기 </a:t>
            </a:r>
            <a:r>
              <a:rPr lang="en-US" altLang="ko-KR" sz="1000" b="1" dirty="0" smtClean="0"/>
              <a:t>SPC Pre class </a:t>
            </a:r>
            <a:r>
              <a:rPr lang="ko-KR" altLang="en-US" sz="1000" b="1" dirty="0" smtClean="0"/>
              <a:t>의 경우 희망 클래스 수는 </a:t>
            </a:r>
            <a:r>
              <a:rPr lang="en-US" altLang="ko-KR" sz="1000" b="1" dirty="0" smtClean="0"/>
              <a:t>10</a:t>
            </a:r>
            <a:r>
              <a:rPr lang="ko-KR" altLang="en-US" sz="1000" b="1" dirty="0" smtClean="0"/>
              <a:t>개 이지만 테스트 결과에 따라 수업 배정 불가능 학생 발생 </a:t>
            </a:r>
            <a:endParaRPr lang="en-US" altLang="ko-KR" sz="1000" b="1" dirty="0" smtClean="0">
              <a:sym typeface="Wingdings" panose="05000000000000000000" pitchFamily="2" charset="2"/>
            </a:endParaRPr>
          </a:p>
        </p:txBody>
      </p:sp>
      <p:cxnSp>
        <p:nvCxnSpPr>
          <p:cNvPr id="83" name="꺾인 연결선 82"/>
          <p:cNvCxnSpPr>
            <a:stCxn id="76" idx="2"/>
            <a:endCxn id="81" idx="0"/>
          </p:cNvCxnSpPr>
          <p:nvPr/>
        </p:nvCxnSpPr>
        <p:spPr bwMode="auto">
          <a:xfrm rot="16200000" flipH="1">
            <a:off x="6508831" y="3295771"/>
            <a:ext cx="562344" cy="30382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4678545"/>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1(6). </a:t>
            </a:r>
            <a:r>
              <a:rPr lang="ko-KR" altLang="en-US" dirty="0" smtClean="0">
                <a:solidFill>
                  <a:srgbClr val="000000"/>
                </a:solidFill>
                <a:latin typeface="돋움"/>
                <a:ea typeface="돋움"/>
              </a:rPr>
              <a:t>레벨테스트 관리</a:t>
            </a:r>
            <a:r>
              <a:rPr lang="ko-KR" altLang="en-US" dirty="0">
                <a:solidFill>
                  <a:srgbClr val="000000"/>
                </a:solidFill>
                <a:latin typeface="돋움"/>
                <a:ea typeface="돋움"/>
              </a:rPr>
              <a:t> </a:t>
            </a:r>
            <a:r>
              <a:rPr lang="ko-KR" altLang="en-US" dirty="0" smtClean="0">
                <a:solidFill>
                  <a:srgbClr val="000000"/>
                </a:solidFill>
                <a:latin typeface="돋움"/>
                <a:ea typeface="돋움"/>
              </a:rPr>
              <a:t>전체보기</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324817"/>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레벨 테스트</a:t>
              </a:r>
              <a:r>
                <a:rPr lang="en-US" altLang="ko-KR" sz="900" b="1" dirty="0" smtClean="0">
                  <a:solidFill>
                    <a:schemeClr val="bg1"/>
                  </a:solidFill>
                </a:rPr>
                <a:t>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2"/>
            <a:ext cx="5851869" cy="260053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4"/>
          <a:stretch>
            <a:fillRect/>
          </a:stretch>
        </p:blipFill>
        <p:spPr>
          <a:xfrm>
            <a:off x="5790461" y="3843059"/>
            <a:ext cx="1293034" cy="197972"/>
          </a:xfrm>
          <a:prstGeom prst="rect">
            <a:avLst/>
          </a:prstGeom>
        </p:spPr>
      </p:pic>
      <p:pic>
        <p:nvPicPr>
          <p:cNvPr id="57" name="그림 56"/>
          <p:cNvPicPr>
            <a:picLocks noChangeAspect="1"/>
          </p:cNvPicPr>
          <p:nvPr/>
        </p:nvPicPr>
        <p:blipFill>
          <a:blip r:embed="rId5"/>
          <a:stretch>
            <a:fillRect/>
          </a:stretch>
        </p:blipFill>
        <p:spPr>
          <a:xfrm>
            <a:off x="6075785" y="1481292"/>
            <a:ext cx="1016495" cy="201125"/>
          </a:xfrm>
          <a:prstGeom prst="rect">
            <a:avLst/>
          </a:prstGeom>
        </p:spPr>
      </p:pic>
      <p:pic>
        <p:nvPicPr>
          <p:cNvPr id="78" name="그림 77"/>
          <p:cNvPicPr>
            <a:picLocks noChangeAspect="1"/>
          </p:cNvPicPr>
          <p:nvPr/>
        </p:nvPicPr>
        <p:blipFill>
          <a:blip r:embed="rId6"/>
          <a:stretch>
            <a:fillRect/>
          </a:stretch>
        </p:blipFill>
        <p:spPr>
          <a:xfrm>
            <a:off x="1372612" y="3868550"/>
            <a:ext cx="1521869" cy="149692"/>
          </a:xfrm>
          <a:prstGeom prst="rect">
            <a:avLst/>
          </a:prstGeom>
        </p:spPr>
      </p:pic>
      <p:grpSp>
        <p:nvGrpSpPr>
          <p:cNvPr id="7" name="그룹 6"/>
          <p:cNvGrpSpPr/>
          <p:nvPr/>
        </p:nvGrpSpPr>
        <p:grpSpPr>
          <a:xfrm>
            <a:off x="1316560" y="1495670"/>
            <a:ext cx="4446221" cy="280077"/>
            <a:chOff x="1316561" y="1495670"/>
            <a:chExt cx="3676320" cy="280077"/>
          </a:xfrm>
        </p:grpSpPr>
        <p:pic>
          <p:nvPicPr>
            <p:cNvPr id="101" name="그림 100"/>
            <p:cNvPicPr>
              <a:picLocks noChangeAspect="1"/>
            </p:cNvPicPr>
            <p:nvPr/>
          </p:nvPicPr>
          <p:blipFill>
            <a:blip r:embed="rId7"/>
            <a:stretch>
              <a:fillRect/>
            </a:stretch>
          </p:blipFill>
          <p:spPr>
            <a:xfrm>
              <a:off x="1316561" y="1495670"/>
              <a:ext cx="932484" cy="280077"/>
            </a:xfrm>
            <a:prstGeom prst="rect">
              <a:avLst/>
            </a:prstGeom>
          </p:spPr>
        </p:pic>
        <p:pic>
          <p:nvPicPr>
            <p:cNvPr id="107" name="그림 106"/>
            <p:cNvPicPr>
              <a:picLocks noChangeAspect="1"/>
            </p:cNvPicPr>
            <p:nvPr/>
          </p:nvPicPr>
          <p:blipFill>
            <a:blip r:embed="rId7"/>
            <a:stretch>
              <a:fillRect/>
            </a:stretch>
          </p:blipFill>
          <p:spPr>
            <a:xfrm>
              <a:off x="2231174" y="1495670"/>
              <a:ext cx="932484" cy="280077"/>
            </a:xfrm>
            <a:prstGeom prst="rect">
              <a:avLst/>
            </a:prstGeom>
          </p:spPr>
        </p:pic>
        <p:pic>
          <p:nvPicPr>
            <p:cNvPr id="112" name="그림 111"/>
            <p:cNvPicPr>
              <a:picLocks noChangeAspect="1"/>
            </p:cNvPicPr>
            <p:nvPr/>
          </p:nvPicPr>
          <p:blipFill>
            <a:blip r:embed="rId7"/>
            <a:stretch>
              <a:fillRect/>
            </a:stretch>
          </p:blipFill>
          <p:spPr>
            <a:xfrm>
              <a:off x="3145786" y="1495670"/>
              <a:ext cx="932484" cy="280077"/>
            </a:xfrm>
            <a:prstGeom prst="rect">
              <a:avLst/>
            </a:prstGeom>
          </p:spPr>
        </p:pic>
        <p:pic>
          <p:nvPicPr>
            <p:cNvPr id="113" name="그림 112"/>
            <p:cNvPicPr>
              <a:picLocks noChangeAspect="1"/>
            </p:cNvPicPr>
            <p:nvPr/>
          </p:nvPicPr>
          <p:blipFill>
            <a:blip r:embed="rId7"/>
            <a:stretch>
              <a:fillRect/>
            </a:stretch>
          </p:blipFill>
          <p:spPr>
            <a:xfrm>
              <a:off x="4060397" y="1495670"/>
              <a:ext cx="932484" cy="280077"/>
            </a:xfrm>
            <a:prstGeom prst="rect">
              <a:avLst/>
            </a:prstGeom>
          </p:spPr>
        </p:pic>
      </p:grpSp>
      <p:grpSp>
        <p:nvGrpSpPr>
          <p:cNvPr id="118" name="그룹 117"/>
          <p:cNvGrpSpPr/>
          <p:nvPr/>
        </p:nvGrpSpPr>
        <p:grpSpPr>
          <a:xfrm>
            <a:off x="5721213" y="1484784"/>
            <a:ext cx="1371067" cy="314325"/>
            <a:chOff x="5710780" y="1895395"/>
            <a:chExt cx="1603857" cy="314325"/>
          </a:xfrm>
        </p:grpSpPr>
        <p:grpSp>
          <p:nvGrpSpPr>
            <p:cNvPr id="123" name="그룹 122"/>
            <p:cNvGrpSpPr/>
            <p:nvPr/>
          </p:nvGrpSpPr>
          <p:grpSpPr>
            <a:xfrm>
              <a:off x="5710780" y="1895395"/>
              <a:ext cx="1603857" cy="314325"/>
              <a:chOff x="5292380" y="1813342"/>
              <a:chExt cx="1007811" cy="314325"/>
            </a:xfrm>
          </p:grpSpPr>
          <p:pic>
            <p:nvPicPr>
              <p:cNvPr id="12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직사각형 12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2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7" name="표 126"/>
          <p:cNvGraphicFramePr>
            <a:graphicFrameLocks noGrp="1"/>
          </p:cNvGraphicFramePr>
          <p:nvPr>
            <p:extLst/>
          </p:nvPr>
        </p:nvGraphicFramePr>
        <p:xfrm>
          <a:off x="1375110" y="2433526"/>
          <a:ext cx="5649220" cy="1383774"/>
        </p:xfrm>
        <a:graphic>
          <a:graphicData uri="http://schemas.openxmlformats.org/drawingml/2006/table">
            <a:tbl>
              <a:tblPr firstRow="1" bandRow="1">
                <a:tableStyleId>{5C22544A-7EE6-4342-B048-85BDC9FD1C3A}</a:tableStyleId>
              </a:tblPr>
              <a:tblGrid>
                <a:gridCol w="460586"/>
                <a:gridCol w="576064"/>
                <a:gridCol w="720080"/>
                <a:gridCol w="648072"/>
                <a:gridCol w="648072"/>
                <a:gridCol w="792088"/>
                <a:gridCol w="576064"/>
                <a:gridCol w="360040"/>
                <a:gridCol w="576064"/>
                <a:gridCol w="292090"/>
              </a:tblGrid>
              <a:tr h="294214">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7244">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60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100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6259" y="2917502"/>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5" name="직사각형 144"/>
          <p:cNvSpPr/>
          <p:nvPr/>
        </p:nvSpPr>
        <p:spPr>
          <a:xfrm>
            <a:off x="7249325" y="555624"/>
            <a:ext cx="1786815" cy="605312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레벨 테스트</a:t>
            </a:r>
            <a:r>
              <a:rPr lang="ko-KR" altLang="en-US" sz="1000" b="1" dirty="0" smtClean="0"/>
              <a:t>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첫 화면에서 </a:t>
            </a:r>
            <a:r>
              <a:rPr lang="ko-KR" altLang="en-US" sz="1000" dirty="0"/>
              <a:t> </a:t>
            </a:r>
            <a:r>
              <a:rPr lang="ko-KR" altLang="en-US" sz="1000" dirty="0" smtClean="0"/>
              <a:t>출제</a:t>
            </a:r>
            <a:r>
              <a:rPr lang="ko-KR" altLang="en-US" sz="1000" dirty="0" smtClean="0"/>
              <a:t> </a:t>
            </a:r>
            <a:r>
              <a:rPr lang="en-US" altLang="ko-KR" sz="1000" dirty="0" smtClean="0"/>
              <a:t>&gt; </a:t>
            </a:r>
            <a:r>
              <a:rPr lang="ko-KR" altLang="en-US" sz="1000" dirty="0" smtClean="0"/>
              <a:t>시험진행</a:t>
            </a:r>
            <a:r>
              <a:rPr lang="ko-KR" altLang="en-US" sz="1000" dirty="0" smtClean="0"/>
              <a:t> </a:t>
            </a:r>
            <a:r>
              <a:rPr lang="en-US" altLang="ko-KR" sz="1000" dirty="0" smtClean="0"/>
              <a:t>&gt; </a:t>
            </a:r>
            <a:r>
              <a:rPr lang="ko-KR" altLang="en-US" sz="1000" dirty="0" smtClean="0"/>
              <a:t>시험 </a:t>
            </a:r>
            <a:r>
              <a:rPr lang="ko-KR" altLang="en-US" sz="1000" dirty="0" err="1" smtClean="0"/>
              <a:t>미진행</a:t>
            </a:r>
            <a:r>
              <a:rPr lang="ko-KR" altLang="en-US" sz="1000" dirty="0"/>
              <a:t> </a:t>
            </a:r>
            <a:r>
              <a:rPr lang="ko-KR" altLang="en-US" sz="1000" dirty="0" smtClean="0"/>
              <a:t>순으로 보여주기</a:t>
            </a:r>
            <a:endParaRPr lang="en-US" altLang="ko-KR" sz="1000" dirty="0"/>
          </a:p>
          <a:p>
            <a:pPr marL="271463" lvl="1" indent="-185738">
              <a:buFont typeface="Wingdings" panose="05000000000000000000" pitchFamily="2" charset="2"/>
              <a:buChar char="v"/>
            </a:pPr>
            <a:r>
              <a:rPr lang="en-US" altLang="ko-KR" sz="1000" b="1" dirty="0" smtClean="0"/>
              <a:t>[</a:t>
            </a:r>
            <a:r>
              <a:rPr lang="ko-KR" altLang="en-US" sz="1000" b="1" dirty="0" smtClean="0"/>
              <a:t>출제</a:t>
            </a:r>
            <a:r>
              <a:rPr lang="en-US" altLang="ko-KR" sz="1000" b="1" dirty="0" smtClean="0"/>
              <a:t>]</a:t>
            </a:r>
          </a:p>
          <a:p>
            <a:pPr marL="346075" lvl="2" indent="-171450">
              <a:buFont typeface="Wingdings" panose="05000000000000000000" pitchFamily="2" charset="2"/>
              <a:buChar char="Ø"/>
            </a:pPr>
            <a:r>
              <a:rPr lang="en-US" altLang="ko-KR" sz="1000" dirty="0"/>
              <a:t> </a:t>
            </a:r>
            <a:r>
              <a:rPr lang="ko-KR" altLang="en-US" sz="1000" dirty="0" smtClean="0"/>
              <a:t>현재일 기준으로 </a:t>
            </a:r>
            <a:r>
              <a:rPr lang="en-US" altLang="ko-KR" sz="1000" dirty="0" smtClean="0"/>
              <a:t>5</a:t>
            </a:r>
            <a:r>
              <a:rPr lang="ko-KR" altLang="en-US" sz="1000" dirty="0" smtClean="0"/>
              <a:t>일 이내 시험 시작 예정인 프로그램 우선 </a:t>
            </a:r>
            <a:r>
              <a:rPr lang="ko-KR" altLang="en-US" sz="1000" dirty="0" err="1" smtClean="0"/>
              <a:t>최상단</a:t>
            </a:r>
            <a:r>
              <a:rPr lang="ko-KR" altLang="en-US" sz="1000" dirty="0" smtClean="0"/>
              <a:t> 노출</a:t>
            </a:r>
            <a:endParaRPr lang="en-US" altLang="ko-KR" sz="1000" dirty="0" smtClean="0"/>
          </a:p>
          <a:p>
            <a:pPr marL="346075" lvl="2" indent="-171450">
              <a:buFont typeface="Wingdings" panose="05000000000000000000" pitchFamily="2" charset="2"/>
              <a:buChar char="Ø"/>
            </a:pPr>
            <a:r>
              <a:rPr lang="ko-KR" altLang="en-US" sz="1000" dirty="0" smtClean="0"/>
              <a:t>현재일 기준 가장 최근 시일 내 시작 예정인 프로그램 최우선 노출</a:t>
            </a:r>
            <a:endParaRPr lang="en-US" altLang="ko-KR" sz="1000" dirty="0" smtClean="0"/>
          </a:p>
          <a:p>
            <a:pPr marL="346075" lvl="2" indent="-171450">
              <a:buFont typeface="Wingdings" panose="05000000000000000000" pitchFamily="2" charset="2"/>
              <a:buChar char="Ø"/>
            </a:pPr>
            <a:r>
              <a:rPr lang="en-US" altLang="ko-KR" sz="1000" dirty="0" smtClean="0"/>
              <a:t>ex) </a:t>
            </a:r>
            <a:r>
              <a:rPr lang="ko-KR" altLang="en-US" sz="1000" dirty="0" smtClean="0"/>
              <a:t>현재일 </a:t>
            </a:r>
            <a:r>
              <a:rPr lang="en-US" altLang="ko-KR" sz="1000" dirty="0" smtClean="0"/>
              <a:t>: 12</a:t>
            </a:r>
            <a:r>
              <a:rPr lang="ko-KR" altLang="en-US" sz="1000" dirty="0" smtClean="0"/>
              <a:t>월 </a:t>
            </a:r>
            <a:r>
              <a:rPr lang="en-US" altLang="ko-KR" sz="1000" dirty="0" smtClean="0"/>
              <a:t>5</a:t>
            </a:r>
            <a:r>
              <a:rPr lang="ko-KR" altLang="en-US" sz="1000" dirty="0" smtClean="0"/>
              <a:t>일 </a:t>
            </a:r>
            <a:r>
              <a:rPr lang="en-US" altLang="ko-KR" sz="1000" dirty="0" smtClean="0">
                <a:sym typeface="Wingdings" panose="05000000000000000000" pitchFamily="2" charset="2"/>
              </a:rPr>
              <a:t> 12</a:t>
            </a:r>
            <a:r>
              <a:rPr lang="ko-KR" altLang="en-US" sz="1000" dirty="0" smtClean="0">
                <a:sym typeface="Wingdings" panose="05000000000000000000" pitchFamily="2" charset="2"/>
              </a:rPr>
              <a:t>월 </a:t>
            </a:r>
            <a:r>
              <a:rPr lang="en-US" altLang="ko-KR" sz="1000" dirty="0" smtClean="0">
                <a:sym typeface="Wingdings" panose="05000000000000000000" pitchFamily="2" charset="2"/>
              </a:rPr>
              <a:t>10</a:t>
            </a:r>
            <a:r>
              <a:rPr lang="ko-KR" altLang="en-US" sz="1000" dirty="0" smtClean="0">
                <a:sym typeface="Wingdings" panose="05000000000000000000" pitchFamily="2" charset="2"/>
              </a:rPr>
              <a:t>일까지 모두 보여주되 </a:t>
            </a:r>
            <a:r>
              <a:rPr lang="en-US" altLang="ko-KR" sz="1000" dirty="0" smtClean="0">
                <a:sym typeface="Wingdings" panose="05000000000000000000" pitchFamily="2" charset="2"/>
              </a:rPr>
              <a:t>6</a:t>
            </a:r>
            <a:r>
              <a:rPr lang="ko-KR" altLang="en-US" sz="1000" dirty="0" smtClean="0">
                <a:sym typeface="Wingdings" panose="05000000000000000000" pitchFamily="2" charset="2"/>
              </a:rPr>
              <a:t>일이 최우선</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b="1" dirty="0" smtClean="0"/>
              <a:t>[</a:t>
            </a:r>
            <a:r>
              <a:rPr lang="ko-KR" altLang="en-US" sz="1000" b="1" dirty="0" smtClean="0"/>
              <a:t>시험진행</a:t>
            </a:r>
            <a:r>
              <a:rPr lang="en-US" altLang="ko-KR" sz="1000" b="1" dirty="0" smtClean="0"/>
              <a:t>]</a:t>
            </a:r>
            <a:endParaRPr lang="en-US" altLang="ko-KR" sz="1000" b="1" dirty="0"/>
          </a:p>
          <a:p>
            <a:pPr marL="346075" lvl="2" indent="-171450">
              <a:buFont typeface="Wingdings" panose="05000000000000000000" pitchFamily="2" charset="2"/>
              <a:buChar char="Ø"/>
            </a:pPr>
            <a:r>
              <a:rPr lang="en-US" altLang="ko-KR" sz="1000" dirty="0"/>
              <a:t> </a:t>
            </a:r>
            <a:r>
              <a:rPr lang="en-US" altLang="ko-KR" sz="1000" dirty="0" smtClean="0"/>
              <a:t>[</a:t>
            </a:r>
            <a:r>
              <a:rPr lang="ko-KR" altLang="en-US" sz="1000" dirty="0" smtClean="0"/>
              <a:t>출제</a:t>
            </a:r>
            <a:r>
              <a:rPr lang="en-US" altLang="ko-KR" sz="1000" dirty="0" smtClean="0"/>
              <a:t>], [</a:t>
            </a:r>
            <a:r>
              <a:rPr lang="ko-KR" altLang="en-US" sz="1000" dirty="0" smtClean="0"/>
              <a:t>출제완료</a:t>
            </a:r>
            <a:r>
              <a:rPr lang="en-US" altLang="ko-KR" sz="1000" dirty="0" smtClean="0"/>
              <a:t>] </a:t>
            </a:r>
            <a:r>
              <a:rPr lang="ko-KR" altLang="en-US" sz="1000" dirty="0" smtClean="0"/>
              <a:t>항목 아래 노출</a:t>
            </a:r>
            <a:r>
              <a:rPr lang="en-US" altLang="ko-KR" sz="1000" dirty="0" smtClean="0"/>
              <a:t>, </a:t>
            </a:r>
            <a:r>
              <a:rPr lang="ko-KR" altLang="en-US" sz="1000" dirty="0" smtClean="0"/>
              <a:t>없을 시 </a:t>
            </a:r>
            <a:r>
              <a:rPr lang="ko-KR" altLang="en-US" sz="1000" dirty="0" err="1" smtClean="0"/>
              <a:t>최상단</a:t>
            </a:r>
            <a:r>
              <a:rPr lang="ko-KR" altLang="en-US" sz="1000" dirty="0" smtClean="0"/>
              <a:t> 노출</a:t>
            </a:r>
            <a:endParaRPr lang="en-US" altLang="ko-KR" sz="1000" dirty="0" smtClean="0"/>
          </a:p>
          <a:p>
            <a:pPr marL="346075" lvl="2" indent="-171450">
              <a:buFont typeface="Wingdings" panose="05000000000000000000" pitchFamily="2" charset="2"/>
              <a:buChar char="Ø"/>
            </a:pPr>
            <a:r>
              <a:rPr lang="ko-KR" altLang="en-US" sz="1000" dirty="0" smtClean="0">
                <a:sym typeface="Wingdings" panose="05000000000000000000" pitchFamily="2" charset="2"/>
              </a:rPr>
              <a:t>시험 시작일이 빠른 순서로 나열</a:t>
            </a:r>
            <a:endParaRPr lang="en-US" altLang="ko-KR" sz="1000" dirty="0" smtClean="0">
              <a:sym typeface="Wingdings" panose="05000000000000000000" pitchFamily="2" charset="2"/>
            </a:endParaRPr>
          </a:p>
          <a:p>
            <a:pPr marL="346075" lvl="2" indent="-171450">
              <a:buFont typeface="Wingdings" panose="05000000000000000000" pitchFamily="2" charset="2"/>
              <a:buChar char="Ø"/>
            </a:pPr>
            <a:r>
              <a:rPr lang="ko-KR" altLang="en-US" sz="1000" dirty="0" smtClean="0">
                <a:sym typeface="Wingdings" panose="05000000000000000000" pitchFamily="2" charset="2"/>
              </a:rPr>
              <a:t>동일한 날짜 시험 시작일 경우 시험 종료일이 빠른 순</a:t>
            </a:r>
            <a:endParaRPr lang="en-US" altLang="ko-KR" sz="1000" dirty="0" smtClean="0">
              <a:sym typeface="Wingdings" panose="05000000000000000000" pitchFamily="2" charset="2"/>
            </a:endParaRPr>
          </a:p>
          <a:p>
            <a:pPr marL="346075" lvl="2" indent="-171450">
              <a:buFont typeface="Wingdings" panose="05000000000000000000" pitchFamily="2" charset="2"/>
              <a:buChar char="Ø"/>
            </a:pPr>
            <a:r>
              <a:rPr lang="ko-KR" altLang="en-US" sz="1000" dirty="0">
                <a:sym typeface="Wingdings" panose="05000000000000000000" pitchFamily="2" charset="2"/>
              </a:rPr>
              <a:t>예</a:t>
            </a:r>
            <a:r>
              <a:rPr lang="en-US" altLang="ko-KR" sz="1000" dirty="0">
                <a:sym typeface="Wingdings" panose="05000000000000000000" pitchFamily="2" charset="2"/>
              </a:rPr>
              <a:t>) 12</a:t>
            </a:r>
            <a:r>
              <a:rPr lang="ko-KR" altLang="en-US" sz="1000" dirty="0">
                <a:sym typeface="Wingdings" panose="05000000000000000000" pitchFamily="2" charset="2"/>
              </a:rPr>
              <a:t>월 </a:t>
            </a:r>
            <a:r>
              <a:rPr lang="en-US" altLang="ko-KR" sz="1000" dirty="0">
                <a:sym typeface="Wingdings" panose="05000000000000000000" pitchFamily="2" charset="2"/>
              </a:rPr>
              <a:t>1</a:t>
            </a:r>
            <a:r>
              <a:rPr lang="ko-KR" altLang="en-US" sz="1000" dirty="0">
                <a:sym typeface="Wingdings" panose="05000000000000000000" pitchFamily="2" charset="2"/>
              </a:rPr>
              <a:t>일 기준 </a:t>
            </a:r>
            <a:endParaRPr lang="en-US" altLang="ko-KR" sz="1000" dirty="0" smtClean="0">
              <a:sym typeface="Wingdings" panose="05000000000000000000" pitchFamily="2" charset="2"/>
            </a:endParaRPr>
          </a:p>
          <a:p>
            <a:pPr marL="174625" lvl="2"/>
            <a:r>
              <a:rPr lang="en-US" altLang="ko-KR" sz="1000" dirty="0" smtClean="0">
                <a:sym typeface="Wingdings" panose="05000000000000000000" pitchFamily="2" charset="2"/>
              </a:rPr>
              <a:t>      11</a:t>
            </a:r>
            <a:r>
              <a:rPr lang="ko-KR" altLang="en-US" sz="1000" dirty="0">
                <a:sym typeface="Wingdings" panose="05000000000000000000" pitchFamily="2" charset="2"/>
              </a:rPr>
              <a:t>월 </a:t>
            </a:r>
            <a:r>
              <a:rPr lang="en-US" altLang="ko-KR" sz="1000" dirty="0">
                <a:sym typeface="Wingdings" panose="05000000000000000000" pitchFamily="2" charset="2"/>
              </a:rPr>
              <a:t>25</a:t>
            </a:r>
            <a:r>
              <a:rPr lang="ko-KR" altLang="en-US" sz="1000" dirty="0">
                <a:sym typeface="Wingdings" panose="05000000000000000000" pitchFamily="2" charset="2"/>
              </a:rPr>
              <a:t>일 </a:t>
            </a:r>
            <a:r>
              <a:rPr lang="en-US" altLang="ko-KR" sz="1000" dirty="0">
                <a:sym typeface="Wingdings" panose="05000000000000000000" pitchFamily="2" charset="2"/>
              </a:rPr>
              <a:t>~ 12</a:t>
            </a:r>
            <a:r>
              <a:rPr lang="ko-KR" altLang="en-US" sz="1000" dirty="0">
                <a:sym typeface="Wingdings" panose="05000000000000000000" pitchFamily="2" charset="2"/>
              </a:rPr>
              <a:t>월 </a:t>
            </a:r>
            <a:r>
              <a:rPr lang="en-US" altLang="ko-KR" sz="1000" dirty="0">
                <a:sym typeface="Wingdings" panose="05000000000000000000" pitchFamily="2" charset="2"/>
              </a:rPr>
              <a:t>2</a:t>
            </a:r>
            <a:r>
              <a:rPr lang="ko-KR" altLang="en-US" sz="1000" dirty="0">
                <a:sym typeface="Wingdings" panose="05000000000000000000" pitchFamily="2" charset="2"/>
              </a:rPr>
              <a:t>일</a:t>
            </a:r>
          </a:p>
          <a:p>
            <a:pPr marL="174625" lvl="2"/>
            <a:r>
              <a:rPr lang="en-US" altLang="ko-KR" sz="1000" dirty="0" smtClean="0">
                <a:sym typeface="Wingdings" panose="05000000000000000000" pitchFamily="2" charset="2"/>
              </a:rPr>
              <a:t>      11</a:t>
            </a:r>
            <a:r>
              <a:rPr lang="ko-KR" altLang="en-US" sz="1000" dirty="0">
                <a:sym typeface="Wingdings" panose="05000000000000000000" pitchFamily="2" charset="2"/>
              </a:rPr>
              <a:t>월 </a:t>
            </a:r>
            <a:r>
              <a:rPr lang="en-US" altLang="ko-KR" sz="1000" dirty="0">
                <a:sym typeface="Wingdings" panose="05000000000000000000" pitchFamily="2" charset="2"/>
              </a:rPr>
              <a:t>25</a:t>
            </a:r>
            <a:r>
              <a:rPr lang="ko-KR" altLang="en-US" sz="1000" dirty="0">
                <a:sym typeface="Wingdings" panose="05000000000000000000" pitchFamily="2" charset="2"/>
              </a:rPr>
              <a:t>일 </a:t>
            </a:r>
            <a:r>
              <a:rPr lang="en-US" altLang="ko-KR" sz="1000" dirty="0">
                <a:sym typeface="Wingdings" panose="05000000000000000000" pitchFamily="2" charset="2"/>
              </a:rPr>
              <a:t>~ 12</a:t>
            </a:r>
            <a:r>
              <a:rPr lang="ko-KR" altLang="en-US" sz="1000" dirty="0">
                <a:sym typeface="Wingdings" panose="05000000000000000000" pitchFamily="2" charset="2"/>
              </a:rPr>
              <a:t>월 </a:t>
            </a:r>
            <a:r>
              <a:rPr lang="en-US" altLang="ko-KR" sz="1000" dirty="0">
                <a:sym typeface="Wingdings" panose="05000000000000000000" pitchFamily="2" charset="2"/>
              </a:rPr>
              <a:t>10</a:t>
            </a:r>
            <a:r>
              <a:rPr lang="ko-KR" altLang="en-US" sz="1000" dirty="0">
                <a:sym typeface="Wingdings" panose="05000000000000000000" pitchFamily="2" charset="2"/>
              </a:rPr>
              <a:t>일</a:t>
            </a:r>
          </a:p>
          <a:p>
            <a:pPr marL="174625" lvl="2"/>
            <a:r>
              <a:rPr lang="en-US" altLang="ko-KR" sz="1000" dirty="0" smtClean="0">
                <a:sym typeface="Wingdings" panose="05000000000000000000" pitchFamily="2" charset="2"/>
              </a:rPr>
              <a:t>      11</a:t>
            </a:r>
            <a:r>
              <a:rPr lang="ko-KR" altLang="en-US" sz="1000" dirty="0">
                <a:sym typeface="Wingdings" panose="05000000000000000000" pitchFamily="2" charset="2"/>
              </a:rPr>
              <a:t>월 </a:t>
            </a:r>
            <a:r>
              <a:rPr lang="en-US" altLang="ko-KR" sz="1000" dirty="0">
                <a:sym typeface="Wingdings" panose="05000000000000000000" pitchFamily="2" charset="2"/>
              </a:rPr>
              <a:t>29</a:t>
            </a:r>
            <a:r>
              <a:rPr lang="ko-KR" altLang="en-US" sz="1000" dirty="0">
                <a:sym typeface="Wingdings" panose="05000000000000000000" pitchFamily="2" charset="2"/>
              </a:rPr>
              <a:t>일 </a:t>
            </a:r>
            <a:r>
              <a:rPr lang="en-US" altLang="ko-KR" sz="1000" dirty="0" smtClean="0">
                <a:sym typeface="Wingdings" panose="05000000000000000000" pitchFamily="2" charset="2"/>
              </a:rPr>
              <a:t>~</a:t>
            </a:r>
          </a:p>
          <a:p>
            <a:pPr marL="271463" lvl="1" indent="-185738">
              <a:buFont typeface="Wingdings" panose="05000000000000000000" pitchFamily="2" charset="2"/>
              <a:buChar char="v"/>
            </a:pPr>
            <a:r>
              <a:rPr lang="en-US" altLang="ko-KR" sz="1000" b="1" dirty="0"/>
              <a:t>[</a:t>
            </a:r>
            <a:r>
              <a:rPr lang="ko-KR" altLang="en-US" sz="1000" b="1" dirty="0" smtClean="0"/>
              <a:t>시험 </a:t>
            </a:r>
            <a:r>
              <a:rPr lang="ko-KR" altLang="en-US" sz="1000" b="1" dirty="0" err="1" smtClean="0"/>
              <a:t>미진행</a:t>
            </a:r>
            <a:r>
              <a:rPr lang="en-US" altLang="ko-KR" sz="1000" b="1" dirty="0"/>
              <a:t>]</a:t>
            </a:r>
          </a:p>
          <a:p>
            <a:pPr marL="346075" lvl="2" indent="-171450">
              <a:buFont typeface="Wingdings" panose="05000000000000000000" pitchFamily="2" charset="2"/>
              <a:buChar char="Ø"/>
            </a:pPr>
            <a:r>
              <a:rPr lang="en-US" altLang="ko-KR" sz="1000" dirty="0"/>
              <a:t> </a:t>
            </a:r>
            <a:r>
              <a:rPr lang="ko-KR" altLang="en-US" sz="1000" dirty="0" smtClean="0"/>
              <a:t>지정된 테스트 기간</a:t>
            </a:r>
            <a:r>
              <a:rPr lang="en-US" altLang="ko-KR" sz="1000" dirty="0" smtClean="0"/>
              <a:t>(</a:t>
            </a:r>
            <a:r>
              <a:rPr lang="ko-KR" altLang="en-US" sz="1000" dirty="0" smtClean="0"/>
              <a:t>입과</a:t>
            </a:r>
            <a:r>
              <a:rPr lang="en-US" altLang="ko-KR" sz="1000" dirty="0" smtClean="0"/>
              <a:t>, </a:t>
            </a:r>
            <a:r>
              <a:rPr lang="ko-KR" altLang="en-US" sz="1000" dirty="0" smtClean="0"/>
              <a:t>중간</a:t>
            </a:r>
            <a:r>
              <a:rPr lang="en-US" altLang="ko-KR" sz="1000" dirty="0" smtClean="0"/>
              <a:t>, </a:t>
            </a:r>
            <a:r>
              <a:rPr lang="ko-KR" altLang="en-US" sz="1000" dirty="0" smtClean="0"/>
              <a:t>기말</a:t>
            </a:r>
            <a:r>
              <a:rPr lang="en-US" altLang="ko-KR" sz="1000" dirty="0" smtClean="0"/>
              <a:t>)</a:t>
            </a:r>
            <a:r>
              <a:rPr lang="ko-KR" altLang="en-US" sz="1000" dirty="0" smtClean="0"/>
              <a:t>에 해당되지 않을 경우</a:t>
            </a:r>
            <a:endParaRPr lang="en-US" altLang="ko-KR" sz="1000" dirty="0" smtClean="0"/>
          </a:p>
          <a:p>
            <a:pPr marL="346075" lvl="2" indent="-171450">
              <a:buFont typeface="Wingdings" panose="05000000000000000000" pitchFamily="2" charset="2"/>
              <a:buChar char="Ø"/>
            </a:pPr>
            <a:r>
              <a:rPr lang="ko-KR" altLang="en-US" sz="1000" dirty="0" smtClean="0">
                <a:sym typeface="Wingdings" panose="05000000000000000000" pitchFamily="2" charset="2"/>
              </a:rPr>
              <a:t>출제 기간도 아니고 시험진행 기간 아닐 시 맨 하단에 위치</a:t>
            </a:r>
            <a:endParaRPr lang="en-US" altLang="ko-KR" sz="1000" dirty="0">
              <a:sym typeface="Wingdings" panose="05000000000000000000" pitchFamily="2" charset="2"/>
            </a:endParaRPr>
          </a:p>
          <a:p>
            <a:pPr marL="346075" lvl="2" indent="-171450">
              <a:buFont typeface="Wingdings" panose="05000000000000000000" pitchFamily="2" charset="2"/>
              <a:buChar char="Ø"/>
            </a:pPr>
            <a:r>
              <a:rPr lang="ko-KR" altLang="en-US" sz="1000" dirty="0" err="1" smtClean="0">
                <a:sym typeface="Wingdings" panose="05000000000000000000" pitchFamily="2" charset="2"/>
              </a:rPr>
              <a:t>고객사</a:t>
            </a:r>
            <a:r>
              <a:rPr lang="ko-KR" altLang="en-US" sz="1000" dirty="0" smtClean="0">
                <a:sym typeface="Wingdings" panose="05000000000000000000" pitchFamily="2" charset="2"/>
              </a:rPr>
              <a:t> 기준 가나다</a:t>
            </a:r>
            <a:r>
              <a:rPr lang="en-US" altLang="ko-KR" sz="1000" dirty="0" smtClean="0">
                <a:sym typeface="Wingdings" panose="05000000000000000000" pitchFamily="2" charset="2"/>
              </a:rPr>
              <a:t>, ABC </a:t>
            </a:r>
            <a:r>
              <a:rPr lang="ko-KR" altLang="en-US" sz="1000" dirty="0" smtClean="0">
                <a:sym typeface="Wingdings" panose="05000000000000000000" pitchFamily="2" charset="2"/>
              </a:rPr>
              <a:t>순 정렬</a:t>
            </a:r>
            <a:endParaRPr lang="en-US" altLang="ko-KR" sz="1000" dirty="0" smtClean="0">
              <a:sym typeface="Wingdings" panose="05000000000000000000" pitchFamily="2" charset="2"/>
            </a:endParaRPr>
          </a:p>
        </p:txBody>
      </p:sp>
      <p:pic>
        <p:nvPicPr>
          <p:cNvPr id="146" name="그림 145"/>
          <p:cNvPicPr>
            <a:picLocks noChangeAspect="1"/>
          </p:cNvPicPr>
          <p:nvPr/>
        </p:nvPicPr>
        <p:blipFill>
          <a:blip r:embed="rId5"/>
          <a:stretch>
            <a:fillRect/>
          </a:stretch>
        </p:blipFill>
        <p:spPr>
          <a:xfrm>
            <a:off x="6012160" y="2192577"/>
            <a:ext cx="1016495" cy="201125"/>
          </a:xfrm>
          <a:prstGeom prst="rect">
            <a:avLst/>
          </a:prstGeom>
        </p:spPr>
      </p:pic>
      <p:graphicFrame>
        <p:nvGraphicFramePr>
          <p:cNvPr id="48" name="표 47"/>
          <p:cNvGraphicFramePr>
            <a:graphicFrameLocks noGrp="1"/>
          </p:cNvGraphicFramePr>
          <p:nvPr>
            <p:extLst/>
          </p:nvPr>
        </p:nvGraphicFramePr>
        <p:xfrm>
          <a:off x="1366287" y="1812167"/>
          <a:ext cx="4354925" cy="529752"/>
        </p:xfrm>
        <a:graphic>
          <a:graphicData uri="http://schemas.openxmlformats.org/drawingml/2006/table">
            <a:tbl>
              <a:tblPr firstRow="1" bandRow="1">
                <a:tableStyleId>{5C22544A-7EE6-4342-B048-85BDC9FD1C3A}</a:tableStyleId>
              </a:tblPr>
              <a:tblGrid>
                <a:gridCol w="1166165"/>
                <a:gridCol w="1062920"/>
                <a:gridCol w="1062920"/>
                <a:gridCol w="1062920"/>
              </a:tblGrid>
              <a:tr h="199774">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승인대기</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TextBox 48"/>
          <p:cNvSpPr txBox="1"/>
          <p:nvPr/>
        </p:nvSpPr>
        <p:spPr>
          <a:xfrm>
            <a:off x="1322472" y="1769201"/>
            <a:ext cx="4440309" cy="608436"/>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직사각형 50"/>
          <p:cNvSpPr/>
          <p:nvPr/>
        </p:nvSpPr>
        <p:spPr>
          <a:xfrm>
            <a:off x="43543" y="1124744"/>
            <a:ext cx="1158993" cy="148692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52" name="꺾인 연결선 51"/>
          <p:cNvCxnSpPr>
            <a:stCxn id="49" idx="1"/>
            <a:endCxn id="51" idx="2"/>
          </p:cNvCxnSpPr>
          <p:nvPr/>
        </p:nvCxnSpPr>
        <p:spPr bwMode="auto">
          <a:xfrm rot="10800000" flipV="1">
            <a:off x="623040" y="2073419"/>
            <a:ext cx="699432" cy="538248"/>
          </a:xfrm>
          <a:prstGeom prst="bentConnector4">
            <a:avLst>
              <a:gd name="adj1" fmla="val 8574"/>
              <a:gd name="adj2" fmla="val 14247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3195373" y="3108310"/>
            <a:ext cx="504789" cy="13638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시험완료</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3845033" y="3104687"/>
            <a:ext cx="528524" cy="136755"/>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4558418" y="3108310"/>
            <a:ext cx="528524" cy="136755"/>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출제</a:t>
            </a:r>
            <a:endParaRPr kumimoji="1" lang="ko-KR" altLang="en-US" sz="900" b="1" dirty="0">
              <a:latin typeface="Arial" charset="0"/>
              <a:ea typeface="돋움" pitchFamily="50" charset="-127"/>
            </a:endParaRPr>
          </a:p>
        </p:txBody>
      </p:sp>
      <p:grpSp>
        <p:nvGrpSpPr>
          <p:cNvPr id="12" name="그룹 11"/>
          <p:cNvGrpSpPr/>
          <p:nvPr/>
        </p:nvGrpSpPr>
        <p:grpSpPr>
          <a:xfrm>
            <a:off x="1425419" y="4180796"/>
            <a:ext cx="533129" cy="867458"/>
            <a:chOff x="4368450" y="4885522"/>
            <a:chExt cx="533129" cy="867458"/>
          </a:xfrm>
        </p:grpSpPr>
        <p:sp>
          <p:nvSpPr>
            <p:cNvPr id="66" name="직사각형 65"/>
            <p:cNvSpPr/>
            <p:nvPr/>
          </p:nvSpPr>
          <p:spPr bwMode="auto">
            <a:xfrm>
              <a:off x="4384924" y="5616595"/>
              <a:ext cx="504789" cy="13638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시험완료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4368450" y="4885522"/>
              <a:ext cx="528524" cy="136755"/>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4373055" y="5068290"/>
              <a:ext cx="528524" cy="136755"/>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출제</a:t>
              </a:r>
              <a:endParaRPr kumimoji="1" lang="ko-KR" altLang="en-US" sz="900" b="1" dirty="0">
                <a:latin typeface="Arial" charset="0"/>
                <a:ea typeface="돋움" pitchFamily="50" charset="-127"/>
              </a:endParaRPr>
            </a:p>
          </p:txBody>
        </p:sp>
        <p:sp>
          <p:nvSpPr>
            <p:cNvPr id="69" name="직사각형 68"/>
            <p:cNvSpPr/>
            <p:nvPr/>
          </p:nvSpPr>
          <p:spPr bwMode="auto">
            <a:xfrm>
              <a:off x="4373054" y="5251058"/>
              <a:ext cx="528524" cy="136755"/>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시험진행</a:t>
              </a:r>
              <a:endParaRPr kumimoji="1" lang="ko-KR" altLang="en-US" sz="900" b="1" dirty="0">
                <a:latin typeface="Arial" charset="0"/>
                <a:ea typeface="돋움" pitchFamily="50" charset="-127"/>
              </a:endParaRPr>
            </a:p>
          </p:txBody>
        </p:sp>
        <p:sp>
          <p:nvSpPr>
            <p:cNvPr id="70" name="직사각형 69"/>
            <p:cNvSpPr/>
            <p:nvPr/>
          </p:nvSpPr>
          <p:spPr bwMode="auto">
            <a:xfrm>
              <a:off x="4373053" y="5433826"/>
              <a:ext cx="528524" cy="136755"/>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채점중</a:t>
              </a:r>
              <a:endParaRPr kumimoji="1" lang="ko-KR" altLang="en-US" sz="900" b="1" dirty="0">
                <a:solidFill>
                  <a:schemeClr val="bg1"/>
                </a:solidFill>
                <a:latin typeface="Arial" charset="0"/>
                <a:ea typeface="돋움" pitchFamily="50" charset="-127"/>
              </a:endParaRPr>
            </a:p>
          </p:txBody>
        </p:sp>
      </p:grpSp>
      <p:sp>
        <p:nvSpPr>
          <p:cNvPr id="71" name="TextBox 70"/>
          <p:cNvSpPr txBox="1"/>
          <p:nvPr/>
        </p:nvSpPr>
        <p:spPr>
          <a:xfrm>
            <a:off x="1384450" y="4157802"/>
            <a:ext cx="627920" cy="966971"/>
          </a:xfrm>
          <a:prstGeom prst="rect">
            <a:avLst/>
          </a:prstGeom>
          <a:noFill/>
          <a:ln w="25400">
            <a:solidFill>
              <a:srgbClr val="FF0000"/>
            </a:solidFill>
            <a:prstDash val="dash"/>
          </a:ln>
        </p:spPr>
        <p:txBody>
          <a:bodyPr wrap="square" rtlCol="0">
            <a:normAutofit/>
          </a:bodyPr>
          <a:lstStyle/>
          <a:p>
            <a:endParaRPr lang="ko-KR" altLang="en-US" dirty="0"/>
          </a:p>
        </p:txBody>
      </p:sp>
      <p:sp>
        <p:nvSpPr>
          <p:cNvPr id="72" name="TextBox 71"/>
          <p:cNvSpPr txBox="1"/>
          <p:nvPr/>
        </p:nvSpPr>
        <p:spPr>
          <a:xfrm>
            <a:off x="3151927" y="3058475"/>
            <a:ext cx="2028794" cy="276745"/>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2267744" y="4124808"/>
            <a:ext cx="4556621" cy="2328528"/>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버튼 기준</a:t>
            </a:r>
            <a:r>
              <a:rPr lang="ko-KR" altLang="en-US" sz="1000" b="1" dirty="0" smtClean="0"/>
              <a:t> </a:t>
            </a:r>
          </a:p>
          <a:p>
            <a:pPr marL="271463" lvl="1" indent="-185738">
              <a:buFont typeface="Wingdings" panose="05000000000000000000" pitchFamily="2" charset="2"/>
              <a:buChar char="v"/>
            </a:pPr>
            <a:r>
              <a:rPr lang="ko-KR" altLang="en-US" sz="1000" b="1" dirty="0" smtClean="0"/>
              <a:t>버튼 구성 및 </a:t>
            </a:r>
            <a:r>
              <a:rPr lang="en-US" altLang="ko-KR" sz="1000" b="1" dirty="0" smtClean="0"/>
              <a:t>Flow(</a:t>
            </a:r>
            <a:r>
              <a:rPr lang="ko-KR" altLang="en-US" sz="1000" b="1" dirty="0" smtClean="0"/>
              <a:t>출제</a:t>
            </a:r>
            <a:r>
              <a:rPr lang="en-US" altLang="ko-KR" sz="1000" b="1" dirty="0"/>
              <a:t> </a:t>
            </a:r>
            <a:r>
              <a:rPr lang="en-US" altLang="ko-KR" sz="1000" b="1" dirty="0" smtClean="0">
                <a:sym typeface="Wingdings" panose="05000000000000000000" pitchFamily="2" charset="2"/>
              </a:rPr>
              <a:t> </a:t>
            </a:r>
            <a:r>
              <a:rPr lang="ko-KR" altLang="en-US" sz="1000" b="1" dirty="0" smtClean="0"/>
              <a:t>출제완료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시험진행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채점 중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시험완료</a:t>
            </a:r>
            <a:r>
              <a:rPr lang="en-US" altLang="ko-KR" sz="1000" b="1" dirty="0" smtClean="0"/>
              <a:t>)</a:t>
            </a:r>
          </a:p>
          <a:p>
            <a:pPr marL="271463" lvl="1" indent="-185738">
              <a:buFont typeface="Wingdings" panose="05000000000000000000" pitchFamily="2" charset="2"/>
              <a:buChar char="v"/>
            </a:pPr>
            <a:r>
              <a:rPr lang="en-US" altLang="ko-KR" sz="1000" b="1" dirty="0" smtClean="0"/>
              <a:t>[</a:t>
            </a:r>
            <a:r>
              <a:rPr lang="ko-KR" altLang="en-US" sz="1000" b="1" dirty="0" smtClean="0"/>
              <a:t>출제</a:t>
            </a:r>
            <a:r>
              <a:rPr lang="en-US" altLang="ko-KR" sz="1000" b="1" dirty="0" smtClean="0"/>
              <a:t>] : </a:t>
            </a:r>
            <a:r>
              <a:rPr lang="ko-KR" altLang="en-US" sz="1000" b="1" dirty="0" smtClean="0"/>
              <a:t>클릭기능 有</a:t>
            </a:r>
            <a:endParaRPr lang="en-US" altLang="ko-KR" sz="1000" b="1" dirty="0" smtClean="0"/>
          </a:p>
          <a:p>
            <a:pPr marL="446088" lvl="2" indent="-174625">
              <a:buFont typeface="Wingdings" panose="05000000000000000000" pitchFamily="2" charset="2"/>
              <a:buChar char="Ø"/>
            </a:pPr>
            <a:r>
              <a:rPr lang="ko-KR" altLang="en-US" sz="1000" dirty="0" smtClean="0"/>
              <a:t>출제버튼 클릭 가능 </a:t>
            </a:r>
            <a:r>
              <a:rPr lang="en-US" altLang="ko-KR" sz="1000" dirty="0" smtClean="0">
                <a:sym typeface="Wingdings" panose="05000000000000000000" pitchFamily="2" charset="2"/>
              </a:rPr>
              <a:t> </a:t>
            </a:r>
            <a:r>
              <a:rPr lang="ko-KR" altLang="en-US" sz="1000" dirty="0" smtClean="0">
                <a:sym typeface="Wingdings" panose="05000000000000000000" pitchFamily="2" charset="2"/>
              </a:rPr>
              <a:t>클릭 시 시험 출제 화면으로 이동</a:t>
            </a:r>
            <a:endParaRPr lang="en-US" altLang="ko-KR" sz="1000" dirty="0" smtClean="0">
              <a:sym typeface="Wingdings" panose="05000000000000000000" pitchFamily="2" charset="2"/>
            </a:endParaRPr>
          </a:p>
          <a:p>
            <a:pPr marL="446088" lvl="2" indent="-174625">
              <a:buFont typeface="Wingdings" panose="05000000000000000000" pitchFamily="2" charset="2"/>
              <a:buChar char="Ø"/>
            </a:pPr>
            <a:r>
              <a:rPr lang="ko-KR" altLang="en-US" sz="1000" dirty="0" smtClean="0">
                <a:sym typeface="Wingdings" panose="05000000000000000000" pitchFamily="2" charset="2"/>
              </a:rPr>
              <a:t>출제 완료 후</a:t>
            </a:r>
            <a:r>
              <a:rPr lang="en-US" altLang="ko-KR" sz="1000" dirty="0" smtClean="0">
                <a:sym typeface="Wingdings" panose="05000000000000000000" pitchFamily="2" charset="2"/>
              </a:rPr>
              <a:t>, </a:t>
            </a:r>
            <a:r>
              <a:rPr lang="ko-KR" altLang="en-US" sz="1000" dirty="0" smtClean="0">
                <a:sym typeface="Wingdings" panose="05000000000000000000" pitchFamily="2" charset="2"/>
              </a:rPr>
              <a:t>적용 시</a:t>
            </a:r>
            <a:r>
              <a:rPr lang="en-US" altLang="ko-KR" sz="1000" dirty="0" smtClean="0">
                <a:sym typeface="Wingdings" panose="05000000000000000000" pitchFamily="2" charset="2"/>
              </a:rPr>
              <a:t> </a:t>
            </a:r>
            <a:r>
              <a:rPr lang="ko-KR" altLang="en-US" sz="1000" dirty="0" smtClean="0">
                <a:sym typeface="Wingdings" panose="05000000000000000000" pitchFamily="2" charset="2"/>
              </a:rPr>
              <a:t>레벨 테스트 관리 전체 화면으로 복귀하면서 </a:t>
            </a:r>
            <a:r>
              <a:rPr lang="en-US" altLang="ko-KR" sz="1000" dirty="0">
                <a:sym typeface="Wingdings" panose="05000000000000000000" pitchFamily="2" charset="2"/>
              </a:rPr>
              <a:t> </a:t>
            </a:r>
            <a:r>
              <a:rPr lang="en-US" altLang="ko-KR" sz="1000" dirty="0" smtClean="0">
                <a:sym typeface="Wingdings" panose="05000000000000000000" pitchFamily="2" charset="2"/>
              </a:rPr>
              <a:t>                 [</a:t>
            </a:r>
            <a:r>
              <a:rPr lang="ko-KR" altLang="en-US" sz="1000" dirty="0" smtClean="0">
                <a:sym typeface="Wingdings" panose="05000000000000000000" pitchFamily="2" charset="2"/>
              </a:rPr>
              <a:t>출제</a:t>
            </a:r>
            <a:r>
              <a:rPr lang="en-US" altLang="ko-KR" sz="1000" dirty="0" smtClean="0">
                <a:sym typeface="Wingdings" panose="05000000000000000000" pitchFamily="2" charset="2"/>
              </a:rPr>
              <a:t>][</a:t>
            </a:r>
            <a:r>
              <a:rPr lang="ko-KR" altLang="en-US" sz="1000" dirty="0" smtClean="0">
                <a:sym typeface="Wingdings" panose="05000000000000000000" pitchFamily="2" charset="2"/>
              </a:rPr>
              <a:t>출제완료</a:t>
            </a:r>
            <a:r>
              <a:rPr lang="en-US" altLang="ko-KR" sz="1000" dirty="0" smtClean="0">
                <a:sym typeface="Wingdings" panose="05000000000000000000" pitchFamily="2" charset="2"/>
              </a:rPr>
              <a:t>]</a:t>
            </a:r>
            <a:r>
              <a:rPr lang="ko-KR" altLang="en-US" sz="1000" dirty="0" smtClean="0">
                <a:sym typeface="Wingdings" panose="05000000000000000000" pitchFamily="2" charset="2"/>
              </a:rPr>
              <a:t>  버튼으로 자동 전환</a:t>
            </a:r>
            <a:endParaRPr lang="en-US" altLang="ko-KR" sz="1000" dirty="0" smtClean="0">
              <a:sym typeface="Wingdings" panose="05000000000000000000" pitchFamily="2" charset="2"/>
            </a:endParaRPr>
          </a:p>
          <a:p>
            <a:pPr marL="446088" lvl="2" indent="-174625">
              <a:buFont typeface="Wingdings" panose="05000000000000000000" pitchFamily="2" charset="2"/>
              <a:buChar char="Ø"/>
            </a:pPr>
            <a:r>
              <a:rPr lang="ko-KR" altLang="en-US" sz="1000" dirty="0" smtClean="0">
                <a:sym typeface="Wingdings" panose="05000000000000000000" pitchFamily="2" charset="2"/>
              </a:rPr>
              <a:t>출제</a:t>
            </a:r>
            <a:r>
              <a:rPr lang="en-US" altLang="ko-KR" sz="1000" dirty="0" smtClean="0">
                <a:sym typeface="Wingdings" panose="05000000000000000000" pitchFamily="2" charset="2"/>
              </a:rPr>
              <a:t>(</a:t>
            </a:r>
            <a:r>
              <a:rPr lang="ko-KR" altLang="en-US" sz="1000" dirty="0" smtClean="0">
                <a:sym typeface="Wingdings" panose="05000000000000000000" pitchFamily="2" charset="2"/>
              </a:rPr>
              <a:t>등록</a:t>
            </a:r>
            <a:r>
              <a:rPr lang="en-US" altLang="ko-KR" sz="1000" dirty="0" smtClean="0">
                <a:sym typeface="Wingdings" panose="05000000000000000000" pitchFamily="2" charset="2"/>
              </a:rPr>
              <a:t>)</a:t>
            </a:r>
            <a:r>
              <a:rPr lang="ko-KR" altLang="en-US" sz="1000" dirty="0" smtClean="0">
                <a:sym typeface="Wingdings" panose="05000000000000000000" pitchFamily="2" charset="2"/>
              </a:rPr>
              <a:t>화면 최 하단 </a:t>
            </a:r>
            <a:r>
              <a:rPr lang="en-US" altLang="ko-KR" sz="1000" dirty="0" smtClean="0">
                <a:sym typeface="Wingdings" panose="05000000000000000000" pitchFamily="2" charset="2"/>
              </a:rPr>
              <a:t>[</a:t>
            </a:r>
            <a:r>
              <a:rPr lang="ko-KR" altLang="en-US" sz="1000" dirty="0" smtClean="0">
                <a:sym typeface="Wingdings" panose="05000000000000000000" pitchFamily="2" charset="2"/>
              </a:rPr>
              <a:t>확인</a:t>
            </a:r>
            <a:r>
              <a:rPr lang="en-US" altLang="ko-KR" sz="1000" dirty="0" smtClean="0">
                <a:sym typeface="Wingdings" panose="05000000000000000000" pitchFamily="2" charset="2"/>
              </a:rPr>
              <a:t>], [</a:t>
            </a:r>
            <a:r>
              <a:rPr lang="ko-KR" altLang="en-US" sz="1000" dirty="0" smtClean="0">
                <a:sym typeface="Wingdings" panose="05000000000000000000" pitchFamily="2" charset="2"/>
              </a:rPr>
              <a:t>취소</a:t>
            </a:r>
            <a:r>
              <a:rPr lang="en-US" altLang="ko-KR" sz="1000" dirty="0" smtClean="0">
                <a:sym typeface="Wingdings" panose="05000000000000000000" pitchFamily="2" charset="2"/>
              </a:rPr>
              <a:t>], [</a:t>
            </a:r>
            <a:r>
              <a:rPr lang="ko-KR" altLang="en-US" sz="1000" dirty="0" err="1" smtClean="0">
                <a:sym typeface="Wingdings" panose="05000000000000000000" pitchFamily="2" charset="2"/>
              </a:rPr>
              <a:t>미리보기</a:t>
            </a:r>
            <a:r>
              <a:rPr lang="en-US" altLang="ko-KR" sz="1000" dirty="0" smtClean="0">
                <a:sym typeface="Wingdings" panose="05000000000000000000" pitchFamily="2" charset="2"/>
              </a:rPr>
              <a:t>] </a:t>
            </a:r>
            <a:r>
              <a:rPr lang="ko-KR" altLang="en-US" sz="1000" dirty="0" smtClean="0">
                <a:sym typeface="Wingdings" panose="05000000000000000000" pitchFamily="2" charset="2"/>
              </a:rPr>
              <a:t>버튼으로 구성</a:t>
            </a:r>
            <a:endParaRPr lang="en-US" altLang="ko-KR" sz="1000" dirty="0" smtClean="0">
              <a:sym typeface="Wingdings" panose="05000000000000000000" pitchFamily="2" charset="2"/>
            </a:endParaRPr>
          </a:p>
          <a:p>
            <a:pPr marL="446088" lvl="2" indent="-174625">
              <a:buFont typeface="Wingdings" panose="05000000000000000000" pitchFamily="2" charset="2"/>
              <a:buChar char="Ø"/>
            </a:pPr>
            <a:r>
              <a:rPr lang="ko-KR" altLang="en-US" sz="1000" dirty="0" err="1" smtClean="0">
                <a:sym typeface="Wingdings" panose="05000000000000000000" pitchFamily="2" charset="2"/>
              </a:rPr>
              <a:t>미리보기</a:t>
            </a:r>
            <a:r>
              <a:rPr lang="ko-KR" altLang="en-US" sz="1000" dirty="0" smtClean="0">
                <a:sym typeface="Wingdings" panose="05000000000000000000" pitchFamily="2" charset="2"/>
              </a:rPr>
              <a:t> 버튼 클릭 시 학생과 동일한 시험 화면 보여주기</a:t>
            </a:r>
            <a:endParaRPr lang="en-US" altLang="ko-KR" sz="1000" dirty="0" smtClean="0"/>
          </a:p>
          <a:p>
            <a:pPr marL="271463" lvl="1" indent="-185738">
              <a:buFont typeface="Wingdings" panose="05000000000000000000" pitchFamily="2" charset="2"/>
              <a:buChar char="v"/>
            </a:pPr>
            <a:r>
              <a:rPr lang="en-US" altLang="ko-KR" sz="1000" b="1" dirty="0"/>
              <a:t>[</a:t>
            </a:r>
            <a:r>
              <a:rPr lang="ko-KR" altLang="en-US" sz="1000" b="1" dirty="0" smtClean="0"/>
              <a:t>출제완료</a:t>
            </a:r>
            <a:r>
              <a:rPr lang="en-US" altLang="ko-KR" sz="1000" b="1" dirty="0" smtClean="0"/>
              <a:t>] </a:t>
            </a:r>
            <a:r>
              <a:rPr lang="ko-KR" altLang="en-US" sz="1000" b="1" dirty="0" smtClean="0"/>
              <a:t>클릭기능 有</a:t>
            </a:r>
            <a:endParaRPr lang="en-US" altLang="ko-KR" sz="1000" b="1" dirty="0"/>
          </a:p>
          <a:p>
            <a:pPr marL="446088" lvl="2" indent="-174625">
              <a:buFont typeface="Wingdings" panose="05000000000000000000" pitchFamily="2" charset="2"/>
              <a:buChar char="Ø"/>
            </a:pPr>
            <a:r>
              <a:rPr lang="ko-KR" altLang="en-US" sz="1000" dirty="0" smtClean="0"/>
              <a:t>출제완료 버튼 클릭 가능 </a:t>
            </a:r>
            <a:r>
              <a:rPr lang="en-US" altLang="ko-KR" sz="1000" dirty="0" smtClean="0"/>
              <a:t>: </a:t>
            </a:r>
            <a:r>
              <a:rPr lang="ko-KR" altLang="en-US" sz="1000" dirty="0" smtClean="0"/>
              <a:t>시험 문제 보기 및 수정 가능하도록</a:t>
            </a:r>
            <a:endParaRPr lang="en-US" altLang="ko-KR" sz="1000" dirty="0" smtClean="0"/>
          </a:p>
          <a:p>
            <a:pPr marL="271463" lvl="1" indent="-185738">
              <a:buFont typeface="Wingdings" panose="05000000000000000000" pitchFamily="2" charset="2"/>
              <a:buChar char="v"/>
            </a:pPr>
            <a:r>
              <a:rPr lang="en-US" altLang="ko-KR" sz="1000" b="1" dirty="0" smtClean="0"/>
              <a:t>[</a:t>
            </a:r>
            <a:r>
              <a:rPr lang="ko-KR" altLang="en-US" sz="1000" b="1" dirty="0" smtClean="0"/>
              <a:t>시험진행</a:t>
            </a:r>
            <a:r>
              <a:rPr lang="en-US" altLang="ko-KR" sz="1000" b="1" dirty="0" smtClean="0"/>
              <a:t>] : </a:t>
            </a:r>
            <a:r>
              <a:rPr lang="ko-KR" altLang="en-US" sz="1000" b="1" dirty="0" smtClean="0"/>
              <a:t>클릭기능 無</a:t>
            </a:r>
            <a:endParaRPr lang="en-US" altLang="ko-KR" sz="1000" b="1" dirty="0"/>
          </a:p>
          <a:p>
            <a:pPr marL="446088" lvl="2" indent="-174625">
              <a:buFont typeface="Wingdings" panose="05000000000000000000" pitchFamily="2" charset="2"/>
              <a:buChar char="Ø"/>
            </a:pPr>
            <a:r>
              <a:rPr lang="ko-KR" altLang="en-US" sz="1000" dirty="0" smtClean="0"/>
              <a:t>시험 만료일 기준으로 학생에게 자동 </a:t>
            </a:r>
            <a:r>
              <a:rPr lang="ko-KR" altLang="en-US" sz="1000" dirty="0" err="1" smtClean="0"/>
              <a:t>리마인드</a:t>
            </a:r>
            <a:r>
              <a:rPr lang="ko-KR" altLang="en-US" sz="1000" dirty="0" smtClean="0"/>
              <a:t> </a:t>
            </a:r>
            <a:r>
              <a:rPr lang="ko-KR" altLang="en-US" sz="1000" dirty="0" err="1" smtClean="0"/>
              <a:t>푸쉬</a:t>
            </a:r>
            <a:r>
              <a:rPr lang="ko-KR" altLang="en-US" sz="1000" dirty="0"/>
              <a:t> </a:t>
            </a:r>
            <a:endParaRPr lang="en-US" altLang="ko-KR" sz="1000" dirty="0" smtClean="0"/>
          </a:p>
          <a:p>
            <a:pPr marL="446088" lvl="2" indent="-174625">
              <a:buFont typeface="Wingdings" panose="05000000000000000000" pitchFamily="2" charset="2"/>
              <a:buChar char="Ø"/>
            </a:pPr>
            <a:r>
              <a:rPr lang="ko-KR" altLang="en-US" sz="1000" dirty="0" smtClean="0"/>
              <a:t>시험완료 시 참여여부 상관없이 채점 중으로 변경</a:t>
            </a:r>
            <a:r>
              <a:rPr lang="en-US" altLang="ko-KR" sz="1000" dirty="0" smtClean="0"/>
              <a:t>. </a:t>
            </a:r>
            <a:r>
              <a:rPr lang="ko-KR" altLang="en-US" sz="1000" dirty="0" smtClean="0"/>
              <a:t>미 참여자 </a:t>
            </a:r>
            <a:r>
              <a:rPr lang="en-US" altLang="ko-KR" sz="1000" dirty="0" smtClean="0"/>
              <a:t>0</a:t>
            </a:r>
            <a:r>
              <a:rPr lang="ko-KR" altLang="en-US" sz="1000" dirty="0" smtClean="0"/>
              <a:t>점</a:t>
            </a:r>
            <a:endParaRPr lang="en-US" altLang="ko-KR" sz="1000" dirty="0"/>
          </a:p>
          <a:p>
            <a:pPr marL="271463" lvl="1" indent="-185738">
              <a:buFont typeface="Wingdings" panose="05000000000000000000" pitchFamily="2" charset="2"/>
              <a:buChar char="v"/>
            </a:pPr>
            <a:r>
              <a:rPr lang="en-US" altLang="ko-KR" sz="1000" b="1" dirty="0" smtClean="0"/>
              <a:t>[</a:t>
            </a:r>
            <a:r>
              <a:rPr lang="ko-KR" altLang="en-US" sz="1000" b="1" dirty="0" smtClean="0"/>
              <a:t>채점 중 </a:t>
            </a:r>
            <a:r>
              <a:rPr lang="en-US" altLang="ko-KR" sz="1000" b="1" dirty="0" smtClean="0"/>
              <a:t>] </a:t>
            </a:r>
            <a:r>
              <a:rPr lang="ko-KR" altLang="en-US" sz="1000" b="1" dirty="0" smtClean="0"/>
              <a:t>클릭기능 無</a:t>
            </a:r>
            <a:endParaRPr lang="en-US" altLang="ko-KR" sz="1000" b="1" dirty="0"/>
          </a:p>
          <a:p>
            <a:pPr marL="271463" lvl="1" indent="-185738">
              <a:buFont typeface="Wingdings" panose="05000000000000000000" pitchFamily="2" charset="2"/>
              <a:buChar char="v"/>
            </a:pPr>
            <a:r>
              <a:rPr lang="en-US" altLang="ko-KR" sz="1000" b="1" dirty="0" smtClean="0"/>
              <a:t>[</a:t>
            </a:r>
            <a:r>
              <a:rPr lang="ko-KR" altLang="en-US" sz="1000" b="1" dirty="0" smtClean="0"/>
              <a:t>시험완료</a:t>
            </a:r>
            <a:r>
              <a:rPr lang="en-US" altLang="ko-KR" sz="1000" b="1" dirty="0" smtClean="0"/>
              <a:t>] </a:t>
            </a:r>
            <a:r>
              <a:rPr lang="ko-KR" altLang="en-US" sz="1000" b="1" dirty="0" err="1" smtClean="0"/>
              <a:t>클리기능</a:t>
            </a:r>
            <a:r>
              <a:rPr lang="ko-KR" altLang="en-US" sz="1000" b="1" dirty="0" smtClean="0"/>
              <a:t> 無</a:t>
            </a:r>
            <a:endParaRPr lang="en-US" altLang="ko-KR" sz="1000" dirty="0" smtClean="0"/>
          </a:p>
        </p:txBody>
      </p:sp>
      <p:sp>
        <p:nvSpPr>
          <p:cNvPr id="74" name="직사각형 73"/>
          <p:cNvSpPr/>
          <p:nvPr/>
        </p:nvSpPr>
        <p:spPr bwMode="auto">
          <a:xfrm>
            <a:off x="135871" y="5359318"/>
            <a:ext cx="1810811" cy="124943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i="0" u="none" strike="noStrike" cap="none" normalizeH="0" baseline="0" dirty="0" smtClean="0">
                <a:ln>
                  <a:noFill/>
                </a:ln>
                <a:solidFill>
                  <a:schemeClr val="bg1"/>
                </a:solidFill>
                <a:effectLst/>
                <a:latin typeface="Arial" charset="0"/>
                <a:ea typeface="돋움" pitchFamily="50" charset="-127"/>
              </a:rPr>
              <a:t>(141203)</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시험출제</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등록</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 화면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구성</a:t>
            </a:r>
            <a:r>
              <a:rPr kumimoji="1" lang="ko-KR" altLang="en-US" sz="1200" b="1" i="0" u="none" strike="noStrike" cap="none" normalizeH="0" dirty="0" smtClean="0">
                <a:ln>
                  <a:noFill/>
                </a:ln>
                <a:solidFill>
                  <a:schemeClr val="bg1"/>
                </a:solidFill>
                <a:effectLst/>
                <a:latin typeface="Arial" charset="0"/>
                <a:ea typeface="돋움" pitchFamily="50" charset="-127"/>
              </a:rPr>
              <a:t> 중 </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baseline="0" dirty="0" err="1" smtClean="0">
                <a:solidFill>
                  <a:schemeClr val="bg1"/>
                </a:solidFill>
                <a:latin typeface="Arial" charset="0"/>
                <a:ea typeface="돋움" pitchFamily="50" charset="-127"/>
              </a:rPr>
              <a:t>카이</a:t>
            </a:r>
            <a:r>
              <a:rPr kumimoji="1" lang="ko-KR" altLang="en-US" sz="1200" b="1" dirty="0" err="1" smtClean="0">
                <a:solidFill>
                  <a:schemeClr val="bg1"/>
                </a:solidFill>
                <a:latin typeface="Arial" charset="0"/>
                <a:ea typeface="돋움" pitchFamily="50" charset="-127"/>
              </a:rPr>
              <a:t>크</a:t>
            </a:r>
            <a:r>
              <a:rPr kumimoji="1" lang="ko-KR" altLang="en-US" sz="1200" b="1" dirty="0" smtClean="0">
                <a:solidFill>
                  <a:schemeClr val="bg1"/>
                </a:solidFill>
                <a:latin typeface="Arial" charset="0"/>
                <a:ea typeface="돋움" pitchFamily="50" charset="-127"/>
              </a:rPr>
              <a:t> 시험 출제 시스템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참고</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cxnSp>
        <p:nvCxnSpPr>
          <p:cNvPr id="76" name="꺾인 연결선 75"/>
          <p:cNvCxnSpPr>
            <a:stCxn id="72" idx="1"/>
            <a:endCxn id="71" idx="1"/>
          </p:cNvCxnSpPr>
          <p:nvPr/>
        </p:nvCxnSpPr>
        <p:spPr bwMode="auto">
          <a:xfrm rot="10800000" flipV="1">
            <a:off x="1384451" y="3196848"/>
            <a:ext cx="1767477" cy="1444440"/>
          </a:xfrm>
          <a:prstGeom prst="bentConnector3">
            <a:avLst>
              <a:gd name="adj1" fmla="val 11293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꺾인 연결선 78"/>
          <p:cNvCxnSpPr>
            <a:stCxn id="71" idx="2"/>
            <a:endCxn id="73" idx="1"/>
          </p:cNvCxnSpPr>
          <p:nvPr/>
        </p:nvCxnSpPr>
        <p:spPr bwMode="auto">
          <a:xfrm rot="16200000" flipH="1">
            <a:off x="1900928" y="4922255"/>
            <a:ext cx="164299" cy="569334"/>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직사각형 45"/>
          <p:cNvSpPr/>
          <p:nvPr/>
        </p:nvSpPr>
        <p:spPr>
          <a:xfrm>
            <a:off x="3845033" y="55080"/>
            <a:ext cx="2293119" cy="1001087"/>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t> </a:t>
            </a:r>
            <a:r>
              <a:rPr lang="en-US" altLang="ko-KR" sz="1000" b="1" dirty="0" smtClean="0"/>
              <a:t>[</a:t>
            </a:r>
            <a:r>
              <a:rPr lang="ko-KR" altLang="en-US" sz="1000" b="1" dirty="0" smtClean="0"/>
              <a:t>돋보기</a:t>
            </a:r>
            <a:r>
              <a:rPr lang="en-US" altLang="ko-KR" sz="1000" b="1" dirty="0" smtClean="0"/>
              <a:t>] </a:t>
            </a:r>
            <a:r>
              <a:rPr lang="ko-KR" altLang="en-US" sz="1000" b="1" dirty="0" smtClean="0"/>
              <a:t>아이콘 클릭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해당 프로그램에 대한 레벨테스트 상세 보기 화면으로 이동</a:t>
            </a:r>
            <a:endParaRPr lang="en-US" altLang="ko-KR" sz="1000" b="1" dirty="0" smtClean="0">
              <a:sym typeface="Wingdings" panose="05000000000000000000" pitchFamily="2" charset="2"/>
            </a:endParaRPr>
          </a:p>
        </p:txBody>
      </p:sp>
      <p:sp>
        <p:nvSpPr>
          <p:cNvPr id="53" name="TextBox 52"/>
          <p:cNvSpPr txBox="1"/>
          <p:nvPr/>
        </p:nvSpPr>
        <p:spPr>
          <a:xfrm>
            <a:off x="6722474" y="2876895"/>
            <a:ext cx="305474" cy="234324"/>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61" name="꺾인 연결선 60"/>
          <p:cNvCxnSpPr>
            <a:stCxn id="53" idx="3"/>
            <a:endCxn id="46" idx="3"/>
          </p:cNvCxnSpPr>
          <p:nvPr/>
        </p:nvCxnSpPr>
        <p:spPr bwMode="auto">
          <a:xfrm flipH="1" flipV="1">
            <a:off x="6138152" y="555624"/>
            <a:ext cx="889796" cy="2438433"/>
          </a:xfrm>
          <a:prstGeom prst="bentConnector3">
            <a:avLst>
              <a:gd name="adj1" fmla="val -2569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6525940"/>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63485"/>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23" name="그룹 22"/>
          <p:cNvGrpSpPr/>
          <p:nvPr/>
        </p:nvGrpSpPr>
        <p:grpSpPr>
          <a:xfrm>
            <a:off x="5408606" y="1319804"/>
            <a:ext cx="1774964" cy="268384"/>
            <a:chOff x="5292380" y="1813342"/>
            <a:chExt cx="1007811" cy="314325"/>
          </a:xfrm>
        </p:grpSpPr>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438" y="1366399"/>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467449135"/>
              </p:ext>
            </p:extLst>
          </p:nvPr>
        </p:nvGraphicFramePr>
        <p:xfrm>
          <a:off x="1323687" y="1844824"/>
          <a:ext cx="5766088" cy="952805"/>
        </p:xfrm>
        <a:graphic>
          <a:graphicData uri="http://schemas.openxmlformats.org/drawingml/2006/table">
            <a:tbl>
              <a:tblPr firstRow="1" bandRow="1">
                <a:tableStyleId>{5C22544A-7EE6-4342-B048-85BDC9FD1C3A}</a:tableStyleId>
              </a:tblPr>
              <a:tblGrid>
                <a:gridCol w="822806"/>
                <a:gridCol w="985347"/>
                <a:gridCol w="936104"/>
                <a:gridCol w="1800200"/>
                <a:gridCol w="1221631"/>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~2014.05.16</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~2014.05.16</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~2014.05.16</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073980"/>
            <a:ext cx="5860753" cy="234130"/>
            <a:chOff x="1453884" y="1189194"/>
            <a:chExt cx="5860753" cy="209011"/>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884" y="1189194"/>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209826"/>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02753"/>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4" name="모서리가 둥근 직사각형 13"/>
          <p:cNvSpPr/>
          <p:nvPr/>
        </p:nvSpPr>
        <p:spPr bwMode="auto">
          <a:xfrm>
            <a:off x="-468560" y="204035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461691" y="226248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457671" y="246897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391380"/>
            <a:ext cx="50783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597866"/>
            <a:ext cx="50783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194216"/>
            <a:ext cx="50783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비어있는 표만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
        <p:nvSpPr>
          <p:cNvPr id="4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1(6). </a:t>
            </a:r>
            <a:r>
              <a:rPr lang="ko-KR" altLang="en-US" dirty="0" smtClean="0">
                <a:solidFill>
                  <a:srgbClr val="000000"/>
                </a:solidFill>
                <a:latin typeface="돋움"/>
                <a:ea typeface="돋움"/>
              </a:rPr>
              <a:t>레벨테스트 관리 </a:t>
            </a:r>
            <a:r>
              <a:rPr lang="en-US" altLang="ko-KR" dirty="0" smtClean="0">
                <a:solidFill>
                  <a:srgbClr val="000000"/>
                </a:solidFill>
                <a:latin typeface="돋움"/>
                <a:ea typeface="돋움"/>
                <a:sym typeface="Wingdings" panose="05000000000000000000" pitchFamily="2" charset="2"/>
              </a:rPr>
              <a:t> 1(6)① </a:t>
            </a:r>
            <a:r>
              <a:rPr lang="ko-KR" altLang="en-US" dirty="0" smtClean="0">
                <a:solidFill>
                  <a:srgbClr val="000000"/>
                </a:solidFill>
                <a:latin typeface="돋움"/>
                <a:ea typeface="돋움"/>
                <a:sym typeface="Wingdings" panose="05000000000000000000" pitchFamily="2" charset="2"/>
              </a:rPr>
              <a:t>레벨테스트 상세보기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54" name="그룹 53"/>
          <p:cNvGrpSpPr/>
          <p:nvPr/>
        </p:nvGrpSpPr>
        <p:grpSpPr>
          <a:xfrm>
            <a:off x="1283902" y="1318997"/>
            <a:ext cx="4167651" cy="259924"/>
            <a:chOff x="1316561" y="1495670"/>
            <a:chExt cx="3676320" cy="280077"/>
          </a:xfrm>
        </p:grpSpPr>
        <p:pic>
          <p:nvPicPr>
            <p:cNvPr id="55" name="그림 54"/>
            <p:cNvPicPr>
              <a:picLocks noChangeAspect="1"/>
            </p:cNvPicPr>
            <p:nvPr/>
          </p:nvPicPr>
          <p:blipFill>
            <a:blip r:embed="rId6"/>
            <a:stretch>
              <a:fillRect/>
            </a:stretch>
          </p:blipFill>
          <p:spPr>
            <a:xfrm>
              <a:off x="1316561" y="1495670"/>
              <a:ext cx="932484" cy="280077"/>
            </a:xfrm>
            <a:prstGeom prst="rect">
              <a:avLst/>
            </a:prstGeom>
          </p:spPr>
        </p:pic>
        <p:pic>
          <p:nvPicPr>
            <p:cNvPr id="58" name="그림 57"/>
            <p:cNvPicPr>
              <a:picLocks noChangeAspect="1"/>
            </p:cNvPicPr>
            <p:nvPr/>
          </p:nvPicPr>
          <p:blipFill>
            <a:blip r:embed="rId6"/>
            <a:stretch>
              <a:fillRect/>
            </a:stretch>
          </p:blipFill>
          <p:spPr>
            <a:xfrm>
              <a:off x="2231174" y="1495670"/>
              <a:ext cx="932484" cy="280077"/>
            </a:xfrm>
            <a:prstGeom prst="rect">
              <a:avLst/>
            </a:prstGeom>
          </p:spPr>
        </p:pic>
        <p:pic>
          <p:nvPicPr>
            <p:cNvPr id="60" name="그림 59"/>
            <p:cNvPicPr>
              <a:picLocks noChangeAspect="1"/>
            </p:cNvPicPr>
            <p:nvPr/>
          </p:nvPicPr>
          <p:blipFill>
            <a:blip r:embed="rId6"/>
            <a:stretch>
              <a:fillRect/>
            </a:stretch>
          </p:blipFill>
          <p:spPr>
            <a:xfrm>
              <a:off x="3145786" y="1495670"/>
              <a:ext cx="932484" cy="280077"/>
            </a:xfrm>
            <a:prstGeom prst="rect">
              <a:avLst/>
            </a:prstGeom>
          </p:spPr>
        </p:pic>
        <p:pic>
          <p:nvPicPr>
            <p:cNvPr id="61" name="그림 60"/>
            <p:cNvPicPr>
              <a:picLocks noChangeAspect="1"/>
            </p:cNvPicPr>
            <p:nvPr/>
          </p:nvPicPr>
          <p:blipFill>
            <a:blip r:embed="rId6"/>
            <a:stretch>
              <a:fillRect/>
            </a:stretch>
          </p:blipFill>
          <p:spPr>
            <a:xfrm>
              <a:off x="4060397" y="1495670"/>
              <a:ext cx="932484" cy="280077"/>
            </a:xfrm>
            <a:prstGeom prst="rect">
              <a:avLst/>
            </a:prstGeom>
          </p:spPr>
        </p:pic>
      </p:grpSp>
      <p:pic>
        <p:nvPicPr>
          <p:cNvPr id="3" name="그림 2"/>
          <p:cNvPicPr>
            <a:picLocks noChangeAspect="1"/>
          </p:cNvPicPr>
          <p:nvPr/>
        </p:nvPicPr>
        <p:blipFill>
          <a:blip r:embed="rId7"/>
          <a:stretch>
            <a:fillRect/>
          </a:stretch>
        </p:blipFill>
        <p:spPr>
          <a:xfrm>
            <a:off x="1350908" y="1600694"/>
            <a:ext cx="416318" cy="155173"/>
          </a:xfrm>
          <a:prstGeom prst="rect">
            <a:avLst/>
          </a:prstGeom>
        </p:spPr>
      </p:pic>
    </p:spTree>
    <p:extLst>
      <p:ext uri="{BB962C8B-B14F-4D97-AF65-F5344CB8AC3E}">
        <p14:creationId xmlns:p14="http://schemas.microsoft.com/office/powerpoint/2010/main" val="614440922"/>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69114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473871426"/>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326" y="298761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28"/>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6"/>
          <a:stretch>
            <a:fillRect/>
          </a:stretch>
        </p:blipFill>
        <p:spPr>
          <a:xfrm>
            <a:off x="4294297" y="4049194"/>
            <a:ext cx="144016" cy="144016"/>
          </a:xfrm>
          <a:prstGeom prst="rect">
            <a:avLst/>
          </a:prstGeom>
        </p:spPr>
      </p:pic>
      <p:sp>
        <p:nvSpPr>
          <p:cNvPr id="51" name="TextBox 50"/>
          <p:cNvSpPr txBox="1"/>
          <p:nvPr/>
        </p:nvSpPr>
        <p:spPr>
          <a:xfrm>
            <a:off x="2771800" y="3131687"/>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88"/>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2379755" y="4465643"/>
            <a:ext cx="2015286" cy="1906349"/>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smtClean="0"/>
              <a:t>출석의 경우 이미 수업 전 체크 완료된 항목 임으로 수정 불필요 </a:t>
            </a:r>
            <a:endParaRPr lang="en-US" altLang="ko-KR" sz="1000" dirty="0" smtClean="0"/>
          </a:p>
          <a:p>
            <a:pPr marL="268288" indent="-179388">
              <a:buFont typeface="Wingdings" panose="05000000000000000000" pitchFamily="2" charset="2"/>
              <a:buChar char="v"/>
            </a:pPr>
            <a:r>
              <a:rPr lang="ko-KR" altLang="en-US" sz="1000" dirty="0" smtClean="0"/>
              <a:t>결석으로 체크된 항목만 옆에 있는 </a:t>
            </a:r>
            <a:r>
              <a:rPr lang="ko-KR" altLang="en-US" sz="1000" dirty="0" err="1" smtClean="0"/>
              <a:t>드랍다운</a:t>
            </a:r>
            <a:r>
              <a:rPr lang="ko-KR" altLang="en-US" sz="1000" dirty="0" smtClean="0"/>
              <a:t> 버튼으로 사용하여 </a:t>
            </a:r>
            <a:r>
              <a:rPr lang="ko-KR" altLang="en-US" sz="1000" dirty="0" smtClean="0">
                <a:solidFill>
                  <a:schemeClr val="accent2">
                    <a:lumMod val="50000"/>
                  </a:schemeClr>
                </a:solidFill>
              </a:rPr>
              <a:t>지각</a:t>
            </a:r>
            <a:r>
              <a:rPr lang="en-US" altLang="ko-KR" sz="1000" dirty="0" smtClean="0">
                <a:solidFill>
                  <a:schemeClr val="accent2">
                    <a:lumMod val="50000"/>
                  </a:schemeClr>
                </a:solidFill>
              </a:rPr>
              <a:t>/ BIZ </a:t>
            </a:r>
            <a:r>
              <a:rPr lang="ko-KR" altLang="en-US" sz="1000" dirty="0" smtClean="0"/>
              <a:t>로 수정할 수 </a:t>
            </a:r>
            <a:r>
              <a:rPr lang="ko-KR" altLang="en-US" sz="1000" dirty="0" smtClean="0"/>
              <a:t>있음</a:t>
            </a:r>
            <a:endParaRPr lang="en-US" altLang="ko-KR" sz="1000" dirty="0" smtClean="0"/>
          </a:p>
          <a:p>
            <a:pPr marL="268288" indent="-179388">
              <a:buFont typeface="Wingdings" panose="05000000000000000000" pitchFamily="2" charset="2"/>
              <a:buChar char="v"/>
            </a:pPr>
            <a:r>
              <a:rPr lang="ko-KR" altLang="en-US" sz="1000" dirty="0" smtClean="0"/>
              <a:t>결석의 경우만 지각</a:t>
            </a:r>
            <a:r>
              <a:rPr lang="en-US" altLang="ko-KR" sz="1000" dirty="0" smtClean="0"/>
              <a:t>/BIZ</a:t>
            </a:r>
            <a:r>
              <a:rPr lang="ko-KR" altLang="en-US" sz="1000" dirty="0" smtClean="0"/>
              <a:t>로 바꿀 수 있음</a:t>
            </a: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1"/>
          </p:cNvCxnSpPr>
          <p:nvPr/>
        </p:nvCxnSpPr>
        <p:spPr bwMode="auto">
          <a:xfrm rot="5400000">
            <a:off x="2127522" y="4342491"/>
            <a:ext cx="1328561" cy="824093"/>
          </a:xfrm>
          <a:prstGeom prst="bentConnector4">
            <a:avLst>
              <a:gd name="adj1" fmla="val 14128"/>
              <a:gd name="adj2" fmla="val 1277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4499992" y="5023098"/>
          <a:ext cx="936104" cy="633688"/>
        </p:xfrm>
        <a:graphic>
          <a:graphicData uri="http://schemas.openxmlformats.org/drawingml/2006/table">
            <a:tbl>
              <a:tblPr firstRow="1" bandRow="1">
                <a:tableStyleId>{5C22544A-7EE6-4342-B048-85BDC9FD1C3A}</a:tableStyleId>
              </a:tblPr>
              <a:tblGrid>
                <a:gridCol w="936104"/>
              </a:tblGrid>
              <a:tr h="316844">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844">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7"/>
          <a:stretch>
            <a:fillRect/>
          </a:stretch>
        </p:blipFill>
        <p:spPr>
          <a:xfrm>
            <a:off x="4593441" y="5106956"/>
            <a:ext cx="161925" cy="161925"/>
          </a:xfrm>
          <a:prstGeom prst="rect">
            <a:avLst/>
          </a:prstGeom>
        </p:spPr>
      </p:pic>
      <p:pic>
        <p:nvPicPr>
          <p:cNvPr id="76" name="그림 75"/>
          <p:cNvPicPr>
            <a:picLocks noChangeAspect="1"/>
          </p:cNvPicPr>
          <p:nvPr/>
        </p:nvPicPr>
        <p:blipFill>
          <a:blip r:embed="rId7"/>
          <a:stretch>
            <a:fillRect/>
          </a:stretch>
        </p:blipFill>
        <p:spPr>
          <a:xfrm>
            <a:off x="4593441" y="5412566"/>
            <a:ext cx="161925" cy="161925"/>
          </a:xfrm>
          <a:prstGeom prst="rect">
            <a:avLst/>
          </a:prstGeom>
        </p:spPr>
      </p:pic>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시 유관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92299" y="4801593"/>
            <a:ext cx="1959421" cy="1478937"/>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69" name="표 68"/>
          <p:cNvGraphicFramePr>
            <a:graphicFrameLocks noGrp="1"/>
          </p:cNvGraphicFramePr>
          <p:nvPr>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1" name="그림 70"/>
          <p:cNvPicPr>
            <a:picLocks noChangeAspect="1"/>
          </p:cNvPicPr>
          <p:nvPr/>
        </p:nvPicPr>
        <p:blipFill>
          <a:blip r:embed="rId6"/>
          <a:stretch>
            <a:fillRect/>
          </a:stretch>
        </p:blipFill>
        <p:spPr>
          <a:xfrm>
            <a:off x="4286217" y="2688209"/>
            <a:ext cx="190500" cy="190500"/>
          </a:xfrm>
          <a:prstGeom prst="rect">
            <a:avLst/>
          </a:prstGeom>
        </p:spPr>
      </p:pic>
      <p:grpSp>
        <p:nvGrpSpPr>
          <p:cNvPr id="74" name="그룹 73"/>
          <p:cNvGrpSpPr/>
          <p:nvPr/>
        </p:nvGrpSpPr>
        <p:grpSpPr>
          <a:xfrm>
            <a:off x="1767900" y="2427580"/>
            <a:ext cx="532997" cy="171618"/>
            <a:chOff x="1853004" y="4826628"/>
            <a:chExt cx="508292" cy="216024"/>
          </a:xfrm>
        </p:grpSpPr>
        <p:pic>
          <p:nvPicPr>
            <p:cNvPr id="7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54709" y="2620710"/>
            <a:ext cx="572736" cy="162718"/>
            <a:chOff x="1853004" y="5154597"/>
            <a:chExt cx="546189" cy="204821"/>
          </a:xfrm>
        </p:grpSpPr>
        <p:pic>
          <p:nvPicPr>
            <p:cNvPr id="82"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cxnSp>
        <p:nvCxnSpPr>
          <p:cNvPr id="27" name="꺾인 연결선 26"/>
          <p:cNvCxnSpPr>
            <a:stCxn id="54" idx="0"/>
          </p:cNvCxnSpPr>
          <p:nvPr/>
        </p:nvCxnSpPr>
        <p:spPr bwMode="auto">
          <a:xfrm rot="16200000" flipH="1">
            <a:off x="5720209" y="1416197"/>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0" name="그림 69"/>
          <p:cNvPicPr>
            <a:picLocks noChangeAspect="1"/>
          </p:cNvPicPr>
          <p:nvPr/>
        </p:nvPicPr>
        <p:blipFill>
          <a:blip r:embed="rId6"/>
          <a:stretch>
            <a:fillRect/>
          </a:stretch>
        </p:blipFill>
        <p:spPr>
          <a:xfrm>
            <a:off x="3424320" y="3482395"/>
            <a:ext cx="144016" cy="144016"/>
          </a:xfrm>
          <a:prstGeom prst="rect">
            <a:avLst/>
          </a:prstGeom>
        </p:spPr>
      </p:pic>
      <p:sp>
        <p:nvSpPr>
          <p:cNvPr id="73" name="TextBox 72"/>
          <p:cNvSpPr txBox="1"/>
          <p:nvPr/>
        </p:nvSpPr>
        <p:spPr>
          <a:xfrm>
            <a:off x="3408986" y="3460623"/>
            <a:ext cx="168846" cy="170628"/>
          </a:xfrm>
          <a:prstGeom prst="rect">
            <a:avLst/>
          </a:prstGeom>
          <a:noFill/>
          <a:ln w="25400">
            <a:solidFill>
              <a:srgbClr val="FF0000"/>
            </a:solidFill>
            <a:prstDash val="dash"/>
          </a:ln>
        </p:spPr>
        <p:txBody>
          <a:bodyPr wrap="square" rtlCol="0">
            <a:normAutofit fontScale="32500" lnSpcReduction="20000"/>
          </a:bodyPr>
          <a:lstStyle/>
          <a:p>
            <a:endParaRPr lang="ko-KR" altLang="en-US" dirty="0"/>
          </a:p>
        </p:txBody>
      </p:sp>
      <p:cxnSp>
        <p:nvCxnSpPr>
          <p:cNvPr id="19" name="꺾인 연결선 18"/>
          <p:cNvCxnSpPr>
            <a:stCxn id="73" idx="2"/>
            <a:endCxn id="72" idx="0"/>
          </p:cNvCxnSpPr>
          <p:nvPr/>
        </p:nvCxnSpPr>
        <p:spPr bwMode="auto">
          <a:xfrm rot="16200000" flipH="1">
            <a:off x="3534803" y="3589856"/>
            <a:ext cx="1391847" cy="147463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en-US" altLang="ko-KR" dirty="0" smtClean="0">
                <a:solidFill>
                  <a:srgbClr val="000000"/>
                </a:solidFill>
                <a:latin typeface="돋움"/>
                <a:ea typeface="돋움"/>
                <a:sym typeface="Wingdings" panose="05000000000000000000" pitchFamily="2" charset="2"/>
              </a:rPr>
              <a:t> 1(4)</a:t>
            </a:r>
            <a:r>
              <a:rPr lang="ko-KR" altLang="en-US" dirty="0" smtClean="0">
                <a:solidFill>
                  <a:srgbClr val="000000"/>
                </a:solidFill>
                <a:latin typeface="돋움"/>
                <a:ea typeface="돋움"/>
                <a:sym typeface="Wingdings" panose="05000000000000000000" pitchFamily="2" charset="2"/>
              </a:rPr>
              <a:t>① 교육보고 </a:t>
            </a:r>
            <a:r>
              <a:rPr lang="en-US" altLang="ko-KR" dirty="0" smtClean="0">
                <a:solidFill>
                  <a:srgbClr val="000000"/>
                </a:solidFill>
                <a:latin typeface="돋움"/>
                <a:ea typeface="돋움"/>
                <a:sym typeface="Wingdings" panose="05000000000000000000" pitchFamily="2" charset="2"/>
              </a:rPr>
              <a:t>Confirm </a:t>
            </a:r>
            <a:r>
              <a:rPr lang="ko-KR" altLang="en-US" dirty="0" smtClean="0">
                <a:solidFill>
                  <a:srgbClr val="000000"/>
                </a:solidFill>
                <a:latin typeface="돋움"/>
                <a:ea typeface="돋움"/>
                <a:sym typeface="Wingdings" panose="05000000000000000000" pitchFamily="2" charset="2"/>
              </a:rPr>
              <a:t>상세보기 </a:t>
            </a:r>
            <a:r>
              <a:rPr lang="en-US" altLang="ko-KR" dirty="0" smtClean="0">
                <a:solidFill>
                  <a:srgbClr val="000000"/>
                </a:solidFill>
                <a:latin typeface="돋움"/>
                <a:ea typeface="돋움"/>
                <a:sym typeface="Wingdings" panose="05000000000000000000" pitchFamily="2" charset="2"/>
              </a:rPr>
              <a:t>- 3</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470340815"/>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59814608"/>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993923307"/>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4110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032038346"/>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05869299"/>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77584841"/>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29724" y="1355098"/>
            <a:ext cx="2851942"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smtClean="0"/>
              <a:t>전체보</a:t>
            </a:r>
            <a:r>
              <a:rPr lang="ko-KR" altLang="en-US" b="1" kern="0" dirty="0" smtClean="0"/>
              <a:t>기</a:t>
            </a:r>
            <a:endParaRPr lang="en-US" altLang="ko-KR" b="1" kern="0" dirty="0" smtClean="0"/>
          </a:p>
          <a:p>
            <a:pPr lvl="1" latinLnBrk="0"/>
            <a:r>
              <a:rPr lang="ko-KR" altLang="en-US" b="1" kern="0" dirty="0" smtClean="0"/>
              <a:t> </a:t>
            </a:r>
            <a:r>
              <a:rPr lang="ko-KR" altLang="en-US" b="1" kern="0" dirty="0" err="1" smtClean="0"/>
              <a:t>출석율</a:t>
            </a:r>
            <a:r>
              <a:rPr lang="ko-KR" altLang="en-US" b="1" kern="0" dirty="0" smtClean="0"/>
              <a:t> 조회</a:t>
            </a:r>
            <a:endParaRPr lang="en-US" altLang="ko-KR" b="1" kern="0" dirty="0" smtClean="0"/>
          </a:p>
          <a:p>
            <a:pPr lvl="1" latinLnBrk="0"/>
            <a:r>
              <a:rPr lang="en-US" altLang="ko-KR" b="1" kern="0" dirty="0"/>
              <a:t> </a:t>
            </a:r>
            <a:r>
              <a:rPr lang="ko-KR" altLang="en-US" b="1" kern="0" dirty="0" smtClean="0"/>
              <a:t>출결관리</a:t>
            </a:r>
            <a:endParaRPr lang="en-US" altLang="ko-KR" b="1" kern="0" dirty="0" smtClean="0"/>
          </a:p>
          <a:p>
            <a:pPr lvl="1" latinLnBrk="0"/>
            <a:r>
              <a:rPr lang="en-US" altLang="ko-KR" b="1" kern="0" dirty="0"/>
              <a:t> </a:t>
            </a:r>
            <a:r>
              <a:rPr lang="ko-KR" altLang="en-US" b="1" kern="0" dirty="0" smtClean="0"/>
              <a:t>교육보고 </a:t>
            </a:r>
            <a:r>
              <a:rPr lang="ko-KR" altLang="en-US" b="1" kern="0" dirty="0" err="1" smtClean="0"/>
              <a:t>컨펌</a:t>
            </a:r>
            <a:endParaRPr lang="en-US" altLang="ko-KR" b="1" kern="0" dirty="0" smtClean="0"/>
          </a:p>
          <a:p>
            <a:pPr lvl="1" latinLnBrk="0"/>
            <a:r>
              <a:rPr lang="en-US" altLang="ko-KR" b="1" kern="0" dirty="0" smtClean="0"/>
              <a:t> </a:t>
            </a:r>
            <a:r>
              <a:rPr lang="ko-KR" altLang="en-US" b="1" kern="0" dirty="0" smtClean="0"/>
              <a:t>신규 클래스 신청현황</a:t>
            </a:r>
            <a:endParaRPr lang="en-US" altLang="ko-KR" b="1" kern="0" dirty="0"/>
          </a:p>
          <a:p>
            <a:pPr latinLnBrk="0"/>
            <a:r>
              <a:rPr lang="ko-KR" altLang="en-US" b="1" kern="0" dirty="0" smtClean="0"/>
              <a:t>직원 관리</a:t>
            </a:r>
            <a:endParaRPr lang="en-US" altLang="ko-KR" b="1" kern="0" dirty="0" smtClean="0"/>
          </a:p>
          <a:p>
            <a:pPr lvl="1" latinLnBrk="0"/>
            <a:r>
              <a:rPr lang="en-US" altLang="ko-KR" b="1" kern="0" dirty="0"/>
              <a:t> </a:t>
            </a:r>
            <a:r>
              <a:rPr lang="ko-KR" altLang="en-US" b="1" kern="0" dirty="0" err="1" smtClean="0"/>
              <a:t>매니져</a:t>
            </a:r>
            <a:endParaRPr lang="en-US" altLang="ko-KR" b="1" kern="0" dirty="0" smtClean="0"/>
          </a:p>
          <a:p>
            <a:pPr lvl="1" latinLnBrk="0"/>
            <a:r>
              <a:rPr lang="en-US" altLang="ko-KR" b="1" kern="0" dirty="0"/>
              <a:t> </a:t>
            </a:r>
            <a:r>
              <a:rPr lang="ko-KR" altLang="en-US" b="1" kern="0" dirty="0" smtClean="0"/>
              <a:t>강사</a:t>
            </a:r>
            <a:endParaRPr lang="en-US" altLang="ko-KR" b="1" kern="0" dirty="0" smtClean="0"/>
          </a:p>
          <a:p>
            <a:pPr latinLnBrk="0"/>
            <a:r>
              <a:rPr lang="ko-KR" altLang="en-US" b="1" kern="0" dirty="0" err="1" smtClean="0"/>
              <a:t>고객사</a:t>
            </a:r>
            <a:r>
              <a:rPr lang="ko-KR" altLang="en-US" b="1" kern="0" dirty="0" smtClean="0"/>
              <a:t> 관리</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학생</a:t>
            </a:r>
            <a:endParaRPr lang="en-US" altLang="ko-KR" b="1" kern="0" dirty="0" smtClean="0"/>
          </a:p>
          <a:p>
            <a:pPr lvl="1" latinLnBrk="0"/>
            <a:r>
              <a:rPr lang="en-US" altLang="ko-KR" b="1" kern="0" dirty="0" smtClean="0"/>
              <a:t> </a:t>
            </a:r>
            <a:r>
              <a:rPr lang="ko-KR" altLang="en-US" b="1" kern="0" dirty="0" smtClean="0"/>
              <a:t>교육 종합평가</a:t>
            </a:r>
            <a:endParaRPr lang="en-US" altLang="ko-KR" b="1" kern="0" dirty="0"/>
          </a:p>
          <a:p>
            <a:pPr latinLnBrk="0"/>
            <a:r>
              <a:rPr lang="en-US" altLang="ko-KR" b="1" kern="0" dirty="0" smtClean="0"/>
              <a:t> </a:t>
            </a:r>
            <a:r>
              <a:rPr lang="ko-KR" altLang="en-US" b="1" kern="0" dirty="0" smtClean="0"/>
              <a:t>비용관리</a:t>
            </a:r>
            <a:endParaRPr lang="en-US" altLang="ko-KR" b="1" kern="0" dirty="0" smtClean="0"/>
          </a:p>
          <a:p>
            <a:pPr lvl="1" latinLnBrk="0"/>
            <a:r>
              <a:rPr lang="ko-KR" altLang="en-US" b="1" kern="0" dirty="0" smtClean="0"/>
              <a:t> 교수</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현황</a:t>
            </a:r>
            <a:endParaRPr lang="en-US" altLang="ko-KR" b="1" kern="0" dirty="0" smtClean="0"/>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7" name="Rectangle 3"/>
          <p:cNvSpPr txBox="1">
            <a:spLocks noChangeArrowheads="1"/>
          </p:cNvSpPr>
          <p:nvPr/>
        </p:nvSpPr>
        <p:spPr bwMode="auto">
          <a:xfrm>
            <a:off x="5436096" y="1346768"/>
            <a:ext cx="2851942" cy="48838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b="1" kern="0" dirty="0" smtClean="0"/>
              <a:t>5. </a:t>
            </a:r>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smtClean="0"/>
          </a:p>
          <a:p>
            <a:pPr lvl="1" latinLnBrk="0"/>
            <a:r>
              <a:rPr lang="en-US" altLang="ko-KR" b="1" kern="0" dirty="0"/>
              <a:t> </a:t>
            </a:r>
            <a:r>
              <a:rPr lang="ko-KR" altLang="en-US" b="1" kern="0" dirty="0" smtClean="0"/>
              <a:t>과제</a:t>
            </a:r>
            <a:endParaRPr lang="en-US" altLang="ko-KR" b="1" kern="0" dirty="0" smtClean="0"/>
          </a:p>
          <a:p>
            <a:pPr marL="0" indent="0" latinLnBrk="0">
              <a:buNone/>
            </a:pPr>
            <a:r>
              <a:rPr lang="en-US" altLang="ko-KR" b="1" kern="0" dirty="0" smtClean="0"/>
              <a:t>6.  </a:t>
            </a:r>
            <a:r>
              <a:rPr lang="ko-KR" altLang="en-US" b="1" kern="0" dirty="0" err="1" smtClean="0"/>
              <a:t>스케쥴</a:t>
            </a:r>
            <a:r>
              <a:rPr lang="ko-KR" altLang="en-US" b="1" kern="0" dirty="0" smtClean="0"/>
              <a:t> 관리</a:t>
            </a:r>
            <a:endParaRPr lang="en-US" altLang="ko-KR" b="1" kern="0" dirty="0" smtClean="0"/>
          </a:p>
          <a:p>
            <a:pPr marL="0" indent="0" latinLnBrk="0">
              <a:buNone/>
            </a:pPr>
            <a:r>
              <a:rPr lang="en-US" altLang="ko-KR" b="1" kern="0" dirty="0" smtClean="0"/>
              <a:t>7. </a:t>
            </a:r>
            <a:r>
              <a:rPr lang="ko-KR" altLang="en-US" b="1" kern="0" dirty="0" smtClean="0"/>
              <a:t>설문조사</a:t>
            </a:r>
            <a:r>
              <a:rPr lang="en-US" altLang="ko-KR" b="1" kern="0" dirty="0" smtClean="0"/>
              <a:t>	</a:t>
            </a:r>
          </a:p>
          <a:p>
            <a:pPr marL="0" indent="0" latinLnBrk="0">
              <a:buNone/>
            </a:pPr>
            <a:r>
              <a:rPr lang="en-US" altLang="ko-KR" b="1" kern="0" dirty="0" smtClean="0"/>
              <a:t>8. </a:t>
            </a:r>
            <a:r>
              <a:rPr lang="ko-KR" altLang="en-US" b="1" kern="0" dirty="0" smtClean="0"/>
              <a:t>계정관리</a:t>
            </a:r>
            <a:endParaRPr lang="en-US" altLang="ko-KR" b="1" kern="0" dirty="0" smtClean="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5580112" y="917917"/>
            <a:ext cx="1512168" cy="1070923"/>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Level</a:t>
            </a:r>
            <a:r>
              <a:rPr kumimoji="1" lang="en-US" altLang="ko-KR"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smtClean="0">
                <a:ln>
                  <a:noFill/>
                </a:ln>
                <a:solidFill>
                  <a:schemeClr val="bg1"/>
                </a:solidFill>
                <a:effectLst/>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직사각형 51"/>
          <p:cNvSpPr/>
          <p:nvPr/>
        </p:nvSpPr>
        <p:spPr bwMode="auto">
          <a:xfrm>
            <a:off x="3498649"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4419045"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수정하기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2379580"/>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40677</TotalTime>
  <Words>7282</Words>
  <Application>Microsoft Office PowerPoint</Application>
  <PresentationFormat>화면 슬라이드 쇼(4:3)</PresentationFormat>
  <Paragraphs>2716</Paragraphs>
  <Slides>63</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63</vt:i4>
      </vt:variant>
    </vt:vector>
  </HeadingPairs>
  <TitlesOfParts>
    <vt:vector size="71" baseType="lpstr">
      <vt:lpstr>HY견고딕</vt:lpstr>
      <vt:lpstr>굴림</vt:lpstr>
      <vt:lpstr>돋움</vt:lpstr>
      <vt:lpstr>맑은 고딕</vt:lpstr>
      <vt:lpstr>Arial</vt:lpstr>
      <vt:lpstr>Times New Roman</vt:lpstr>
      <vt:lpstr>Wingdings</vt:lpstr>
      <vt:lpstr>default</vt:lpstr>
      <vt:lpstr>The Mandarin UI UX 기획 보드 - Consultant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658</cp:revision>
  <dcterms:created xsi:type="dcterms:W3CDTF">2014-09-17T04:32:25Z</dcterms:created>
  <dcterms:modified xsi:type="dcterms:W3CDTF">2014-12-02T23:52:35Z</dcterms:modified>
</cp:coreProperties>
</file>