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4"/>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438" r:id="rId15"/>
    <p:sldId id="439" r:id="rId16"/>
    <p:sldId id="403" r:id="rId17"/>
    <p:sldId id="428" r:id="rId18"/>
    <p:sldId id="433" r:id="rId19"/>
    <p:sldId id="404" r:id="rId20"/>
    <p:sldId id="414" r:id="rId21"/>
    <p:sldId id="416" r:id="rId22"/>
    <p:sldId id="417" r:id="rId23"/>
    <p:sldId id="418" r:id="rId24"/>
    <p:sldId id="419" r:id="rId25"/>
    <p:sldId id="420" r:id="rId26"/>
    <p:sldId id="422" r:id="rId27"/>
    <p:sldId id="423" r:id="rId28"/>
    <p:sldId id="405" r:id="rId29"/>
    <p:sldId id="307" r:id="rId30"/>
    <p:sldId id="426" r:id="rId31"/>
    <p:sldId id="434" r:id="rId32"/>
    <p:sldId id="312" r:id="rId33"/>
    <p:sldId id="379" r:id="rId34"/>
    <p:sldId id="407" r:id="rId35"/>
    <p:sldId id="306" r:id="rId36"/>
    <p:sldId id="365" r:id="rId37"/>
    <p:sldId id="432" r:id="rId38"/>
    <p:sldId id="429" r:id="rId39"/>
    <p:sldId id="431" r:id="rId40"/>
    <p:sldId id="430" r:id="rId41"/>
    <p:sldId id="310" r:id="rId42"/>
    <p:sldId id="435" r:id="rId4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660033"/>
    <a:srgbClr val="00CC99"/>
    <a:srgbClr val="006666"/>
    <a:srgbClr val="006699"/>
    <a:srgbClr val="3399FF"/>
    <a:srgbClr val="FF3399"/>
    <a:srgbClr val="009900"/>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autoAdjust="0"/>
    <p:restoredTop sz="95494" autoAdjust="0"/>
  </p:normalViewPr>
  <p:slideViewPr>
    <p:cSldViewPr snapToObjects="1">
      <p:cViewPr varScale="1">
        <p:scale>
          <a:sx n="88" d="100"/>
          <a:sy n="88" d="100"/>
        </p:scale>
        <p:origin x="42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2014-11-18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9.png"/><Relationship Id="rId7"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png"/><Relationship Id="rId7"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9.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9.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4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42.png"/><Relationship Id="rId5" Type="http://schemas.openxmlformats.org/officeDocument/2006/relationships/image" Target="../media/image15.png"/><Relationship Id="rId10" Type="http://schemas.openxmlformats.org/officeDocument/2006/relationships/image" Target="../media/image41.png"/><Relationship Id="rId4" Type="http://schemas.openxmlformats.org/officeDocument/2006/relationships/image" Target="../media/image17.png"/><Relationship Id="rId9"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50.png"/></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a:t>
            </a:r>
            <a:r>
              <a:rPr lang="en-US" altLang="ko-KR" sz="1200" b="1" dirty="0" smtClean="0">
                <a:latin typeface="+mj-ea"/>
                <a:ea typeface="+mj-ea"/>
              </a:rPr>
              <a:t>27</a:t>
            </a:r>
            <a:endParaRPr lang="en-US" altLang="ko-KR" sz="1200" b="1" dirty="0" smtClean="0">
              <a:latin typeface="+mj-ea"/>
              <a:ea typeface="+mj-ea"/>
            </a:endParaRP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en-US" altLang="ko-KR" dirty="0" smtClean="0">
                <a:latin typeface="+mj-ea"/>
              </a:rPr>
              <a:t>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a:t>
            </a:r>
            <a:r>
              <a:rPr lang="ko-KR" altLang="en-US" dirty="0" smtClean="0">
                <a:solidFill>
                  <a:srgbClr val="000000"/>
                </a:solidFill>
                <a:latin typeface="돋움"/>
                <a:ea typeface="돋움"/>
              </a:rPr>
              <a:t>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a:t>
                      </a:r>
                      <a:r>
                        <a:rPr lang="en-US" altLang="ko-KR" sz="900" dirty="0" smtClean="0">
                          <a:solidFill>
                            <a:schemeClr val="tx1"/>
                          </a:solidFill>
                        </a:rPr>
                        <a:t>~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r>
                        <a:rPr lang="en-US" altLang="ko-KR" sz="900" dirty="0" smtClean="0">
                          <a:solidFill>
                            <a:schemeClr val="tx1"/>
                          </a:solidFill>
                        </a:rPr>
                        <a:t>~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세부 기능설명 </a:t>
            </a:r>
            <a:r>
              <a:rPr lang="en-US" altLang="ko-KR" dirty="0" smtClean="0">
                <a:solidFill>
                  <a:srgbClr val="000000"/>
                </a:solidFill>
                <a:latin typeface="돋움"/>
                <a:ea typeface="돋움"/>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a:t>
                      </a:r>
                      <a:r>
                        <a:rPr lang="en-US" altLang="ko-KR" sz="900" dirty="0" smtClean="0">
                          <a:solidFill>
                            <a:schemeClr val="tx1"/>
                          </a:solidFill>
                        </a:rPr>
                        <a:t>~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r>
                        <a:rPr lang="en-US" altLang="ko-KR" sz="900" dirty="0" smtClean="0">
                          <a:solidFill>
                            <a:schemeClr val="tx1"/>
                          </a:solidFill>
                        </a:rPr>
                        <a:t>~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40"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7" name="직사각형 16"/>
          <p:cNvSpPr/>
          <p:nvPr/>
        </p:nvSpPr>
        <p:spPr bwMode="auto">
          <a:xfrm>
            <a:off x="-252536" y="190370"/>
            <a:ext cx="1583395" cy="226615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진행취소 버튼에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대한 처리방안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필요</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예</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진행취소 버튼에</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마우스 오버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현황 팝업으로 보이기</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563888" y="1886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184525" y="107172"/>
            <a:ext cx="839058" cy="1894395"/>
          </a:xfrm>
          <a:prstGeom prst="bentConnector4">
            <a:avLst>
              <a:gd name="adj1" fmla="val 23411"/>
              <a:gd name="adj2" fmla="val 112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클릭 시 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85453630"/>
              </p:ext>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46611986"/>
              </p:ext>
            </p:extLst>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3" name="직사각형 2"/>
          <p:cNvSpPr/>
          <p:nvPr/>
        </p:nvSpPr>
        <p:spPr bwMode="auto">
          <a:xfrm>
            <a:off x="-789250" y="1233434"/>
            <a:ext cx="1944216" cy="183896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우측 월간 </a:t>
            </a:r>
            <a:r>
              <a:rPr kumimoji="1" lang="ko-KR" altLang="en-US" sz="1200" b="1" dirty="0" err="1" smtClean="0">
                <a:solidFill>
                  <a:schemeClr val="bg1"/>
                </a:solidFill>
                <a:latin typeface="Arial" charset="0"/>
                <a:ea typeface="돋움" pitchFamily="50" charset="-127"/>
              </a:rPr>
              <a:t>축석표는</a:t>
            </a:r>
            <a:r>
              <a:rPr kumimoji="1" lang="ko-KR" altLang="en-US" sz="1200" b="1" dirty="0" smtClean="0">
                <a:solidFill>
                  <a:schemeClr val="bg1"/>
                </a:solidFill>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주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회에 따른 표 구성이다</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교육회차</a:t>
            </a:r>
            <a:r>
              <a:rPr kumimoji="1" lang="ko-KR" altLang="en-US" sz="1200" b="1" dirty="0" smtClean="0">
                <a:solidFill>
                  <a:schemeClr val="bg1"/>
                </a:solidFill>
                <a:latin typeface="Arial" charset="0"/>
                <a:ea typeface="돋움" pitchFamily="50" charset="-127"/>
              </a:rPr>
              <a:t>  증가에 따라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발생하는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칸 수 </a:t>
            </a:r>
            <a:r>
              <a:rPr kumimoji="1" lang="ko-KR" altLang="en-US" sz="1200" b="1" dirty="0" smtClean="0">
                <a:solidFill>
                  <a:schemeClr val="bg1"/>
                </a:solidFill>
                <a:latin typeface="Arial" charset="0"/>
                <a:ea typeface="돋움" pitchFamily="50" charset="-127"/>
              </a:rPr>
              <a:t>증가에 따른 표형태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구성에 따른 기술적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장벽 있는가</a:t>
            </a:r>
            <a:r>
              <a:rPr kumimoji="1" lang="en-US" altLang="ko-KR" sz="1200" b="1" dirty="0" smtClean="0">
                <a:solidFill>
                  <a:schemeClr val="bg1"/>
                </a:solidFill>
                <a:latin typeface="Arial" charset="0"/>
                <a:ea typeface="돋움" pitchFamily="50" charset="-127"/>
              </a:rPr>
              <a:t>?</a:t>
            </a:r>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52" name="표 51"/>
          <p:cNvGraphicFramePr>
            <a:graphicFrameLocks noGrp="1"/>
          </p:cNvGraphicFramePr>
          <p:nvPr>
            <p:extLst>
              <p:ext uri="{D42A27DB-BD31-4B8C-83A1-F6EECF244321}">
                <p14:modId xmlns:p14="http://schemas.microsoft.com/office/powerpoint/2010/main" val="1321006976"/>
              </p:ext>
            </p:extLst>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a:t>
            </a:r>
            <a:r>
              <a:rPr lang="ko-KR" altLang="en-US" sz="1000" b="1" dirty="0" smtClean="0"/>
              <a:t>  </a:t>
            </a:r>
            <a:r>
              <a:rPr lang="ko-KR" altLang="en-US" sz="1000" b="1" dirty="0" smtClean="0"/>
              <a:t>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871822" y="2006418"/>
            <a:ext cx="1109100" cy="245523"/>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36771886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err="1" smtClean="0">
                <a:solidFill>
                  <a:srgbClr val="000000"/>
                </a:solidFill>
                <a:latin typeface="돋움"/>
                <a:ea typeface="돋움"/>
              </a:rPr>
              <a:t>출석율</a:t>
            </a:r>
            <a:r>
              <a:rPr lang="ko-KR" altLang="en-US" dirty="0">
                <a:solidFill>
                  <a:srgbClr val="000000"/>
                </a:solidFill>
                <a:latin typeface="돋움"/>
                <a:ea typeface="돋움"/>
              </a:rPr>
              <a:t> </a:t>
            </a:r>
            <a:r>
              <a:rPr lang="ko-KR" altLang="en-US" dirty="0" smtClean="0">
                <a:solidFill>
                  <a:srgbClr val="000000"/>
                </a:solidFill>
                <a:latin typeface="돋움"/>
                <a:ea typeface="돋움"/>
              </a:rPr>
              <a:t>조회 세부기능 설명</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441576"/>
            <a:ext cx="1293034" cy="197972"/>
          </a:xfrm>
          <a:prstGeom prst="rect">
            <a:avLst/>
          </a:prstGeom>
        </p:spPr>
      </p:pic>
      <p:pic>
        <p:nvPicPr>
          <p:cNvPr id="126" name="그림 125"/>
          <p:cNvPicPr>
            <a:picLocks noChangeAspect="1"/>
          </p:cNvPicPr>
          <p:nvPr/>
        </p:nvPicPr>
        <p:blipFill>
          <a:blip r:embed="rId5"/>
          <a:stretch>
            <a:fillRect/>
          </a:stretch>
        </p:blipFill>
        <p:spPr>
          <a:xfrm>
            <a:off x="1339954" y="3449959"/>
            <a:ext cx="1521869" cy="149692"/>
          </a:xfrm>
          <a:prstGeom prst="rect">
            <a:avLst/>
          </a:prstGeom>
        </p:spPr>
      </p:pic>
      <p:graphicFrame>
        <p:nvGraphicFramePr>
          <p:cNvPr id="127" name="표 126"/>
          <p:cNvGraphicFramePr>
            <a:graphicFrameLocks noGrp="1"/>
          </p:cNvGraphicFramePr>
          <p:nvPr>
            <p:extLst/>
          </p:nvPr>
        </p:nvGraphicFramePr>
        <p:xfrm>
          <a:off x="1342454" y="2281587"/>
          <a:ext cx="5708382" cy="1117174"/>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619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319289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91612"/>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80726"/>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904862"/>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3182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a:xfrm>
            <a:off x="27110" y="5740861"/>
            <a:ext cx="1128008"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a:t>우</a:t>
            </a:r>
            <a:r>
              <a:rPr lang="ko-KR" altLang="en-US" sz="1000" dirty="0" smtClean="0"/>
              <a:t>측 표에 나와 </a:t>
            </a:r>
            <a:r>
              <a:rPr lang="ko-KR" altLang="en-US" sz="1000" dirty="0" smtClean="0"/>
              <a:t>있는 수치는 월별 표시가 아니라 교육 서비스를 받은 개월 수임</a:t>
            </a:r>
            <a:endParaRPr lang="en-US" altLang="ko-KR" sz="1000" dirty="0" smtClean="0"/>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64950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86420"/>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 name="표 1"/>
          <p:cNvGraphicFramePr>
            <a:graphicFrameLocks noGrp="1"/>
          </p:cNvGraphicFramePr>
          <p:nvPr/>
        </p:nvGraphicFramePr>
        <p:xfrm>
          <a:off x="1328316" y="3827758"/>
          <a:ext cx="5722514" cy="1395486"/>
        </p:xfrm>
        <a:graphic>
          <a:graphicData uri="http://schemas.openxmlformats.org/drawingml/2006/table">
            <a:tbl>
              <a:tblPr firstRow="1" bandRow="1">
                <a:tableStyleId>{5C22544A-7EE6-4342-B048-85BDC9FD1C3A}</a:tableStyleId>
              </a:tblPr>
              <a:tblGrid>
                <a:gridCol w="408751"/>
                <a:gridCol w="408751"/>
                <a:gridCol w="408751"/>
                <a:gridCol w="408751"/>
                <a:gridCol w="408751"/>
                <a:gridCol w="408751"/>
                <a:gridCol w="408751"/>
                <a:gridCol w="408751"/>
                <a:gridCol w="408751"/>
                <a:gridCol w="408751"/>
                <a:gridCol w="408751"/>
                <a:gridCol w="408751"/>
                <a:gridCol w="408751"/>
                <a:gridCol w="408751"/>
              </a:tblGrid>
              <a:tr h="164001">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학습자명</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(2/15</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2/17)</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2/19)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개인출석률</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00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1309796" y="3605212"/>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0" name="TextBox 49"/>
          <p:cNvSpPr txBox="1"/>
          <p:nvPr/>
        </p:nvSpPr>
        <p:spPr>
          <a:xfrm>
            <a:off x="6696382" y="4825616"/>
            <a:ext cx="311068" cy="29978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추가보기</a:t>
            </a:r>
            <a:endParaRPr lang="ko-KR" altLang="en-US" sz="900" b="1" dirty="0"/>
          </a:p>
        </p:txBody>
      </p:sp>
      <p:sp>
        <p:nvSpPr>
          <p:cNvPr id="51" name="직사각형 50"/>
          <p:cNvSpPr/>
          <p:nvPr/>
        </p:nvSpPr>
        <p:spPr bwMode="auto">
          <a:xfrm>
            <a:off x="1299922" y="5263239"/>
            <a:ext cx="1687901" cy="21334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52" name="표 51"/>
          <p:cNvGraphicFramePr>
            <a:graphicFrameLocks noGrp="1"/>
          </p:cNvGraphicFramePr>
          <p:nvPr/>
        </p:nvGraphicFramePr>
        <p:xfrm>
          <a:off x="1316561" y="5525124"/>
          <a:ext cx="5775718" cy="95690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91380">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1380">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1" name="TextBox 40"/>
          <p:cNvSpPr txBox="1"/>
          <p:nvPr/>
        </p:nvSpPr>
        <p:spPr>
          <a:xfrm>
            <a:off x="1237003" y="5510447"/>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2" name="꺾인 연결선 41"/>
          <p:cNvCxnSpPr>
            <a:stCxn id="41" idx="1"/>
            <a:endCxn id="113" idx="0"/>
          </p:cNvCxnSpPr>
          <p:nvPr/>
        </p:nvCxnSpPr>
        <p:spPr bwMode="auto">
          <a:xfrm rot="10800000" flipV="1">
            <a:off x="591115" y="5624515"/>
            <a:ext cx="645889" cy="116345"/>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그룹 47"/>
          <p:cNvGrpSpPr/>
          <p:nvPr/>
        </p:nvGrpSpPr>
        <p:grpSpPr>
          <a:xfrm>
            <a:off x="5871822" y="1998691"/>
            <a:ext cx="1109100" cy="245523"/>
            <a:chOff x="7360053" y="3068960"/>
            <a:chExt cx="2235137" cy="442247"/>
          </a:xfrm>
        </p:grpSpPr>
        <p:pic>
          <p:nvPicPr>
            <p:cNvPr id="53" name="그림 52"/>
            <p:cNvPicPr>
              <a:picLocks noChangeAspect="1"/>
            </p:cNvPicPr>
            <p:nvPr/>
          </p:nvPicPr>
          <p:blipFill>
            <a:blip r:embed="rId10"/>
            <a:stretch>
              <a:fillRect/>
            </a:stretch>
          </p:blipFill>
          <p:spPr>
            <a:xfrm>
              <a:off x="7360053" y="3068960"/>
              <a:ext cx="2235137" cy="442247"/>
            </a:xfrm>
            <a:prstGeom prst="rect">
              <a:avLst/>
            </a:prstGeom>
          </p:spPr>
        </p:pic>
        <p:sp>
          <p:nvSpPr>
            <p:cNvPr id="54" name="직사각형 53"/>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55" name="직사각형 54"/>
          <p:cNvSpPr/>
          <p:nvPr/>
        </p:nvSpPr>
        <p:spPr>
          <a:xfrm>
            <a:off x="7500481" y="4949037"/>
            <a:ext cx="1611397"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추가보기 클릭 시 해당 시 </a:t>
            </a:r>
            <a:endParaRPr lang="en-US" altLang="ko-KR" sz="1000" dirty="0" smtClean="0"/>
          </a:p>
        </p:txBody>
      </p:sp>
      <p:sp>
        <p:nvSpPr>
          <p:cNvPr id="56" name="TextBox 55"/>
          <p:cNvSpPr txBox="1"/>
          <p:nvPr/>
        </p:nvSpPr>
        <p:spPr>
          <a:xfrm>
            <a:off x="1222143" y="5245221"/>
            <a:ext cx="5967270" cy="143642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0" name="꺾인 연결선 59"/>
          <p:cNvCxnSpPr>
            <a:stCxn id="50" idx="3"/>
            <a:endCxn id="56" idx="3"/>
          </p:cNvCxnSpPr>
          <p:nvPr/>
        </p:nvCxnSpPr>
        <p:spPr bwMode="auto">
          <a:xfrm>
            <a:off x="7007450" y="4975510"/>
            <a:ext cx="181963" cy="987923"/>
          </a:xfrm>
          <a:prstGeom prst="bentConnector3">
            <a:avLst>
              <a:gd name="adj1" fmla="val 22563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a:t>
            </a:r>
            <a:r>
              <a:rPr lang="ko-KR" altLang="en-US" sz="1000" dirty="0" smtClean="0"/>
              <a:t> </a:t>
            </a:r>
            <a:r>
              <a:rPr lang="en-US" altLang="ko-KR" sz="1000" dirty="0" smtClean="0"/>
              <a:t>(</a:t>
            </a:r>
            <a:r>
              <a:rPr lang="ko-KR" altLang="en-US" sz="1000" dirty="0" err="1" smtClean="0"/>
              <a:t>핀터레스트</a:t>
            </a:r>
            <a:r>
              <a:rPr lang="ko-KR" altLang="en-US" sz="1000" dirty="0" smtClean="0"/>
              <a:t> 참고</a:t>
            </a:r>
            <a:r>
              <a:rPr lang="en-US" altLang="ko-KR" sz="1000" dirty="0" smtClean="0"/>
              <a:t>)</a:t>
            </a:r>
            <a:endParaRPr lang="en-US" altLang="ko-KR" sz="1000" dirty="0" smtClean="0"/>
          </a:p>
        </p:txBody>
      </p:sp>
    </p:spTree>
    <p:extLst>
      <p:ext uri="{BB962C8B-B14F-4D97-AF65-F5344CB8AC3E}">
        <p14:creationId xmlns:p14="http://schemas.microsoft.com/office/powerpoint/2010/main" val="4153288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92425" y="915934"/>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47004" y="1478092"/>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25232" y="1261999"/>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38" y="40268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81552" y="405416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52738" y="95895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35834" y="1491620"/>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465564904"/>
              </p:ext>
            </p:extLst>
          </p:nvPr>
        </p:nvGraphicFramePr>
        <p:xfrm>
          <a:off x="1407769" y="1816360"/>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87448" y="1553374"/>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46720" y="4257059"/>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34005" y="6006685"/>
            <a:ext cx="1293034" cy="197972"/>
          </a:xfrm>
          <a:prstGeom prst="rect">
            <a:avLst/>
          </a:prstGeom>
        </p:spPr>
      </p:pic>
      <p:pic>
        <p:nvPicPr>
          <p:cNvPr id="92" name="그림 91"/>
          <p:cNvPicPr>
            <a:picLocks noChangeAspect="1"/>
          </p:cNvPicPr>
          <p:nvPr/>
        </p:nvPicPr>
        <p:blipFill>
          <a:blip r:embed="rId5"/>
          <a:stretch>
            <a:fillRect/>
          </a:stretch>
        </p:blipFill>
        <p:spPr>
          <a:xfrm>
            <a:off x="6119329" y="4301090"/>
            <a:ext cx="1016495" cy="201125"/>
          </a:xfrm>
          <a:prstGeom prst="rect">
            <a:avLst/>
          </a:prstGeom>
        </p:spPr>
      </p:pic>
      <p:sp>
        <p:nvSpPr>
          <p:cNvPr id="106" name="TextBox 105"/>
          <p:cNvSpPr txBox="1"/>
          <p:nvPr/>
        </p:nvSpPr>
        <p:spPr>
          <a:xfrm>
            <a:off x="1839889" y="43157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72948" y="43220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721076" y="4712052"/>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48862" y="4840921"/>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416156" y="6053948"/>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3845882360"/>
              </p:ext>
            </p:extLst>
          </p:nvPr>
        </p:nvGraphicFramePr>
        <p:xfrm>
          <a:off x="1418656" y="4560043"/>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401488" y="43220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52479" y="492213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159458848"/>
              </p:ext>
            </p:extLst>
          </p:nvPr>
        </p:nvGraphicFramePr>
        <p:xfrm>
          <a:off x="1409842" y="3187332"/>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71690" y="3505200"/>
            <a:ext cx="180975" cy="180975"/>
          </a:xfrm>
          <a:prstGeom prst="rect">
            <a:avLst/>
          </a:prstGeom>
        </p:spPr>
      </p:pic>
      <p:sp>
        <p:nvSpPr>
          <p:cNvPr id="148" name="직사각형 147"/>
          <p:cNvSpPr/>
          <p:nvPr/>
        </p:nvSpPr>
        <p:spPr bwMode="auto">
          <a:xfrm>
            <a:off x="1452479" y="5230197"/>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52533" y="549471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53775" y="573643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2" name="직사각형 51"/>
          <p:cNvSpPr/>
          <p:nvPr/>
        </p:nvSpPr>
        <p:spPr>
          <a:xfrm>
            <a:off x="7308304" y="1650572"/>
            <a:ext cx="1630923"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ext uri="{D42A27DB-BD31-4B8C-83A1-F6EECF244321}">
                <p14:modId xmlns:p14="http://schemas.microsoft.com/office/powerpoint/2010/main" val="3626674701"/>
              </p:ext>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3" name="직사각형 52"/>
          <p:cNvSpPr/>
          <p:nvPr/>
        </p:nvSpPr>
        <p:spPr bwMode="auto">
          <a:xfrm>
            <a:off x="7593835" y="29545"/>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46094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3" name="직사각형 2"/>
          <p:cNvSpPr/>
          <p:nvPr/>
        </p:nvSpPr>
        <p:spPr bwMode="auto">
          <a:xfrm>
            <a:off x="5580112" y="917917"/>
            <a:ext cx="1512168" cy="1070923"/>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Level</a:t>
            </a:r>
            <a:r>
              <a:rPr kumimoji="1" lang="en-US" altLang="ko-KR"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smtClean="0">
                <a:ln>
                  <a:noFill/>
                </a:ln>
                <a:solidFill>
                  <a:schemeClr val="bg1"/>
                </a:solidFill>
                <a:effectLst/>
                <a:latin typeface="Arial" charset="0"/>
                <a:ea typeface="돋움" pitchFamily="50" charset="-127"/>
              </a:rPr>
              <a:t>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30966" y="90452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74474338"/>
              </p:ext>
            </p:extLst>
          </p:nvPr>
        </p:nvGraphicFramePr>
        <p:xfrm>
          <a:off x="1370989" y="1988839"/>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6157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615724" y="33104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615724" y="376726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615724" y="424955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615724" y="472514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615724" y="51716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615724" y="563469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615724" y="606831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128"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a:t>
            </a:r>
            <a:r>
              <a:rPr lang="en-US" altLang="ko-KR" sz="1000" dirty="0"/>
              <a:t/>
            </a:r>
            <a:br>
              <a:rPr lang="en-US" altLang="ko-KR" sz="1000" dirty="0"/>
            </a:br>
            <a:r>
              <a:rPr lang="ko-KR" altLang="en-US" sz="1000" dirty="0" smtClean="0"/>
              <a:t>순서대로 배열</a:t>
            </a:r>
            <a:r>
              <a:rPr lang="en-US" altLang="ko-KR" sz="1000" dirty="0" smtClean="0"/>
              <a:t/>
            </a:r>
            <a:br>
              <a:rPr lang="en-US" altLang="ko-KR" sz="1000" dirty="0" smtClean="0"/>
            </a:br>
            <a:r>
              <a:rPr lang="en-US" altLang="ko-KR" sz="1000" dirty="0" smtClean="0"/>
              <a:t>- </a:t>
            </a:r>
            <a:r>
              <a:rPr lang="ko-KR" altLang="en-US" sz="1000" dirty="0" smtClean="0"/>
              <a:t>첫 수업 시작일 기준</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8758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4691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768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교수진 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30" name="직사각형 29"/>
          <p:cNvSpPr/>
          <p:nvPr/>
        </p:nvSpPr>
        <p:spPr>
          <a:xfrm>
            <a:off x="-41959" y="423174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sp>
        <p:nvSpPr>
          <p:cNvPr id="49" name="직사각형 48"/>
          <p:cNvSpPr/>
          <p:nvPr/>
        </p:nvSpPr>
        <p:spPr>
          <a:xfrm>
            <a:off x="7627352" y="1327353"/>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96401" y="3606858"/>
            <a:ext cx="855105" cy="9812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682195" y="4231741"/>
            <a:ext cx="982604" cy="434391"/>
          </a:xfrm>
          <a:prstGeom prst="bentConnector4">
            <a:avLst>
              <a:gd name="adj1" fmla="val 13151"/>
              <a:gd name="adj2" fmla="val 15262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graphicFrame>
        <p:nvGraphicFramePr>
          <p:cNvPr id="50" name="표 49"/>
          <p:cNvGraphicFramePr>
            <a:graphicFrameLocks noGrp="1"/>
          </p:cNvGraphicFramePr>
          <p:nvPr>
            <p:extLst>
              <p:ext uri="{D42A27DB-BD31-4B8C-83A1-F6EECF244321}">
                <p14:modId xmlns:p14="http://schemas.microsoft.com/office/powerpoint/2010/main" val="3806455079"/>
              </p:ext>
            </p:extLst>
          </p:nvPr>
        </p:nvGraphicFramePr>
        <p:xfrm>
          <a:off x="1690302" y="2048091"/>
          <a:ext cx="5773169" cy="4438698"/>
        </p:xfrm>
        <a:graphic>
          <a:graphicData uri="http://schemas.openxmlformats.org/drawingml/2006/table">
            <a:tbl>
              <a:tblPr firstRow="1" bandRow="1">
                <a:tableStyleId>{5C22544A-7EE6-4342-B048-85BDC9FD1C3A}</a:tableStyleId>
              </a:tblPr>
              <a:tblGrid>
                <a:gridCol w="415643"/>
                <a:gridCol w="762151"/>
                <a:gridCol w="583057"/>
                <a:gridCol w="864096"/>
                <a:gridCol w="504056"/>
                <a:gridCol w="504056"/>
                <a:gridCol w="432048"/>
                <a:gridCol w="504056"/>
                <a:gridCol w="720080"/>
                <a:gridCol w="483926"/>
              </a:tblGrid>
              <a:tr h="70628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925">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40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84">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8840">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직사각형 51"/>
          <p:cNvSpPr/>
          <p:nvPr/>
        </p:nvSpPr>
        <p:spPr bwMode="auto">
          <a:xfrm>
            <a:off x="2935037" y="28766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2935037" y="336972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2935037" y="382652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2935037" y="430880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2935037" y="478439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935037" y="523091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935037" y="569394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1" name="직사각형 70"/>
          <p:cNvSpPr/>
          <p:nvPr/>
        </p:nvSpPr>
        <p:spPr bwMode="auto">
          <a:xfrm>
            <a:off x="2935037" y="612756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290845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37581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3838393"/>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41" y="428413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291930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382423"/>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383839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346839"/>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480616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447" y="523614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34866" y="2714957"/>
            <a:ext cx="561535"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29" name="TextBox 28"/>
          <p:cNvSpPr txBox="1"/>
          <p:nvPr/>
        </p:nvSpPr>
        <p:spPr>
          <a:xfrm>
            <a:off x="1664799" y="2793014"/>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4086110"/>
              </p:ext>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6663555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이희승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
        <p:nvSpPr>
          <p:cNvPr id="6" name="직사각형 5"/>
          <p:cNvSpPr/>
          <p:nvPr/>
        </p:nvSpPr>
        <p:spPr bwMode="auto">
          <a:xfrm>
            <a:off x="1907704" y="292006"/>
            <a:ext cx="3816424" cy="241691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일단 제외</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1015663"/>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a:p>
            <a:pPr marL="85725" indent="-85725">
              <a:buFont typeface="Arial" panose="020B0604020202020204" pitchFamily="34" charset="0"/>
              <a:buChar char="•"/>
            </a:pPr>
            <a:r>
              <a:rPr lang="en-US" altLang="ko-KR" sz="1200" b="1" dirty="0" smtClean="0"/>
              <a:t>Default </a:t>
            </a:r>
            <a:r>
              <a:rPr lang="ko-KR" altLang="en-US" sz="1200" b="1" dirty="0" smtClean="0"/>
              <a:t>값은 알림 없음</a:t>
            </a:r>
            <a:r>
              <a:rPr lang="en-US" altLang="ko-KR" sz="1200" b="1" dirty="0" smtClean="0"/>
              <a:t>, </a:t>
            </a:r>
            <a:r>
              <a:rPr lang="ko-KR" altLang="en-US" sz="1200" b="1" dirty="0" smtClean="0"/>
              <a:t>개인적으로 알림 활성화</a:t>
            </a:r>
            <a:endParaRPr lang="en-US" altLang="ko-KR" sz="1200" b="1" dirty="0" smtClean="0"/>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41" name="직사각형 40"/>
          <p:cNvSpPr/>
          <p:nvPr/>
        </p:nvSpPr>
        <p:spPr bwMode="auto">
          <a:xfrm>
            <a:off x="4924810" y="4116"/>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44" name="직사각형 43"/>
          <p:cNvSpPr/>
          <p:nvPr/>
        </p:nvSpPr>
        <p:spPr bwMode="auto">
          <a:xfrm>
            <a:off x="7308304" y="18864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endParaRPr lang="en-US" altLang="ko-KR" b="1" kern="0" dirty="0" smtClean="0"/>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직사각형 43"/>
          <p:cNvSpPr/>
          <p:nvPr/>
        </p:nvSpPr>
        <p:spPr bwMode="auto">
          <a:xfrm>
            <a:off x="5094214" y="75430"/>
            <a:ext cx="1512168" cy="1073359"/>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effectLst/>
                <a:latin typeface="Arial" charset="0"/>
                <a:ea typeface="돋움" pitchFamily="50" charset="-127"/>
              </a:rPr>
              <a:t>내용추가</a:t>
            </a: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dirty="0" smtClean="0"/>
              <a:t>Appendix – HR</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Admin</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smtClean="0">
                          <a:solidFill>
                            <a:schemeClr val="tx1"/>
                          </a:solidFill>
                        </a:rPr>
                        <a:t>클래스 형태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aseline="0" dirty="0" smtClean="0">
                          <a:solidFill>
                            <a:schemeClr val="tx1"/>
                          </a:solidFill>
                        </a:rPr>
                        <a:t>  </a:t>
                      </a:r>
                      <a:r>
                        <a:rPr lang="ko-KR" altLang="en-US" sz="900" b="0" baseline="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교육희망</a:t>
                      </a:r>
                      <a:endParaRPr lang="en-US" altLang="ko-KR" sz="900" b="1" dirty="0" smtClean="0">
                        <a:solidFill>
                          <a:schemeClr val="tx1"/>
                        </a:solidFill>
                      </a:endParaRPr>
                    </a:p>
                    <a:p>
                      <a:pPr algn="ctr" latinLnBrk="1"/>
                      <a:r>
                        <a:rPr lang="ko-KR" altLang="en-US" sz="900" b="1" dirty="0" smtClean="0">
                          <a:solidFill>
                            <a:schemeClr val="tx1"/>
                          </a:solidFill>
                        </a:rPr>
                        <a:t>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교육장소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6812295" y="2742152"/>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180659" y="4261299"/>
            <a:ext cx="1334211"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직사각형 51"/>
          <p:cNvSpPr/>
          <p:nvPr/>
        </p:nvSpPr>
        <p:spPr bwMode="auto">
          <a:xfrm>
            <a:off x="3498649"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bwMode="auto">
          <a:xfrm>
            <a:off x="4419045" y="6381328"/>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수정하기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237958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37531</TotalTime>
  <Words>3774</Words>
  <Application>Microsoft Office PowerPoint</Application>
  <PresentationFormat>화면 슬라이드 쇼(4:3)</PresentationFormat>
  <Paragraphs>1508</Paragraphs>
  <Slides>42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42</vt:i4>
      </vt:variant>
    </vt:vector>
  </HeadingPairs>
  <TitlesOfParts>
    <vt:vector size="49" baseType="lpstr">
      <vt:lpstr>HY견고딕</vt:lpstr>
      <vt:lpstr>돋움</vt:lpstr>
      <vt:lpstr>맑은 고딕</vt:lpstr>
      <vt:lpstr>Arial</vt:lpstr>
      <vt:lpstr>Times New Roman</vt:lpstr>
      <vt:lpstr>Wingdings</vt:lpstr>
      <vt:lpstr>default</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592</cp:revision>
  <dcterms:created xsi:type="dcterms:W3CDTF">2014-09-17T04:32:25Z</dcterms:created>
  <dcterms:modified xsi:type="dcterms:W3CDTF">2014-11-19T02:09:45Z</dcterms:modified>
</cp:coreProperties>
</file>