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4"/>
  </p:notesMasterIdLst>
  <p:sldIdLst>
    <p:sldId id="256" r:id="rId2"/>
    <p:sldId id="288" r:id="rId3"/>
    <p:sldId id="272" r:id="rId4"/>
    <p:sldId id="274" r:id="rId5"/>
    <p:sldId id="275" r:id="rId6"/>
    <p:sldId id="277" r:id="rId7"/>
    <p:sldId id="284" r:id="rId8"/>
    <p:sldId id="283" r:id="rId9"/>
    <p:sldId id="314" r:id="rId10"/>
    <p:sldId id="315" r:id="rId11"/>
    <p:sldId id="341" r:id="rId12"/>
    <p:sldId id="387" r:id="rId13"/>
    <p:sldId id="437" r:id="rId14"/>
    <p:sldId id="438" r:id="rId15"/>
    <p:sldId id="439" r:id="rId16"/>
    <p:sldId id="403" r:id="rId17"/>
    <p:sldId id="428" r:id="rId18"/>
    <p:sldId id="433" r:id="rId19"/>
    <p:sldId id="404" r:id="rId20"/>
    <p:sldId id="414" r:id="rId21"/>
    <p:sldId id="416" r:id="rId22"/>
    <p:sldId id="417" r:id="rId23"/>
    <p:sldId id="418" r:id="rId24"/>
    <p:sldId id="419" r:id="rId25"/>
    <p:sldId id="420" r:id="rId26"/>
    <p:sldId id="422" r:id="rId27"/>
    <p:sldId id="423" r:id="rId28"/>
    <p:sldId id="405" r:id="rId29"/>
    <p:sldId id="307" r:id="rId30"/>
    <p:sldId id="426" r:id="rId31"/>
    <p:sldId id="434" r:id="rId32"/>
    <p:sldId id="312" r:id="rId33"/>
    <p:sldId id="379" r:id="rId34"/>
    <p:sldId id="407" r:id="rId35"/>
    <p:sldId id="306" r:id="rId36"/>
    <p:sldId id="365" r:id="rId37"/>
    <p:sldId id="432" r:id="rId38"/>
    <p:sldId id="429" r:id="rId39"/>
    <p:sldId id="431" r:id="rId40"/>
    <p:sldId id="430" r:id="rId41"/>
    <p:sldId id="310" r:id="rId42"/>
    <p:sldId id="435" r:id="rId4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660033"/>
    <a:srgbClr val="00CC99"/>
    <a:srgbClr val="006666"/>
    <a:srgbClr val="006699"/>
    <a:srgbClr val="3399FF"/>
    <a:srgbClr val="FF3399"/>
    <a:srgbClr val="009900"/>
    <a:srgbClr val="6699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5" autoAdjust="0"/>
    <p:restoredTop sz="95494" autoAdjust="0"/>
  </p:normalViewPr>
  <p:slideViewPr>
    <p:cSldViewPr snapToObjects="1">
      <p:cViewPr varScale="1">
        <p:scale>
          <a:sx n="88" d="100"/>
          <a:sy n="88" d="100"/>
        </p:scale>
        <p:origin x="112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2014-11-28</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9.png"/><Relationship Id="rId7"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 Id="rId10" Type="http://schemas.openxmlformats.org/officeDocument/2006/relationships/image" Target="../media/image31.png"/><Relationship Id="rId4" Type="http://schemas.openxmlformats.org/officeDocument/2006/relationships/image" Target="../media/image21.png"/><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9.png"/><Relationship Id="rId7" Type="http://schemas.openxmlformats.org/officeDocument/2006/relationships/image" Target="../media/image17.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 Id="rId10" Type="http://schemas.openxmlformats.org/officeDocument/2006/relationships/image" Target="../media/image31.png"/><Relationship Id="rId4" Type="http://schemas.openxmlformats.org/officeDocument/2006/relationships/image" Target="../media/image21.png"/><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9.png"/><Relationship Id="rId7" Type="http://schemas.openxmlformats.org/officeDocument/2006/relationships/image" Target="../media/image17.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 Id="rId10" Type="http://schemas.openxmlformats.org/officeDocument/2006/relationships/image" Target="../media/image31.png"/><Relationship Id="rId4" Type="http://schemas.openxmlformats.org/officeDocument/2006/relationships/image" Target="../media/image21.pn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3.png"/><Relationship Id="rId7" Type="http://schemas.openxmlformats.org/officeDocument/2006/relationships/image" Target="../media/image1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3.png"/><Relationship Id="rId7"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3.png"/><Relationship Id="rId7"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19.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19.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4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42.png"/><Relationship Id="rId5" Type="http://schemas.openxmlformats.org/officeDocument/2006/relationships/image" Target="../media/image15.png"/><Relationship Id="rId10" Type="http://schemas.openxmlformats.org/officeDocument/2006/relationships/image" Target="../media/image41.png"/><Relationship Id="rId4" Type="http://schemas.openxmlformats.org/officeDocument/2006/relationships/image" Target="../media/image17.png"/><Relationship Id="rId9" Type="http://schemas.openxmlformats.org/officeDocument/2006/relationships/image" Target="../media/image40.png"/></Relationships>
</file>

<file path=ppt/slides/_rels/slide3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50.png"/></Relationships>
</file>

<file path=ppt/slides/_rels/slide3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5.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6.png"/><Relationship Id="rId7" Type="http://schemas.openxmlformats.org/officeDocument/2006/relationships/image" Target="../media/image3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2014. 11. 27</a:t>
            </a:r>
          </a:p>
        </p:txBody>
      </p:sp>
      <p:sp>
        <p:nvSpPr>
          <p:cNvPr id="4" name="Rectangle 3"/>
          <p:cNvSpPr>
            <a:spLocks noGrp="1" noChangeArrowheads="1"/>
          </p:cNvSpPr>
          <p:nvPr>
            <p:ph type="ctrTitle"/>
          </p:nvPr>
        </p:nvSpPr>
        <p:spPr>
          <a:xfrm>
            <a:off x="1095863" y="2117889"/>
            <a:ext cx="6782626"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Consultant</a:t>
            </a:r>
            <a:endParaRPr lang="ko-KR" altLang="en-US" dirty="0">
              <a:latin typeface="+mj-ea"/>
            </a:endParaRPr>
          </a:p>
        </p:txBody>
      </p:sp>
      <p:sp>
        <p:nvSpPr>
          <p:cNvPr id="5" name="Rectangle 4"/>
          <p:cNvSpPr>
            <a:spLocks noGrp="1" noChangeArrowheads="1"/>
          </p:cNvSpPr>
          <p:nvPr>
            <p:ph type="subTitle" idx="1"/>
          </p:nvPr>
        </p:nvSpPr>
        <p:spPr>
          <a:xfrm>
            <a:off x="2886945"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로그인 시 및 클래스 전체보기 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871822" y="1793553"/>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57803" y="6398907"/>
            <a:ext cx="1293034" cy="197972"/>
          </a:xfrm>
          <a:prstGeom prst="rect">
            <a:avLst/>
          </a:prstGeom>
        </p:spPr>
      </p:pic>
      <p:pic>
        <p:nvPicPr>
          <p:cNvPr id="126" name="그림 125"/>
          <p:cNvPicPr>
            <a:picLocks noChangeAspect="1"/>
          </p:cNvPicPr>
          <p:nvPr/>
        </p:nvPicPr>
        <p:blipFill>
          <a:blip r:embed="rId6"/>
          <a:stretch>
            <a:fillRect/>
          </a:stretch>
        </p:blipFill>
        <p:spPr>
          <a:xfrm>
            <a:off x="1339954" y="6446170"/>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520639686"/>
              </p:ext>
            </p:extLst>
          </p:nvPr>
        </p:nvGraphicFramePr>
        <p:xfrm>
          <a:off x="1342454" y="2118303"/>
          <a:ext cx="5708382" cy="4337103"/>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996482"/>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3018255"/>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5483282" y="541763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495670"/>
            <a:ext cx="4590934" cy="280077"/>
            <a:chOff x="1349218" y="1495670"/>
            <a:chExt cx="4095893" cy="280077"/>
          </a:xfrm>
        </p:grpSpPr>
        <p:pic>
          <p:nvPicPr>
            <p:cNvPr id="7" name="그림 6"/>
            <p:cNvPicPr>
              <a:picLocks noChangeAspect="1"/>
            </p:cNvPicPr>
            <p:nvPr/>
          </p:nvPicPr>
          <p:blipFill>
            <a:blip r:embed="rId8"/>
            <a:stretch>
              <a:fillRect/>
            </a:stretch>
          </p:blipFill>
          <p:spPr>
            <a:xfrm>
              <a:off x="1349218" y="1495670"/>
              <a:ext cx="831934" cy="280077"/>
            </a:xfrm>
            <a:prstGeom prst="rect">
              <a:avLst/>
            </a:prstGeom>
          </p:spPr>
        </p:pic>
        <p:pic>
          <p:nvPicPr>
            <p:cNvPr id="68" name="그림 67"/>
            <p:cNvPicPr>
              <a:picLocks noChangeAspect="1"/>
            </p:cNvPicPr>
            <p:nvPr/>
          </p:nvPicPr>
          <p:blipFill>
            <a:blip r:embed="rId8"/>
            <a:stretch>
              <a:fillRect/>
            </a:stretch>
          </p:blipFill>
          <p:spPr>
            <a:xfrm>
              <a:off x="2165208" y="1495670"/>
              <a:ext cx="831934" cy="280077"/>
            </a:xfrm>
            <a:prstGeom prst="rect">
              <a:avLst/>
            </a:prstGeom>
          </p:spPr>
        </p:pic>
        <p:pic>
          <p:nvPicPr>
            <p:cNvPr id="69" name="그림 68"/>
            <p:cNvPicPr>
              <a:picLocks noChangeAspect="1"/>
            </p:cNvPicPr>
            <p:nvPr/>
          </p:nvPicPr>
          <p:blipFill>
            <a:blip r:embed="rId8"/>
            <a:stretch>
              <a:fillRect/>
            </a:stretch>
          </p:blipFill>
          <p:spPr>
            <a:xfrm>
              <a:off x="2981197" y="1495670"/>
              <a:ext cx="831934" cy="280077"/>
            </a:xfrm>
            <a:prstGeom prst="rect">
              <a:avLst/>
            </a:prstGeom>
          </p:spPr>
        </p:pic>
        <p:pic>
          <p:nvPicPr>
            <p:cNvPr id="70" name="그림 69"/>
            <p:cNvPicPr>
              <a:picLocks noChangeAspect="1"/>
            </p:cNvPicPr>
            <p:nvPr/>
          </p:nvPicPr>
          <p:blipFill>
            <a:blip r:embed="rId8"/>
            <a:stretch>
              <a:fillRect/>
            </a:stretch>
          </p:blipFill>
          <p:spPr>
            <a:xfrm>
              <a:off x="3797186" y="1495670"/>
              <a:ext cx="831934" cy="280077"/>
            </a:xfrm>
            <a:prstGeom prst="rect">
              <a:avLst/>
            </a:prstGeom>
          </p:spPr>
        </p:pic>
        <p:pic>
          <p:nvPicPr>
            <p:cNvPr id="71" name="그림 70"/>
            <p:cNvPicPr>
              <a:picLocks noChangeAspect="1"/>
            </p:cNvPicPr>
            <p:nvPr/>
          </p:nvPicPr>
          <p:blipFill>
            <a:blip r:embed="rId8"/>
            <a:stretch>
              <a:fillRect/>
            </a:stretch>
          </p:blipFill>
          <p:spPr>
            <a:xfrm>
              <a:off x="4613177" y="1495670"/>
              <a:ext cx="831934" cy="280077"/>
            </a:xfrm>
            <a:prstGeom prst="rect">
              <a:avLst/>
            </a:prstGeom>
          </p:spPr>
        </p:pic>
      </p:grpSp>
      <p:grpSp>
        <p:nvGrpSpPr>
          <p:cNvPr id="12" name="그룹 11"/>
          <p:cNvGrpSpPr/>
          <p:nvPr/>
        </p:nvGrpSpPr>
        <p:grpSpPr>
          <a:xfrm>
            <a:off x="5904995" y="1484784"/>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329072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직사각형 107"/>
          <p:cNvSpPr/>
          <p:nvPr/>
        </p:nvSpPr>
        <p:spPr bwMode="auto">
          <a:xfrm>
            <a:off x="1364298" y="4125557"/>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539498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1" name="직사각형 110"/>
          <p:cNvSpPr/>
          <p:nvPr/>
        </p:nvSpPr>
        <p:spPr bwMode="auto">
          <a:xfrm>
            <a:off x="1364298" y="5676030"/>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2" name="직사각형 111"/>
          <p:cNvSpPr/>
          <p:nvPr/>
        </p:nvSpPr>
        <p:spPr bwMode="auto">
          <a:xfrm>
            <a:off x="1341642" y="1813785"/>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11</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일 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3" name="직사각형 112"/>
          <p:cNvSpPr/>
          <p:nvPr/>
        </p:nvSpPr>
        <p:spPr>
          <a:xfrm>
            <a:off x="7249681" y="1705001"/>
            <a:ext cx="1786815" cy="438107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현재 진행되고 있는 전체 클래스 보여주기</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50</a:t>
            </a:r>
            <a:r>
              <a:rPr lang="ko-KR" altLang="en-US" sz="1000" dirty="0" smtClean="0"/>
              <a:t>개를 </a:t>
            </a:r>
            <a:r>
              <a:rPr lang="en-US" altLang="ko-KR" sz="1000" dirty="0"/>
              <a:t>Maximum</a:t>
            </a:r>
            <a:r>
              <a:rPr lang="ko-KR" altLang="en-US" sz="1000" dirty="0"/>
              <a:t>으로 전체 정보를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50 / 100 / 150 </a:t>
            </a:r>
            <a:r>
              <a:rPr lang="ko-KR" altLang="en-US" sz="1000" dirty="0" smtClean="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smtClean="0"/>
              <a:t>최신 진행 순으로 클래스 현황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진행취소 </a:t>
            </a:r>
            <a:r>
              <a:rPr lang="en-US" altLang="ko-KR" sz="1000" dirty="0" smtClean="0"/>
              <a:t>&gt; </a:t>
            </a:r>
            <a:r>
              <a:rPr lang="ko-KR" altLang="en-US" sz="1000" dirty="0" smtClean="0"/>
              <a:t>진행 중</a:t>
            </a:r>
            <a:r>
              <a:rPr lang="en-US" altLang="ko-KR" sz="1000" dirty="0" smtClean="0"/>
              <a:t> &gt; </a:t>
            </a:r>
            <a:r>
              <a:rPr lang="ko-KR" altLang="en-US" sz="1000" dirty="0" smtClean="0"/>
              <a:t>미 진행 </a:t>
            </a:r>
            <a:r>
              <a:rPr lang="en-US" altLang="ko-KR" sz="1000" dirty="0" smtClean="0"/>
              <a:t>&gt; </a:t>
            </a:r>
            <a:r>
              <a:rPr lang="ko-KR" altLang="en-US" sz="1000" dirty="0" smtClean="0"/>
              <a:t>진행완료 순으로 표시하기</a:t>
            </a:r>
            <a:endParaRPr lang="en-US" altLang="ko-KR" sz="1000" dirty="0" smtClean="0"/>
          </a:p>
        </p:txBody>
      </p:sp>
      <p:sp>
        <p:nvSpPr>
          <p:cNvPr id="114" name="직사각형 113"/>
          <p:cNvSpPr/>
          <p:nvPr/>
        </p:nvSpPr>
        <p:spPr bwMode="auto">
          <a:xfrm>
            <a:off x="1353340" y="2464466"/>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진행취소</a:t>
            </a:r>
            <a:endParaRPr kumimoji="1" lang="ko-KR" altLang="en-US" sz="900" b="1" dirty="0">
              <a:solidFill>
                <a:schemeClr val="bg1"/>
              </a:solidFill>
              <a:latin typeface="Arial" charset="0"/>
              <a:ea typeface="돋움" pitchFamily="50" charset="-127"/>
            </a:endParaRPr>
          </a:p>
        </p:txBody>
      </p:sp>
      <p:sp>
        <p:nvSpPr>
          <p:cNvPr id="137" name="직사각형 136"/>
          <p:cNvSpPr/>
          <p:nvPr/>
        </p:nvSpPr>
        <p:spPr bwMode="auto">
          <a:xfrm>
            <a:off x="1364298" y="4399838"/>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38" name="직사각형 137"/>
          <p:cNvSpPr/>
          <p:nvPr/>
        </p:nvSpPr>
        <p:spPr bwMode="auto">
          <a:xfrm>
            <a:off x="1364298" y="3268386"/>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2486220"/>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641031"/>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68154"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세부 기능설명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912867" y="3072615"/>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300961"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62" name="직사각형 61"/>
          <p:cNvSpPr/>
          <p:nvPr/>
        </p:nvSpPr>
        <p:spPr bwMode="auto">
          <a:xfrm>
            <a:off x="6128467"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11563"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98848" y="6398907"/>
            <a:ext cx="1293034" cy="197972"/>
          </a:xfrm>
          <a:prstGeom prst="rect">
            <a:avLst/>
          </a:prstGeom>
        </p:spPr>
      </p:pic>
      <p:pic>
        <p:nvPicPr>
          <p:cNvPr id="126" name="그림 125"/>
          <p:cNvPicPr>
            <a:picLocks noChangeAspect="1"/>
          </p:cNvPicPr>
          <p:nvPr/>
        </p:nvPicPr>
        <p:blipFill>
          <a:blip r:embed="rId6"/>
          <a:stretch>
            <a:fillRect/>
          </a:stretch>
        </p:blipFill>
        <p:spPr>
          <a:xfrm>
            <a:off x="1380999" y="6446170"/>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038797125"/>
              </p:ext>
            </p:extLst>
          </p:nvPr>
        </p:nvGraphicFramePr>
        <p:xfrm>
          <a:off x="1383499" y="3397365"/>
          <a:ext cx="5708382" cy="2900871"/>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405271" y="428106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4294786"/>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5524327" y="5817528"/>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57606" y="1495670"/>
            <a:ext cx="4590934" cy="280077"/>
            <a:chOff x="1349218" y="1495670"/>
            <a:chExt cx="4095893" cy="280077"/>
          </a:xfrm>
        </p:grpSpPr>
        <p:pic>
          <p:nvPicPr>
            <p:cNvPr id="7" name="그림 6"/>
            <p:cNvPicPr>
              <a:picLocks noChangeAspect="1"/>
            </p:cNvPicPr>
            <p:nvPr/>
          </p:nvPicPr>
          <p:blipFill>
            <a:blip r:embed="rId8"/>
            <a:stretch>
              <a:fillRect/>
            </a:stretch>
          </p:blipFill>
          <p:spPr>
            <a:xfrm>
              <a:off x="1349218" y="1495670"/>
              <a:ext cx="831934" cy="280077"/>
            </a:xfrm>
            <a:prstGeom prst="rect">
              <a:avLst/>
            </a:prstGeom>
          </p:spPr>
        </p:pic>
        <p:pic>
          <p:nvPicPr>
            <p:cNvPr id="68" name="그림 67"/>
            <p:cNvPicPr>
              <a:picLocks noChangeAspect="1"/>
            </p:cNvPicPr>
            <p:nvPr/>
          </p:nvPicPr>
          <p:blipFill>
            <a:blip r:embed="rId8"/>
            <a:stretch>
              <a:fillRect/>
            </a:stretch>
          </p:blipFill>
          <p:spPr>
            <a:xfrm>
              <a:off x="2165208" y="1495670"/>
              <a:ext cx="831934" cy="280077"/>
            </a:xfrm>
            <a:prstGeom prst="rect">
              <a:avLst/>
            </a:prstGeom>
          </p:spPr>
        </p:pic>
        <p:pic>
          <p:nvPicPr>
            <p:cNvPr id="69" name="그림 68"/>
            <p:cNvPicPr>
              <a:picLocks noChangeAspect="1"/>
            </p:cNvPicPr>
            <p:nvPr/>
          </p:nvPicPr>
          <p:blipFill>
            <a:blip r:embed="rId8"/>
            <a:stretch>
              <a:fillRect/>
            </a:stretch>
          </p:blipFill>
          <p:spPr>
            <a:xfrm>
              <a:off x="2981197" y="1495670"/>
              <a:ext cx="831934" cy="280077"/>
            </a:xfrm>
            <a:prstGeom prst="rect">
              <a:avLst/>
            </a:prstGeom>
          </p:spPr>
        </p:pic>
        <p:pic>
          <p:nvPicPr>
            <p:cNvPr id="70" name="그림 69"/>
            <p:cNvPicPr>
              <a:picLocks noChangeAspect="1"/>
            </p:cNvPicPr>
            <p:nvPr/>
          </p:nvPicPr>
          <p:blipFill>
            <a:blip r:embed="rId8"/>
            <a:stretch>
              <a:fillRect/>
            </a:stretch>
          </p:blipFill>
          <p:spPr>
            <a:xfrm>
              <a:off x="3797186" y="1495670"/>
              <a:ext cx="831934" cy="280077"/>
            </a:xfrm>
            <a:prstGeom prst="rect">
              <a:avLst/>
            </a:prstGeom>
          </p:spPr>
        </p:pic>
        <p:pic>
          <p:nvPicPr>
            <p:cNvPr id="71" name="그림 70"/>
            <p:cNvPicPr>
              <a:picLocks noChangeAspect="1"/>
            </p:cNvPicPr>
            <p:nvPr/>
          </p:nvPicPr>
          <p:blipFill>
            <a:blip r:embed="rId8"/>
            <a:stretch>
              <a:fillRect/>
            </a:stretch>
          </p:blipFill>
          <p:spPr>
            <a:xfrm>
              <a:off x="4613177" y="1495670"/>
              <a:ext cx="831934" cy="280077"/>
            </a:xfrm>
            <a:prstGeom prst="rect">
              <a:avLst/>
            </a:prstGeom>
          </p:spPr>
        </p:pic>
      </p:grpSp>
      <p:grpSp>
        <p:nvGrpSpPr>
          <p:cNvPr id="12" name="그룹 11"/>
          <p:cNvGrpSpPr/>
          <p:nvPr/>
        </p:nvGrpSpPr>
        <p:grpSpPr>
          <a:xfrm>
            <a:off x="5946040" y="1484784"/>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4567260"/>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직사각형 107"/>
          <p:cNvSpPr/>
          <p:nvPr/>
        </p:nvSpPr>
        <p:spPr bwMode="auto">
          <a:xfrm>
            <a:off x="1405343" y="4972373"/>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405343" y="5799617"/>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1" name="직사각형 110"/>
          <p:cNvSpPr/>
          <p:nvPr/>
        </p:nvSpPr>
        <p:spPr bwMode="auto">
          <a:xfrm>
            <a:off x="1405343" y="6080659"/>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2" name="직사각형 111"/>
          <p:cNvSpPr/>
          <p:nvPr/>
        </p:nvSpPr>
        <p:spPr bwMode="auto">
          <a:xfrm>
            <a:off x="1382687" y="3092847"/>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11</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일 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6" name="직사각형 35"/>
          <p:cNvSpPr/>
          <p:nvPr/>
        </p:nvSpPr>
        <p:spPr bwMode="auto">
          <a:xfrm>
            <a:off x="5524327" y="6090002"/>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1494102006"/>
              </p:ext>
            </p:extLst>
          </p:nvPr>
        </p:nvGraphicFramePr>
        <p:xfrm>
          <a:off x="1383499" y="1823270"/>
          <a:ext cx="4562541" cy="1030443"/>
        </p:xfrm>
        <a:graphic>
          <a:graphicData uri="http://schemas.openxmlformats.org/drawingml/2006/table">
            <a:tbl>
              <a:tblPr firstRow="1" bandRow="1">
                <a:tableStyleId>{5C22544A-7EE6-4342-B048-85BDC9FD1C3A}</a:tableStyleId>
              </a:tblPr>
              <a:tblGrid>
                <a:gridCol w="982065"/>
                <a:gridCol w="895119"/>
                <a:gridCol w="895119"/>
                <a:gridCol w="895119"/>
                <a:gridCol w="895119"/>
              </a:tblGrid>
              <a:tr h="229775">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교수진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컨설턴트</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김머루</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조성훈</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err="1" smtClean="0"/>
                        <a:t>미진행</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정희정</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송진</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SPC</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직무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임정은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서한울</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진행취소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8" name="AutoShape 90"/>
          <p:cNvSpPr>
            <a:spLocks noChangeArrowheads="1"/>
          </p:cNvSpPr>
          <p:nvPr/>
        </p:nvSpPr>
        <p:spPr bwMode="auto">
          <a:xfrm rot="5400000">
            <a:off x="6425412" y="1279285"/>
            <a:ext cx="244488"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9" name="직사각형 38"/>
          <p:cNvSpPr/>
          <p:nvPr/>
        </p:nvSpPr>
        <p:spPr>
          <a:xfrm>
            <a:off x="6030518" y="2091525"/>
            <a:ext cx="1061363" cy="825036"/>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000" b="1" kern="100" dirty="0" err="1" smtClean="0">
                <a:latin typeface="맑은 고딕"/>
                <a:ea typeface="맑은 고딕"/>
                <a:cs typeface="Times New Roman"/>
              </a:rPr>
              <a:t>프리</a:t>
            </a:r>
            <a:r>
              <a:rPr lang="ko-KR" altLang="en-US" sz="1000" b="1" kern="100" dirty="0" smtClean="0">
                <a:latin typeface="맑은 고딕"/>
                <a:ea typeface="맑은 고딕"/>
                <a:cs typeface="Times New Roman"/>
              </a:rPr>
              <a:t> 검색    </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키워드 입력</a:t>
            </a:r>
            <a:r>
              <a:rPr lang="en-US" altLang="ko-KR" sz="1000" b="1" kern="100" dirty="0" smtClean="0">
                <a:latin typeface="맑은 고딕"/>
                <a:ea typeface="맑은 고딕"/>
                <a:cs typeface="Times New Roman"/>
              </a:rPr>
              <a:t>)</a:t>
            </a:r>
          </a:p>
        </p:txBody>
      </p:sp>
      <p:sp>
        <p:nvSpPr>
          <p:cNvPr id="41" name="직사각형 40"/>
          <p:cNvSpPr/>
          <p:nvPr/>
        </p:nvSpPr>
        <p:spPr>
          <a:xfrm>
            <a:off x="7306001" y="332656"/>
            <a:ext cx="1730495" cy="3747041"/>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진행상황 버튼 변환 기준은 교수진이 수업 시작 및 종료 선택 시 활성화</a:t>
            </a:r>
            <a:endParaRPr lang="en-US" altLang="ko-KR" sz="1000" b="1" dirty="0" smtClean="0"/>
          </a:p>
          <a:p>
            <a:pPr marL="271463" lvl="1" indent="-185738">
              <a:buFont typeface="Wingdings" panose="05000000000000000000" pitchFamily="2" charset="2"/>
              <a:buChar char="v"/>
            </a:pPr>
            <a:r>
              <a:rPr lang="ko-KR" altLang="en-US" sz="1000" dirty="0" smtClean="0"/>
              <a:t>수업시작 버튼 클릭 시</a:t>
            </a:r>
            <a:r>
              <a:rPr lang="en-US" altLang="ko-KR" sz="1000" dirty="0"/>
              <a:t> </a:t>
            </a:r>
            <a:r>
              <a:rPr lang="en-US" altLang="ko-KR" sz="1000" dirty="0" smtClean="0"/>
              <a:t>: </a:t>
            </a:r>
            <a:r>
              <a:rPr lang="ko-KR" altLang="en-US" sz="1000" dirty="0" smtClean="0"/>
              <a:t>미 진행 </a:t>
            </a:r>
            <a:r>
              <a:rPr lang="en-US" altLang="ko-KR" sz="1000" dirty="0" smtClean="0">
                <a:sym typeface="Wingdings" panose="05000000000000000000" pitchFamily="2" charset="2"/>
              </a:rPr>
              <a:t> </a:t>
            </a:r>
            <a:r>
              <a:rPr lang="ko-KR" altLang="en-US" sz="1000" dirty="0" smtClean="0">
                <a:sym typeface="Wingdings" panose="05000000000000000000" pitchFamily="2" charset="2"/>
              </a:rPr>
              <a:t>진행 중 으로 변환</a:t>
            </a:r>
            <a:endParaRPr lang="en-US" altLang="ko-KR" sz="1000" dirty="0" smtClean="0">
              <a:sym typeface="Wingdings" panose="05000000000000000000" pitchFamily="2" charset="2"/>
            </a:endParaRPr>
          </a:p>
          <a:p>
            <a:pPr marL="271463" lvl="1" indent="-185738">
              <a:buFont typeface="Wingdings" panose="05000000000000000000" pitchFamily="2" charset="2"/>
              <a:buChar char="v"/>
            </a:pPr>
            <a:r>
              <a:rPr lang="ko-KR" altLang="en-US" sz="1000" dirty="0" smtClean="0"/>
              <a:t>수업종료 버튼 클릭 시</a:t>
            </a:r>
            <a:r>
              <a:rPr lang="en-US" altLang="ko-KR" sz="1000" dirty="0"/>
              <a:t> </a:t>
            </a:r>
            <a:r>
              <a:rPr lang="en-US" altLang="ko-KR" sz="1000" dirty="0" smtClean="0"/>
              <a:t>: </a:t>
            </a:r>
            <a:r>
              <a:rPr lang="ko-KR" altLang="en-US" sz="1000" dirty="0" smtClean="0"/>
              <a:t>진행 중 </a:t>
            </a:r>
            <a:r>
              <a:rPr lang="en-US" altLang="ko-KR" sz="1000" dirty="0" smtClean="0">
                <a:sym typeface="Wingdings" panose="05000000000000000000" pitchFamily="2" charset="2"/>
              </a:rPr>
              <a:t> </a:t>
            </a:r>
            <a:r>
              <a:rPr lang="ko-KR" altLang="en-US" sz="1000" dirty="0" smtClean="0">
                <a:sym typeface="Wingdings" panose="05000000000000000000" pitchFamily="2" charset="2"/>
              </a:rPr>
              <a:t>진행 완료로 변환</a:t>
            </a:r>
            <a:endParaRPr lang="en-US" altLang="ko-KR" sz="1000" dirty="0" smtClean="0">
              <a:sym typeface="Wingdings" panose="05000000000000000000" pitchFamily="2" charset="2"/>
            </a:endParaRPr>
          </a:p>
          <a:p>
            <a:pPr marL="271463" lvl="1" indent="-185738">
              <a:buFont typeface="Wingdings" panose="05000000000000000000" pitchFamily="2" charset="2"/>
              <a:buChar char="v"/>
            </a:pPr>
            <a:r>
              <a:rPr lang="en-US" altLang="ko-KR" sz="1000" dirty="0" smtClean="0"/>
              <a:t>X(SC) </a:t>
            </a:r>
            <a:r>
              <a:rPr lang="ko-KR" altLang="en-US" sz="1000" dirty="0" smtClean="0"/>
              <a:t>버튼 클릭 시 </a:t>
            </a:r>
            <a:r>
              <a:rPr lang="en-US" altLang="ko-KR" sz="1000" dirty="0" smtClean="0"/>
              <a:t>: </a:t>
            </a:r>
            <a:r>
              <a:rPr lang="ko-KR" altLang="en-US" sz="1000" dirty="0" smtClean="0"/>
              <a:t>진행취소로 바뀜</a:t>
            </a:r>
            <a:endParaRPr lang="en-US" altLang="ko-KR" sz="1000" b="1" dirty="0" smtClean="0"/>
          </a:p>
          <a:p>
            <a:pPr marL="87313" indent="-87313">
              <a:buFont typeface="Arial" panose="020B0604020202020204" pitchFamily="34" charset="0"/>
              <a:buChar char="•"/>
            </a:pPr>
            <a:endParaRPr lang="en-US" altLang="ko-KR" sz="1000" b="1" dirty="0" smtClean="0"/>
          </a:p>
          <a:p>
            <a:pPr marL="87313" indent="-87313">
              <a:buFont typeface="Arial" panose="020B0604020202020204" pitchFamily="34" charset="0"/>
              <a:buChar char="•"/>
            </a:pPr>
            <a:r>
              <a:rPr lang="ko-KR" altLang="en-US" sz="1000" b="1" dirty="0" smtClean="0"/>
              <a:t>실시간으로 </a:t>
            </a:r>
            <a:r>
              <a:rPr lang="ko-KR" altLang="en-US" sz="1000" b="1" dirty="0" err="1" smtClean="0"/>
              <a:t>최신순의</a:t>
            </a:r>
            <a:r>
              <a:rPr lang="ko-KR" altLang="en-US" sz="1000" b="1" dirty="0" smtClean="0"/>
              <a:t> </a:t>
            </a:r>
            <a:r>
              <a:rPr lang="ko-KR" altLang="en-US" sz="1000" b="1" dirty="0" err="1" smtClean="0"/>
              <a:t>진행중</a:t>
            </a:r>
            <a:r>
              <a:rPr lang="ko-KR" altLang="en-US" sz="1000" b="1" dirty="0" smtClean="0"/>
              <a:t> 클래스는 위로 이동 </a:t>
            </a:r>
            <a:endParaRPr lang="en-US" altLang="ko-KR" sz="1000" b="1" dirty="0" smtClean="0"/>
          </a:p>
          <a:p>
            <a:pPr marL="87313" indent="-87313">
              <a:buFont typeface="Arial" panose="020B0604020202020204" pitchFamily="34" charset="0"/>
              <a:buChar char="•"/>
            </a:pPr>
            <a:r>
              <a:rPr lang="ko-KR" altLang="en-US" sz="1000" b="1" dirty="0" smtClean="0"/>
              <a:t>진행 시작된 클래스 최신 순으로 나열하기</a:t>
            </a:r>
            <a:endParaRPr lang="en-US" altLang="ko-KR" sz="1000" b="1" dirty="0" smtClean="0"/>
          </a:p>
          <a:p>
            <a:pPr marL="87313" indent="-87313">
              <a:buFont typeface="Arial" panose="020B0604020202020204" pitchFamily="34" charset="0"/>
              <a:buChar char="•"/>
            </a:pPr>
            <a:r>
              <a:rPr lang="ko-KR" altLang="en-US" sz="1000" b="1" dirty="0" smtClean="0"/>
              <a:t>수업시간 </a:t>
            </a:r>
            <a:r>
              <a:rPr lang="en-US" altLang="ko-KR" sz="1000" b="1" dirty="0" smtClean="0"/>
              <a:t>10</a:t>
            </a:r>
            <a:r>
              <a:rPr lang="ko-KR" altLang="en-US" sz="1000" b="1" dirty="0" smtClean="0"/>
              <a:t>분 경과 후에도 진행 상황이 미 진행일 경우 자동적으로 </a:t>
            </a:r>
            <a:r>
              <a:rPr lang="en-US" altLang="ko-KR" sz="1000" b="1" dirty="0" smtClean="0"/>
              <a:t>HR, TM, </a:t>
            </a:r>
            <a:r>
              <a:rPr lang="ko-KR" altLang="en-US" sz="1000" b="1" dirty="0" smtClean="0"/>
              <a:t>강사 </a:t>
            </a:r>
            <a:r>
              <a:rPr lang="ko-KR" altLang="en-US" sz="1000" b="1" dirty="0" err="1" smtClean="0"/>
              <a:t>알람푸쉬</a:t>
            </a:r>
            <a:endParaRPr lang="en-US" altLang="ko-KR" sz="1000" b="1" dirty="0" smtClean="0"/>
          </a:p>
          <a:p>
            <a:pPr marL="346075" lvl="1" indent="-171450">
              <a:buFont typeface="Wingdings" panose="05000000000000000000" pitchFamily="2" charset="2"/>
              <a:buChar char="v"/>
            </a:pPr>
            <a:r>
              <a:rPr lang="ko-KR" altLang="en-US" sz="1000" dirty="0" smtClean="0"/>
              <a:t>해당 프로그램의 경우 미 진행 버튼에 강조 효과 주기</a:t>
            </a:r>
            <a:r>
              <a:rPr lang="en-US" altLang="ko-KR" sz="1000" dirty="0" smtClean="0"/>
              <a:t>(</a:t>
            </a:r>
            <a:r>
              <a:rPr lang="ko-KR" altLang="en-US" sz="1000" dirty="0" smtClean="0"/>
              <a:t>예 </a:t>
            </a:r>
            <a:r>
              <a:rPr lang="en-US" altLang="ko-KR" sz="1000" dirty="0" smtClean="0"/>
              <a:t>: </a:t>
            </a:r>
            <a:r>
              <a:rPr lang="ko-KR" altLang="en-US" sz="1000" dirty="0" err="1" smtClean="0"/>
              <a:t>플래쉬</a:t>
            </a:r>
            <a:r>
              <a:rPr lang="ko-KR" altLang="en-US" sz="1000" dirty="0" smtClean="0"/>
              <a:t> 효과</a:t>
            </a:r>
            <a:r>
              <a:rPr lang="en-US" altLang="ko-KR" sz="1000" dirty="0" smtClean="0"/>
              <a:t>)</a:t>
            </a:r>
          </a:p>
        </p:txBody>
      </p:sp>
      <p:sp>
        <p:nvSpPr>
          <p:cNvPr id="42" name="직사각형 41"/>
          <p:cNvSpPr/>
          <p:nvPr/>
        </p:nvSpPr>
        <p:spPr bwMode="auto">
          <a:xfrm>
            <a:off x="1405271" y="456521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3" name="직사각형 42"/>
          <p:cNvSpPr/>
          <p:nvPr/>
        </p:nvSpPr>
        <p:spPr bwMode="auto">
          <a:xfrm>
            <a:off x="1405271" y="5243653"/>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45" name="TextBox 44"/>
          <p:cNvSpPr txBox="1"/>
          <p:nvPr/>
        </p:nvSpPr>
        <p:spPr>
          <a:xfrm>
            <a:off x="1341598" y="3665065"/>
            <a:ext cx="627228" cy="273384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 name="꺾인 연결선 2"/>
          <p:cNvCxnSpPr>
            <a:stCxn id="45" idx="0"/>
            <a:endCxn id="41" idx="0"/>
          </p:cNvCxnSpPr>
          <p:nvPr/>
        </p:nvCxnSpPr>
        <p:spPr bwMode="auto">
          <a:xfrm rot="5400000" flipH="1" flipV="1">
            <a:off x="3247026" y="-1259157"/>
            <a:ext cx="3332409" cy="6516037"/>
          </a:xfrm>
          <a:prstGeom prst="bentConnector3">
            <a:avLst>
              <a:gd name="adj1" fmla="val 10686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375198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 name="직사각형 50"/>
          <p:cNvSpPr/>
          <p:nvPr/>
        </p:nvSpPr>
        <p:spPr bwMode="auto">
          <a:xfrm>
            <a:off x="1405271" y="3748052"/>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진행취소</a:t>
            </a:r>
            <a:endParaRPr kumimoji="1" lang="ko-KR" altLang="en-US" sz="900" b="1" dirty="0">
              <a:solidFill>
                <a:schemeClr val="bg1"/>
              </a:solidFill>
              <a:latin typeface="Arial" charset="0"/>
              <a:ea typeface="돋움" pitchFamily="50" charset="-127"/>
            </a:endParaRPr>
          </a:p>
        </p:txBody>
      </p:sp>
      <p:sp>
        <p:nvSpPr>
          <p:cNvPr id="17" name="직사각형 16"/>
          <p:cNvSpPr/>
          <p:nvPr/>
        </p:nvSpPr>
        <p:spPr bwMode="auto">
          <a:xfrm>
            <a:off x="-252536" y="190370"/>
            <a:ext cx="1583395" cy="2266150"/>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진행취소 버튼에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대한 처리방안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필요</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예</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진행취소 버튼에</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마우스 오버 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현황 팝업으로 보이기</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7" name="TextBox 56"/>
          <p:cNvSpPr txBox="1"/>
          <p:nvPr/>
        </p:nvSpPr>
        <p:spPr>
          <a:xfrm>
            <a:off x="1334212" y="1473898"/>
            <a:ext cx="4645290" cy="1448377"/>
          </a:xfrm>
          <a:prstGeom prst="rect">
            <a:avLst/>
          </a:prstGeom>
          <a:noFill/>
          <a:ln w="25400">
            <a:solidFill>
              <a:srgbClr val="FF0000"/>
            </a:solidFill>
            <a:prstDash val="dash"/>
          </a:ln>
        </p:spPr>
        <p:txBody>
          <a:bodyPr wrap="square" rtlCol="0">
            <a:normAutofit/>
          </a:bodyPr>
          <a:lstStyle/>
          <a:p>
            <a:endParaRPr lang="ko-KR" altLang="en-US" dirty="0"/>
          </a:p>
        </p:txBody>
      </p:sp>
      <p:sp>
        <p:nvSpPr>
          <p:cNvPr id="59" name="직사각형 58"/>
          <p:cNvSpPr/>
          <p:nvPr/>
        </p:nvSpPr>
        <p:spPr>
          <a:xfrm>
            <a:off x="3563888" y="188640"/>
            <a:ext cx="1987364" cy="89239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sym typeface="Wingdings" panose="05000000000000000000" pitchFamily="2" charset="2"/>
              </a:rPr>
              <a:t>필터링</a:t>
            </a:r>
            <a:r>
              <a:rPr lang="ko-KR" altLang="en-US" sz="1000" b="1" dirty="0" smtClean="0">
                <a:sym typeface="Wingdings" panose="05000000000000000000" pitchFamily="2" charset="2"/>
              </a:rPr>
              <a:t> 기능</a:t>
            </a:r>
            <a:endParaRPr lang="en-US" altLang="ko-KR" sz="1000" dirty="0">
              <a:sym typeface="Wingdings" panose="05000000000000000000" pitchFamily="2" charset="2"/>
            </a:endParaRPr>
          </a:p>
          <a:p>
            <a:pPr marL="174625" lvl="1" indent="-88900">
              <a:buFont typeface="Wingdings" panose="05000000000000000000" pitchFamily="2" charset="2"/>
              <a:buChar char="v"/>
            </a:pPr>
            <a:r>
              <a:rPr lang="en-US" altLang="ko-KR" sz="1000" b="1" dirty="0">
                <a:sym typeface="Wingdings" panose="05000000000000000000" pitchFamily="2" charset="2"/>
              </a:rPr>
              <a:t> </a:t>
            </a:r>
            <a:r>
              <a:rPr lang="ko-KR" altLang="en-US" sz="1000" dirty="0" smtClean="0">
                <a:sym typeface="Wingdings" panose="05000000000000000000" pitchFamily="2" charset="2"/>
              </a:rPr>
              <a:t>해당 </a:t>
            </a:r>
            <a:r>
              <a:rPr lang="ko-KR" altLang="en-US" sz="1000" dirty="0" err="1" smtClean="0">
                <a:sym typeface="Wingdings" panose="05000000000000000000" pitchFamily="2" charset="2"/>
              </a:rPr>
              <a:t>필터링에서</a:t>
            </a:r>
            <a:r>
              <a:rPr lang="ko-KR" altLang="en-US" sz="1000" dirty="0" smtClean="0">
                <a:sym typeface="Wingdings" panose="05000000000000000000" pitchFamily="2" charset="2"/>
              </a:rPr>
              <a:t> 선택된 속성에 따라 아래 세부 진행현황표 내용 변환되도록 설정</a:t>
            </a:r>
            <a:endParaRPr lang="en-US" altLang="ko-KR" sz="1000" b="1" dirty="0" smtClean="0">
              <a:sym typeface="Wingdings" panose="05000000000000000000" pitchFamily="2" charset="2"/>
            </a:endParaRPr>
          </a:p>
        </p:txBody>
      </p:sp>
      <p:cxnSp>
        <p:nvCxnSpPr>
          <p:cNvPr id="63" name="꺾인 연결선 62"/>
          <p:cNvCxnSpPr>
            <a:stCxn id="57" idx="0"/>
            <a:endCxn id="59" idx="3"/>
          </p:cNvCxnSpPr>
          <p:nvPr/>
        </p:nvCxnSpPr>
        <p:spPr bwMode="auto">
          <a:xfrm rot="5400000" flipH="1" flipV="1">
            <a:off x="4184525" y="107172"/>
            <a:ext cx="839058" cy="1894395"/>
          </a:xfrm>
          <a:prstGeom prst="bentConnector4">
            <a:avLst>
              <a:gd name="adj1" fmla="val 23411"/>
              <a:gd name="adj2" fmla="val 11206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65"/>
          <p:cNvSpPr txBox="1"/>
          <p:nvPr/>
        </p:nvSpPr>
        <p:spPr>
          <a:xfrm>
            <a:off x="1373980" y="3044995"/>
            <a:ext cx="2464555" cy="321649"/>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72" name="직사각형 71"/>
          <p:cNvSpPr/>
          <p:nvPr/>
        </p:nvSpPr>
        <p:spPr>
          <a:xfrm>
            <a:off x="89926" y="2839995"/>
            <a:ext cx="1160439" cy="144107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sym typeface="Wingdings" panose="05000000000000000000" pitchFamily="2" charset="2"/>
              </a:rPr>
              <a:t>당일 하루에 대한 클래스 현황만 보여주되 당일이 지나면 모든 정보 </a:t>
            </a:r>
            <a:r>
              <a:rPr lang="ko-KR" altLang="en-US" sz="1000" b="1" dirty="0" err="1" smtClean="0">
                <a:sym typeface="Wingdings" panose="05000000000000000000" pitchFamily="2" charset="2"/>
              </a:rPr>
              <a:t>리셋</a:t>
            </a:r>
            <a:r>
              <a:rPr lang="ko-KR" altLang="en-US" sz="1000" b="1" dirty="0" smtClean="0">
                <a:sym typeface="Wingdings" panose="05000000000000000000" pitchFamily="2" charset="2"/>
              </a:rPr>
              <a:t> 되도록 설정  </a:t>
            </a:r>
            <a:endParaRPr lang="en-US" altLang="ko-KR" sz="1000" b="1" dirty="0" smtClean="0">
              <a:sym typeface="Wingdings" panose="05000000000000000000" pitchFamily="2" charset="2"/>
            </a:endParaRPr>
          </a:p>
        </p:txBody>
      </p:sp>
      <p:cxnSp>
        <p:nvCxnSpPr>
          <p:cNvPr id="73" name="꺾인 연결선 72"/>
          <p:cNvCxnSpPr>
            <a:stCxn id="66" idx="0"/>
            <a:endCxn id="72" idx="0"/>
          </p:cNvCxnSpPr>
          <p:nvPr/>
        </p:nvCxnSpPr>
        <p:spPr bwMode="auto">
          <a:xfrm rot="16200000" flipV="1">
            <a:off x="1535702" y="1974439"/>
            <a:ext cx="205000" cy="1936112"/>
          </a:xfrm>
          <a:prstGeom prst="bentConnector3">
            <a:avLst>
              <a:gd name="adj1" fmla="val 21151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직사각형 76"/>
          <p:cNvSpPr/>
          <p:nvPr/>
        </p:nvSpPr>
        <p:spPr>
          <a:xfrm>
            <a:off x="7378283" y="4159224"/>
            <a:ext cx="1734414" cy="1131098"/>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교수진</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컨설턴트</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 클릭 시 해당인원 프로필 화면으로 이동</a:t>
            </a:r>
            <a:endParaRPr lang="en-US" altLang="ko-KR" sz="1000" b="1" kern="100" dirty="0" smtClean="0">
              <a:latin typeface="맑은 고딕"/>
              <a:ea typeface="맑은 고딕"/>
              <a:cs typeface="Times New Roman"/>
            </a:endParaRPr>
          </a:p>
        </p:txBody>
      </p:sp>
      <p:sp>
        <p:nvSpPr>
          <p:cNvPr id="79" name="TextBox 78"/>
          <p:cNvSpPr txBox="1"/>
          <p:nvPr/>
        </p:nvSpPr>
        <p:spPr>
          <a:xfrm>
            <a:off x="6068662" y="3653973"/>
            <a:ext cx="979833" cy="2672453"/>
          </a:xfrm>
          <a:prstGeom prst="rect">
            <a:avLst/>
          </a:prstGeom>
          <a:noFill/>
          <a:ln w="25400">
            <a:solidFill>
              <a:srgbClr val="FF0000"/>
            </a:solidFill>
            <a:prstDash val="dash"/>
          </a:ln>
        </p:spPr>
        <p:txBody>
          <a:bodyPr wrap="square" rtlCol="0">
            <a:normAutofit/>
          </a:bodyPr>
          <a:lstStyle/>
          <a:p>
            <a:endParaRPr lang="ko-KR" altLang="en-US" dirty="0"/>
          </a:p>
        </p:txBody>
      </p:sp>
      <p:sp>
        <p:nvSpPr>
          <p:cNvPr id="80" name="TextBox 79"/>
          <p:cNvSpPr txBox="1"/>
          <p:nvPr/>
        </p:nvSpPr>
        <p:spPr>
          <a:xfrm>
            <a:off x="5477782" y="3662269"/>
            <a:ext cx="552735" cy="2672453"/>
          </a:xfrm>
          <a:prstGeom prst="rect">
            <a:avLst/>
          </a:prstGeom>
          <a:noFill/>
          <a:ln w="25400">
            <a:solidFill>
              <a:srgbClr val="FF0000"/>
            </a:solidFill>
            <a:prstDash val="dash"/>
          </a:ln>
        </p:spPr>
        <p:txBody>
          <a:bodyPr wrap="square" rtlCol="0">
            <a:normAutofit/>
          </a:bodyPr>
          <a:lstStyle/>
          <a:p>
            <a:endParaRPr lang="ko-KR" altLang="en-US" dirty="0"/>
          </a:p>
        </p:txBody>
      </p:sp>
      <p:sp>
        <p:nvSpPr>
          <p:cNvPr id="82" name="직사각형 81"/>
          <p:cNvSpPr/>
          <p:nvPr/>
        </p:nvSpPr>
        <p:spPr>
          <a:xfrm>
            <a:off x="7319190" y="5373216"/>
            <a:ext cx="1730495" cy="1025691"/>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진행도 마우스 오버 시 진행 </a:t>
            </a:r>
            <a:r>
              <a:rPr lang="ko-KR" altLang="en-US" sz="1000" b="1" kern="100" dirty="0" err="1" smtClean="0">
                <a:latin typeface="맑은 고딕"/>
                <a:ea typeface="맑은 고딕"/>
                <a:cs typeface="Times New Roman"/>
              </a:rPr>
              <a:t>회차</a:t>
            </a:r>
            <a:r>
              <a:rPr lang="ko-KR" altLang="en-US" sz="1000" b="1" kern="100" dirty="0" smtClean="0">
                <a:latin typeface="맑은 고딕"/>
                <a:ea typeface="맑은 고딕"/>
                <a:cs typeface="Times New Roman"/>
              </a:rPr>
              <a:t> </a:t>
            </a:r>
            <a:r>
              <a:rPr lang="en-US" altLang="ko-KR" sz="1000" b="1" kern="100" dirty="0" smtClean="0">
                <a:latin typeface="맑은 고딕"/>
                <a:ea typeface="맑은 고딕"/>
                <a:cs typeface="Times New Roman"/>
              </a:rPr>
              <a:t>/ </a:t>
            </a:r>
            <a:r>
              <a:rPr lang="ko-KR" altLang="en-US" sz="1000" b="1" kern="100" dirty="0" smtClean="0">
                <a:latin typeface="맑은 고딕"/>
                <a:ea typeface="맑은 고딕"/>
                <a:cs typeface="Times New Roman"/>
              </a:rPr>
              <a:t>총 </a:t>
            </a:r>
            <a:r>
              <a:rPr lang="ko-KR" altLang="en-US" sz="1000" b="1" kern="100" dirty="0" err="1" smtClean="0">
                <a:latin typeface="맑은 고딕"/>
                <a:ea typeface="맑은 고딕"/>
                <a:cs typeface="Times New Roman"/>
              </a:rPr>
              <a:t>회차</a:t>
            </a:r>
            <a:r>
              <a:rPr lang="en-US" altLang="ko-KR" sz="1000" b="1" kern="100" dirty="0" smtClean="0">
                <a:latin typeface="맑은 고딕"/>
                <a:ea typeface="맑은 고딕"/>
                <a:cs typeface="Times New Roman"/>
              </a:rPr>
              <a:t>(15/36) </a:t>
            </a:r>
            <a:r>
              <a:rPr lang="ko-KR" altLang="en-US" sz="1000" b="1" kern="100" dirty="0" smtClean="0">
                <a:latin typeface="맑은 고딕"/>
                <a:ea typeface="맑은 고딕"/>
                <a:cs typeface="Times New Roman"/>
              </a:rPr>
              <a:t>수치로 표시</a:t>
            </a:r>
            <a:endParaRPr lang="en-US" altLang="ko-KR" sz="1000" b="1" kern="100" dirty="0" smtClean="0">
              <a:latin typeface="맑은 고딕"/>
              <a:ea typeface="맑은 고딕"/>
              <a:cs typeface="Times New Roman"/>
            </a:endParaRPr>
          </a:p>
        </p:txBody>
      </p:sp>
      <p:cxnSp>
        <p:nvCxnSpPr>
          <p:cNvPr id="83" name="꺾인 연결선 82"/>
          <p:cNvCxnSpPr>
            <a:stCxn id="79" idx="3"/>
            <a:endCxn id="77" idx="1"/>
          </p:cNvCxnSpPr>
          <p:nvPr/>
        </p:nvCxnSpPr>
        <p:spPr bwMode="auto">
          <a:xfrm flipV="1">
            <a:off x="7048495" y="4724773"/>
            <a:ext cx="329788" cy="265427"/>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꺾인 연결선 86"/>
          <p:cNvCxnSpPr>
            <a:stCxn id="80" idx="2"/>
            <a:endCxn id="82" idx="2"/>
          </p:cNvCxnSpPr>
          <p:nvPr/>
        </p:nvCxnSpPr>
        <p:spPr bwMode="auto">
          <a:xfrm rot="16200000" flipH="1">
            <a:off x="6937202" y="5151670"/>
            <a:ext cx="64185" cy="2430288"/>
          </a:xfrm>
          <a:prstGeom prst="bentConnector3">
            <a:avLst>
              <a:gd name="adj1" fmla="val 45615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94325677"/>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err="1" smtClean="0">
                <a:solidFill>
                  <a:srgbClr val="000000"/>
                </a:solidFill>
                <a:latin typeface="돋움"/>
                <a:ea typeface="돋움"/>
              </a:rPr>
              <a:t>출석율</a:t>
            </a:r>
            <a:r>
              <a:rPr lang="ko-KR" altLang="en-US" dirty="0" smtClean="0">
                <a:solidFill>
                  <a:srgbClr val="000000"/>
                </a:solidFill>
                <a:latin typeface="돋움"/>
                <a:ea typeface="돋움"/>
              </a:rPr>
              <a:t> 조회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487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출석율</a:t>
              </a:r>
              <a:r>
                <a:rPr lang="ko-KR" altLang="en-US" sz="900" b="1" dirty="0" smtClean="0">
                  <a:solidFill>
                    <a:schemeClr val="bg1"/>
                  </a:solidFill>
                </a:rPr>
                <a:t> 조회</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1492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57803" y="3441576"/>
            <a:ext cx="1293034" cy="197972"/>
          </a:xfrm>
          <a:prstGeom prst="rect">
            <a:avLst/>
          </a:prstGeom>
        </p:spPr>
      </p:pic>
      <p:pic>
        <p:nvPicPr>
          <p:cNvPr id="126" name="그림 125"/>
          <p:cNvPicPr>
            <a:picLocks noChangeAspect="1"/>
          </p:cNvPicPr>
          <p:nvPr/>
        </p:nvPicPr>
        <p:blipFill>
          <a:blip r:embed="rId5"/>
          <a:stretch>
            <a:fillRect/>
          </a:stretch>
        </p:blipFill>
        <p:spPr>
          <a:xfrm>
            <a:off x="1339954" y="344995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385453630"/>
              </p:ext>
            </p:extLst>
          </p:nvPr>
        </p:nvGraphicFramePr>
        <p:xfrm>
          <a:off x="1342454" y="2281587"/>
          <a:ext cx="5708382" cy="1117174"/>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61932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4" name="직사각형 133"/>
          <p:cNvSpPr/>
          <p:nvPr/>
        </p:nvSpPr>
        <p:spPr bwMode="auto">
          <a:xfrm>
            <a:off x="5483282" y="319289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691612"/>
            <a:ext cx="4590934" cy="280077"/>
            <a:chOff x="1349218" y="1495670"/>
            <a:chExt cx="4095893" cy="280077"/>
          </a:xfrm>
        </p:grpSpPr>
        <p:pic>
          <p:nvPicPr>
            <p:cNvPr id="7" name="그림 6"/>
            <p:cNvPicPr>
              <a:picLocks noChangeAspect="1"/>
            </p:cNvPicPr>
            <p:nvPr/>
          </p:nvPicPr>
          <p:blipFill>
            <a:blip r:embed="rId6"/>
            <a:stretch>
              <a:fillRect/>
            </a:stretch>
          </p:blipFill>
          <p:spPr>
            <a:xfrm>
              <a:off x="1349218" y="1495670"/>
              <a:ext cx="831934" cy="280077"/>
            </a:xfrm>
            <a:prstGeom prst="rect">
              <a:avLst/>
            </a:prstGeom>
          </p:spPr>
        </p:pic>
        <p:pic>
          <p:nvPicPr>
            <p:cNvPr id="68" name="그림 67"/>
            <p:cNvPicPr>
              <a:picLocks noChangeAspect="1"/>
            </p:cNvPicPr>
            <p:nvPr/>
          </p:nvPicPr>
          <p:blipFill>
            <a:blip r:embed="rId6"/>
            <a:stretch>
              <a:fillRect/>
            </a:stretch>
          </p:blipFill>
          <p:spPr>
            <a:xfrm>
              <a:off x="2165208" y="1495670"/>
              <a:ext cx="831934" cy="280077"/>
            </a:xfrm>
            <a:prstGeom prst="rect">
              <a:avLst/>
            </a:prstGeom>
          </p:spPr>
        </p:pic>
        <p:pic>
          <p:nvPicPr>
            <p:cNvPr id="69" name="그림 68"/>
            <p:cNvPicPr>
              <a:picLocks noChangeAspect="1"/>
            </p:cNvPicPr>
            <p:nvPr/>
          </p:nvPicPr>
          <p:blipFill>
            <a:blip r:embed="rId6"/>
            <a:stretch>
              <a:fillRect/>
            </a:stretch>
          </p:blipFill>
          <p:spPr>
            <a:xfrm>
              <a:off x="2981197" y="1495670"/>
              <a:ext cx="831934" cy="280077"/>
            </a:xfrm>
            <a:prstGeom prst="rect">
              <a:avLst/>
            </a:prstGeom>
          </p:spPr>
        </p:pic>
        <p:pic>
          <p:nvPicPr>
            <p:cNvPr id="70" name="그림 69"/>
            <p:cNvPicPr>
              <a:picLocks noChangeAspect="1"/>
            </p:cNvPicPr>
            <p:nvPr/>
          </p:nvPicPr>
          <p:blipFill>
            <a:blip r:embed="rId6"/>
            <a:stretch>
              <a:fillRect/>
            </a:stretch>
          </p:blipFill>
          <p:spPr>
            <a:xfrm>
              <a:off x="3797186" y="1495670"/>
              <a:ext cx="831934" cy="280077"/>
            </a:xfrm>
            <a:prstGeom prst="rect">
              <a:avLst/>
            </a:prstGeom>
          </p:spPr>
        </p:pic>
        <p:pic>
          <p:nvPicPr>
            <p:cNvPr id="71" name="그림 70"/>
            <p:cNvPicPr>
              <a:picLocks noChangeAspect="1"/>
            </p:cNvPicPr>
            <p:nvPr/>
          </p:nvPicPr>
          <p:blipFill>
            <a:blip r:embed="rId6"/>
            <a:stretch>
              <a:fillRect/>
            </a:stretch>
          </p:blipFill>
          <p:spPr>
            <a:xfrm>
              <a:off x="4613177" y="1495670"/>
              <a:ext cx="831934" cy="280077"/>
            </a:xfrm>
            <a:prstGeom prst="rect">
              <a:avLst/>
            </a:prstGeom>
          </p:spPr>
        </p:pic>
      </p:grpSp>
      <p:grpSp>
        <p:nvGrpSpPr>
          <p:cNvPr id="12" name="그룹 11"/>
          <p:cNvGrpSpPr/>
          <p:nvPr/>
        </p:nvGrpSpPr>
        <p:grpSpPr>
          <a:xfrm>
            <a:off x="5904995" y="1680726"/>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8" name="직사각형 107"/>
          <p:cNvSpPr/>
          <p:nvPr/>
        </p:nvSpPr>
        <p:spPr bwMode="auto">
          <a:xfrm>
            <a:off x="1364298" y="2904862"/>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318200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pic>
        <p:nvPicPr>
          <p:cNvPr id="13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0359" y="264950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308983" y="1486420"/>
            <a:ext cx="1678839" cy="180181"/>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클래스 현황</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746611986"/>
              </p:ext>
            </p:extLst>
          </p:nvPr>
        </p:nvGraphicFramePr>
        <p:xfrm>
          <a:off x="1328316" y="3827758"/>
          <a:ext cx="5722514" cy="1395486"/>
        </p:xfrm>
        <a:graphic>
          <a:graphicData uri="http://schemas.openxmlformats.org/drawingml/2006/table">
            <a:tbl>
              <a:tblPr firstRow="1" bandRow="1">
                <a:tableStyleId>{5C22544A-7EE6-4342-B048-85BDC9FD1C3A}</a:tableStyleId>
              </a:tblPr>
              <a:tblGrid>
                <a:gridCol w="408751"/>
                <a:gridCol w="408751"/>
                <a:gridCol w="408751"/>
                <a:gridCol w="408751"/>
                <a:gridCol w="408751"/>
                <a:gridCol w="408751"/>
                <a:gridCol w="408751"/>
                <a:gridCol w="408751"/>
                <a:gridCol w="408751"/>
                <a:gridCol w="408751"/>
                <a:gridCol w="408751"/>
                <a:gridCol w="408751"/>
                <a:gridCol w="408751"/>
                <a:gridCol w="408751"/>
              </a:tblGrid>
              <a:tr h="164001">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학습자명</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(2/15</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2/17)</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개인출석률</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결석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일별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주간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80.8%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직사각형 48"/>
          <p:cNvSpPr/>
          <p:nvPr/>
        </p:nvSpPr>
        <p:spPr bwMode="auto">
          <a:xfrm>
            <a:off x="1309796" y="3605212"/>
            <a:ext cx="1678026" cy="18387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일</a:t>
            </a:r>
            <a:r>
              <a:rPr kumimoji="1" lang="en-US" altLang="ko-KR" sz="900" b="1" dirty="0" smtClean="0">
                <a:solidFill>
                  <a:schemeClr val="bg1"/>
                </a:solidFill>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월</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주 간</a:t>
            </a:r>
            <a:r>
              <a:rPr kumimoji="1" lang="ko-KR" altLang="en-US" sz="900" b="1" i="0" u="none" strike="noStrike" cap="none" normalizeH="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sp>
        <p:nvSpPr>
          <p:cNvPr id="50" name="TextBox 49"/>
          <p:cNvSpPr txBox="1"/>
          <p:nvPr/>
        </p:nvSpPr>
        <p:spPr>
          <a:xfrm>
            <a:off x="6696382" y="4825616"/>
            <a:ext cx="311068" cy="29978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추가보기</a:t>
            </a:r>
            <a:endParaRPr lang="ko-KR" altLang="en-US" sz="900" b="1" dirty="0"/>
          </a:p>
        </p:txBody>
      </p:sp>
      <p:sp>
        <p:nvSpPr>
          <p:cNvPr id="3" name="직사각형 2"/>
          <p:cNvSpPr/>
          <p:nvPr/>
        </p:nvSpPr>
        <p:spPr bwMode="auto">
          <a:xfrm>
            <a:off x="-789250" y="1233434"/>
            <a:ext cx="1944216" cy="183896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우측 월간 </a:t>
            </a:r>
            <a:r>
              <a:rPr kumimoji="1" lang="ko-KR" altLang="en-US" sz="1200" b="1" dirty="0" err="1" smtClean="0">
                <a:solidFill>
                  <a:schemeClr val="bg1"/>
                </a:solidFill>
                <a:latin typeface="Arial" charset="0"/>
                <a:ea typeface="돋움" pitchFamily="50" charset="-127"/>
              </a:rPr>
              <a:t>축석표는</a:t>
            </a:r>
            <a:r>
              <a:rPr kumimoji="1" lang="ko-KR" altLang="en-US" sz="1200" b="1" dirty="0" smtClean="0">
                <a:solidFill>
                  <a:schemeClr val="bg1"/>
                </a:solidFill>
                <a:latin typeface="Arial" charset="0"/>
                <a:ea typeface="돋움" pitchFamily="50" charset="-127"/>
              </a:rPr>
              <a:t>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주 </a:t>
            </a:r>
            <a:r>
              <a:rPr kumimoji="1" lang="en-US" altLang="ko-KR" sz="1200" b="1" dirty="0" smtClean="0">
                <a:solidFill>
                  <a:schemeClr val="bg1"/>
                </a:solidFill>
                <a:latin typeface="Arial" charset="0"/>
                <a:ea typeface="돋움" pitchFamily="50" charset="-127"/>
              </a:rPr>
              <a:t>3</a:t>
            </a:r>
            <a:r>
              <a:rPr kumimoji="1" lang="ko-KR" altLang="en-US" sz="1200" b="1" dirty="0" smtClean="0">
                <a:solidFill>
                  <a:schemeClr val="bg1"/>
                </a:solidFill>
                <a:latin typeface="Arial" charset="0"/>
                <a:ea typeface="돋움" pitchFamily="50" charset="-127"/>
              </a:rPr>
              <a:t>회에 따른 표 구성이다</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교육회차</a:t>
            </a:r>
            <a:r>
              <a:rPr kumimoji="1" lang="ko-KR" altLang="en-US" sz="1200" b="1" dirty="0" smtClean="0">
                <a:solidFill>
                  <a:schemeClr val="bg1"/>
                </a:solidFill>
                <a:latin typeface="Arial" charset="0"/>
                <a:ea typeface="돋움" pitchFamily="50" charset="-127"/>
              </a:rPr>
              <a:t>  증가에 따라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발생하는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칸 수 </a:t>
            </a:r>
            <a:r>
              <a:rPr kumimoji="1" lang="ko-KR" altLang="en-US" sz="1200" b="1" dirty="0" smtClean="0">
                <a:solidFill>
                  <a:schemeClr val="bg1"/>
                </a:solidFill>
                <a:latin typeface="Arial" charset="0"/>
                <a:ea typeface="돋움" pitchFamily="50" charset="-127"/>
              </a:rPr>
              <a:t>증가에 따른 표형태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자동 구성에 따른 기술적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장벽 있는가</a:t>
            </a:r>
            <a:r>
              <a:rPr kumimoji="1" lang="en-US" altLang="ko-KR" sz="1200" b="1" dirty="0" smtClean="0">
                <a:solidFill>
                  <a:schemeClr val="bg1"/>
                </a:solidFill>
                <a:latin typeface="Arial" charset="0"/>
                <a:ea typeface="돋움" pitchFamily="50" charset="-127"/>
              </a:rPr>
              <a:t>?</a:t>
            </a:r>
          </a:p>
        </p:txBody>
      </p:sp>
      <p:sp>
        <p:nvSpPr>
          <p:cNvPr id="51" name="직사각형 50"/>
          <p:cNvSpPr/>
          <p:nvPr/>
        </p:nvSpPr>
        <p:spPr bwMode="auto">
          <a:xfrm>
            <a:off x="1299922" y="5263239"/>
            <a:ext cx="1687901" cy="21334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월</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분기</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반기</a:t>
            </a:r>
            <a:r>
              <a:rPr kumimoji="1" lang="en-US" altLang="ko-KR" sz="900" b="1" dirty="0" smtClean="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연</a:t>
            </a:r>
            <a:r>
              <a:rPr kumimoji="1" lang="ko-KR" altLang="en-US" sz="900" b="1" i="0" u="none" strike="noStrike" cap="none" normalizeH="0" baseline="0" dirty="0" smtClean="0">
                <a:ln>
                  <a:noFill/>
                </a:ln>
                <a:solidFill>
                  <a:schemeClr val="bg1"/>
                </a:solidFill>
                <a:effectLst/>
                <a:latin typeface="Arial" charset="0"/>
                <a:ea typeface="돋움" pitchFamily="50" charset="-127"/>
              </a:rPr>
              <a:t>간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graphicFrame>
        <p:nvGraphicFramePr>
          <p:cNvPr id="52" name="표 51"/>
          <p:cNvGraphicFramePr>
            <a:graphicFrameLocks noGrp="1"/>
          </p:cNvGraphicFramePr>
          <p:nvPr>
            <p:extLst>
              <p:ext uri="{D42A27DB-BD31-4B8C-83A1-F6EECF244321}">
                <p14:modId xmlns:p14="http://schemas.microsoft.com/office/powerpoint/2010/main" val="3518645296"/>
              </p:ext>
            </p:extLst>
          </p:nvPr>
        </p:nvGraphicFramePr>
        <p:xfrm>
          <a:off x="1316561" y="5525124"/>
          <a:ext cx="5775718" cy="956900"/>
        </p:xfrm>
        <a:graphic>
          <a:graphicData uri="http://schemas.openxmlformats.org/drawingml/2006/table">
            <a:tbl>
              <a:tblPr firstRow="1" bandRow="1">
                <a:tableStyleId>{5C22544A-7EE6-4342-B048-85BDC9FD1C3A}</a:tableStyleId>
              </a:tblPr>
              <a:tblGrid>
                <a:gridCol w="444286"/>
                <a:gridCol w="444286"/>
                <a:gridCol w="444286"/>
                <a:gridCol w="444286"/>
                <a:gridCol w="444286"/>
                <a:gridCol w="444286"/>
                <a:gridCol w="444286"/>
                <a:gridCol w="444286"/>
                <a:gridCol w="444286"/>
                <a:gridCol w="444286"/>
                <a:gridCol w="444286"/>
                <a:gridCol w="444286"/>
                <a:gridCol w="444286"/>
              </a:tblGrid>
              <a:tr h="191380">
                <a:tc>
                  <a:txBody>
                    <a:bodyPr/>
                    <a:lstStyle/>
                    <a:p>
                      <a:pPr algn="ctr" latinLnBrk="1">
                        <a:spcAft>
                          <a:spcPts val="0"/>
                        </a:spcAft>
                      </a:pP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45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53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altLang="ko-KR" sz="10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68</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65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76</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43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72</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분기별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48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err="1" smtClean="0">
                          <a:solidFill>
                            <a:schemeClr val="tx1"/>
                          </a:solidFill>
                        </a:rPr>
                        <a:t>반기별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67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70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연간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68.5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4" name="직사각형 53"/>
          <p:cNvSpPr/>
          <p:nvPr/>
        </p:nvSpPr>
        <p:spPr>
          <a:xfrm>
            <a:off x="7236296" y="1700808"/>
            <a:ext cx="1732101" cy="466322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출석율</a:t>
            </a:r>
            <a:r>
              <a:rPr lang="ko-KR" altLang="en-US" sz="1000" b="1" dirty="0" smtClean="0"/>
              <a:t> 조회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초기 </a:t>
            </a:r>
            <a:r>
              <a:rPr lang="ko-KR" altLang="en-US" sz="1000" dirty="0"/>
              <a:t>설정에서는 </a:t>
            </a:r>
            <a:r>
              <a:rPr lang="en-US" altLang="ko-KR" sz="1000" dirty="0"/>
              <a:t>50</a:t>
            </a:r>
            <a:r>
              <a:rPr lang="ko-KR" altLang="en-US" sz="1000" dirty="0"/>
              <a:t>개를 </a:t>
            </a:r>
            <a:r>
              <a:rPr lang="en-US" altLang="ko-KR" sz="1000" dirty="0"/>
              <a:t>Maximum</a:t>
            </a:r>
            <a:r>
              <a:rPr lang="ko-KR" altLang="en-US" sz="1000" dirty="0"/>
              <a:t>으로 전체 정보를 보여주기</a:t>
            </a:r>
            <a:endParaRPr lang="en-US" altLang="ko-KR" sz="1000" dirty="0"/>
          </a:p>
          <a:p>
            <a:pPr marL="271463" lvl="2" indent="-96838">
              <a:buFont typeface="Wingdings" panose="05000000000000000000" pitchFamily="2" charset="2"/>
              <a:buChar char="ü"/>
            </a:pPr>
            <a:r>
              <a:rPr lang="en-US" altLang="ko-KR" sz="1000" dirty="0"/>
              <a:t> 50 / 100 / 150 </a:t>
            </a:r>
            <a:r>
              <a:rPr lang="ko-KR" altLang="en-US" sz="1000" dirty="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 중인 클래스를 우선적으로 보여주기</a:t>
            </a:r>
            <a:endParaRPr lang="en-US" altLang="ko-KR" sz="1000" dirty="0"/>
          </a:p>
          <a:p>
            <a:pPr marL="174625" lvl="2"/>
            <a:endParaRPr lang="en-US" altLang="ko-KR" sz="1000" dirty="0" smtClean="0"/>
          </a:p>
          <a:p>
            <a:pPr marL="271463" lvl="1" indent="-185738">
              <a:buFont typeface="Wingdings" panose="05000000000000000000" pitchFamily="2" charset="2"/>
              <a:buChar char="v"/>
            </a:pPr>
            <a:r>
              <a:rPr lang="ko-KR" altLang="en-US" sz="1000" b="1" dirty="0" smtClean="0"/>
              <a:t>일</a:t>
            </a:r>
            <a:r>
              <a:rPr lang="en-US" altLang="ko-KR" sz="1000" b="1" dirty="0" smtClean="0"/>
              <a:t>/</a:t>
            </a:r>
            <a:r>
              <a:rPr lang="ko-KR" altLang="en-US" sz="1000" b="1" dirty="0" smtClean="0"/>
              <a:t>월</a:t>
            </a:r>
            <a:r>
              <a:rPr lang="en-US" altLang="ko-KR" sz="1000" b="1" dirty="0" smtClean="0"/>
              <a:t>/</a:t>
            </a:r>
            <a:r>
              <a:rPr lang="ko-KR" altLang="en-US" sz="1000" b="1" dirty="0" smtClean="0"/>
              <a:t>주간 </a:t>
            </a:r>
            <a:r>
              <a:rPr lang="ko-KR" altLang="en-US" sz="1000" b="1" dirty="0" err="1" smtClean="0"/>
              <a:t>출석율</a:t>
            </a:r>
            <a:r>
              <a:rPr lang="ko-KR" altLang="en-US" sz="1000" b="1" dirty="0" smtClean="0"/>
              <a:t> 조회</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a:t>
            </a:r>
            <a:r>
              <a:rPr lang="ko-KR" altLang="en-US" sz="1000" dirty="0" smtClean="0"/>
              <a:t>해당 </a:t>
            </a:r>
            <a:r>
              <a:rPr lang="ko-KR" altLang="en-US" sz="1000" dirty="0" err="1" smtClean="0"/>
              <a:t>출석율</a:t>
            </a:r>
            <a:r>
              <a:rPr lang="ko-KR" altLang="en-US" sz="1000" dirty="0" smtClean="0"/>
              <a:t> </a:t>
            </a:r>
            <a:r>
              <a:rPr lang="ko-KR" altLang="en-US" sz="1000" dirty="0"/>
              <a:t>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smtClean="0"/>
              <a:t>클래스 현황 내 </a:t>
            </a:r>
            <a:r>
              <a:rPr lang="ko-KR" altLang="en-US" sz="1000" dirty="0"/>
              <a:t>해당 </a:t>
            </a:r>
            <a:r>
              <a:rPr lang="ko-KR" altLang="en-US" sz="1000" dirty="0" err="1"/>
              <a:t>회차</a:t>
            </a:r>
            <a:r>
              <a:rPr lang="ko-KR" altLang="en-US" sz="1000" dirty="0"/>
              <a:t> 클릭 시 학습자 정보 </a:t>
            </a:r>
            <a:r>
              <a:rPr lang="ko-KR" altLang="en-US" sz="1000" dirty="0" smtClean="0"/>
              <a:t>표시</a:t>
            </a:r>
            <a:endParaRPr lang="en-US" altLang="ko-KR" sz="1000" dirty="0" smtClean="0"/>
          </a:p>
          <a:p>
            <a:pPr marL="271463" lvl="1" indent="-185738">
              <a:buFont typeface="Wingdings" panose="05000000000000000000" pitchFamily="2" charset="2"/>
              <a:buChar char="v"/>
            </a:pPr>
            <a:r>
              <a:rPr lang="ko-KR" altLang="en-US" sz="1000" b="1" dirty="0" smtClean="0"/>
              <a:t>월</a:t>
            </a:r>
            <a:r>
              <a:rPr lang="en-US" altLang="ko-KR" sz="1000" b="1" dirty="0" smtClean="0"/>
              <a:t>/</a:t>
            </a:r>
            <a:r>
              <a:rPr lang="ko-KR" altLang="en-US" sz="1000" b="1" dirty="0" smtClean="0"/>
              <a:t>분기</a:t>
            </a:r>
            <a:r>
              <a:rPr lang="en-US" altLang="ko-KR" sz="1000" b="1" dirty="0" smtClean="0"/>
              <a:t>/</a:t>
            </a:r>
            <a:r>
              <a:rPr lang="ko-KR" altLang="en-US" sz="1000" b="1" dirty="0" smtClean="0"/>
              <a:t>반기</a:t>
            </a:r>
            <a:r>
              <a:rPr lang="en-US" altLang="ko-KR" sz="1000" b="1" dirty="0" smtClean="0"/>
              <a:t>/</a:t>
            </a:r>
            <a:r>
              <a:rPr lang="ko-KR" altLang="en-US" sz="1000" b="1" dirty="0" smtClean="0"/>
              <a:t>연간 </a:t>
            </a:r>
            <a:r>
              <a:rPr lang="ko-KR" altLang="en-US" sz="1000" b="1" dirty="0" err="1"/>
              <a:t>출석율</a:t>
            </a:r>
            <a:r>
              <a:rPr lang="ko-KR" altLang="en-US" sz="1000" b="1" dirty="0"/>
              <a:t> 조회</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추가 보기 버튼 클릭 시 나타나는 화면임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클래스에 해당하는 정보 존재 시 표시</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클래스에 해당하는 정보 미 존재 시 해당 정보 空 화면으로 설정</a:t>
            </a:r>
            <a:endParaRPr lang="en-US" altLang="ko-KR" sz="1000" dirty="0" smtClean="0"/>
          </a:p>
        </p:txBody>
      </p:sp>
      <p:grpSp>
        <p:nvGrpSpPr>
          <p:cNvPr id="55" name="그룹 54"/>
          <p:cNvGrpSpPr/>
          <p:nvPr/>
        </p:nvGrpSpPr>
        <p:grpSpPr>
          <a:xfrm>
            <a:off x="5871822" y="2006418"/>
            <a:ext cx="1109100" cy="245523"/>
            <a:chOff x="7360053" y="3068960"/>
            <a:chExt cx="2235137" cy="442247"/>
          </a:xfrm>
        </p:grpSpPr>
        <p:pic>
          <p:nvPicPr>
            <p:cNvPr id="56" name="그림 55"/>
            <p:cNvPicPr>
              <a:picLocks noChangeAspect="1"/>
            </p:cNvPicPr>
            <p:nvPr/>
          </p:nvPicPr>
          <p:blipFill>
            <a:blip r:embed="rId10"/>
            <a:stretch>
              <a:fillRect/>
            </a:stretch>
          </p:blipFill>
          <p:spPr>
            <a:xfrm>
              <a:off x="7360053" y="3068960"/>
              <a:ext cx="2235137" cy="442247"/>
            </a:xfrm>
            <a:prstGeom prst="rect">
              <a:avLst/>
            </a:prstGeom>
          </p:spPr>
        </p:pic>
        <p:sp>
          <p:nvSpPr>
            <p:cNvPr id="57" name="직사각형 56"/>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Tree>
    <p:extLst>
      <p:ext uri="{BB962C8B-B14F-4D97-AF65-F5344CB8AC3E}">
        <p14:creationId xmlns:p14="http://schemas.microsoft.com/office/powerpoint/2010/main" val="3677188622"/>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err="1" smtClean="0">
                <a:solidFill>
                  <a:srgbClr val="000000"/>
                </a:solidFill>
                <a:latin typeface="돋움"/>
                <a:ea typeface="돋움"/>
              </a:rPr>
              <a:t>출석율</a:t>
            </a:r>
            <a:r>
              <a:rPr lang="ko-KR" altLang="en-US" dirty="0">
                <a:solidFill>
                  <a:srgbClr val="000000"/>
                </a:solidFill>
                <a:latin typeface="돋움"/>
                <a:ea typeface="돋움"/>
              </a:rPr>
              <a:t> </a:t>
            </a:r>
            <a:r>
              <a:rPr lang="ko-KR" altLang="en-US" dirty="0" smtClean="0">
                <a:solidFill>
                  <a:srgbClr val="000000"/>
                </a:solidFill>
                <a:latin typeface="돋움"/>
                <a:ea typeface="돋움"/>
              </a:rPr>
              <a:t>조회 세부기능 설명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487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출석율</a:t>
              </a:r>
              <a:r>
                <a:rPr lang="ko-KR" altLang="en-US" sz="900" b="1" dirty="0" smtClean="0">
                  <a:solidFill>
                    <a:schemeClr val="bg1"/>
                  </a:solidFill>
                </a:rPr>
                <a:t> 조회</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1492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57803" y="3441576"/>
            <a:ext cx="1293034" cy="197972"/>
          </a:xfrm>
          <a:prstGeom prst="rect">
            <a:avLst/>
          </a:prstGeom>
        </p:spPr>
      </p:pic>
      <p:pic>
        <p:nvPicPr>
          <p:cNvPr id="126" name="그림 125"/>
          <p:cNvPicPr>
            <a:picLocks noChangeAspect="1"/>
          </p:cNvPicPr>
          <p:nvPr/>
        </p:nvPicPr>
        <p:blipFill>
          <a:blip r:embed="rId5"/>
          <a:stretch>
            <a:fillRect/>
          </a:stretch>
        </p:blipFill>
        <p:spPr>
          <a:xfrm>
            <a:off x="1339954" y="3449959"/>
            <a:ext cx="1521869" cy="149692"/>
          </a:xfrm>
          <a:prstGeom prst="rect">
            <a:avLst/>
          </a:prstGeom>
        </p:spPr>
      </p:pic>
      <p:graphicFrame>
        <p:nvGraphicFramePr>
          <p:cNvPr id="127" name="표 126"/>
          <p:cNvGraphicFramePr>
            <a:graphicFrameLocks noGrp="1"/>
          </p:cNvGraphicFramePr>
          <p:nvPr>
            <p:extLst/>
          </p:nvPr>
        </p:nvGraphicFramePr>
        <p:xfrm>
          <a:off x="1342454" y="2281587"/>
          <a:ext cx="5708382" cy="1117174"/>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61932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4" name="직사각형 133"/>
          <p:cNvSpPr/>
          <p:nvPr/>
        </p:nvSpPr>
        <p:spPr bwMode="auto">
          <a:xfrm>
            <a:off x="5483282" y="319289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691612"/>
            <a:ext cx="4590934" cy="280077"/>
            <a:chOff x="1349218" y="1495670"/>
            <a:chExt cx="4095893" cy="280077"/>
          </a:xfrm>
        </p:grpSpPr>
        <p:pic>
          <p:nvPicPr>
            <p:cNvPr id="7" name="그림 6"/>
            <p:cNvPicPr>
              <a:picLocks noChangeAspect="1"/>
            </p:cNvPicPr>
            <p:nvPr/>
          </p:nvPicPr>
          <p:blipFill>
            <a:blip r:embed="rId6"/>
            <a:stretch>
              <a:fillRect/>
            </a:stretch>
          </p:blipFill>
          <p:spPr>
            <a:xfrm>
              <a:off x="1349218" y="1495670"/>
              <a:ext cx="831934" cy="280077"/>
            </a:xfrm>
            <a:prstGeom prst="rect">
              <a:avLst/>
            </a:prstGeom>
          </p:spPr>
        </p:pic>
        <p:pic>
          <p:nvPicPr>
            <p:cNvPr id="68" name="그림 67"/>
            <p:cNvPicPr>
              <a:picLocks noChangeAspect="1"/>
            </p:cNvPicPr>
            <p:nvPr/>
          </p:nvPicPr>
          <p:blipFill>
            <a:blip r:embed="rId6"/>
            <a:stretch>
              <a:fillRect/>
            </a:stretch>
          </p:blipFill>
          <p:spPr>
            <a:xfrm>
              <a:off x="2165208" y="1495670"/>
              <a:ext cx="831934" cy="280077"/>
            </a:xfrm>
            <a:prstGeom prst="rect">
              <a:avLst/>
            </a:prstGeom>
          </p:spPr>
        </p:pic>
        <p:pic>
          <p:nvPicPr>
            <p:cNvPr id="69" name="그림 68"/>
            <p:cNvPicPr>
              <a:picLocks noChangeAspect="1"/>
            </p:cNvPicPr>
            <p:nvPr/>
          </p:nvPicPr>
          <p:blipFill>
            <a:blip r:embed="rId6"/>
            <a:stretch>
              <a:fillRect/>
            </a:stretch>
          </p:blipFill>
          <p:spPr>
            <a:xfrm>
              <a:off x="2981197" y="1495670"/>
              <a:ext cx="831934" cy="280077"/>
            </a:xfrm>
            <a:prstGeom prst="rect">
              <a:avLst/>
            </a:prstGeom>
          </p:spPr>
        </p:pic>
        <p:pic>
          <p:nvPicPr>
            <p:cNvPr id="70" name="그림 69"/>
            <p:cNvPicPr>
              <a:picLocks noChangeAspect="1"/>
            </p:cNvPicPr>
            <p:nvPr/>
          </p:nvPicPr>
          <p:blipFill>
            <a:blip r:embed="rId6"/>
            <a:stretch>
              <a:fillRect/>
            </a:stretch>
          </p:blipFill>
          <p:spPr>
            <a:xfrm>
              <a:off x="3797186" y="1495670"/>
              <a:ext cx="831934" cy="280077"/>
            </a:xfrm>
            <a:prstGeom prst="rect">
              <a:avLst/>
            </a:prstGeom>
          </p:spPr>
        </p:pic>
        <p:pic>
          <p:nvPicPr>
            <p:cNvPr id="71" name="그림 70"/>
            <p:cNvPicPr>
              <a:picLocks noChangeAspect="1"/>
            </p:cNvPicPr>
            <p:nvPr/>
          </p:nvPicPr>
          <p:blipFill>
            <a:blip r:embed="rId6"/>
            <a:stretch>
              <a:fillRect/>
            </a:stretch>
          </p:blipFill>
          <p:spPr>
            <a:xfrm>
              <a:off x="4613177" y="1495670"/>
              <a:ext cx="831934" cy="280077"/>
            </a:xfrm>
            <a:prstGeom prst="rect">
              <a:avLst/>
            </a:prstGeom>
          </p:spPr>
        </p:pic>
      </p:grpSp>
      <p:grpSp>
        <p:nvGrpSpPr>
          <p:cNvPr id="12" name="그룹 11"/>
          <p:cNvGrpSpPr/>
          <p:nvPr/>
        </p:nvGrpSpPr>
        <p:grpSpPr>
          <a:xfrm>
            <a:off x="5904995" y="1680726"/>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8" name="직사각형 107"/>
          <p:cNvSpPr/>
          <p:nvPr/>
        </p:nvSpPr>
        <p:spPr bwMode="auto">
          <a:xfrm>
            <a:off x="1364298" y="2904862"/>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318200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pic>
        <p:nvPicPr>
          <p:cNvPr id="13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0359" y="264950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308983" y="1486420"/>
            <a:ext cx="1678839" cy="180181"/>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클래스 현황</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 name="표 1"/>
          <p:cNvGraphicFramePr>
            <a:graphicFrameLocks noGrp="1"/>
          </p:cNvGraphicFramePr>
          <p:nvPr/>
        </p:nvGraphicFramePr>
        <p:xfrm>
          <a:off x="1328316" y="3827758"/>
          <a:ext cx="5722514" cy="1395486"/>
        </p:xfrm>
        <a:graphic>
          <a:graphicData uri="http://schemas.openxmlformats.org/drawingml/2006/table">
            <a:tbl>
              <a:tblPr firstRow="1" bandRow="1">
                <a:tableStyleId>{5C22544A-7EE6-4342-B048-85BDC9FD1C3A}</a:tableStyleId>
              </a:tblPr>
              <a:tblGrid>
                <a:gridCol w="408751"/>
                <a:gridCol w="408751"/>
                <a:gridCol w="408751"/>
                <a:gridCol w="408751"/>
                <a:gridCol w="408751"/>
                <a:gridCol w="408751"/>
                <a:gridCol w="408751"/>
                <a:gridCol w="408751"/>
                <a:gridCol w="408751"/>
                <a:gridCol w="408751"/>
                <a:gridCol w="408751"/>
                <a:gridCol w="408751"/>
                <a:gridCol w="408751"/>
                <a:gridCol w="408751"/>
              </a:tblGrid>
              <a:tr h="164001">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학습자명</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(2/15</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2/17)</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개인출석률</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결석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일별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주간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80.8%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직사각형 48"/>
          <p:cNvSpPr/>
          <p:nvPr/>
        </p:nvSpPr>
        <p:spPr bwMode="auto">
          <a:xfrm>
            <a:off x="1309796" y="3605212"/>
            <a:ext cx="1678026" cy="18387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일</a:t>
            </a:r>
            <a:r>
              <a:rPr kumimoji="1" lang="en-US" altLang="ko-KR" sz="900" b="1" dirty="0" smtClean="0">
                <a:solidFill>
                  <a:schemeClr val="bg1"/>
                </a:solidFill>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월</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주 간</a:t>
            </a:r>
            <a:r>
              <a:rPr kumimoji="1" lang="ko-KR" altLang="en-US" sz="900" b="1" i="0" u="none" strike="noStrike" cap="none" normalizeH="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sp>
        <p:nvSpPr>
          <p:cNvPr id="50" name="TextBox 49"/>
          <p:cNvSpPr txBox="1"/>
          <p:nvPr/>
        </p:nvSpPr>
        <p:spPr>
          <a:xfrm>
            <a:off x="6696382" y="4825616"/>
            <a:ext cx="311068" cy="29978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추가보기</a:t>
            </a:r>
            <a:endParaRPr lang="ko-KR" altLang="en-US" sz="900" b="1" dirty="0"/>
          </a:p>
        </p:txBody>
      </p:sp>
      <p:sp>
        <p:nvSpPr>
          <p:cNvPr id="51" name="직사각형 50"/>
          <p:cNvSpPr/>
          <p:nvPr/>
        </p:nvSpPr>
        <p:spPr bwMode="auto">
          <a:xfrm>
            <a:off x="1299922" y="5263239"/>
            <a:ext cx="1687901" cy="21334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월</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분기</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반기</a:t>
            </a:r>
            <a:r>
              <a:rPr kumimoji="1" lang="en-US" altLang="ko-KR" sz="900" b="1" dirty="0" smtClean="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연</a:t>
            </a:r>
            <a:r>
              <a:rPr kumimoji="1" lang="ko-KR" altLang="en-US" sz="900" b="1" i="0" u="none" strike="noStrike" cap="none" normalizeH="0" baseline="0" dirty="0" smtClean="0">
                <a:ln>
                  <a:noFill/>
                </a:ln>
                <a:solidFill>
                  <a:schemeClr val="bg1"/>
                </a:solidFill>
                <a:effectLst/>
                <a:latin typeface="Arial" charset="0"/>
                <a:ea typeface="돋움" pitchFamily="50" charset="-127"/>
              </a:rPr>
              <a:t>간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graphicFrame>
        <p:nvGraphicFramePr>
          <p:cNvPr id="52" name="표 51"/>
          <p:cNvGraphicFramePr>
            <a:graphicFrameLocks noGrp="1"/>
          </p:cNvGraphicFramePr>
          <p:nvPr>
            <p:extLst>
              <p:ext uri="{D42A27DB-BD31-4B8C-83A1-F6EECF244321}">
                <p14:modId xmlns:p14="http://schemas.microsoft.com/office/powerpoint/2010/main" val="809614782"/>
              </p:ext>
            </p:extLst>
          </p:nvPr>
        </p:nvGraphicFramePr>
        <p:xfrm>
          <a:off x="1316561" y="5525124"/>
          <a:ext cx="5775718" cy="956900"/>
        </p:xfrm>
        <a:graphic>
          <a:graphicData uri="http://schemas.openxmlformats.org/drawingml/2006/table">
            <a:tbl>
              <a:tblPr firstRow="1" bandRow="1">
                <a:tableStyleId>{5C22544A-7EE6-4342-B048-85BDC9FD1C3A}</a:tableStyleId>
              </a:tblPr>
              <a:tblGrid>
                <a:gridCol w="444286"/>
                <a:gridCol w="444286"/>
                <a:gridCol w="444286"/>
                <a:gridCol w="444286"/>
                <a:gridCol w="444286"/>
                <a:gridCol w="444286"/>
                <a:gridCol w="444286"/>
                <a:gridCol w="444286"/>
                <a:gridCol w="444286"/>
                <a:gridCol w="444286"/>
                <a:gridCol w="444286"/>
                <a:gridCol w="444286"/>
                <a:gridCol w="444286"/>
              </a:tblGrid>
              <a:tr h="191380">
                <a:tc>
                  <a:txBody>
                    <a:bodyPr/>
                    <a:lstStyle/>
                    <a:p>
                      <a:pPr algn="ctr" latinLnBrk="1">
                        <a:spcAft>
                          <a:spcPts val="0"/>
                        </a:spcAft>
                      </a:pP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r>
                        <a:rPr lang="ko-KR" alt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월</a:t>
                      </a:r>
                      <a:endParaRPr lang="en-US" altLang="ko-KR"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45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53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altLang="ko-KR" sz="10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68</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65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76</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43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72</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분기별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48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err="1" smtClean="0">
                          <a:solidFill>
                            <a:schemeClr val="tx1"/>
                          </a:solidFill>
                        </a:rPr>
                        <a:t>반기별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67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70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연간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68.5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1" name="TextBox 40"/>
          <p:cNvSpPr txBox="1"/>
          <p:nvPr/>
        </p:nvSpPr>
        <p:spPr>
          <a:xfrm>
            <a:off x="1223619" y="5505118"/>
            <a:ext cx="5918897" cy="22813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grpSp>
        <p:nvGrpSpPr>
          <p:cNvPr id="48" name="그룹 47"/>
          <p:cNvGrpSpPr/>
          <p:nvPr/>
        </p:nvGrpSpPr>
        <p:grpSpPr>
          <a:xfrm>
            <a:off x="5871822" y="1998691"/>
            <a:ext cx="1109100" cy="245523"/>
            <a:chOff x="7360053" y="3068960"/>
            <a:chExt cx="2235137" cy="442247"/>
          </a:xfrm>
        </p:grpSpPr>
        <p:pic>
          <p:nvPicPr>
            <p:cNvPr id="53" name="그림 52"/>
            <p:cNvPicPr>
              <a:picLocks noChangeAspect="1"/>
            </p:cNvPicPr>
            <p:nvPr/>
          </p:nvPicPr>
          <p:blipFill>
            <a:blip r:embed="rId10"/>
            <a:stretch>
              <a:fillRect/>
            </a:stretch>
          </p:blipFill>
          <p:spPr>
            <a:xfrm>
              <a:off x="7360053" y="3068960"/>
              <a:ext cx="2235137" cy="442247"/>
            </a:xfrm>
            <a:prstGeom prst="rect">
              <a:avLst/>
            </a:prstGeom>
          </p:spPr>
        </p:pic>
        <p:sp>
          <p:nvSpPr>
            <p:cNvPr id="54" name="직사각형 53"/>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
        <p:nvSpPr>
          <p:cNvPr id="55" name="직사각형 54"/>
          <p:cNvSpPr/>
          <p:nvPr/>
        </p:nvSpPr>
        <p:spPr>
          <a:xfrm>
            <a:off x="7500481" y="4949037"/>
            <a:ext cx="1611397" cy="11442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smtClean="0"/>
              <a:t>추가보기 클릭 시 해당 시 </a:t>
            </a:r>
            <a:endParaRPr lang="en-US" altLang="ko-KR" sz="1000" dirty="0" smtClean="0"/>
          </a:p>
        </p:txBody>
      </p:sp>
      <p:sp>
        <p:nvSpPr>
          <p:cNvPr id="56" name="TextBox 55"/>
          <p:cNvSpPr txBox="1"/>
          <p:nvPr/>
        </p:nvSpPr>
        <p:spPr>
          <a:xfrm>
            <a:off x="1214596" y="5246324"/>
            <a:ext cx="5967270" cy="138615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0" name="꺾인 연결선 59"/>
          <p:cNvCxnSpPr>
            <a:stCxn id="50" idx="3"/>
            <a:endCxn id="56" idx="3"/>
          </p:cNvCxnSpPr>
          <p:nvPr/>
        </p:nvCxnSpPr>
        <p:spPr bwMode="auto">
          <a:xfrm>
            <a:off x="7007450" y="4975510"/>
            <a:ext cx="174416" cy="963889"/>
          </a:xfrm>
          <a:prstGeom prst="bentConnector3">
            <a:avLst>
              <a:gd name="adj1" fmla="val 23106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237399" y="2008895"/>
            <a:ext cx="1803006" cy="1340651"/>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smtClean="0"/>
              <a:t>해당 프로그램 선택 시 해당 </a:t>
            </a:r>
            <a:r>
              <a:rPr lang="ko-KR" altLang="en-US" sz="1000" dirty="0" err="1" smtClean="0"/>
              <a:t>출석율</a:t>
            </a:r>
            <a:r>
              <a:rPr lang="ko-KR" altLang="en-US" sz="1000" dirty="0" smtClean="0"/>
              <a:t> 화면으로 밑으로 이동 </a:t>
            </a:r>
            <a:r>
              <a:rPr lang="en-US" altLang="ko-KR" sz="1000" dirty="0" smtClean="0"/>
              <a:t>(</a:t>
            </a:r>
            <a:r>
              <a:rPr lang="ko-KR" altLang="en-US" sz="1000" dirty="0" err="1" smtClean="0"/>
              <a:t>핀터레스트</a:t>
            </a:r>
            <a:r>
              <a:rPr lang="ko-KR" altLang="en-US" sz="1000" dirty="0" smtClean="0"/>
              <a:t> 참고</a:t>
            </a:r>
            <a:r>
              <a:rPr lang="en-US" altLang="ko-KR" sz="1000" dirty="0" smtClean="0"/>
              <a:t>)</a:t>
            </a:r>
          </a:p>
        </p:txBody>
      </p:sp>
    </p:spTree>
    <p:extLst>
      <p:ext uri="{BB962C8B-B14F-4D97-AF65-F5344CB8AC3E}">
        <p14:creationId xmlns:p14="http://schemas.microsoft.com/office/powerpoint/2010/main" val="4153288225"/>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1291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4165998057"/>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92425" y="915934"/>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비용관리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47004" y="1478092"/>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325232" y="1261999"/>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38" y="40268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81552" y="4054169"/>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62" name="직사각형 61"/>
          <p:cNvSpPr/>
          <p:nvPr/>
        </p:nvSpPr>
        <p:spPr bwMode="auto">
          <a:xfrm>
            <a:off x="6152738" y="95895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35834" y="1491620"/>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465564904"/>
              </p:ext>
            </p:extLst>
          </p:nvPr>
        </p:nvGraphicFramePr>
        <p:xfrm>
          <a:off x="1407769" y="1816360"/>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87448" y="1553374"/>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81" name="직사각형 80"/>
          <p:cNvSpPr/>
          <p:nvPr/>
        </p:nvSpPr>
        <p:spPr bwMode="auto">
          <a:xfrm>
            <a:off x="1346720" y="4257059"/>
            <a:ext cx="5851869" cy="20735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0" name="그림 89"/>
          <p:cNvPicPr>
            <a:picLocks noChangeAspect="1"/>
          </p:cNvPicPr>
          <p:nvPr/>
        </p:nvPicPr>
        <p:blipFill>
          <a:blip r:embed="rId4"/>
          <a:stretch>
            <a:fillRect/>
          </a:stretch>
        </p:blipFill>
        <p:spPr>
          <a:xfrm>
            <a:off x="5834005" y="6006685"/>
            <a:ext cx="1293034" cy="197972"/>
          </a:xfrm>
          <a:prstGeom prst="rect">
            <a:avLst/>
          </a:prstGeom>
        </p:spPr>
      </p:pic>
      <p:pic>
        <p:nvPicPr>
          <p:cNvPr id="92" name="그림 91"/>
          <p:cNvPicPr>
            <a:picLocks noChangeAspect="1"/>
          </p:cNvPicPr>
          <p:nvPr/>
        </p:nvPicPr>
        <p:blipFill>
          <a:blip r:embed="rId5"/>
          <a:stretch>
            <a:fillRect/>
          </a:stretch>
        </p:blipFill>
        <p:spPr>
          <a:xfrm>
            <a:off x="6119329" y="4301090"/>
            <a:ext cx="1016495" cy="201125"/>
          </a:xfrm>
          <a:prstGeom prst="rect">
            <a:avLst/>
          </a:prstGeom>
        </p:spPr>
      </p:pic>
      <p:sp>
        <p:nvSpPr>
          <p:cNvPr id="106" name="TextBox 105"/>
          <p:cNvSpPr txBox="1"/>
          <p:nvPr/>
        </p:nvSpPr>
        <p:spPr>
          <a:xfrm>
            <a:off x="1839889" y="431570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7" name="TextBox 106"/>
          <p:cNvSpPr txBox="1"/>
          <p:nvPr/>
        </p:nvSpPr>
        <p:spPr>
          <a:xfrm>
            <a:off x="2372948" y="432209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8" name="그룹 107"/>
          <p:cNvGrpSpPr/>
          <p:nvPr/>
        </p:nvGrpSpPr>
        <p:grpSpPr>
          <a:xfrm>
            <a:off x="1721076" y="4712052"/>
            <a:ext cx="503620" cy="151844"/>
            <a:chOff x="1853004" y="4826628"/>
            <a:chExt cx="508292" cy="216024"/>
          </a:xfrm>
        </p:grpSpPr>
        <p:pic>
          <p:nvPicPr>
            <p:cNvPr id="10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직사각형 10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11" name="그룹 110"/>
          <p:cNvGrpSpPr/>
          <p:nvPr/>
        </p:nvGrpSpPr>
        <p:grpSpPr>
          <a:xfrm>
            <a:off x="1748862" y="4840921"/>
            <a:ext cx="458837" cy="141889"/>
            <a:chOff x="1853004" y="5154597"/>
            <a:chExt cx="546189" cy="204821"/>
          </a:xfrm>
        </p:grpSpPr>
        <p:pic>
          <p:nvPicPr>
            <p:cNvPr id="1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직사각형 11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14" name="그림 113"/>
          <p:cNvPicPr>
            <a:picLocks noChangeAspect="1"/>
          </p:cNvPicPr>
          <p:nvPr/>
        </p:nvPicPr>
        <p:blipFill>
          <a:blip r:embed="rId8"/>
          <a:stretch>
            <a:fillRect/>
          </a:stretch>
        </p:blipFill>
        <p:spPr>
          <a:xfrm>
            <a:off x="1416156" y="6053948"/>
            <a:ext cx="1521869" cy="149692"/>
          </a:xfrm>
          <a:prstGeom prst="rect">
            <a:avLst/>
          </a:prstGeom>
        </p:spPr>
      </p:pic>
      <p:graphicFrame>
        <p:nvGraphicFramePr>
          <p:cNvPr id="137" name="표 136"/>
          <p:cNvGraphicFramePr>
            <a:graphicFrameLocks noGrp="1"/>
          </p:cNvGraphicFramePr>
          <p:nvPr>
            <p:extLst>
              <p:ext uri="{D42A27DB-BD31-4B8C-83A1-F6EECF244321}">
                <p14:modId xmlns:p14="http://schemas.microsoft.com/office/powerpoint/2010/main" val="3845882360"/>
              </p:ext>
            </p:extLst>
          </p:nvPr>
        </p:nvGraphicFramePr>
        <p:xfrm>
          <a:off x="1418656" y="4560043"/>
          <a:ext cx="5717169" cy="1373272"/>
        </p:xfrm>
        <a:graphic>
          <a:graphicData uri="http://schemas.openxmlformats.org/drawingml/2006/table">
            <a:tbl>
              <a:tblPr firstRow="1" bandRow="1">
                <a:tableStyleId>{5C22544A-7EE6-4342-B048-85BDC9FD1C3A}</a:tableStyleId>
              </a:tblPr>
              <a:tblGrid>
                <a:gridCol w="494627"/>
                <a:gridCol w="601876"/>
                <a:gridCol w="334376"/>
                <a:gridCol w="535001"/>
                <a:gridCol w="942976"/>
                <a:gridCol w="576064"/>
                <a:gridCol w="651723"/>
                <a:gridCol w="526842"/>
                <a:gridCol w="526842"/>
                <a:gridCol w="526842"/>
              </a:tblGrid>
              <a:tr h="320781">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19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31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46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2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8" name="TextBox 137"/>
          <p:cNvSpPr txBox="1"/>
          <p:nvPr/>
        </p:nvSpPr>
        <p:spPr>
          <a:xfrm>
            <a:off x="1401488" y="432209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40" name="직사각형 139"/>
          <p:cNvSpPr/>
          <p:nvPr/>
        </p:nvSpPr>
        <p:spPr bwMode="auto">
          <a:xfrm>
            <a:off x="1452479" y="4922137"/>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46" name="표 145"/>
          <p:cNvGraphicFramePr>
            <a:graphicFrameLocks noGrp="1"/>
          </p:cNvGraphicFramePr>
          <p:nvPr>
            <p:extLst>
              <p:ext uri="{D42A27DB-BD31-4B8C-83A1-F6EECF244321}">
                <p14:modId xmlns:p14="http://schemas.microsoft.com/office/powerpoint/2010/main" val="159458848"/>
              </p:ext>
            </p:extLst>
          </p:nvPr>
        </p:nvGraphicFramePr>
        <p:xfrm>
          <a:off x="1409842" y="3187332"/>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1" dirty="0" smtClean="0">
                          <a:solidFill>
                            <a:schemeClr val="tx1"/>
                          </a:solidFill>
                        </a:rPr>
                        <a:t>5610000</a:t>
                      </a:r>
                      <a:r>
                        <a:rPr lang="ko-KR" altLang="en-US" sz="900" b="1" dirty="0" smtClean="0">
                          <a:solidFill>
                            <a:schemeClr val="tx1"/>
                          </a:solidFill>
                        </a:rPr>
                        <a:t>원</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9"/>
          <a:stretch>
            <a:fillRect/>
          </a:stretch>
        </p:blipFill>
        <p:spPr>
          <a:xfrm>
            <a:off x="6271690" y="3505200"/>
            <a:ext cx="180975" cy="180975"/>
          </a:xfrm>
          <a:prstGeom prst="rect">
            <a:avLst/>
          </a:prstGeom>
        </p:spPr>
      </p:pic>
      <p:sp>
        <p:nvSpPr>
          <p:cNvPr id="148" name="직사각형 147"/>
          <p:cNvSpPr/>
          <p:nvPr/>
        </p:nvSpPr>
        <p:spPr bwMode="auto">
          <a:xfrm>
            <a:off x="1452479" y="5230197"/>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49" name="직사각형 148"/>
          <p:cNvSpPr/>
          <p:nvPr/>
        </p:nvSpPr>
        <p:spPr bwMode="auto">
          <a:xfrm>
            <a:off x="1452533" y="5494713"/>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50" name="직사각형 149"/>
          <p:cNvSpPr/>
          <p:nvPr/>
        </p:nvSpPr>
        <p:spPr bwMode="auto">
          <a:xfrm>
            <a:off x="1453775" y="5736437"/>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52" name="직사각형 51"/>
          <p:cNvSpPr/>
          <p:nvPr/>
        </p:nvSpPr>
        <p:spPr>
          <a:xfrm>
            <a:off x="7308304" y="1650572"/>
            <a:ext cx="1630923" cy="438107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비용관리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당월 비용검색</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해당 월에 발생한 전체 비용 정보만 보여주기</a:t>
            </a:r>
            <a:endParaRPr lang="en-US" altLang="ko-KR" sz="1000" dirty="0" smtClean="0"/>
          </a:p>
          <a:p>
            <a:pPr marL="174625" lvl="2"/>
            <a:endParaRPr lang="en-US" altLang="ko-KR" sz="1000" dirty="0" smtClean="0"/>
          </a:p>
          <a:p>
            <a:pPr marL="271463" lvl="1" indent="-185738">
              <a:buFont typeface="Wingdings" panose="05000000000000000000" pitchFamily="2" charset="2"/>
              <a:buChar char="v"/>
            </a:pPr>
            <a:r>
              <a:rPr lang="ko-KR" altLang="en-US" sz="1000" b="1" dirty="0" smtClean="0"/>
              <a:t>전체 </a:t>
            </a:r>
            <a:r>
              <a:rPr lang="ko-KR" altLang="en-US" sz="1000" b="1" dirty="0"/>
              <a:t>비용검색</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첫 화면에서는 현재 진행 중인 프로그램만 보여주기</a:t>
            </a:r>
            <a:endParaRPr lang="en-US" altLang="ko-KR" sz="1000" dirty="0" smtClean="0"/>
          </a:p>
          <a:p>
            <a:pPr marL="271463" lvl="2" indent="-96838">
              <a:buFont typeface="Wingdings" panose="05000000000000000000" pitchFamily="2" charset="2"/>
              <a:buChar char="ü"/>
            </a:pPr>
            <a:r>
              <a:rPr lang="ko-KR" altLang="en-US" sz="1000" dirty="0" smtClean="0"/>
              <a:t>합계 금액은 부가세가 포함되지 않은 금액</a:t>
            </a:r>
            <a:endParaRPr lang="en-US" altLang="ko-KR" sz="1000" dirty="0" smtClean="0"/>
          </a:p>
          <a:p>
            <a:pPr marL="174625" lvl="2"/>
            <a:endParaRPr lang="en-US" altLang="ko-KR" sz="1000" dirty="0" smtClean="0"/>
          </a:p>
          <a:p>
            <a:pPr marL="271463" lvl="1" indent="-185738">
              <a:buFont typeface="Wingdings" panose="05000000000000000000" pitchFamily="2" charset="2"/>
              <a:buChar char="v"/>
            </a:pPr>
            <a:r>
              <a:rPr lang="ko-KR" altLang="en-US" sz="1000" b="1" dirty="0" smtClean="0"/>
              <a:t>공통 기준</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a:t>10</a:t>
            </a:r>
            <a:r>
              <a:rPr lang="ko-KR" altLang="en-US" sz="1000" dirty="0"/>
              <a:t>개를 </a:t>
            </a:r>
            <a:r>
              <a:rPr lang="en-US" altLang="ko-KR" sz="1000" dirty="0"/>
              <a:t>Maximum</a:t>
            </a:r>
            <a:r>
              <a:rPr lang="ko-KR" altLang="en-US" sz="1000" dirty="0"/>
              <a:t>으로 전체 정보를 보여주기</a:t>
            </a:r>
            <a:endParaRPr lang="en-US" altLang="ko-KR" sz="1000" dirty="0"/>
          </a:p>
          <a:p>
            <a:pPr marL="271463" lvl="2" indent="-96838">
              <a:buFont typeface="Wingdings" panose="05000000000000000000" pitchFamily="2" charset="2"/>
              <a:buChar char="ü"/>
            </a:pPr>
            <a:r>
              <a:rPr lang="en-US" altLang="ko-KR" sz="1000" dirty="0"/>
              <a:t> 10 / 20 / 50 / 100 </a:t>
            </a:r>
            <a:r>
              <a:rPr lang="ko-KR" altLang="en-US" sz="1000" dirty="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해당 탭 클릭 시 해당 사항만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a:t>프로그램 명은 가</a:t>
            </a:r>
            <a:r>
              <a:rPr lang="en-US" altLang="ko-KR" sz="1000" dirty="0"/>
              <a:t>A B C, </a:t>
            </a:r>
            <a:r>
              <a:rPr lang="ko-KR" altLang="en-US" sz="1000" dirty="0"/>
              <a:t>가</a:t>
            </a:r>
            <a:r>
              <a:rPr lang="en-US" altLang="ko-KR" sz="1000" dirty="0"/>
              <a:t> </a:t>
            </a:r>
            <a:r>
              <a:rPr lang="ko-KR" altLang="en-US" sz="1000" dirty="0"/>
              <a:t>나 다 순으로 </a:t>
            </a:r>
            <a:r>
              <a:rPr lang="ko-KR" altLang="en-US" sz="1000" dirty="0" smtClean="0"/>
              <a:t>정렬</a:t>
            </a:r>
            <a:endParaRPr lang="en-US" altLang="ko-KR" sz="1000" dirty="0" smtClean="0"/>
          </a:p>
        </p:txBody>
      </p:sp>
      <p:sp>
        <p:nvSpPr>
          <p:cNvPr id="2" name="직사각형 1"/>
          <p:cNvSpPr/>
          <p:nvPr/>
        </p:nvSpPr>
        <p:spPr bwMode="auto">
          <a:xfrm>
            <a:off x="7308304" y="18864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3439690462"/>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비용관리 세부기능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434548"/>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448076"/>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75111" y="1772816"/>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54790" y="1509830"/>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graphicFrame>
        <p:nvGraphicFramePr>
          <p:cNvPr id="146" name="표 145"/>
          <p:cNvGraphicFramePr>
            <a:graphicFrameLocks noGrp="1"/>
          </p:cNvGraphicFramePr>
          <p:nvPr>
            <p:extLst>
              <p:ext uri="{D42A27DB-BD31-4B8C-83A1-F6EECF244321}">
                <p14:modId xmlns:p14="http://schemas.microsoft.com/office/powerpoint/2010/main" val="3626674701"/>
              </p:ext>
            </p:extLst>
          </p:nvPr>
        </p:nvGraphicFramePr>
        <p:xfrm>
          <a:off x="1377184" y="3143788"/>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chemeClr val="tx1"/>
                          </a:solidFill>
                        </a:rPr>
                        <a:t>5610000</a:t>
                      </a:r>
                      <a:r>
                        <a:rPr lang="ko-KR" altLang="en-US" sz="900" b="1"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4"/>
          <a:stretch>
            <a:fillRect/>
          </a:stretch>
        </p:blipFill>
        <p:spPr>
          <a:xfrm>
            <a:off x="6239032" y="3461656"/>
            <a:ext cx="180975" cy="180975"/>
          </a:xfrm>
          <a:prstGeom prst="rect">
            <a:avLst/>
          </a:prstGeom>
        </p:spPr>
      </p:pic>
      <p:sp>
        <p:nvSpPr>
          <p:cNvPr id="51" name="TextBox 50"/>
          <p:cNvSpPr txBox="1"/>
          <p:nvPr/>
        </p:nvSpPr>
        <p:spPr>
          <a:xfrm>
            <a:off x="1781892" y="1501880"/>
            <a:ext cx="4925009" cy="227295"/>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3" name="직사각형 52"/>
          <p:cNvSpPr/>
          <p:nvPr/>
        </p:nvSpPr>
        <p:spPr bwMode="auto">
          <a:xfrm>
            <a:off x="7593835" y="29545"/>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
        <p:nvSpPr>
          <p:cNvPr id="54" name="직사각형 53"/>
          <p:cNvSpPr/>
          <p:nvPr/>
        </p:nvSpPr>
        <p:spPr>
          <a:xfrm>
            <a:off x="7323288" y="1509830"/>
            <a:ext cx="1630923" cy="13829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년</a:t>
            </a:r>
            <a:r>
              <a:rPr lang="ko-KR" altLang="en-US" sz="1000" b="1" dirty="0" smtClean="0"/>
              <a:t>도 버튼 클릭 시 해당 년도로 이동</a:t>
            </a:r>
            <a:endParaRPr lang="en-US" altLang="ko-KR" sz="1000" b="1" dirty="0" smtClean="0"/>
          </a:p>
          <a:p>
            <a:pPr marL="87313" indent="-87313">
              <a:buFont typeface="Arial" panose="020B0604020202020204" pitchFamily="34" charset="0"/>
              <a:buChar char="•"/>
            </a:pPr>
            <a:r>
              <a:rPr lang="ko-KR" altLang="en-US" sz="1000" b="1" dirty="0" smtClean="0"/>
              <a:t>해당 월을 기준으로 그 이전 월에 대한 버튼은 모두 활성화 되어있으며 아직 도래하지 않은 월의 경우 버튼 비활성화 </a:t>
            </a:r>
            <a:endParaRPr lang="en-US" altLang="ko-KR" sz="1000" b="1" dirty="0" smtClean="0"/>
          </a:p>
        </p:txBody>
      </p:sp>
      <p:cxnSp>
        <p:nvCxnSpPr>
          <p:cNvPr id="10" name="꺾인 연결선 9"/>
          <p:cNvCxnSpPr>
            <a:stCxn id="51" idx="3"/>
            <a:endCxn id="54" idx="0"/>
          </p:cNvCxnSpPr>
          <p:nvPr/>
        </p:nvCxnSpPr>
        <p:spPr bwMode="auto">
          <a:xfrm flipV="1">
            <a:off x="6706901" y="1509830"/>
            <a:ext cx="1431849" cy="105698"/>
          </a:xfrm>
          <a:prstGeom prst="bentConnector4">
            <a:avLst>
              <a:gd name="adj1" fmla="val 21524"/>
              <a:gd name="adj2" fmla="val 32379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a:picLocks noChangeAspect="1"/>
          </p:cNvPicPr>
          <p:nvPr/>
        </p:nvPicPr>
        <p:blipFill>
          <a:blip r:embed="rId5"/>
          <a:stretch>
            <a:fillRect/>
          </a:stretch>
        </p:blipFill>
        <p:spPr>
          <a:xfrm>
            <a:off x="7222499" y="3305099"/>
            <a:ext cx="1926925" cy="2567171"/>
          </a:xfrm>
          <a:prstGeom prst="rect">
            <a:avLst/>
          </a:prstGeom>
        </p:spPr>
      </p:pic>
      <p:sp>
        <p:nvSpPr>
          <p:cNvPr id="60" name="TextBox 59"/>
          <p:cNvSpPr txBox="1"/>
          <p:nvPr/>
        </p:nvSpPr>
        <p:spPr>
          <a:xfrm>
            <a:off x="2001484" y="2089313"/>
            <a:ext cx="615064" cy="803454"/>
          </a:xfrm>
          <a:prstGeom prst="rect">
            <a:avLst/>
          </a:prstGeom>
          <a:noFill/>
          <a:ln w="25400">
            <a:solidFill>
              <a:srgbClr val="FF0000"/>
            </a:solidFill>
            <a:prstDash val="dash"/>
          </a:ln>
        </p:spPr>
        <p:txBody>
          <a:bodyPr wrap="square" rtlCol="0">
            <a:normAutofit/>
          </a:bodyPr>
          <a:lstStyle/>
          <a:p>
            <a:endParaRPr lang="ko-KR" altLang="en-US" dirty="0"/>
          </a:p>
        </p:txBody>
      </p:sp>
      <p:sp>
        <p:nvSpPr>
          <p:cNvPr id="63" name="직사각형 62"/>
          <p:cNvSpPr/>
          <p:nvPr/>
        </p:nvSpPr>
        <p:spPr>
          <a:xfrm>
            <a:off x="1331640" y="4170852"/>
            <a:ext cx="1532197" cy="98634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교수 클릭 시 해당 교수 </a:t>
            </a:r>
            <a:r>
              <a:rPr lang="ko-KR" altLang="en-US" sz="1000" b="1" smtClean="0"/>
              <a:t>프로필 화면으로 이동 </a:t>
            </a:r>
            <a:endParaRPr lang="en-US" altLang="ko-KR" sz="1000" b="1" dirty="0" smtClean="0"/>
          </a:p>
        </p:txBody>
      </p:sp>
      <p:cxnSp>
        <p:nvCxnSpPr>
          <p:cNvPr id="16" name="꺾인 연결선 15"/>
          <p:cNvCxnSpPr>
            <a:stCxn id="60" idx="1"/>
            <a:endCxn id="63" idx="1"/>
          </p:cNvCxnSpPr>
          <p:nvPr/>
        </p:nvCxnSpPr>
        <p:spPr bwMode="auto">
          <a:xfrm rot="10800000" flipV="1">
            <a:off x="1331640" y="2491040"/>
            <a:ext cx="669844" cy="2172982"/>
          </a:xfrm>
          <a:prstGeom prst="bentConnector3">
            <a:avLst>
              <a:gd name="adj1" fmla="val 13412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6207928" y="3428155"/>
            <a:ext cx="244737" cy="23624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pic>
        <p:nvPicPr>
          <p:cNvPr id="18" name="그림 17"/>
          <p:cNvPicPr>
            <a:picLocks noChangeAspect="1"/>
          </p:cNvPicPr>
          <p:nvPr/>
        </p:nvPicPr>
        <p:blipFill>
          <a:blip r:embed="rId6"/>
          <a:stretch>
            <a:fillRect/>
          </a:stretch>
        </p:blipFill>
        <p:spPr>
          <a:xfrm>
            <a:off x="187135" y="6038885"/>
            <a:ext cx="7951614" cy="463602"/>
          </a:xfrm>
          <a:prstGeom prst="rect">
            <a:avLst/>
          </a:prstGeom>
        </p:spPr>
      </p:pic>
      <p:cxnSp>
        <p:nvCxnSpPr>
          <p:cNvPr id="20" name="꺾인 연결선 19"/>
          <p:cNvCxnSpPr>
            <a:stCxn id="73" idx="2"/>
            <a:endCxn id="18" idx="3"/>
          </p:cNvCxnSpPr>
          <p:nvPr/>
        </p:nvCxnSpPr>
        <p:spPr bwMode="auto">
          <a:xfrm rot="16200000" flipH="1">
            <a:off x="5931382" y="4063318"/>
            <a:ext cx="2606283" cy="1808452"/>
          </a:xfrm>
          <a:prstGeom prst="bentConnector4">
            <a:avLst>
              <a:gd name="adj1" fmla="val 45553"/>
              <a:gd name="adj2" fmla="val 11264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직사각형 73"/>
          <p:cNvSpPr/>
          <p:nvPr/>
        </p:nvSpPr>
        <p:spPr>
          <a:xfrm>
            <a:off x="4736915" y="3976379"/>
            <a:ext cx="1532197" cy="83837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PDF </a:t>
            </a:r>
            <a:r>
              <a:rPr lang="ko-KR" altLang="en-US" sz="1000" b="1" dirty="0" smtClean="0"/>
              <a:t>파일 아이콘 </a:t>
            </a:r>
            <a:r>
              <a:rPr lang="ko-KR" altLang="en-US" sz="1000" b="1" dirty="0" err="1" smtClean="0"/>
              <a:t>클릭시</a:t>
            </a:r>
            <a:r>
              <a:rPr lang="ko-KR" altLang="en-US" sz="1000" b="1" dirty="0" smtClean="0"/>
              <a:t> 파일 다운 확인 창 팝업으로 표시</a:t>
            </a:r>
            <a:endParaRPr lang="en-US" altLang="ko-KR" sz="1000" b="1" dirty="0" smtClean="0"/>
          </a:p>
        </p:txBody>
      </p:sp>
      <p:sp>
        <p:nvSpPr>
          <p:cNvPr id="75" name="TextBox 74"/>
          <p:cNvSpPr txBox="1"/>
          <p:nvPr/>
        </p:nvSpPr>
        <p:spPr>
          <a:xfrm>
            <a:off x="165362" y="6012665"/>
            <a:ext cx="7973388" cy="489822"/>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직사각형 76"/>
          <p:cNvSpPr/>
          <p:nvPr/>
        </p:nvSpPr>
        <p:spPr>
          <a:xfrm>
            <a:off x="4763310" y="4921353"/>
            <a:ext cx="1532197" cy="83837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Invoice </a:t>
            </a:r>
            <a:r>
              <a:rPr lang="ko-KR" altLang="en-US" sz="1000" b="1" dirty="0" smtClean="0"/>
              <a:t>파일 양식</a:t>
            </a:r>
            <a:endParaRPr lang="en-US" altLang="ko-KR" sz="1000" b="1" dirty="0" smtClean="0"/>
          </a:p>
        </p:txBody>
      </p:sp>
      <p:cxnSp>
        <p:nvCxnSpPr>
          <p:cNvPr id="82" name="꺾인 연결선 81"/>
          <p:cNvCxnSpPr>
            <a:stCxn id="77" idx="3"/>
            <a:endCxn id="13" idx="1"/>
          </p:cNvCxnSpPr>
          <p:nvPr/>
        </p:nvCxnSpPr>
        <p:spPr bwMode="auto">
          <a:xfrm flipV="1">
            <a:off x="6295507" y="4588685"/>
            <a:ext cx="926992" cy="751853"/>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846094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8897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1235021"/>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177948" y="1447306"/>
            <a:ext cx="2433192"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a:t>학생 전체보기 첫 화면은 현 재 학습 진행 중인 학생들만 </a:t>
            </a:r>
            <a:r>
              <a:rPr lang="ko-KR" altLang="en-US" sz="1000" b="1" dirty="0" smtClean="0"/>
              <a:t>보여주기</a:t>
            </a:r>
            <a:endParaRPr lang="en-US" altLang="ko-KR" sz="1000" b="1" dirty="0" smtClean="0"/>
          </a:p>
          <a:p>
            <a:pPr lvl="1"/>
            <a:r>
              <a:rPr lang="en-US" altLang="ko-KR" sz="1000" b="1" dirty="0" smtClean="0"/>
              <a:t>3.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4. </a:t>
            </a:r>
            <a:r>
              <a:rPr lang="ko-KR" altLang="en-US" sz="1000" b="1" dirty="0" err="1" smtClean="0"/>
              <a:t>프로그램명은</a:t>
            </a:r>
            <a:r>
              <a:rPr lang="ko-KR" altLang="en-US" sz="1000" b="1" dirty="0" smtClean="0"/>
              <a:t>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5. </a:t>
            </a:r>
            <a:r>
              <a:rPr lang="ko-KR" altLang="en-US" sz="1000" b="1" dirty="0" smtClean="0"/>
              <a:t>동일한 프로그램 수강 학습자 묶어서 순차적으로 보여주기</a:t>
            </a:r>
            <a:r>
              <a:rPr lang="en-US" altLang="ko-KR" sz="1000" b="1" dirty="0" smtClean="0"/>
              <a:t>(ex : </a:t>
            </a:r>
            <a:r>
              <a:rPr lang="ko-KR" altLang="en-US" sz="1000" b="1" dirty="0" smtClean="0"/>
              <a:t>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7" name="표 26"/>
          <p:cNvGraphicFramePr>
            <a:graphicFrameLocks noGrp="1"/>
          </p:cNvGraphicFramePr>
          <p:nvPr>
            <p:extLst>
              <p:ext uri="{D42A27DB-BD31-4B8C-83A1-F6EECF244321}">
                <p14:modId xmlns:p14="http://schemas.microsoft.com/office/powerpoint/2010/main" val="48850804"/>
              </p:ext>
            </p:extLst>
          </p:nvPr>
        </p:nvGraphicFramePr>
        <p:xfrm>
          <a:off x="2092617" y="2164701"/>
          <a:ext cx="6217366" cy="3136507"/>
        </p:xfrm>
        <a:graphic>
          <a:graphicData uri="http://schemas.openxmlformats.org/drawingml/2006/table">
            <a:tbl>
              <a:tblPr firstRow="1" bandRow="1">
                <a:tableStyleId>{5C22544A-7EE6-4342-B048-85BDC9FD1C3A}</a:tableStyleId>
              </a:tblPr>
              <a:tblGrid>
                <a:gridCol w="989442"/>
                <a:gridCol w="1426840"/>
                <a:gridCol w="1267028"/>
                <a:gridCol w="1267028"/>
                <a:gridCol w="1267028"/>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그림 5"/>
          <p:cNvPicPr>
            <a:picLocks noChangeAspect="1"/>
          </p:cNvPicPr>
          <p:nvPr/>
        </p:nvPicPr>
        <p:blipFill>
          <a:blip r:embed="rId9"/>
          <a:stretch>
            <a:fillRect/>
          </a:stretch>
        </p:blipFill>
        <p:spPr>
          <a:xfrm>
            <a:off x="1968842" y="1467483"/>
            <a:ext cx="4209106" cy="264782"/>
          </a:xfrm>
          <a:prstGeom prst="rect">
            <a:avLst/>
          </a:prstGeom>
        </p:spPr>
      </p:pic>
      <p:sp>
        <p:nvSpPr>
          <p:cNvPr id="36" name="직사각형 35"/>
          <p:cNvSpPr/>
          <p:nvPr/>
        </p:nvSpPr>
        <p:spPr bwMode="auto">
          <a:xfrm>
            <a:off x="2278629" y="249479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7" name="직사각형 36"/>
          <p:cNvSpPr/>
          <p:nvPr/>
        </p:nvSpPr>
        <p:spPr bwMode="auto">
          <a:xfrm>
            <a:off x="2278629" y="278092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8" name="직사각형 37"/>
          <p:cNvSpPr/>
          <p:nvPr/>
        </p:nvSpPr>
        <p:spPr bwMode="auto">
          <a:xfrm>
            <a:off x="2278629" y="305594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9" name="직사각형 38"/>
          <p:cNvSpPr/>
          <p:nvPr/>
        </p:nvSpPr>
        <p:spPr bwMode="auto">
          <a:xfrm>
            <a:off x="2278629" y="334610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0" name="직사각형 39"/>
          <p:cNvSpPr/>
          <p:nvPr/>
        </p:nvSpPr>
        <p:spPr bwMode="auto">
          <a:xfrm>
            <a:off x="2278629" y="363200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35" name="그림 34"/>
          <p:cNvPicPr>
            <a:picLocks noChangeAspect="1"/>
          </p:cNvPicPr>
          <p:nvPr/>
        </p:nvPicPr>
        <p:blipFill>
          <a:blip r:embed="rId10"/>
          <a:stretch>
            <a:fillRect/>
          </a:stretch>
        </p:blipFill>
        <p:spPr>
          <a:xfrm>
            <a:off x="2097850" y="1865102"/>
            <a:ext cx="427970" cy="256782"/>
          </a:xfrm>
          <a:prstGeom prst="rect">
            <a:avLst/>
          </a:prstGeom>
        </p:spPr>
      </p:pic>
      <p:sp>
        <p:nvSpPr>
          <p:cNvPr id="52" name="직사각형 51"/>
          <p:cNvSpPr/>
          <p:nvPr/>
        </p:nvSpPr>
        <p:spPr bwMode="auto">
          <a:xfrm>
            <a:off x="2273640" y="391708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80535" y="419568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80535" y="448584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80535" y="477174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75546" y="505682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pSp>
        <p:nvGrpSpPr>
          <p:cNvPr id="66" name="그룹 65"/>
          <p:cNvGrpSpPr/>
          <p:nvPr/>
        </p:nvGrpSpPr>
        <p:grpSpPr>
          <a:xfrm>
            <a:off x="2603852" y="1844824"/>
            <a:ext cx="1546986" cy="264108"/>
            <a:chOff x="2160918" y="1772816"/>
            <a:chExt cx="1258954" cy="166142"/>
          </a:xfrm>
        </p:grpSpPr>
        <p:sp>
          <p:nvSpPr>
            <p:cNvPr id="67" name="TextBox 66"/>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8" name="TextBox 67"/>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9" name="TextBox 68"/>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
        <p:nvSpPr>
          <p:cNvPr id="3" name="직사각형 2"/>
          <p:cNvSpPr/>
          <p:nvPr/>
        </p:nvSpPr>
        <p:spPr bwMode="auto">
          <a:xfrm>
            <a:off x="5580112" y="917917"/>
            <a:ext cx="1512168" cy="1070923"/>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Level</a:t>
            </a:r>
            <a:r>
              <a:rPr kumimoji="1" lang="en-US" altLang="ko-KR"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smtClean="0">
                <a:ln>
                  <a:noFill/>
                </a:ln>
                <a:solidFill>
                  <a:schemeClr val="bg1"/>
                </a:solidFill>
                <a:effectLst/>
                <a:latin typeface="Arial" charset="0"/>
                <a:ea typeface="돋움" pitchFamily="50" charset="-127"/>
              </a:rPr>
              <a:t>추가</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12525937"/>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387985869"/>
              </p:ext>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직사각형 59"/>
          <p:cNvSpPr/>
          <p:nvPr/>
        </p:nvSpPr>
        <p:spPr bwMode="auto">
          <a:xfrm>
            <a:off x="2224200" y="360567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224200" y="389370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24200" y="4170852"/>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24200" y="44664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24200" y="474778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24200" y="503162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2224200"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224200"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224200"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224200"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sp>
        <p:nvSpPr>
          <p:cNvPr id="71" name="TextBox 70"/>
          <p:cNvSpPr txBox="1"/>
          <p:nvPr/>
        </p:nvSpPr>
        <p:spPr>
          <a:xfrm>
            <a:off x="2570856" y="2903172"/>
            <a:ext cx="1641105"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98087"/>
            <a:ext cx="2444501" cy="3003813"/>
          </a:xfrm>
          <a:prstGeom prst="bentConnector3">
            <a:avLst>
              <a:gd name="adj1" fmla="val 10935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그룹 57"/>
          <p:cNvGrpSpPr/>
          <p:nvPr/>
        </p:nvGrpSpPr>
        <p:grpSpPr>
          <a:xfrm>
            <a:off x="2610545" y="2977333"/>
            <a:ext cx="1546986" cy="264108"/>
            <a:chOff x="2160918" y="1772816"/>
            <a:chExt cx="1258954" cy="166142"/>
          </a:xfrm>
        </p:grpSpPr>
        <p:sp>
          <p:nvSpPr>
            <p:cNvPr id="59" name="TextBox 58"/>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72" name="TextBox 7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73" name="TextBox 7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732878513"/>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전체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sp>
        <p:nvSpPr>
          <p:cNvPr id="71" name="TextBox 70"/>
          <p:cNvSpPr txBox="1"/>
          <p:nvPr/>
        </p:nvSpPr>
        <p:spPr>
          <a:xfrm>
            <a:off x="2599070" y="2869181"/>
            <a:ext cx="1732123"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64097"/>
            <a:ext cx="2472715" cy="3037804"/>
          </a:xfrm>
          <a:prstGeom prst="bentConnector3">
            <a:avLst>
              <a:gd name="adj1" fmla="val 10924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직사각형 57"/>
          <p:cNvSpPr/>
          <p:nvPr/>
        </p:nvSpPr>
        <p:spPr bwMode="auto">
          <a:xfrm>
            <a:off x="2224200" y="359705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9" name="직사각형 58"/>
          <p:cNvSpPr/>
          <p:nvPr/>
        </p:nvSpPr>
        <p:spPr bwMode="auto">
          <a:xfrm>
            <a:off x="2224200" y="388318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224200" y="415820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3" name="직사각형 72"/>
          <p:cNvSpPr/>
          <p:nvPr/>
        </p:nvSpPr>
        <p:spPr bwMode="auto">
          <a:xfrm>
            <a:off x="2224200" y="444836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4" name="직사각형 73"/>
          <p:cNvSpPr/>
          <p:nvPr/>
        </p:nvSpPr>
        <p:spPr bwMode="auto">
          <a:xfrm>
            <a:off x="2224200" y="473426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224200" y="502862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6" name="직사각형 75"/>
          <p:cNvSpPr/>
          <p:nvPr/>
        </p:nvSpPr>
        <p:spPr bwMode="auto">
          <a:xfrm>
            <a:off x="2191543"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7" name="직사각형 76"/>
          <p:cNvSpPr/>
          <p:nvPr/>
        </p:nvSpPr>
        <p:spPr bwMode="auto">
          <a:xfrm>
            <a:off x="2191543"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8" name="직사각형 77"/>
          <p:cNvSpPr/>
          <p:nvPr/>
        </p:nvSpPr>
        <p:spPr bwMode="auto">
          <a:xfrm>
            <a:off x="2191543"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9" name="직사각형 78"/>
          <p:cNvSpPr/>
          <p:nvPr/>
        </p:nvSpPr>
        <p:spPr bwMode="auto">
          <a:xfrm>
            <a:off x="2191543"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nvGrpSpPr>
          <p:cNvPr id="80" name="그룹 79"/>
          <p:cNvGrpSpPr/>
          <p:nvPr/>
        </p:nvGrpSpPr>
        <p:grpSpPr>
          <a:xfrm>
            <a:off x="2704324" y="2959754"/>
            <a:ext cx="1546986" cy="264108"/>
            <a:chOff x="2160918" y="1772816"/>
            <a:chExt cx="1258954" cy="166142"/>
          </a:xfrm>
        </p:grpSpPr>
        <p:sp>
          <p:nvSpPr>
            <p:cNvPr id="81" name="TextBox 80"/>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82" name="TextBox 8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83" name="TextBox 8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231146007"/>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698440586"/>
      </p:ext>
    </p:extLst>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921795131"/>
      </p:ext>
    </p:extLst>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3379726"/>
      </p:ext>
    </p:extLst>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교수진 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30966" y="90452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568777"/>
            <a:ext cx="5907723" cy="517259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74474338"/>
              </p:ext>
            </p:extLst>
          </p:nvPr>
        </p:nvGraphicFramePr>
        <p:xfrm>
          <a:off x="1370989" y="1988839"/>
          <a:ext cx="5773169" cy="4438698"/>
        </p:xfrm>
        <a:graphic>
          <a:graphicData uri="http://schemas.openxmlformats.org/drawingml/2006/table">
            <a:tbl>
              <a:tblPr firstRow="1" bandRow="1">
                <a:tableStyleId>{5C22544A-7EE6-4342-B048-85BDC9FD1C3A}</a:tableStyleId>
              </a:tblPr>
              <a:tblGrid>
                <a:gridCol w="415643"/>
                <a:gridCol w="762151"/>
                <a:gridCol w="583057"/>
                <a:gridCol w="864096"/>
                <a:gridCol w="504056"/>
                <a:gridCol w="504056"/>
                <a:gridCol w="432048"/>
                <a:gridCol w="504056"/>
                <a:gridCol w="720080"/>
                <a:gridCol w="483926"/>
              </a:tblGrid>
              <a:tr h="70628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925">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403">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84">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353412" y="1639721"/>
            <a:ext cx="427970" cy="256782"/>
          </a:xfrm>
          <a:prstGeom prst="rect">
            <a:avLst/>
          </a:prstGeom>
        </p:spPr>
      </p:pic>
      <p:sp>
        <p:nvSpPr>
          <p:cNvPr id="59" name="직사각형 58"/>
          <p:cNvSpPr/>
          <p:nvPr/>
        </p:nvSpPr>
        <p:spPr bwMode="auto">
          <a:xfrm>
            <a:off x="2615724" y="281744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615724" y="331047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615724" y="3767268"/>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615724" y="424955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615724" y="472514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615724" y="517166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615724" y="563469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615724" y="606831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284919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331656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377914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422487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a:xfrm>
            <a:off x="7329963" y="1593289"/>
            <a:ext cx="1587011" cy="42430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강사관리 전체보기  첫 화면 기준 </a:t>
            </a:r>
            <a:endParaRPr lang="en-US" altLang="ko-KR" sz="1000" b="1" dirty="0" smtClean="0"/>
          </a:p>
          <a:p>
            <a:pPr marL="271463" lvl="1" indent="-185738">
              <a:buFont typeface="Wingdings" panose="05000000000000000000" pitchFamily="2" charset="2"/>
              <a:buChar char="v"/>
            </a:pPr>
            <a:r>
              <a:rPr lang="ko-KR" altLang="en-US" sz="1000" dirty="0" smtClean="0"/>
              <a:t>한 페이지에 모든 강사들을 볼 수 있도록 설정</a:t>
            </a:r>
            <a:endParaRPr lang="en-US" altLang="ko-KR" sz="1000" dirty="0" smtClean="0"/>
          </a:p>
          <a:p>
            <a:pPr marL="271463" lvl="1" indent="-185738">
              <a:buFont typeface="Wingdings" panose="05000000000000000000" pitchFamily="2" charset="2"/>
              <a:buChar char="v"/>
            </a:pPr>
            <a:r>
              <a:rPr lang="ko-KR" altLang="en-US" sz="1000" dirty="0" smtClean="0"/>
              <a:t>해당 탭 클릭 시 해당 사항만 보여주기</a:t>
            </a:r>
            <a:endParaRPr lang="en-US" altLang="ko-KR" sz="1000" dirty="0" smtClean="0"/>
          </a:p>
          <a:p>
            <a:pPr marL="271463" lvl="1" indent="-185738">
              <a:buFont typeface="Wingdings" panose="05000000000000000000" pitchFamily="2" charset="2"/>
              <a:buChar char="v"/>
            </a:pPr>
            <a:r>
              <a:rPr lang="ko-KR" altLang="en-US" sz="1000" dirty="0" err="1" smtClean="0"/>
              <a:t>강사명은</a:t>
            </a:r>
            <a:r>
              <a:rPr lang="ko-KR" altLang="en-US" sz="1000" dirty="0" smtClean="0"/>
              <a:t> </a:t>
            </a:r>
            <a:r>
              <a:rPr lang="en-US" altLang="ko-KR" sz="1000" dirty="0"/>
              <a:t>A B C, </a:t>
            </a:r>
            <a:r>
              <a:rPr lang="ko-KR" altLang="en-US" sz="1000" dirty="0" err="1"/>
              <a:t>ㄱ</a:t>
            </a:r>
            <a:r>
              <a:rPr lang="ko-KR" altLang="en-US" sz="1000" dirty="0"/>
              <a:t> ㄴ </a:t>
            </a:r>
            <a:r>
              <a:rPr lang="ko-KR" altLang="en-US" sz="1000" dirty="0" err="1"/>
              <a:t>ㄷ</a:t>
            </a:r>
            <a:r>
              <a:rPr lang="ko-KR" altLang="en-US" sz="1000" dirty="0"/>
              <a:t> 순으로 </a:t>
            </a:r>
            <a:r>
              <a:rPr lang="ko-KR" altLang="en-US" sz="1000" dirty="0" smtClean="0"/>
              <a:t>정렬</a:t>
            </a:r>
            <a:endParaRPr lang="en-US" altLang="ko-KR" sz="1000" dirty="0"/>
          </a:p>
          <a:p>
            <a:pPr marL="271463" lvl="1" indent="-185738">
              <a:buFont typeface="Wingdings" panose="05000000000000000000" pitchFamily="2" charset="2"/>
              <a:buChar char="v"/>
            </a:pPr>
            <a:r>
              <a:rPr lang="ko-KR" altLang="en-US" sz="1000" dirty="0" smtClean="0"/>
              <a:t>강사가 수업 중인 프로그램은 수강시작 </a:t>
            </a:r>
            <a:r>
              <a:rPr lang="en-US" altLang="ko-KR" sz="1000" dirty="0"/>
              <a:t/>
            </a:r>
            <a:br>
              <a:rPr lang="en-US" altLang="ko-KR" sz="1000" dirty="0"/>
            </a:br>
            <a:r>
              <a:rPr lang="ko-KR" altLang="en-US" sz="1000" dirty="0" smtClean="0"/>
              <a:t>순서대로 배열</a:t>
            </a:r>
            <a:r>
              <a:rPr lang="en-US" altLang="ko-KR" sz="1000" dirty="0" smtClean="0"/>
              <a:t/>
            </a:r>
            <a:br>
              <a:rPr lang="en-US" altLang="ko-KR" sz="1000" dirty="0" smtClean="0"/>
            </a:br>
            <a:r>
              <a:rPr lang="en-US" altLang="ko-KR" sz="1000" dirty="0" smtClean="0"/>
              <a:t>- </a:t>
            </a:r>
            <a:r>
              <a:rPr lang="ko-KR" altLang="en-US" sz="1000" dirty="0" smtClean="0"/>
              <a:t>첫 수업 시작일 기준</a:t>
            </a:r>
            <a:endParaRPr lang="en-US" altLang="ko-KR" sz="1000" dirty="0" smtClean="0"/>
          </a:p>
        </p:txBody>
      </p:sp>
      <p:pic>
        <p:nvPicPr>
          <p:cNvPr id="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286005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323171"/>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77914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287587"/>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74691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517689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그룹 40"/>
          <p:cNvGrpSpPr/>
          <p:nvPr/>
        </p:nvGrpSpPr>
        <p:grpSpPr>
          <a:xfrm>
            <a:off x="1824810" y="1650572"/>
            <a:ext cx="1546986" cy="264108"/>
            <a:chOff x="2160918" y="1772816"/>
            <a:chExt cx="1258954" cy="166142"/>
          </a:xfrm>
        </p:grpSpPr>
        <p:sp>
          <p:nvSpPr>
            <p:cNvPr id="42" name="TextBox 41"/>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43" name="TextBox 42"/>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45" name="TextBox 44"/>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856518906"/>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95536" y="944398"/>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교수진 관리 </a:t>
            </a:r>
            <a:r>
              <a:rPr lang="ko-KR" altLang="en-US" dirty="0" smtClean="0">
                <a:solidFill>
                  <a:srgbClr val="000000"/>
                </a:solidFill>
                <a:latin typeface="돋움"/>
                <a:ea typeface="돋움"/>
                <a:sym typeface="Wingdings" panose="05000000000000000000" pitchFamily="2" charset="2"/>
              </a:rPr>
              <a:t>세부기능 </a:t>
            </a:r>
            <a:r>
              <a:rPr lang="ko-KR" altLang="en-US" dirty="0">
                <a:solidFill>
                  <a:srgbClr val="000000"/>
                </a:solidFill>
                <a:latin typeface="돋움"/>
                <a:ea typeface="돋움"/>
                <a:sym typeface="Wingdings" panose="05000000000000000000" pitchFamily="2" charset="2"/>
              </a:rPr>
              <a:t>설명 </a:t>
            </a:r>
            <a:r>
              <a:rPr lang="en-US" altLang="ko-KR" dirty="0" smtClean="0">
                <a:solidFill>
                  <a:srgbClr val="000000"/>
                </a:solidFill>
                <a:latin typeface="돋움"/>
                <a:ea typeface="돋움"/>
                <a:sym typeface="Wingdings" panose="05000000000000000000" pitchFamily="2" charset="2"/>
              </a:rPr>
              <a:t>– 1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628343" y="1399729"/>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617173" y="1313924"/>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455849" y="9874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627775" y="1640785"/>
            <a:ext cx="5907723" cy="495656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4" name="그림 53"/>
          <p:cNvPicPr>
            <a:picLocks noChangeAspect="1"/>
          </p:cNvPicPr>
          <p:nvPr/>
        </p:nvPicPr>
        <p:blipFill>
          <a:blip r:embed="rId4"/>
          <a:stretch>
            <a:fillRect/>
          </a:stretch>
        </p:blipFill>
        <p:spPr>
          <a:xfrm>
            <a:off x="1689181" y="1711729"/>
            <a:ext cx="427970" cy="256782"/>
          </a:xfrm>
          <a:prstGeom prst="rect">
            <a:avLst/>
          </a:prstGeom>
        </p:spPr>
      </p:pic>
      <p:sp>
        <p:nvSpPr>
          <p:cNvPr id="30" name="직사각형 29"/>
          <p:cNvSpPr/>
          <p:nvPr/>
        </p:nvSpPr>
        <p:spPr>
          <a:xfrm>
            <a:off x="-41959" y="4231740"/>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sp>
        <p:nvSpPr>
          <p:cNvPr id="49" name="직사각형 48"/>
          <p:cNvSpPr/>
          <p:nvPr/>
        </p:nvSpPr>
        <p:spPr>
          <a:xfrm>
            <a:off x="7627352" y="1327353"/>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cxnSp>
        <p:nvCxnSpPr>
          <p:cNvPr id="3" name="꺾인 연결선 2"/>
          <p:cNvCxnSpPr>
            <a:stCxn id="47" idx="3"/>
            <a:endCxn id="49" idx="2"/>
          </p:cNvCxnSpPr>
          <p:nvPr/>
        </p:nvCxnSpPr>
        <p:spPr bwMode="auto">
          <a:xfrm flipV="1">
            <a:off x="7496401" y="3606858"/>
            <a:ext cx="855105" cy="98121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꺾인 연결선 54"/>
          <p:cNvCxnSpPr>
            <a:stCxn id="29" idx="1"/>
            <a:endCxn id="30" idx="0"/>
          </p:cNvCxnSpPr>
          <p:nvPr/>
        </p:nvCxnSpPr>
        <p:spPr bwMode="auto">
          <a:xfrm rot="10800000">
            <a:off x="682195" y="4231741"/>
            <a:ext cx="982604" cy="434391"/>
          </a:xfrm>
          <a:prstGeom prst="bentConnector4">
            <a:avLst>
              <a:gd name="adj1" fmla="val 13151"/>
              <a:gd name="adj2" fmla="val 15262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그룹 11"/>
          <p:cNvGrpSpPr/>
          <p:nvPr/>
        </p:nvGrpSpPr>
        <p:grpSpPr>
          <a:xfrm>
            <a:off x="2160918" y="1718393"/>
            <a:ext cx="1546986" cy="264108"/>
            <a:chOff x="2160918" y="1772816"/>
            <a:chExt cx="1258954" cy="166142"/>
          </a:xfrm>
        </p:grpSpPr>
        <p:sp>
          <p:nvSpPr>
            <p:cNvPr id="64" name="TextBox 63"/>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5" name="TextBox 64"/>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6" name="TextBox 65"/>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graphicFrame>
        <p:nvGraphicFramePr>
          <p:cNvPr id="50" name="표 49"/>
          <p:cNvGraphicFramePr>
            <a:graphicFrameLocks noGrp="1"/>
          </p:cNvGraphicFramePr>
          <p:nvPr>
            <p:extLst>
              <p:ext uri="{D42A27DB-BD31-4B8C-83A1-F6EECF244321}">
                <p14:modId xmlns:p14="http://schemas.microsoft.com/office/powerpoint/2010/main" val="3806455079"/>
              </p:ext>
            </p:extLst>
          </p:nvPr>
        </p:nvGraphicFramePr>
        <p:xfrm>
          <a:off x="1690302" y="2048091"/>
          <a:ext cx="5773169" cy="4438698"/>
        </p:xfrm>
        <a:graphic>
          <a:graphicData uri="http://schemas.openxmlformats.org/drawingml/2006/table">
            <a:tbl>
              <a:tblPr firstRow="1" bandRow="1">
                <a:tableStyleId>{5C22544A-7EE6-4342-B048-85BDC9FD1C3A}</a:tableStyleId>
              </a:tblPr>
              <a:tblGrid>
                <a:gridCol w="415643"/>
                <a:gridCol w="762151"/>
                <a:gridCol w="583057"/>
                <a:gridCol w="864096"/>
                <a:gridCol w="504056"/>
                <a:gridCol w="504056"/>
                <a:gridCol w="432048"/>
                <a:gridCol w="504056"/>
                <a:gridCol w="720080"/>
                <a:gridCol w="483926"/>
              </a:tblGrid>
              <a:tr h="70628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925">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403">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84">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2" name="직사각형 51"/>
          <p:cNvSpPr/>
          <p:nvPr/>
        </p:nvSpPr>
        <p:spPr bwMode="auto">
          <a:xfrm>
            <a:off x="2935037" y="287669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3" name="직사각형 52"/>
          <p:cNvSpPr/>
          <p:nvPr/>
        </p:nvSpPr>
        <p:spPr bwMode="auto">
          <a:xfrm>
            <a:off x="2935037" y="336972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2935037" y="382652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7" name="직사각형 56"/>
          <p:cNvSpPr/>
          <p:nvPr/>
        </p:nvSpPr>
        <p:spPr bwMode="auto">
          <a:xfrm>
            <a:off x="2935037" y="430880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8" name="직사각형 57"/>
          <p:cNvSpPr/>
          <p:nvPr/>
        </p:nvSpPr>
        <p:spPr bwMode="auto">
          <a:xfrm>
            <a:off x="2935037" y="4784396"/>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935037" y="523091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935037" y="569394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1" name="직사각형 70"/>
          <p:cNvSpPr/>
          <p:nvPr/>
        </p:nvSpPr>
        <p:spPr bwMode="auto">
          <a:xfrm>
            <a:off x="2935037" y="612756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290845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337581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3838393"/>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428413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291930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3382423"/>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383839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4346839"/>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480616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523614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TextBox 46"/>
          <p:cNvSpPr txBox="1"/>
          <p:nvPr/>
        </p:nvSpPr>
        <p:spPr>
          <a:xfrm>
            <a:off x="6934866" y="2714957"/>
            <a:ext cx="561535"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29" name="TextBox 28"/>
          <p:cNvSpPr txBox="1"/>
          <p:nvPr/>
        </p:nvSpPr>
        <p:spPr>
          <a:xfrm>
            <a:off x="1664799" y="2793014"/>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Tree>
    <p:extLst>
      <p:ext uri="{BB962C8B-B14F-4D97-AF65-F5344CB8AC3E}">
        <p14:creationId xmlns:p14="http://schemas.microsoft.com/office/powerpoint/2010/main" val="2720389845"/>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016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r>
              <a:rPr lang="ko-KR" altLang="en-US" sz="1400" b="1" dirty="0" err="1" smtClean="0">
                <a:latin typeface="+mj-ea"/>
                <a:ea typeface="+mj-ea"/>
              </a:rPr>
              <a:t>ㅕ</a:t>
            </a:r>
            <a:endParaRPr lang="en-US" altLang="ko-KR" sz="1400" b="1" dirty="0">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7919205"/>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전체보기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3983292"/>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cxnSp>
        <p:nvCxnSpPr>
          <p:cNvPr id="23" name="직선 화살표 연결선 22"/>
          <p:cNvCxnSpPr>
            <a:stCxn id="17" idx="3"/>
            <a:endCxn id="20" idx="1"/>
          </p:cNvCxnSpPr>
          <p:nvPr/>
        </p:nvCxnSpPr>
        <p:spPr bwMode="auto">
          <a:xfrm flipV="1">
            <a:off x="2678020" y="1779328"/>
            <a:ext cx="2614060" cy="2295359"/>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 name="직사각형 3"/>
          <p:cNvSpPr/>
          <p:nvPr/>
        </p:nvSpPr>
        <p:spPr bwMode="auto">
          <a:xfrm>
            <a:off x="7333422" y="142511"/>
            <a:ext cx="1512168" cy="17614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카테고리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전체보기</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공지사항</a:t>
            </a:r>
            <a:endParaRPr kumimoji="1" lang="en-US" altLang="ko-KR" sz="120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방명록</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학습자료</a:t>
            </a:r>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t>HR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4(1). </a:t>
            </a:r>
            <a:r>
              <a:rPr lang="ko-KR" altLang="en-US" dirty="0" smtClean="0">
                <a:solidFill>
                  <a:srgbClr val="000000"/>
                </a:solidFill>
                <a:latin typeface="돋움"/>
                <a:ea typeface="돋움"/>
              </a:rPr>
              <a:t>공지사항</a:t>
            </a:r>
            <a:endParaRPr lang="ko-KR" altLang="en-US" dirty="0">
              <a:solidFill>
                <a:srgbClr val="000000"/>
              </a:solidFill>
              <a:latin typeface="돋움"/>
              <a:ea typeface="돋움"/>
            </a:endParaRPr>
          </a:p>
        </p:txBody>
      </p:sp>
      <p:sp>
        <p:nvSpPr>
          <p:cNvPr id="6" name="직사각형 5"/>
          <p:cNvSpPr/>
          <p:nvPr/>
        </p:nvSpPr>
        <p:spPr bwMode="auto">
          <a:xfrm>
            <a:off x="1314346" y="1434368"/>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현황</a:t>
              </a:r>
              <a:endParaRPr lang="ko-KR" altLang="en-US" sz="900" b="1" dirty="0">
                <a:solidFill>
                  <a:srgbClr val="FFFFFF"/>
                </a:solidFill>
              </a:endParaRPr>
            </a:p>
          </p:txBody>
        </p:sp>
      </p:gr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307137" y="3788442"/>
            <a:ext cx="5858839" cy="306955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226895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3429000"/>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pic>
        <p:nvPicPr>
          <p:cNvPr id="126" name="그림 125"/>
          <p:cNvPicPr>
            <a:picLocks noChangeAspect="1"/>
          </p:cNvPicPr>
          <p:nvPr/>
        </p:nvPicPr>
        <p:blipFill>
          <a:blip r:embed="rId7"/>
          <a:stretch>
            <a:fillRect/>
          </a:stretch>
        </p:blipFill>
        <p:spPr>
          <a:xfrm>
            <a:off x="1372612" y="343440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1694086110"/>
              </p:ext>
            </p:extLst>
          </p:nvPr>
        </p:nvGraphicFramePr>
        <p:xfrm>
          <a:off x="1375112" y="1707517"/>
          <a:ext cx="5717168" cy="1651503"/>
        </p:xfrm>
        <a:graphic>
          <a:graphicData uri="http://schemas.openxmlformats.org/drawingml/2006/table">
            <a:tbl>
              <a:tblPr firstRow="1" bandRow="1">
                <a:tableStyleId>{5C22544A-7EE6-4342-B048-85BDC9FD1C3A}</a:tableStyleId>
              </a:tblPr>
              <a:tblGrid>
                <a:gridCol w="532592"/>
                <a:gridCol w="864096"/>
                <a:gridCol w="2520280"/>
                <a:gridCol w="1224136"/>
                <a:gridCol w="576064"/>
              </a:tblGrid>
              <a:tr h="337185">
                <a:tc>
                  <a:txBody>
                    <a:bodyPr/>
                    <a:lstStyle/>
                    <a:p>
                      <a:pPr algn="ctr" latinLnBrk="1"/>
                      <a:r>
                        <a:rPr lang="ko-KR" altLang="en-US" sz="900" dirty="0" smtClean="0">
                          <a:solidFill>
                            <a:schemeClr val="tx1"/>
                          </a:solidFill>
                        </a:rPr>
                        <a:t>번호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작성자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작성일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조회수</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The Mandarin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LMS</a:t>
                      </a:r>
                      <a:r>
                        <a:rPr lang="en-US" altLang="ko-KR" sz="900" baseline="0" dirty="0" smtClean="0">
                          <a:solidFill>
                            <a:schemeClr val="tx1"/>
                          </a:solidFill>
                        </a:rPr>
                        <a:t> </a:t>
                      </a:r>
                      <a:r>
                        <a:rPr lang="ko-KR" altLang="en-US" sz="900" baseline="0" dirty="0" smtClean="0">
                          <a:solidFill>
                            <a:schemeClr val="tx1"/>
                          </a:solidFill>
                        </a:rPr>
                        <a:t>시스템 점검 안내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999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The Mandarin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2" name="TextBox 91"/>
          <p:cNvSpPr txBox="1"/>
          <p:nvPr/>
        </p:nvSpPr>
        <p:spPr>
          <a:xfrm>
            <a:off x="1328361" y="4053198"/>
            <a:ext cx="5790212"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[The Mandarin] LMS </a:t>
            </a:r>
            <a:r>
              <a:rPr lang="ko-KR" altLang="en-US" sz="1000" dirty="0" smtClean="0">
                <a:ln w="12700">
                  <a:noFill/>
                </a:ln>
              </a:rPr>
              <a:t>시스템 점검 안내 </a:t>
            </a:r>
            <a:r>
              <a:rPr lang="en-US" altLang="ko-KR" sz="1000" dirty="0" smtClean="0">
                <a:ln w="12700">
                  <a:noFill/>
                </a:ln>
              </a:rPr>
              <a:t>l </a:t>
            </a:r>
            <a:r>
              <a:rPr lang="ko-KR" altLang="en-US" sz="1000" dirty="0" smtClean="0">
                <a:ln w="12700">
                  <a:noFill/>
                </a:ln>
              </a:rPr>
              <a:t>공지사항</a:t>
            </a:r>
            <a:r>
              <a:rPr lang="en-US" altLang="ko-KR" sz="1000" dirty="0" smtClean="0">
                <a:ln w="12700">
                  <a:noFill/>
                </a:ln>
              </a:rPr>
              <a:t>  </a:t>
            </a:r>
            <a:endParaRPr lang="ko-KR" altLang="en-US" sz="1000" dirty="0">
              <a:ln w="12700">
                <a:noFill/>
              </a:ln>
            </a:endParaRPr>
          </a:p>
        </p:txBody>
      </p:sp>
      <p:pic>
        <p:nvPicPr>
          <p:cNvPr id="2" name="그림 1"/>
          <p:cNvPicPr>
            <a:picLocks noChangeAspect="1"/>
          </p:cNvPicPr>
          <p:nvPr/>
        </p:nvPicPr>
        <p:blipFill>
          <a:blip r:embed="rId8"/>
          <a:stretch>
            <a:fillRect/>
          </a:stretch>
        </p:blipFill>
        <p:spPr>
          <a:xfrm>
            <a:off x="1360105" y="3798347"/>
            <a:ext cx="933450" cy="200025"/>
          </a:xfrm>
          <a:prstGeom prst="rect">
            <a:avLst/>
          </a:prstGeom>
        </p:spPr>
      </p:pic>
      <p:pic>
        <p:nvPicPr>
          <p:cNvPr id="3" name="그림 2"/>
          <p:cNvPicPr>
            <a:picLocks noChangeAspect="1"/>
          </p:cNvPicPr>
          <p:nvPr/>
        </p:nvPicPr>
        <p:blipFill>
          <a:blip r:embed="rId9"/>
          <a:stretch>
            <a:fillRect/>
          </a:stretch>
        </p:blipFill>
        <p:spPr>
          <a:xfrm>
            <a:off x="6815134" y="3799926"/>
            <a:ext cx="314325" cy="200025"/>
          </a:xfrm>
          <a:prstGeom prst="rect">
            <a:avLst/>
          </a:prstGeom>
        </p:spPr>
      </p:pic>
      <p:pic>
        <p:nvPicPr>
          <p:cNvPr id="7" name="그림 6"/>
          <p:cNvPicPr>
            <a:picLocks noChangeAspect="1"/>
          </p:cNvPicPr>
          <p:nvPr/>
        </p:nvPicPr>
        <p:blipFill>
          <a:blip r:embed="rId10"/>
          <a:stretch>
            <a:fillRect/>
          </a:stretch>
        </p:blipFill>
        <p:spPr>
          <a:xfrm>
            <a:off x="1386070" y="4359442"/>
            <a:ext cx="885825" cy="171450"/>
          </a:xfrm>
          <a:prstGeom prst="rect">
            <a:avLst/>
          </a:prstGeom>
        </p:spPr>
      </p:pic>
      <p:pic>
        <p:nvPicPr>
          <p:cNvPr id="8" name="그림 7"/>
          <p:cNvPicPr>
            <a:picLocks noChangeAspect="1"/>
          </p:cNvPicPr>
          <p:nvPr/>
        </p:nvPicPr>
        <p:blipFill>
          <a:blip r:embed="rId11"/>
          <a:stretch>
            <a:fillRect/>
          </a:stretch>
        </p:blipFill>
        <p:spPr>
          <a:xfrm>
            <a:off x="6293929" y="4077072"/>
            <a:ext cx="798351" cy="196817"/>
          </a:xfrm>
          <a:prstGeom prst="rect">
            <a:avLst/>
          </a:prstGeom>
        </p:spPr>
      </p:pic>
      <p:pic>
        <p:nvPicPr>
          <p:cNvPr id="10" name="그림 9"/>
          <p:cNvPicPr>
            <a:picLocks noChangeAspect="1"/>
          </p:cNvPicPr>
          <p:nvPr/>
        </p:nvPicPr>
        <p:blipFill>
          <a:blip r:embed="rId12"/>
          <a:stretch>
            <a:fillRect/>
          </a:stretch>
        </p:blipFill>
        <p:spPr>
          <a:xfrm>
            <a:off x="1375184" y="5559547"/>
            <a:ext cx="5697425" cy="1269912"/>
          </a:xfrm>
          <a:prstGeom prst="rect">
            <a:avLst/>
          </a:prstGeom>
        </p:spPr>
      </p:pic>
      <p:sp>
        <p:nvSpPr>
          <p:cNvPr id="49" name="TextBox 48"/>
          <p:cNvSpPr txBox="1"/>
          <p:nvPr/>
        </p:nvSpPr>
        <p:spPr>
          <a:xfrm>
            <a:off x="1349219" y="4552662"/>
            <a:ext cx="5734276" cy="1000115"/>
          </a:xfrm>
          <a:prstGeom prst="rect">
            <a:avLst/>
          </a:prstGeom>
          <a:noFill/>
          <a:ln w="12700">
            <a:solidFill>
              <a:schemeClr val="tx1">
                <a:lumMod val="50000"/>
                <a:lumOff val="50000"/>
              </a:schemeClr>
            </a:solidFill>
          </a:ln>
        </p:spPr>
        <p:txBody>
          <a:bodyPr wrap="square" rtlCol="0">
            <a:norm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Tree>
    <p:extLst>
      <p:ext uri="{BB962C8B-B14F-4D97-AF65-F5344CB8AC3E}">
        <p14:creationId xmlns:p14="http://schemas.microsoft.com/office/powerpoint/2010/main" val="482716901"/>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4(2). </a:t>
            </a:r>
            <a:r>
              <a:rPr lang="ko-KR" altLang="en-US" dirty="0" smtClean="0">
                <a:solidFill>
                  <a:srgbClr val="000000"/>
                </a:solidFill>
                <a:latin typeface="돋움"/>
                <a:ea typeface="돋움"/>
              </a:rPr>
              <a:t>학습자료</a:t>
            </a:r>
            <a:endParaRPr lang="ko-KR" altLang="en-US" dirty="0">
              <a:solidFill>
                <a:srgbClr val="000000"/>
              </a:solidFill>
              <a:latin typeface="돋움"/>
              <a:ea typeface="돋움"/>
            </a:endParaRPr>
          </a:p>
        </p:txBody>
      </p:sp>
      <p:sp>
        <p:nvSpPr>
          <p:cNvPr id="6" name="직사각형 5"/>
          <p:cNvSpPr/>
          <p:nvPr/>
        </p:nvSpPr>
        <p:spPr bwMode="auto">
          <a:xfrm>
            <a:off x="1314346" y="1586767"/>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공지사항</a:t>
              </a:r>
              <a:endParaRPr lang="ko-KR" altLang="en-US" sz="900" b="1" dirty="0">
                <a:solidFill>
                  <a:srgbClr val="FFFFFF"/>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3380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061133"/>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상세정보</a:t>
            </a:r>
            <a:endParaRPr lang="ko-KR" altLang="en-US" sz="900" b="1" dirty="0">
              <a:solidFill>
                <a:srgbClr val="FFFFFF"/>
              </a:solidFill>
            </a:endParaRPr>
          </a:p>
        </p:txBody>
      </p:sp>
      <p:sp>
        <p:nvSpPr>
          <p:cNvPr id="63" name="직사각형 62"/>
          <p:cNvSpPr/>
          <p:nvPr/>
        </p:nvSpPr>
        <p:spPr bwMode="auto">
          <a:xfrm>
            <a:off x="1319870" y="496443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r>
              <a:rPr kumimoji="1" lang="ko-KR" altLang="en-US" sz="900" b="1" dirty="0">
                <a:solidFill>
                  <a:srgbClr val="FFFFFF"/>
                </a:solidFill>
              </a:rPr>
              <a:t> </a:t>
            </a:r>
            <a:r>
              <a:rPr kumimoji="1" lang="en-US" altLang="ko-KR" sz="900" b="1" dirty="0" smtClean="0">
                <a:solidFill>
                  <a:srgbClr val="FFFFFF"/>
                </a:solidFill>
              </a:rPr>
              <a:t>1</a:t>
            </a:r>
            <a:r>
              <a:rPr kumimoji="1" lang="ko-KR" altLang="en-US" sz="900" b="1" dirty="0" err="1" smtClean="0">
                <a:solidFill>
                  <a:srgbClr val="FFFFFF"/>
                </a:solidFill>
              </a:rPr>
              <a:t>회차</a:t>
            </a:r>
            <a:endParaRPr kumimoji="1" lang="ko-KR" altLang="en-US" sz="900" b="1" dirty="0" smtClean="0">
              <a:solidFill>
                <a:srgbClr val="FFFFFF"/>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289722" y="4945304"/>
            <a:ext cx="5858839" cy="126994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1548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2736169"/>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완</a:t>
              </a:r>
              <a:r>
                <a:rPr kumimoji="1" lang="ko-KR" altLang="en-US" sz="900" b="1" dirty="0">
                  <a:solidFill>
                    <a:srgbClr val="FFFFFF"/>
                  </a:solidFill>
                </a:rPr>
                <a:t>료</a:t>
              </a:r>
              <a:endParaRPr kumimoji="1" lang="ko-KR" altLang="en-US" sz="900" b="1" dirty="0" smtClean="0">
                <a:solidFill>
                  <a:srgbClr val="FFFFFF"/>
                </a:solidFill>
              </a:endParaRPr>
            </a:p>
          </p:txBody>
        </p:sp>
      </p:grpSp>
      <p:pic>
        <p:nvPicPr>
          <p:cNvPr id="126" name="그림 125"/>
          <p:cNvPicPr>
            <a:picLocks noChangeAspect="1"/>
          </p:cNvPicPr>
          <p:nvPr/>
        </p:nvPicPr>
        <p:blipFill>
          <a:blip r:embed="rId8"/>
          <a:stretch>
            <a:fillRect/>
          </a:stretch>
        </p:blipFill>
        <p:spPr>
          <a:xfrm>
            <a:off x="1372612" y="2741578"/>
            <a:ext cx="1521869" cy="149692"/>
          </a:xfrm>
          <a:prstGeom prst="rect">
            <a:avLst/>
          </a:prstGeom>
        </p:spPr>
      </p:pic>
      <p:graphicFrame>
        <p:nvGraphicFramePr>
          <p:cNvPr id="127" name="표 126"/>
          <p:cNvGraphicFramePr>
            <a:graphicFrameLocks noGrp="1"/>
          </p:cNvGraphicFramePr>
          <p:nvPr>
            <p:extLst/>
          </p:nvPr>
        </p:nvGraphicFramePr>
        <p:xfrm>
          <a:off x="1375112" y="1707517"/>
          <a:ext cx="5694598" cy="994344"/>
        </p:xfrm>
        <a:graphic>
          <a:graphicData uri="http://schemas.openxmlformats.org/drawingml/2006/table">
            <a:tbl>
              <a:tblPr firstRow="1" bandRow="1">
                <a:tableStyleId>{5C22544A-7EE6-4342-B048-85BDC9FD1C3A}</a:tableStyleId>
              </a:tblPr>
              <a:tblGrid>
                <a:gridCol w="651350"/>
                <a:gridCol w="792580"/>
                <a:gridCol w="528387"/>
                <a:gridCol w="863713"/>
                <a:gridCol w="1801794"/>
                <a:gridCol w="528387"/>
                <a:gridCol w="528387"/>
              </a:tblGrid>
              <a:tr h="33718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진행도</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sp>
        <p:nvSpPr>
          <p:cNvPr id="130" name="직사각형 129"/>
          <p:cNvSpPr/>
          <p:nvPr/>
        </p:nvSpPr>
        <p:spPr bwMode="auto">
          <a:xfrm>
            <a:off x="1449131" y="2082249"/>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pic>
        <p:nvPicPr>
          <p:cNvPr id="13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7510" y="209081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027510" y="2304963"/>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61" name="직사각형 60"/>
          <p:cNvSpPr/>
          <p:nvPr/>
        </p:nvSpPr>
        <p:spPr bwMode="auto">
          <a:xfrm>
            <a:off x="1449131" y="2299975"/>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sp>
        <p:nvSpPr>
          <p:cNvPr id="68" name="직사각형 67"/>
          <p:cNvSpPr/>
          <p:nvPr/>
        </p:nvSpPr>
        <p:spPr bwMode="auto">
          <a:xfrm>
            <a:off x="1289723" y="3260710"/>
            <a:ext cx="5865322" cy="1642672"/>
          </a:xfrm>
          <a:prstGeom prst="rect">
            <a:avLst/>
          </a:prstGeom>
          <a:noFill/>
          <a:ln w="19050" cap="flat" cmpd="sng" algn="ctr">
            <a:solidFill>
              <a:schemeClr val="tx1">
                <a:lumMod val="85000"/>
                <a:lumOff val="1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70" name="표 69"/>
          <p:cNvGraphicFramePr>
            <a:graphicFrameLocks noGrp="1"/>
          </p:cNvGraphicFramePr>
          <p:nvPr>
            <p:extLst/>
          </p:nvPr>
        </p:nvGraphicFramePr>
        <p:xfrm>
          <a:off x="1369966" y="3565285"/>
          <a:ext cx="5699743" cy="1058605"/>
        </p:xfrm>
        <a:graphic>
          <a:graphicData uri="http://schemas.openxmlformats.org/drawingml/2006/table">
            <a:tbl>
              <a:tblPr firstRow="1" bandRow="1">
                <a:tableStyleId>{5C22544A-7EE6-4342-B048-85BDC9FD1C3A}</a:tableStyleId>
              </a:tblPr>
              <a:tblGrid>
                <a:gridCol w="843445"/>
                <a:gridCol w="3222685"/>
                <a:gridCol w="720080"/>
                <a:gridCol w="913533"/>
              </a:tblGrid>
              <a:tr h="167299">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제목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등록일</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조회수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110">
                <a:tc>
                  <a:txBody>
                    <a:bodyPr/>
                    <a:lstStyle/>
                    <a:p>
                      <a:pPr algn="ctr" latinLnBrk="1"/>
                      <a:r>
                        <a:rPr lang="en-US" altLang="ko-KR" sz="1000" dirty="0" smtClean="0">
                          <a:solidFill>
                            <a:schemeClr val="tx1"/>
                          </a:solidFill>
                        </a:rPr>
                        <a:t>9</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b="1" dirty="0" smtClean="0">
                          <a:solidFill>
                            <a:schemeClr val="tx1"/>
                          </a:solidFill>
                        </a:rPr>
                        <a:t>확인만</a:t>
                      </a:r>
                      <a:endParaRPr lang="ko-KR" altLang="en-US" sz="10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1000" b="1" kern="1200" dirty="0" smtClean="0">
                          <a:solidFill>
                            <a:schemeClr val="tx1"/>
                          </a:solidFill>
                          <a:latin typeface="+mn-lt"/>
                          <a:ea typeface="+mn-ea"/>
                          <a:cs typeface="+mn-cs"/>
                        </a:rPr>
                        <a:t>확인만</a:t>
                      </a:r>
                      <a:endParaRPr lang="ko-KR" altLang="en-US" sz="10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8</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7</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6</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5</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6" name="그림 75"/>
          <p:cNvPicPr>
            <a:picLocks noChangeAspect="1"/>
          </p:cNvPicPr>
          <p:nvPr/>
        </p:nvPicPr>
        <p:blipFill>
          <a:blip r:embed="rId4"/>
          <a:stretch>
            <a:fillRect/>
          </a:stretch>
        </p:blipFill>
        <p:spPr>
          <a:xfrm>
            <a:off x="5790461" y="4668558"/>
            <a:ext cx="1293034" cy="197972"/>
          </a:xfrm>
          <a:prstGeom prst="rect">
            <a:avLst/>
          </a:prstGeom>
        </p:spPr>
      </p:pic>
      <p:pic>
        <p:nvPicPr>
          <p:cNvPr id="78" name="그림 77"/>
          <p:cNvPicPr>
            <a:picLocks noChangeAspect="1"/>
          </p:cNvPicPr>
          <p:nvPr/>
        </p:nvPicPr>
        <p:blipFill>
          <a:blip r:embed="rId8"/>
          <a:stretch>
            <a:fillRect/>
          </a:stretch>
        </p:blipFill>
        <p:spPr>
          <a:xfrm>
            <a:off x="1372612" y="4673967"/>
            <a:ext cx="1521869" cy="149692"/>
          </a:xfrm>
          <a:prstGeom prst="rect">
            <a:avLst/>
          </a:prstGeom>
        </p:spPr>
      </p:pic>
      <p:sp>
        <p:nvSpPr>
          <p:cNvPr id="79" name="직사각형 78"/>
          <p:cNvSpPr/>
          <p:nvPr/>
        </p:nvSpPr>
        <p:spPr bwMode="auto">
          <a:xfrm>
            <a:off x="1348894" y="3301748"/>
            <a:ext cx="2434076" cy="21383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endParaRPr kumimoji="1" lang="ko-KR" altLang="en-US" sz="900" b="1" dirty="0" smtClean="0">
              <a:solidFill>
                <a:srgbClr val="FFFFFF"/>
              </a:solidFill>
            </a:endParaRPr>
          </a:p>
        </p:txBody>
      </p:sp>
      <p:sp>
        <p:nvSpPr>
          <p:cNvPr id="80" name="TextBox 79"/>
          <p:cNvSpPr txBox="1"/>
          <p:nvPr/>
        </p:nvSpPr>
        <p:spPr>
          <a:xfrm>
            <a:off x="2233003" y="5215127"/>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81" name="직사각형 80"/>
          <p:cNvSpPr/>
          <p:nvPr/>
        </p:nvSpPr>
        <p:spPr bwMode="auto">
          <a:xfrm>
            <a:off x="1350133" y="5215127"/>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0" name="직사각형 89"/>
          <p:cNvSpPr/>
          <p:nvPr/>
        </p:nvSpPr>
        <p:spPr bwMode="auto">
          <a:xfrm>
            <a:off x="1349218" y="5840534"/>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2" name="TextBox 91"/>
          <p:cNvSpPr txBox="1"/>
          <p:nvPr/>
        </p:nvSpPr>
        <p:spPr>
          <a:xfrm>
            <a:off x="2234145" y="5830811"/>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
        <p:nvSpPr>
          <p:cNvPr id="41" name="직사각형 40"/>
          <p:cNvSpPr/>
          <p:nvPr/>
        </p:nvSpPr>
        <p:spPr bwMode="auto">
          <a:xfrm>
            <a:off x="7452320" y="259008"/>
            <a:ext cx="2736304" cy="13128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공유 배포 시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저작권</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66635553"/>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smtClean="0"/>
              <a:t>Submit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4(4). </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4260500347"/>
              </p:ext>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6406124" y="91811"/>
            <a:ext cx="246910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이희승 </a:t>
            </a:r>
            <a:r>
              <a:rPr kumimoji="1" lang="en-US" altLang="ko-KR" sz="120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과제의 경우 일단</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오프라인</a:t>
            </a:r>
            <a:r>
              <a:rPr kumimoji="1" lang="ko-KR" altLang="en-US" sz="1200" b="1" i="0" u="none" strike="noStrike" cap="none" normalizeH="0" dirty="0" smtClean="0">
                <a:ln>
                  <a:noFill/>
                </a:ln>
                <a:solidFill>
                  <a:schemeClr val="bg1"/>
                </a:solidFill>
                <a:effectLst/>
                <a:latin typeface="Arial" charset="0"/>
                <a:ea typeface="돋움" pitchFamily="50" charset="-127"/>
              </a:rPr>
              <a:t> 유인물 </a:t>
            </a:r>
            <a:r>
              <a:rPr kumimoji="1" lang="ko-KR" altLang="en-US" sz="1200" b="1" i="0" u="none" strike="noStrike" cap="none" normalizeH="0" dirty="0" err="1" smtClean="0">
                <a:ln>
                  <a:noFill/>
                </a:ln>
                <a:solidFill>
                  <a:schemeClr val="bg1"/>
                </a:solidFill>
                <a:effectLst/>
                <a:latin typeface="Arial" charset="0"/>
                <a:ea typeface="돋움" pitchFamily="50" charset="-127"/>
              </a:rPr>
              <a:t>배포식</a:t>
            </a:r>
            <a:r>
              <a:rPr kumimoji="1" lang="ko-KR" altLang="en-US"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err="1" smtClean="0">
                <a:ln>
                  <a:noFill/>
                </a:ln>
                <a:solidFill>
                  <a:schemeClr val="bg1"/>
                </a:solidFill>
                <a:effectLst/>
                <a:latin typeface="Arial" charset="0"/>
                <a:ea typeface="돋움" pitchFamily="50" charset="-127"/>
              </a:rPr>
              <a:t>으로</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진행하는 것이 어떤지</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dirty="0" smtClean="0">
              <a:ln>
                <a:noFill/>
              </a:ln>
              <a:solidFill>
                <a:schemeClr val="bg1"/>
              </a:solidFill>
              <a:effectLst/>
              <a:latin typeface="Arial" charset="0"/>
              <a:ea typeface="돋움" pitchFamily="50" charset="-127"/>
            </a:endParaRPr>
          </a:p>
        </p:txBody>
      </p:sp>
      <p:sp>
        <p:nvSpPr>
          <p:cNvPr id="12" name="직사각형 1"/>
          <p:cNvSpPr/>
          <p:nvPr/>
        </p:nvSpPr>
        <p:spPr bwMode="auto">
          <a:xfrm>
            <a:off x="4593569" y="3732042"/>
            <a:ext cx="4464496" cy="15624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가급적 오프라인 유인물 지양 </a:t>
            </a: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향후 시스템상 내에서 처리</a:t>
            </a:r>
            <a:r>
              <a:rPr kumimoji="1" lang="en-US" altLang="ko-KR" sz="105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요거 그때 </a:t>
            </a:r>
            <a:r>
              <a:rPr kumimoji="1" lang="en-US" altLang="ko-KR" sz="1050" b="1" dirty="0" smtClean="0">
                <a:solidFill>
                  <a:schemeClr val="bg1"/>
                </a:solidFill>
                <a:latin typeface="Arial" charset="0"/>
                <a:ea typeface="돋움" pitchFamily="50" charset="-127"/>
              </a:rPr>
              <a:t>To-Do</a:t>
            </a:r>
            <a:r>
              <a:rPr kumimoji="1" lang="ko-KR" altLang="en-US" sz="1050" b="1" dirty="0" smtClean="0">
                <a:solidFill>
                  <a:schemeClr val="bg1"/>
                </a:solidFill>
                <a:latin typeface="Arial" charset="0"/>
                <a:ea typeface="돋움" pitchFamily="50" charset="-127"/>
              </a:rPr>
              <a:t>로 빼기로 했었죠</a:t>
            </a:r>
            <a:r>
              <a:rPr kumimoji="1" lang="en-US" altLang="ko-KR" sz="1050" b="1" dirty="0" smtClean="0">
                <a:solidFill>
                  <a:schemeClr val="bg1"/>
                </a:solidFill>
                <a:latin typeface="Arial" charset="0"/>
                <a:ea typeface="돋움" pitchFamily="50" charset="-127"/>
              </a:rPr>
              <a:t>?</a:t>
            </a:r>
          </a:p>
        </p:txBody>
      </p:sp>
      <p:sp>
        <p:nvSpPr>
          <p:cNvPr id="6" name="직사각형 5"/>
          <p:cNvSpPr/>
          <p:nvPr/>
        </p:nvSpPr>
        <p:spPr bwMode="auto">
          <a:xfrm>
            <a:off x="1907704" y="292006"/>
            <a:ext cx="3816424" cy="241691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일단 제외</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448315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095161440"/>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1015663"/>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a:p>
            <a:pPr marL="85725" indent="-85725">
              <a:buFont typeface="Arial" panose="020B0604020202020204" pitchFamily="34" charset="0"/>
              <a:buChar char="•"/>
            </a:pPr>
            <a:r>
              <a:rPr lang="en-US" altLang="ko-KR" sz="1200" b="1" dirty="0" smtClean="0"/>
              <a:t>Default </a:t>
            </a:r>
            <a:r>
              <a:rPr lang="ko-KR" altLang="en-US" sz="1200" b="1" dirty="0" smtClean="0"/>
              <a:t>값은 알림 없음</a:t>
            </a:r>
            <a:r>
              <a:rPr lang="en-US" altLang="ko-KR" sz="1200" b="1" dirty="0" smtClean="0"/>
              <a:t>, </a:t>
            </a:r>
            <a:r>
              <a:rPr lang="ko-KR" altLang="en-US" sz="1200" b="1" dirty="0" smtClean="0"/>
              <a:t>개인적으로 알림 활성화</a:t>
            </a:r>
            <a:endParaRPr lang="en-US" altLang="ko-KR" sz="1200" b="1" dirty="0" smtClean="0"/>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017170"/>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51019493"/>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(Student) </a:t>
            </a:r>
            <a:endParaRPr lang="ko-KR" altLang="en-US" dirty="0">
              <a:solidFill>
                <a:srgbClr val="000000"/>
              </a:solidFill>
              <a:latin typeface="돋움"/>
              <a:ea typeface="돋움"/>
            </a:endParaRPr>
          </a:p>
        </p:txBody>
      </p:sp>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572724"/>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sp>
        <p:nvSpPr>
          <p:cNvPr id="118" name="TextBox 117"/>
          <p:cNvSpPr txBox="1"/>
          <p:nvPr/>
        </p:nvSpPr>
        <p:spPr>
          <a:xfrm>
            <a:off x="1372430"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grpSp>
        <p:nvGrpSpPr>
          <p:cNvPr id="120" name="그룹 119"/>
          <p:cNvGrpSpPr/>
          <p:nvPr/>
        </p:nvGrpSpPr>
        <p:grpSpPr>
          <a:xfrm>
            <a:off x="1677532" y="2268226"/>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8"/>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26705002"/>
              </p:ext>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89361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795337398"/>
              </p:ext>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9">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sp>
        <p:nvSpPr>
          <p:cNvPr id="33" name="직사각형 32"/>
          <p:cNvSpPr/>
          <p:nvPr/>
        </p:nvSpPr>
        <p:spPr>
          <a:xfrm>
            <a:off x="7318348" y="836712"/>
            <a:ext cx="1587011" cy="312091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설문조사 현황</a:t>
            </a:r>
            <a:endParaRPr lang="en-US" altLang="ko-KR" sz="1000" b="1" dirty="0" smtClean="0"/>
          </a:p>
          <a:p>
            <a:pPr marL="358775" lvl="1" indent="-184150">
              <a:buFont typeface="Wingdings" panose="05000000000000000000" pitchFamily="2" charset="2"/>
              <a:buChar char="ü"/>
            </a:pPr>
            <a:r>
              <a:rPr lang="ko-KR" altLang="en-US" sz="1000" b="1" dirty="0" smtClean="0"/>
              <a:t>설문조사 첫 화면은 </a:t>
            </a:r>
            <a:r>
              <a:rPr lang="en-US" altLang="ko-KR" sz="1000" b="1" dirty="0" smtClean="0"/>
              <a:t>Student</a:t>
            </a:r>
            <a:r>
              <a:rPr lang="ko-KR" altLang="en-US" sz="1000" b="1" dirty="0" smtClean="0"/>
              <a:t>가 진행한 설문조사 화면으로 보여주기</a:t>
            </a:r>
            <a:endParaRPr lang="en-US" altLang="ko-KR" sz="1000" b="1" dirty="0"/>
          </a:p>
          <a:p>
            <a:pPr marL="358775" lvl="1" indent="-184150">
              <a:buFont typeface="Wingdings" panose="05000000000000000000" pitchFamily="2" charset="2"/>
              <a:buChar char="ü"/>
            </a:pPr>
            <a:r>
              <a:rPr lang="ko-KR" altLang="en-US" sz="1000" b="1" dirty="0" smtClean="0"/>
              <a:t>첫 화면에서는 진행 완료된 설문조사 만 보여주기</a:t>
            </a:r>
            <a:endParaRPr lang="en-US" altLang="ko-KR" sz="1000" b="1" dirty="0" smtClean="0"/>
          </a:p>
          <a:p>
            <a:pPr marL="271463" lvl="1" indent="-185738">
              <a:buFont typeface="Wingdings" panose="05000000000000000000" pitchFamily="2" charset="2"/>
              <a:buChar char="v"/>
            </a:pPr>
            <a:r>
              <a:rPr lang="en-US" altLang="ko-KR" sz="1000" b="1" dirty="0" smtClean="0"/>
              <a:t>Survey </a:t>
            </a:r>
            <a:r>
              <a:rPr lang="ko-KR" altLang="en-US" sz="1000" b="1" dirty="0" smtClean="0"/>
              <a:t>내용</a:t>
            </a:r>
            <a:endParaRPr lang="en-US" altLang="ko-KR" sz="1000" b="1" dirty="0" smtClean="0"/>
          </a:p>
          <a:p>
            <a:pPr marL="346075" lvl="1" indent="-171450">
              <a:buFont typeface="Wingdings" panose="05000000000000000000" pitchFamily="2" charset="2"/>
              <a:buChar char="ü"/>
            </a:pPr>
            <a:r>
              <a:rPr lang="ko-KR" altLang="en-US" sz="1000" b="1" dirty="0" smtClean="0"/>
              <a:t> 설문조사 현황 내 해당 프로그램 선택 전 </a:t>
            </a:r>
            <a:r>
              <a:rPr lang="en-US" altLang="ko-KR" sz="1000" b="1" dirty="0" smtClean="0">
                <a:solidFill>
                  <a:srgbClr val="0070C0"/>
                </a:solidFill>
              </a:rPr>
              <a:t>Survey </a:t>
            </a:r>
            <a:r>
              <a:rPr lang="ko-KR" altLang="en-US" sz="1000" b="1" dirty="0" smtClean="0">
                <a:solidFill>
                  <a:srgbClr val="0070C0"/>
                </a:solidFill>
              </a:rPr>
              <a:t>내용 </a:t>
            </a:r>
            <a:r>
              <a:rPr lang="ko-KR" altLang="en-US" sz="1000" b="1" dirty="0" smtClean="0"/>
              <a:t>내 각 영역별 설문은 표시하되 평가점수는 空 화면으로 표시</a:t>
            </a:r>
            <a:endParaRPr lang="en-US" altLang="ko-KR" sz="1000" b="1" dirty="0" smtClean="0"/>
          </a:p>
          <a:p>
            <a:pPr marL="271463" lvl="1" indent="-185738">
              <a:buFont typeface="Wingdings" panose="05000000000000000000" pitchFamily="2" charset="2"/>
              <a:buChar char="v"/>
            </a:pPr>
            <a:r>
              <a:rPr lang="ko-KR" altLang="en-US" sz="1000" b="1" dirty="0" smtClean="0"/>
              <a:t>설문조사 현황 내 해당 프로그램 선택 시 해당 점수 보여주기</a:t>
            </a:r>
            <a:endParaRPr lang="en-US" altLang="ko-KR" sz="1000" b="1" dirty="0"/>
          </a:p>
        </p:txBody>
      </p:sp>
      <p:sp>
        <p:nvSpPr>
          <p:cNvPr id="34" name="직사각형 33"/>
          <p:cNvSpPr/>
          <p:nvPr/>
        </p:nvSpPr>
        <p:spPr>
          <a:xfrm>
            <a:off x="7365543" y="4066941"/>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표시되도록</a:t>
            </a:r>
            <a:endParaRPr lang="en-US" altLang="ko-KR" sz="1000" b="1" dirty="0" smtClean="0"/>
          </a:p>
        </p:txBody>
      </p:sp>
      <p:sp>
        <p:nvSpPr>
          <p:cNvPr id="36" name="TextBox 35"/>
          <p:cNvSpPr txBox="1"/>
          <p:nvPr/>
        </p:nvSpPr>
        <p:spPr>
          <a:xfrm>
            <a:off x="2925006" y="4321291"/>
            <a:ext cx="2151050"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36" idx="3"/>
            <a:endCxn id="39" idx="3"/>
          </p:cNvCxnSpPr>
          <p:nvPr/>
        </p:nvCxnSpPr>
        <p:spPr bwMode="auto">
          <a:xfrm flipV="1">
            <a:off x="5076056" y="2926653"/>
            <a:ext cx="3898258" cy="2617668"/>
          </a:xfrm>
          <a:prstGeom prst="bentConnector3">
            <a:avLst>
              <a:gd name="adj1" fmla="val 10586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7388898" y="2353315"/>
            <a:ext cx="1585416" cy="1146675"/>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2750566"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43" name="TextBox 42"/>
          <p:cNvSpPr txBox="1"/>
          <p:nvPr/>
        </p:nvSpPr>
        <p:spPr>
          <a:xfrm>
            <a:off x="231686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41" name="직사각형 40"/>
          <p:cNvSpPr/>
          <p:nvPr/>
        </p:nvSpPr>
        <p:spPr bwMode="auto">
          <a:xfrm>
            <a:off x="4924810" y="4116"/>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461467599"/>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8">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grpSp>
        <p:nvGrpSpPr>
          <p:cNvPr id="33" name="그룹 32"/>
          <p:cNvGrpSpPr/>
          <p:nvPr/>
        </p:nvGrpSpPr>
        <p:grpSpPr>
          <a:xfrm>
            <a:off x="1292574" y="1572724"/>
            <a:ext cx="5862754" cy="191402"/>
            <a:chOff x="1314346" y="1719201"/>
            <a:chExt cx="5862754" cy="191402"/>
          </a:xfrm>
        </p:grpSpPr>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6"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세부기능 설명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1409305" y="2446544"/>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직사각형 37"/>
          <p:cNvSpPr/>
          <p:nvPr/>
        </p:nvSpPr>
        <p:spPr>
          <a:xfrm>
            <a:off x="3910685" y="95489"/>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해당 프로그램에 대한 </a:t>
            </a:r>
            <a:r>
              <a:rPr lang="en-US" altLang="ko-KR" sz="1000" b="1" dirty="0" smtClean="0"/>
              <a:t>Students</a:t>
            </a:r>
            <a:r>
              <a:rPr lang="ko-KR" altLang="en-US" sz="1000" b="1" dirty="0" smtClean="0"/>
              <a:t>의</a:t>
            </a:r>
            <a:r>
              <a:rPr lang="en-US" altLang="ko-KR" sz="1000" b="1" dirty="0"/>
              <a:t> </a:t>
            </a:r>
            <a:r>
              <a:rPr lang="ko-KR" altLang="en-US" sz="1000" b="1" dirty="0" smtClean="0"/>
              <a:t>설문조사 기간 완료 시 </a:t>
            </a:r>
            <a:r>
              <a:rPr lang="ko-KR" altLang="en-US" sz="1000" b="1" dirty="0" smtClean="0">
                <a:solidFill>
                  <a:schemeClr val="accent2">
                    <a:lumMod val="50000"/>
                  </a:schemeClr>
                </a:solidFill>
              </a:rPr>
              <a:t>설문조사 현황 버튼 </a:t>
            </a:r>
            <a:r>
              <a:rPr lang="ko-KR" altLang="en-US" sz="1000" b="1" dirty="0" smtClean="0"/>
              <a:t>자동 전환</a:t>
            </a:r>
            <a:endParaRPr lang="en-US" altLang="ko-KR" sz="1000" b="1" dirty="0" smtClean="0"/>
          </a:p>
        </p:txBody>
      </p:sp>
      <p:sp>
        <p:nvSpPr>
          <p:cNvPr id="39" name="TextBox 38"/>
          <p:cNvSpPr txBox="1"/>
          <p:nvPr/>
        </p:nvSpPr>
        <p:spPr>
          <a:xfrm>
            <a:off x="5760274" y="2467035"/>
            <a:ext cx="1332005" cy="343989"/>
          </a:xfrm>
          <a:prstGeom prst="rect">
            <a:avLst/>
          </a:prstGeom>
          <a:noFill/>
          <a:ln w="25400">
            <a:solidFill>
              <a:srgbClr val="FF0000"/>
            </a:solidFill>
            <a:prstDash val="dash"/>
          </a:ln>
        </p:spPr>
        <p:txBody>
          <a:bodyPr wrap="square" rtlCol="0">
            <a:normAutofit lnSpcReduction="10000"/>
          </a:bodyPr>
          <a:lstStyle/>
          <a:p>
            <a:endParaRPr lang="ko-KR" altLang="en-US" dirty="0"/>
          </a:p>
        </p:txBody>
      </p:sp>
      <p:cxnSp>
        <p:nvCxnSpPr>
          <p:cNvPr id="8" name="꺾인 연결선 7"/>
          <p:cNvCxnSpPr>
            <a:stCxn id="37" idx="0"/>
            <a:endCxn id="38" idx="2"/>
          </p:cNvCxnSpPr>
          <p:nvPr/>
        </p:nvCxnSpPr>
        <p:spPr bwMode="auto">
          <a:xfrm rot="5400000" flipH="1" flipV="1">
            <a:off x="2727518" y="469872"/>
            <a:ext cx="982991" cy="2970355"/>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꺾인 연결선 41"/>
          <p:cNvCxnSpPr>
            <a:stCxn id="39" idx="3"/>
            <a:endCxn id="38" idx="3"/>
          </p:cNvCxnSpPr>
          <p:nvPr/>
        </p:nvCxnSpPr>
        <p:spPr bwMode="auto">
          <a:xfrm flipH="1" flipV="1">
            <a:off x="5497696" y="779521"/>
            <a:ext cx="1594583" cy="1859509"/>
          </a:xfrm>
          <a:prstGeom prst="bentConnector3">
            <a:avLst>
              <a:gd name="adj1" fmla="val -1433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5004048" y="4321291"/>
            <a:ext cx="493648"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6" name="꺾인 연결선 45"/>
          <p:cNvCxnSpPr>
            <a:stCxn id="37" idx="1"/>
            <a:endCxn id="45" idx="1"/>
          </p:cNvCxnSpPr>
          <p:nvPr/>
        </p:nvCxnSpPr>
        <p:spPr bwMode="auto">
          <a:xfrm rot="10800000" flipH="1" flipV="1">
            <a:off x="1409304" y="2898421"/>
            <a:ext cx="3594743" cy="2645899"/>
          </a:xfrm>
          <a:prstGeom prst="bentConnector3">
            <a:avLst>
              <a:gd name="adj1" fmla="val -635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직사각형 48"/>
          <p:cNvSpPr/>
          <p:nvPr/>
        </p:nvSpPr>
        <p:spPr>
          <a:xfrm>
            <a:off x="71990" y="3315072"/>
            <a:ext cx="1068869"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진행완료된</a:t>
            </a:r>
            <a:r>
              <a:rPr lang="ko-KR" altLang="en-US" sz="1000" b="1" dirty="0" smtClean="0"/>
              <a:t> 설문조사만 평가점수 보여주기</a:t>
            </a:r>
            <a:endParaRPr lang="en-US" altLang="ko-KR" sz="1000" b="1" dirty="0" smtClean="0"/>
          </a:p>
          <a:p>
            <a:pPr marL="87313" indent="-87313">
              <a:buFont typeface="Arial" panose="020B0604020202020204" pitchFamily="34" charset="0"/>
              <a:buChar char="•"/>
            </a:pPr>
            <a:r>
              <a:rPr lang="ko-KR" altLang="en-US" sz="1000" b="1" dirty="0" smtClean="0"/>
              <a:t>진행 중이거나 </a:t>
            </a:r>
            <a:r>
              <a:rPr lang="ko-KR" altLang="en-US" sz="1000" b="1" dirty="0" err="1" smtClean="0"/>
              <a:t>미진행된</a:t>
            </a:r>
            <a:r>
              <a:rPr lang="ko-KR" altLang="en-US" sz="1000" b="1" dirty="0" smtClean="0"/>
              <a:t> 프로그램은 평가점수는 空 </a:t>
            </a:r>
            <a:r>
              <a:rPr lang="ko-KR" altLang="en-US" sz="1000" b="1" dirty="0" err="1" smtClean="0"/>
              <a:t>란으로</a:t>
            </a:r>
            <a:r>
              <a:rPr lang="ko-KR" altLang="en-US" sz="1000" b="1" dirty="0" smtClean="0"/>
              <a:t> 유지</a:t>
            </a:r>
            <a:endParaRPr lang="en-US" altLang="ko-KR" sz="1000" b="1" dirty="0" smtClean="0"/>
          </a:p>
        </p:txBody>
      </p:sp>
      <p:sp>
        <p:nvSpPr>
          <p:cNvPr id="55" name="TextBox 54"/>
          <p:cNvSpPr txBox="1"/>
          <p:nvPr/>
        </p:nvSpPr>
        <p:spPr>
          <a:xfrm>
            <a:off x="1372430" y="186273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56" name="TextBox 55"/>
          <p:cNvSpPr txBox="1"/>
          <p:nvPr/>
        </p:nvSpPr>
        <p:spPr>
          <a:xfrm>
            <a:off x="1893618"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57" name="TextBox 56"/>
          <p:cNvSpPr txBox="1"/>
          <p:nvPr/>
        </p:nvSpPr>
        <p:spPr>
          <a:xfrm>
            <a:off x="2750566" y="1860996"/>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60" name="TextBox 59"/>
          <p:cNvSpPr txBox="1"/>
          <p:nvPr/>
        </p:nvSpPr>
        <p:spPr>
          <a:xfrm>
            <a:off x="2316863"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61" name="TextBox 60"/>
          <p:cNvSpPr txBox="1"/>
          <p:nvPr/>
        </p:nvSpPr>
        <p:spPr>
          <a:xfrm>
            <a:off x="2082001" y="2449352"/>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64" name="TextBox 63"/>
          <p:cNvSpPr txBox="1"/>
          <p:nvPr/>
        </p:nvSpPr>
        <p:spPr>
          <a:xfrm>
            <a:off x="2917353" y="4266861"/>
            <a:ext cx="2909602" cy="255848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1" name="꺾인 연결선 20"/>
          <p:cNvCxnSpPr>
            <a:stCxn id="61" idx="2"/>
            <a:endCxn id="67" idx="0"/>
          </p:cNvCxnSpPr>
          <p:nvPr/>
        </p:nvCxnSpPr>
        <p:spPr bwMode="auto">
          <a:xfrm rot="16200000" flipH="1">
            <a:off x="3858467" y="1901171"/>
            <a:ext cx="1165396" cy="4069267"/>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직사각형 66"/>
          <p:cNvSpPr/>
          <p:nvPr/>
        </p:nvSpPr>
        <p:spPr>
          <a:xfrm>
            <a:off x="5868102" y="4518503"/>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sp>
        <p:nvSpPr>
          <p:cNvPr id="44" name="직사각형 43"/>
          <p:cNvSpPr/>
          <p:nvPr/>
        </p:nvSpPr>
        <p:spPr bwMode="auto">
          <a:xfrm>
            <a:off x="7308304" y="18864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2655689011"/>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29724" y="1355098"/>
            <a:ext cx="2851942" cy="487552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클래스 관리</a:t>
            </a:r>
            <a:endParaRPr lang="en-US" altLang="ko-KR" b="1" kern="0" dirty="0" smtClean="0"/>
          </a:p>
          <a:p>
            <a:pPr lvl="1" latinLnBrk="0"/>
            <a:r>
              <a:rPr lang="en-US" altLang="ko-KR" b="1" kern="0" dirty="0" smtClean="0"/>
              <a:t> </a:t>
            </a:r>
            <a:r>
              <a:rPr lang="en-US" altLang="ko-KR" b="1" kern="0" dirty="0" err="1" smtClean="0"/>
              <a:t>전체보</a:t>
            </a:r>
            <a:r>
              <a:rPr lang="ko-KR" altLang="en-US" b="1" kern="0" dirty="0" smtClean="0"/>
              <a:t>기</a:t>
            </a:r>
            <a:endParaRPr lang="en-US" altLang="ko-KR" b="1" kern="0" dirty="0" smtClean="0"/>
          </a:p>
          <a:p>
            <a:pPr lvl="1" latinLnBrk="0"/>
            <a:r>
              <a:rPr lang="ko-KR" altLang="en-US" b="1" kern="0" dirty="0" smtClean="0"/>
              <a:t> </a:t>
            </a:r>
            <a:r>
              <a:rPr lang="ko-KR" altLang="en-US" b="1" kern="0" dirty="0" err="1" smtClean="0"/>
              <a:t>출석율</a:t>
            </a:r>
            <a:r>
              <a:rPr lang="ko-KR" altLang="en-US" b="1" kern="0" dirty="0" smtClean="0"/>
              <a:t> 조회</a:t>
            </a:r>
            <a:endParaRPr lang="en-US" altLang="ko-KR" b="1" kern="0" dirty="0" smtClean="0"/>
          </a:p>
          <a:p>
            <a:pPr lvl="1" latinLnBrk="0"/>
            <a:r>
              <a:rPr lang="en-US" altLang="ko-KR" b="1" kern="0" dirty="0"/>
              <a:t> </a:t>
            </a:r>
            <a:r>
              <a:rPr lang="ko-KR" altLang="en-US" b="1" kern="0" dirty="0" smtClean="0"/>
              <a:t>출결관리</a:t>
            </a:r>
            <a:endParaRPr lang="en-US" altLang="ko-KR" b="1" kern="0" dirty="0" smtClean="0"/>
          </a:p>
          <a:p>
            <a:pPr lvl="1" latinLnBrk="0"/>
            <a:r>
              <a:rPr lang="en-US" altLang="ko-KR" b="1" kern="0" dirty="0"/>
              <a:t> </a:t>
            </a:r>
            <a:r>
              <a:rPr lang="ko-KR" altLang="en-US" b="1" kern="0" dirty="0" smtClean="0"/>
              <a:t>교육보고 </a:t>
            </a:r>
            <a:r>
              <a:rPr lang="ko-KR" altLang="en-US" b="1" kern="0" dirty="0" err="1" smtClean="0"/>
              <a:t>컨펌</a:t>
            </a:r>
            <a:endParaRPr lang="en-US" altLang="ko-KR" b="1" kern="0" dirty="0" smtClean="0"/>
          </a:p>
          <a:p>
            <a:pPr lvl="1" latinLnBrk="0"/>
            <a:r>
              <a:rPr lang="en-US" altLang="ko-KR" b="1" kern="0" dirty="0" smtClean="0"/>
              <a:t> </a:t>
            </a:r>
            <a:r>
              <a:rPr lang="ko-KR" altLang="en-US" b="1" kern="0" dirty="0" smtClean="0"/>
              <a:t>신규 클래스 신청현황</a:t>
            </a:r>
            <a:endParaRPr lang="en-US" altLang="ko-KR" b="1" kern="0" dirty="0"/>
          </a:p>
          <a:p>
            <a:pPr latinLnBrk="0"/>
            <a:r>
              <a:rPr lang="ko-KR" altLang="en-US" b="1" kern="0" dirty="0" smtClean="0"/>
              <a:t>직원 관리</a:t>
            </a:r>
            <a:endParaRPr lang="en-US" altLang="ko-KR" b="1" kern="0" dirty="0" smtClean="0"/>
          </a:p>
          <a:p>
            <a:pPr lvl="1" latinLnBrk="0"/>
            <a:r>
              <a:rPr lang="en-US" altLang="ko-KR" b="1" kern="0" dirty="0"/>
              <a:t> </a:t>
            </a:r>
            <a:r>
              <a:rPr lang="ko-KR" altLang="en-US" b="1" kern="0" dirty="0" err="1" smtClean="0"/>
              <a:t>매니져</a:t>
            </a:r>
            <a:endParaRPr lang="en-US" altLang="ko-KR" b="1" kern="0" dirty="0" smtClean="0"/>
          </a:p>
          <a:p>
            <a:pPr lvl="1" latinLnBrk="0"/>
            <a:r>
              <a:rPr lang="en-US" altLang="ko-KR" b="1" kern="0" dirty="0"/>
              <a:t> </a:t>
            </a:r>
            <a:r>
              <a:rPr lang="ko-KR" altLang="en-US" b="1" kern="0" dirty="0" smtClean="0"/>
              <a:t>강사</a:t>
            </a:r>
            <a:endParaRPr lang="en-US" altLang="ko-KR" b="1" kern="0" dirty="0" smtClean="0"/>
          </a:p>
          <a:p>
            <a:pPr latinLnBrk="0"/>
            <a:r>
              <a:rPr lang="ko-KR" altLang="en-US" b="1" kern="0" dirty="0" err="1" smtClean="0"/>
              <a:t>고객사</a:t>
            </a:r>
            <a:r>
              <a:rPr lang="ko-KR" altLang="en-US" b="1" kern="0" dirty="0" smtClean="0"/>
              <a:t> 관리</a:t>
            </a:r>
            <a:endParaRPr lang="en-US" altLang="ko-KR" b="1" kern="0" dirty="0" smtClean="0"/>
          </a:p>
          <a:p>
            <a:pPr lvl="1" latinLnBrk="0"/>
            <a:r>
              <a:rPr lang="en-US" altLang="ko-KR" b="1" kern="0" dirty="0"/>
              <a:t> </a:t>
            </a:r>
            <a:r>
              <a:rPr lang="en-US" altLang="ko-KR" b="1" kern="0" dirty="0" smtClean="0"/>
              <a:t>HR</a:t>
            </a:r>
          </a:p>
          <a:p>
            <a:pPr lvl="1" latinLnBrk="0"/>
            <a:r>
              <a:rPr lang="en-US" altLang="ko-KR" b="1" kern="0" dirty="0"/>
              <a:t> </a:t>
            </a:r>
            <a:r>
              <a:rPr lang="ko-KR" altLang="en-US" b="1" kern="0" dirty="0" smtClean="0"/>
              <a:t>학생</a:t>
            </a:r>
            <a:endParaRPr lang="en-US" altLang="ko-KR" b="1" kern="0" dirty="0" smtClean="0"/>
          </a:p>
          <a:p>
            <a:pPr lvl="1" latinLnBrk="0"/>
            <a:r>
              <a:rPr lang="en-US" altLang="ko-KR" b="1" kern="0" dirty="0" smtClean="0"/>
              <a:t> </a:t>
            </a:r>
            <a:r>
              <a:rPr lang="ko-KR" altLang="en-US" b="1" kern="0" dirty="0" smtClean="0"/>
              <a:t>교육 종합평가</a:t>
            </a:r>
            <a:endParaRPr lang="en-US" altLang="ko-KR" b="1" kern="0" dirty="0"/>
          </a:p>
          <a:p>
            <a:pPr latinLnBrk="0"/>
            <a:r>
              <a:rPr lang="en-US" altLang="ko-KR" b="1" kern="0" dirty="0" smtClean="0"/>
              <a:t> </a:t>
            </a:r>
            <a:r>
              <a:rPr lang="ko-KR" altLang="en-US" b="1" kern="0" dirty="0" smtClean="0"/>
              <a:t>비용관리</a:t>
            </a:r>
            <a:endParaRPr lang="en-US" altLang="ko-KR" b="1" kern="0" dirty="0" smtClean="0"/>
          </a:p>
          <a:p>
            <a:pPr lvl="1" latinLnBrk="0"/>
            <a:r>
              <a:rPr lang="ko-KR" altLang="en-US" b="1" kern="0" dirty="0" smtClean="0"/>
              <a:t> 교수</a:t>
            </a:r>
            <a:endParaRPr lang="en-US" altLang="ko-KR" b="1" kern="0" dirty="0" smtClean="0"/>
          </a:p>
          <a:p>
            <a:pPr lvl="1" latinLnBrk="0"/>
            <a:r>
              <a:rPr lang="en-US" altLang="ko-KR" b="1" kern="0" dirty="0"/>
              <a:t> </a:t>
            </a:r>
            <a:r>
              <a:rPr lang="en-US" altLang="ko-KR" b="1" kern="0" dirty="0" smtClean="0"/>
              <a:t>HR</a:t>
            </a:r>
          </a:p>
          <a:p>
            <a:pPr lvl="1" latinLnBrk="0"/>
            <a:r>
              <a:rPr lang="en-US" altLang="ko-KR" b="1" kern="0" dirty="0"/>
              <a:t> </a:t>
            </a:r>
            <a:r>
              <a:rPr lang="ko-KR" altLang="en-US" b="1" kern="0" dirty="0" smtClean="0"/>
              <a:t>현황</a:t>
            </a:r>
            <a:endParaRPr lang="en-US" altLang="ko-KR" b="1" kern="0" dirty="0" smtClean="0"/>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7" name="Rectangle 3"/>
          <p:cNvSpPr txBox="1">
            <a:spLocks noChangeArrowheads="1"/>
          </p:cNvSpPr>
          <p:nvPr/>
        </p:nvSpPr>
        <p:spPr bwMode="auto">
          <a:xfrm>
            <a:off x="5436096" y="1346768"/>
            <a:ext cx="2851942" cy="48838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b="1" kern="0" dirty="0" smtClean="0"/>
              <a:t>5. </a:t>
            </a:r>
            <a:r>
              <a:rPr lang="ko-KR" altLang="en-US" b="1" kern="0" dirty="0" smtClean="0"/>
              <a:t>커뮤니티</a:t>
            </a:r>
            <a:endParaRPr lang="en-US" altLang="ko-KR" b="1" kern="0" dirty="0"/>
          </a:p>
          <a:p>
            <a:pPr lvl="1" latinLnBrk="0"/>
            <a:r>
              <a:rPr lang="en-US" altLang="ko-KR" b="1" kern="0" dirty="0"/>
              <a:t> </a:t>
            </a:r>
            <a:r>
              <a:rPr lang="ko-KR" altLang="en-US" b="1" kern="0" dirty="0" smtClean="0"/>
              <a:t>전체보기</a:t>
            </a:r>
            <a:endParaRPr lang="en-US" altLang="ko-KR" b="1" kern="0" dirty="0" smtClean="0"/>
          </a:p>
          <a:p>
            <a:pPr lvl="1" latinLnBrk="0"/>
            <a:r>
              <a:rPr lang="ko-KR" altLang="en-US" b="1" kern="0" dirty="0" smtClean="0"/>
              <a:t> 공지사항</a:t>
            </a:r>
            <a:endParaRPr lang="en-US" altLang="ko-KR" b="1" kern="0" dirty="0" smtClean="0"/>
          </a:p>
          <a:p>
            <a:pPr lvl="1" latinLnBrk="0"/>
            <a:r>
              <a:rPr lang="en-US" altLang="ko-KR" b="1" kern="0" dirty="0"/>
              <a:t> </a:t>
            </a:r>
            <a:r>
              <a:rPr lang="ko-KR" altLang="en-US" b="1" kern="0" dirty="0" err="1" smtClean="0"/>
              <a:t>잡뱅크</a:t>
            </a:r>
            <a:endParaRPr lang="en-US" altLang="ko-KR" b="1" kern="0" dirty="0" smtClean="0"/>
          </a:p>
          <a:p>
            <a:pPr lvl="1" latinLnBrk="0"/>
            <a:r>
              <a:rPr lang="en-US" altLang="ko-KR" b="1" kern="0" dirty="0"/>
              <a:t> </a:t>
            </a:r>
            <a:r>
              <a:rPr lang="ko-KR" altLang="en-US" b="1" kern="0" dirty="0" smtClean="0"/>
              <a:t>방명록</a:t>
            </a:r>
            <a:endParaRPr lang="en-US" altLang="ko-KR" b="1" kern="0" dirty="0" smtClean="0"/>
          </a:p>
          <a:p>
            <a:pPr lvl="1" latinLnBrk="0"/>
            <a:r>
              <a:rPr lang="en-US" altLang="ko-KR" b="1" kern="0" dirty="0"/>
              <a:t> </a:t>
            </a:r>
            <a:r>
              <a:rPr lang="ko-KR" altLang="en-US" b="1" kern="0" dirty="0" smtClean="0"/>
              <a:t>학습자료</a:t>
            </a:r>
            <a:endParaRPr lang="en-US" altLang="ko-KR" b="1" kern="0" dirty="0" smtClean="0"/>
          </a:p>
          <a:p>
            <a:pPr lvl="1" latinLnBrk="0"/>
            <a:r>
              <a:rPr lang="en-US" altLang="ko-KR" b="1" kern="0" dirty="0"/>
              <a:t> </a:t>
            </a:r>
            <a:r>
              <a:rPr lang="ko-KR" altLang="en-US" b="1" kern="0" dirty="0" smtClean="0"/>
              <a:t>과제</a:t>
            </a:r>
            <a:endParaRPr lang="en-US" altLang="ko-KR" b="1" kern="0" dirty="0" smtClean="0"/>
          </a:p>
          <a:p>
            <a:pPr marL="0" indent="0" latinLnBrk="0">
              <a:buNone/>
            </a:pPr>
            <a:r>
              <a:rPr lang="en-US" altLang="ko-KR" b="1" kern="0" dirty="0" smtClean="0"/>
              <a:t>6.  </a:t>
            </a:r>
            <a:r>
              <a:rPr lang="ko-KR" altLang="en-US" b="1" kern="0" dirty="0" err="1" smtClean="0"/>
              <a:t>스케쥴</a:t>
            </a:r>
            <a:r>
              <a:rPr lang="ko-KR" altLang="en-US" b="1" kern="0" dirty="0" smtClean="0"/>
              <a:t> 관리</a:t>
            </a:r>
            <a:endParaRPr lang="en-US" altLang="ko-KR" b="1" kern="0" dirty="0" smtClean="0"/>
          </a:p>
          <a:p>
            <a:pPr marL="0" indent="0" latinLnBrk="0">
              <a:buNone/>
            </a:pPr>
            <a:r>
              <a:rPr lang="en-US" altLang="ko-KR" b="1" kern="0" dirty="0" smtClean="0"/>
              <a:t>7. </a:t>
            </a:r>
            <a:r>
              <a:rPr lang="ko-KR" altLang="en-US" b="1" kern="0" dirty="0" smtClean="0"/>
              <a:t>설문조사</a:t>
            </a:r>
            <a:r>
              <a:rPr lang="en-US" altLang="ko-KR" b="1" kern="0" dirty="0" smtClean="0"/>
              <a:t>	</a:t>
            </a:r>
          </a:p>
          <a:p>
            <a:pPr marL="0" indent="0" latinLnBrk="0">
              <a:buNone/>
            </a:pPr>
            <a:r>
              <a:rPr lang="en-US" altLang="ko-KR" b="1" kern="0" dirty="0" smtClean="0"/>
              <a:t>8. </a:t>
            </a:r>
            <a:r>
              <a:rPr lang="ko-KR" altLang="en-US" b="1" kern="0" dirty="0" smtClean="0"/>
              <a:t>계정관리</a:t>
            </a:r>
            <a:endParaRPr lang="en-US" altLang="ko-KR" b="1" kern="0" dirty="0" smtClean="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10142"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(The Mandarin) </a:t>
            </a:r>
            <a:endParaRPr lang="ko-KR" altLang="en-US" dirty="0">
              <a:solidFill>
                <a:srgbClr val="000000"/>
              </a:solidFill>
              <a:latin typeface="돋움"/>
              <a:ea typeface="돋움"/>
            </a:endParaRPr>
          </a:p>
        </p:txBody>
      </p:sp>
      <p:sp>
        <p:nvSpPr>
          <p:cNvPr id="6" name="직사각형 5"/>
          <p:cNvSpPr/>
          <p:nvPr/>
        </p:nvSpPr>
        <p:spPr bwMode="auto">
          <a:xfrm>
            <a:off x="1530370"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955" y="4234203"/>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599269" y="426153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592017" y="4495793"/>
            <a:ext cx="2078230"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담당 컨설턴트 </a:t>
            </a:r>
            <a:r>
              <a:rPr kumimoji="1" lang="en-US" altLang="ko-KR" sz="900" b="1" dirty="0">
                <a:solidFill>
                  <a:schemeClr val="bg1"/>
                </a:solidFill>
                <a:latin typeface="Arial" charset="0"/>
                <a:ea typeface="돋움" pitchFamily="50" charset="-127"/>
              </a:rPr>
              <a:t>: </a:t>
            </a:r>
            <a:r>
              <a:rPr kumimoji="1" lang="ko-KR" altLang="en-US" sz="900" b="1" dirty="0">
                <a:solidFill>
                  <a:schemeClr val="bg1"/>
                </a:solidFill>
                <a:latin typeface="Arial" charset="0"/>
                <a:ea typeface="돋움" pitchFamily="50" charset="-127"/>
              </a:rPr>
              <a:t>송진</a:t>
            </a:r>
            <a:r>
              <a:rPr kumimoji="1" lang="en-US" altLang="ko-KR" sz="9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p:txBody>
      </p:sp>
      <p:sp>
        <p:nvSpPr>
          <p:cNvPr id="62" name="직사각형 61"/>
          <p:cNvSpPr/>
          <p:nvPr/>
        </p:nvSpPr>
        <p:spPr bwMode="auto">
          <a:xfrm>
            <a:off x="6370455"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564435" y="4458611"/>
            <a:ext cx="5851869" cy="23881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553551" y="1780574"/>
            <a:ext cx="5851869" cy="241874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20" name="그룹 119"/>
          <p:cNvGrpSpPr/>
          <p:nvPr/>
        </p:nvGrpSpPr>
        <p:grpSpPr>
          <a:xfrm>
            <a:off x="1927907" y="2246454"/>
            <a:ext cx="503620" cy="151844"/>
            <a:chOff x="1853004" y="4826628"/>
            <a:chExt cx="508292" cy="216024"/>
          </a:xfrm>
        </p:grpSpPr>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aphicFrame>
        <p:nvGraphicFramePr>
          <p:cNvPr id="127" name="표 126"/>
          <p:cNvGraphicFramePr>
            <a:graphicFrameLocks noGrp="1"/>
          </p:cNvGraphicFramePr>
          <p:nvPr>
            <p:extLst>
              <p:ext uri="{D42A27DB-BD31-4B8C-83A1-F6EECF244321}">
                <p14:modId xmlns:p14="http://schemas.microsoft.com/office/powerpoint/2010/main" val="207120783"/>
              </p:ext>
            </p:extLst>
          </p:nvPr>
        </p:nvGraphicFramePr>
        <p:xfrm>
          <a:off x="1625486" y="2061786"/>
          <a:ext cx="5684992" cy="2044113"/>
        </p:xfrm>
        <a:graphic>
          <a:graphicData uri="http://schemas.openxmlformats.org/drawingml/2006/table">
            <a:tbl>
              <a:tblPr firstRow="1" bandRow="1">
                <a:tableStyleId>{5C22544A-7EE6-4342-B048-85BDC9FD1C3A}</a:tableStyleId>
              </a:tblPr>
              <a:tblGrid>
                <a:gridCol w="624472"/>
                <a:gridCol w="569747"/>
                <a:gridCol w="634518"/>
                <a:gridCol w="504056"/>
                <a:gridCol w="720080"/>
                <a:gridCol w="864096"/>
                <a:gridCol w="648072"/>
                <a:gridCol w="1119951"/>
              </a:tblGrid>
              <a:tr h="416593">
                <a:tc>
                  <a:txBody>
                    <a:bodyPr/>
                    <a:lstStyle/>
                    <a:p>
                      <a:pPr algn="ctr" latinLnBrk="1"/>
                      <a:r>
                        <a:rPr lang="ko-KR" altLang="en-US" sz="900" dirty="0" smtClean="0">
                          <a:solidFill>
                            <a:schemeClr val="tx1"/>
                          </a:solidFill>
                        </a:rPr>
                        <a:t>설문        조사현황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    2014.09.28</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678160" y="2539711"/>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689248" y="3094135"/>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312823284"/>
              </p:ext>
            </p:extLst>
          </p:nvPr>
        </p:nvGraphicFramePr>
        <p:xfrm>
          <a:off x="1564721" y="1247950"/>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solidFill>
                            <a:schemeClr val="tx1"/>
                          </a:solidFill>
                        </a:rPr>
                        <a:t>Student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dirty="0" smtClean="0">
                          <a:solidFill>
                            <a:schemeClr val="bg1"/>
                          </a:solidFill>
                        </a:rPr>
                        <a:t>The</a:t>
                      </a:r>
                      <a:r>
                        <a:rPr lang="en-US" altLang="ko-KR" sz="1100" baseline="0" dirty="0" smtClean="0">
                          <a:solidFill>
                            <a:schemeClr val="bg1"/>
                          </a:solidFill>
                        </a:rPr>
                        <a:t> Mandarin</a:t>
                      </a:r>
                      <a:endParaRPr lang="ko-KR" altLang="en-US" sz="11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r>
            </a:tbl>
          </a:graphicData>
        </a:graphic>
      </p:graphicFrame>
      <p:sp>
        <p:nvSpPr>
          <p:cNvPr id="65" name="직사각형 64"/>
          <p:cNvSpPr/>
          <p:nvPr/>
        </p:nvSpPr>
        <p:spPr bwMode="auto">
          <a:xfrm>
            <a:off x="1678160" y="2800138"/>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5381" y="4912266"/>
            <a:ext cx="2223058" cy="1901827"/>
          </a:xfrm>
          <a:prstGeom prst="rect">
            <a:avLst/>
          </a:prstGeom>
          <a:noFill/>
          <a:ln>
            <a:noFill/>
          </a:ln>
        </p:spPr>
      </p:pic>
      <p:sp>
        <p:nvSpPr>
          <p:cNvPr id="32" name="직사각형 31"/>
          <p:cNvSpPr/>
          <p:nvPr/>
        </p:nvSpPr>
        <p:spPr bwMode="auto">
          <a:xfrm>
            <a:off x="1689249" y="3346080"/>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3" name="직사각형 32"/>
          <p:cNvSpPr/>
          <p:nvPr/>
        </p:nvSpPr>
        <p:spPr bwMode="auto">
          <a:xfrm>
            <a:off x="1689249" y="3606507"/>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28" name="직사각형 27"/>
          <p:cNvSpPr/>
          <p:nvPr/>
        </p:nvSpPr>
        <p:spPr>
          <a:xfrm>
            <a:off x="7510607" y="735881"/>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a:t>
            </a:r>
            <a:r>
              <a:rPr lang="ko-KR" altLang="en-US" sz="1000" b="1" dirty="0" smtClean="0"/>
              <a:t>표시되도록</a:t>
            </a:r>
            <a:endParaRPr lang="en-US" altLang="ko-KR" sz="1000" b="1" dirty="0" smtClean="0"/>
          </a:p>
        </p:txBody>
      </p:sp>
      <p:grpSp>
        <p:nvGrpSpPr>
          <p:cNvPr id="29" name="그룹 28"/>
          <p:cNvGrpSpPr/>
          <p:nvPr/>
        </p:nvGrpSpPr>
        <p:grpSpPr>
          <a:xfrm>
            <a:off x="1542949" y="1572724"/>
            <a:ext cx="5862754" cy="191402"/>
            <a:chOff x="1314346" y="1719201"/>
            <a:chExt cx="5862754" cy="191402"/>
          </a:xfrm>
        </p:grpSpPr>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0"/>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4" name="TextBox 33"/>
          <p:cNvSpPr txBox="1"/>
          <p:nvPr/>
        </p:nvSpPr>
        <p:spPr>
          <a:xfrm>
            <a:off x="1622805"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35" name="TextBox 34"/>
          <p:cNvSpPr txBox="1"/>
          <p:nvPr/>
        </p:nvSpPr>
        <p:spPr>
          <a:xfrm>
            <a:off x="214399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36" name="TextBox 35"/>
          <p:cNvSpPr txBox="1"/>
          <p:nvPr/>
        </p:nvSpPr>
        <p:spPr>
          <a:xfrm>
            <a:off x="3000941"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37" name="TextBox 36"/>
          <p:cNvSpPr txBox="1"/>
          <p:nvPr/>
        </p:nvSpPr>
        <p:spPr>
          <a:xfrm>
            <a:off x="256723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38" name="직사각형 37"/>
          <p:cNvSpPr/>
          <p:nvPr/>
        </p:nvSpPr>
        <p:spPr>
          <a:xfrm>
            <a:off x="127781" y="2506800"/>
            <a:ext cx="1345983" cy="154797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첫 화면에서는 진행중인 설문만 보여주기</a:t>
            </a:r>
            <a:endParaRPr lang="en-US" altLang="ko-KR" sz="1000" b="1" dirty="0" smtClean="0"/>
          </a:p>
          <a:p>
            <a:pPr marL="87313" indent="-87313">
              <a:buFont typeface="Arial" panose="020B0604020202020204" pitchFamily="34" charset="0"/>
              <a:buChar char="•"/>
            </a:pPr>
            <a:endParaRPr lang="en-US" altLang="ko-KR" sz="1000" b="1" dirty="0" smtClean="0"/>
          </a:p>
        </p:txBody>
      </p:sp>
      <p:sp>
        <p:nvSpPr>
          <p:cNvPr id="39" name="TextBox 38"/>
          <p:cNvSpPr txBox="1"/>
          <p:nvPr/>
        </p:nvSpPr>
        <p:spPr>
          <a:xfrm>
            <a:off x="2788388" y="2405808"/>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TextBox 40"/>
          <p:cNvSpPr txBox="1"/>
          <p:nvPr/>
        </p:nvSpPr>
        <p:spPr>
          <a:xfrm>
            <a:off x="3061695" y="4908608"/>
            <a:ext cx="2336744" cy="1987074"/>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1581604" y="2419341"/>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직사각형 42"/>
          <p:cNvSpPr/>
          <p:nvPr/>
        </p:nvSpPr>
        <p:spPr>
          <a:xfrm>
            <a:off x="5512125" y="4912266"/>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cxnSp>
        <p:nvCxnSpPr>
          <p:cNvPr id="7" name="꺾인 연결선 6"/>
          <p:cNvCxnSpPr>
            <a:stCxn id="39" idx="2"/>
            <a:endCxn id="43" idx="0"/>
          </p:cNvCxnSpPr>
          <p:nvPr/>
        </p:nvCxnSpPr>
        <p:spPr bwMode="auto">
          <a:xfrm rot="16200000" flipH="1">
            <a:off x="4249009" y="3041453"/>
            <a:ext cx="756494" cy="2985131"/>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직사각형 43"/>
          <p:cNvSpPr/>
          <p:nvPr/>
        </p:nvSpPr>
        <p:spPr bwMode="auto">
          <a:xfrm>
            <a:off x="5094214" y="7543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2791704130"/>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dirty="0" smtClean="0"/>
              <a:t>Appendix – HR</a:t>
            </a:r>
            <a:endParaRPr lang="ko-KR" altLang="en-US" sz="1200" b="1" dirty="0"/>
          </a:p>
        </p:txBody>
      </p:sp>
      <p:sp>
        <p:nvSpPr>
          <p:cNvPr id="2" name="TextBox 1"/>
          <p:cNvSpPr txBox="1"/>
          <p:nvPr/>
        </p:nvSpPr>
        <p:spPr>
          <a:xfrm>
            <a:off x="569900" y="1772816"/>
            <a:ext cx="7962540" cy="369332"/>
          </a:xfrm>
          <a:prstGeom prst="rect">
            <a:avLst/>
          </a:prstGeom>
          <a:noFill/>
        </p:spPr>
        <p:txBody>
          <a:bodyPr wrap="square" rtlCol="0">
            <a:spAutoFit/>
          </a:bodyPr>
          <a:lstStyle/>
          <a:p>
            <a:r>
              <a:rPr lang="en-US" altLang="ko-KR" dirty="0" smtClean="0"/>
              <a:t>1.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신규클래스 개설 요청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Admin</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smtClean="0">
                          <a:solidFill>
                            <a:schemeClr val="tx1"/>
                          </a:solidFill>
                        </a:rPr>
                        <a:t>클래스 형태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aseline="0" dirty="0" smtClean="0">
                          <a:solidFill>
                            <a:schemeClr val="tx1"/>
                          </a:solidFill>
                        </a:rPr>
                        <a:t>  </a:t>
                      </a:r>
                      <a:r>
                        <a:rPr lang="ko-KR" altLang="en-US" sz="900" b="0" baseline="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교육희망</a:t>
                      </a:r>
                      <a:endParaRPr lang="en-US" altLang="ko-KR" sz="900" b="1" dirty="0" smtClean="0">
                        <a:solidFill>
                          <a:schemeClr val="tx1"/>
                        </a:solidFill>
                      </a:endParaRPr>
                    </a:p>
                    <a:p>
                      <a:pPr algn="ctr" latinLnBrk="1"/>
                      <a:r>
                        <a:rPr lang="ko-KR" altLang="en-US" sz="900" b="1" dirty="0" smtClean="0">
                          <a:solidFill>
                            <a:schemeClr val="tx1"/>
                          </a:solidFill>
                        </a:rPr>
                        <a:t>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교육장소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890654"/>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6812295" y="2742152"/>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24231"/>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581824"/>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pic>
        <p:nvPicPr>
          <p:cNvPr id="2" name="그림 1"/>
          <p:cNvPicPr>
            <a:picLocks noChangeAspect="1"/>
          </p:cNvPicPr>
          <p:nvPr/>
        </p:nvPicPr>
        <p:blipFill>
          <a:blip r:embed="rId8"/>
          <a:stretch>
            <a:fillRect/>
          </a:stretch>
        </p:blipFill>
        <p:spPr>
          <a:xfrm>
            <a:off x="1612860" y="5832198"/>
            <a:ext cx="5076825" cy="457200"/>
          </a:xfrm>
          <a:prstGeom prst="rect">
            <a:avLst/>
          </a:prstGeom>
        </p:spPr>
      </p:pic>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8" name="직사각형 47"/>
          <p:cNvSpPr/>
          <p:nvPr/>
        </p:nvSpPr>
        <p:spPr bwMode="auto">
          <a:xfrm>
            <a:off x="2180659" y="4261299"/>
            <a:ext cx="1334211"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2" name="직사각형 51"/>
          <p:cNvSpPr/>
          <p:nvPr/>
        </p:nvSpPr>
        <p:spPr bwMode="auto">
          <a:xfrm>
            <a:off x="3498649" y="6381328"/>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3" name="직사각형 52"/>
          <p:cNvSpPr/>
          <p:nvPr/>
        </p:nvSpPr>
        <p:spPr bwMode="auto">
          <a:xfrm>
            <a:off x="4419045" y="6381328"/>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수정하기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12379580"/>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부서</a:t>
            </a:r>
            <a:r>
              <a:rPr lang="en-US" altLang="ko-KR" sz="1400" b="1" dirty="0" smtClean="0">
                <a:ea typeface="맑은 고딕"/>
                <a:cs typeface="Times New Roman"/>
              </a:rPr>
              <a:t>, </a:t>
            </a:r>
            <a:r>
              <a:rPr lang="ko-KR" altLang="en-US" sz="1400" b="1" dirty="0" smtClean="0">
                <a:ea typeface="맑은 고딕"/>
                <a:cs typeface="Times New Roman"/>
              </a:rPr>
              <a:t>직급</a:t>
            </a:r>
            <a:endParaRPr lang="en-US" altLang="ko-KR" sz="1400" b="1" dirty="0">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38155</TotalTime>
  <Words>3785</Words>
  <Application>Microsoft Office PowerPoint</Application>
  <PresentationFormat>화면 슬라이드 쇼(4:3)</PresentationFormat>
  <Paragraphs>1507</Paragraphs>
  <Slides>42</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42</vt:i4>
      </vt:variant>
    </vt:vector>
  </HeadingPairs>
  <TitlesOfParts>
    <vt:vector size="49" baseType="lpstr">
      <vt:lpstr>HY견고딕</vt:lpstr>
      <vt:lpstr>돋움</vt:lpstr>
      <vt:lpstr>맑은 고딕</vt:lpstr>
      <vt:lpstr>Arial</vt:lpstr>
      <vt:lpstr>Times New Roman</vt:lpstr>
      <vt:lpstr>Wingdings</vt:lpstr>
      <vt:lpstr>default</vt:lpstr>
      <vt:lpstr>The Mandarin UI UX 기획 보드 - Consultant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594</cp:revision>
  <dcterms:created xsi:type="dcterms:W3CDTF">2014-09-17T04:32:25Z</dcterms:created>
  <dcterms:modified xsi:type="dcterms:W3CDTF">2014-11-28T09:51:18Z</dcterms:modified>
</cp:coreProperties>
</file>