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07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1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64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5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6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77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4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AFE9-882E-4B9C-B422-E95857AD6294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018F-F337-4F4C-A5D5-C737060E2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1434548" y="1878496"/>
            <a:ext cx="9322904" cy="3101009"/>
            <a:chOff x="1434548" y="1878496"/>
            <a:chExt cx="9322904" cy="3101009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1434548" y="1878496"/>
              <a:ext cx="9322904" cy="31010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93574" y="2452327"/>
              <a:ext cx="90048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Корпоративные </a:t>
              </a:r>
              <a:r>
                <a:rPr lang="ru-RU" sz="4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сети </a:t>
              </a:r>
              <a:endParaRPr lang="en-US" sz="40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593574" y="3599310"/>
              <a:ext cx="900485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Основные решения при реализации межсетевого взаимодействия</a:t>
              </a:r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>
              <a:off x="1434548" y="3429000"/>
              <a:ext cx="9322904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8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Сетевые устройства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3884027" y="2651367"/>
            <a:ext cx="4423947" cy="1967593"/>
            <a:chOff x="406470" y="1968028"/>
            <a:chExt cx="4423947" cy="1967593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59" name="Скругленный прямоугольник 58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445057" y="1968028"/>
              <a:ext cx="234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Маршрутизаторы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139" y="2674825"/>
              <a:ext cx="4338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Могут фильтровать как аппаратные, так и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IP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-адреса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Отправляет пакет только в тот сегмент, для которого предназначен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Сетевые устройства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3884027" y="2651367"/>
            <a:ext cx="4423947" cy="1967593"/>
            <a:chOff x="406470" y="1968028"/>
            <a:chExt cx="4423947" cy="1967593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59" name="Скругленный прямоугольник 58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102981" y="1968028"/>
              <a:ext cx="1030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Шлюзы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139" y="2567103"/>
              <a:ext cx="43385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Программное обеспечение,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которое может работать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компьютерах или маршрутизаторах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Осуществляют перевод несовместимых протоколов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Сетевые устройства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68240" y="1249437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Глобальные сети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64322" y="2128743"/>
            <a:ext cx="3204660" cy="1434536"/>
            <a:chOff x="740277" y="2925820"/>
            <a:chExt cx="3204660" cy="1434536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740277" y="2956594"/>
              <a:ext cx="3204660" cy="1403762"/>
              <a:chOff x="406470" y="1997765"/>
              <a:chExt cx="4423947" cy="1937856"/>
            </a:xfrm>
          </p:grpSpPr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268289" y="2925820"/>
              <a:ext cx="2148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Маршрутизаторы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11681" y="3422469"/>
              <a:ext cx="2933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Межсетевое взаимодействие </a:t>
              </a:r>
              <a:endPara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 управление интерфейсом глобальной сети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4488573" y="2128743"/>
            <a:ext cx="3204660" cy="1434536"/>
            <a:chOff x="740277" y="2925820"/>
            <a:chExt cx="3204660" cy="1434536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740277" y="2956594"/>
              <a:ext cx="3204660" cy="1403762"/>
              <a:chOff x="406470" y="1997765"/>
              <a:chExt cx="4423947" cy="1937856"/>
            </a:xfrm>
          </p:grpSpPr>
          <p:sp>
            <p:nvSpPr>
              <p:cNvPr id="36" name="Скругленный прямоугольник 35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230886" y="2925820"/>
              <a:ext cx="2267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АТМ-коммутаторы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5839" y="3422469"/>
              <a:ext cx="293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Межсетевое взаимодействие </a:t>
              </a:r>
              <a:endPara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 управление интерфейсом глобальной сети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8612825" y="2128743"/>
            <a:ext cx="3248607" cy="1434536"/>
            <a:chOff x="740277" y="2925820"/>
            <a:chExt cx="3248607" cy="1434536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740277" y="2956594"/>
              <a:ext cx="3204660" cy="1403762"/>
              <a:chOff x="406470" y="1997765"/>
              <a:chExt cx="4423947" cy="1937856"/>
            </a:xfrm>
          </p:grpSpPr>
          <p:sp>
            <p:nvSpPr>
              <p:cNvPr id="43" name="Скругленный прямоугольник 42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784225" y="2925820"/>
              <a:ext cx="3204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Коммутаторы КП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1485" y="3377124"/>
              <a:ext cx="29434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Передают частные данные</a:t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по общественным сетям </a:t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 использованием </a:t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цифровых сигналов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364322" y="4217022"/>
            <a:ext cx="3204660" cy="1434536"/>
            <a:chOff x="740277" y="2925820"/>
            <a:chExt cx="3204660" cy="1434536"/>
          </a:xfrm>
        </p:grpSpPr>
        <p:grpSp>
          <p:nvGrpSpPr>
            <p:cNvPr id="46" name="Группа 45"/>
            <p:cNvGrpSpPr/>
            <p:nvPr/>
          </p:nvGrpSpPr>
          <p:grpSpPr>
            <a:xfrm>
              <a:off x="740277" y="2956594"/>
              <a:ext cx="3204660" cy="1403762"/>
              <a:chOff x="406470" y="1997765"/>
              <a:chExt cx="4423947" cy="1937856"/>
            </a:xfrm>
          </p:grpSpPr>
          <p:sp>
            <p:nvSpPr>
              <p:cNvPr id="49" name="Скругленный прямоугольник 48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1268289" y="2925820"/>
              <a:ext cx="2148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Модемы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1681" y="3373543"/>
              <a:ext cx="2933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Передают частные данные</a:t>
              </a:r>
              <a:b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по общественным сетям </a:t>
              </a:r>
              <a:b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 использованием </a:t>
              </a:r>
              <a:b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аналоговых </a:t>
              </a: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сигналов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4488573" y="4217022"/>
            <a:ext cx="3204660" cy="1434536"/>
            <a:chOff x="740277" y="2925820"/>
            <a:chExt cx="3204660" cy="1434536"/>
          </a:xfrm>
        </p:grpSpPr>
        <p:grpSp>
          <p:nvGrpSpPr>
            <p:cNvPr id="52" name="Группа 51"/>
            <p:cNvGrpSpPr/>
            <p:nvPr/>
          </p:nvGrpSpPr>
          <p:grpSpPr>
            <a:xfrm>
              <a:off x="740277" y="2956594"/>
              <a:ext cx="3204660" cy="1403762"/>
              <a:chOff x="406470" y="1997765"/>
              <a:chExt cx="4423947" cy="1937856"/>
            </a:xfrm>
          </p:grpSpPr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784224" y="2925820"/>
              <a:ext cx="3160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Серверы коммуникаций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05839" y="3302275"/>
              <a:ext cx="29390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Серверы, отвечающие </a:t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входящие вызовы</a:t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 позволяющие пользователям подключаться удалённо</a:t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 локальную сеть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8612825" y="4217022"/>
            <a:ext cx="3248607" cy="1434536"/>
            <a:chOff x="740277" y="2925820"/>
            <a:chExt cx="3248607" cy="1434536"/>
          </a:xfrm>
        </p:grpSpPr>
        <p:grpSp>
          <p:nvGrpSpPr>
            <p:cNvPr id="58" name="Группа 57"/>
            <p:cNvGrpSpPr/>
            <p:nvPr/>
          </p:nvGrpSpPr>
          <p:grpSpPr>
            <a:xfrm>
              <a:off x="740277" y="2956594"/>
              <a:ext cx="3204660" cy="1403762"/>
              <a:chOff x="406470" y="1997765"/>
              <a:chExt cx="4423947" cy="1937856"/>
            </a:xfrm>
          </p:grpSpPr>
          <p:sp>
            <p:nvSpPr>
              <p:cNvPr id="64" name="Скругленный прямоугольник 63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784225" y="2925820"/>
              <a:ext cx="3204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Мультиплексоры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01485" y="3377124"/>
              <a:ext cx="29434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Приборы, позволяющие передавать по одной физической цепи более одного сигнала одновременно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3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1" y="94278"/>
            <a:ext cx="12192001" cy="6669155"/>
            <a:chOff x="-1" y="94278"/>
            <a:chExt cx="12192001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" y="94278"/>
              <a:ext cx="12192001" cy="536712"/>
              <a:chOff x="-1" y="94278"/>
              <a:chExt cx="12192001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-1" y="101024"/>
                <a:ext cx="6470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Информация о маршрутизации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875213" y="2651367"/>
            <a:ext cx="4423947" cy="1967593"/>
            <a:chOff x="406470" y="1968028"/>
            <a:chExt cx="4423947" cy="1967593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67" name="Скругленный прямоугольник 66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67139" y="1968028"/>
              <a:ext cx="4363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Дистанционного вектора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7139" y="2567103"/>
              <a:ext cx="43385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Опрос таблиц маршрутизации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Для большой сети сильно влияет на пропускную способность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Наилучший маршрут на основе числа переходов до адресата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6853650" y="2651367"/>
            <a:ext cx="4423947" cy="1967593"/>
            <a:chOff x="406470" y="1968028"/>
            <a:chExt cx="4423947" cy="1967593"/>
          </a:xfrm>
        </p:grpSpPr>
        <p:grpSp>
          <p:nvGrpSpPr>
            <p:cNvPr id="72" name="Группа 71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75" name="Скругленный прямоугольник 74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6" name="Прямая соединительная линия 75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467139" y="1968028"/>
              <a:ext cx="4363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Состояния связи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7139" y="2470234"/>
              <a:ext cx="43385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Подходят для больших объединённых сетей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Информация маршрутизации посылается в том случае, если изменяется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Можно установить лучший маршрут, основываясь на скорости, надёжности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Протоколы маршрутизации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3884027" y="2651367"/>
            <a:ext cx="4423947" cy="1967593"/>
            <a:chOff x="406470" y="1968028"/>
            <a:chExt cx="4423947" cy="1967593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67" name="Скругленный прямоугольник 66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67139" y="1968028"/>
              <a:ext cx="4363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RIP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7139" y="2855107"/>
              <a:ext cx="4338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Протокол дистанционного вектора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 глобальных сетях неэффективен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7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Протоколы маршрутизации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3884027" y="2651367"/>
            <a:ext cx="4423947" cy="1967593"/>
            <a:chOff x="406470" y="1968028"/>
            <a:chExt cx="4423947" cy="1967593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67" name="Скругленный прямоугольник 66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67139" y="1968028"/>
              <a:ext cx="4363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NLSP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7139" y="2567104"/>
              <a:ext cx="43385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Улучшение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Передача пакетов между пользователями различных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сегментов сети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Маршрутизатор знает топологию сети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Протоколы маршрутизации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3884027" y="2651367"/>
            <a:ext cx="4423947" cy="1967593"/>
            <a:chOff x="406470" y="1968028"/>
            <a:chExt cx="4423947" cy="1967593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67" name="Скругленный прямоугольник 66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67139" y="1968028"/>
              <a:ext cx="4363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OSPF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7139" y="2738512"/>
              <a:ext cx="4338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Маршрутизирует пакеты в соответствии с трафиком, стоимостью пересылки, приоритетом и нагрузкой сети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3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Протоколы маршрутизации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3884027" y="2651367"/>
            <a:ext cx="4423947" cy="1967593"/>
            <a:chOff x="406470" y="1968028"/>
            <a:chExt cx="4423947" cy="1967593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67" name="Скругленный прямоугольник 66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8" name="Прямая соединительная линия 67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67139" y="1968028"/>
              <a:ext cx="4363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RTMP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7139" y="2738512"/>
              <a:ext cx="4338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Находит наилучший маршрут между зонами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AppleTalk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Циркулярная рассылка каждые 10с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4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493643" y="2905288"/>
            <a:ext cx="11204713" cy="13287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Корпоративные </a:t>
                </a:r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сети 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672548" y="3253014"/>
            <a:ext cx="11204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0" dirty="0" smtClean="0"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Корпоративная сеть — коммуникационная система, принадлежащая и/или управляемая единой организацией в соответствии с правилами этой организации.</a:t>
            </a:r>
            <a:endParaRPr lang="ru-RU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Корпоративные </a:t>
                </a:r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сети 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77240" y="1261557"/>
            <a:ext cx="203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Преимущества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6881559" y="4368746"/>
            <a:ext cx="3765180" cy="967408"/>
            <a:chOff x="6453808" y="4490632"/>
            <a:chExt cx="3765180" cy="967408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6453808" y="4490632"/>
              <a:ext cx="967408" cy="967408"/>
              <a:chOff x="4913244" y="3104321"/>
              <a:chExt cx="967408" cy="967408"/>
            </a:xfrm>
          </p:grpSpPr>
          <p:grpSp>
            <p:nvGrpSpPr>
              <p:cNvPr id="27" name="Группа 26"/>
              <p:cNvGrpSpPr/>
              <p:nvPr/>
            </p:nvGrpSpPr>
            <p:grpSpPr>
              <a:xfrm>
                <a:off x="4913244" y="3104321"/>
                <a:ext cx="967408" cy="967408"/>
                <a:chOff x="8421758" y="3110948"/>
                <a:chExt cx="954154" cy="954154"/>
              </a:xfrm>
            </p:grpSpPr>
            <p:sp>
              <p:nvSpPr>
                <p:cNvPr id="28" name="Овал 27"/>
                <p:cNvSpPr/>
                <p:nvPr/>
              </p:nvSpPr>
              <p:spPr>
                <a:xfrm>
                  <a:off x="8421758" y="3110948"/>
                  <a:ext cx="954154" cy="95415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Овал 28"/>
                <p:cNvSpPr/>
                <p:nvPr/>
              </p:nvSpPr>
              <p:spPr>
                <a:xfrm>
                  <a:off x="8534400" y="3223590"/>
                  <a:ext cx="728870" cy="72887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pic>
            <p:nvPicPr>
              <p:cNvPr id="23" name="Рисунок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4670" y="3415747"/>
                <a:ext cx="344556" cy="344556"/>
              </a:xfrm>
              <a:prstGeom prst="rect">
                <a:avLst/>
              </a:prstGeom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7535423" y="4543449"/>
              <a:ext cx="268356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Объединение всех </a:t>
              </a:r>
            </a:p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технических приборов</a:t>
              </a:r>
            </a:p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 одну сеть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6862878" y="2510644"/>
            <a:ext cx="4249070" cy="967408"/>
            <a:chOff x="7081539" y="2369407"/>
            <a:chExt cx="4249070" cy="967408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7081539" y="2369407"/>
              <a:ext cx="967408" cy="967408"/>
              <a:chOff x="5128592" y="2986841"/>
              <a:chExt cx="967408" cy="967408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5128592" y="2986841"/>
                <a:ext cx="967408" cy="967408"/>
                <a:chOff x="8421758" y="3110948"/>
                <a:chExt cx="954154" cy="954154"/>
              </a:xfrm>
            </p:grpSpPr>
            <p:sp>
              <p:nvSpPr>
                <p:cNvPr id="36" name="Овал 35"/>
                <p:cNvSpPr/>
                <p:nvPr/>
              </p:nvSpPr>
              <p:spPr>
                <a:xfrm>
                  <a:off x="8421758" y="3110948"/>
                  <a:ext cx="954154" cy="95415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Овал 36"/>
                <p:cNvSpPr/>
                <p:nvPr/>
              </p:nvSpPr>
              <p:spPr>
                <a:xfrm>
                  <a:off x="8534400" y="3223590"/>
                  <a:ext cx="728870" cy="72887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0018" y="3298267"/>
                <a:ext cx="344556" cy="344556"/>
              </a:xfrm>
              <a:prstGeom prst="rect">
                <a:avLst/>
              </a:prstGeom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8246166" y="2437613"/>
              <a:ext cx="30844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Быстрый доступ</a:t>
              </a:r>
            </a:p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к различным файлам,</a:t>
              </a:r>
            </a:p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их передача и обработка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1017105" y="2510644"/>
            <a:ext cx="4310270" cy="967408"/>
            <a:chOff x="1295400" y="2341925"/>
            <a:chExt cx="4310270" cy="967408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1295400" y="2341925"/>
              <a:ext cx="967408" cy="967408"/>
              <a:chOff x="3173896" y="3104321"/>
              <a:chExt cx="967408" cy="967408"/>
            </a:xfrm>
          </p:grpSpPr>
          <p:grpSp>
            <p:nvGrpSpPr>
              <p:cNvPr id="30" name="Группа 29"/>
              <p:cNvGrpSpPr/>
              <p:nvPr/>
            </p:nvGrpSpPr>
            <p:grpSpPr>
              <a:xfrm>
                <a:off x="3173896" y="3104321"/>
                <a:ext cx="967408" cy="967408"/>
                <a:chOff x="8421758" y="3110948"/>
                <a:chExt cx="954154" cy="954154"/>
              </a:xfrm>
            </p:grpSpPr>
            <p:sp>
              <p:nvSpPr>
                <p:cNvPr id="31" name="Овал 30"/>
                <p:cNvSpPr/>
                <p:nvPr/>
              </p:nvSpPr>
              <p:spPr>
                <a:xfrm>
                  <a:off x="8421758" y="3110948"/>
                  <a:ext cx="954154" cy="95415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Овал 31"/>
                <p:cNvSpPr/>
                <p:nvPr/>
              </p:nvSpPr>
              <p:spPr>
                <a:xfrm>
                  <a:off x="8534400" y="3223590"/>
                  <a:ext cx="728870" cy="72887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pic>
            <p:nvPicPr>
              <p:cNvPr id="22" name="Рисунок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5322" y="3415747"/>
                <a:ext cx="344556" cy="344556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2460027" y="2410131"/>
              <a:ext cx="31456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Возможность удалённого</a:t>
              </a:r>
            </a:p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контроля над операциями,</a:t>
              </a:r>
            </a:p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совершаемыми персоналом 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1017105" y="4368746"/>
            <a:ext cx="3765180" cy="967408"/>
            <a:chOff x="1295400" y="4271307"/>
            <a:chExt cx="3765180" cy="967408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1295400" y="4271307"/>
              <a:ext cx="967408" cy="967408"/>
              <a:chOff x="8415131" y="3104321"/>
              <a:chExt cx="967408" cy="967408"/>
            </a:xfrm>
          </p:grpSpPr>
          <p:grpSp>
            <p:nvGrpSpPr>
              <p:cNvPr id="26" name="Группа 25"/>
              <p:cNvGrpSpPr/>
              <p:nvPr/>
            </p:nvGrpSpPr>
            <p:grpSpPr>
              <a:xfrm>
                <a:off x="8415131" y="3104321"/>
                <a:ext cx="967408" cy="967408"/>
                <a:chOff x="8421758" y="3110948"/>
                <a:chExt cx="954154" cy="954154"/>
              </a:xfrm>
            </p:grpSpPr>
            <p:sp>
              <p:nvSpPr>
                <p:cNvPr id="25" name="Овал 24"/>
                <p:cNvSpPr/>
                <p:nvPr/>
              </p:nvSpPr>
              <p:spPr>
                <a:xfrm>
                  <a:off x="8421758" y="3110948"/>
                  <a:ext cx="954154" cy="95415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Овал 23"/>
                <p:cNvSpPr/>
                <p:nvPr/>
              </p:nvSpPr>
              <p:spPr>
                <a:xfrm>
                  <a:off x="8534400" y="3223590"/>
                  <a:ext cx="728870" cy="72887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pic>
            <p:nvPicPr>
              <p:cNvPr id="21" name="Рисунок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6557" y="3415747"/>
                <a:ext cx="344556" cy="344556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2377015" y="4585734"/>
              <a:ext cx="2683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Защищённость данных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8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Корпоративные </a:t>
                </a:r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сети 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623941" y="1734373"/>
            <a:ext cx="4423947" cy="1967593"/>
            <a:chOff x="406470" y="1968028"/>
            <a:chExt cx="4423947" cy="1967593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59" name="Скругленный прямоугольник 58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945378" y="1968028"/>
              <a:ext cx="1406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Отделов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140" y="2688406"/>
              <a:ext cx="4338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Небольшая группа сотрудников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Разделение локальных ресурсов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Сети на основе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Ethernet, Token Ring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3829077" y="4328499"/>
            <a:ext cx="4423947" cy="1967593"/>
            <a:chOff x="2648778" y="4371444"/>
            <a:chExt cx="4423947" cy="1967593"/>
          </a:xfrm>
        </p:grpSpPr>
        <p:sp>
          <p:nvSpPr>
            <p:cNvPr id="65" name="Скругленный прямоугольник 64"/>
            <p:cNvSpPr/>
            <p:nvPr/>
          </p:nvSpPr>
          <p:spPr>
            <a:xfrm>
              <a:off x="2709447" y="4401181"/>
              <a:ext cx="4363278" cy="19378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6" name="Прямая соединительная линия 65"/>
            <p:cNvCxnSpPr/>
            <p:nvPr/>
          </p:nvCxnSpPr>
          <p:spPr>
            <a:xfrm>
              <a:off x="2648778" y="4771554"/>
              <a:ext cx="4423947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157351" y="4371444"/>
              <a:ext cx="1406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Кампусов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34139" y="4968779"/>
              <a:ext cx="433858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Объединяют сети отделов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Взаимодействие между отделами,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доступ к общим ресурсам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Покрывают территорию в несколько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квадратных километров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7034213" y="1734373"/>
            <a:ext cx="4423947" cy="1967593"/>
            <a:chOff x="2648778" y="4371444"/>
            <a:chExt cx="4423947" cy="1967593"/>
          </a:xfrm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2709447" y="4401181"/>
              <a:ext cx="4363278" cy="19378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Прямая соединительная линия 77"/>
            <p:cNvCxnSpPr/>
            <p:nvPr/>
          </p:nvCxnSpPr>
          <p:spPr>
            <a:xfrm>
              <a:off x="2648778" y="4771554"/>
              <a:ext cx="4423947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951580" y="4371444"/>
              <a:ext cx="1879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Предприятий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34139" y="4968779"/>
              <a:ext cx="433858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Объединяют компьютеры на всех территориях предприятия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Могут занимать площади городов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 континентов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Могут использовать глобальные сети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2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493643" y="2905288"/>
            <a:ext cx="11204713" cy="13287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555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Межсетевое взаимодействие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672549" y="3253014"/>
            <a:ext cx="11025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0" dirty="0" smtClean="0"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Межсетевое взаимодействие – способ соединения компьютерной сети с другими сетями, обеспечивающий общепринятый порядок маршрутизации пакетов.</a:t>
            </a:r>
            <a:endParaRPr lang="ru-RU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Сетевые устройства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3884027" y="2290626"/>
            <a:ext cx="4423947" cy="1967593"/>
            <a:chOff x="406470" y="1968028"/>
            <a:chExt cx="4423947" cy="1967593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59" name="Скругленный прямоугольник 58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637621" y="1968028"/>
              <a:ext cx="1961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Повторители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140" y="2567103"/>
              <a:ext cx="43385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Восстанавливают и распространяют сигнал из одного сегмента сети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 другой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 изменяют адрес или данные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 фильтруют пакеты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0" y="5917856"/>
            <a:ext cx="12192000" cy="522515"/>
            <a:chOff x="0" y="5477691"/>
            <a:chExt cx="12192000" cy="522515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0" y="5477691"/>
              <a:ext cx="12192000" cy="5225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39907" y="5554282"/>
              <a:ext cx="5112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Повторители объединяют сегменты сети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3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Сетевые устройства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3884027" y="2651367"/>
            <a:ext cx="4423947" cy="1967593"/>
            <a:chOff x="406470" y="1968028"/>
            <a:chExt cx="4423947" cy="1967593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59" name="Скругленный прямоугольник 58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164993" y="1968028"/>
              <a:ext cx="967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Мосты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140" y="2505459"/>
              <a:ext cx="43385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Восстанавливают и распространяют сигнал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Более интеллектуальны,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чем повторители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Могут читать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MAC-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адрес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Определяет, куда отправить кадр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7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5198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Сетевые устройства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3884027" y="2651367"/>
            <a:ext cx="4423947" cy="1967593"/>
            <a:chOff x="406470" y="1968028"/>
            <a:chExt cx="4423947" cy="1967593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406470" y="1997765"/>
              <a:ext cx="4423947" cy="1937856"/>
              <a:chOff x="406470" y="1997765"/>
              <a:chExt cx="4423947" cy="1937856"/>
            </a:xfrm>
          </p:grpSpPr>
          <p:sp>
            <p:nvSpPr>
              <p:cNvPr id="59" name="Скругленный прямоугольник 58"/>
              <p:cNvSpPr/>
              <p:nvPr/>
            </p:nvSpPr>
            <p:spPr>
              <a:xfrm>
                <a:off x="467139" y="1997765"/>
                <a:ext cx="4363278" cy="193785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406470" y="2368138"/>
                <a:ext cx="4423947" cy="0"/>
              </a:xfrm>
              <a:prstGeom prst="line">
                <a:avLst/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341783" y="1968028"/>
              <a:ext cx="2613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Концентраторы</a:t>
              </a:r>
              <a:endParaRPr lang="ru-RU" sz="2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140" y="2674825"/>
              <a:ext cx="4338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Многопортовые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повторители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Когда одно устройство транслирует, сигнал ретранслируется во все сегменты, подключенные к </a:t>
              </a:r>
              <a:r>
                <a:rPr lang="ru-RU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хабу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7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94278"/>
            <a:ext cx="12192000" cy="6669155"/>
            <a:chOff x="0" y="94278"/>
            <a:chExt cx="12192000" cy="66691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94278"/>
              <a:ext cx="12192000" cy="536712"/>
              <a:chOff x="0" y="94278"/>
              <a:chExt cx="12192000" cy="5367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94278"/>
                <a:ext cx="12192000" cy="5367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0" y="101024"/>
                <a:ext cx="7419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Сетевые </a:t>
                </a:r>
                <a:r>
                  <a:rPr lang="ru-RU" sz="2800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устройства (концентраторы)</a:t>
                </a:r>
                <a:endParaRPr lang="en-US" sz="2800" dirty="0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0" y="6639338"/>
              <a:ext cx="12192000" cy="1240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5612296" y="2945296"/>
            <a:ext cx="967408" cy="967408"/>
            <a:chOff x="5493311" y="2510644"/>
            <a:chExt cx="967408" cy="96740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5493311" y="2510644"/>
              <a:ext cx="967408" cy="967408"/>
              <a:chOff x="8421758" y="3110948"/>
              <a:chExt cx="954154" cy="954154"/>
            </a:xfrm>
          </p:grpSpPr>
          <p:sp>
            <p:nvSpPr>
              <p:cNvPr id="19" name="Овал 18"/>
              <p:cNvSpPr/>
              <p:nvPr/>
            </p:nvSpPr>
            <p:spPr>
              <a:xfrm>
                <a:off x="8421758" y="3110948"/>
                <a:ext cx="954154" cy="9541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8534400" y="3223590"/>
                <a:ext cx="728870" cy="7288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659152" y="2809682"/>
              <a:ext cx="63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Хаб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3835748" y="2945296"/>
            <a:ext cx="967408" cy="967408"/>
            <a:chOff x="5493311" y="2510644"/>
            <a:chExt cx="967408" cy="967408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5493311" y="2510644"/>
              <a:ext cx="967408" cy="967408"/>
              <a:chOff x="8421758" y="3110948"/>
              <a:chExt cx="954154" cy="954154"/>
            </a:xfrm>
          </p:grpSpPr>
          <p:sp>
            <p:nvSpPr>
              <p:cNvPr id="25" name="Овал 24"/>
              <p:cNvSpPr/>
              <p:nvPr/>
            </p:nvSpPr>
            <p:spPr>
              <a:xfrm>
                <a:off x="8421758" y="3110948"/>
                <a:ext cx="954154" cy="9541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8534400" y="3223590"/>
                <a:ext cx="728870" cy="7288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607517" y="2809682"/>
              <a:ext cx="738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Хост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7419704" y="2945296"/>
            <a:ext cx="967408" cy="967408"/>
            <a:chOff x="5493311" y="2510644"/>
            <a:chExt cx="967408" cy="967408"/>
          </a:xfrm>
        </p:grpSpPr>
        <p:grpSp>
          <p:nvGrpSpPr>
            <p:cNvPr id="68" name="Группа 67"/>
            <p:cNvGrpSpPr/>
            <p:nvPr/>
          </p:nvGrpSpPr>
          <p:grpSpPr>
            <a:xfrm>
              <a:off x="5493311" y="2510644"/>
              <a:ext cx="967408" cy="967408"/>
              <a:chOff x="8421758" y="3110948"/>
              <a:chExt cx="954154" cy="954154"/>
            </a:xfrm>
          </p:grpSpPr>
          <p:sp>
            <p:nvSpPr>
              <p:cNvPr id="70" name="Овал 69"/>
              <p:cNvSpPr/>
              <p:nvPr/>
            </p:nvSpPr>
            <p:spPr>
              <a:xfrm>
                <a:off x="8421758" y="3110948"/>
                <a:ext cx="954154" cy="9541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Овал 70"/>
              <p:cNvSpPr/>
              <p:nvPr/>
            </p:nvSpPr>
            <p:spPr>
              <a:xfrm>
                <a:off x="8534400" y="3223590"/>
                <a:ext cx="728870" cy="7288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607517" y="2809682"/>
              <a:ext cx="738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Хост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5612296" y="1304439"/>
            <a:ext cx="967408" cy="967408"/>
            <a:chOff x="5493311" y="2510644"/>
            <a:chExt cx="967408" cy="967408"/>
          </a:xfrm>
        </p:grpSpPr>
        <p:grpSp>
          <p:nvGrpSpPr>
            <p:cNvPr id="73" name="Группа 72"/>
            <p:cNvGrpSpPr/>
            <p:nvPr/>
          </p:nvGrpSpPr>
          <p:grpSpPr>
            <a:xfrm>
              <a:off x="5493311" y="2510644"/>
              <a:ext cx="967408" cy="967408"/>
              <a:chOff x="8421758" y="3110948"/>
              <a:chExt cx="954154" cy="954154"/>
            </a:xfrm>
          </p:grpSpPr>
          <p:sp>
            <p:nvSpPr>
              <p:cNvPr id="75" name="Овал 74"/>
              <p:cNvSpPr/>
              <p:nvPr/>
            </p:nvSpPr>
            <p:spPr>
              <a:xfrm>
                <a:off x="8421758" y="3110948"/>
                <a:ext cx="954154" cy="9541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" name="Овал 75"/>
              <p:cNvSpPr/>
              <p:nvPr/>
            </p:nvSpPr>
            <p:spPr>
              <a:xfrm>
                <a:off x="8534400" y="3223590"/>
                <a:ext cx="728870" cy="7288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607517" y="2809682"/>
              <a:ext cx="738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Хост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5612296" y="4509193"/>
            <a:ext cx="967408" cy="967408"/>
            <a:chOff x="5493311" y="2510644"/>
            <a:chExt cx="967408" cy="967408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5493311" y="2510644"/>
              <a:ext cx="967408" cy="967408"/>
              <a:chOff x="8421758" y="3110948"/>
              <a:chExt cx="954154" cy="954154"/>
            </a:xfrm>
          </p:grpSpPr>
          <p:sp>
            <p:nvSpPr>
              <p:cNvPr id="80" name="Овал 79"/>
              <p:cNvSpPr/>
              <p:nvPr/>
            </p:nvSpPr>
            <p:spPr>
              <a:xfrm>
                <a:off x="8421758" y="3110948"/>
                <a:ext cx="954154" cy="9541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" name="Овал 80"/>
              <p:cNvSpPr/>
              <p:nvPr/>
            </p:nvSpPr>
            <p:spPr>
              <a:xfrm>
                <a:off x="8534400" y="3223590"/>
                <a:ext cx="728870" cy="7288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607517" y="2809682"/>
              <a:ext cx="738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Хост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4302033" y="4097535"/>
            <a:ext cx="967408" cy="967408"/>
            <a:chOff x="5493311" y="2510644"/>
            <a:chExt cx="967408" cy="967408"/>
          </a:xfrm>
        </p:grpSpPr>
        <p:grpSp>
          <p:nvGrpSpPr>
            <p:cNvPr id="83" name="Группа 82"/>
            <p:cNvGrpSpPr/>
            <p:nvPr/>
          </p:nvGrpSpPr>
          <p:grpSpPr>
            <a:xfrm>
              <a:off x="5493311" y="2510644"/>
              <a:ext cx="967408" cy="967408"/>
              <a:chOff x="8421758" y="3110948"/>
              <a:chExt cx="954154" cy="954154"/>
            </a:xfrm>
          </p:grpSpPr>
          <p:sp>
            <p:nvSpPr>
              <p:cNvPr id="85" name="Овал 84"/>
              <p:cNvSpPr/>
              <p:nvPr/>
            </p:nvSpPr>
            <p:spPr>
              <a:xfrm>
                <a:off x="8421758" y="3110948"/>
                <a:ext cx="954154" cy="9541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Овал 85"/>
              <p:cNvSpPr/>
              <p:nvPr/>
            </p:nvSpPr>
            <p:spPr>
              <a:xfrm>
                <a:off x="8534400" y="3223590"/>
                <a:ext cx="728870" cy="7288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607517" y="2809682"/>
              <a:ext cx="738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Хост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6866567" y="1714935"/>
            <a:ext cx="967408" cy="967408"/>
            <a:chOff x="5493311" y="2510644"/>
            <a:chExt cx="967408" cy="967408"/>
          </a:xfrm>
        </p:grpSpPr>
        <p:grpSp>
          <p:nvGrpSpPr>
            <p:cNvPr id="88" name="Группа 87"/>
            <p:cNvGrpSpPr/>
            <p:nvPr/>
          </p:nvGrpSpPr>
          <p:grpSpPr>
            <a:xfrm>
              <a:off x="5493311" y="2510644"/>
              <a:ext cx="967408" cy="967408"/>
              <a:chOff x="8421758" y="3110948"/>
              <a:chExt cx="954154" cy="954154"/>
            </a:xfrm>
          </p:grpSpPr>
          <p:sp>
            <p:nvSpPr>
              <p:cNvPr id="90" name="Овал 89"/>
              <p:cNvSpPr/>
              <p:nvPr/>
            </p:nvSpPr>
            <p:spPr>
              <a:xfrm>
                <a:off x="8421758" y="3110948"/>
                <a:ext cx="954154" cy="9541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1" name="Овал 90"/>
              <p:cNvSpPr/>
              <p:nvPr/>
            </p:nvSpPr>
            <p:spPr>
              <a:xfrm>
                <a:off x="8534400" y="3223591"/>
                <a:ext cx="728870" cy="7288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5607517" y="2809682"/>
              <a:ext cx="738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Хост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6807122" y="4031073"/>
            <a:ext cx="967408" cy="967408"/>
            <a:chOff x="5493311" y="2510644"/>
            <a:chExt cx="967408" cy="967408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5493311" y="2510644"/>
              <a:ext cx="967408" cy="967408"/>
              <a:chOff x="8421758" y="3110948"/>
              <a:chExt cx="954154" cy="954154"/>
            </a:xfrm>
          </p:grpSpPr>
          <p:sp>
            <p:nvSpPr>
              <p:cNvPr id="95" name="Овал 94"/>
              <p:cNvSpPr/>
              <p:nvPr/>
            </p:nvSpPr>
            <p:spPr>
              <a:xfrm>
                <a:off x="8421758" y="3110948"/>
                <a:ext cx="954154" cy="9541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8534400" y="3223590"/>
                <a:ext cx="728870" cy="7288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5607517" y="2809682"/>
              <a:ext cx="738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Хост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" name="Группа 96"/>
          <p:cNvGrpSpPr/>
          <p:nvPr/>
        </p:nvGrpSpPr>
        <p:grpSpPr>
          <a:xfrm>
            <a:off x="4319452" y="1689094"/>
            <a:ext cx="967408" cy="967408"/>
            <a:chOff x="5493311" y="2510644"/>
            <a:chExt cx="967408" cy="967408"/>
          </a:xfrm>
        </p:grpSpPr>
        <p:grpSp>
          <p:nvGrpSpPr>
            <p:cNvPr id="98" name="Группа 97"/>
            <p:cNvGrpSpPr/>
            <p:nvPr/>
          </p:nvGrpSpPr>
          <p:grpSpPr>
            <a:xfrm>
              <a:off x="5493311" y="2510644"/>
              <a:ext cx="967408" cy="967408"/>
              <a:chOff x="8421758" y="3110948"/>
              <a:chExt cx="954154" cy="954154"/>
            </a:xfrm>
          </p:grpSpPr>
          <p:sp>
            <p:nvSpPr>
              <p:cNvPr id="100" name="Овал 99"/>
              <p:cNvSpPr/>
              <p:nvPr/>
            </p:nvSpPr>
            <p:spPr>
              <a:xfrm>
                <a:off x="8421758" y="3110948"/>
                <a:ext cx="954154" cy="9541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1" name="Овал 100"/>
              <p:cNvSpPr/>
              <p:nvPr/>
            </p:nvSpPr>
            <p:spPr>
              <a:xfrm>
                <a:off x="8534400" y="3223590"/>
                <a:ext cx="728870" cy="7288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5607517" y="2809682"/>
              <a:ext cx="738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Хост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" name="Прямая со стрелкой 6"/>
          <p:cNvCxnSpPr>
            <a:stCxn id="95" idx="1"/>
          </p:cNvCxnSpPr>
          <p:nvPr/>
        </p:nvCxnSpPr>
        <p:spPr>
          <a:xfrm flipH="1" flipV="1">
            <a:off x="6465497" y="3798498"/>
            <a:ext cx="483299" cy="37424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9" idx="7"/>
            <a:endCxn id="90" idx="3"/>
          </p:cNvCxnSpPr>
          <p:nvPr/>
        </p:nvCxnSpPr>
        <p:spPr>
          <a:xfrm flipV="1">
            <a:off x="6438030" y="2540669"/>
            <a:ext cx="570211" cy="54630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9" idx="6"/>
            <a:endCxn id="70" idx="2"/>
          </p:cNvCxnSpPr>
          <p:nvPr/>
        </p:nvCxnSpPr>
        <p:spPr>
          <a:xfrm>
            <a:off x="6579704" y="3429000"/>
            <a:ext cx="840000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19" idx="0"/>
            <a:endCxn id="75" idx="4"/>
          </p:cNvCxnSpPr>
          <p:nvPr/>
        </p:nvCxnSpPr>
        <p:spPr>
          <a:xfrm flipV="1">
            <a:off x="6096000" y="2271847"/>
            <a:ext cx="0" cy="67344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9" idx="1"/>
            <a:endCxn id="100" idx="5"/>
          </p:cNvCxnSpPr>
          <p:nvPr/>
        </p:nvCxnSpPr>
        <p:spPr>
          <a:xfrm flipH="1" flipV="1">
            <a:off x="5145186" y="2514828"/>
            <a:ext cx="608784" cy="572142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9" idx="2"/>
            <a:endCxn id="25" idx="6"/>
          </p:cNvCxnSpPr>
          <p:nvPr/>
        </p:nvCxnSpPr>
        <p:spPr>
          <a:xfrm flipH="1">
            <a:off x="4803156" y="3429000"/>
            <a:ext cx="809140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9" idx="3"/>
            <a:endCxn id="85" idx="7"/>
          </p:cNvCxnSpPr>
          <p:nvPr/>
        </p:nvCxnSpPr>
        <p:spPr>
          <a:xfrm flipH="1">
            <a:off x="5127767" y="3771030"/>
            <a:ext cx="626203" cy="46817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9" idx="4"/>
            <a:endCxn id="80" idx="0"/>
          </p:cNvCxnSpPr>
          <p:nvPr/>
        </p:nvCxnSpPr>
        <p:spPr>
          <a:xfrm>
            <a:off x="6096000" y="3912704"/>
            <a:ext cx="0" cy="59648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329</Words>
  <Application>Microsoft Office PowerPoint</Application>
  <PresentationFormat>Широкоэкранный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48</cp:revision>
  <dcterms:created xsi:type="dcterms:W3CDTF">2018-11-25T23:51:55Z</dcterms:created>
  <dcterms:modified xsi:type="dcterms:W3CDTF">2018-11-26T11:59:59Z</dcterms:modified>
</cp:coreProperties>
</file>