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8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6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9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8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3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1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206582-2527-4BBF-A174-E08043CBBDC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87074E-8275-4B95-A5DA-BCAA834FC9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36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Comparing and Contrasting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0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Comparing and Contrasting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23" y="1895610"/>
            <a:ext cx="11438313" cy="4737947"/>
          </a:xfrm>
        </p:spPr>
        <p:txBody>
          <a:bodyPr>
            <a:norm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 dirty="0"/>
              <a:t>By understanding similarities and differences between two things, we can increase our understanding and learn more about both. This usually involves a process of analysis, in which we compare the specific parts as well as the whole. Comparison may also be a preliminary stage of evaluation. For example, by comparing specific aspects of A and B, we can decide which is more useful or valuable. Many paragraphs whose function is to compare or contrast will begin with an introductory sentence expressed in general terms.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80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Introductory Sentences: Differences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764" y="1737360"/>
            <a:ext cx="11338560" cy="402336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X is different from Y in a number of respects.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X </a:t>
            </a:r>
            <a:r>
              <a:rPr lang="en-US" altLang="zh-CN" sz="2800" b="1" dirty="0"/>
              <a:t>differs from Y in a number of important ways.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There </a:t>
            </a:r>
            <a:r>
              <a:rPr lang="en-US" altLang="zh-CN" sz="2800" b="1" dirty="0"/>
              <a:t>are a number of important differences between X and Y.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Women </a:t>
            </a:r>
            <a:r>
              <a:rPr lang="en-US" altLang="zh-CN" sz="2800" b="1" dirty="0"/>
              <a:t>and men differ not only in physical attributes but also in the way in which they …. 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46267"/>
              </p:ext>
            </p:extLst>
          </p:nvPr>
        </p:nvGraphicFramePr>
        <p:xfrm>
          <a:off x="498764" y="4206240"/>
          <a:ext cx="113385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691">
                  <a:extLst>
                    <a:ext uri="{9D8B030D-6E8A-4147-A177-3AD203B41FA5}">
                      <a16:colId xmlns:a16="http://schemas.microsoft.com/office/drawing/2014/main" val="2754073635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3272699542"/>
                    </a:ext>
                  </a:extLst>
                </a:gridCol>
                <a:gridCol w="2660072">
                  <a:extLst>
                    <a:ext uri="{9D8B030D-6E8A-4147-A177-3AD203B41FA5}">
                      <a16:colId xmlns:a16="http://schemas.microsoft.com/office/drawing/2014/main" val="2466488631"/>
                    </a:ext>
                  </a:extLst>
                </a:gridCol>
                <a:gridCol w="3923608">
                  <a:extLst>
                    <a:ext uri="{9D8B030D-6E8A-4147-A177-3AD203B41FA5}">
                      <a16:colId xmlns:a16="http://schemas.microsoft.com/office/drawing/2014/main" val="203004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Smith (2013) </a:t>
                      </a: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found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observed </a:t>
                      </a: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distinct significant notable considerable major 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only slight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differences between X and Y. 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8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8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Introductory Sentences: Similarities 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187588"/>
              </p:ext>
            </p:extLst>
          </p:nvPr>
        </p:nvGraphicFramePr>
        <p:xfrm>
          <a:off x="315883" y="1846263"/>
          <a:ext cx="1153806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459">
                  <a:extLst>
                    <a:ext uri="{9D8B030D-6E8A-4147-A177-3AD203B41FA5}">
                      <a16:colId xmlns:a16="http://schemas.microsoft.com/office/drawing/2014/main" val="3604241904"/>
                    </a:ext>
                  </a:extLst>
                </a:gridCol>
                <a:gridCol w="5487465">
                  <a:extLst>
                    <a:ext uri="{9D8B030D-6E8A-4147-A177-3AD203B41FA5}">
                      <a16:colId xmlns:a16="http://schemas.microsoft.com/office/drawing/2014/main" val="3513852162"/>
                    </a:ext>
                  </a:extLst>
                </a:gridCol>
                <a:gridCol w="3008142">
                  <a:extLst>
                    <a:ext uri="{9D8B030D-6E8A-4147-A177-3AD203B41FA5}">
                      <a16:colId xmlns:a16="http://schemas.microsoft.com/office/drawing/2014/main" val="424919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The mode of processing used by the right brain 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is similar to that 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is comparable to that 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is comparable in complexity to that 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used by the left brain. 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735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6062"/>
              </p:ext>
            </p:extLst>
          </p:nvPr>
        </p:nvGraphicFramePr>
        <p:xfrm>
          <a:off x="315883" y="3507971"/>
          <a:ext cx="11538066" cy="254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066">
                  <a:extLst>
                    <a:ext uri="{9D8B030D-6E8A-4147-A177-3AD203B41FA5}">
                      <a16:colId xmlns:a16="http://schemas.microsoft.com/office/drawing/2014/main" val="2936357730"/>
                    </a:ext>
                  </a:extLst>
                </a:gridCol>
              </a:tblGrid>
              <a:tr h="2545695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There are a number of similarities between X and Y. 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The effects of X on human health are similar to those of Y. 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Both X and Y generally take place in a ‘safe environment’. 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Numerous studies have compared </a:t>
                      </a: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Xs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in humans and animals and found that they are essentially identical.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1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1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Comparison within one sentence 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5538"/>
              </p:ext>
            </p:extLst>
          </p:nvPr>
        </p:nvGraphicFramePr>
        <p:xfrm>
          <a:off x="357447" y="2158846"/>
          <a:ext cx="11538066" cy="371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066">
                  <a:extLst>
                    <a:ext uri="{9D8B030D-6E8A-4147-A177-3AD203B41FA5}">
                      <a16:colId xmlns:a16="http://schemas.microsoft.com/office/drawing/2014/main" val="2936357730"/>
                    </a:ext>
                  </a:extLst>
                </a:gridCol>
              </a:tblGrid>
              <a:tr h="955964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Oral societies tend to be more concerned with the present whereas/while </a:t>
                      </a:r>
                    </a:p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literate societies have a very definite awareness of the past.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15830"/>
                  </a:ext>
                </a:extLst>
              </a:tr>
              <a:tr h="955964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In contrast to oral communities, it is very difficult to get away from calendar time in literate societies. </a:t>
                      </a:r>
                    </a:p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Compared with people in oral cultures, people in literate cultures organize their lives around clocks and calendars. 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57360"/>
                  </a:ext>
                </a:extLst>
              </a:tr>
              <a:tr h="955964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This interpretation contrasts with that /differs from that/ is different from that of Smith and Jones (2004) who argue that …. 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8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5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Comparison within one sentence (comparative forms)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258" y="1845734"/>
            <a:ext cx="11521440" cy="402336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Women are faster/slower than men at certain precision manual tasks, such as …..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Women </a:t>
            </a:r>
            <a:r>
              <a:rPr lang="en-US" altLang="zh-CN" sz="2800" b="1" dirty="0"/>
              <a:t>tend to perform better/worse than men on tests of perceptual speed.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Further</a:t>
            </a:r>
            <a:r>
              <a:rPr lang="en-US" altLang="zh-CN" sz="2800" b="1" dirty="0"/>
              <a:t>, men are more/less accurate in tests of target-directed motor skills.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Women </a:t>
            </a:r>
            <a:r>
              <a:rPr lang="en-US" altLang="zh-CN" sz="2800" b="1" dirty="0"/>
              <a:t>are more/less likely than men to suffer aphasia when the front part of the brain is damaged.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Adolescents </a:t>
            </a:r>
            <a:r>
              <a:rPr lang="en-US" altLang="zh-CN" sz="2800" b="1" dirty="0"/>
              <a:t>are less likely to be put to sleep by alcohol than adults.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Women </a:t>
            </a:r>
            <a:r>
              <a:rPr lang="en-US" altLang="zh-CN" sz="2800" b="1" dirty="0"/>
              <a:t>tend to have greater/less verbal fluency than men. In the trial, women made fewer errors than men.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317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Indicating difference across two sentences 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706580"/>
              </p:ext>
            </p:extLst>
          </p:nvPr>
        </p:nvGraphicFramePr>
        <p:xfrm>
          <a:off x="507077" y="2561157"/>
          <a:ext cx="108314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410">
                  <a:extLst>
                    <a:ext uri="{9D8B030D-6E8A-4147-A177-3AD203B41FA5}">
                      <a16:colId xmlns:a16="http://schemas.microsoft.com/office/drawing/2014/main" val="1403717094"/>
                    </a:ext>
                  </a:extLst>
                </a:gridCol>
                <a:gridCol w="2942706">
                  <a:extLst>
                    <a:ext uri="{9D8B030D-6E8A-4147-A177-3AD203B41FA5}">
                      <a16:colId xmlns:a16="http://schemas.microsoft.com/office/drawing/2014/main" val="140699033"/>
                    </a:ext>
                  </a:extLst>
                </a:gridCol>
                <a:gridCol w="4289367">
                  <a:extLst>
                    <a:ext uri="{9D8B030D-6E8A-4147-A177-3AD203B41FA5}">
                      <a16:colId xmlns:a16="http://schemas.microsoft.com/office/drawing/2014/main" val="2194325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It is very difficult to get away from calendar time in literate societies. 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By contrast,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In contrast,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On the other hand, </a:t>
                      </a: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many people in oral communities have little idea of the calendar year of their birth. </a:t>
                      </a: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6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60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Indicating similarity across two sentences 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73159"/>
              </p:ext>
            </p:extLst>
          </p:nvPr>
        </p:nvGraphicFramePr>
        <p:xfrm>
          <a:off x="930709" y="3059921"/>
          <a:ext cx="102249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860">
                  <a:extLst>
                    <a:ext uri="{9D8B030D-6E8A-4147-A177-3AD203B41FA5}">
                      <a16:colId xmlns:a16="http://schemas.microsoft.com/office/drawing/2014/main" val="1159524773"/>
                    </a:ext>
                  </a:extLst>
                </a:gridCol>
                <a:gridCol w="2777929">
                  <a:extLst>
                    <a:ext uri="{9D8B030D-6E8A-4147-A177-3AD203B41FA5}">
                      <a16:colId xmlns:a16="http://schemas.microsoft.com/office/drawing/2014/main" val="4106370170"/>
                    </a:ext>
                  </a:extLst>
                </a:gridCol>
                <a:gridCol w="4049183">
                  <a:extLst>
                    <a:ext uri="{9D8B030D-6E8A-4147-A177-3AD203B41FA5}">
                      <a16:colId xmlns:a16="http://schemas.microsoft.com/office/drawing/2014/main" val="87139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Young children learning their first language need simplified input.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smtClean="0">
                          <a:solidFill>
                            <a:schemeClr val="tx1"/>
                          </a:solidFill>
                        </a:rPr>
                        <a:t>Similarly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Likewise,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In the same way, </a:t>
                      </a: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low level adult L2 learners need graded input supplied in most cases by a teacher. 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3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44813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541</Words>
  <Application>Microsoft Office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Calibri</vt:lpstr>
      <vt:lpstr>Calibri Light</vt:lpstr>
      <vt:lpstr>回顾</vt:lpstr>
      <vt:lpstr>Comparing and Contrasting</vt:lpstr>
      <vt:lpstr>Comparing and Contrasting </vt:lpstr>
      <vt:lpstr>Introductory Sentences: Differences </vt:lpstr>
      <vt:lpstr>Introductory Sentences: Similarities </vt:lpstr>
      <vt:lpstr>Comparison within one sentence </vt:lpstr>
      <vt:lpstr>Comparison within one sentence (comparative forms) </vt:lpstr>
      <vt:lpstr>Indicating difference across two sentences </vt:lpstr>
      <vt:lpstr>Indicating similarity across two sentences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and Contrasting</dc:title>
  <dc:creator>Windows 用户</dc:creator>
  <cp:lastModifiedBy>Windows 用户</cp:lastModifiedBy>
  <cp:revision>10</cp:revision>
  <dcterms:created xsi:type="dcterms:W3CDTF">2019-03-10T09:53:26Z</dcterms:created>
  <dcterms:modified xsi:type="dcterms:W3CDTF">2019-03-10T10:17:53Z</dcterms:modified>
</cp:coreProperties>
</file>