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78" y="1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61416EA-FFAF-441B-A5EE-F22C4CE5691B}" type="datetimeFigureOut">
              <a:rPr lang="zh-CN" altLang="en-US" smtClean="0"/>
              <a:t>2019/3/10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879EF8-38B7-4E21-8012-7EADF369517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40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61416EA-FFAF-441B-A5EE-F22C4CE5691B}" type="datetimeFigureOut">
              <a:rPr lang="zh-CN" altLang="en-US" smtClean="0"/>
              <a:t>2019/3/10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879EF8-38B7-4E21-8012-7EADF3695174}" type="slidenum">
              <a:rPr lang="zh-CN" altLang="en-US" smtClean="0"/>
              <a:t>‹#›</a:t>
            </a:fld>
            <a:endParaRPr lang="zh-CN" altLang="en-US"/>
          </a:p>
        </p:txBody>
      </p:sp>
    </p:spTree>
    <p:extLst>
      <p:ext uri="{BB962C8B-B14F-4D97-AF65-F5344CB8AC3E}">
        <p14:creationId xmlns:p14="http://schemas.microsoft.com/office/powerpoint/2010/main" val="126556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61416EA-FFAF-441B-A5EE-F22C4CE5691B}" type="datetimeFigureOut">
              <a:rPr lang="zh-CN" altLang="en-US" smtClean="0"/>
              <a:t>2019/3/10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879EF8-38B7-4E21-8012-7EADF3695174}" type="slidenum">
              <a:rPr lang="zh-CN" altLang="en-US" smtClean="0"/>
              <a:t>‹#›</a:t>
            </a:fld>
            <a:endParaRPr lang="zh-CN" altLang="en-US"/>
          </a:p>
        </p:txBody>
      </p:sp>
    </p:spTree>
    <p:extLst>
      <p:ext uri="{BB962C8B-B14F-4D97-AF65-F5344CB8AC3E}">
        <p14:creationId xmlns:p14="http://schemas.microsoft.com/office/powerpoint/2010/main" val="220727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61416EA-FFAF-441B-A5EE-F22C4CE5691B}" type="datetimeFigureOut">
              <a:rPr lang="zh-CN" altLang="en-US" smtClean="0"/>
              <a:t>2019/3/10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879EF8-38B7-4E21-8012-7EADF3695174}" type="slidenum">
              <a:rPr lang="zh-CN" altLang="en-US" smtClean="0"/>
              <a:t>‹#›</a:t>
            </a:fld>
            <a:endParaRPr lang="zh-CN" altLang="en-US"/>
          </a:p>
        </p:txBody>
      </p:sp>
    </p:spTree>
    <p:extLst>
      <p:ext uri="{BB962C8B-B14F-4D97-AF65-F5344CB8AC3E}">
        <p14:creationId xmlns:p14="http://schemas.microsoft.com/office/powerpoint/2010/main" val="189076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61416EA-FFAF-441B-A5EE-F22C4CE5691B}" type="datetimeFigureOut">
              <a:rPr lang="zh-CN" altLang="en-US" smtClean="0"/>
              <a:t>2019/3/10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879EF8-38B7-4E21-8012-7EADF369517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537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61416EA-FFAF-441B-A5EE-F22C4CE5691B}" type="datetimeFigureOut">
              <a:rPr lang="zh-CN" altLang="en-US" smtClean="0"/>
              <a:t>2019/3/10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879EF8-38B7-4E21-8012-7EADF3695174}" type="slidenum">
              <a:rPr lang="zh-CN" altLang="en-US" smtClean="0"/>
              <a:t>‹#›</a:t>
            </a:fld>
            <a:endParaRPr lang="zh-CN" altLang="en-US"/>
          </a:p>
        </p:txBody>
      </p:sp>
    </p:spTree>
    <p:extLst>
      <p:ext uri="{BB962C8B-B14F-4D97-AF65-F5344CB8AC3E}">
        <p14:creationId xmlns:p14="http://schemas.microsoft.com/office/powerpoint/2010/main" val="3558218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61416EA-FFAF-441B-A5EE-F22C4CE5691B}" type="datetimeFigureOut">
              <a:rPr lang="zh-CN" altLang="en-US" smtClean="0"/>
              <a:t>2019/3/10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B879EF8-38B7-4E21-8012-7EADF3695174}" type="slidenum">
              <a:rPr lang="zh-CN" altLang="en-US" smtClean="0"/>
              <a:t>‹#›</a:t>
            </a:fld>
            <a:endParaRPr lang="zh-CN" altLang="en-US"/>
          </a:p>
        </p:txBody>
      </p:sp>
    </p:spTree>
    <p:extLst>
      <p:ext uri="{BB962C8B-B14F-4D97-AF65-F5344CB8AC3E}">
        <p14:creationId xmlns:p14="http://schemas.microsoft.com/office/powerpoint/2010/main" val="3025748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61416EA-FFAF-441B-A5EE-F22C4CE5691B}" type="datetimeFigureOut">
              <a:rPr lang="zh-CN" altLang="en-US" smtClean="0"/>
              <a:t>2019/3/10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B879EF8-38B7-4E21-8012-7EADF3695174}" type="slidenum">
              <a:rPr lang="zh-CN" altLang="en-US" smtClean="0"/>
              <a:t>‹#›</a:t>
            </a:fld>
            <a:endParaRPr lang="zh-CN" altLang="en-US"/>
          </a:p>
        </p:txBody>
      </p:sp>
    </p:spTree>
    <p:extLst>
      <p:ext uri="{BB962C8B-B14F-4D97-AF65-F5344CB8AC3E}">
        <p14:creationId xmlns:p14="http://schemas.microsoft.com/office/powerpoint/2010/main" val="3689225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61416EA-FFAF-441B-A5EE-F22C4CE5691B}" type="datetimeFigureOut">
              <a:rPr lang="zh-CN" altLang="en-US" smtClean="0"/>
              <a:t>2019/3/10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3B879EF8-38B7-4E21-8012-7EADF3695174}" type="slidenum">
              <a:rPr lang="zh-CN" altLang="en-US" smtClean="0"/>
              <a:t>‹#›</a:t>
            </a:fld>
            <a:endParaRPr lang="zh-CN" altLang="en-US"/>
          </a:p>
        </p:txBody>
      </p:sp>
    </p:spTree>
    <p:extLst>
      <p:ext uri="{BB962C8B-B14F-4D97-AF65-F5344CB8AC3E}">
        <p14:creationId xmlns:p14="http://schemas.microsoft.com/office/powerpoint/2010/main" val="2961943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61416EA-FFAF-441B-A5EE-F22C4CE5691B}" type="datetimeFigureOut">
              <a:rPr lang="zh-CN" altLang="en-US" smtClean="0"/>
              <a:t>2019/3/10</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B879EF8-38B7-4E21-8012-7EADF3695174}" type="slidenum">
              <a:rPr lang="zh-CN" altLang="en-US" smtClean="0"/>
              <a:t>‹#›</a:t>
            </a:fld>
            <a:endParaRPr lang="zh-CN" altLang="en-US"/>
          </a:p>
        </p:txBody>
      </p:sp>
    </p:spTree>
    <p:extLst>
      <p:ext uri="{BB962C8B-B14F-4D97-AF65-F5344CB8AC3E}">
        <p14:creationId xmlns:p14="http://schemas.microsoft.com/office/powerpoint/2010/main" val="29356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61416EA-FFAF-441B-A5EE-F22C4CE5691B}" type="datetimeFigureOut">
              <a:rPr lang="zh-CN" altLang="en-US" smtClean="0"/>
              <a:t>2019/3/10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879EF8-38B7-4E21-8012-7EADF3695174}" type="slidenum">
              <a:rPr lang="zh-CN" altLang="en-US" smtClean="0"/>
              <a:t>‹#›</a:t>
            </a:fld>
            <a:endParaRPr lang="zh-CN" altLang="en-US"/>
          </a:p>
        </p:txBody>
      </p:sp>
    </p:spTree>
    <p:extLst>
      <p:ext uri="{BB962C8B-B14F-4D97-AF65-F5344CB8AC3E}">
        <p14:creationId xmlns:p14="http://schemas.microsoft.com/office/powerpoint/2010/main" val="308161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61416EA-FFAF-441B-A5EE-F22C4CE5691B}" type="datetimeFigureOut">
              <a:rPr lang="zh-CN" altLang="en-US" smtClean="0"/>
              <a:t>2019/3/10</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B879EF8-38B7-4E21-8012-7EADF3695174}"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0670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Defining Terms</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09136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Defining Terms</a:t>
            </a:r>
            <a:endParaRPr lang="zh-CN" altLang="en-US" dirty="0"/>
          </a:p>
        </p:txBody>
      </p:sp>
      <p:sp>
        <p:nvSpPr>
          <p:cNvPr id="3" name="内容占位符 2"/>
          <p:cNvSpPr>
            <a:spLocks noGrp="1"/>
          </p:cNvSpPr>
          <p:nvPr>
            <p:ph idx="1"/>
          </p:nvPr>
        </p:nvSpPr>
        <p:spPr>
          <a:xfrm>
            <a:off x="665018" y="1845734"/>
            <a:ext cx="11172306" cy="4555066"/>
          </a:xfrm>
        </p:spPr>
        <p:txBody>
          <a:bodyPr>
            <a:normAutofit fontScale="92500" lnSpcReduction="10000"/>
          </a:bodyPr>
          <a:lstStyle/>
          <a:p>
            <a:pPr>
              <a:lnSpc>
                <a:spcPct val="135000"/>
              </a:lnSpc>
            </a:pPr>
            <a:r>
              <a:rPr lang="en-US" altLang="zh-CN" sz="2800" b="1" dirty="0"/>
              <a:t>In academic work students are often expected to give definitions of key words and phrases in order to demonstrate to their tutors that they understand these terms clearly. Academic writers generally, however, define terms so that their readers understand exactly what is meant when certain key terms are used. When important words are not clearly understood misinterpretation may result. In fact, many disagreements (academic, legal, diplomatic, personal) arise as a result of different interpretations of the same term. In academic writing, teachers and their students often have to explore these differing interpretations before moving on to study a topic. </a:t>
            </a:r>
            <a:endParaRPr lang="zh-CN" altLang="en-US" sz="2800" b="1" dirty="0"/>
          </a:p>
        </p:txBody>
      </p:sp>
    </p:spTree>
    <p:extLst>
      <p:ext uri="{BB962C8B-B14F-4D97-AF65-F5344CB8AC3E}">
        <p14:creationId xmlns:p14="http://schemas.microsoft.com/office/powerpoint/2010/main" val="1863758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Introductory phrases: </a:t>
            </a:r>
            <a:endParaRPr lang="zh-CN" altLang="en-US" b="1" dirty="0"/>
          </a:p>
        </p:txBody>
      </p:sp>
      <p:sp>
        <p:nvSpPr>
          <p:cNvPr id="3" name="内容占位符 2"/>
          <p:cNvSpPr>
            <a:spLocks noGrp="1"/>
          </p:cNvSpPr>
          <p:nvPr>
            <p:ph idx="1"/>
          </p:nvPr>
        </p:nvSpPr>
        <p:spPr>
          <a:xfrm>
            <a:off x="1097280" y="2228119"/>
            <a:ext cx="10058400" cy="4023360"/>
          </a:xfrm>
        </p:spPr>
        <p:txBody>
          <a:bodyPr>
            <a:normAutofit/>
          </a:bodyPr>
          <a:lstStyle/>
          <a:p>
            <a:r>
              <a:rPr lang="en-US" altLang="zh-CN" sz="2800" b="1" dirty="0">
                <a:solidFill>
                  <a:schemeClr val="bg2">
                    <a:lumMod val="10000"/>
                  </a:schemeClr>
                </a:solidFill>
              </a:rPr>
              <a:t>It is necessary here to clarify exactly what is meant by .... </a:t>
            </a:r>
            <a:endParaRPr lang="en-US" altLang="zh-CN" sz="2800" b="1" dirty="0" smtClean="0">
              <a:solidFill>
                <a:schemeClr val="bg2">
                  <a:lumMod val="10000"/>
                </a:schemeClr>
              </a:solidFill>
            </a:endParaRPr>
          </a:p>
          <a:p>
            <a:r>
              <a:rPr lang="en-US" altLang="zh-CN" sz="2800" b="1" dirty="0" smtClean="0">
                <a:solidFill>
                  <a:schemeClr val="bg2">
                    <a:lumMod val="10000"/>
                  </a:schemeClr>
                </a:solidFill>
              </a:rPr>
              <a:t>This </a:t>
            </a:r>
            <a:r>
              <a:rPr lang="en-US" altLang="zh-CN" sz="2800" b="1" dirty="0">
                <a:solidFill>
                  <a:schemeClr val="bg2">
                    <a:lumMod val="10000"/>
                  </a:schemeClr>
                </a:solidFill>
              </a:rPr>
              <a:t>shows a need to be explicit about exactly what is meant by the word X. </a:t>
            </a:r>
            <a:endParaRPr lang="en-US" altLang="zh-CN" sz="2800" b="1" dirty="0" smtClean="0">
              <a:solidFill>
                <a:schemeClr val="bg2">
                  <a:lumMod val="10000"/>
                </a:schemeClr>
              </a:solidFill>
            </a:endParaRPr>
          </a:p>
          <a:p>
            <a:r>
              <a:rPr lang="en-US" altLang="zh-CN" sz="2800" b="1" dirty="0" smtClean="0">
                <a:solidFill>
                  <a:schemeClr val="bg2">
                    <a:lumMod val="10000"/>
                  </a:schemeClr>
                </a:solidFill>
              </a:rPr>
              <a:t>X </a:t>
            </a:r>
            <a:r>
              <a:rPr lang="en-US" altLang="zh-CN" sz="2800" b="1" dirty="0">
                <a:solidFill>
                  <a:schemeClr val="bg2">
                    <a:lumMod val="10000"/>
                  </a:schemeClr>
                </a:solidFill>
              </a:rPr>
              <a:t>is a term frequently used in the literature, but to date there is no consensus about .... </a:t>
            </a:r>
            <a:endParaRPr lang="en-US" altLang="zh-CN" sz="2800" b="1" dirty="0" smtClean="0">
              <a:solidFill>
                <a:schemeClr val="bg2">
                  <a:lumMod val="10000"/>
                </a:schemeClr>
              </a:solidFill>
            </a:endParaRPr>
          </a:p>
          <a:p>
            <a:r>
              <a:rPr lang="en-US" altLang="zh-CN" sz="2800" b="1" dirty="0" smtClean="0">
                <a:solidFill>
                  <a:schemeClr val="bg2">
                    <a:lumMod val="10000"/>
                  </a:schemeClr>
                </a:solidFill>
              </a:rPr>
              <a:t>There </a:t>
            </a:r>
            <a:r>
              <a:rPr lang="en-US" altLang="zh-CN" sz="2800" b="1" dirty="0">
                <a:solidFill>
                  <a:schemeClr val="bg2">
                    <a:lumMod val="10000"/>
                  </a:schemeClr>
                </a:solidFill>
              </a:rPr>
              <a:t>is a degree of uncertainty around the terminology in .... </a:t>
            </a:r>
            <a:endParaRPr lang="zh-CN" altLang="en-US" sz="2800" b="1" dirty="0">
              <a:solidFill>
                <a:schemeClr val="bg2">
                  <a:lumMod val="10000"/>
                </a:schemeClr>
              </a:solidFill>
            </a:endParaRPr>
          </a:p>
        </p:txBody>
      </p:sp>
    </p:spTree>
    <p:extLst>
      <p:ext uri="{BB962C8B-B14F-4D97-AF65-F5344CB8AC3E}">
        <p14:creationId xmlns:p14="http://schemas.microsoft.com/office/powerpoint/2010/main" val="3660674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Simple three-part definitions </a:t>
            </a:r>
            <a:endParaRPr lang="zh-CN" altLang="en-US"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608026156"/>
              </p:ext>
            </p:extLst>
          </p:nvPr>
        </p:nvGraphicFramePr>
        <p:xfrm>
          <a:off x="16626" y="1846263"/>
          <a:ext cx="12175374" cy="5059680"/>
        </p:xfrm>
        <a:graphic>
          <a:graphicData uri="http://schemas.openxmlformats.org/drawingml/2006/table">
            <a:tbl>
              <a:tblPr firstRow="1" bandRow="1">
                <a:tableStyleId>{5C22544A-7EE6-4342-B048-85BDC9FD1C3A}</a:tableStyleId>
              </a:tblPr>
              <a:tblGrid>
                <a:gridCol w="2942705">
                  <a:extLst>
                    <a:ext uri="{9D8B030D-6E8A-4147-A177-3AD203B41FA5}">
                      <a16:colId xmlns:a16="http://schemas.microsoft.com/office/drawing/2014/main" val="3642749063"/>
                    </a:ext>
                  </a:extLst>
                </a:gridCol>
                <a:gridCol w="2211185">
                  <a:extLst>
                    <a:ext uri="{9D8B030D-6E8A-4147-A177-3AD203B41FA5}">
                      <a16:colId xmlns:a16="http://schemas.microsoft.com/office/drawing/2014/main" val="2242837962"/>
                    </a:ext>
                  </a:extLst>
                </a:gridCol>
                <a:gridCol w="7021484">
                  <a:extLst>
                    <a:ext uri="{9D8B030D-6E8A-4147-A177-3AD203B41FA5}">
                      <a16:colId xmlns:a16="http://schemas.microsoft.com/office/drawing/2014/main" val="3069269961"/>
                    </a:ext>
                  </a:extLst>
                </a:gridCol>
              </a:tblGrid>
              <a:tr h="370840">
                <a:tc>
                  <a:txBody>
                    <a:bodyPr/>
                    <a:lstStyle/>
                    <a:p>
                      <a:r>
                        <a:rPr lang="en-US" altLang="zh-CN" sz="2800" dirty="0" smtClean="0">
                          <a:solidFill>
                            <a:schemeClr val="bg2">
                              <a:lumMod val="10000"/>
                            </a:schemeClr>
                          </a:solidFill>
                        </a:rPr>
                        <a:t>A university is </a:t>
                      </a:r>
                      <a:endParaRPr lang="zh-CN" altLang="en-US" sz="2800" dirty="0">
                        <a:solidFill>
                          <a:schemeClr val="bg2">
                            <a:lumMod val="10000"/>
                          </a:schemeClr>
                        </a:solidFill>
                      </a:endParaRPr>
                    </a:p>
                  </a:txBody>
                  <a:tcPr>
                    <a:solidFill>
                      <a:schemeClr val="accent1">
                        <a:lumMod val="40000"/>
                        <a:lumOff val="60000"/>
                      </a:schemeClr>
                    </a:solidFill>
                  </a:tcPr>
                </a:tc>
                <a:tc>
                  <a:txBody>
                    <a:bodyPr/>
                    <a:lstStyle/>
                    <a:p>
                      <a:r>
                        <a:rPr lang="en-US" altLang="zh-CN" sz="2800" dirty="0" smtClean="0">
                          <a:solidFill>
                            <a:schemeClr val="bg2">
                              <a:lumMod val="10000"/>
                            </a:schemeClr>
                          </a:solidFill>
                        </a:rPr>
                        <a:t>an institution </a:t>
                      </a:r>
                      <a:endParaRPr lang="zh-CN" altLang="en-US" sz="2800" dirty="0">
                        <a:solidFill>
                          <a:schemeClr val="bg2">
                            <a:lumMod val="10000"/>
                          </a:schemeClr>
                        </a:solidFill>
                      </a:endParaRPr>
                    </a:p>
                  </a:txBody>
                  <a:tcPr>
                    <a:solidFill>
                      <a:schemeClr val="accent1">
                        <a:lumMod val="40000"/>
                        <a:lumOff val="60000"/>
                      </a:schemeClr>
                    </a:solidFill>
                  </a:tcPr>
                </a:tc>
                <a:tc>
                  <a:txBody>
                    <a:bodyPr/>
                    <a:lstStyle/>
                    <a:p>
                      <a:r>
                        <a:rPr lang="en-US" altLang="zh-CN" sz="2800" dirty="0" smtClean="0">
                          <a:solidFill>
                            <a:schemeClr val="bg2">
                              <a:lumMod val="10000"/>
                            </a:schemeClr>
                          </a:solidFill>
                        </a:rPr>
                        <a:t>where knowledge is produced and passed on to others </a:t>
                      </a:r>
                      <a:endParaRPr lang="zh-CN" altLang="en-US" sz="2800" dirty="0">
                        <a:solidFill>
                          <a:schemeClr val="bg2">
                            <a:lumMod val="10000"/>
                          </a:schemeClr>
                        </a:solidFill>
                      </a:endParaRPr>
                    </a:p>
                  </a:txBody>
                  <a:tcPr>
                    <a:solidFill>
                      <a:schemeClr val="accent1">
                        <a:lumMod val="40000"/>
                        <a:lumOff val="60000"/>
                      </a:schemeClr>
                    </a:solidFill>
                  </a:tcPr>
                </a:tc>
                <a:extLst>
                  <a:ext uri="{0D108BD9-81ED-4DB2-BD59-A6C34878D82A}">
                    <a16:rowId xmlns:a16="http://schemas.microsoft.com/office/drawing/2014/main" val="1524450651"/>
                  </a:ext>
                </a:extLst>
              </a:tr>
              <a:tr h="370840">
                <a:tc>
                  <a:txBody>
                    <a:bodyPr/>
                    <a:lstStyle/>
                    <a:p>
                      <a:r>
                        <a:rPr lang="en-US" altLang="zh-CN" sz="2800" b="1" dirty="0" smtClean="0">
                          <a:solidFill>
                            <a:schemeClr val="bg2">
                              <a:lumMod val="10000"/>
                            </a:schemeClr>
                          </a:solidFill>
                        </a:rPr>
                        <a:t>Social Economics may be defined as </a:t>
                      </a: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2">
                              <a:lumMod val="10000"/>
                            </a:schemeClr>
                          </a:solidFill>
                        </a:rPr>
                        <a:t>the branch of economics </a:t>
                      </a: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2">
                              <a:lumMod val="10000"/>
                            </a:schemeClr>
                          </a:solidFill>
                        </a:rPr>
                        <a:t>[which is] concerned with the measurement causes and consequences of social problems. </a:t>
                      </a:r>
                      <a:endParaRPr lang="zh-CN" altLang="en-US" sz="2800" b="1" dirty="0" smtClean="0">
                        <a:solidFill>
                          <a:schemeClr val="bg2">
                            <a:lumMod val="10000"/>
                          </a:schemeClr>
                        </a:solidFill>
                      </a:endParaRPr>
                    </a:p>
                  </a:txBody>
                  <a:tcPr>
                    <a:solidFill>
                      <a:schemeClr val="accent1">
                        <a:lumMod val="40000"/>
                        <a:lumOff val="60000"/>
                      </a:schemeClr>
                    </a:solidFill>
                  </a:tcPr>
                </a:tc>
                <a:extLst>
                  <a:ext uri="{0D108BD9-81ED-4DB2-BD59-A6C34878D82A}">
                    <a16:rowId xmlns:a16="http://schemas.microsoft.com/office/drawing/2014/main" val="1124604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2">
                              <a:lumMod val="10000"/>
                            </a:schemeClr>
                          </a:solidFill>
                        </a:rPr>
                        <a:t>Research may be defined as  </a:t>
                      </a:r>
                    </a:p>
                    <a:p>
                      <a:endParaRPr lang="en-US" altLang="zh-CN" sz="2800" b="1" dirty="0" smtClean="0">
                        <a:solidFill>
                          <a:schemeClr val="bg2">
                            <a:lumMod val="10000"/>
                          </a:schemeClr>
                        </a:solidFill>
                      </a:endParaRPr>
                    </a:p>
                  </a:txBody>
                  <a:tcPr>
                    <a:solidFill>
                      <a:schemeClr val="accent1">
                        <a:lumMod val="40000"/>
                        <a:lumOff val="60000"/>
                      </a:schemeClr>
                    </a:solidFill>
                  </a:tcPr>
                </a:tc>
                <a:tc>
                  <a:txBody>
                    <a:bodyPr/>
                    <a:lstStyle/>
                    <a:p>
                      <a:r>
                        <a:rPr lang="en-US" altLang="zh-CN" sz="2800" b="1" dirty="0" smtClean="0">
                          <a:solidFill>
                            <a:schemeClr val="bg2">
                              <a:lumMod val="10000"/>
                            </a:schemeClr>
                          </a:solidFill>
                        </a:rPr>
                        <a:t>a systematic process </a:t>
                      </a:r>
                    </a:p>
                    <a:p>
                      <a:endParaRPr lang="zh-CN" altLang="en-US" sz="2800" dirty="0">
                        <a:solidFill>
                          <a:schemeClr val="bg2">
                            <a:lumMod val="10000"/>
                          </a:schemeClr>
                        </a:solidFill>
                      </a:endParaRPr>
                    </a:p>
                  </a:txBody>
                  <a:tcPr>
                    <a:solidFill>
                      <a:schemeClr val="accent1">
                        <a:lumMod val="40000"/>
                        <a:lumOff val="60000"/>
                      </a:schemeClr>
                    </a:solidFill>
                  </a:tcPr>
                </a:tc>
                <a:tc>
                  <a:txBody>
                    <a:bodyPr/>
                    <a:lstStyle/>
                    <a:p>
                      <a:r>
                        <a:rPr lang="en-US" altLang="zh-CN" sz="2800" b="1" dirty="0" smtClean="0">
                          <a:solidFill>
                            <a:schemeClr val="bg2">
                              <a:lumMod val="10000"/>
                            </a:schemeClr>
                          </a:solidFill>
                        </a:rPr>
                        <a:t>which consists of three elements or components: (1) a question, problem, or hypothesis, (2) data, and (3) analysis and interpretation of data.</a:t>
                      </a:r>
                      <a:endParaRPr lang="zh-CN" altLang="en-US" sz="2800" b="1" dirty="0">
                        <a:solidFill>
                          <a:schemeClr val="bg2">
                            <a:lumMod val="10000"/>
                          </a:schemeClr>
                        </a:solidFill>
                      </a:endParaRPr>
                    </a:p>
                  </a:txBody>
                  <a:tcPr>
                    <a:solidFill>
                      <a:schemeClr val="accent1">
                        <a:lumMod val="40000"/>
                        <a:lumOff val="60000"/>
                      </a:schemeClr>
                    </a:solidFill>
                  </a:tcPr>
                </a:tc>
                <a:extLst>
                  <a:ext uri="{0D108BD9-81ED-4DB2-BD59-A6C34878D82A}">
                    <a16:rowId xmlns:a16="http://schemas.microsoft.com/office/drawing/2014/main" val="213460890"/>
                  </a:ext>
                </a:extLst>
              </a:tr>
              <a:tr h="370840">
                <a:tc>
                  <a:txBody>
                    <a:bodyPr/>
                    <a:lstStyle/>
                    <a:p>
                      <a:r>
                        <a:rPr lang="en-US" altLang="zh-CN" sz="2800" b="1" dirty="0" smtClean="0">
                          <a:solidFill>
                            <a:schemeClr val="bg2">
                              <a:lumMod val="10000"/>
                            </a:schemeClr>
                          </a:solidFill>
                        </a:rPr>
                        <a:t>Braille is </a:t>
                      </a:r>
                      <a:endParaRPr lang="en-US" altLang="zh-CN" sz="2800" b="1" dirty="0" smtClean="0">
                        <a:solidFill>
                          <a:schemeClr val="bg2">
                            <a:lumMod val="10000"/>
                          </a:schemeClr>
                        </a:solidFill>
                      </a:endParaRP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2">
                              <a:lumMod val="10000"/>
                            </a:schemeClr>
                          </a:solidFill>
                        </a:rPr>
                        <a:t>a system  </a:t>
                      </a:r>
                    </a:p>
                    <a:p>
                      <a:endParaRPr lang="zh-CN" altLang="en-US" sz="2800" dirty="0">
                        <a:solidFill>
                          <a:schemeClr val="bg2">
                            <a:lumMod val="10000"/>
                          </a:schemeClr>
                        </a:solidFill>
                      </a:endParaRPr>
                    </a:p>
                  </a:txBody>
                  <a:tcPr>
                    <a:solidFill>
                      <a:schemeClr val="accent1">
                        <a:lumMod val="40000"/>
                        <a:lumOff val="60000"/>
                      </a:schemeClr>
                    </a:solidFill>
                  </a:tcPr>
                </a:tc>
                <a:tc>
                  <a:txBody>
                    <a:bodyPr/>
                    <a:lstStyle/>
                    <a:p>
                      <a:r>
                        <a:rPr lang="en-US" altLang="zh-CN" sz="2800" b="1" dirty="0" smtClean="0">
                          <a:solidFill>
                            <a:schemeClr val="bg2">
                              <a:lumMod val="10000"/>
                            </a:schemeClr>
                          </a:solidFill>
                        </a:rPr>
                        <a:t>of touch reading and writing for blind people in which raised dots on paper represent the letters of the alphabet. </a:t>
                      </a:r>
                      <a:endParaRPr lang="zh-CN" altLang="en-US" sz="2800" b="1" dirty="0">
                        <a:solidFill>
                          <a:schemeClr val="bg2">
                            <a:lumMod val="10000"/>
                          </a:schemeClr>
                        </a:solidFill>
                      </a:endParaRPr>
                    </a:p>
                  </a:txBody>
                  <a:tcPr>
                    <a:solidFill>
                      <a:schemeClr val="accent1">
                        <a:lumMod val="40000"/>
                        <a:lumOff val="60000"/>
                      </a:schemeClr>
                    </a:solidFill>
                  </a:tcPr>
                </a:tc>
                <a:extLst>
                  <a:ext uri="{0D108BD9-81ED-4DB2-BD59-A6C34878D82A}">
                    <a16:rowId xmlns:a16="http://schemas.microsoft.com/office/drawing/2014/main" val="3137930629"/>
                  </a:ext>
                </a:extLst>
              </a:tr>
            </a:tbl>
          </a:graphicData>
        </a:graphic>
      </p:graphicFrame>
    </p:spTree>
    <p:extLst>
      <p:ext uri="{BB962C8B-B14F-4D97-AF65-F5344CB8AC3E}">
        <p14:creationId xmlns:p14="http://schemas.microsoft.com/office/powerpoint/2010/main" val="2363584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General meanings or application of meanings </a:t>
            </a:r>
            <a:endParaRPr lang="zh-CN" altLang="en-US" b="1" dirty="0"/>
          </a:p>
        </p:txBody>
      </p:sp>
      <p:sp>
        <p:nvSpPr>
          <p:cNvPr id="3" name="内容占位符 2"/>
          <p:cNvSpPr>
            <a:spLocks noGrp="1"/>
          </p:cNvSpPr>
          <p:nvPr>
            <p:ph idx="1"/>
          </p:nvPr>
        </p:nvSpPr>
        <p:spPr>
          <a:xfrm>
            <a:off x="714895" y="1845734"/>
            <a:ext cx="10806545" cy="4023360"/>
          </a:xfrm>
        </p:spPr>
        <p:txBody>
          <a:bodyPr>
            <a:noAutofit/>
          </a:bodyPr>
          <a:lstStyle/>
          <a:p>
            <a:r>
              <a:rPr lang="en-US" altLang="zh-CN" sz="2800" b="1" dirty="0">
                <a:solidFill>
                  <a:schemeClr val="bg2">
                    <a:lumMod val="10000"/>
                  </a:schemeClr>
                </a:solidFill>
              </a:rPr>
              <a:t>The term X has come to be used to refer to …. </a:t>
            </a:r>
            <a:endParaRPr lang="en-US" altLang="zh-CN" sz="2800" b="1" dirty="0" smtClean="0">
              <a:solidFill>
                <a:schemeClr val="bg2">
                  <a:lumMod val="10000"/>
                </a:schemeClr>
              </a:solidFill>
            </a:endParaRPr>
          </a:p>
          <a:p>
            <a:r>
              <a:rPr lang="en-US" altLang="zh-CN" sz="2800" b="1" dirty="0" smtClean="0">
                <a:solidFill>
                  <a:schemeClr val="bg2">
                    <a:lumMod val="10000"/>
                  </a:schemeClr>
                </a:solidFill>
              </a:rPr>
              <a:t>The </a:t>
            </a:r>
            <a:r>
              <a:rPr lang="en-US" altLang="zh-CN" sz="2800" b="1" dirty="0">
                <a:solidFill>
                  <a:schemeClr val="bg2">
                    <a:lumMod val="10000"/>
                  </a:schemeClr>
                </a:solidFill>
              </a:rPr>
              <a:t>term X is generally understood to mean …. </a:t>
            </a:r>
            <a:endParaRPr lang="en-US" altLang="zh-CN" sz="2800" b="1" dirty="0" smtClean="0">
              <a:solidFill>
                <a:schemeClr val="bg2">
                  <a:lumMod val="10000"/>
                </a:schemeClr>
              </a:solidFill>
            </a:endParaRPr>
          </a:p>
          <a:p>
            <a:r>
              <a:rPr lang="en-US" altLang="zh-CN" sz="2800" b="1" dirty="0" smtClean="0">
                <a:solidFill>
                  <a:schemeClr val="bg2">
                    <a:lumMod val="10000"/>
                  </a:schemeClr>
                </a:solidFill>
              </a:rPr>
              <a:t>The </a:t>
            </a:r>
            <a:r>
              <a:rPr lang="en-US" altLang="zh-CN" sz="2800" b="1" dirty="0">
                <a:solidFill>
                  <a:schemeClr val="bg2">
                    <a:lumMod val="10000"/>
                  </a:schemeClr>
                </a:solidFill>
              </a:rPr>
              <a:t>term X has been applied to situations where students …. </a:t>
            </a:r>
            <a:endParaRPr lang="en-US" altLang="zh-CN" sz="2800" b="1" dirty="0" smtClean="0">
              <a:solidFill>
                <a:schemeClr val="bg2">
                  <a:lumMod val="10000"/>
                </a:schemeClr>
              </a:solidFill>
            </a:endParaRPr>
          </a:p>
          <a:p>
            <a:r>
              <a:rPr lang="en-US" altLang="zh-CN" sz="2800" b="1" dirty="0" smtClean="0">
                <a:solidFill>
                  <a:schemeClr val="bg2">
                    <a:lumMod val="10000"/>
                  </a:schemeClr>
                </a:solidFill>
              </a:rPr>
              <a:t>In </a:t>
            </a:r>
            <a:r>
              <a:rPr lang="en-US" altLang="zh-CN" sz="2800" b="1" dirty="0">
                <a:solidFill>
                  <a:schemeClr val="bg2">
                    <a:lumMod val="10000"/>
                  </a:schemeClr>
                </a:solidFill>
              </a:rPr>
              <a:t>the literature, the term tends to be used to refer to </a:t>
            </a:r>
            <a:r>
              <a:rPr lang="en-US" altLang="zh-CN" sz="2800" b="1" dirty="0" smtClean="0">
                <a:solidFill>
                  <a:schemeClr val="bg2">
                    <a:lumMod val="10000"/>
                  </a:schemeClr>
                </a:solidFill>
              </a:rPr>
              <a:t>….</a:t>
            </a:r>
          </a:p>
          <a:p>
            <a:r>
              <a:rPr lang="en-US" altLang="zh-CN" sz="2800" b="1" dirty="0" smtClean="0">
                <a:solidFill>
                  <a:schemeClr val="bg2">
                    <a:lumMod val="10000"/>
                  </a:schemeClr>
                </a:solidFill>
              </a:rPr>
              <a:t> </a:t>
            </a:r>
            <a:r>
              <a:rPr lang="en-US" altLang="zh-CN" sz="2800" b="1" dirty="0">
                <a:solidFill>
                  <a:schemeClr val="bg2">
                    <a:lumMod val="10000"/>
                  </a:schemeClr>
                </a:solidFill>
              </a:rPr>
              <a:t>The broad use of the term X is sometimes equated with …. </a:t>
            </a:r>
            <a:endParaRPr lang="en-US" altLang="zh-CN" sz="2800" b="1" dirty="0" smtClean="0">
              <a:solidFill>
                <a:schemeClr val="bg2">
                  <a:lumMod val="10000"/>
                </a:schemeClr>
              </a:solidFill>
            </a:endParaRPr>
          </a:p>
          <a:p>
            <a:r>
              <a:rPr lang="en-US" altLang="zh-CN" sz="2800" b="1" dirty="0" smtClean="0">
                <a:solidFill>
                  <a:schemeClr val="bg2">
                    <a:lumMod val="10000"/>
                  </a:schemeClr>
                </a:solidFill>
              </a:rPr>
              <a:t>Whereas </a:t>
            </a:r>
            <a:r>
              <a:rPr lang="en-US" altLang="zh-CN" sz="2800" b="1" dirty="0">
                <a:solidFill>
                  <a:schemeClr val="bg2">
                    <a:lumMod val="10000"/>
                  </a:schemeClr>
                </a:solidFill>
              </a:rPr>
              <a:t>X refers to the operations of …., Y refers to the …. </a:t>
            </a:r>
            <a:endParaRPr lang="en-US" altLang="zh-CN" sz="2800" b="1" dirty="0" smtClean="0">
              <a:solidFill>
                <a:schemeClr val="bg2">
                  <a:lumMod val="10000"/>
                </a:schemeClr>
              </a:solidFill>
            </a:endParaRPr>
          </a:p>
          <a:p>
            <a:r>
              <a:rPr lang="en-US" altLang="zh-CN" sz="2800" b="1" dirty="0" smtClean="0">
                <a:solidFill>
                  <a:schemeClr val="bg2">
                    <a:lumMod val="10000"/>
                  </a:schemeClr>
                </a:solidFill>
              </a:rPr>
              <a:t>The </a:t>
            </a:r>
            <a:r>
              <a:rPr lang="en-US" altLang="zh-CN" sz="2800" b="1" dirty="0">
                <a:solidFill>
                  <a:schemeClr val="bg2">
                    <a:lumMod val="10000"/>
                  </a:schemeClr>
                </a:solidFill>
              </a:rPr>
              <a:t>term disease refers to a biological event </a:t>
            </a:r>
            <a:r>
              <a:rPr lang="en-US" altLang="zh-CN" sz="2800" b="1" dirty="0" smtClean="0">
                <a:solidFill>
                  <a:schemeClr val="bg2">
                    <a:lumMod val="10000"/>
                  </a:schemeClr>
                </a:solidFill>
              </a:rPr>
              <a:t>characterized </a:t>
            </a:r>
            <a:r>
              <a:rPr lang="en-US" altLang="zh-CN" sz="2800" b="1" dirty="0">
                <a:solidFill>
                  <a:schemeClr val="bg2">
                    <a:lumMod val="10000"/>
                  </a:schemeClr>
                </a:solidFill>
              </a:rPr>
              <a:t>by ….. </a:t>
            </a:r>
            <a:endParaRPr lang="en-US" altLang="zh-CN" sz="2800" b="1" dirty="0" smtClean="0">
              <a:solidFill>
                <a:schemeClr val="bg2">
                  <a:lumMod val="10000"/>
                </a:schemeClr>
              </a:solidFill>
            </a:endParaRPr>
          </a:p>
          <a:p>
            <a:r>
              <a:rPr lang="en-US" altLang="zh-CN" sz="2800" b="1" dirty="0" smtClean="0">
                <a:solidFill>
                  <a:schemeClr val="bg2">
                    <a:lumMod val="10000"/>
                  </a:schemeClr>
                </a:solidFill>
              </a:rPr>
              <a:t>The </a:t>
            </a:r>
            <a:r>
              <a:rPr lang="en-US" altLang="zh-CN" sz="2800" b="1" dirty="0">
                <a:solidFill>
                  <a:schemeClr val="bg2">
                    <a:lumMod val="10000"/>
                  </a:schemeClr>
                </a:solidFill>
              </a:rPr>
              <a:t>term X is a relatively new name for a Y, commonly referred to…. </a:t>
            </a:r>
            <a:endParaRPr lang="zh-CN" altLang="en-US" sz="2800" b="1" dirty="0">
              <a:solidFill>
                <a:schemeClr val="bg2">
                  <a:lumMod val="10000"/>
                </a:schemeClr>
              </a:solidFill>
            </a:endParaRPr>
          </a:p>
        </p:txBody>
      </p:sp>
    </p:spTree>
    <p:extLst>
      <p:ext uri="{BB962C8B-B14F-4D97-AF65-F5344CB8AC3E}">
        <p14:creationId xmlns:p14="http://schemas.microsoft.com/office/powerpoint/2010/main" val="2310066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Indicating difficulties in defining a term </a:t>
            </a:r>
            <a:endParaRPr lang="zh-CN" altLang="en-US" b="1" dirty="0"/>
          </a:p>
        </p:txBody>
      </p:sp>
      <p:sp>
        <p:nvSpPr>
          <p:cNvPr id="3" name="内容占位符 2"/>
          <p:cNvSpPr>
            <a:spLocks noGrp="1"/>
          </p:cNvSpPr>
          <p:nvPr>
            <p:ph idx="1"/>
          </p:nvPr>
        </p:nvSpPr>
        <p:spPr>
          <a:xfrm>
            <a:off x="1097280" y="2161617"/>
            <a:ext cx="10058400" cy="4023360"/>
          </a:xfrm>
        </p:spPr>
        <p:txBody>
          <a:bodyPr>
            <a:normAutofit/>
          </a:bodyPr>
          <a:lstStyle/>
          <a:p>
            <a:r>
              <a:rPr lang="en-US" altLang="zh-CN" sz="2800" b="1" dirty="0"/>
              <a:t>A generally accepted definition of X is lacking. </a:t>
            </a:r>
            <a:endParaRPr lang="en-US" altLang="zh-CN" sz="2800" b="1" dirty="0" smtClean="0"/>
          </a:p>
          <a:p>
            <a:r>
              <a:rPr lang="en-US" altLang="zh-CN" sz="2800" b="1" dirty="0" smtClean="0"/>
              <a:t>Unfortunately</a:t>
            </a:r>
            <a:r>
              <a:rPr lang="en-US" altLang="zh-CN" sz="2800" b="1" dirty="0"/>
              <a:t>, X remains a poorly defined term. </a:t>
            </a:r>
            <a:endParaRPr lang="en-US" altLang="zh-CN" sz="2800" b="1" dirty="0" smtClean="0"/>
          </a:p>
          <a:p>
            <a:r>
              <a:rPr lang="en-US" altLang="zh-CN" sz="2800" b="1" dirty="0" smtClean="0"/>
              <a:t>The </a:t>
            </a:r>
            <a:r>
              <a:rPr lang="en-US" altLang="zh-CN" sz="2800" b="1" dirty="0"/>
              <a:t>term X embodies a multitude of concepts which …. </a:t>
            </a:r>
            <a:endParaRPr lang="en-US" altLang="zh-CN" sz="2800" b="1" dirty="0" smtClean="0"/>
          </a:p>
          <a:p>
            <a:r>
              <a:rPr lang="en-US" altLang="zh-CN" sz="2800" b="1" dirty="0" smtClean="0"/>
              <a:t>A </a:t>
            </a:r>
            <a:r>
              <a:rPr lang="en-US" altLang="zh-CN" sz="2800" b="1" dirty="0"/>
              <a:t>further definition is given by Smith (1982) who describes …. </a:t>
            </a:r>
            <a:endParaRPr lang="en-US" altLang="zh-CN" sz="2800" b="1" dirty="0" smtClean="0"/>
          </a:p>
          <a:p>
            <a:r>
              <a:rPr lang="en-US" altLang="zh-CN" sz="2800" b="1" dirty="0" smtClean="0"/>
              <a:t>In </a:t>
            </a:r>
            <a:r>
              <a:rPr lang="en-US" altLang="zh-CN" sz="2800" b="1" dirty="0"/>
              <a:t>the field of language teaching, various definitions of X are found. </a:t>
            </a:r>
            <a:endParaRPr lang="en-US" altLang="zh-CN" sz="2800" b="1" dirty="0" smtClean="0"/>
          </a:p>
          <a:p>
            <a:r>
              <a:rPr lang="en-US" altLang="zh-CN" sz="2800" b="1" dirty="0" smtClean="0"/>
              <a:t>Although </a:t>
            </a:r>
            <a:r>
              <a:rPr lang="en-US" altLang="zh-CN" sz="2800" b="1" dirty="0"/>
              <a:t>differences of opinion still exist, there appears to be some agreement that X refers to …. </a:t>
            </a:r>
            <a:endParaRPr lang="zh-CN" altLang="en-US" sz="2800" b="1" dirty="0"/>
          </a:p>
        </p:txBody>
      </p:sp>
    </p:spTree>
    <p:extLst>
      <p:ext uri="{BB962C8B-B14F-4D97-AF65-F5344CB8AC3E}">
        <p14:creationId xmlns:p14="http://schemas.microsoft.com/office/powerpoint/2010/main" val="496858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Specifying terms that are used in an essay or thesis </a:t>
            </a:r>
            <a:endParaRPr lang="zh-CN" altLang="en-US" b="1" dirty="0"/>
          </a:p>
        </p:txBody>
      </p:sp>
      <p:sp>
        <p:nvSpPr>
          <p:cNvPr id="3" name="内容占位符 2"/>
          <p:cNvSpPr>
            <a:spLocks noGrp="1"/>
          </p:cNvSpPr>
          <p:nvPr>
            <p:ph idx="1"/>
          </p:nvPr>
        </p:nvSpPr>
        <p:spPr>
          <a:xfrm>
            <a:off x="515389" y="2194868"/>
            <a:ext cx="11222181" cy="4023360"/>
          </a:xfrm>
        </p:spPr>
        <p:txBody>
          <a:bodyPr>
            <a:noAutofit/>
          </a:bodyPr>
          <a:lstStyle/>
          <a:p>
            <a:r>
              <a:rPr lang="en-US" altLang="zh-CN" sz="2800" b="1" dirty="0"/>
              <a:t>In the present report, X was therefore defined in terms of ….  </a:t>
            </a:r>
            <a:endParaRPr lang="en-US" altLang="zh-CN" sz="2800" b="1" dirty="0" smtClean="0"/>
          </a:p>
          <a:p>
            <a:r>
              <a:rPr lang="en-US" altLang="zh-CN" sz="2800" b="1" dirty="0" smtClean="0"/>
              <a:t>In </a:t>
            </a:r>
            <a:r>
              <a:rPr lang="en-US" altLang="zh-CN" sz="2800" b="1" dirty="0"/>
              <a:t>this essay, the term X will be used in its broadest sense to refer to all …. </a:t>
            </a:r>
            <a:endParaRPr lang="en-US" altLang="zh-CN" sz="2800" b="1" dirty="0" smtClean="0"/>
          </a:p>
          <a:p>
            <a:r>
              <a:rPr lang="en-US" altLang="zh-CN" sz="2800" b="1" dirty="0" smtClean="0"/>
              <a:t>In </a:t>
            </a:r>
            <a:r>
              <a:rPr lang="en-US" altLang="zh-CN" sz="2800" b="1" dirty="0"/>
              <a:t>this paper, the term that will be used to describe this phenomenon is  X</a:t>
            </a:r>
            <a:r>
              <a:rPr lang="en-US" altLang="zh-CN" sz="2800" b="1" dirty="0" smtClean="0"/>
              <a:t>.</a:t>
            </a:r>
          </a:p>
          <a:p>
            <a:r>
              <a:rPr lang="en-US" altLang="zh-CN" sz="2800" b="1" dirty="0" smtClean="0"/>
              <a:t>In </a:t>
            </a:r>
            <a:r>
              <a:rPr lang="en-US" altLang="zh-CN" sz="2800" b="1" dirty="0"/>
              <a:t>this dissertation, the terms X and Y are used interchangeably to mean …. </a:t>
            </a:r>
            <a:endParaRPr lang="en-US" altLang="zh-CN" sz="2800" b="1" dirty="0" smtClean="0"/>
          </a:p>
          <a:p>
            <a:r>
              <a:rPr lang="en-US" altLang="zh-CN" sz="2800" b="1" dirty="0" smtClean="0"/>
              <a:t>Throughout </a:t>
            </a:r>
            <a:r>
              <a:rPr lang="en-US" altLang="zh-CN" sz="2800" b="1" dirty="0"/>
              <a:t>this thesis, the term education is used to refer to informal systems as well as ….. </a:t>
            </a:r>
            <a:endParaRPr lang="en-US" altLang="zh-CN" sz="2800" b="1" dirty="0" smtClean="0"/>
          </a:p>
          <a:p>
            <a:r>
              <a:rPr lang="en-US" altLang="zh-CN" sz="2800" b="1" dirty="0" smtClean="0"/>
              <a:t>While </a:t>
            </a:r>
            <a:r>
              <a:rPr lang="en-US" altLang="zh-CN" sz="2800" b="1" dirty="0"/>
              <a:t>a variety of definitions of the term X have been suggested, this paper will use the definition first suggested by Smith (1968) who saw it as …. </a:t>
            </a:r>
            <a:endParaRPr lang="zh-CN" altLang="en-US" sz="2800" b="1" dirty="0"/>
          </a:p>
        </p:txBody>
      </p:sp>
    </p:spTree>
    <p:extLst>
      <p:ext uri="{BB962C8B-B14F-4D97-AF65-F5344CB8AC3E}">
        <p14:creationId xmlns:p14="http://schemas.microsoft.com/office/powerpoint/2010/main" val="1173142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Referring to people’s definitions: author prominent</a:t>
            </a:r>
            <a:endParaRPr lang="zh-CN" altLang="en-US" b="1" dirty="0"/>
          </a:p>
        </p:txBody>
      </p:sp>
      <p:sp>
        <p:nvSpPr>
          <p:cNvPr id="3" name="内容占位符 2"/>
          <p:cNvSpPr>
            <a:spLocks noGrp="1"/>
          </p:cNvSpPr>
          <p:nvPr>
            <p:ph idx="1"/>
          </p:nvPr>
        </p:nvSpPr>
        <p:spPr>
          <a:xfrm>
            <a:off x="498763" y="1845734"/>
            <a:ext cx="11288683" cy="4023360"/>
          </a:xfrm>
        </p:spPr>
        <p:txBody>
          <a:bodyPr>
            <a:noAutofit/>
          </a:bodyPr>
          <a:lstStyle/>
          <a:p>
            <a:r>
              <a:rPr lang="en-US" altLang="zh-CN" sz="2800" b="1" dirty="0" smtClean="0"/>
              <a:t>Macro-stabilization </a:t>
            </a:r>
            <a:r>
              <a:rPr lang="en-US" altLang="zh-CN" sz="2800" b="1" dirty="0"/>
              <a:t>policy is defined by Smith (2003: 119) as ‘…. ….’ </a:t>
            </a:r>
            <a:endParaRPr lang="en-US" altLang="zh-CN" sz="2800" b="1" dirty="0" smtClean="0"/>
          </a:p>
          <a:p>
            <a:r>
              <a:rPr lang="en-US" altLang="zh-CN" sz="2800" b="1" dirty="0" smtClean="0"/>
              <a:t>This </a:t>
            </a:r>
            <a:r>
              <a:rPr lang="en-US" altLang="zh-CN" sz="2800" b="1" dirty="0"/>
              <a:t>definition is close to those of Smith (2012) and Jones (2013) who define X as … </a:t>
            </a:r>
            <a:endParaRPr lang="en-US" altLang="zh-CN" sz="2800" b="1" dirty="0" smtClean="0"/>
          </a:p>
          <a:p>
            <a:r>
              <a:rPr lang="en-US" altLang="zh-CN" sz="2800" b="1" dirty="0" smtClean="0"/>
              <a:t>In </a:t>
            </a:r>
            <a:r>
              <a:rPr lang="en-US" altLang="zh-CN" sz="2800" b="1" dirty="0"/>
              <a:t>1987, sports psychologist John Smith popularized the term ‘X’ to describe …. </a:t>
            </a:r>
            <a:endParaRPr lang="en-US" altLang="zh-CN" sz="2800" b="1" dirty="0" smtClean="0"/>
          </a:p>
          <a:p>
            <a:r>
              <a:rPr lang="en-US" altLang="zh-CN" sz="2800" b="1" dirty="0" smtClean="0"/>
              <a:t>According </a:t>
            </a:r>
            <a:r>
              <a:rPr lang="en-US" altLang="zh-CN" sz="2800" b="1" dirty="0"/>
              <a:t>to a definition provided by Smith (2001:23), fluency is ‘the maximally …. </a:t>
            </a:r>
            <a:endParaRPr lang="en-US" altLang="zh-CN" sz="2800" b="1" dirty="0" smtClean="0"/>
          </a:p>
          <a:p>
            <a:r>
              <a:rPr lang="en-US" altLang="zh-CN" sz="2800" b="1" dirty="0" smtClean="0"/>
              <a:t>Chomsky </a:t>
            </a:r>
            <a:r>
              <a:rPr lang="en-US" altLang="zh-CN" sz="2800" b="1" dirty="0"/>
              <a:t>writes that a grammar is a ‘device of some sort for producing the …..’ (1957, p.11). </a:t>
            </a:r>
            <a:endParaRPr lang="en-US" altLang="zh-CN" sz="2800" b="1" dirty="0" smtClean="0"/>
          </a:p>
        </p:txBody>
      </p:sp>
    </p:spTree>
    <p:extLst>
      <p:ext uri="{BB962C8B-B14F-4D97-AF65-F5344CB8AC3E}">
        <p14:creationId xmlns:p14="http://schemas.microsoft.com/office/powerpoint/2010/main" val="998550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Referring to people’s definitions: author non-prominent </a:t>
            </a:r>
            <a:endParaRPr lang="zh-CN" altLang="en-US" b="1" dirty="0"/>
          </a:p>
        </p:txBody>
      </p:sp>
      <p:sp>
        <p:nvSpPr>
          <p:cNvPr id="3" name="内容占位符 2"/>
          <p:cNvSpPr>
            <a:spLocks noGrp="1"/>
          </p:cNvSpPr>
          <p:nvPr>
            <p:ph idx="1"/>
          </p:nvPr>
        </p:nvSpPr>
        <p:spPr>
          <a:xfrm>
            <a:off x="1097280" y="2726574"/>
            <a:ext cx="10058400" cy="3142519"/>
          </a:xfrm>
        </p:spPr>
        <p:txBody>
          <a:bodyPr>
            <a:normAutofit/>
          </a:bodyPr>
          <a:lstStyle/>
          <a:p>
            <a:r>
              <a:rPr lang="en-US" altLang="zh-CN" sz="3200" b="1" dirty="0"/>
              <a:t>Validity is the degree to which an assessment process or device measures what it is intended to measure (Smith et al</a:t>
            </a:r>
            <a:r>
              <a:rPr lang="en-US" altLang="zh-CN" sz="3200" b="1"/>
              <a:t>., </a:t>
            </a:r>
            <a:r>
              <a:rPr lang="en-US" altLang="zh-CN" sz="3200" b="1" smtClean="0"/>
              <a:t>2006</a:t>
            </a:r>
            <a:r>
              <a:rPr lang="en-US" altLang="zh-CN" sz="3200" b="1" dirty="0"/>
              <a:t>) </a:t>
            </a:r>
            <a:endParaRPr lang="zh-CN" altLang="en-US" sz="3200" b="1" dirty="0"/>
          </a:p>
        </p:txBody>
      </p:sp>
    </p:spTree>
    <p:extLst>
      <p:ext uri="{BB962C8B-B14F-4D97-AF65-F5344CB8AC3E}">
        <p14:creationId xmlns:p14="http://schemas.microsoft.com/office/powerpoint/2010/main" val="89209353"/>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63</TotalTime>
  <Words>722</Words>
  <Application>Microsoft Office PowerPoint</Application>
  <PresentationFormat>宽屏</PresentationFormat>
  <Paragraphs>52</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宋体</vt:lpstr>
      <vt:lpstr>Calibri</vt:lpstr>
      <vt:lpstr>Calibri Light</vt:lpstr>
      <vt:lpstr>回顾</vt:lpstr>
      <vt:lpstr>Defining Terms</vt:lpstr>
      <vt:lpstr>Defining Terms</vt:lpstr>
      <vt:lpstr>Introductory phrases: </vt:lpstr>
      <vt:lpstr>Simple three-part definitions </vt:lpstr>
      <vt:lpstr>General meanings or application of meanings </vt:lpstr>
      <vt:lpstr>Indicating difficulties in defining a term </vt:lpstr>
      <vt:lpstr>Specifying terms that are used in an essay or thesis </vt:lpstr>
      <vt:lpstr>Referring to people’s definitions: author prominent</vt:lpstr>
      <vt:lpstr>Referring to people’s definitions: author non-prominent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Terms</dc:title>
  <dc:creator>Windows 用户</dc:creator>
  <cp:lastModifiedBy>Windows 用户</cp:lastModifiedBy>
  <cp:revision>11</cp:revision>
  <dcterms:created xsi:type="dcterms:W3CDTF">2019-03-10T10:18:38Z</dcterms:created>
  <dcterms:modified xsi:type="dcterms:W3CDTF">2019-03-10T11:21:54Z</dcterms:modified>
</cp:coreProperties>
</file>