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07B93F8-3F72-471D-869D-3C777B46F974}"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89EE3B-2A61-4070-B048-5BC8D51AAD8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5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07B93F8-3F72-471D-869D-3C777B46F974}"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89EE3B-2A61-4070-B048-5BC8D51AAD8F}" type="slidenum">
              <a:rPr lang="zh-CN" altLang="en-US" smtClean="0"/>
              <a:t>‹#›</a:t>
            </a:fld>
            <a:endParaRPr lang="zh-CN" altLang="en-US"/>
          </a:p>
        </p:txBody>
      </p:sp>
    </p:spTree>
    <p:extLst>
      <p:ext uri="{BB962C8B-B14F-4D97-AF65-F5344CB8AC3E}">
        <p14:creationId xmlns:p14="http://schemas.microsoft.com/office/powerpoint/2010/main" val="165342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07B93F8-3F72-471D-869D-3C777B46F974}"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89EE3B-2A61-4070-B048-5BC8D51AAD8F}" type="slidenum">
              <a:rPr lang="zh-CN" altLang="en-US" smtClean="0"/>
              <a:t>‹#›</a:t>
            </a:fld>
            <a:endParaRPr lang="zh-CN" altLang="en-US"/>
          </a:p>
        </p:txBody>
      </p:sp>
    </p:spTree>
    <p:extLst>
      <p:ext uri="{BB962C8B-B14F-4D97-AF65-F5344CB8AC3E}">
        <p14:creationId xmlns:p14="http://schemas.microsoft.com/office/powerpoint/2010/main" val="84241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07B93F8-3F72-471D-869D-3C777B46F974}"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89EE3B-2A61-4070-B048-5BC8D51AAD8F}" type="slidenum">
              <a:rPr lang="zh-CN" altLang="en-US" smtClean="0"/>
              <a:t>‹#›</a:t>
            </a:fld>
            <a:endParaRPr lang="zh-CN" altLang="en-US"/>
          </a:p>
        </p:txBody>
      </p:sp>
    </p:spTree>
    <p:extLst>
      <p:ext uri="{BB962C8B-B14F-4D97-AF65-F5344CB8AC3E}">
        <p14:creationId xmlns:p14="http://schemas.microsoft.com/office/powerpoint/2010/main" val="363421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07B93F8-3F72-471D-869D-3C777B46F974}" type="datetimeFigureOut">
              <a:rPr lang="zh-CN" altLang="en-US" smtClean="0"/>
              <a:t>2019/3/10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D89EE3B-2A61-4070-B048-5BC8D51AAD8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638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07B93F8-3F72-471D-869D-3C777B46F974}" type="datetimeFigureOut">
              <a:rPr lang="zh-CN" altLang="en-US" smtClean="0"/>
              <a:t>2019/3/10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89EE3B-2A61-4070-B048-5BC8D51AAD8F}" type="slidenum">
              <a:rPr lang="zh-CN" altLang="en-US" smtClean="0"/>
              <a:t>‹#›</a:t>
            </a:fld>
            <a:endParaRPr lang="zh-CN" altLang="en-US"/>
          </a:p>
        </p:txBody>
      </p:sp>
    </p:spTree>
    <p:extLst>
      <p:ext uri="{BB962C8B-B14F-4D97-AF65-F5344CB8AC3E}">
        <p14:creationId xmlns:p14="http://schemas.microsoft.com/office/powerpoint/2010/main" val="16946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07B93F8-3F72-471D-869D-3C777B46F974}" type="datetimeFigureOut">
              <a:rPr lang="zh-CN" altLang="en-US" smtClean="0"/>
              <a:t>2019/3/10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D89EE3B-2A61-4070-B048-5BC8D51AAD8F}" type="slidenum">
              <a:rPr lang="zh-CN" altLang="en-US" smtClean="0"/>
              <a:t>‹#›</a:t>
            </a:fld>
            <a:endParaRPr lang="zh-CN" altLang="en-US"/>
          </a:p>
        </p:txBody>
      </p:sp>
    </p:spTree>
    <p:extLst>
      <p:ext uri="{BB962C8B-B14F-4D97-AF65-F5344CB8AC3E}">
        <p14:creationId xmlns:p14="http://schemas.microsoft.com/office/powerpoint/2010/main" val="82536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07B93F8-3F72-471D-869D-3C777B46F974}" type="datetimeFigureOut">
              <a:rPr lang="zh-CN" altLang="en-US" smtClean="0"/>
              <a:t>2019/3/10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D89EE3B-2A61-4070-B048-5BC8D51AAD8F}" type="slidenum">
              <a:rPr lang="zh-CN" altLang="en-US" smtClean="0"/>
              <a:t>‹#›</a:t>
            </a:fld>
            <a:endParaRPr lang="zh-CN" altLang="en-US"/>
          </a:p>
        </p:txBody>
      </p:sp>
    </p:spTree>
    <p:extLst>
      <p:ext uri="{BB962C8B-B14F-4D97-AF65-F5344CB8AC3E}">
        <p14:creationId xmlns:p14="http://schemas.microsoft.com/office/powerpoint/2010/main" val="1654668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7B93F8-3F72-471D-869D-3C777B46F974}" type="datetimeFigureOut">
              <a:rPr lang="zh-CN" altLang="en-US" smtClean="0"/>
              <a:t>2019/3/10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D89EE3B-2A61-4070-B048-5BC8D51AAD8F}" type="slidenum">
              <a:rPr lang="zh-CN" altLang="en-US" smtClean="0"/>
              <a:t>‹#›</a:t>
            </a:fld>
            <a:endParaRPr lang="zh-CN" altLang="en-US"/>
          </a:p>
        </p:txBody>
      </p:sp>
    </p:spTree>
    <p:extLst>
      <p:ext uri="{BB962C8B-B14F-4D97-AF65-F5344CB8AC3E}">
        <p14:creationId xmlns:p14="http://schemas.microsoft.com/office/powerpoint/2010/main" val="121785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7B93F8-3F72-471D-869D-3C777B46F974}" type="datetimeFigureOut">
              <a:rPr lang="zh-CN" altLang="en-US" smtClean="0"/>
              <a:t>2019/3/10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89EE3B-2A61-4070-B048-5BC8D51AAD8F}" type="slidenum">
              <a:rPr lang="zh-CN" altLang="en-US" smtClean="0"/>
              <a:t>‹#›</a:t>
            </a:fld>
            <a:endParaRPr lang="zh-CN" altLang="en-US"/>
          </a:p>
        </p:txBody>
      </p:sp>
    </p:spTree>
    <p:extLst>
      <p:ext uri="{BB962C8B-B14F-4D97-AF65-F5344CB8AC3E}">
        <p14:creationId xmlns:p14="http://schemas.microsoft.com/office/powerpoint/2010/main" val="2233171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07B93F8-3F72-471D-869D-3C777B46F974}" type="datetimeFigureOut">
              <a:rPr lang="zh-CN" altLang="en-US" smtClean="0"/>
              <a:t>2019/3/10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D89EE3B-2A61-4070-B048-5BC8D51AAD8F}" type="slidenum">
              <a:rPr lang="zh-CN" altLang="en-US" smtClean="0"/>
              <a:t>‹#›</a:t>
            </a:fld>
            <a:endParaRPr lang="zh-CN" altLang="en-US"/>
          </a:p>
        </p:txBody>
      </p:sp>
    </p:spTree>
    <p:extLst>
      <p:ext uri="{BB962C8B-B14F-4D97-AF65-F5344CB8AC3E}">
        <p14:creationId xmlns:p14="http://schemas.microsoft.com/office/powerpoint/2010/main" val="411062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7B93F8-3F72-471D-869D-3C777B46F974}" type="datetimeFigureOut">
              <a:rPr lang="zh-CN" altLang="en-US" smtClean="0"/>
              <a:t>2019/3/10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89EE3B-2A61-4070-B048-5BC8D51AAD8F}"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263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Describing Trends and Projections</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5765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Describing Trends and Projections</a:t>
            </a:r>
            <a:endParaRPr lang="zh-CN" altLang="en-US" b="1" dirty="0"/>
          </a:p>
        </p:txBody>
      </p:sp>
      <p:sp>
        <p:nvSpPr>
          <p:cNvPr id="3" name="内容占位符 2"/>
          <p:cNvSpPr>
            <a:spLocks noGrp="1"/>
          </p:cNvSpPr>
          <p:nvPr>
            <p:ph idx="1"/>
          </p:nvPr>
        </p:nvSpPr>
        <p:spPr>
          <a:xfrm>
            <a:off x="1097280" y="2194560"/>
            <a:ext cx="10058400" cy="3674534"/>
          </a:xfrm>
        </p:spPr>
        <p:txBody>
          <a:bodyPr>
            <a:normAutofit/>
          </a:bodyPr>
          <a:lstStyle/>
          <a:p>
            <a:r>
              <a:rPr lang="en-US" altLang="zh-CN" sz="3600" b="1" dirty="0"/>
              <a:t>A trend is the general direction in which something is developing or changing over time. A projection is a prediction of future change. Trends and projections are usually illustrated using line graphs in which the horizontal axis represents time. Some of the language commonly used for writing about trends and projections is given below. </a:t>
            </a:r>
            <a:endParaRPr lang="zh-CN" altLang="en-US" sz="3600" b="1" dirty="0"/>
          </a:p>
        </p:txBody>
      </p:sp>
    </p:spTree>
    <p:extLst>
      <p:ext uri="{BB962C8B-B14F-4D97-AF65-F5344CB8AC3E}">
        <p14:creationId xmlns:p14="http://schemas.microsoft.com/office/powerpoint/2010/main" val="22665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Describing trends </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90066643"/>
              </p:ext>
            </p:extLst>
          </p:nvPr>
        </p:nvGraphicFramePr>
        <p:xfrm>
          <a:off x="182880" y="1879515"/>
          <a:ext cx="11837323" cy="3992880"/>
        </p:xfrm>
        <a:graphic>
          <a:graphicData uri="http://schemas.openxmlformats.org/drawingml/2006/table">
            <a:tbl>
              <a:tblPr firstRow="1" bandRow="1">
                <a:tableStyleId>{5C22544A-7EE6-4342-B048-85BDC9FD1C3A}</a:tableStyleId>
              </a:tblPr>
              <a:tblGrid>
                <a:gridCol w="3291840">
                  <a:extLst>
                    <a:ext uri="{9D8B030D-6E8A-4147-A177-3AD203B41FA5}">
                      <a16:colId xmlns:a16="http://schemas.microsoft.com/office/drawing/2014/main" val="2887975815"/>
                    </a:ext>
                  </a:extLst>
                </a:gridCol>
                <a:gridCol w="1479665">
                  <a:extLst>
                    <a:ext uri="{9D8B030D-6E8A-4147-A177-3AD203B41FA5}">
                      <a16:colId xmlns:a16="http://schemas.microsoft.com/office/drawing/2014/main" val="1496786384"/>
                    </a:ext>
                  </a:extLst>
                </a:gridCol>
                <a:gridCol w="1744288">
                  <a:extLst>
                    <a:ext uri="{9D8B030D-6E8A-4147-A177-3AD203B41FA5}">
                      <a16:colId xmlns:a16="http://schemas.microsoft.com/office/drawing/2014/main" val="2636999754"/>
                    </a:ext>
                  </a:extLst>
                </a:gridCol>
                <a:gridCol w="5321530">
                  <a:extLst>
                    <a:ext uri="{9D8B030D-6E8A-4147-A177-3AD203B41FA5}">
                      <a16:colId xmlns:a16="http://schemas.microsoft.com/office/drawing/2014/main" val="3550117874"/>
                    </a:ext>
                  </a:extLst>
                </a:gridCol>
              </a:tblGrid>
              <a:tr h="370840">
                <a:tc>
                  <a:txBody>
                    <a:bodyPr/>
                    <a:lstStyle/>
                    <a:p>
                      <a:endParaRPr lang="en-US" altLang="zh-CN" sz="3200" dirty="0" smtClean="0">
                        <a:solidFill>
                          <a:schemeClr val="tx1"/>
                        </a:solidFill>
                      </a:endParaRPr>
                    </a:p>
                    <a:p>
                      <a:r>
                        <a:rPr lang="en-US" altLang="zh-CN" sz="3200" dirty="0" smtClean="0">
                          <a:solidFill>
                            <a:schemeClr val="tx1"/>
                          </a:solidFill>
                        </a:rPr>
                        <a:t>The graph shows that there has been a </a:t>
                      </a:r>
                    </a:p>
                    <a:p>
                      <a:r>
                        <a:rPr lang="en-US" altLang="zh-CN" sz="3200" dirty="0" smtClean="0">
                          <a:solidFill>
                            <a:schemeClr val="tx1"/>
                          </a:solidFill>
                        </a:rPr>
                        <a:t> </a:t>
                      </a:r>
                    </a:p>
                    <a:p>
                      <a:r>
                        <a:rPr lang="en-US" altLang="zh-CN" sz="3200" dirty="0" smtClean="0">
                          <a:solidFill>
                            <a:schemeClr val="tx1"/>
                          </a:solidFill>
                        </a:rPr>
                        <a:t>Figure 2  reveals that there has been a </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slight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gradual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slow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steady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marked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steep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sharp </a:t>
                      </a:r>
                    </a:p>
                    <a:p>
                      <a:endParaRPr lang="zh-CN" altLang="en-US" sz="3200" dirty="0">
                        <a:solidFill>
                          <a:schemeClr val="tx1"/>
                        </a:solidFill>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3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increase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rise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decrease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fall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decline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drop </a:t>
                      </a:r>
                    </a:p>
                    <a:p>
                      <a:endParaRPr lang="zh-CN" altLang="en-US" sz="3200" dirty="0">
                        <a:solidFill>
                          <a:schemeClr val="tx1"/>
                        </a:solidFill>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3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3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3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in the number of divorces in England and Wales since 1981.</a:t>
                      </a:r>
                      <a:endParaRPr lang="zh-CN" altLang="en-US" sz="3200" dirty="0" smtClean="0">
                        <a:solidFill>
                          <a:schemeClr val="tx1"/>
                        </a:solidFill>
                      </a:endParaRPr>
                    </a:p>
                    <a:p>
                      <a:endParaRPr lang="zh-CN" altLang="en-US" sz="32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605312734"/>
                  </a:ext>
                </a:extLst>
              </a:tr>
            </a:tbl>
          </a:graphicData>
        </a:graphic>
      </p:graphicFrame>
    </p:spTree>
    <p:extLst>
      <p:ext uri="{BB962C8B-B14F-4D97-AF65-F5344CB8AC3E}">
        <p14:creationId xmlns:p14="http://schemas.microsoft.com/office/powerpoint/2010/main" val="47411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Describing high and low points in figures </a:t>
            </a:r>
            <a:endParaRPr lang="zh-CN" altLang="en-US" b="1" dirty="0"/>
          </a:p>
        </p:txBody>
      </p:sp>
      <p:sp>
        <p:nvSpPr>
          <p:cNvPr id="3" name="内容占位符 2"/>
          <p:cNvSpPr>
            <a:spLocks noGrp="1"/>
          </p:cNvSpPr>
          <p:nvPr>
            <p:ph idx="1"/>
          </p:nvPr>
        </p:nvSpPr>
        <p:spPr>
          <a:xfrm>
            <a:off x="1097280" y="2344498"/>
            <a:ext cx="10058400" cy="4023360"/>
          </a:xfrm>
        </p:spPr>
        <p:txBody>
          <a:bodyPr>
            <a:normAutofit/>
          </a:bodyPr>
          <a:lstStyle/>
          <a:p>
            <a:r>
              <a:rPr lang="en-US" altLang="zh-CN" sz="3600" b="1" dirty="0"/>
              <a:t>The number of live births outside marriage reached a peak during the second world war. </a:t>
            </a:r>
            <a:endParaRPr lang="en-US" altLang="zh-CN" sz="3600" b="1" dirty="0" smtClean="0"/>
          </a:p>
          <a:p>
            <a:r>
              <a:rPr lang="en-US" altLang="zh-CN" sz="3600" b="1" dirty="0" smtClean="0"/>
              <a:t>The </a:t>
            </a:r>
            <a:r>
              <a:rPr lang="en-US" altLang="zh-CN" sz="3600" b="1" dirty="0"/>
              <a:t>peak age for committing a crime is 18. </a:t>
            </a:r>
            <a:endParaRPr lang="en-US" altLang="zh-CN" sz="3600" b="1" dirty="0" smtClean="0"/>
          </a:p>
          <a:p>
            <a:r>
              <a:rPr lang="en-US" altLang="zh-CN" sz="3600" b="1" dirty="0" smtClean="0"/>
              <a:t>Oil </a:t>
            </a:r>
            <a:r>
              <a:rPr lang="en-US" altLang="zh-CN" sz="3600" b="1" dirty="0"/>
              <a:t>production peaked in 1985. </a:t>
            </a:r>
            <a:endParaRPr lang="en-US" altLang="zh-CN" sz="3600" b="1" dirty="0" smtClean="0"/>
          </a:p>
          <a:p>
            <a:r>
              <a:rPr lang="en-US" altLang="zh-CN" sz="3600" b="1" dirty="0" smtClean="0"/>
              <a:t>Gas </a:t>
            </a:r>
            <a:r>
              <a:rPr lang="en-US" altLang="zh-CN" sz="3600" b="1" dirty="0"/>
              <a:t>production reached a (new) low in 1990</a:t>
            </a:r>
            <a:endParaRPr lang="zh-CN" altLang="en-US" sz="3600" b="1" dirty="0"/>
          </a:p>
        </p:txBody>
      </p:sp>
    </p:spTree>
    <p:extLst>
      <p:ext uri="{BB962C8B-B14F-4D97-AF65-F5344CB8AC3E}">
        <p14:creationId xmlns:p14="http://schemas.microsoft.com/office/powerpoint/2010/main" val="367362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Projecting trends </a:t>
            </a:r>
            <a:endParaRPr lang="zh-CN" altLang="en-US"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02772388"/>
              </p:ext>
            </p:extLst>
          </p:nvPr>
        </p:nvGraphicFramePr>
        <p:xfrm>
          <a:off x="465512" y="2860416"/>
          <a:ext cx="11321936" cy="2529840"/>
        </p:xfrm>
        <a:graphic>
          <a:graphicData uri="http://schemas.openxmlformats.org/drawingml/2006/table">
            <a:tbl>
              <a:tblPr firstRow="1" bandRow="1">
                <a:tableStyleId>{5C22544A-7EE6-4342-B048-85BDC9FD1C3A}</a:tableStyleId>
              </a:tblPr>
              <a:tblGrid>
                <a:gridCol w="3148516">
                  <a:extLst>
                    <a:ext uri="{9D8B030D-6E8A-4147-A177-3AD203B41FA5}">
                      <a16:colId xmlns:a16="http://schemas.microsoft.com/office/drawing/2014/main" val="2720053681"/>
                    </a:ext>
                  </a:extLst>
                </a:gridCol>
                <a:gridCol w="2820022">
                  <a:extLst>
                    <a:ext uri="{9D8B030D-6E8A-4147-A177-3AD203B41FA5}">
                      <a16:colId xmlns:a16="http://schemas.microsoft.com/office/drawing/2014/main" val="2093481863"/>
                    </a:ext>
                  </a:extLst>
                </a:gridCol>
                <a:gridCol w="3291840">
                  <a:extLst>
                    <a:ext uri="{9D8B030D-6E8A-4147-A177-3AD203B41FA5}">
                      <a16:colId xmlns:a16="http://schemas.microsoft.com/office/drawing/2014/main" val="4002523711"/>
                    </a:ext>
                  </a:extLst>
                </a:gridCol>
                <a:gridCol w="2061558">
                  <a:extLst>
                    <a:ext uri="{9D8B030D-6E8A-4147-A177-3AD203B41FA5}">
                      <a16:colId xmlns:a16="http://schemas.microsoft.com/office/drawing/2014/main" val="46548676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3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The number of </a:t>
                      </a:r>
                      <a:r>
                        <a:rPr lang="en-US" altLang="zh-CN" sz="3200" dirty="0" err="1" smtClean="0">
                          <a:solidFill>
                            <a:schemeClr val="tx1"/>
                          </a:solidFill>
                        </a:rPr>
                        <a:t>Xs</a:t>
                      </a:r>
                      <a:r>
                        <a:rPr lang="en-US" altLang="zh-CN" sz="320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The amount of Y The rate of Z </a:t>
                      </a:r>
                    </a:p>
                    <a:p>
                      <a:endParaRPr lang="en-US" altLang="zh-CN" sz="3200" dirty="0" smtClean="0">
                        <a:solidFill>
                          <a:schemeClr val="tx1"/>
                        </a:solidFill>
                      </a:endParaRPr>
                    </a:p>
                  </a:txBody>
                  <a:tcPr>
                    <a:solidFill>
                      <a:schemeClr val="accent1">
                        <a:lumMod val="40000"/>
                        <a:lumOff val="60000"/>
                      </a:schemeClr>
                    </a:solidFill>
                  </a:tcPr>
                </a:tc>
                <a:tc>
                  <a:txBody>
                    <a:bodyPr/>
                    <a:lstStyle/>
                    <a:p>
                      <a:r>
                        <a:rPr lang="en-US" altLang="zh-CN" sz="3200" dirty="0" smtClean="0">
                          <a:solidFill>
                            <a:schemeClr val="tx1"/>
                          </a:solidFill>
                        </a:rPr>
                        <a:t>is projected to</a:t>
                      </a:r>
                    </a:p>
                    <a:p>
                      <a:r>
                        <a:rPr lang="en-US" altLang="zh-CN" sz="3200" dirty="0" smtClean="0">
                          <a:solidFill>
                            <a:schemeClr val="tx1"/>
                          </a:solidFill>
                        </a:rPr>
                        <a:t>is expected to </a:t>
                      </a:r>
                    </a:p>
                    <a:p>
                      <a:r>
                        <a:rPr lang="en-US" altLang="zh-CN" sz="3200" dirty="0" smtClean="0">
                          <a:solidFill>
                            <a:schemeClr val="tx1"/>
                          </a:solidFill>
                        </a:rPr>
                        <a:t>is likely to </a:t>
                      </a:r>
                    </a:p>
                    <a:p>
                      <a:r>
                        <a:rPr lang="en-US" altLang="zh-CN" sz="3200" dirty="0" smtClean="0">
                          <a:solidFill>
                            <a:schemeClr val="tx1"/>
                          </a:solidFill>
                        </a:rPr>
                        <a:t>will probably </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3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decline steadily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drop sharply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level off </a:t>
                      </a:r>
                    </a:p>
                    <a:p>
                      <a:endParaRPr lang="zh-CN" altLang="en-US" sz="3200" dirty="0">
                        <a:solidFill>
                          <a:schemeClr val="tx1"/>
                        </a:solidFill>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3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3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solidFill>
                            <a:schemeClr val="tx1"/>
                          </a:solidFill>
                        </a:rPr>
                        <a:t>after 2020. </a:t>
                      </a:r>
                      <a:endParaRPr lang="zh-CN" altLang="en-US" sz="3200" dirty="0" smtClean="0">
                        <a:solidFill>
                          <a:schemeClr val="tx1"/>
                        </a:solidFill>
                      </a:endParaRPr>
                    </a:p>
                    <a:p>
                      <a:endParaRPr lang="zh-CN" altLang="en-US" sz="320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3885672855"/>
                  </a:ext>
                </a:extLst>
              </a:tr>
            </a:tbl>
          </a:graphicData>
        </a:graphic>
      </p:graphicFrame>
    </p:spTree>
    <p:extLst>
      <p:ext uri="{BB962C8B-B14F-4D97-AF65-F5344CB8AC3E}">
        <p14:creationId xmlns:p14="http://schemas.microsoft.com/office/powerpoint/2010/main" val="1083282635"/>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10</TotalTime>
  <Words>193</Words>
  <Application>Microsoft Office PowerPoint</Application>
  <PresentationFormat>宽屏</PresentationFormat>
  <Paragraphs>46</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宋体</vt:lpstr>
      <vt:lpstr>Calibri</vt:lpstr>
      <vt:lpstr>Calibri Light</vt:lpstr>
      <vt:lpstr>回顾</vt:lpstr>
      <vt:lpstr>Describing Trends and Projections</vt:lpstr>
      <vt:lpstr>Describing Trends and Projections</vt:lpstr>
      <vt:lpstr>Describing trends </vt:lpstr>
      <vt:lpstr>Describing high and low points in figures </vt:lpstr>
      <vt:lpstr>Projecting trends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Describing Trends and Projections</dc:title>
  <dc:creator>Windows 用户</dc:creator>
  <cp:lastModifiedBy>Windows 用户</cp:lastModifiedBy>
  <cp:revision>6</cp:revision>
  <dcterms:created xsi:type="dcterms:W3CDTF">2019-03-10T11:22:23Z</dcterms:created>
  <dcterms:modified xsi:type="dcterms:W3CDTF">2019-03-10T11:32:39Z</dcterms:modified>
</cp:coreProperties>
</file>