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78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6D21-3DC1-4213-A4E0-682369A2459F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61E4-1FA4-47F1-89D5-BAFF11A231C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237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6D21-3DC1-4213-A4E0-682369A2459F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61E4-1FA4-47F1-89D5-BAFF11A23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89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6D21-3DC1-4213-A4E0-682369A2459F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61E4-1FA4-47F1-89D5-BAFF11A23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95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6D21-3DC1-4213-A4E0-682369A2459F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61E4-1FA4-47F1-89D5-BAFF11A23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901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6D21-3DC1-4213-A4E0-682369A2459F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61E4-1FA4-47F1-89D5-BAFF11A231C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924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6D21-3DC1-4213-A4E0-682369A2459F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61E4-1FA4-47F1-89D5-BAFF11A23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681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6D21-3DC1-4213-A4E0-682369A2459F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61E4-1FA4-47F1-89D5-BAFF11A23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600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6D21-3DC1-4213-A4E0-682369A2459F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61E4-1FA4-47F1-89D5-BAFF11A23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1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6D21-3DC1-4213-A4E0-682369A2459F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61E4-1FA4-47F1-89D5-BAFF11A23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78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7696D21-3DC1-4213-A4E0-682369A2459F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4261E4-1FA4-47F1-89D5-BAFF11A23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511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6D21-3DC1-4213-A4E0-682369A2459F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61E4-1FA4-47F1-89D5-BAFF11A23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7696D21-3DC1-4213-A4E0-682369A2459F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4261E4-1FA4-47F1-89D5-BAFF11A231C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13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Describing Quantities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107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Describing Quantities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2111742"/>
            <a:ext cx="10058400" cy="4023360"/>
          </a:xfrm>
        </p:spPr>
        <p:txBody>
          <a:bodyPr>
            <a:normAutofit/>
          </a:bodyPr>
          <a:lstStyle/>
          <a:p>
            <a:r>
              <a:rPr lang="en-US" altLang="zh-CN" sz="3600" b="1" dirty="0"/>
              <a:t>The language for writing about quantities can be a complex area for non-native speakers because there are many combinations of short grammar words, such as prepositions and pronouns, and these can easily be confused. Many of the phrases given below also contain </a:t>
            </a:r>
            <a:r>
              <a:rPr lang="en-US" altLang="zh-CN" sz="3600" b="1" dirty="0" err="1"/>
              <a:t>approximators</a:t>
            </a:r>
            <a:r>
              <a:rPr lang="en-US" altLang="zh-CN" sz="3600" b="1" dirty="0"/>
              <a:t> such as: </a:t>
            </a:r>
            <a:r>
              <a:rPr lang="en-US" altLang="zh-CN" sz="3600" b="1" i="1" dirty="0"/>
              <a:t>nearly, approximately, over half, less than, just over</a:t>
            </a:r>
            <a:r>
              <a:rPr lang="en-US" altLang="zh-CN" sz="3600" b="1" dirty="0"/>
              <a:t>. 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63490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Describing ratios and proportions 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135" y="1845733"/>
            <a:ext cx="11720945" cy="4172681"/>
          </a:xfrm>
        </p:spPr>
        <p:txBody>
          <a:bodyPr>
            <a:noAutofit/>
          </a:bodyPr>
          <a:lstStyle/>
          <a:p>
            <a:r>
              <a:rPr lang="en-US" altLang="zh-CN" sz="3200" b="1" i="1" dirty="0"/>
              <a:t>The proportion of </a:t>
            </a:r>
            <a:r>
              <a:rPr lang="en-US" altLang="zh-CN" sz="3200" b="1" dirty="0"/>
              <a:t>live births outside marriage reached </a:t>
            </a:r>
            <a:r>
              <a:rPr lang="en-US" altLang="zh-CN" sz="3200" b="1" i="1" dirty="0"/>
              <a:t>one in ten </a:t>
            </a:r>
            <a:r>
              <a:rPr lang="en-US" altLang="zh-CN" sz="3200" b="1" dirty="0"/>
              <a:t>in 1945. </a:t>
            </a:r>
            <a:endParaRPr lang="en-US" altLang="zh-CN" sz="3200" b="1" dirty="0" smtClean="0"/>
          </a:p>
          <a:p>
            <a:r>
              <a:rPr lang="en-US" altLang="zh-CN" sz="3200" b="1" i="1" dirty="0"/>
              <a:t>The </a:t>
            </a:r>
            <a:r>
              <a:rPr lang="en-US" altLang="zh-CN" sz="3200" b="1" i="1" dirty="0"/>
              <a:t>proportion </a:t>
            </a:r>
            <a:r>
              <a:rPr lang="en-US" altLang="zh-CN" sz="3200" b="1" dirty="0"/>
              <a:t>of the population </a:t>
            </a:r>
            <a:r>
              <a:rPr lang="en-US" altLang="zh-CN" sz="3200" b="1" dirty="0"/>
              <a:t>attending emergency departments was 65% higher in X than ....  </a:t>
            </a:r>
            <a:endParaRPr lang="en-US" altLang="zh-CN" sz="3200" b="1" dirty="0" smtClean="0"/>
          </a:p>
          <a:p>
            <a:r>
              <a:rPr lang="en-US" altLang="zh-CN" sz="3200" b="1" dirty="0" smtClean="0"/>
              <a:t>Singapore </a:t>
            </a:r>
            <a:r>
              <a:rPr lang="en-US" altLang="zh-CN" sz="3200" b="1" dirty="0"/>
              <a:t>has </a:t>
            </a:r>
            <a:r>
              <a:rPr lang="en-US" altLang="zh-CN" sz="3200" b="1" i="1" dirty="0"/>
              <a:t>the highest proportion of </a:t>
            </a:r>
            <a:r>
              <a:rPr lang="en-US" altLang="zh-CN" sz="3200" b="1" dirty="0"/>
              <a:t>millionaire households. </a:t>
            </a:r>
            <a:endParaRPr lang="en-US" altLang="zh-CN" sz="3200" b="1" dirty="0" smtClean="0"/>
          </a:p>
          <a:p>
            <a:r>
              <a:rPr lang="en-US" altLang="zh-CN" sz="3200" b="1" dirty="0" smtClean="0"/>
              <a:t>East </a:t>
            </a:r>
            <a:r>
              <a:rPr lang="en-US" altLang="zh-CN" sz="3200" b="1" dirty="0"/>
              <a:t>Anglia had </a:t>
            </a:r>
            <a:r>
              <a:rPr lang="en-US" altLang="zh-CN" sz="3200" b="1" i="1" dirty="0"/>
              <a:t>the lowest proportion of </a:t>
            </a:r>
            <a:r>
              <a:rPr lang="en-US" altLang="zh-CN" sz="3200" b="1" dirty="0"/>
              <a:t>lone parents at only 14 per cent. </a:t>
            </a:r>
            <a:endParaRPr lang="en-US" altLang="zh-CN" sz="3200" b="1" dirty="0" smtClean="0"/>
          </a:p>
          <a:p>
            <a:r>
              <a:rPr lang="en-US" altLang="zh-CN" sz="3200" b="1" dirty="0" smtClean="0"/>
              <a:t>The </a:t>
            </a:r>
            <a:r>
              <a:rPr lang="en-US" altLang="zh-CN" sz="3200" b="1" dirty="0"/>
              <a:t>annual birth rate dropped from 44.4 to 38.6 per 1000 per annum. 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436712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Describing fractions 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1149" y="1845734"/>
            <a:ext cx="10557164" cy="4372186"/>
          </a:xfrm>
        </p:spPr>
        <p:txBody>
          <a:bodyPr>
            <a:normAutofit fontScale="92500"/>
          </a:bodyPr>
          <a:lstStyle/>
          <a:p>
            <a:r>
              <a:rPr lang="en-US" altLang="zh-CN" sz="3200" b="1" dirty="0"/>
              <a:t>Over half of those surveyed indicated that .... </a:t>
            </a:r>
            <a:endParaRPr lang="en-US" altLang="zh-CN" sz="3200" b="1" dirty="0" smtClean="0"/>
          </a:p>
          <a:p>
            <a:r>
              <a:rPr lang="en-US" altLang="zh-CN" sz="3200" b="1" dirty="0" smtClean="0"/>
              <a:t>Of </a:t>
            </a:r>
            <a:r>
              <a:rPr lang="en-US" altLang="zh-CN" sz="3200" b="1" dirty="0"/>
              <a:t>the 148 patients who completed the questionnaire, just over half indicated that .... </a:t>
            </a:r>
            <a:endParaRPr lang="en-US" altLang="zh-CN" sz="3200" b="1" dirty="0" smtClean="0"/>
          </a:p>
          <a:p>
            <a:r>
              <a:rPr lang="en-US" altLang="zh-CN" sz="3200" b="1" dirty="0" smtClean="0"/>
              <a:t>Approximately </a:t>
            </a:r>
            <a:r>
              <a:rPr lang="en-US" altLang="zh-CN" sz="3200" b="1" dirty="0"/>
              <a:t>half of those surveyed did not comment on .... </a:t>
            </a:r>
            <a:endParaRPr lang="en-US" altLang="zh-CN" sz="3200" b="1" dirty="0" smtClean="0"/>
          </a:p>
          <a:p>
            <a:r>
              <a:rPr lang="en-US" altLang="zh-CN" sz="3200" b="1" dirty="0" smtClean="0"/>
              <a:t>Nearly </a:t>
            </a:r>
            <a:r>
              <a:rPr lang="en-US" altLang="zh-CN" sz="3200" b="1" dirty="0"/>
              <a:t>half of the respondents (48%) agreed that .... </a:t>
            </a:r>
            <a:endParaRPr lang="en-US" altLang="zh-CN" sz="3200" b="1" dirty="0" smtClean="0"/>
          </a:p>
          <a:p>
            <a:r>
              <a:rPr lang="en-US" altLang="zh-CN" sz="3200" b="1" dirty="0" smtClean="0"/>
              <a:t>Less </a:t>
            </a:r>
            <a:r>
              <a:rPr lang="en-US" altLang="zh-CN" sz="3200" b="1" dirty="0"/>
              <a:t>than a third of those who responded (32%) indicated that .... </a:t>
            </a:r>
            <a:endParaRPr lang="en-US" altLang="zh-CN" sz="3200" b="1" dirty="0" smtClean="0"/>
          </a:p>
          <a:p>
            <a:r>
              <a:rPr lang="en-US" altLang="zh-CN" sz="3200" b="1" dirty="0" smtClean="0"/>
              <a:t>The </a:t>
            </a:r>
            <a:r>
              <a:rPr lang="en-US" altLang="zh-CN" sz="3200" b="1" dirty="0"/>
              <a:t>number of first marriages in the United Kingdom fell by nearly two-fifths. </a:t>
            </a:r>
          </a:p>
        </p:txBody>
      </p:sp>
    </p:spTree>
    <p:extLst>
      <p:ext uri="{BB962C8B-B14F-4D97-AF65-F5344CB8AC3E}">
        <p14:creationId xmlns:p14="http://schemas.microsoft.com/office/powerpoint/2010/main" val="3833426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Describing percentages 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800" b="1" dirty="0"/>
              <a:t>The response rate was 60% at six months and 56% at 12 months.  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Returned </a:t>
            </a:r>
            <a:r>
              <a:rPr lang="en-US" altLang="zh-CN" sz="2800" b="1" dirty="0"/>
              <a:t>surveys from 34 radiologists yielded a 34% response rate. 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70</a:t>
            </a:r>
            <a:r>
              <a:rPr lang="en-US" altLang="zh-CN" sz="2800" b="1" dirty="0"/>
              <a:t>% of those who were interviewed indicated that .... </a:t>
            </a:r>
          </a:p>
          <a:p>
            <a:r>
              <a:rPr lang="en-US" altLang="zh-CN" sz="2800" b="1" dirty="0"/>
              <a:t> </a:t>
            </a:r>
            <a:r>
              <a:rPr lang="en-US" altLang="zh-CN" sz="2800" b="1" dirty="0" smtClean="0"/>
              <a:t>Since </a:t>
            </a:r>
            <a:r>
              <a:rPr lang="en-US" altLang="zh-CN" sz="2800" b="1" dirty="0"/>
              <a:t>1981, England has experienced an 89% increase in crime. 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X </a:t>
            </a:r>
            <a:r>
              <a:rPr lang="en-US" altLang="zh-CN" sz="2800" b="1" dirty="0"/>
              <a:t>found that of 2,500 abortions, 58% were in young women aged 15-24, of whom 62% were .... 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He </a:t>
            </a:r>
            <a:r>
              <a:rPr lang="en-US" altLang="zh-CN" sz="2800" b="1" dirty="0"/>
              <a:t>also noted that less than 10% of the articles included in his study cited .... 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In </a:t>
            </a:r>
            <a:r>
              <a:rPr lang="en-US" altLang="zh-CN" sz="2800" b="1" dirty="0"/>
              <a:t>1960 just over 5% of live births in 1960 were outside marriage. </a:t>
            </a:r>
          </a:p>
          <a:p>
            <a:r>
              <a:rPr lang="en-US" altLang="zh-CN" sz="2800" b="1" dirty="0"/>
              <a:t> 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01124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Describing averages 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585" y="1912236"/>
            <a:ext cx="10573789" cy="4023360"/>
          </a:xfrm>
        </p:spPr>
        <p:txBody>
          <a:bodyPr>
            <a:noAutofit/>
          </a:bodyPr>
          <a:lstStyle/>
          <a:p>
            <a:r>
              <a:rPr lang="en-US" altLang="zh-CN" sz="2800" b="1" dirty="0"/>
              <a:t>This figure can be seen as the average life expectancy at various ages. 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The </a:t>
            </a:r>
            <a:r>
              <a:rPr lang="en-US" altLang="zh-CN" sz="2800" b="1" dirty="0"/>
              <a:t>proposed model suggests a steep decline in mean life expectancy .... 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Roman </a:t>
            </a:r>
            <a:r>
              <a:rPr lang="en-US" altLang="zh-CN" sz="2800" b="1" dirty="0"/>
              <a:t>slaves probably had a lower than average life expectancy. 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The </a:t>
            </a:r>
            <a:r>
              <a:rPr lang="en-US" altLang="zh-CN" sz="2800" b="1" dirty="0"/>
              <a:t>average of 12 observations in the X, Y and Z is 19.2 mgs/m .... 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The </a:t>
            </a:r>
            <a:r>
              <a:rPr lang="en-US" altLang="zh-CN" sz="2800" b="1" dirty="0"/>
              <a:t>mean score for the two trials was subjected to multivariate analysis of variance to determine .... 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The </a:t>
            </a:r>
            <a:r>
              <a:rPr lang="en-US" altLang="zh-CN" sz="2800" b="1" dirty="0"/>
              <a:t>mean income of the bottom 20 percent of U.S. families declined from $10,716 in 1970 to .... 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18544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Describing ranges 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3578" y="1945487"/>
            <a:ext cx="11105803" cy="4023360"/>
          </a:xfrm>
        </p:spPr>
        <p:txBody>
          <a:bodyPr>
            <a:noAutofit/>
          </a:bodyPr>
          <a:lstStyle/>
          <a:p>
            <a:r>
              <a:rPr lang="en-US" altLang="zh-CN" sz="2800" b="1" dirty="0"/>
              <a:t>Estimates of X range from 200,000 to 700,000 and up to a million or more. 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The </a:t>
            </a:r>
            <a:r>
              <a:rPr lang="en-US" altLang="zh-CN" sz="2800" b="1" dirty="0"/>
              <a:t>respondents had </a:t>
            </a:r>
            <a:r>
              <a:rPr lang="en-US" altLang="zh-CN" sz="2800" b="1" dirty="0" smtClean="0"/>
              <a:t>practiced </a:t>
            </a:r>
            <a:r>
              <a:rPr lang="en-US" altLang="zh-CN" sz="2800" b="1" dirty="0"/>
              <a:t>for an average of 15 years (range 6 to 35 years). 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The </a:t>
            </a:r>
            <a:r>
              <a:rPr lang="en-US" altLang="zh-CN" sz="2800" b="1" dirty="0"/>
              <a:t>participants were aged 19 to 25 and were from both rural and urban backgrounds. 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They </a:t>
            </a:r>
            <a:r>
              <a:rPr lang="en-US" altLang="zh-CN" sz="2800" b="1" dirty="0"/>
              <a:t>calculated ranges of journal use from 10.7%–36.4% for the humanities, 25%–57% for .... 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Rates </a:t>
            </a:r>
            <a:r>
              <a:rPr lang="en-US" altLang="zh-CN" sz="2800" b="1" dirty="0"/>
              <a:t>of decline ranged from 2.71– 0.08 cm day (Table 11) with a mean of 0.97 cm per day. </a:t>
            </a:r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774732008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</TotalTime>
  <Words>508</Words>
  <Application>Microsoft Office PowerPoint</Application>
  <PresentationFormat>宽屏</PresentationFormat>
  <Paragraphs>38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宋体</vt:lpstr>
      <vt:lpstr>Calibri</vt:lpstr>
      <vt:lpstr>Calibri Light</vt:lpstr>
      <vt:lpstr>回顾</vt:lpstr>
      <vt:lpstr>Describing Quantities</vt:lpstr>
      <vt:lpstr>Describing Quantities</vt:lpstr>
      <vt:lpstr>Describing ratios and proportions </vt:lpstr>
      <vt:lpstr>Describing fractions </vt:lpstr>
      <vt:lpstr>Describing percentages </vt:lpstr>
      <vt:lpstr>Describing averages </vt:lpstr>
      <vt:lpstr>Describing ranges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Describing Quantities</dc:title>
  <dc:creator>Windows 用户</dc:creator>
  <cp:lastModifiedBy>Windows 用户</cp:lastModifiedBy>
  <cp:revision>6</cp:revision>
  <dcterms:created xsi:type="dcterms:W3CDTF">2019-03-10T11:33:40Z</dcterms:created>
  <dcterms:modified xsi:type="dcterms:W3CDTF">2019-03-10T11:44:05Z</dcterms:modified>
</cp:coreProperties>
</file>