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2"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42936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118609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EAFCD6-E7C4-405E-A386-9D47D8ECC0FC}"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097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460114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EAFCD6-E7C4-405E-A386-9D47D8ECC0FC}"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506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89249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798860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16472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151519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122238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67245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400289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58096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16995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287779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BCA5AFD-0BAE-4BC2-BFCC-28F3FCB64346}" type="datetimeFigureOut">
              <a:rPr lang="zh-CN" altLang="en-US" smtClean="0"/>
              <a:t>2019/3/25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93965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CA5AFD-0BAE-4BC2-BFCC-28F3FCB64346}" type="datetimeFigureOut">
              <a:rPr lang="zh-CN" altLang="en-US" smtClean="0"/>
              <a:t>2019/3/25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EAFCD6-E7C4-405E-A386-9D47D8ECC0FC}" type="slidenum">
              <a:rPr lang="zh-CN" altLang="en-US" smtClean="0"/>
              <a:t>‹#›</a:t>
            </a:fld>
            <a:endParaRPr lang="zh-CN" altLang="en-US"/>
          </a:p>
        </p:txBody>
      </p:sp>
    </p:spTree>
    <p:extLst>
      <p:ext uri="{BB962C8B-B14F-4D97-AF65-F5344CB8AC3E}">
        <p14:creationId xmlns:p14="http://schemas.microsoft.com/office/powerpoint/2010/main" val="305831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Explaining causality</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379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7659" y="225099"/>
            <a:ext cx="8911687" cy="1280890"/>
          </a:xfrm>
        </p:spPr>
        <p:txBody>
          <a:bodyPr/>
          <a:lstStyle/>
          <a:p>
            <a:r>
              <a:rPr lang="en-US" altLang="zh-CN" b="1" dirty="0" smtClean="0"/>
              <a:t>Explaining causality</a:t>
            </a:r>
            <a:endParaRPr lang="zh-CN" altLang="en-US" b="1" dirty="0"/>
          </a:p>
        </p:txBody>
      </p:sp>
      <p:sp>
        <p:nvSpPr>
          <p:cNvPr id="3" name="内容占位符 2"/>
          <p:cNvSpPr>
            <a:spLocks noGrp="1"/>
          </p:cNvSpPr>
          <p:nvPr>
            <p:ph idx="1"/>
          </p:nvPr>
        </p:nvSpPr>
        <p:spPr>
          <a:xfrm>
            <a:off x="1562793" y="964277"/>
            <a:ext cx="10629207" cy="5752408"/>
          </a:xfrm>
        </p:spPr>
        <p:txBody>
          <a:bodyPr>
            <a:noAutofit/>
          </a:bodyPr>
          <a:lstStyle/>
          <a:p>
            <a:r>
              <a:rPr lang="en-US" altLang="zh-CN" sz="3200" b="1" dirty="0"/>
              <a:t>A great deal of academic work involves understanding and suggesting solutions to problems. At postgraduate level, particularly in applied fields, students search out problems to study. In fact, one could say that problems are the raw material for a significant proportion of academic activity. However, solutions cannot be suggested unless the problem is fully </a:t>
            </a:r>
            <a:r>
              <a:rPr lang="en-US" altLang="zh-CN" sz="3200" b="1" dirty="0" err="1"/>
              <a:t>analysed</a:t>
            </a:r>
            <a:r>
              <a:rPr lang="en-US" altLang="zh-CN" sz="3200" b="1" dirty="0"/>
              <a:t>, and this involves a thorough understanding of the causes. Some of the language that you may find useful for explaining causes and effects is listed below. </a:t>
            </a:r>
            <a:endParaRPr lang="zh-CN" altLang="en-US" sz="3200" b="1" dirty="0"/>
          </a:p>
        </p:txBody>
      </p:sp>
    </p:spTree>
    <p:extLst>
      <p:ext uri="{BB962C8B-B14F-4D97-AF65-F5344CB8AC3E}">
        <p14:creationId xmlns:p14="http://schemas.microsoft.com/office/powerpoint/2010/main" val="5885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9551" y="324852"/>
            <a:ext cx="8911687" cy="755803"/>
          </a:xfrm>
        </p:spPr>
        <p:txBody>
          <a:bodyPr/>
          <a:lstStyle/>
          <a:p>
            <a:r>
              <a:rPr lang="en-US" altLang="zh-CN" b="1" dirty="0"/>
              <a:t>Verbs indicating causality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60853112"/>
              </p:ext>
            </p:extLst>
          </p:nvPr>
        </p:nvGraphicFramePr>
        <p:xfrm>
          <a:off x="1562790" y="1213659"/>
          <a:ext cx="10490664" cy="5317374"/>
        </p:xfrm>
        <a:graphic>
          <a:graphicData uri="http://schemas.openxmlformats.org/drawingml/2006/table">
            <a:tbl>
              <a:tblPr firstRow="1" bandRow="1">
                <a:tableStyleId>{8799B23B-EC83-4686-B30A-512413B5E67A}</a:tableStyleId>
              </a:tblPr>
              <a:tblGrid>
                <a:gridCol w="3496888">
                  <a:extLst>
                    <a:ext uri="{9D8B030D-6E8A-4147-A177-3AD203B41FA5}">
                      <a16:colId xmlns:a16="http://schemas.microsoft.com/office/drawing/2014/main" val="2895130320"/>
                    </a:ext>
                  </a:extLst>
                </a:gridCol>
                <a:gridCol w="2887289">
                  <a:extLst>
                    <a:ext uri="{9D8B030D-6E8A-4147-A177-3AD203B41FA5}">
                      <a16:colId xmlns:a16="http://schemas.microsoft.com/office/drawing/2014/main" val="3236555442"/>
                    </a:ext>
                  </a:extLst>
                </a:gridCol>
                <a:gridCol w="4106487">
                  <a:extLst>
                    <a:ext uri="{9D8B030D-6E8A-4147-A177-3AD203B41FA5}">
                      <a16:colId xmlns:a16="http://schemas.microsoft.com/office/drawing/2014/main" val="1430616917"/>
                    </a:ext>
                  </a:extLst>
                </a:gridCol>
              </a:tblGrid>
              <a:tr h="370840">
                <a:tc>
                  <a:txBody>
                    <a:bodyPr/>
                    <a:lstStyle/>
                    <a:p>
                      <a:endParaRPr lang="en-US" altLang="zh-CN" sz="2800" b="1" dirty="0" smtClean="0">
                        <a:solidFill>
                          <a:schemeClr val="bg2">
                            <a:lumMod val="10000"/>
                          </a:schemeClr>
                        </a:solidFill>
                      </a:endParaRPr>
                    </a:p>
                    <a:p>
                      <a:r>
                        <a:rPr lang="en-US" altLang="zh-CN" sz="2800" b="1" dirty="0" smtClean="0">
                          <a:solidFill>
                            <a:schemeClr val="bg2">
                              <a:lumMod val="10000"/>
                            </a:schemeClr>
                          </a:solidFill>
                        </a:rPr>
                        <a:t>Lack of protein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rPr>
                        <a:t>may cause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rPr>
                        <a:t>can lead to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C00000"/>
                          </a:solidFill>
                        </a:rPr>
                        <a:t>can result in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smtClean="0">
                        <a:solidFill>
                          <a:schemeClr val="bg2">
                            <a:lumMod val="1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mental disability. </a:t>
                      </a:r>
                      <a:endParaRPr lang="zh-CN" altLang="en-US" sz="2800" b="1" dirty="0" smtClean="0">
                        <a:solidFill>
                          <a:schemeClr val="bg2">
                            <a:lumMod val="10000"/>
                          </a:schemeClr>
                        </a:solidFill>
                      </a:endParaRPr>
                    </a:p>
                    <a:p>
                      <a:endParaRPr lang="zh-CN" altLang="en-US" sz="2800" b="1" dirty="0">
                        <a:solidFill>
                          <a:schemeClr val="bg2">
                            <a:lumMod val="10000"/>
                          </a:schemeClr>
                        </a:solidFill>
                      </a:endParaRPr>
                    </a:p>
                  </a:txBody>
                  <a:tcPr/>
                </a:tc>
                <a:extLst>
                  <a:ext uri="{0D108BD9-81ED-4DB2-BD59-A6C34878D82A}">
                    <a16:rowId xmlns:a16="http://schemas.microsoft.com/office/drawing/2014/main" val="2293281886"/>
                  </a:ext>
                </a:extLst>
              </a:tr>
              <a:tr h="257694">
                <a:tc>
                  <a:txBody>
                    <a:bodyPr/>
                    <a:lstStyle/>
                    <a:p>
                      <a:endParaRPr lang="zh-CN" altLang="en-US" sz="800" b="1" dirty="0">
                        <a:solidFill>
                          <a:schemeClr val="bg2">
                            <a:lumMod val="10000"/>
                          </a:schemeClr>
                        </a:solidFill>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389013875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smtClean="0">
                        <a:solidFill>
                          <a:schemeClr val="bg2">
                            <a:lumMod val="1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Scurvy is a disease </a:t>
                      </a:r>
                    </a:p>
                  </a:txBody>
                  <a:tcPr/>
                </a:tc>
                <a:tc>
                  <a:txBody>
                    <a:bodyPr/>
                    <a:lstStyle/>
                    <a:p>
                      <a:r>
                        <a:rPr lang="en-US" altLang="zh-CN" sz="2800" b="1" dirty="0" smtClean="0">
                          <a:solidFill>
                            <a:srgbClr val="C00000"/>
                          </a:solidFill>
                        </a:rPr>
                        <a:t>caused by  </a:t>
                      </a:r>
                    </a:p>
                    <a:p>
                      <a:r>
                        <a:rPr lang="en-US" altLang="zh-CN" sz="2800" b="1" dirty="0" smtClean="0">
                          <a:solidFill>
                            <a:srgbClr val="C00000"/>
                          </a:solidFill>
                        </a:rPr>
                        <a:t>resulting from  </a:t>
                      </a:r>
                    </a:p>
                    <a:p>
                      <a:r>
                        <a:rPr lang="en-US" altLang="zh-CN" sz="2800" b="1" dirty="0" smtClean="0">
                          <a:solidFill>
                            <a:srgbClr val="C00000"/>
                          </a:solidFill>
                        </a:rPr>
                        <a:t>stemming from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2800" b="1" dirty="0" smtClean="0">
                        <a:solidFill>
                          <a:schemeClr val="bg2">
                            <a:lumMod val="1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lack of vitamin C. </a:t>
                      </a:r>
                      <a:endParaRPr lang="zh-CN" altLang="en-US" sz="2800" b="1" dirty="0" smtClean="0">
                        <a:solidFill>
                          <a:schemeClr val="bg2">
                            <a:lumMod val="10000"/>
                          </a:schemeClr>
                        </a:solidFill>
                      </a:endParaRPr>
                    </a:p>
                  </a:txBody>
                  <a:tcPr/>
                </a:tc>
                <a:extLst>
                  <a:ext uri="{0D108BD9-81ED-4DB2-BD59-A6C34878D82A}">
                    <a16:rowId xmlns:a16="http://schemas.microsoft.com/office/drawing/2014/main" val="3578306501"/>
                  </a:ext>
                </a:extLst>
              </a:tr>
              <a:tr h="146858">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2938564707"/>
                  </a:ext>
                </a:extLst>
              </a:tr>
              <a:tr h="370840">
                <a:tc>
                  <a:txBody>
                    <a:bodyPr/>
                    <a:lstStyle/>
                    <a:p>
                      <a:r>
                        <a:rPr lang="en-US" altLang="zh-CN" sz="2800" b="1" dirty="0" smtClean="0">
                          <a:solidFill>
                            <a:schemeClr val="bg2">
                              <a:lumMod val="10000"/>
                            </a:schemeClr>
                          </a:solidFill>
                        </a:rPr>
                        <a:t>Much of the instability in X</a:t>
                      </a:r>
                      <a:endParaRPr lang="zh-CN" altLang="en-US" sz="2800" b="1" dirty="0">
                        <a:solidFill>
                          <a:schemeClr val="bg2">
                            <a:lumMod val="10000"/>
                          </a:schemeClr>
                        </a:solidFill>
                      </a:endParaRPr>
                    </a:p>
                  </a:txBody>
                  <a:tcPr/>
                </a:tc>
                <a:tc>
                  <a:txBody>
                    <a:bodyPr/>
                    <a:lstStyle/>
                    <a:p>
                      <a:r>
                        <a:rPr lang="en-US" altLang="zh-CN" sz="2800" b="1" dirty="0" smtClean="0">
                          <a:solidFill>
                            <a:srgbClr val="C00000"/>
                          </a:solidFill>
                        </a:rPr>
                        <a:t>stems from </a:t>
                      </a:r>
                      <a:endParaRPr lang="zh-CN" altLang="en-US" sz="2800" b="1" dirty="0">
                        <a:solidFill>
                          <a:srgbClr val="C00000"/>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the economic effects of the war. </a:t>
                      </a:r>
                    </a:p>
                  </a:txBody>
                  <a:tcPr/>
                </a:tc>
                <a:extLst>
                  <a:ext uri="{0D108BD9-81ED-4DB2-BD59-A6C34878D82A}">
                    <a16:rowId xmlns:a16="http://schemas.microsoft.com/office/drawing/2014/main" val="4291951838"/>
                  </a:ext>
                </a:extLst>
              </a:tr>
              <a:tr h="196735">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3924804717"/>
                  </a:ext>
                </a:extLst>
              </a:tr>
              <a:tr h="370840">
                <a:tc>
                  <a:txBody>
                    <a:bodyPr/>
                    <a:lstStyle/>
                    <a:p>
                      <a:r>
                        <a:rPr lang="en-US" altLang="zh-CN" sz="2800" b="1" dirty="0" smtClean="0">
                          <a:solidFill>
                            <a:schemeClr val="bg2">
                              <a:lumMod val="10000"/>
                            </a:schemeClr>
                          </a:solidFill>
                        </a:rPr>
                        <a:t>Low levels of chlorine </a:t>
                      </a:r>
                      <a:endParaRPr lang="zh-CN" altLang="en-US" sz="2800" b="1" dirty="0">
                        <a:solidFill>
                          <a:schemeClr val="bg2">
                            <a:lumMod val="10000"/>
                          </a:schemeClr>
                        </a:solidFill>
                      </a:endParaRPr>
                    </a:p>
                  </a:txBody>
                  <a:tcPr/>
                </a:tc>
                <a:tc>
                  <a:txBody>
                    <a:bodyPr/>
                    <a:lstStyle/>
                    <a:p>
                      <a:r>
                        <a:rPr lang="en-US" altLang="zh-CN" sz="2800" b="1" dirty="0" smtClean="0">
                          <a:solidFill>
                            <a:srgbClr val="C00000"/>
                          </a:solidFill>
                        </a:rPr>
                        <a:t>can give rise to</a:t>
                      </a:r>
                      <a:endParaRPr lang="zh-CN" altLang="en-US" sz="2800" b="1" dirty="0">
                        <a:solidFill>
                          <a:srgbClr val="C00000"/>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2">
                              <a:lumMod val="10000"/>
                            </a:schemeClr>
                          </a:solidFill>
                        </a:rPr>
                        <a:t>high blood pressure. </a:t>
                      </a:r>
                      <a:endParaRPr lang="zh-CN" altLang="en-US" sz="2800" b="1" dirty="0" smtClean="0">
                        <a:solidFill>
                          <a:schemeClr val="bg2">
                            <a:lumMod val="10000"/>
                          </a:schemeClr>
                        </a:solidFill>
                      </a:endParaRPr>
                    </a:p>
                  </a:txBody>
                  <a:tcPr anchor="ctr"/>
                </a:tc>
                <a:extLst>
                  <a:ext uri="{0D108BD9-81ED-4DB2-BD59-A6C34878D82A}">
                    <a16:rowId xmlns:a16="http://schemas.microsoft.com/office/drawing/2014/main" val="3949248055"/>
                  </a:ext>
                </a:extLst>
              </a:tr>
            </a:tbl>
          </a:graphicData>
        </a:graphic>
      </p:graphicFrame>
    </p:spTree>
    <p:extLst>
      <p:ext uri="{BB962C8B-B14F-4D97-AF65-F5344CB8AC3E}">
        <p14:creationId xmlns:p14="http://schemas.microsoft.com/office/powerpoint/2010/main" val="83970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6299" y="208474"/>
            <a:ext cx="8911687" cy="1280890"/>
          </a:xfrm>
        </p:spPr>
        <p:txBody>
          <a:bodyPr/>
          <a:lstStyle/>
          <a:p>
            <a:r>
              <a:rPr lang="en-US" altLang="zh-CN" b="1" dirty="0"/>
              <a:t>Nouns indicating causality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665053648"/>
              </p:ext>
            </p:extLst>
          </p:nvPr>
        </p:nvGraphicFramePr>
        <p:xfrm>
          <a:off x="1778924" y="1064030"/>
          <a:ext cx="10058400" cy="5793970"/>
        </p:xfrm>
        <a:graphic>
          <a:graphicData uri="http://schemas.openxmlformats.org/drawingml/2006/table">
            <a:tbl>
              <a:tblPr firstRow="1" bandRow="1">
                <a:tableStyleId>{8799B23B-EC83-4686-B30A-512413B5E67A}</a:tableStyleId>
              </a:tblPr>
              <a:tblGrid>
                <a:gridCol w="10058400">
                  <a:extLst>
                    <a:ext uri="{9D8B030D-6E8A-4147-A177-3AD203B41FA5}">
                      <a16:colId xmlns:a16="http://schemas.microsoft.com/office/drawing/2014/main" val="1868768893"/>
                    </a:ext>
                  </a:extLst>
                </a:gridCol>
              </a:tblGrid>
              <a:tr h="5793970">
                <a:tc>
                  <a:txBody>
                    <a:bodyPr/>
                    <a:lstStyle/>
                    <a:p>
                      <a:r>
                        <a:rPr lang="en-US" altLang="zh-CN" sz="3100" dirty="0" smtClean="0">
                          <a:solidFill>
                            <a:schemeClr val="bg2">
                              <a:lumMod val="10000"/>
                            </a:schemeClr>
                          </a:solidFill>
                        </a:rPr>
                        <a:t>The most likely </a:t>
                      </a:r>
                      <a:r>
                        <a:rPr lang="en-US" altLang="zh-CN" sz="3100" i="1" dirty="0" smtClean="0">
                          <a:solidFill>
                            <a:srgbClr val="7030A0"/>
                          </a:solidFill>
                        </a:rPr>
                        <a:t>causes</a:t>
                      </a:r>
                      <a:r>
                        <a:rPr lang="en-US" altLang="zh-CN" sz="3100" dirty="0" smtClean="0">
                          <a:solidFill>
                            <a:schemeClr val="bg2">
                              <a:lumMod val="10000"/>
                            </a:schemeClr>
                          </a:solidFill>
                        </a:rPr>
                        <a:t> of X are poor diet and lack of exercise. </a:t>
                      </a:r>
                    </a:p>
                    <a:p>
                      <a:r>
                        <a:rPr lang="en-US" altLang="zh-CN" sz="3100" dirty="0" smtClean="0">
                          <a:solidFill>
                            <a:schemeClr val="bg2">
                              <a:lumMod val="10000"/>
                            </a:schemeClr>
                          </a:solidFill>
                        </a:rPr>
                        <a:t>The </a:t>
                      </a:r>
                      <a:r>
                        <a:rPr lang="en-US" altLang="zh-CN" sz="3100" b="1" i="1" kern="1200" dirty="0" smtClean="0">
                          <a:solidFill>
                            <a:srgbClr val="7030A0"/>
                          </a:solidFill>
                          <a:latin typeface="+mn-lt"/>
                          <a:ea typeface="+mn-ea"/>
                          <a:cs typeface="+mn-cs"/>
                        </a:rPr>
                        <a:t>causes</a:t>
                      </a:r>
                      <a:r>
                        <a:rPr lang="en-US" altLang="zh-CN" sz="3100" dirty="0" smtClean="0">
                          <a:solidFill>
                            <a:schemeClr val="bg2">
                              <a:lumMod val="10000"/>
                            </a:schemeClr>
                          </a:solidFill>
                        </a:rPr>
                        <a:t> of X have been the subject of intense debate within …. </a:t>
                      </a:r>
                    </a:p>
                    <a:p>
                      <a:r>
                        <a:rPr lang="en-US" altLang="zh-CN" sz="3100" dirty="0" smtClean="0">
                          <a:solidFill>
                            <a:schemeClr val="bg2">
                              <a:lumMod val="10000"/>
                            </a:schemeClr>
                          </a:solidFill>
                        </a:rPr>
                        <a:t>A </a:t>
                      </a:r>
                      <a:r>
                        <a:rPr lang="en-US" altLang="zh-CN" sz="3100" b="1" i="1" kern="1200" dirty="0" smtClean="0">
                          <a:solidFill>
                            <a:srgbClr val="7030A0"/>
                          </a:solidFill>
                          <a:latin typeface="+mn-lt"/>
                          <a:ea typeface="+mn-ea"/>
                          <a:cs typeface="+mn-cs"/>
                        </a:rPr>
                        <a:t>consequence</a:t>
                      </a:r>
                      <a:r>
                        <a:rPr lang="en-US" altLang="zh-CN" sz="3100" dirty="0" smtClean="0">
                          <a:solidFill>
                            <a:schemeClr val="bg2">
                              <a:lumMod val="10000"/>
                            </a:schemeClr>
                          </a:solidFill>
                        </a:rPr>
                        <a:t> of vitamin A deficiency is blindness. </a:t>
                      </a:r>
                    </a:p>
                    <a:p>
                      <a:r>
                        <a:rPr lang="en-US" altLang="zh-CN" sz="3100" dirty="0" smtClean="0">
                          <a:solidFill>
                            <a:schemeClr val="bg2">
                              <a:lumMod val="10000"/>
                            </a:schemeClr>
                          </a:solidFill>
                        </a:rPr>
                        <a:t>X can have profound health </a:t>
                      </a:r>
                      <a:r>
                        <a:rPr lang="en-US" altLang="zh-CN" sz="3100" b="1" i="1" kern="1200" dirty="0" smtClean="0">
                          <a:solidFill>
                            <a:srgbClr val="7030A0"/>
                          </a:solidFill>
                          <a:latin typeface="+mn-lt"/>
                          <a:ea typeface="+mn-ea"/>
                          <a:cs typeface="+mn-cs"/>
                        </a:rPr>
                        <a:t>consequences</a:t>
                      </a:r>
                      <a:r>
                        <a:rPr lang="en-US" altLang="zh-CN" sz="3100" dirty="0" smtClean="0">
                          <a:solidFill>
                            <a:schemeClr val="bg2">
                              <a:lumMod val="10000"/>
                            </a:schemeClr>
                          </a:solidFill>
                        </a:rPr>
                        <a:t> for older people. </a:t>
                      </a:r>
                    </a:p>
                    <a:p>
                      <a:r>
                        <a:rPr lang="en-US" altLang="zh-CN" sz="3100" dirty="0" smtClean="0">
                          <a:solidFill>
                            <a:schemeClr val="bg2">
                              <a:lumMod val="10000"/>
                            </a:schemeClr>
                          </a:solidFill>
                        </a:rPr>
                        <a:t>Physical activity is an important </a:t>
                      </a:r>
                      <a:r>
                        <a:rPr lang="en-US" altLang="zh-CN" sz="3100" b="1" i="1" kern="1200" dirty="0" smtClean="0">
                          <a:solidFill>
                            <a:srgbClr val="7030A0"/>
                          </a:solidFill>
                          <a:latin typeface="+mn-lt"/>
                          <a:ea typeface="+mn-ea"/>
                          <a:cs typeface="+mn-cs"/>
                        </a:rPr>
                        <a:t>factor</a:t>
                      </a:r>
                      <a:r>
                        <a:rPr lang="en-US" altLang="zh-CN" sz="3100" dirty="0" smtClean="0">
                          <a:solidFill>
                            <a:schemeClr val="bg2">
                              <a:lumMod val="10000"/>
                            </a:schemeClr>
                          </a:solidFill>
                        </a:rPr>
                        <a:t> in maintaining fitness. </a:t>
                      </a:r>
                    </a:p>
                    <a:p>
                      <a:r>
                        <a:rPr lang="en-US" altLang="zh-CN" sz="3100" dirty="0" smtClean="0">
                          <a:solidFill>
                            <a:schemeClr val="bg2">
                              <a:lumMod val="10000"/>
                            </a:schemeClr>
                          </a:solidFill>
                        </a:rPr>
                        <a:t>Many other medications have an </a:t>
                      </a:r>
                      <a:r>
                        <a:rPr lang="en-US" altLang="zh-CN" sz="3100" b="1" i="1" kern="1200" dirty="0" smtClean="0">
                          <a:solidFill>
                            <a:srgbClr val="7030A0"/>
                          </a:solidFill>
                          <a:latin typeface="+mn-lt"/>
                          <a:ea typeface="+mn-ea"/>
                          <a:cs typeface="+mn-cs"/>
                        </a:rPr>
                        <a:t>influence</a:t>
                      </a:r>
                      <a:r>
                        <a:rPr lang="en-US" altLang="zh-CN" sz="3100" dirty="0" smtClean="0">
                          <a:solidFill>
                            <a:schemeClr val="bg2">
                              <a:lumMod val="10000"/>
                            </a:schemeClr>
                          </a:solidFill>
                        </a:rPr>
                        <a:t> on cholesterol levels. </a:t>
                      </a:r>
                    </a:p>
                    <a:p>
                      <a:r>
                        <a:rPr lang="en-US" altLang="zh-CN" sz="3100" dirty="0" smtClean="0">
                          <a:solidFill>
                            <a:schemeClr val="bg2">
                              <a:lumMod val="10000"/>
                            </a:schemeClr>
                          </a:solidFill>
                        </a:rPr>
                        <a:t>Another </a:t>
                      </a:r>
                      <a:r>
                        <a:rPr lang="en-US" altLang="zh-CN" sz="3100" b="1" i="1" kern="1200" dirty="0" smtClean="0">
                          <a:solidFill>
                            <a:srgbClr val="7030A0"/>
                          </a:solidFill>
                          <a:latin typeface="+mn-lt"/>
                          <a:ea typeface="+mn-ea"/>
                          <a:cs typeface="+mn-cs"/>
                        </a:rPr>
                        <a:t>reason</a:t>
                      </a:r>
                      <a:r>
                        <a:rPr lang="en-US" altLang="zh-CN" sz="3100" dirty="0" smtClean="0">
                          <a:solidFill>
                            <a:schemeClr val="bg2">
                              <a:lumMod val="10000"/>
                            </a:schemeClr>
                          </a:solidFill>
                        </a:rPr>
                        <a:t> why </a:t>
                      </a:r>
                      <a:r>
                        <a:rPr lang="en-US" altLang="zh-CN" sz="3100" dirty="0" err="1" smtClean="0">
                          <a:solidFill>
                            <a:schemeClr val="bg2">
                              <a:lumMod val="10000"/>
                            </a:schemeClr>
                          </a:solidFill>
                        </a:rPr>
                        <a:t>Xs</a:t>
                      </a:r>
                      <a:r>
                        <a:rPr lang="en-US" altLang="zh-CN" sz="3100" dirty="0" smtClean="0">
                          <a:solidFill>
                            <a:schemeClr val="bg2">
                              <a:lumMod val="10000"/>
                            </a:schemeClr>
                          </a:solidFill>
                        </a:rPr>
                        <a:t> have declined is that  …. </a:t>
                      </a:r>
                      <a:endParaRPr lang="zh-CN" altLang="en-US" sz="3100" dirty="0">
                        <a:solidFill>
                          <a:schemeClr val="bg2">
                            <a:lumMod val="10000"/>
                          </a:schemeClr>
                        </a:solidFill>
                      </a:endParaRPr>
                    </a:p>
                  </a:txBody>
                  <a:tcPr/>
                </a:tc>
                <a:extLst>
                  <a:ext uri="{0D108BD9-81ED-4DB2-BD59-A6C34878D82A}">
                    <a16:rowId xmlns:a16="http://schemas.microsoft.com/office/drawing/2014/main" val="4044248962"/>
                  </a:ext>
                </a:extLst>
              </a:tr>
            </a:tbl>
          </a:graphicData>
        </a:graphic>
      </p:graphicFrame>
    </p:spTree>
    <p:extLst>
      <p:ext uri="{BB962C8B-B14F-4D97-AF65-F5344CB8AC3E}">
        <p14:creationId xmlns:p14="http://schemas.microsoft.com/office/powerpoint/2010/main" val="128399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940" y="590859"/>
            <a:ext cx="9693285" cy="755803"/>
          </a:xfrm>
        </p:spPr>
        <p:txBody>
          <a:bodyPr>
            <a:noAutofit/>
          </a:bodyPr>
          <a:lstStyle/>
          <a:p>
            <a:r>
              <a:rPr lang="en-US" altLang="zh-CN" b="1" dirty="0"/>
              <a:t>Prepositional phrases indicating causality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571618153"/>
              </p:ext>
            </p:extLst>
          </p:nvPr>
        </p:nvGraphicFramePr>
        <p:xfrm>
          <a:off x="1413165" y="1995055"/>
          <a:ext cx="10778836" cy="3225338"/>
        </p:xfrm>
        <a:graphic>
          <a:graphicData uri="http://schemas.openxmlformats.org/drawingml/2006/table">
            <a:tbl>
              <a:tblPr firstRow="1" bandRow="1">
                <a:tableStyleId>{8799B23B-EC83-4686-B30A-512413B5E67A}</a:tableStyleId>
              </a:tblPr>
              <a:tblGrid>
                <a:gridCol w="3592945">
                  <a:extLst>
                    <a:ext uri="{9D8B030D-6E8A-4147-A177-3AD203B41FA5}">
                      <a16:colId xmlns:a16="http://schemas.microsoft.com/office/drawing/2014/main" val="2895130320"/>
                    </a:ext>
                  </a:extLst>
                </a:gridCol>
                <a:gridCol w="3956788">
                  <a:extLst>
                    <a:ext uri="{9D8B030D-6E8A-4147-A177-3AD203B41FA5}">
                      <a16:colId xmlns:a16="http://schemas.microsoft.com/office/drawing/2014/main" val="3236555442"/>
                    </a:ext>
                  </a:extLst>
                </a:gridCol>
                <a:gridCol w="3229103">
                  <a:extLst>
                    <a:ext uri="{9D8B030D-6E8A-4147-A177-3AD203B41FA5}">
                      <a16:colId xmlns:a16="http://schemas.microsoft.com/office/drawing/2014/main" val="1430616917"/>
                    </a:ext>
                  </a:extLst>
                </a:gridCol>
              </a:tblGrid>
              <a:tr h="366246">
                <a:tc>
                  <a:txBody>
                    <a:bodyPr/>
                    <a:lstStyle/>
                    <a:p>
                      <a:endParaRPr lang="zh-CN" altLang="en-US" sz="800" b="1" dirty="0">
                        <a:solidFill>
                          <a:schemeClr val="bg2">
                            <a:lumMod val="10000"/>
                          </a:schemeClr>
                        </a:solidFill>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3890138755"/>
                  </a:ext>
                </a:extLst>
              </a:tr>
              <a:tr h="25558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200,000 people per year become deaf  </a:t>
                      </a:r>
                      <a:endParaRPr lang="en-US" altLang="zh-CN" sz="3000" b="1" dirty="0" smtClean="0">
                        <a:solidFill>
                          <a:schemeClr val="bg2">
                            <a:lumMod val="10000"/>
                          </a:schemeClr>
                        </a:solidFill>
                      </a:endParaRPr>
                    </a:p>
                  </a:txBody>
                  <a:tcPr anchor="ctr"/>
                </a:tc>
                <a:tc>
                  <a:txBody>
                    <a:bodyPr/>
                    <a:lstStyle/>
                    <a:p>
                      <a:r>
                        <a:rPr lang="en-US" altLang="zh-CN" sz="3000" b="1" dirty="0" smtClean="0">
                          <a:solidFill>
                            <a:srgbClr val="C00000"/>
                          </a:solidFill>
                        </a:rPr>
                        <a:t>owing to </a:t>
                      </a:r>
                    </a:p>
                    <a:p>
                      <a:r>
                        <a:rPr lang="en-US" altLang="zh-CN" sz="3000" b="1" dirty="0" smtClean="0">
                          <a:solidFill>
                            <a:srgbClr val="C00000"/>
                          </a:solidFill>
                        </a:rPr>
                        <a:t>because of </a:t>
                      </a:r>
                    </a:p>
                    <a:p>
                      <a:r>
                        <a:rPr lang="en-US" altLang="zh-CN" sz="3000" b="1" dirty="0" smtClean="0">
                          <a:solidFill>
                            <a:srgbClr val="C00000"/>
                          </a:solidFill>
                        </a:rPr>
                        <a:t>as a result of </a:t>
                      </a:r>
                    </a:p>
                    <a:p>
                      <a:r>
                        <a:rPr lang="en-US" altLang="zh-CN" sz="3000" b="1" dirty="0" smtClean="0">
                          <a:solidFill>
                            <a:srgbClr val="C00000"/>
                          </a:solidFill>
                        </a:rPr>
                        <a:t>as a consequence of </a:t>
                      </a:r>
                      <a:endParaRPr lang="en-US" altLang="zh-CN" sz="3000" b="1" dirty="0" smtClean="0">
                        <a:solidFill>
                          <a:srgbClr val="C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a lack of iodine.</a:t>
                      </a:r>
                      <a:endParaRPr lang="zh-CN" altLang="en-US" sz="3000" b="1" dirty="0" smtClean="0">
                        <a:solidFill>
                          <a:schemeClr val="bg2">
                            <a:lumMod val="10000"/>
                          </a:schemeClr>
                        </a:solidFill>
                      </a:endParaRPr>
                    </a:p>
                  </a:txBody>
                  <a:tcPr anchor="ctr"/>
                </a:tc>
                <a:extLst>
                  <a:ext uri="{0D108BD9-81ED-4DB2-BD59-A6C34878D82A}">
                    <a16:rowId xmlns:a16="http://schemas.microsoft.com/office/drawing/2014/main" val="3578306501"/>
                  </a:ext>
                </a:extLst>
              </a:tr>
              <a:tr h="303237">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2938564707"/>
                  </a:ext>
                </a:extLst>
              </a:tr>
            </a:tbl>
          </a:graphicData>
        </a:graphic>
      </p:graphicFrame>
    </p:spTree>
    <p:extLst>
      <p:ext uri="{BB962C8B-B14F-4D97-AF65-F5344CB8AC3E}">
        <p14:creationId xmlns:p14="http://schemas.microsoft.com/office/powerpoint/2010/main" val="157993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940" y="590859"/>
            <a:ext cx="9693285" cy="755803"/>
          </a:xfrm>
        </p:spPr>
        <p:txBody>
          <a:bodyPr>
            <a:noAutofit/>
          </a:bodyPr>
          <a:lstStyle/>
          <a:p>
            <a:r>
              <a:rPr lang="en-US" altLang="zh-CN" b="1" dirty="0"/>
              <a:t>Sentence connectors indicating causality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923812639"/>
              </p:ext>
            </p:extLst>
          </p:nvPr>
        </p:nvGraphicFramePr>
        <p:xfrm>
          <a:off x="1080655" y="1995055"/>
          <a:ext cx="11111346" cy="3504123"/>
        </p:xfrm>
        <a:graphic>
          <a:graphicData uri="http://schemas.openxmlformats.org/drawingml/2006/table">
            <a:tbl>
              <a:tblPr firstRow="1" bandRow="1">
                <a:tableStyleId>{8799B23B-EC83-4686-B30A-512413B5E67A}</a:tableStyleId>
              </a:tblPr>
              <a:tblGrid>
                <a:gridCol w="3838983">
                  <a:extLst>
                    <a:ext uri="{9D8B030D-6E8A-4147-A177-3AD203B41FA5}">
                      <a16:colId xmlns:a16="http://schemas.microsoft.com/office/drawing/2014/main" val="2895130320"/>
                    </a:ext>
                  </a:extLst>
                </a:gridCol>
                <a:gridCol w="3530495">
                  <a:extLst>
                    <a:ext uri="{9D8B030D-6E8A-4147-A177-3AD203B41FA5}">
                      <a16:colId xmlns:a16="http://schemas.microsoft.com/office/drawing/2014/main" val="3236555442"/>
                    </a:ext>
                  </a:extLst>
                </a:gridCol>
                <a:gridCol w="3741868">
                  <a:extLst>
                    <a:ext uri="{9D8B030D-6E8A-4147-A177-3AD203B41FA5}">
                      <a16:colId xmlns:a16="http://schemas.microsoft.com/office/drawing/2014/main" val="1430616917"/>
                    </a:ext>
                  </a:extLst>
                </a:gridCol>
              </a:tblGrid>
              <a:tr h="366246">
                <a:tc>
                  <a:txBody>
                    <a:bodyPr/>
                    <a:lstStyle/>
                    <a:p>
                      <a:endParaRPr lang="zh-CN" altLang="en-US" sz="800" b="1" dirty="0">
                        <a:solidFill>
                          <a:schemeClr val="bg2">
                            <a:lumMod val="10000"/>
                          </a:schemeClr>
                        </a:solidFill>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3890138755"/>
                  </a:ext>
                </a:extLst>
              </a:tr>
              <a:tr h="25558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If undernourished children do survive to become adults, they have decreased learning ability. </a:t>
                      </a:r>
                    </a:p>
                  </a:txBody>
                  <a:tcPr anchor="ctr"/>
                </a:tc>
                <a:tc>
                  <a:txBody>
                    <a:bodyPr/>
                    <a:lstStyle/>
                    <a:p>
                      <a:pPr algn="ctr"/>
                      <a:r>
                        <a:rPr lang="en-US" altLang="zh-CN" sz="3000" b="1" dirty="0" smtClean="0">
                          <a:solidFill>
                            <a:srgbClr val="C00000"/>
                          </a:solidFill>
                        </a:rPr>
                        <a:t>Therefore, Consequently, Because of this, </a:t>
                      </a:r>
                    </a:p>
                    <a:p>
                      <a:pPr algn="ctr"/>
                      <a:r>
                        <a:rPr lang="en-US" altLang="zh-CN" sz="3000" b="1" dirty="0" smtClean="0">
                          <a:solidFill>
                            <a:srgbClr val="C00000"/>
                          </a:solidFill>
                        </a:rPr>
                        <a:t>As a result (of this),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when they grow up, it will probably be difficult for them to find work. </a:t>
                      </a:r>
                    </a:p>
                  </a:txBody>
                  <a:tcPr anchor="ctr"/>
                </a:tc>
                <a:extLst>
                  <a:ext uri="{0D108BD9-81ED-4DB2-BD59-A6C34878D82A}">
                    <a16:rowId xmlns:a16="http://schemas.microsoft.com/office/drawing/2014/main" val="3578306501"/>
                  </a:ext>
                </a:extLst>
              </a:tr>
              <a:tr h="303237">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2938564707"/>
                  </a:ext>
                </a:extLst>
              </a:tr>
            </a:tbl>
          </a:graphicData>
        </a:graphic>
      </p:graphicFrame>
    </p:spTree>
    <p:extLst>
      <p:ext uri="{BB962C8B-B14F-4D97-AF65-F5344CB8AC3E}">
        <p14:creationId xmlns:p14="http://schemas.microsoft.com/office/powerpoint/2010/main" val="359949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940" y="590859"/>
            <a:ext cx="9693285" cy="755803"/>
          </a:xfrm>
        </p:spPr>
        <p:txBody>
          <a:bodyPr>
            <a:noAutofit/>
          </a:bodyPr>
          <a:lstStyle/>
          <a:p>
            <a:r>
              <a:rPr lang="en-US" altLang="zh-CN" b="1" dirty="0"/>
              <a:t>Adverbial phrases indicating causality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791611328"/>
              </p:ext>
            </p:extLst>
          </p:nvPr>
        </p:nvGraphicFramePr>
        <p:xfrm>
          <a:off x="1197033" y="1995055"/>
          <a:ext cx="10994968" cy="3961323"/>
        </p:xfrm>
        <a:graphic>
          <a:graphicData uri="http://schemas.openxmlformats.org/drawingml/2006/table">
            <a:tbl>
              <a:tblPr firstRow="1" bandRow="1">
                <a:tableStyleId>{8799B23B-EC83-4686-B30A-512413B5E67A}</a:tableStyleId>
              </a:tblPr>
              <a:tblGrid>
                <a:gridCol w="4987636">
                  <a:extLst>
                    <a:ext uri="{9D8B030D-6E8A-4147-A177-3AD203B41FA5}">
                      <a16:colId xmlns:a16="http://schemas.microsoft.com/office/drawing/2014/main" val="2895130320"/>
                    </a:ext>
                  </a:extLst>
                </a:gridCol>
                <a:gridCol w="1829808">
                  <a:extLst>
                    <a:ext uri="{9D8B030D-6E8A-4147-A177-3AD203B41FA5}">
                      <a16:colId xmlns:a16="http://schemas.microsoft.com/office/drawing/2014/main" val="3236555442"/>
                    </a:ext>
                  </a:extLst>
                </a:gridCol>
                <a:gridCol w="4177524">
                  <a:extLst>
                    <a:ext uri="{9D8B030D-6E8A-4147-A177-3AD203B41FA5}">
                      <a16:colId xmlns:a16="http://schemas.microsoft.com/office/drawing/2014/main" val="1430616917"/>
                    </a:ext>
                  </a:extLst>
                </a:gridCol>
              </a:tblGrid>
              <a:tr h="366246">
                <a:tc>
                  <a:txBody>
                    <a:bodyPr/>
                    <a:lstStyle/>
                    <a:p>
                      <a:endParaRPr lang="zh-CN" altLang="en-US" sz="800" b="1" dirty="0">
                        <a:solidFill>
                          <a:schemeClr val="bg2">
                            <a:lumMod val="10000"/>
                          </a:schemeClr>
                        </a:solidFill>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3890138755"/>
                  </a:ext>
                </a:extLst>
              </a:tr>
              <a:tr h="255585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Malnutrition leads to illness and a reduced ability to work in adulthood,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The warm air rises above the surface of the sea, </a:t>
                      </a:r>
                    </a:p>
                  </a:txBody>
                  <a:tcPr anchor="ctr"/>
                </a:tc>
                <a:tc>
                  <a:txBody>
                    <a:bodyPr/>
                    <a:lstStyle/>
                    <a:p>
                      <a:pPr algn="ctr"/>
                      <a:r>
                        <a:rPr lang="en-US" altLang="zh-CN" sz="3000" b="1" dirty="0" smtClean="0">
                          <a:solidFill>
                            <a:srgbClr val="C00000"/>
                          </a:solidFill>
                        </a:rPr>
                        <a:t>thus </a:t>
                      </a:r>
                    </a:p>
                    <a:p>
                      <a:pPr algn="ctr"/>
                      <a:r>
                        <a:rPr lang="en-US" altLang="zh-CN" sz="3000" b="1" dirty="0" smtClean="0">
                          <a:solidFill>
                            <a:srgbClr val="C00000"/>
                          </a:solidFill>
                        </a:rPr>
                        <a:t>thereby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perpetuating the poverty cycle.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bg2">
                              <a:lumMod val="10000"/>
                            </a:schemeClr>
                          </a:solidFill>
                        </a:rPr>
                        <a:t>creating an area of low pressure. </a:t>
                      </a:r>
                    </a:p>
                  </a:txBody>
                  <a:tcPr anchor="ctr"/>
                </a:tc>
                <a:extLst>
                  <a:ext uri="{0D108BD9-81ED-4DB2-BD59-A6C34878D82A}">
                    <a16:rowId xmlns:a16="http://schemas.microsoft.com/office/drawing/2014/main" val="3578306501"/>
                  </a:ext>
                </a:extLst>
              </a:tr>
              <a:tr h="303237">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tc>
                  <a:txBody>
                    <a:bodyPr/>
                    <a:lstStyle/>
                    <a:p>
                      <a:pPr marL="0" algn="l" defTabSz="457200" rtl="0" eaLnBrk="1" latinLnBrk="0" hangingPunct="1"/>
                      <a:endParaRPr lang="zh-CN" altLang="en-US" sz="800" b="1" kern="1200" dirty="0">
                        <a:solidFill>
                          <a:srgbClr val="C00000"/>
                        </a:solidFill>
                        <a:latin typeface="+mn-lt"/>
                        <a:ea typeface="+mn-ea"/>
                        <a:cs typeface="+mn-cs"/>
                      </a:endParaRPr>
                    </a:p>
                  </a:txBody>
                  <a:tcPr/>
                </a:tc>
                <a:tc>
                  <a:txBody>
                    <a:bodyPr/>
                    <a:lstStyle/>
                    <a:p>
                      <a:pPr marL="0" algn="l" defTabSz="457200" rtl="0" eaLnBrk="1" latinLnBrk="0" hangingPunct="1"/>
                      <a:endParaRPr lang="zh-CN" altLang="en-US" sz="800" b="1" kern="1200" dirty="0">
                        <a:solidFill>
                          <a:schemeClr val="bg2">
                            <a:lumMod val="10000"/>
                          </a:schemeClr>
                        </a:solidFill>
                        <a:latin typeface="+mn-lt"/>
                        <a:ea typeface="+mn-ea"/>
                        <a:cs typeface="+mn-cs"/>
                      </a:endParaRPr>
                    </a:p>
                  </a:txBody>
                  <a:tcPr/>
                </a:tc>
                <a:extLst>
                  <a:ext uri="{0D108BD9-81ED-4DB2-BD59-A6C34878D82A}">
                    <a16:rowId xmlns:a16="http://schemas.microsoft.com/office/drawing/2014/main" val="2938564707"/>
                  </a:ext>
                </a:extLst>
              </a:tr>
            </a:tbl>
          </a:graphicData>
        </a:graphic>
      </p:graphicFrame>
    </p:spTree>
    <p:extLst>
      <p:ext uri="{BB962C8B-B14F-4D97-AF65-F5344CB8AC3E}">
        <p14:creationId xmlns:p14="http://schemas.microsoft.com/office/powerpoint/2010/main" val="84709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Other examples</a:t>
            </a:r>
            <a:endParaRPr lang="zh-CN" altLang="en-US" b="1" dirty="0"/>
          </a:p>
        </p:txBody>
      </p:sp>
      <p:sp>
        <p:nvSpPr>
          <p:cNvPr id="3" name="内容占位符 2"/>
          <p:cNvSpPr>
            <a:spLocks noGrp="1"/>
          </p:cNvSpPr>
          <p:nvPr>
            <p:ph idx="1"/>
          </p:nvPr>
        </p:nvSpPr>
        <p:spPr>
          <a:xfrm>
            <a:off x="1479665" y="1446415"/>
            <a:ext cx="10474037" cy="5153890"/>
          </a:xfrm>
        </p:spPr>
        <p:txBody>
          <a:bodyPr>
            <a:noAutofit/>
          </a:bodyPr>
          <a:lstStyle/>
          <a:p>
            <a:r>
              <a:rPr lang="en-US" altLang="zh-CN" sz="2800" b="1" dirty="0"/>
              <a:t>X and Y are important driving factors of Z. </a:t>
            </a:r>
            <a:endParaRPr lang="en-US" altLang="zh-CN" sz="2800" b="1" dirty="0" smtClean="0"/>
          </a:p>
          <a:p>
            <a:r>
              <a:rPr lang="en-US" altLang="zh-CN" sz="2800" b="1" dirty="0" smtClean="0"/>
              <a:t>As </a:t>
            </a:r>
            <a:r>
              <a:rPr lang="en-US" altLang="zh-CN" sz="2800" b="1" dirty="0"/>
              <a:t>a consequence of X , it appears that Y alone is not the causative factor of.... </a:t>
            </a:r>
            <a:endParaRPr lang="en-US" altLang="zh-CN" sz="2800" b="1" dirty="0" smtClean="0"/>
          </a:p>
          <a:p>
            <a:r>
              <a:rPr lang="en-US" altLang="zh-CN" sz="2800" b="1" dirty="0" smtClean="0"/>
              <a:t>Extreme </a:t>
            </a:r>
            <a:r>
              <a:rPr lang="en-US" altLang="zh-CN" sz="2800" b="1" dirty="0"/>
              <a:t>loneliness is a risk factor for X.  </a:t>
            </a:r>
            <a:endParaRPr lang="en-US" altLang="zh-CN" sz="2800" b="1" dirty="0" smtClean="0"/>
          </a:p>
          <a:p>
            <a:r>
              <a:rPr lang="en-US" altLang="zh-CN" sz="2800" b="1" dirty="0" smtClean="0"/>
              <a:t>X </a:t>
            </a:r>
            <a:r>
              <a:rPr lang="en-US" altLang="zh-CN" sz="2800" b="1" dirty="0"/>
              <a:t>is almost as strong a risk factor for disability as Y.  </a:t>
            </a:r>
            <a:endParaRPr lang="en-US" altLang="zh-CN" sz="2800" b="1" dirty="0" smtClean="0"/>
          </a:p>
          <a:p>
            <a:r>
              <a:rPr lang="en-US" altLang="zh-CN" sz="2800" b="1" dirty="0" smtClean="0"/>
              <a:t>X </a:t>
            </a:r>
            <a:r>
              <a:rPr lang="en-US" altLang="zh-CN" sz="2800" b="1" dirty="0"/>
              <a:t>is generally seen as a factor strongly related to Y. </a:t>
            </a:r>
          </a:p>
          <a:p>
            <a:r>
              <a:rPr lang="en-US" altLang="zh-CN" sz="2800" b="1" dirty="0"/>
              <a:t>Due to X and Y, inflowing surface water becomes more dense as it .... </a:t>
            </a:r>
            <a:endParaRPr lang="en-US" altLang="zh-CN" sz="2800" b="1" dirty="0" smtClean="0"/>
          </a:p>
          <a:p>
            <a:r>
              <a:rPr lang="en-US" altLang="zh-CN" sz="2800" b="1" dirty="0" smtClean="0"/>
              <a:t>The </a:t>
            </a:r>
            <a:r>
              <a:rPr lang="en-US" altLang="zh-CN" sz="2800" b="1" dirty="0"/>
              <a:t>mixing of X and Y exerts a powerful effect upon Z through ..... </a:t>
            </a:r>
            <a:endParaRPr lang="en-US" altLang="zh-CN" sz="2800" b="1" dirty="0" smtClean="0"/>
          </a:p>
        </p:txBody>
      </p:sp>
    </p:spTree>
    <p:extLst>
      <p:ext uri="{BB962C8B-B14F-4D97-AF65-F5344CB8AC3E}">
        <p14:creationId xmlns:p14="http://schemas.microsoft.com/office/powerpoint/2010/main" val="173819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Possible cause and effect relationships expressed tentatively </a:t>
            </a:r>
            <a:endParaRPr lang="zh-CN" altLang="en-US" b="1" dirty="0"/>
          </a:p>
        </p:txBody>
      </p:sp>
      <p:sp>
        <p:nvSpPr>
          <p:cNvPr id="3" name="内容占位符 2"/>
          <p:cNvSpPr>
            <a:spLocks noGrp="1"/>
          </p:cNvSpPr>
          <p:nvPr>
            <p:ph idx="1"/>
          </p:nvPr>
        </p:nvSpPr>
        <p:spPr>
          <a:xfrm>
            <a:off x="1679171" y="2133600"/>
            <a:ext cx="10512829" cy="4724400"/>
          </a:xfrm>
        </p:spPr>
        <p:txBody>
          <a:bodyPr>
            <a:noAutofit/>
          </a:bodyPr>
          <a:lstStyle/>
          <a:p>
            <a:r>
              <a:rPr lang="en-US" altLang="zh-CN" sz="3200" b="1" dirty="0"/>
              <a:t>This suggests a weak link may exist between X and Y. </a:t>
            </a:r>
            <a:endParaRPr lang="en-US" altLang="zh-CN" sz="3200" b="1" dirty="0" smtClean="0"/>
          </a:p>
          <a:p>
            <a:r>
              <a:rPr lang="en-US" altLang="zh-CN" sz="3200" b="1" dirty="0" smtClean="0"/>
              <a:t>There </a:t>
            </a:r>
            <a:r>
              <a:rPr lang="en-US" altLang="zh-CN" sz="3200" b="1" dirty="0"/>
              <a:t>is some evidence that X may affect Y. </a:t>
            </a:r>
            <a:endParaRPr lang="en-US" altLang="zh-CN" sz="3200" b="1" dirty="0" smtClean="0"/>
          </a:p>
          <a:p>
            <a:r>
              <a:rPr lang="en-US" altLang="zh-CN" sz="3200" b="1" dirty="0"/>
              <a:t>X may have contributed to the increase in .... </a:t>
            </a:r>
            <a:endParaRPr lang="en-US" altLang="zh-CN" sz="3200" b="1" dirty="0" smtClean="0"/>
          </a:p>
          <a:p>
            <a:r>
              <a:rPr lang="en-US" altLang="zh-CN" sz="3200" b="1" dirty="0" smtClean="0"/>
              <a:t>X </a:t>
            </a:r>
            <a:r>
              <a:rPr lang="en-US" altLang="zh-CN" sz="3200" b="1" dirty="0"/>
              <a:t>may have played a vital role in bringing about .... </a:t>
            </a:r>
            <a:endParaRPr lang="en-US" altLang="zh-CN" sz="3200" b="1" dirty="0" smtClean="0"/>
          </a:p>
          <a:p>
            <a:r>
              <a:rPr lang="en-US" altLang="zh-CN" sz="3200" b="1" dirty="0" smtClean="0"/>
              <a:t>X </a:t>
            </a:r>
            <a:r>
              <a:rPr lang="en-US" altLang="zh-CN" sz="3200" b="1" dirty="0"/>
              <a:t>may have been caused by an increase in .... </a:t>
            </a:r>
          </a:p>
          <a:p>
            <a:r>
              <a:rPr lang="en-US" altLang="zh-CN" sz="3200" b="1" dirty="0"/>
              <a:t>In the literature, X has been associated with Y. </a:t>
            </a:r>
            <a:endParaRPr lang="en-US" altLang="zh-CN" sz="3200" b="1" dirty="0" smtClean="0"/>
          </a:p>
        </p:txBody>
      </p:sp>
    </p:spTree>
    <p:extLst>
      <p:ext uri="{BB962C8B-B14F-4D97-AF65-F5344CB8AC3E}">
        <p14:creationId xmlns:p14="http://schemas.microsoft.com/office/powerpoint/2010/main" val="259244544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47</TotalTime>
  <Words>516</Words>
  <Application>Microsoft Office PowerPoint</Application>
  <PresentationFormat>宽屏</PresentationFormat>
  <Paragraphs>68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幼圆</vt:lpstr>
      <vt:lpstr>Arial</vt:lpstr>
      <vt:lpstr>Century Gothic</vt:lpstr>
      <vt:lpstr>Wingdings 3</vt:lpstr>
      <vt:lpstr>丝状</vt:lpstr>
      <vt:lpstr>Explaining causality</vt:lpstr>
      <vt:lpstr>Explaining causality</vt:lpstr>
      <vt:lpstr>Verbs indicating causality </vt:lpstr>
      <vt:lpstr>Nouns indicating causality </vt:lpstr>
      <vt:lpstr>Prepositional phrases indicating causality </vt:lpstr>
      <vt:lpstr>Sentence connectors indicating causality  </vt:lpstr>
      <vt:lpstr>Adverbial phrases indicating causality  </vt:lpstr>
      <vt:lpstr>Other examples</vt:lpstr>
      <vt:lpstr>Possible cause and effect relationships expressed tentatively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causality</dc:title>
  <dc:creator>Windows 用户</dc:creator>
  <cp:lastModifiedBy>Windows 用户</cp:lastModifiedBy>
  <cp:revision>19</cp:revision>
  <dcterms:created xsi:type="dcterms:W3CDTF">2019-03-25T06:42:36Z</dcterms:created>
  <dcterms:modified xsi:type="dcterms:W3CDTF">2019-03-25T07:30:15Z</dcterms:modified>
</cp:coreProperties>
</file>