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05C8EC-25F9-4A7A-8060-F6BC395E04B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183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05C8EC-25F9-4A7A-8060-F6BC395E04B8}" type="slidenum">
              <a:rPr lang="zh-CN" altLang="en-US" smtClean="0"/>
              <a:t>‹#›</a:t>
            </a:fld>
            <a:endParaRPr lang="zh-CN" altLang="en-US"/>
          </a:p>
        </p:txBody>
      </p:sp>
    </p:spTree>
    <p:extLst>
      <p:ext uri="{BB962C8B-B14F-4D97-AF65-F5344CB8AC3E}">
        <p14:creationId xmlns:p14="http://schemas.microsoft.com/office/powerpoint/2010/main" val="260944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05C8EC-25F9-4A7A-8060-F6BC395E04B8}" type="slidenum">
              <a:rPr lang="zh-CN" altLang="en-US" smtClean="0"/>
              <a:t>‹#›</a:t>
            </a:fld>
            <a:endParaRPr lang="zh-CN" altLang="en-US"/>
          </a:p>
        </p:txBody>
      </p:sp>
    </p:spTree>
    <p:extLst>
      <p:ext uri="{BB962C8B-B14F-4D97-AF65-F5344CB8AC3E}">
        <p14:creationId xmlns:p14="http://schemas.microsoft.com/office/powerpoint/2010/main" val="233994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05C8EC-25F9-4A7A-8060-F6BC395E04B8}" type="slidenum">
              <a:rPr lang="zh-CN" altLang="en-US" smtClean="0"/>
              <a:t>‹#›</a:t>
            </a:fld>
            <a:endParaRPr lang="zh-CN" altLang="en-US"/>
          </a:p>
        </p:txBody>
      </p:sp>
    </p:spTree>
    <p:extLst>
      <p:ext uri="{BB962C8B-B14F-4D97-AF65-F5344CB8AC3E}">
        <p14:creationId xmlns:p14="http://schemas.microsoft.com/office/powerpoint/2010/main" val="389472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05C8EC-25F9-4A7A-8060-F6BC395E04B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21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05C8EC-25F9-4A7A-8060-F6BC395E04B8}" type="slidenum">
              <a:rPr lang="zh-CN" altLang="en-US" smtClean="0"/>
              <a:t>‹#›</a:t>
            </a:fld>
            <a:endParaRPr lang="zh-CN" altLang="en-US"/>
          </a:p>
        </p:txBody>
      </p:sp>
    </p:spTree>
    <p:extLst>
      <p:ext uri="{BB962C8B-B14F-4D97-AF65-F5344CB8AC3E}">
        <p14:creationId xmlns:p14="http://schemas.microsoft.com/office/powerpoint/2010/main" val="63873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605C8EC-25F9-4A7A-8060-F6BC395E04B8}" type="slidenum">
              <a:rPr lang="zh-CN" altLang="en-US" smtClean="0"/>
              <a:t>‹#›</a:t>
            </a:fld>
            <a:endParaRPr lang="zh-CN" altLang="en-US"/>
          </a:p>
        </p:txBody>
      </p:sp>
    </p:spTree>
    <p:extLst>
      <p:ext uri="{BB962C8B-B14F-4D97-AF65-F5344CB8AC3E}">
        <p14:creationId xmlns:p14="http://schemas.microsoft.com/office/powerpoint/2010/main" val="4189124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605C8EC-25F9-4A7A-8060-F6BC395E04B8}" type="slidenum">
              <a:rPr lang="zh-CN" altLang="en-US" smtClean="0"/>
              <a:t>‹#›</a:t>
            </a:fld>
            <a:endParaRPr lang="zh-CN" altLang="en-US"/>
          </a:p>
        </p:txBody>
      </p:sp>
    </p:spTree>
    <p:extLst>
      <p:ext uri="{BB962C8B-B14F-4D97-AF65-F5344CB8AC3E}">
        <p14:creationId xmlns:p14="http://schemas.microsoft.com/office/powerpoint/2010/main" val="304828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0605C8EC-25F9-4A7A-8060-F6BC395E04B8}" type="slidenum">
              <a:rPr lang="zh-CN" altLang="en-US" smtClean="0"/>
              <a:t>‹#›</a:t>
            </a:fld>
            <a:endParaRPr lang="zh-CN" altLang="en-US"/>
          </a:p>
        </p:txBody>
      </p:sp>
    </p:spTree>
    <p:extLst>
      <p:ext uri="{BB962C8B-B14F-4D97-AF65-F5344CB8AC3E}">
        <p14:creationId xmlns:p14="http://schemas.microsoft.com/office/powerpoint/2010/main" val="251206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91F353-67F3-4E64-84F1-334A5640BF9A}" type="datetimeFigureOut">
              <a:rPr lang="zh-CN" altLang="en-US" smtClean="0"/>
              <a:t>2019/3/25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05C8EC-25F9-4A7A-8060-F6BC395E04B8}" type="slidenum">
              <a:rPr lang="zh-CN" altLang="en-US" smtClean="0"/>
              <a:t>‹#›</a:t>
            </a:fld>
            <a:endParaRPr lang="zh-CN" altLang="en-US"/>
          </a:p>
        </p:txBody>
      </p:sp>
    </p:spTree>
    <p:extLst>
      <p:ext uri="{BB962C8B-B14F-4D97-AF65-F5344CB8AC3E}">
        <p14:creationId xmlns:p14="http://schemas.microsoft.com/office/powerpoint/2010/main" val="418643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791F353-67F3-4E64-84F1-334A5640BF9A}"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05C8EC-25F9-4A7A-8060-F6BC395E04B8}" type="slidenum">
              <a:rPr lang="zh-CN" altLang="en-US" smtClean="0"/>
              <a:t>‹#›</a:t>
            </a:fld>
            <a:endParaRPr lang="zh-CN" altLang="en-US"/>
          </a:p>
        </p:txBody>
      </p:sp>
    </p:spTree>
    <p:extLst>
      <p:ext uri="{BB962C8B-B14F-4D97-AF65-F5344CB8AC3E}">
        <p14:creationId xmlns:p14="http://schemas.microsoft.com/office/powerpoint/2010/main" val="264051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91F353-67F3-4E64-84F1-334A5640BF9A}" type="datetimeFigureOut">
              <a:rPr lang="zh-CN" altLang="en-US" smtClean="0"/>
              <a:t>2019/3/25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05C8EC-25F9-4A7A-8060-F6BC395E04B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864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Giving examples as support</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0403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1">
                    <a:lumMod val="75000"/>
                  </a:schemeClr>
                </a:solidFill>
              </a:rPr>
              <a:t>Giving examples as support</a:t>
            </a:r>
            <a:endParaRPr lang="zh-CN" altLang="en-US" b="1" dirty="0">
              <a:solidFill>
                <a:schemeClr val="accent1">
                  <a:lumMod val="75000"/>
                </a:schemeClr>
              </a:solidFill>
            </a:endParaRPr>
          </a:p>
        </p:txBody>
      </p:sp>
      <p:sp>
        <p:nvSpPr>
          <p:cNvPr id="3" name="内容占位符 2"/>
          <p:cNvSpPr>
            <a:spLocks noGrp="1"/>
          </p:cNvSpPr>
          <p:nvPr>
            <p:ph idx="1"/>
          </p:nvPr>
        </p:nvSpPr>
        <p:spPr>
          <a:xfrm>
            <a:off x="615142" y="1845733"/>
            <a:ext cx="11139054" cy="4338935"/>
          </a:xfrm>
        </p:spPr>
        <p:txBody>
          <a:bodyPr>
            <a:noAutofit/>
          </a:bodyPr>
          <a:lstStyle/>
          <a:p>
            <a:r>
              <a:rPr lang="en-US" altLang="zh-CN" sz="3200" b="1" dirty="0"/>
              <a:t>Writers may give specific examples as evidence to support their general claims or arguments. Examples can also be used to help the reader or listener understand unfamiliar or difficult concepts, and they tend to be easier to remember. For this reason, they are often used in teaching. Finally, students may be required to give examples in their work to demonstrate that they have understood a complex problem or concept. It is important to note that when statements are supported with examples, the explicit language </a:t>
            </a:r>
            <a:r>
              <a:rPr lang="en-US" altLang="zh-CN" sz="3200" b="1" dirty="0" err="1"/>
              <a:t>signalling</a:t>
            </a:r>
            <a:r>
              <a:rPr lang="en-US" altLang="zh-CN" sz="3200" b="1" dirty="0"/>
              <a:t> this may not always be used. </a:t>
            </a:r>
            <a:endParaRPr lang="zh-CN" altLang="en-US" sz="3200" b="1" dirty="0"/>
          </a:p>
        </p:txBody>
      </p:sp>
    </p:spTree>
    <p:extLst>
      <p:ext uri="{BB962C8B-B14F-4D97-AF65-F5344CB8AC3E}">
        <p14:creationId xmlns:p14="http://schemas.microsoft.com/office/powerpoint/2010/main" val="2676909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b">
            <a:normAutofit/>
          </a:bodyPr>
          <a:lstStyle/>
          <a:p>
            <a:r>
              <a:rPr lang="en-US" altLang="zh-CN" b="1" dirty="0">
                <a:solidFill>
                  <a:schemeClr val="accent1">
                    <a:lumMod val="75000"/>
                  </a:schemeClr>
                </a:solidFill>
              </a:rPr>
              <a:t>Examples as the main information in a sentence </a:t>
            </a:r>
            <a:endParaRPr lang="zh-CN" altLang="en-US" b="1" dirty="0">
              <a:solidFill>
                <a:schemeClr val="accent1">
                  <a:lumMod val="75000"/>
                </a:schemeClr>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1610416"/>
              </p:ext>
            </p:extLst>
          </p:nvPr>
        </p:nvGraphicFramePr>
        <p:xfrm>
          <a:off x="1230285" y="2493818"/>
          <a:ext cx="9443258" cy="3083252"/>
        </p:xfrm>
        <a:graphic>
          <a:graphicData uri="http://schemas.openxmlformats.org/drawingml/2006/table">
            <a:tbl>
              <a:tblPr firstRow="1" bandRow="1">
                <a:tableStyleId>{5DA37D80-6434-44D0-A028-1B22A696006F}</a:tableStyleId>
              </a:tblPr>
              <a:tblGrid>
                <a:gridCol w="2610195">
                  <a:extLst>
                    <a:ext uri="{9D8B030D-6E8A-4147-A177-3AD203B41FA5}">
                      <a16:colId xmlns:a16="http://schemas.microsoft.com/office/drawing/2014/main" val="2772029110"/>
                    </a:ext>
                  </a:extLst>
                </a:gridCol>
                <a:gridCol w="3182697">
                  <a:extLst>
                    <a:ext uri="{9D8B030D-6E8A-4147-A177-3AD203B41FA5}">
                      <a16:colId xmlns:a16="http://schemas.microsoft.com/office/drawing/2014/main" val="2623659380"/>
                    </a:ext>
                  </a:extLst>
                </a:gridCol>
                <a:gridCol w="3650366">
                  <a:extLst>
                    <a:ext uri="{9D8B030D-6E8A-4147-A177-3AD203B41FA5}">
                      <a16:colId xmlns:a16="http://schemas.microsoft.com/office/drawing/2014/main" val="894379359"/>
                    </a:ext>
                  </a:extLst>
                </a:gridCol>
              </a:tblGrid>
              <a:tr h="30832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A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An </a:t>
                      </a:r>
                    </a:p>
                    <a:p>
                      <a:endParaRPr lang="zh-CN" altLang="en-US" sz="3600" dirty="0"/>
                    </a:p>
                  </a:txBody>
                  <a:tcPr anchor="ctr"/>
                </a:tc>
                <a:tc>
                  <a:txBody>
                    <a:bodyPr/>
                    <a:lstStyle/>
                    <a:p>
                      <a:r>
                        <a:rPr lang="en-US" altLang="zh-CN" sz="3600" dirty="0" smtClean="0"/>
                        <a:t>well-known </a:t>
                      </a:r>
                    </a:p>
                    <a:p>
                      <a:r>
                        <a:rPr lang="en-US" altLang="zh-CN" sz="3600" dirty="0" smtClean="0"/>
                        <a:t>notable </a:t>
                      </a:r>
                    </a:p>
                    <a:p>
                      <a:r>
                        <a:rPr lang="en-US" altLang="zh-CN" sz="3600" dirty="0" smtClean="0"/>
                        <a:t>classic </a:t>
                      </a:r>
                    </a:p>
                    <a:p>
                      <a:r>
                        <a:rPr lang="en-US" altLang="zh-CN" sz="3600" dirty="0" smtClean="0"/>
                        <a:t>useful </a:t>
                      </a:r>
                    </a:p>
                    <a:p>
                      <a:r>
                        <a:rPr lang="en-US" altLang="zh-CN" sz="3600" dirty="0" smtClean="0"/>
                        <a:t>important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smtClean="0"/>
                        <a:t>example of X is ….. </a:t>
                      </a:r>
                      <a:endParaRPr lang="zh-CN" altLang="en-US" sz="3600" dirty="0" smtClean="0"/>
                    </a:p>
                    <a:p>
                      <a:endParaRPr lang="zh-CN" altLang="en-US" sz="3600" dirty="0"/>
                    </a:p>
                  </a:txBody>
                  <a:tcPr anchor="ctr"/>
                </a:tc>
                <a:extLst>
                  <a:ext uri="{0D108BD9-81ED-4DB2-BD59-A6C34878D82A}">
                    <a16:rowId xmlns:a16="http://schemas.microsoft.com/office/drawing/2014/main" val="1587492392"/>
                  </a:ext>
                </a:extLst>
              </a:tr>
            </a:tbl>
          </a:graphicData>
        </a:graphic>
      </p:graphicFrame>
    </p:spTree>
    <p:extLst>
      <p:ext uri="{BB962C8B-B14F-4D97-AF65-F5344CB8AC3E}">
        <p14:creationId xmlns:p14="http://schemas.microsoft.com/office/powerpoint/2010/main" val="2334583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b">
            <a:normAutofit/>
          </a:bodyPr>
          <a:lstStyle/>
          <a:p>
            <a:r>
              <a:rPr lang="en-US" altLang="zh-CN" b="1" dirty="0">
                <a:solidFill>
                  <a:schemeClr val="accent1">
                    <a:lumMod val="75000"/>
                  </a:schemeClr>
                </a:solidFill>
              </a:rPr>
              <a:t>Examples as the main information in a sentence </a:t>
            </a:r>
            <a:endParaRPr lang="zh-CN" altLang="en-US" b="1" dirty="0">
              <a:solidFill>
                <a:schemeClr val="accent1">
                  <a:lumMod val="75000"/>
                </a:schemeClr>
              </a:solidFill>
            </a:endParaRPr>
          </a:p>
        </p:txBody>
      </p:sp>
      <p:sp>
        <p:nvSpPr>
          <p:cNvPr id="3" name="内容占位符 2"/>
          <p:cNvSpPr>
            <a:spLocks noGrp="1"/>
          </p:cNvSpPr>
          <p:nvPr>
            <p:ph idx="1"/>
          </p:nvPr>
        </p:nvSpPr>
        <p:spPr>
          <a:xfrm>
            <a:off x="199505" y="1737359"/>
            <a:ext cx="11992496" cy="4447309"/>
          </a:xfrm>
        </p:spPr>
        <p:txBody>
          <a:bodyPr>
            <a:noAutofit/>
          </a:bodyPr>
          <a:lstStyle/>
          <a:p>
            <a:r>
              <a:rPr lang="en-US" altLang="zh-CN" sz="3000" b="1" dirty="0"/>
              <a:t>Young people begin smoking for a variety of reasons. They may, for example, be influenced by ….. </a:t>
            </a:r>
            <a:endParaRPr lang="en-US" altLang="zh-CN" sz="3000" b="1" dirty="0" smtClean="0"/>
          </a:p>
          <a:p>
            <a:r>
              <a:rPr lang="en-US" altLang="zh-CN" sz="3000" b="1" dirty="0"/>
              <a:t>The effectiveness of the X technique has been  exemplified in a report by Smith et al (2010) </a:t>
            </a:r>
            <a:endParaRPr lang="en-US" altLang="zh-CN" sz="3000" b="1" dirty="0" smtClean="0"/>
          </a:p>
          <a:p>
            <a:r>
              <a:rPr lang="en-US" altLang="zh-CN" sz="3000" b="1" dirty="0" smtClean="0"/>
              <a:t>In </a:t>
            </a:r>
            <a:r>
              <a:rPr lang="en-US" altLang="zh-CN" sz="3000" b="1" dirty="0"/>
              <a:t>a similar case in America, Smith (1992) identified ....  </a:t>
            </a:r>
            <a:endParaRPr lang="en-US" altLang="zh-CN" sz="3000" b="1" dirty="0" smtClean="0"/>
          </a:p>
          <a:p>
            <a:r>
              <a:rPr lang="en-US" altLang="zh-CN" sz="3000" b="1" dirty="0" smtClean="0"/>
              <a:t>This </a:t>
            </a:r>
            <a:r>
              <a:rPr lang="en-US" altLang="zh-CN" sz="3000" b="1" dirty="0"/>
              <a:t>can be seen in the case of the two London physics laboratories which ....  </a:t>
            </a:r>
            <a:endParaRPr lang="en-US" altLang="zh-CN" sz="3000" b="1" dirty="0" smtClean="0"/>
          </a:p>
          <a:p>
            <a:r>
              <a:rPr lang="en-US" altLang="zh-CN" sz="3000" b="1" dirty="0" smtClean="0"/>
              <a:t>By </a:t>
            </a:r>
            <a:r>
              <a:rPr lang="en-US" altLang="zh-CN" sz="3000" b="1" dirty="0"/>
              <a:t>way of illustration, Smith (2003) shows how the data for ....  </a:t>
            </a:r>
            <a:endParaRPr lang="en-US" altLang="zh-CN" sz="3000" b="1" dirty="0" smtClean="0"/>
          </a:p>
          <a:p>
            <a:r>
              <a:rPr lang="en-US" altLang="zh-CN" sz="3000" b="1" dirty="0" smtClean="0"/>
              <a:t>These </a:t>
            </a:r>
            <a:r>
              <a:rPr lang="en-US" altLang="zh-CN" sz="3000" b="1" dirty="0"/>
              <a:t>experiments illustrate that X and Y  have distinct functions in .... </a:t>
            </a:r>
            <a:endParaRPr lang="zh-CN" altLang="en-US" sz="3000" b="1" dirty="0"/>
          </a:p>
        </p:txBody>
      </p:sp>
    </p:spTree>
    <p:extLst>
      <p:ext uri="{BB962C8B-B14F-4D97-AF65-F5344CB8AC3E}">
        <p14:creationId xmlns:p14="http://schemas.microsoft.com/office/powerpoint/2010/main" val="2779004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b">
            <a:normAutofit/>
          </a:bodyPr>
          <a:lstStyle/>
          <a:p>
            <a:r>
              <a:rPr lang="en-US" altLang="zh-CN" b="1" dirty="0">
                <a:solidFill>
                  <a:schemeClr val="accent1">
                    <a:lumMod val="75000"/>
                  </a:schemeClr>
                </a:solidFill>
              </a:rPr>
              <a:t>Examples as additional information in a sentence</a:t>
            </a:r>
            <a:endParaRPr lang="zh-CN" altLang="en-US" b="1" dirty="0">
              <a:solidFill>
                <a:schemeClr val="accent1">
                  <a:lumMod val="75000"/>
                </a:schemeClr>
              </a:solidFill>
            </a:endParaRPr>
          </a:p>
        </p:txBody>
      </p:sp>
      <p:sp>
        <p:nvSpPr>
          <p:cNvPr id="3" name="内容占位符 2"/>
          <p:cNvSpPr>
            <a:spLocks noGrp="1"/>
          </p:cNvSpPr>
          <p:nvPr>
            <p:ph idx="1"/>
          </p:nvPr>
        </p:nvSpPr>
        <p:spPr>
          <a:xfrm>
            <a:off x="615141" y="1845734"/>
            <a:ext cx="11105803" cy="4023360"/>
          </a:xfrm>
        </p:spPr>
        <p:txBody>
          <a:bodyPr>
            <a:noAutofit/>
          </a:bodyPr>
          <a:lstStyle/>
          <a:p>
            <a:r>
              <a:rPr lang="en-US" altLang="zh-CN" sz="3200" b="1" dirty="0"/>
              <a:t>Young people begin smoking for a variety of reasons, </a:t>
            </a:r>
            <a:r>
              <a:rPr lang="en-US" altLang="zh-CN" sz="3200" b="1" i="1" dirty="0">
                <a:solidFill>
                  <a:srgbClr val="C00000"/>
                </a:solidFill>
              </a:rPr>
              <a:t>such as </a:t>
            </a:r>
            <a:r>
              <a:rPr lang="en-US" altLang="zh-CN" sz="3200" b="1" dirty="0"/>
              <a:t>pressure from peers and the role model of parents. </a:t>
            </a:r>
            <a:endParaRPr lang="en-US" altLang="zh-CN" sz="3200" b="1" dirty="0" smtClean="0"/>
          </a:p>
          <a:p>
            <a:r>
              <a:rPr lang="en-US" altLang="zh-CN" sz="3200" b="1" dirty="0" smtClean="0"/>
              <a:t>Pavlov </a:t>
            </a:r>
            <a:r>
              <a:rPr lang="en-US" altLang="zh-CN" sz="3200" b="1" dirty="0"/>
              <a:t>found that if some other stimulus, </a:t>
            </a:r>
            <a:r>
              <a:rPr lang="en-US" altLang="zh-CN" sz="3200" b="1" i="1" dirty="0">
                <a:solidFill>
                  <a:srgbClr val="C00000"/>
                </a:solidFill>
              </a:rPr>
              <a:t>for example </a:t>
            </a:r>
            <a:r>
              <a:rPr lang="en-US" altLang="zh-CN" sz="3200" b="1" dirty="0"/>
              <a:t>the ringing of a bell, preceded the food, the dog would start salivating. </a:t>
            </a:r>
            <a:endParaRPr lang="en-US" altLang="zh-CN" sz="3200" b="1" dirty="0" smtClean="0"/>
          </a:p>
          <a:p>
            <a:r>
              <a:rPr lang="en-US" altLang="zh-CN" sz="3200" b="1" dirty="0" smtClean="0"/>
              <a:t>The </a:t>
            </a:r>
            <a:r>
              <a:rPr lang="en-US" altLang="zh-CN" sz="3200" b="1" dirty="0"/>
              <a:t>prices of resources, </a:t>
            </a:r>
            <a:r>
              <a:rPr lang="en-US" altLang="zh-CN" sz="3200" b="1" i="1" dirty="0">
                <a:solidFill>
                  <a:srgbClr val="C00000"/>
                </a:solidFill>
              </a:rPr>
              <a:t>such as </a:t>
            </a:r>
            <a:r>
              <a:rPr lang="en-US" altLang="zh-CN" sz="3200" b="1" dirty="0"/>
              <a:t>copper, iron ore, oil, coal and </a:t>
            </a:r>
            <a:r>
              <a:rPr lang="en-US" altLang="zh-CN" sz="3200" b="1" dirty="0" err="1"/>
              <a:t>aluminium</a:t>
            </a:r>
            <a:r>
              <a:rPr lang="en-US" altLang="zh-CN" sz="3200" b="1" dirty="0"/>
              <a:t>, have declined in real terms over the past 20 years. </a:t>
            </a:r>
            <a:endParaRPr lang="en-US" altLang="zh-CN" sz="3200" b="1" dirty="0" smtClean="0"/>
          </a:p>
          <a:p>
            <a:r>
              <a:rPr lang="en-US" altLang="zh-CN" sz="3200" b="1" dirty="0"/>
              <a:t>Many diseases can result at least in part from stress, </a:t>
            </a:r>
            <a:r>
              <a:rPr lang="en-US" altLang="zh-CN" sz="3200" b="1" i="1" dirty="0">
                <a:solidFill>
                  <a:srgbClr val="C00000"/>
                </a:solidFill>
              </a:rPr>
              <a:t>including</a:t>
            </a:r>
            <a:r>
              <a:rPr lang="en-US" altLang="zh-CN" sz="3200" b="1" dirty="0"/>
              <a:t>: arthritis, asthma, migraine, headaches and ulcers. </a:t>
            </a:r>
            <a:endParaRPr lang="zh-CN" altLang="en-US" sz="3200" b="1" dirty="0"/>
          </a:p>
        </p:txBody>
      </p:sp>
    </p:spTree>
    <p:extLst>
      <p:ext uri="{BB962C8B-B14F-4D97-AF65-F5344CB8AC3E}">
        <p14:creationId xmlns:p14="http://schemas.microsoft.com/office/powerpoint/2010/main" val="2531666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b">
            <a:normAutofit/>
          </a:bodyPr>
          <a:lstStyle/>
          <a:p>
            <a:r>
              <a:rPr lang="en-US" altLang="zh-CN" b="1" dirty="0">
                <a:solidFill>
                  <a:schemeClr val="accent1">
                    <a:lumMod val="75000"/>
                  </a:schemeClr>
                </a:solidFill>
              </a:rPr>
              <a:t>Reporting cases as support </a:t>
            </a:r>
            <a:endParaRPr lang="zh-CN" altLang="en-US" b="1" dirty="0">
              <a:solidFill>
                <a:schemeClr val="accent1">
                  <a:lumMod val="75000"/>
                </a:schemeClr>
              </a:solidFill>
            </a:endParaRPr>
          </a:p>
        </p:txBody>
      </p:sp>
      <p:sp>
        <p:nvSpPr>
          <p:cNvPr id="3" name="内容占位符 2"/>
          <p:cNvSpPr>
            <a:spLocks noGrp="1"/>
          </p:cNvSpPr>
          <p:nvPr>
            <p:ph idx="1"/>
          </p:nvPr>
        </p:nvSpPr>
        <p:spPr>
          <a:xfrm>
            <a:off x="465513" y="1737360"/>
            <a:ext cx="11726487" cy="4505190"/>
          </a:xfrm>
        </p:spPr>
        <p:txBody>
          <a:bodyPr>
            <a:noAutofit/>
          </a:bodyPr>
          <a:lstStyle/>
          <a:p>
            <a:pPr>
              <a:lnSpc>
                <a:spcPct val="80000"/>
              </a:lnSpc>
            </a:pPr>
            <a:r>
              <a:rPr lang="en-US" altLang="zh-CN" sz="3200" b="1" dirty="0"/>
              <a:t>Overall, these cases support the view that …. </a:t>
            </a:r>
            <a:endParaRPr lang="en-US" altLang="zh-CN" sz="3200" b="1" dirty="0" smtClean="0"/>
          </a:p>
          <a:p>
            <a:pPr>
              <a:lnSpc>
                <a:spcPct val="80000"/>
              </a:lnSpc>
            </a:pPr>
            <a:r>
              <a:rPr lang="en-US" altLang="zh-CN" sz="3200" b="1" dirty="0" smtClean="0"/>
              <a:t>This </a:t>
            </a:r>
            <a:r>
              <a:rPr lang="en-US" altLang="zh-CN" sz="3200" b="1" dirty="0"/>
              <a:t>has been seen in the case of …. </a:t>
            </a:r>
            <a:endParaRPr lang="en-US" altLang="zh-CN" sz="3200" b="1" dirty="0" smtClean="0"/>
          </a:p>
          <a:p>
            <a:pPr>
              <a:lnSpc>
                <a:spcPct val="80000"/>
              </a:lnSpc>
            </a:pPr>
            <a:r>
              <a:rPr lang="en-US" altLang="zh-CN" sz="3200" b="1" dirty="0" smtClean="0"/>
              <a:t>The </a:t>
            </a:r>
            <a:r>
              <a:rPr lang="en-US" altLang="zh-CN" sz="3200" b="1" dirty="0"/>
              <a:t>case reported here illustrates the .... </a:t>
            </a:r>
            <a:endParaRPr lang="en-US" altLang="zh-CN" sz="3200" b="1" dirty="0" smtClean="0"/>
          </a:p>
          <a:p>
            <a:pPr>
              <a:lnSpc>
                <a:spcPct val="80000"/>
              </a:lnSpc>
            </a:pPr>
            <a:r>
              <a:rPr lang="en-US" altLang="zh-CN" sz="3200" b="1" dirty="0" smtClean="0"/>
              <a:t>This </a:t>
            </a:r>
            <a:r>
              <a:rPr lang="en-US" altLang="zh-CN" sz="3200" b="1" dirty="0"/>
              <a:t>case study confirms the importance of …. </a:t>
            </a:r>
            <a:endParaRPr lang="en-US" altLang="zh-CN" sz="3200" b="1" dirty="0" smtClean="0"/>
          </a:p>
          <a:p>
            <a:pPr>
              <a:lnSpc>
                <a:spcPct val="80000"/>
              </a:lnSpc>
            </a:pPr>
            <a:r>
              <a:rPr lang="en-US" altLang="zh-CN" sz="3200" b="1" dirty="0" smtClean="0"/>
              <a:t>The </a:t>
            </a:r>
            <a:r>
              <a:rPr lang="en-US" altLang="zh-CN" sz="3200" b="1" dirty="0"/>
              <a:t>evidence presented thus far supports the idea that .... </a:t>
            </a:r>
            <a:endParaRPr lang="en-US" altLang="zh-CN" sz="3200" b="1" dirty="0" smtClean="0"/>
          </a:p>
          <a:p>
            <a:pPr>
              <a:lnSpc>
                <a:spcPct val="80000"/>
              </a:lnSpc>
            </a:pPr>
            <a:r>
              <a:rPr lang="en-US" altLang="zh-CN" sz="3200" b="1" dirty="0" smtClean="0"/>
              <a:t>As </a:t>
            </a:r>
            <a:r>
              <a:rPr lang="en-US" altLang="zh-CN" sz="3200" b="1" dirty="0"/>
              <a:t>this case very clearly demonstrates, it is important that .... </a:t>
            </a:r>
            <a:endParaRPr lang="en-US" altLang="zh-CN" sz="3200" b="1" dirty="0" smtClean="0"/>
          </a:p>
          <a:p>
            <a:pPr>
              <a:lnSpc>
                <a:spcPct val="80000"/>
              </a:lnSpc>
            </a:pPr>
            <a:r>
              <a:rPr lang="en-US" altLang="zh-CN" sz="3200" b="1" dirty="0" smtClean="0"/>
              <a:t>This </a:t>
            </a:r>
            <a:r>
              <a:rPr lang="en-US" altLang="zh-CN" sz="3200" b="1" dirty="0"/>
              <a:t>case demonstrates the need for better strategies for .... </a:t>
            </a:r>
            <a:endParaRPr lang="en-US" altLang="zh-CN" sz="3200" b="1" dirty="0" smtClean="0"/>
          </a:p>
          <a:p>
            <a:pPr>
              <a:lnSpc>
                <a:spcPct val="80000"/>
              </a:lnSpc>
            </a:pPr>
            <a:r>
              <a:rPr lang="en-US" altLang="zh-CN" sz="3200" b="1" dirty="0" smtClean="0"/>
              <a:t>Recent </a:t>
            </a:r>
            <a:r>
              <a:rPr lang="en-US" altLang="zh-CN" sz="3200" b="1" dirty="0"/>
              <a:t>cases reported by Smith et al. (2013) also support the hypothesis that …. </a:t>
            </a:r>
            <a:endParaRPr lang="zh-CN" altLang="en-US" sz="3200" b="1" dirty="0"/>
          </a:p>
        </p:txBody>
      </p:sp>
    </p:spTree>
    <p:extLst>
      <p:ext uri="{BB962C8B-B14F-4D97-AF65-F5344CB8AC3E}">
        <p14:creationId xmlns:p14="http://schemas.microsoft.com/office/powerpoint/2010/main" val="3175892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TotalTime>
  <Words>423</Words>
  <Application>Microsoft Office PowerPoint</Application>
  <PresentationFormat>宽屏</PresentationFormat>
  <Paragraphs>33</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宋体</vt:lpstr>
      <vt:lpstr>Calibri</vt:lpstr>
      <vt:lpstr>Calibri Light</vt:lpstr>
      <vt:lpstr>回顾</vt:lpstr>
      <vt:lpstr>Giving examples as support</vt:lpstr>
      <vt:lpstr>Giving examples as support</vt:lpstr>
      <vt:lpstr>Examples as the main information in a sentence </vt:lpstr>
      <vt:lpstr>Examples as the main information in a sentence </vt:lpstr>
      <vt:lpstr>Examples as additional information in a sentence</vt:lpstr>
      <vt:lpstr>Reporting cases as support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Giving examples as support</dc:title>
  <dc:creator>Windows 用户</dc:creator>
  <cp:lastModifiedBy>Windows 用户</cp:lastModifiedBy>
  <cp:revision>11</cp:revision>
  <dcterms:created xsi:type="dcterms:W3CDTF">2019-03-25T07:31:24Z</dcterms:created>
  <dcterms:modified xsi:type="dcterms:W3CDTF">2019-03-25T08:16:23Z</dcterms:modified>
</cp:coreProperties>
</file>