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42"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253185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74069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2A4FA-0C21-44C8-80EB-1F198CAD53E9}"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519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5523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2A4FA-0C21-44C8-80EB-1F198CAD53E9}"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090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216423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2373509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309922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81781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32021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54109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238487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3381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89431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89463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F401C18-76EC-4394-883A-3D95F0E7DAE3}"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410397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401C18-76EC-4394-883A-3D95F0E7DAE3}" type="datetimeFigureOut">
              <a:rPr lang="zh-CN" altLang="en-US" smtClean="0"/>
              <a:t>2019/3/26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B2A4FA-0C21-44C8-80EB-1F198CAD53E9}" type="slidenum">
              <a:rPr lang="zh-CN" altLang="en-US" smtClean="0"/>
              <a:t>‹#›</a:t>
            </a:fld>
            <a:endParaRPr lang="zh-CN" altLang="en-US"/>
          </a:p>
        </p:txBody>
      </p:sp>
    </p:spTree>
    <p:extLst>
      <p:ext uri="{BB962C8B-B14F-4D97-AF65-F5344CB8AC3E}">
        <p14:creationId xmlns:p14="http://schemas.microsoft.com/office/powerpoint/2010/main" val="15900296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Signalling</a:t>
            </a:r>
            <a:r>
              <a:rPr lang="en-US" altLang="zh-CN" dirty="0" smtClean="0"/>
              <a:t> transition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78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75000"/>
                  </a:schemeClr>
                </a:solidFill>
              </a:rPr>
              <a:t>Summary and preview </a:t>
            </a:r>
            <a:endParaRPr lang="zh-CN" altLang="en-US" b="1" dirty="0">
              <a:solidFill>
                <a:schemeClr val="accent1">
                  <a:lumMod val="75000"/>
                </a:schemeClr>
              </a:solidFill>
            </a:endParaRPr>
          </a:p>
        </p:txBody>
      </p:sp>
      <p:sp>
        <p:nvSpPr>
          <p:cNvPr id="3" name="内容占位符 2"/>
          <p:cNvSpPr>
            <a:spLocks noGrp="1"/>
          </p:cNvSpPr>
          <p:nvPr>
            <p:ph idx="1"/>
          </p:nvPr>
        </p:nvSpPr>
        <p:spPr>
          <a:xfrm>
            <a:off x="1529542" y="1429789"/>
            <a:ext cx="10662458" cy="5428211"/>
          </a:xfrm>
        </p:spPr>
        <p:txBody>
          <a:bodyPr>
            <a:noAutofit/>
          </a:bodyPr>
          <a:lstStyle/>
          <a:p>
            <a:r>
              <a:rPr lang="en-US" altLang="zh-CN" sz="3200" b="1" dirty="0"/>
              <a:t>This section has reviewed the three key aspects of .... </a:t>
            </a:r>
            <a:endParaRPr lang="en-US" altLang="zh-CN" sz="3200" b="1" dirty="0" smtClean="0"/>
          </a:p>
          <a:p>
            <a:r>
              <a:rPr lang="en-US" altLang="zh-CN" sz="3200" b="1" dirty="0" smtClean="0"/>
              <a:t>This </a:t>
            </a:r>
            <a:r>
              <a:rPr lang="en-US" altLang="zh-CN" sz="3200" b="1" dirty="0"/>
              <a:t>chapter has described the methods used in this investigation and it has .... </a:t>
            </a:r>
            <a:endParaRPr lang="en-US" altLang="zh-CN" sz="3200" b="1" dirty="0" smtClean="0"/>
          </a:p>
          <a:p>
            <a:r>
              <a:rPr lang="en-US" altLang="zh-CN" sz="3200" b="1" dirty="0" smtClean="0"/>
              <a:t>The </a:t>
            </a:r>
            <a:r>
              <a:rPr lang="en-US" altLang="zh-CN" sz="3200" b="1" dirty="0"/>
              <a:t>chapter that follows moves on to consider the....  </a:t>
            </a:r>
            <a:endParaRPr lang="en-US" altLang="zh-CN" sz="3200" b="1" dirty="0" smtClean="0"/>
          </a:p>
          <a:p>
            <a:r>
              <a:rPr lang="en-US" altLang="zh-CN" sz="3200" b="1" dirty="0" smtClean="0"/>
              <a:t>The </a:t>
            </a:r>
            <a:r>
              <a:rPr lang="en-US" altLang="zh-CN" sz="3200" b="1" dirty="0"/>
              <a:t>next chapter describes the procedures and methods used in this investigation </a:t>
            </a:r>
            <a:endParaRPr lang="en-US" altLang="zh-CN" sz="3200" b="1" dirty="0" smtClean="0"/>
          </a:p>
          <a:p>
            <a:r>
              <a:rPr lang="en-US" altLang="zh-CN" sz="3200" b="1" dirty="0" smtClean="0"/>
              <a:t>These </a:t>
            </a:r>
            <a:r>
              <a:rPr lang="en-US" altLang="zh-CN" sz="3200" b="1" dirty="0"/>
              <a:t>analytical procedures and the results obtained from them are described in the next chapter </a:t>
            </a:r>
            <a:endParaRPr lang="en-US" altLang="zh-CN" sz="3200" b="1" dirty="0" smtClean="0"/>
          </a:p>
        </p:txBody>
      </p:sp>
    </p:spTree>
    <p:extLst>
      <p:ext uri="{BB962C8B-B14F-4D97-AF65-F5344CB8AC3E}">
        <p14:creationId xmlns:p14="http://schemas.microsoft.com/office/powerpoint/2010/main" val="220649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1">
                    <a:lumMod val="75000"/>
                  </a:schemeClr>
                </a:solidFill>
              </a:rPr>
              <a:t>Signalling</a:t>
            </a:r>
            <a:r>
              <a:rPr lang="en-US" altLang="zh-CN" b="1" dirty="0" smtClean="0">
                <a:solidFill>
                  <a:schemeClr val="accent1">
                    <a:lumMod val="75000"/>
                  </a:schemeClr>
                </a:solidFill>
              </a:rPr>
              <a:t> transition</a:t>
            </a:r>
            <a:endParaRPr lang="zh-CN" altLang="en-US" b="1" dirty="0">
              <a:solidFill>
                <a:schemeClr val="accent1">
                  <a:lumMod val="75000"/>
                </a:schemeClr>
              </a:solidFill>
            </a:endParaRPr>
          </a:p>
        </p:txBody>
      </p:sp>
      <p:sp>
        <p:nvSpPr>
          <p:cNvPr id="3" name="内容占位符 2"/>
          <p:cNvSpPr>
            <a:spLocks noGrp="1"/>
          </p:cNvSpPr>
          <p:nvPr>
            <p:ph idx="1"/>
          </p:nvPr>
        </p:nvSpPr>
        <p:spPr>
          <a:xfrm>
            <a:off x="1645920" y="1463040"/>
            <a:ext cx="10546080" cy="5187142"/>
          </a:xfrm>
        </p:spPr>
        <p:txBody>
          <a:bodyPr>
            <a:noAutofit/>
          </a:bodyPr>
          <a:lstStyle/>
          <a:p>
            <a:r>
              <a:rPr lang="en-US" altLang="zh-CN" sz="3000" b="1" dirty="0"/>
              <a:t>Previewing what is to follow in a paper or dissertation is like showing a map to a driver; it enables them to see where they are going. So it is useful to think of a preview section as a 'road map' for the reader. It must be accurate, but it must be easy to follow. </a:t>
            </a:r>
          </a:p>
          <a:p>
            <a:r>
              <a:rPr lang="en-US" altLang="zh-CN" sz="3000" b="1" dirty="0"/>
              <a:t>Writers are also expected to indicate to the reader when they are moving from one topic to another, or from on section of text to another. These are known as transition statements and examples of these, together with some previewing statements, are given below. </a:t>
            </a:r>
          </a:p>
        </p:txBody>
      </p:sp>
    </p:spTree>
    <p:extLst>
      <p:ext uri="{BB962C8B-B14F-4D97-AF65-F5344CB8AC3E}">
        <p14:creationId xmlns:p14="http://schemas.microsoft.com/office/powerpoint/2010/main" val="391816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9674" y="457856"/>
            <a:ext cx="8911687" cy="1280890"/>
          </a:xfrm>
        </p:spPr>
        <p:txBody>
          <a:bodyPr/>
          <a:lstStyle/>
          <a:p>
            <a:r>
              <a:rPr lang="en-US" altLang="zh-CN" b="1" dirty="0">
                <a:solidFill>
                  <a:schemeClr val="accent1">
                    <a:lumMod val="75000"/>
                  </a:schemeClr>
                </a:solidFill>
              </a:rPr>
              <a:t>Previewing</a:t>
            </a:r>
            <a:r>
              <a:rPr lang="en-US" altLang="zh-CN" dirty="0"/>
              <a:t> </a:t>
            </a:r>
            <a:r>
              <a:rPr lang="en-US" altLang="zh-CN" b="1" dirty="0">
                <a:solidFill>
                  <a:schemeClr val="accent1">
                    <a:lumMod val="75000"/>
                  </a:schemeClr>
                </a:solidFill>
              </a:rPr>
              <a:t>sections of text </a:t>
            </a:r>
            <a:endParaRPr lang="zh-CN" altLang="en-US" b="1" dirty="0">
              <a:solidFill>
                <a:schemeClr val="accent1">
                  <a:lumMod val="75000"/>
                </a:schemeClr>
              </a:solidFill>
            </a:endParaRPr>
          </a:p>
        </p:txBody>
      </p:sp>
      <p:sp>
        <p:nvSpPr>
          <p:cNvPr id="3" name="内容占位符 2"/>
          <p:cNvSpPr>
            <a:spLocks noGrp="1"/>
          </p:cNvSpPr>
          <p:nvPr>
            <p:ph idx="1"/>
          </p:nvPr>
        </p:nvSpPr>
        <p:spPr>
          <a:xfrm>
            <a:off x="1180408" y="1264555"/>
            <a:ext cx="10889672" cy="5461462"/>
          </a:xfrm>
        </p:spPr>
        <p:txBody>
          <a:bodyPr>
            <a:noAutofit/>
          </a:bodyPr>
          <a:lstStyle/>
          <a:p>
            <a:r>
              <a:rPr lang="en-US" altLang="zh-CN" sz="3000" b="1" dirty="0"/>
              <a:t>This introductory section provides a brief overview of .... </a:t>
            </a:r>
            <a:endParaRPr lang="en-US" altLang="zh-CN" sz="3000" b="1" dirty="0" smtClean="0"/>
          </a:p>
          <a:p>
            <a:r>
              <a:rPr lang="en-US" altLang="zh-CN" sz="3000" b="1" dirty="0" smtClean="0"/>
              <a:t>This </a:t>
            </a:r>
            <a:r>
              <a:rPr lang="en-US" altLang="zh-CN" sz="3000" b="1" dirty="0"/>
              <a:t>part of the thesis discusses the findings which emerged from the statistical analysis presented in the previous chapter. </a:t>
            </a:r>
            <a:endParaRPr lang="en-US" altLang="zh-CN" sz="3000" b="1" dirty="0" smtClean="0"/>
          </a:p>
          <a:p>
            <a:r>
              <a:rPr lang="en-US" altLang="zh-CN" sz="3000" b="1" dirty="0" smtClean="0"/>
              <a:t>This </a:t>
            </a:r>
            <a:r>
              <a:rPr lang="en-US" altLang="zh-CN" sz="3000" b="1" dirty="0"/>
              <a:t>chapter describes and discusses the methods used in this investigation. The first section .... The second part moves on to describe in greater detail </a:t>
            </a:r>
            <a:endParaRPr lang="en-US" altLang="zh-CN" sz="3000" b="1" dirty="0" smtClean="0"/>
          </a:p>
          <a:p>
            <a:r>
              <a:rPr lang="en-US" altLang="zh-CN" sz="3000" b="1" dirty="0" smtClean="0"/>
              <a:t>The </a:t>
            </a:r>
            <a:r>
              <a:rPr lang="en-US" altLang="zh-CN" sz="3000" b="1" dirty="0"/>
              <a:t>final chapter of this dissertation is divided into two parts. The first .... </a:t>
            </a:r>
            <a:endParaRPr lang="en-US" altLang="zh-CN" sz="3000" b="1" dirty="0" smtClean="0"/>
          </a:p>
          <a:p>
            <a:r>
              <a:rPr lang="en-US" altLang="zh-CN" sz="3000" b="1" dirty="0" smtClean="0"/>
              <a:t>The </a:t>
            </a:r>
            <a:r>
              <a:rPr lang="en-US" altLang="zh-CN" sz="3000" b="1" dirty="0"/>
              <a:t>structure and biological functions of </a:t>
            </a:r>
            <a:r>
              <a:rPr lang="en-US" altLang="zh-CN" sz="3000" b="1" dirty="0" err="1"/>
              <a:t>Xs</a:t>
            </a:r>
            <a:r>
              <a:rPr lang="en-US" altLang="zh-CN" sz="3000" b="1" dirty="0"/>
              <a:t> will be discussed in the forthcoming sections. </a:t>
            </a:r>
            <a:endParaRPr lang="zh-CN" altLang="en-US" sz="3000" b="1" dirty="0"/>
          </a:p>
        </p:txBody>
      </p:sp>
    </p:spTree>
    <p:extLst>
      <p:ext uri="{BB962C8B-B14F-4D97-AF65-F5344CB8AC3E}">
        <p14:creationId xmlns:p14="http://schemas.microsoft.com/office/powerpoint/2010/main" val="8474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2175" y="657361"/>
            <a:ext cx="10379825" cy="1280890"/>
          </a:xfrm>
        </p:spPr>
        <p:txBody>
          <a:bodyPr>
            <a:normAutofit/>
          </a:bodyPr>
          <a:lstStyle/>
          <a:p>
            <a:r>
              <a:rPr lang="en-US" altLang="zh-CN" b="1" dirty="0">
                <a:solidFill>
                  <a:schemeClr val="accent1">
                    <a:lumMod val="75000"/>
                  </a:schemeClr>
                </a:solidFill>
              </a:rPr>
              <a:t>Introducing a new topic or aspect of a topic </a:t>
            </a:r>
            <a:endParaRPr lang="zh-CN" altLang="en-US" b="1" dirty="0">
              <a:solidFill>
                <a:schemeClr val="accent1">
                  <a:lumMod val="75000"/>
                </a:schemeClr>
              </a:solidFill>
            </a:endParaRPr>
          </a:p>
        </p:txBody>
      </p:sp>
      <p:sp>
        <p:nvSpPr>
          <p:cNvPr id="3" name="内容占位符 2"/>
          <p:cNvSpPr>
            <a:spLocks noGrp="1"/>
          </p:cNvSpPr>
          <p:nvPr>
            <p:ph idx="1"/>
          </p:nvPr>
        </p:nvSpPr>
        <p:spPr/>
        <p:txBody>
          <a:bodyPr>
            <a:noAutofit/>
          </a:bodyPr>
          <a:lstStyle/>
          <a:p>
            <a:r>
              <a:rPr lang="en-US" altLang="zh-CN" sz="3200" b="1" dirty="0"/>
              <a:t>As regards X, …. </a:t>
            </a:r>
            <a:endParaRPr lang="en-US" altLang="zh-CN" sz="3200" b="1" dirty="0" smtClean="0"/>
          </a:p>
          <a:p>
            <a:r>
              <a:rPr lang="en-US" altLang="zh-CN" sz="3200" b="1" dirty="0" smtClean="0"/>
              <a:t>With </a:t>
            </a:r>
            <a:r>
              <a:rPr lang="en-US" altLang="zh-CN" sz="3200" b="1" dirty="0"/>
              <a:t>respect to X, …. </a:t>
            </a:r>
            <a:endParaRPr lang="en-US" altLang="zh-CN" sz="3200" b="1" dirty="0" smtClean="0"/>
          </a:p>
          <a:p>
            <a:r>
              <a:rPr lang="en-US" altLang="zh-CN" sz="3200" b="1" dirty="0" smtClean="0"/>
              <a:t>With </a:t>
            </a:r>
            <a:r>
              <a:rPr lang="en-US" altLang="zh-CN" sz="3200" b="1" dirty="0"/>
              <a:t>regard to X, …. </a:t>
            </a:r>
            <a:endParaRPr lang="en-US" altLang="zh-CN" sz="3200" b="1" dirty="0" smtClean="0"/>
          </a:p>
          <a:p>
            <a:r>
              <a:rPr lang="en-US" altLang="zh-CN" sz="3200" b="1" dirty="0" smtClean="0"/>
              <a:t>Regarding </a:t>
            </a:r>
            <a:r>
              <a:rPr lang="en-US" altLang="zh-CN" sz="3200" b="1" dirty="0"/>
              <a:t>X, …. </a:t>
            </a:r>
            <a:endParaRPr lang="en-US" altLang="zh-CN" sz="3200" b="1" dirty="0" smtClean="0"/>
          </a:p>
          <a:p>
            <a:r>
              <a:rPr lang="en-US" altLang="zh-CN" sz="3200" b="1" dirty="0" smtClean="0"/>
              <a:t>As </a:t>
            </a:r>
            <a:r>
              <a:rPr lang="en-US" altLang="zh-CN" sz="3200" b="1" dirty="0"/>
              <a:t>far as X is concerned, …. </a:t>
            </a:r>
            <a:endParaRPr lang="en-US" altLang="zh-CN" sz="3200" b="1" dirty="0" smtClean="0"/>
          </a:p>
          <a:p>
            <a:r>
              <a:rPr lang="en-US" altLang="zh-CN" sz="3200" b="1" dirty="0" smtClean="0"/>
              <a:t>In </a:t>
            </a:r>
            <a:r>
              <a:rPr lang="en-US" altLang="zh-CN" sz="3200" b="1" dirty="0"/>
              <a:t>terms of X, ….  </a:t>
            </a:r>
            <a:endParaRPr lang="en-US" altLang="zh-CN" sz="3200" b="1" dirty="0" smtClean="0"/>
          </a:p>
          <a:p>
            <a:r>
              <a:rPr lang="en-US" altLang="zh-CN" sz="3200" b="1" dirty="0" smtClean="0"/>
              <a:t>In </a:t>
            </a:r>
            <a:r>
              <a:rPr lang="en-US" altLang="zh-CN" sz="3200" b="1" dirty="0"/>
              <a:t>the case of X .... </a:t>
            </a:r>
            <a:endParaRPr lang="zh-CN" altLang="en-US" sz="3200" b="1" dirty="0"/>
          </a:p>
        </p:txBody>
      </p:sp>
    </p:spTree>
    <p:extLst>
      <p:ext uri="{BB962C8B-B14F-4D97-AF65-F5344CB8AC3E}">
        <p14:creationId xmlns:p14="http://schemas.microsoft.com/office/powerpoint/2010/main" val="379403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75000"/>
                  </a:schemeClr>
                </a:solidFill>
              </a:rPr>
              <a:t>Reintroducing a topic </a:t>
            </a:r>
            <a:endParaRPr lang="zh-CN" altLang="en-US" b="1" dirty="0">
              <a:solidFill>
                <a:schemeClr val="accent1">
                  <a:lumMod val="75000"/>
                </a:schemeClr>
              </a:solidFill>
            </a:endParaRPr>
          </a:p>
        </p:txBody>
      </p:sp>
      <p:sp>
        <p:nvSpPr>
          <p:cNvPr id="3" name="内容占位符 2"/>
          <p:cNvSpPr>
            <a:spLocks noGrp="1"/>
          </p:cNvSpPr>
          <p:nvPr>
            <p:ph idx="1"/>
          </p:nvPr>
        </p:nvSpPr>
        <p:spPr>
          <a:xfrm>
            <a:off x="2111433" y="1330036"/>
            <a:ext cx="10080567" cy="5527964"/>
          </a:xfrm>
        </p:spPr>
        <p:txBody>
          <a:bodyPr>
            <a:noAutofit/>
          </a:bodyPr>
          <a:lstStyle/>
          <a:p>
            <a:r>
              <a:rPr lang="en-US" altLang="zh-CN" sz="3200" b="1" dirty="0"/>
              <a:t>As was pointed out in the introduction to this paper, .... </a:t>
            </a:r>
            <a:endParaRPr lang="en-US" altLang="zh-CN" sz="3200" b="1" dirty="0" smtClean="0"/>
          </a:p>
          <a:p>
            <a:r>
              <a:rPr lang="en-US" altLang="zh-CN" sz="3200" b="1" dirty="0" smtClean="0"/>
              <a:t>As </a:t>
            </a:r>
            <a:r>
              <a:rPr lang="en-US" altLang="zh-CN" sz="3200" b="1" dirty="0"/>
              <a:t>was mentioned in the previous chapter, ....  </a:t>
            </a:r>
            <a:endParaRPr lang="en-US" altLang="zh-CN" sz="3200" b="1" dirty="0" smtClean="0"/>
          </a:p>
          <a:p>
            <a:r>
              <a:rPr lang="en-US" altLang="zh-CN" sz="3200" b="1" dirty="0" smtClean="0"/>
              <a:t>As </a:t>
            </a:r>
            <a:r>
              <a:rPr lang="en-US" altLang="zh-CN" sz="3200" b="1" dirty="0"/>
              <a:t>explained earlier, .... </a:t>
            </a:r>
            <a:endParaRPr lang="en-US" altLang="zh-CN" sz="3200" b="1" dirty="0" smtClean="0"/>
          </a:p>
          <a:p>
            <a:r>
              <a:rPr lang="en-US" altLang="zh-CN" sz="3200" b="1" dirty="0" smtClean="0"/>
              <a:t>As </a:t>
            </a:r>
            <a:r>
              <a:rPr lang="en-US" altLang="zh-CN" sz="3200" b="1" dirty="0"/>
              <a:t>explained in the introduction, it is clear that …. </a:t>
            </a:r>
            <a:endParaRPr lang="en-US" altLang="zh-CN" sz="3200" b="1" dirty="0" smtClean="0"/>
          </a:p>
          <a:p>
            <a:r>
              <a:rPr lang="en-US" altLang="zh-CN" sz="3200" b="1" dirty="0" smtClean="0"/>
              <a:t>As </a:t>
            </a:r>
            <a:r>
              <a:rPr lang="en-US" altLang="zh-CN" sz="3200" b="1" dirty="0"/>
              <a:t>described on the previous page, .... </a:t>
            </a:r>
            <a:endParaRPr lang="en-US" altLang="zh-CN" sz="3200" b="1" dirty="0" smtClean="0"/>
          </a:p>
          <a:p>
            <a:r>
              <a:rPr lang="en-US" altLang="zh-CN" sz="3200" b="1" dirty="0" smtClean="0"/>
              <a:t>As </a:t>
            </a:r>
            <a:r>
              <a:rPr lang="en-US" altLang="zh-CN" sz="3200" b="1" dirty="0"/>
              <a:t>discussed above, .... </a:t>
            </a:r>
            <a:endParaRPr lang="en-US" altLang="zh-CN" sz="3200" b="1" dirty="0" smtClean="0"/>
          </a:p>
          <a:p>
            <a:r>
              <a:rPr lang="en-US" altLang="zh-CN" sz="3200" b="1" dirty="0" smtClean="0"/>
              <a:t>Returning </a:t>
            </a:r>
            <a:r>
              <a:rPr lang="en-US" altLang="zh-CN" sz="3200" b="1" dirty="0"/>
              <a:t>(briefly) to the (subject/issue) of X, …. </a:t>
            </a:r>
            <a:endParaRPr lang="zh-CN" altLang="en-US" sz="3200" b="1" dirty="0"/>
          </a:p>
        </p:txBody>
      </p:sp>
    </p:spTree>
    <p:extLst>
      <p:ext uri="{BB962C8B-B14F-4D97-AF65-F5344CB8AC3E}">
        <p14:creationId xmlns:p14="http://schemas.microsoft.com/office/powerpoint/2010/main" val="53602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75000"/>
                  </a:schemeClr>
                </a:solidFill>
              </a:rPr>
              <a:t>Moving from one section to the next</a:t>
            </a:r>
            <a:endParaRPr lang="zh-CN" altLang="en-US" b="1" dirty="0">
              <a:solidFill>
                <a:schemeClr val="accent1">
                  <a:lumMod val="75000"/>
                </a:schemeClr>
              </a:solidFill>
            </a:endParaRPr>
          </a:p>
        </p:txBody>
      </p:sp>
      <p:sp>
        <p:nvSpPr>
          <p:cNvPr id="3" name="内容占位符 2"/>
          <p:cNvSpPr>
            <a:spLocks noGrp="1"/>
          </p:cNvSpPr>
          <p:nvPr>
            <p:ph idx="1"/>
          </p:nvPr>
        </p:nvSpPr>
        <p:spPr>
          <a:xfrm>
            <a:off x="1762298" y="1429789"/>
            <a:ext cx="10429702" cy="5311833"/>
          </a:xfrm>
        </p:spPr>
        <p:txBody>
          <a:bodyPr>
            <a:noAutofit/>
          </a:bodyPr>
          <a:lstStyle/>
          <a:p>
            <a:r>
              <a:rPr lang="en-US" altLang="zh-CN" sz="3200" b="1" dirty="0"/>
              <a:t>So far this paper/chapter has </a:t>
            </a:r>
            <a:r>
              <a:rPr lang="en-US" altLang="zh-CN" sz="3200" b="1" dirty="0" smtClean="0"/>
              <a:t>focused </a:t>
            </a:r>
            <a:r>
              <a:rPr lang="en-US" altLang="zh-CN" sz="3200" b="1" dirty="0"/>
              <a:t>on X. The following section will discuss .... </a:t>
            </a:r>
            <a:endParaRPr lang="en-US" altLang="zh-CN" sz="3200" b="1" dirty="0" smtClean="0"/>
          </a:p>
          <a:p>
            <a:r>
              <a:rPr lang="en-US" altLang="zh-CN" sz="3200" b="1" dirty="0" smtClean="0"/>
              <a:t>Before </a:t>
            </a:r>
            <a:r>
              <a:rPr lang="en-US" altLang="zh-CN" sz="3200" b="1" dirty="0"/>
              <a:t>proceeding to examine X, it will be necessary to .... </a:t>
            </a:r>
            <a:endParaRPr lang="en-US" altLang="zh-CN" sz="3200" b="1" dirty="0" smtClean="0"/>
          </a:p>
          <a:p>
            <a:r>
              <a:rPr lang="en-US" altLang="zh-CN" sz="3200" b="1" dirty="0" smtClean="0"/>
              <a:t>Having </a:t>
            </a:r>
            <a:r>
              <a:rPr lang="en-US" altLang="zh-CN" sz="3200" b="1" dirty="0"/>
              <a:t>discussed how to construct X, the final section of this paper addresses ways of …. </a:t>
            </a:r>
            <a:endParaRPr lang="en-US" altLang="zh-CN" sz="3200" b="1" dirty="0" smtClean="0"/>
          </a:p>
          <a:p>
            <a:r>
              <a:rPr lang="en-US" altLang="zh-CN" sz="3200" b="1" dirty="0" smtClean="0"/>
              <a:t>This </a:t>
            </a:r>
            <a:r>
              <a:rPr lang="en-US" altLang="zh-CN" sz="3200" b="1" dirty="0"/>
              <a:t>section has </a:t>
            </a:r>
            <a:r>
              <a:rPr lang="en-US" altLang="zh-CN" sz="3200" b="1" dirty="0" err="1"/>
              <a:t>analysed</a:t>
            </a:r>
            <a:r>
              <a:rPr lang="en-US" altLang="zh-CN" sz="3200" b="1" dirty="0"/>
              <a:t> the causes of X and has argued that .... The next part of this paper will ....  </a:t>
            </a:r>
            <a:endParaRPr lang="en-US" altLang="zh-CN" sz="3200" b="1" dirty="0" smtClean="0"/>
          </a:p>
          <a:p>
            <a:r>
              <a:rPr lang="en-US" altLang="zh-CN" sz="3200" b="1" dirty="0" smtClean="0"/>
              <a:t>This </a:t>
            </a:r>
            <a:r>
              <a:rPr lang="en-US" altLang="zh-CN" sz="3200" b="1" dirty="0"/>
              <a:t>chapter has demonstrated that .... It is now necessary to explain the course of .... </a:t>
            </a:r>
            <a:endParaRPr lang="zh-CN" altLang="en-US" sz="3200" b="1" dirty="0"/>
          </a:p>
        </p:txBody>
      </p:sp>
    </p:spTree>
    <p:extLst>
      <p:ext uri="{BB962C8B-B14F-4D97-AF65-F5344CB8AC3E}">
        <p14:creationId xmlns:p14="http://schemas.microsoft.com/office/powerpoint/2010/main" val="182888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62051" y="365760"/>
            <a:ext cx="9642561" cy="1539240"/>
          </a:xfrm>
        </p:spPr>
        <p:txBody>
          <a:bodyPr>
            <a:noAutofit/>
          </a:bodyPr>
          <a:lstStyle/>
          <a:p>
            <a:r>
              <a:rPr lang="en-US" altLang="zh-CN" b="1" dirty="0">
                <a:solidFill>
                  <a:schemeClr val="accent1">
                    <a:lumMod val="75000"/>
                  </a:schemeClr>
                </a:solidFill>
              </a:rPr>
              <a:t>Moving from one section to the next whilst indicating addition, contrast or opposition </a:t>
            </a:r>
            <a:endParaRPr lang="zh-CN" altLang="en-US" b="1" dirty="0">
              <a:solidFill>
                <a:schemeClr val="accent1">
                  <a:lumMod val="75000"/>
                </a:schemeClr>
              </a:solidFill>
            </a:endParaRPr>
          </a:p>
        </p:txBody>
      </p:sp>
      <p:sp>
        <p:nvSpPr>
          <p:cNvPr id="3" name="内容占位符 2"/>
          <p:cNvSpPr>
            <a:spLocks noGrp="1"/>
          </p:cNvSpPr>
          <p:nvPr>
            <p:ph idx="1"/>
          </p:nvPr>
        </p:nvSpPr>
        <p:spPr>
          <a:xfrm>
            <a:off x="2111433" y="2133599"/>
            <a:ext cx="9842269" cy="3934691"/>
          </a:xfrm>
        </p:spPr>
        <p:txBody>
          <a:bodyPr>
            <a:noAutofit/>
          </a:bodyPr>
          <a:lstStyle/>
          <a:p>
            <a:r>
              <a:rPr lang="en-US" altLang="zh-CN" sz="3200" b="1" dirty="0"/>
              <a:t>In addition, it is important to ask .... </a:t>
            </a:r>
            <a:endParaRPr lang="en-US" altLang="zh-CN" sz="3200" b="1" dirty="0" smtClean="0"/>
          </a:p>
          <a:p>
            <a:r>
              <a:rPr lang="en-US" altLang="zh-CN" sz="3200" b="1" dirty="0" smtClean="0"/>
              <a:t>On </a:t>
            </a:r>
            <a:r>
              <a:rPr lang="en-US" altLang="zh-CN" sz="3200" b="1" dirty="0"/>
              <a:t>the other hand, in spite of much new knowledge about the role of ...., </a:t>
            </a:r>
            <a:endParaRPr lang="en-US" altLang="zh-CN" sz="3200" b="1" dirty="0" smtClean="0"/>
          </a:p>
          <a:p>
            <a:r>
              <a:rPr lang="en-US" altLang="zh-CN" sz="3200" b="1" dirty="0" smtClean="0"/>
              <a:t>However</a:t>
            </a:r>
            <a:r>
              <a:rPr lang="en-US" altLang="zh-CN" sz="3200" b="1" dirty="0"/>
              <a:t>, this system also has a number of serious drawbacks. </a:t>
            </a:r>
            <a:endParaRPr lang="en-US" altLang="zh-CN" sz="3200" b="1" dirty="0" smtClean="0"/>
          </a:p>
          <a:p>
            <a:r>
              <a:rPr lang="en-US" altLang="zh-CN" sz="3200" b="1" dirty="0" smtClean="0"/>
              <a:t>Despite </a:t>
            </a:r>
            <a:r>
              <a:rPr lang="en-US" altLang="zh-CN" sz="3200" b="1" dirty="0"/>
              <a:t>this, little progress has been made in the .... </a:t>
            </a:r>
            <a:endParaRPr lang="zh-CN" altLang="en-US" sz="3200" b="1" dirty="0"/>
          </a:p>
        </p:txBody>
      </p:sp>
    </p:spTree>
    <p:extLst>
      <p:ext uri="{BB962C8B-B14F-4D97-AF65-F5344CB8AC3E}">
        <p14:creationId xmlns:p14="http://schemas.microsoft.com/office/powerpoint/2010/main" val="271432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75000"/>
                  </a:schemeClr>
                </a:solidFill>
              </a:rPr>
              <a:t>Previewing a following section </a:t>
            </a:r>
            <a:endParaRPr lang="zh-CN" altLang="en-US" b="1" dirty="0">
              <a:solidFill>
                <a:schemeClr val="accent1">
                  <a:lumMod val="75000"/>
                </a:schemeClr>
              </a:solidFill>
            </a:endParaRPr>
          </a:p>
        </p:txBody>
      </p:sp>
      <p:sp>
        <p:nvSpPr>
          <p:cNvPr id="3" name="内容占位符 2"/>
          <p:cNvSpPr>
            <a:spLocks noGrp="1"/>
          </p:cNvSpPr>
          <p:nvPr>
            <p:ph idx="1"/>
          </p:nvPr>
        </p:nvSpPr>
        <p:spPr>
          <a:xfrm>
            <a:off x="1579419" y="1446415"/>
            <a:ext cx="10612582" cy="5411585"/>
          </a:xfrm>
        </p:spPr>
        <p:txBody>
          <a:bodyPr>
            <a:noAutofit/>
          </a:bodyPr>
          <a:lstStyle/>
          <a:p>
            <a:r>
              <a:rPr lang="en-US" altLang="zh-CN" sz="3200" b="1" dirty="0"/>
              <a:t>This raises questions about X which will be discussed in the next chapter. </a:t>
            </a:r>
            <a:endParaRPr lang="en-US" altLang="zh-CN" sz="3200" b="1" dirty="0" smtClean="0"/>
          </a:p>
          <a:p>
            <a:r>
              <a:rPr lang="en-US" altLang="zh-CN" sz="3200" b="1" dirty="0" smtClean="0"/>
              <a:t>The </a:t>
            </a:r>
            <a:r>
              <a:rPr lang="en-US" altLang="zh-CN" sz="3200" b="1" dirty="0"/>
              <a:t>next chapter describes synthesis and evaluation of ....  </a:t>
            </a:r>
            <a:endParaRPr lang="en-US" altLang="zh-CN" sz="3200" b="1" dirty="0" smtClean="0"/>
          </a:p>
          <a:p>
            <a:r>
              <a:rPr lang="en-US" altLang="zh-CN" sz="3200" b="1" dirty="0" smtClean="0"/>
              <a:t>In </a:t>
            </a:r>
            <a:r>
              <a:rPr lang="en-US" altLang="zh-CN" sz="3200" b="1" dirty="0"/>
              <a:t>the section that follows, it will be argued that .... </a:t>
            </a:r>
            <a:endParaRPr lang="en-US" altLang="zh-CN" sz="3200" b="1" dirty="0" smtClean="0"/>
          </a:p>
          <a:p>
            <a:r>
              <a:rPr lang="en-US" altLang="zh-CN" sz="3200" b="1" dirty="0" smtClean="0"/>
              <a:t>The </a:t>
            </a:r>
            <a:r>
              <a:rPr lang="en-US" altLang="zh-CN" sz="3200" b="1" dirty="0"/>
              <a:t>following is a brief report on a .... </a:t>
            </a:r>
            <a:endParaRPr lang="en-US" altLang="zh-CN" sz="3200" b="1" dirty="0" smtClean="0"/>
          </a:p>
          <a:p>
            <a:r>
              <a:rPr lang="en-US" altLang="zh-CN" sz="3200" b="1" dirty="0" smtClean="0"/>
              <a:t>What </a:t>
            </a:r>
            <a:r>
              <a:rPr lang="en-US" altLang="zh-CN" sz="3200" b="1" dirty="0"/>
              <a:t>follows is a description/outline/account of … </a:t>
            </a:r>
            <a:endParaRPr lang="en-US" altLang="zh-CN" sz="3200" b="1" dirty="0" smtClean="0"/>
          </a:p>
          <a:p>
            <a:r>
              <a:rPr lang="en-US" altLang="zh-CN" sz="3200" b="1" dirty="0" smtClean="0"/>
              <a:t>The </a:t>
            </a:r>
            <a:r>
              <a:rPr lang="en-US" altLang="zh-CN" sz="3200" b="1" dirty="0"/>
              <a:t>problem of X is discussed in the following section. </a:t>
            </a:r>
            <a:endParaRPr lang="zh-CN" altLang="en-US" sz="3200" b="1" dirty="0"/>
          </a:p>
        </p:txBody>
      </p:sp>
    </p:spTree>
    <p:extLst>
      <p:ext uri="{BB962C8B-B14F-4D97-AF65-F5344CB8AC3E}">
        <p14:creationId xmlns:p14="http://schemas.microsoft.com/office/powerpoint/2010/main" val="266259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5796" y="624110"/>
            <a:ext cx="10496203" cy="1280890"/>
          </a:xfrm>
        </p:spPr>
        <p:txBody>
          <a:bodyPr>
            <a:normAutofit/>
          </a:bodyPr>
          <a:lstStyle/>
          <a:p>
            <a:r>
              <a:rPr lang="en-US" altLang="zh-CN" b="1" dirty="0">
                <a:solidFill>
                  <a:schemeClr val="accent1">
                    <a:lumMod val="75000"/>
                  </a:schemeClr>
                </a:solidFill>
              </a:rPr>
              <a:t>Transition statements for results and </a:t>
            </a:r>
            <a:r>
              <a:rPr lang="en-US" altLang="zh-CN" b="1" dirty="0" smtClean="0">
                <a:solidFill>
                  <a:schemeClr val="accent1">
                    <a:lumMod val="75000"/>
                  </a:schemeClr>
                </a:solidFill>
              </a:rPr>
              <a:t>discussion </a:t>
            </a:r>
            <a:endParaRPr lang="zh-CN" altLang="en-US" b="1" dirty="0">
              <a:solidFill>
                <a:schemeClr val="accent1">
                  <a:lumMod val="75000"/>
                </a:schemeClr>
              </a:solidFill>
            </a:endParaRPr>
          </a:p>
        </p:txBody>
      </p:sp>
      <p:sp>
        <p:nvSpPr>
          <p:cNvPr id="3" name="内容占位符 2"/>
          <p:cNvSpPr>
            <a:spLocks noGrp="1"/>
          </p:cNvSpPr>
          <p:nvPr>
            <p:ph idx="1"/>
          </p:nvPr>
        </p:nvSpPr>
        <p:spPr>
          <a:xfrm>
            <a:off x="1695795" y="1605742"/>
            <a:ext cx="10496204" cy="4628804"/>
          </a:xfrm>
        </p:spPr>
        <p:txBody>
          <a:bodyPr>
            <a:noAutofit/>
          </a:bodyPr>
          <a:lstStyle/>
          <a:p>
            <a:r>
              <a:rPr lang="en-US" altLang="zh-CN" sz="3200" b="1" dirty="0"/>
              <a:t>Turning now to the experimental evidence on .... </a:t>
            </a:r>
            <a:endParaRPr lang="en-US" altLang="zh-CN" sz="3200" b="1" dirty="0" smtClean="0"/>
          </a:p>
          <a:p>
            <a:r>
              <a:rPr lang="en-US" altLang="zh-CN" sz="3200" b="1" dirty="0" smtClean="0"/>
              <a:t>Comparing </a:t>
            </a:r>
            <a:r>
              <a:rPr lang="en-US" altLang="zh-CN" sz="3200" b="1" dirty="0"/>
              <a:t>the two results, it can be seen that .... </a:t>
            </a:r>
            <a:endParaRPr lang="en-US" altLang="zh-CN" sz="3200" b="1" dirty="0" smtClean="0"/>
          </a:p>
          <a:p>
            <a:r>
              <a:rPr lang="en-US" altLang="zh-CN" sz="3200" b="1" dirty="0" smtClean="0"/>
              <a:t>A </a:t>
            </a:r>
            <a:r>
              <a:rPr lang="en-US" altLang="zh-CN" sz="3200" b="1" dirty="0"/>
              <a:t>comparison of the two results reveals .... </a:t>
            </a:r>
            <a:endParaRPr lang="en-US" altLang="zh-CN" sz="3200" b="1" dirty="0" smtClean="0"/>
          </a:p>
          <a:p>
            <a:r>
              <a:rPr lang="en-US" altLang="zh-CN" sz="3200" b="1" dirty="0" smtClean="0"/>
              <a:t>From </a:t>
            </a:r>
            <a:r>
              <a:rPr lang="en-US" altLang="zh-CN" sz="3200" b="1" dirty="0"/>
              <a:t>the previous discussion, it can be seen that ..... </a:t>
            </a:r>
            <a:endParaRPr lang="en-US" altLang="zh-CN" sz="3200" b="1" dirty="0" smtClean="0"/>
          </a:p>
          <a:p>
            <a:r>
              <a:rPr lang="en-US" altLang="zh-CN" sz="3200" b="1" dirty="0" smtClean="0"/>
              <a:t>It </a:t>
            </a:r>
            <a:r>
              <a:rPr lang="en-US" altLang="zh-CN" sz="3200" b="1" dirty="0"/>
              <a:t>is also worth noting that X is significantly more frequent in .... </a:t>
            </a:r>
            <a:endParaRPr lang="en-US" altLang="zh-CN" sz="3200" b="1" dirty="0" smtClean="0"/>
          </a:p>
          <a:p>
            <a:r>
              <a:rPr lang="en-US" altLang="zh-CN" sz="3200" b="1" dirty="0" smtClean="0"/>
              <a:t>The </a:t>
            </a:r>
            <a:r>
              <a:rPr lang="en-US" altLang="zh-CN" sz="3200" b="1" dirty="0"/>
              <a:t>differences between X and Y are highlighted in Table 4. </a:t>
            </a:r>
            <a:endParaRPr lang="zh-CN" altLang="en-US" sz="3200" b="1" dirty="0"/>
          </a:p>
        </p:txBody>
      </p:sp>
    </p:spTree>
    <p:extLst>
      <p:ext uri="{BB962C8B-B14F-4D97-AF65-F5344CB8AC3E}">
        <p14:creationId xmlns:p14="http://schemas.microsoft.com/office/powerpoint/2010/main" val="25750333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101</TotalTime>
  <Words>668</Words>
  <Application>Microsoft Office PowerPoint</Application>
  <PresentationFormat>宽屏</PresentationFormat>
  <Paragraphs>57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幼圆</vt:lpstr>
      <vt:lpstr>Arial</vt:lpstr>
      <vt:lpstr>Century Gothic</vt:lpstr>
      <vt:lpstr>Wingdings 3</vt:lpstr>
      <vt:lpstr>丝状</vt:lpstr>
      <vt:lpstr>Signalling transition</vt:lpstr>
      <vt:lpstr>Signalling transition</vt:lpstr>
      <vt:lpstr>Previewing sections of text </vt:lpstr>
      <vt:lpstr>Introducing a new topic or aspect of a topic </vt:lpstr>
      <vt:lpstr>Reintroducing a topic </vt:lpstr>
      <vt:lpstr>Moving from one section to the next</vt:lpstr>
      <vt:lpstr>Moving from one section to the next whilst indicating addition, contrast or opposition </vt:lpstr>
      <vt:lpstr>Previewing a following section </vt:lpstr>
      <vt:lpstr>Transition statements for results and discussion </vt:lpstr>
      <vt:lpstr>Summary and preview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Signalling transition</dc:title>
  <dc:creator>Windows 用户</dc:creator>
  <cp:lastModifiedBy>Windows 用户</cp:lastModifiedBy>
  <cp:revision>17</cp:revision>
  <dcterms:created xsi:type="dcterms:W3CDTF">2019-03-25T08:17:10Z</dcterms:created>
  <dcterms:modified xsi:type="dcterms:W3CDTF">2019-03-26T01:08:10Z</dcterms:modified>
</cp:coreProperties>
</file>