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60"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03F3D816-D339-469C-BD4E-DE40D5C960A7}" type="datetimeFigureOut">
              <a:rPr lang="zh-CN" altLang="en-US" smtClean="0"/>
              <a:t>2019/3/26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6550FB-FF3C-4982-9B6E-D44CC946A18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83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F3D816-D339-469C-BD4E-DE40D5C960A7}" type="datetimeFigureOut">
              <a:rPr lang="zh-CN" altLang="en-US" smtClean="0"/>
              <a:t>2019/3/26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6550FB-FF3C-4982-9B6E-D44CC946A189}" type="slidenum">
              <a:rPr lang="zh-CN" altLang="en-US" smtClean="0"/>
              <a:t>‹#›</a:t>
            </a:fld>
            <a:endParaRPr lang="zh-CN" altLang="en-US"/>
          </a:p>
        </p:txBody>
      </p:sp>
    </p:spTree>
    <p:extLst>
      <p:ext uri="{BB962C8B-B14F-4D97-AF65-F5344CB8AC3E}">
        <p14:creationId xmlns:p14="http://schemas.microsoft.com/office/powerpoint/2010/main" val="3759631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F3D816-D339-469C-BD4E-DE40D5C960A7}" type="datetimeFigureOut">
              <a:rPr lang="zh-CN" altLang="en-US" smtClean="0"/>
              <a:t>2019/3/26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6550FB-FF3C-4982-9B6E-D44CC946A189}" type="slidenum">
              <a:rPr lang="zh-CN" altLang="en-US" smtClean="0"/>
              <a:t>‹#›</a:t>
            </a:fld>
            <a:endParaRPr lang="zh-CN" altLang="en-US"/>
          </a:p>
        </p:txBody>
      </p:sp>
    </p:spTree>
    <p:extLst>
      <p:ext uri="{BB962C8B-B14F-4D97-AF65-F5344CB8AC3E}">
        <p14:creationId xmlns:p14="http://schemas.microsoft.com/office/powerpoint/2010/main" val="301236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F3D816-D339-469C-BD4E-DE40D5C960A7}" type="datetimeFigureOut">
              <a:rPr lang="zh-CN" altLang="en-US" smtClean="0"/>
              <a:t>2019/3/26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6550FB-FF3C-4982-9B6E-D44CC946A189}" type="slidenum">
              <a:rPr lang="zh-CN" altLang="en-US" smtClean="0"/>
              <a:t>‹#›</a:t>
            </a:fld>
            <a:endParaRPr lang="zh-CN" altLang="en-US"/>
          </a:p>
        </p:txBody>
      </p:sp>
    </p:spTree>
    <p:extLst>
      <p:ext uri="{BB962C8B-B14F-4D97-AF65-F5344CB8AC3E}">
        <p14:creationId xmlns:p14="http://schemas.microsoft.com/office/powerpoint/2010/main" val="348813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3F3D816-D339-469C-BD4E-DE40D5C960A7}" type="datetimeFigureOut">
              <a:rPr lang="zh-CN" altLang="en-US" smtClean="0"/>
              <a:t>2019/3/26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6550FB-FF3C-4982-9B6E-D44CC946A189}"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657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3F3D816-D339-469C-BD4E-DE40D5C960A7}" type="datetimeFigureOut">
              <a:rPr lang="zh-CN" altLang="en-US" smtClean="0"/>
              <a:t>2019/3/26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6550FB-FF3C-4982-9B6E-D44CC946A189}" type="slidenum">
              <a:rPr lang="zh-CN" altLang="en-US" smtClean="0"/>
              <a:t>‹#›</a:t>
            </a:fld>
            <a:endParaRPr lang="zh-CN" altLang="en-US"/>
          </a:p>
        </p:txBody>
      </p:sp>
    </p:spTree>
    <p:extLst>
      <p:ext uri="{BB962C8B-B14F-4D97-AF65-F5344CB8AC3E}">
        <p14:creationId xmlns:p14="http://schemas.microsoft.com/office/powerpoint/2010/main" val="168373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03F3D816-D339-469C-BD4E-DE40D5C960A7}" type="datetimeFigureOut">
              <a:rPr lang="zh-CN" altLang="en-US" smtClean="0"/>
              <a:t>2019/3/26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16550FB-FF3C-4982-9B6E-D44CC946A189}" type="slidenum">
              <a:rPr lang="zh-CN" altLang="en-US" smtClean="0"/>
              <a:t>‹#›</a:t>
            </a:fld>
            <a:endParaRPr lang="zh-CN" altLang="en-US"/>
          </a:p>
        </p:txBody>
      </p:sp>
    </p:spTree>
    <p:extLst>
      <p:ext uri="{BB962C8B-B14F-4D97-AF65-F5344CB8AC3E}">
        <p14:creationId xmlns:p14="http://schemas.microsoft.com/office/powerpoint/2010/main" val="51979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03F3D816-D339-469C-BD4E-DE40D5C960A7}" type="datetimeFigureOut">
              <a:rPr lang="zh-CN" altLang="en-US" smtClean="0"/>
              <a:t>2019/3/26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16550FB-FF3C-4982-9B6E-D44CC946A189}" type="slidenum">
              <a:rPr lang="zh-CN" altLang="en-US" smtClean="0"/>
              <a:t>‹#›</a:t>
            </a:fld>
            <a:endParaRPr lang="zh-CN" altLang="en-US"/>
          </a:p>
        </p:txBody>
      </p:sp>
    </p:spTree>
    <p:extLst>
      <p:ext uri="{BB962C8B-B14F-4D97-AF65-F5344CB8AC3E}">
        <p14:creationId xmlns:p14="http://schemas.microsoft.com/office/powerpoint/2010/main" val="375629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F3D816-D339-469C-BD4E-DE40D5C960A7}" type="datetimeFigureOut">
              <a:rPr lang="zh-CN" altLang="en-US" smtClean="0"/>
              <a:t>2019/3/26</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616550FB-FF3C-4982-9B6E-D44CC946A189}" type="slidenum">
              <a:rPr lang="zh-CN" altLang="en-US" smtClean="0"/>
              <a:t>‹#›</a:t>
            </a:fld>
            <a:endParaRPr lang="zh-CN" altLang="en-US"/>
          </a:p>
        </p:txBody>
      </p:sp>
    </p:spTree>
    <p:extLst>
      <p:ext uri="{BB962C8B-B14F-4D97-AF65-F5344CB8AC3E}">
        <p14:creationId xmlns:p14="http://schemas.microsoft.com/office/powerpoint/2010/main" val="2373607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F3D816-D339-469C-BD4E-DE40D5C960A7}" type="datetimeFigureOut">
              <a:rPr lang="zh-CN" altLang="en-US" smtClean="0"/>
              <a:t>2019/3/26</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16550FB-FF3C-4982-9B6E-D44CC946A189}" type="slidenum">
              <a:rPr lang="zh-CN" altLang="en-US" smtClean="0"/>
              <a:t>‹#›</a:t>
            </a:fld>
            <a:endParaRPr lang="zh-CN" altLang="en-US"/>
          </a:p>
        </p:txBody>
      </p:sp>
    </p:spTree>
    <p:extLst>
      <p:ext uri="{BB962C8B-B14F-4D97-AF65-F5344CB8AC3E}">
        <p14:creationId xmlns:p14="http://schemas.microsoft.com/office/powerpoint/2010/main" val="342551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03F3D816-D339-469C-BD4E-DE40D5C960A7}" type="datetimeFigureOut">
              <a:rPr lang="zh-CN" altLang="en-US" smtClean="0"/>
              <a:t>2019/3/26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6550FB-FF3C-4982-9B6E-D44CC946A189}" type="slidenum">
              <a:rPr lang="zh-CN" altLang="en-US" smtClean="0"/>
              <a:t>‹#›</a:t>
            </a:fld>
            <a:endParaRPr lang="zh-CN" altLang="en-US"/>
          </a:p>
        </p:txBody>
      </p:sp>
    </p:spTree>
    <p:extLst>
      <p:ext uri="{BB962C8B-B14F-4D97-AF65-F5344CB8AC3E}">
        <p14:creationId xmlns:p14="http://schemas.microsoft.com/office/powerpoint/2010/main" val="1412184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F3D816-D339-469C-BD4E-DE40D5C960A7}" type="datetimeFigureOut">
              <a:rPr lang="zh-CN" altLang="en-US" smtClean="0"/>
              <a:t>2019/3/26</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16550FB-FF3C-4982-9B6E-D44CC946A189}"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04734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Writing about the past</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2964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Writing about the past</a:t>
            </a:r>
            <a:endParaRPr lang="zh-CN" altLang="en-US" dirty="0"/>
          </a:p>
        </p:txBody>
      </p:sp>
      <p:sp>
        <p:nvSpPr>
          <p:cNvPr id="3" name="内容占位符 2"/>
          <p:cNvSpPr>
            <a:spLocks noGrp="1"/>
          </p:cNvSpPr>
          <p:nvPr>
            <p:ph idx="1"/>
          </p:nvPr>
        </p:nvSpPr>
        <p:spPr>
          <a:xfrm>
            <a:off x="648394" y="2552007"/>
            <a:ext cx="11222181" cy="4305993"/>
          </a:xfrm>
        </p:spPr>
        <p:txBody>
          <a:bodyPr>
            <a:noAutofit/>
          </a:bodyPr>
          <a:lstStyle/>
          <a:p>
            <a:r>
              <a:rPr lang="en-US" altLang="zh-CN" sz="3600" b="1" dirty="0"/>
              <a:t>Writing about the past in English is made difficult by the rather complex tense system. However,  the phrases grouped below give an indication of the uses of the main tenses in academic writing. For a comprehensive explanation of the uses of the various tenses you will need to consult a good English grammar book.</a:t>
            </a:r>
            <a:endParaRPr lang="zh-CN" altLang="en-US" sz="3600" b="1" dirty="0"/>
          </a:p>
        </p:txBody>
      </p:sp>
    </p:spTree>
    <p:extLst>
      <p:ext uri="{BB962C8B-B14F-4D97-AF65-F5344CB8AC3E}">
        <p14:creationId xmlns:p14="http://schemas.microsoft.com/office/powerpoint/2010/main" val="454470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27214"/>
            <a:ext cx="12192000" cy="1320800"/>
          </a:xfrm>
        </p:spPr>
        <p:txBody>
          <a:bodyPr>
            <a:normAutofit/>
          </a:bodyPr>
          <a:lstStyle/>
          <a:p>
            <a:r>
              <a:rPr lang="en-US" altLang="zh-CN" sz="4000" b="1" dirty="0"/>
              <a:t>Time phrases associated with the use of the simple past tense: specific times or periods of time in the past, completed</a:t>
            </a:r>
            <a:endParaRPr lang="zh-CN" altLang="en-US" sz="4000"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581192313"/>
              </p:ext>
            </p:extLst>
          </p:nvPr>
        </p:nvGraphicFramePr>
        <p:xfrm>
          <a:off x="0" y="1548014"/>
          <a:ext cx="12192000" cy="5302266"/>
        </p:xfrm>
        <a:graphic>
          <a:graphicData uri="http://schemas.openxmlformats.org/drawingml/2006/table">
            <a:tbl>
              <a:tblPr firstRow="1" bandRow="1">
                <a:tableStyleId>{21E4AEA4-8DFA-4A89-87EB-49C32662AFE0}</a:tableStyleId>
              </a:tblPr>
              <a:tblGrid>
                <a:gridCol w="6799811">
                  <a:extLst>
                    <a:ext uri="{9D8B030D-6E8A-4147-A177-3AD203B41FA5}">
                      <a16:colId xmlns:a16="http://schemas.microsoft.com/office/drawing/2014/main" val="1967302197"/>
                    </a:ext>
                  </a:extLst>
                </a:gridCol>
                <a:gridCol w="5392189">
                  <a:extLst>
                    <a:ext uri="{9D8B030D-6E8A-4147-A177-3AD203B41FA5}">
                      <a16:colId xmlns:a16="http://schemas.microsoft.com/office/drawing/2014/main" val="1312878870"/>
                    </a:ext>
                  </a:extLst>
                </a:gridCol>
              </a:tblGrid>
              <a:tr h="1849257">
                <a:tc>
                  <a:txBody>
                    <a:bodyPr/>
                    <a:lstStyle/>
                    <a:p>
                      <a:r>
                        <a:rPr lang="en-US" altLang="zh-CN" sz="3000" b="1" dirty="0" smtClean="0">
                          <a:solidFill>
                            <a:schemeClr val="accent2">
                              <a:lumMod val="50000"/>
                            </a:schemeClr>
                          </a:solidFill>
                        </a:rPr>
                        <a:t>During the Nazi period, </a:t>
                      </a:r>
                    </a:p>
                    <a:p>
                      <a:r>
                        <a:rPr lang="en-US" altLang="zh-CN" sz="3000" b="1" dirty="0" smtClean="0">
                          <a:solidFill>
                            <a:schemeClr val="accent2">
                              <a:lumMod val="50000"/>
                            </a:schemeClr>
                          </a:solidFill>
                        </a:rPr>
                        <a:t>Between 1933 and 1945, </a:t>
                      </a:r>
                    </a:p>
                    <a:p>
                      <a:r>
                        <a:rPr lang="en-US" altLang="zh-CN" sz="3000" b="1" dirty="0" smtClean="0">
                          <a:solidFill>
                            <a:schemeClr val="accent2">
                              <a:lumMod val="50000"/>
                            </a:schemeClr>
                          </a:solidFill>
                        </a:rPr>
                        <a:t>From 1933 to 1945, </a:t>
                      </a:r>
                    </a:p>
                    <a:p>
                      <a:r>
                        <a:rPr lang="en-US" altLang="zh-CN" sz="3000" b="1" dirty="0" smtClean="0">
                          <a:solidFill>
                            <a:schemeClr val="accent2">
                              <a:lumMod val="50000"/>
                            </a:schemeClr>
                          </a:solidFill>
                        </a:rPr>
                        <a:t>In the 1930s and 1940s, </a:t>
                      </a:r>
                    </a:p>
                  </a:txBody>
                  <a:tcPr>
                    <a:solidFill>
                      <a:schemeClr val="accent1">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3000" b="1" dirty="0" smtClean="0">
                          <a:solidFill>
                            <a:schemeClr val="accent2">
                              <a:lumMod val="50000"/>
                            </a:schemeClr>
                          </a:solidFill>
                        </a:rPr>
                        <a:t>restrictions were placed on German academics. </a:t>
                      </a:r>
                    </a:p>
                  </a:txBody>
                  <a:tcPr anchor="ctr">
                    <a:solidFill>
                      <a:schemeClr val="accent1">
                        <a:lumMod val="40000"/>
                        <a:lumOff val="60000"/>
                      </a:schemeClr>
                    </a:solidFill>
                  </a:tcPr>
                </a:tc>
                <a:extLst>
                  <a:ext uri="{0D108BD9-81ED-4DB2-BD59-A6C34878D82A}">
                    <a16:rowId xmlns:a16="http://schemas.microsoft.com/office/drawing/2014/main" val="1316603672"/>
                  </a:ext>
                </a:extLst>
              </a:tr>
              <a:tr h="205473">
                <a:tc>
                  <a:txBody>
                    <a:bodyPr/>
                    <a:lstStyle/>
                    <a:p>
                      <a:endParaRPr lang="zh-CN" altLang="en-US" sz="800" b="1" dirty="0">
                        <a:solidFill>
                          <a:schemeClr val="accent2">
                            <a:lumMod val="50000"/>
                          </a:schemeClr>
                        </a:solidFill>
                      </a:endParaRPr>
                    </a:p>
                  </a:txBody>
                  <a:tcPr>
                    <a:solidFill>
                      <a:schemeClr val="accent1">
                        <a:lumMod val="40000"/>
                        <a:lumOff val="60000"/>
                      </a:schemeClr>
                    </a:solidFill>
                  </a:tcPr>
                </a:tc>
                <a:tc>
                  <a:txBody>
                    <a:bodyPr/>
                    <a:lstStyle/>
                    <a:p>
                      <a:endParaRPr lang="zh-CN" altLang="en-US" sz="800" b="1" dirty="0">
                        <a:solidFill>
                          <a:schemeClr val="accent2">
                            <a:lumMod val="50000"/>
                          </a:schemeClr>
                        </a:solidFill>
                      </a:endParaRPr>
                    </a:p>
                  </a:txBody>
                  <a:tcPr>
                    <a:solidFill>
                      <a:schemeClr val="accent1">
                        <a:lumMod val="40000"/>
                        <a:lumOff val="60000"/>
                      </a:schemeClr>
                    </a:solidFill>
                  </a:tcPr>
                </a:tc>
                <a:extLst>
                  <a:ext uri="{0D108BD9-81ED-4DB2-BD59-A6C34878D82A}">
                    <a16:rowId xmlns:a16="http://schemas.microsoft.com/office/drawing/2014/main" val="1697611006"/>
                  </a:ext>
                </a:extLst>
              </a:tr>
              <a:tr h="1408958">
                <a:tc>
                  <a:txBody>
                    <a:bodyPr/>
                    <a:lstStyle/>
                    <a:p>
                      <a:r>
                        <a:rPr lang="en-US" altLang="zh-CN" sz="3000" b="1" dirty="0" smtClean="0">
                          <a:solidFill>
                            <a:schemeClr val="accent2">
                              <a:lumMod val="50000"/>
                            </a:schemeClr>
                          </a:solidFill>
                        </a:rPr>
                        <a:t>For centuries, </a:t>
                      </a:r>
                    </a:p>
                    <a:p>
                      <a:r>
                        <a:rPr lang="en-US" altLang="zh-CN" sz="3000" b="1" dirty="0" smtClean="0">
                          <a:solidFill>
                            <a:schemeClr val="accent2">
                              <a:lumMod val="50000"/>
                            </a:schemeClr>
                          </a:solidFill>
                        </a:rPr>
                        <a:t>In the second half of the 19th century, </a:t>
                      </a:r>
                    </a:p>
                    <a:p>
                      <a:r>
                        <a:rPr lang="en-US" altLang="zh-CN" sz="3000" b="1" dirty="0" smtClean="0">
                          <a:solidFill>
                            <a:schemeClr val="accent2">
                              <a:lumMod val="50000"/>
                            </a:schemeClr>
                          </a:solidFill>
                        </a:rPr>
                        <a:t>At the end of the nineteenth century, </a:t>
                      </a:r>
                    </a:p>
                  </a:txBody>
                  <a:tcPr>
                    <a:solidFill>
                      <a:schemeClr val="accent1">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3000" b="1" dirty="0" smtClean="0">
                          <a:solidFill>
                            <a:schemeClr val="accent2">
                              <a:lumMod val="50000"/>
                            </a:schemeClr>
                          </a:solidFill>
                        </a:rPr>
                        <a:t>church authorities placed restrictions on academics. </a:t>
                      </a:r>
                      <a:endParaRPr lang="zh-CN" altLang="en-US" sz="3000" b="1" dirty="0" smtClean="0">
                        <a:solidFill>
                          <a:schemeClr val="accent2">
                            <a:lumMod val="50000"/>
                          </a:schemeClr>
                        </a:solidFill>
                      </a:endParaRPr>
                    </a:p>
                  </a:txBody>
                  <a:tcPr anchor="ctr">
                    <a:solidFill>
                      <a:schemeClr val="accent1">
                        <a:lumMod val="40000"/>
                        <a:lumOff val="60000"/>
                      </a:schemeClr>
                    </a:solidFill>
                  </a:tcPr>
                </a:tc>
                <a:extLst>
                  <a:ext uri="{0D108BD9-81ED-4DB2-BD59-A6C34878D82A}">
                    <a16:rowId xmlns:a16="http://schemas.microsoft.com/office/drawing/2014/main" val="3374361880"/>
                  </a:ext>
                </a:extLst>
              </a:tr>
              <a:tr h="205473">
                <a:tc>
                  <a:txBody>
                    <a:bodyPr/>
                    <a:lstStyle/>
                    <a:p>
                      <a:endParaRPr lang="zh-CN" altLang="en-US" sz="800" b="1" dirty="0">
                        <a:solidFill>
                          <a:schemeClr val="accent2">
                            <a:lumMod val="50000"/>
                          </a:schemeClr>
                        </a:solidFill>
                      </a:endParaRPr>
                    </a:p>
                  </a:txBody>
                  <a:tcPr>
                    <a:solidFill>
                      <a:schemeClr val="accent1">
                        <a:lumMod val="40000"/>
                        <a:lumOff val="60000"/>
                      </a:schemeClr>
                    </a:solidFill>
                  </a:tcPr>
                </a:tc>
                <a:tc>
                  <a:txBody>
                    <a:bodyPr/>
                    <a:lstStyle/>
                    <a:p>
                      <a:endParaRPr lang="zh-CN" altLang="en-US" sz="800" b="1" dirty="0">
                        <a:solidFill>
                          <a:schemeClr val="accent2">
                            <a:lumMod val="50000"/>
                          </a:schemeClr>
                        </a:solidFill>
                      </a:endParaRPr>
                    </a:p>
                  </a:txBody>
                  <a:tcPr>
                    <a:solidFill>
                      <a:schemeClr val="accent1">
                        <a:lumMod val="40000"/>
                        <a:lumOff val="60000"/>
                      </a:schemeClr>
                    </a:solidFill>
                  </a:tcPr>
                </a:tc>
                <a:extLst>
                  <a:ext uri="{0D108BD9-81ED-4DB2-BD59-A6C34878D82A}">
                    <a16:rowId xmlns:a16="http://schemas.microsoft.com/office/drawing/2014/main" val="1149278857"/>
                  </a:ext>
                </a:extLst>
              </a:tr>
              <a:tr h="1492266">
                <a:tc>
                  <a:txBody>
                    <a:bodyPr/>
                    <a:lstStyle/>
                    <a:p>
                      <a:endParaRPr lang="en-US" altLang="zh-CN" sz="3000" b="1" dirty="0" smtClean="0">
                        <a:solidFill>
                          <a:schemeClr val="accent2">
                            <a:lumMod val="50000"/>
                          </a:schemeClr>
                        </a:solidFill>
                      </a:endParaRPr>
                    </a:p>
                    <a:p>
                      <a:r>
                        <a:rPr lang="en-US" altLang="zh-CN" sz="3000" b="1" dirty="0" smtClean="0">
                          <a:solidFill>
                            <a:schemeClr val="accent2">
                              <a:lumMod val="50000"/>
                            </a:schemeClr>
                          </a:solidFill>
                        </a:rPr>
                        <a:t>In 1999, </a:t>
                      </a:r>
                    </a:p>
                  </a:txBody>
                  <a:tcPr>
                    <a:solidFill>
                      <a:schemeClr val="accent1">
                        <a:lumMod val="40000"/>
                        <a:lumOff val="60000"/>
                      </a:schemeClr>
                    </a:solidFill>
                  </a:tcPr>
                </a:tc>
                <a:tc>
                  <a:txBody>
                    <a:bodyPr/>
                    <a:lstStyle/>
                    <a:p>
                      <a:r>
                        <a:rPr lang="en-US" altLang="zh-CN" sz="3000" b="1" dirty="0" smtClean="0">
                          <a:solidFill>
                            <a:schemeClr val="accent2">
                              <a:lumMod val="50000"/>
                            </a:schemeClr>
                          </a:solidFill>
                        </a:rPr>
                        <a:t>Fleming was named one of the 100 Most Important People of the century. </a:t>
                      </a:r>
                    </a:p>
                  </a:txBody>
                  <a:tcPr>
                    <a:solidFill>
                      <a:schemeClr val="accent1">
                        <a:lumMod val="40000"/>
                        <a:lumOff val="60000"/>
                      </a:schemeClr>
                    </a:solidFill>
                  </a:tcPr>
                </a:tc>
                <a:extLst>
                  <a:ext uri="{0D108BD9-81ED-4DB2-BD59-A6C34878D82A}">
                    <a16:rowId xmlns:a16="http://schemas.microsoft.com/office/drawing/2014/main" val="3396222237"/>
                  </a:ext>
                </a:extLst>
              </a:tr>
            </a:tbl>
          </a:graphicData>
        </a:graphic>
      </p:graphicFrame>
    </p:spTree>
    <p:extLst>
      <p:ext uri="{BB962C8B-B14F-4D97-AF65-F5344CB8AC3E}">
        <p14:creationId xmlns:p14="http://schemas.microsoft.com/office/powerpoint/2010/main" val="20574125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1644" y="286603"/>
            <a:ext cx="11155680" cy="1450757"/>
          </a:xfrm>
        </p:spPr>
        <p:txBody>
          <a:bodyPr>
            <a:normAutofit fontScale="90000"/>
          </a:bodyPr>
          <a:lstStyle/>
          <a:p>
            <a:r>
              <a:rPr lang="en-US" altLang="zh-CN" dirty="0"/>
              <a:t>Time phrases associated with the use of the present perfect tense: past and present connected</a:t>
            </a:r>
            <a:endParaRPr lang="zh-CN" altLang="en-US" dirty="0"/>
          </a:p>
        </p:txBody>
      </p:sp>
      <p:sp>
        <p:nvSpPr>
          <p:cNvPr id="3" name="内容占位符 2"/>
          <p:cNvSpPr>
            <a:spLocks noGrp="1"/>
          </p:cNvSpPr>
          <p:nvPr>
            <p:ph idx="1"/>
          </p:nvPr>
        </p:nvSpPr>
        <p:spPr>
          <a:xfrm>
            <a:off x="324196" y="2095114"/>
            <a:ext cx="11870575" cy="4471939"/>
          </a:xfrm>
        </p:spPr>
        <p:txBody>
          <a:bodyPr>
            <a:noAutofit/>
          </a:bodyPr>
          <a:lstStyle/>
          <a:p>
            <a:r>
              <a:rPr lang="en-US" altLang="zh-CN" sz="3200" b="1" dirty="0">
                <a:solidFill>
                  <a:schemeClr val="accent2">
                    <a:lumMod val="50000"/>
                  </a:schemeClr>
                </a:solidFill>
              </a:rPr>
              <a:t>To date, little evidence has been found associating X with Y. </a:t>
            </a:r>
            <a:endParaRPr lang="en-US" altLang="zh-CN" sz="3200" b="1" dirty="0" smtClean="0">
              <a:solidFill>
                <a:schemeClr val="accent2">
                  <a:lumMod val="50000"/>
                </a:schemeClr>
              </a:solidFill>
            </a:endParaRPr>
          </a:p>
          <a:p>
            <a:r>
              <a:rPr lang="en-US" altLang="zh-CN" sz="3200" b="1" dirty="0" smtClean="0">
                <a:solidFill>
                  <a:schemeClr val="accent2">
                    <a:lumMod val="50000"/>
                  </a:schemeClr>
                </a:solidFill>
              </a:rPr>
              <a:t>So </a:t>
            </a:r>
            <a:r>
              <a:rPr lang="en-US" altLang="zh-CN" sz="3200" b="1" dirty="0">
                <a:solidFill>
                  <a:schemeClr val="accent2">
                    <a:lumMod val="50000"/>
                  </a:schemeClr>
                </a:solidFill>
              </a:rPr>
              <a:t>far, three factors have been identified as being potentially important: X, Y, and Z</a:t>
            </a:r>
            <a:r>
              <a:rPr lang="en-US" altLang="zh-CN" sz="3200" b="1" dirty="0" smtClean="0">
                <a:solidFill>
                  <a:schemeClr val="accent2">
                    <a:lumMod val="50000"/>
                  </a:schemeClr>
                </a:solidFill>
              </a:rPr>
              <a:t>.</a:t>
            </a:r>
          </a:p>
          <a:p>
            <a:r>
              <a:rPr lang="en-US" altLang="zh-CN" sz="3200" b="1" dirty="0">
                <a:solidFill>
                  <a:schemeClr val="accent2">
                    <a:lumMod val="50000"/>
                  </a:schemeClr>
                </a:solidFill>
              </a:rPr>
              <a:t>Until recently, there has been little interest in X. </a:t>
            </a:r>
            <a:endParaRPr lang="en-US" altLang="zh-CN" sz="3200" b="1" dirty="0" smtClean="0">
              <a:solidFill>
                <a:schemeClr val="accent2">
                  <a:lumMod val="50000"/>
                </a:schemeClr>
              </a:solidFill>
            </a:endParaRPr>
          </a:p>
          <a:p>
            <a:r>
              <a:rPr lang="en-US" altLang="zh-CN" sz="3200" b="1" dirty="0" smtClean="0">
                <a:solidFill>
                  <a:schemeClr val="accent2">
                    <a:lumMod val="50000"/>
                  </a:schemeClr>
                </a:solidFill>
              </a:rPr>
              <a:t>Recently</a:t>
            </a:r>
            <a:r>
              <a:rPr lang="en-US" altLang="zh-CN" sz="3200" b="1" dirty="0">
                <a:solidFill>
                  <a:schemeClr val="accent2">
                    <a:lumMod val="50000"/>
                  </a:schemeClr>
                </a:solidFill>
              </a:rPr>
              <a:t>, these questions have been addressed by researchers in many fields. </a:t>
            </a:r>
            <a:endParaRPr lang="en-US" altLang="zh-CN" sz="3200" b="1" dirty="0" smtClean="0">
              <a:solidFill>
                <a:schemeClr val="accent2">
                  <a:lumMod val="50000"/>
                </a:schemeClr>
              </a:solidFill>
            </a:endParaRPr>
          </a:p>
          <a:p>
            <a:r>
              <a:rPr lang="en-US" altLang="zh-CN" sz="3200" b="1" dirty="0">
                <a:solidFill>
                  <a:schemeClr val="accent2">
                    <a:lumMod val="50000"/>
                  </a:schemeClr>
                </a:solidFill>
              </a:rPr>
              <a:t>The past decade has seen the rapid development of X in many …. </a:t>
            </a:r>
            <a:endParaRPr lang="en-US" altLang="zh-CN" sz="3200" b="1" dirty="0" smtClean="0">
              <a:solidFill>
                <a:schemeClr val="accent2">
                  <a:lumMod val="50000"/>
                </a:schemeClr>
              </a:solidFill>
            </a:endParaRPr>
          </a:p>
        </p:txBody>
      </p:sp>
    </p:spTree>
    <p:extLst>
      <p:ext uri="{BB962C8B-B14F-4D97-AF65-F5344CB8AC3E}">
        <p14:creationId xmlns:p14="http://schemas.microsoft.com/office/powerpoint/2010/main" val="3741382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138" y="0"/>
            <a:ext cx="11587942" cy="1450757"/>
          </a:xfrm>
        </p:spPr>
        <p:txBody>
          <a:bodyPr>
            <a:normAutofit/>
          </a:bodyPr>
          <a:lstStyle/>
          <a:p>
            <a:r>
              <a:rPr lang="en-US" altLang="zh-CN" sz="4000" b="1" dirty="0"/>
              <a:t>The present perfect tense may also be used to describe research or scholarly activity that has taken place recently</a:t>
            </a:r>
            <a:endParaRPr lang="zh-CN" altLang="en-US" sz="4000" b="1" dirty="0"/>
          </a:p>
        </p:txBody>
      </p:sp>
      <p:sp>
        <p:nvSpPr>
          <p:cNvPr id="3" name="内容占位符 2"/>
          <p:cNvSpPr>
            <a:spLocks noGrp="1"/>
          </p:cNvSpPr>
          <p:nvPr>
            <p:ph idx="1"/>
          </p:nvPr>
        </p:nvSpPr>
        <p:spPr>
          <a:xfrm>
            <a:off x="332509" y="1845734"/>
            <a:ext cx="11621193" cy="4023360"/>
          </a:xfrm>
        </p:spPr>
        <p:txBody>
          <a:bodyPr>
            <a:noAutofit/>
          </a:bodyPr>
          <a:lstStyle/>
          <a:p>
            <a:r>
              <a:rPr lang="en-US" altLang="zh-CN" sz="3200" b="1" dirty="0">
                <a:solidFill>
                  <a:schemeClr val="accent2">
                    <a:lumMod val="50000"/>
                  </a:schemeClr>
                </a:solidFill>
              </a:rPr>
              <a:t>Several studies have revealed that …. </a:t>
            </a:r>
            <a:endParaRPr lang="en-US" altLang="zh-CN" sz="3200" b="1" dirty="0" smtClean="0">
              <a:solidFill>
                <a:schemeClr val="accent2">
                  <a:lumMod val="50000"/>
                </a:schemeClr>
              </a:solidFill>
            </a:endParaRPr>
          </a:p>
          <a:p>
            <a:r>
              <a:rPr lang="en-US" altLang="zh-CN" sz="3200" b="1" dirty="0" smtClean="0">
                <a:solidFill>
                  <a:schemeClr val="accent2">
                    <a:lumMod val="50000"/>
                  </a:schemeClr>
                </a:solidFill>
              </a:rPr>
              <a:t>Previous </a:t>
            </a:r>
            <a:r>
              <a:rPr lang="en-US" altLang="zh-CN" sz="3200" b="1" dirty="0">
                <a:solidFill>
                  <a:schemeClr val="accent2">
                    <a:lumMod val="50000"/>
                  </a:schemeClr>
                </a:solidFill>
              </a:rPr>
              <a:t>studies of X have not dealt with …. </a:t>
            </a:r>
            <a:endParaRPr lang="en-US" altLang="zh-CN" sz="3200" b="1" dirty="0" smtClean="0">
              <a:solidFill>
                <a:schemeClr val="accent2">
                  <a:lumMod val="50000"/>
                </a:schemeClr>
              </a:solidFill>
            </a:endParaRPr>
          </a:p>
          <a:p>
            <a:r>
              <a:rPr lang="en-US" altLang="zh-CN" sz="3200" b="1" dirty="0" smtClean="0">
                <a:solidFill>
                  <a:schemeClr val="accent2">
                    <a:lumMod val="50000"/>
                  </a:schemeClr>
                </a:solidFill>
              </a:rPr>
              <a:t>A </a:t>
            </a:r>
            <a:r>
              <a:rPr lang="en-US" altLang="zh-CN" sz="3200" b="1" dirty="0">
                <a:solidFill>
                  <a:schemeClr val="accent2">
                    <a:lumMod val="50000"/>
                  </a:schemeClr>
                </a:solidFill>
              </a:rPr>
              <a:t>considerable amount of literature has been published on X. </a:t>
            </a:r>
            <a:endParaRPr lang="en-US" altLang="zh-CN" sz="3200" b="1" dirty="0" smtClean="0">
              <a:solidFill>
                <a:schemeClr val="accent2">
                  <a:lumMod val="50000"/>
                </a:schemeClr>
              </a:solidFill>
            </a:endParaRPr>
          </a:p>
          <a:p>
            <a:r>
              <a:rPr lang="en-US" altLang="zh-CN" sz="3200" b="1" dirty="0" smtClean="0">
                <a:solidFill>
                  <a:schemeClr val="accent2">
                    <a:lumMod val="50000"/>
                  </a:schemeClr>
                </a:solidFill>
              </a:rPr>
              <a:t>There </a:t>
            </a:r>
            <a:r>
              <a:rPr lang="en-US" altLang="zh-CN" sz="3200" b="1" dirty="0">
                <a:solidFill>
                  <a:schemeClr val="accent2">
                    <a:lumMod val="50000"/>
                  </a:schemeClr>
                </a:solidFill>
              </a:rPr>
              <a:t>have been several investigations into the causes of </a:t>
            </a:r>
            <a:r>
              <a:rPr lang="en-US" altLang="zh-CN" sz="3200" b="1" dirty="0" smtClean="0">
                <a:solidFill>
                  <a:schemeClr val="accent2">
                    <a:lumMod val="50000"/>
                  </a:schemeClr>
                </a:solidFill>
              </a:rPr>
              <a:t>illiteracy. </a:t>
            </a:r>
          </a:p>
          <a:p>
            <a:r>
              <a:rPr lang="en-US" altLang="zh-CN" sz="3200" b="1" dirty="0" smtClean="0">
                <a:solidFill>
                  <a:schemeClr val="accent2">
                    <a:lumMod val="50000"/>
                  </a:schemeClr>
                </a:solidFill>
              </a:rPr>
              <a:t>The </a:t>
            </a:r>
            <a:r>
              <a:rPr lang="en-US" altLang="zh-CN" sz="3200" b="1" dirty="0">
                <a:solidFill>
                  <a:schemeClr val="accent2">
                    <a:lumMod val="50000"/>
                  </a:schemeClr>
                </a:solidFill>
              </a:rPr>
              <a:t>new material has been shown to enhance cooling properties (Smith, 1985, Jones, 1987). </a:t>
            </a:r>
            <a:endParaRPr lang="en-US" altLang="zh-CN" sz="3200" b="1" dirty="0" smtClean="0">
              <a:solidFill>
                <a:schemeClr val="accent2">
                  <a:lumMod val="50000"/>
                </a:schemeClr>
              </a:solidFill>
            </a:endParaRPr>
          </a:p>
          <a:p>
            <a:r>
              <a:rPr lang="en-US" altLang="zh-CN" sz="3200" b="1" dirty="0" smtClean="0">
                <a:solidFill>
                  <a:schemeClr val="accent2">
                    <a:lumMod val="50000"/>
                  </a:schemeClr>
                </a:solidFill>
              </a:rPr>
              <a:t>Invasive </a:t>
            </a:r>
            <a:r>
              <a:rPr lang="en-US" altLang="zh-CN" sz="3200" b="1" dirty="0">
                <a:solidFill>
                  <a:schemeClr val="accent2">
                    <a:lumMod val="50000"/>
                  </a:schemeClr>
                </a:solidFill>
              </a:rPr>
              <a:t>plants have been identified as major contributing factors for the decline of ….. </a:t>
            </a:r>
            <a:endParaRPr lang="zh-CN" altLang="en-US" sz="3200" b="1" dirty="0">
              <a:solidFill>
                <a:schemeClr val="accent2">
                  <a:lumMod val="50000"/>
                </a:schemeClr>
              </a:solidFill>
            </a:endParaRPr>
          </a:p>
        </p:txBody>
      </p:sp>
    </p:spTree>
    <p:extLst>
      <p:ext uri="{BB962C8B-B14F-4D97-AF65-F5344CB8AC3E}">
        <p14:creationId xmlns:p14="http://schemas.microsoft.com/office/powerpoint/2010/main" val="4140659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5017" y="286603"/>
            <a:ext cx="11305310" cy="1450757"/>
          </a:xfrm>
        </p:spPr>
        <p:txBody>
          <a:bodyPr>
            <a:normAutofit fontScale="90000"/>
          </a:bodyPr>
          <a:lstStyle/>
          <a:p>
            <a:r>
              <a:rPr lang="en-US" altLang="zh-CN" b="1" dirty="0"/>
              <a:t>For reference to single investigations or publications in the past the simple past tense is used</a:t>
            </a:r>
            <a:endParaRPr lang="zh-CN" altLang="en-US" b="1" dirty="0"/>
          </a:p>
        </p:txBody>
      </p:sp>
      <p:sp>
        <p:nvSpPr>
          <p:cNvPr id="3" name="内容占位符 2"/>
          <p:cNvSpPr>
            <a:spLocks noGrp="1"/>
          </p:cNvSpPr>
          <p:nvPr>
            <p:ph idx="1"/>
          </p:nvPr>
        </p:nvSpPr>
        <p:spPr>
          <a:xfrm>
            <a:off x="498763" y="1845733"/>
            <a:ext cx="11471563" cy="4355561"/>
          </a:xfrm>
        </p:spPr>
        <p:txBody>
          <a:bodyPr>
            <a:noAutofit/>
          </a:bodyPr>
          <a:lstStyle/>
          <a:p>
            <a:r>
              <a:rPr lang="en-US" altLang="zh-CN" sz="3200" b="1" dirty="0">
                <a:solidFill>
                  <a:schemeClr val="accent2">
                    <a:lumMod val="50000"/>
                  </a:schemeClr>
                </a:solidFill>
              </a:rPr>
              <a:t>In 1990, Patel et al. demonstrated that replacement of H2O with heavy water led to …. </a:t>
            </a:r>
            <a:endParaRPr lang="en-US" altLang="zh-CN" sz="3200" b="1" dirty="0" smtClean="0">
              <a:solidFill>
                <a:schemeClr val="accent2">
                  <a:lumMod val="50000"/>
                </a:schemeClr>
              </a:solidFill>
            </a:endParaRPr>
          </a:p>
          <a:p>
            <a:r>
              <a:rPr lang="en-US" altLang="zh-CN" sz="3200" b="1" dirty="0">
                <a:solidFill>
                  <a:schemeClr val="accent2">
                    <a:lumMod val="50000"/>
                  </a:schemeClr>
                </a:solidFill>
              </a:rPr>
              <a:t>An experimental demonstration of this effect was first carried out by …. </a:t>
            </a:r>
            <a:endParaRPr lang="en-US" altLang="zh-CN" sz="3200" b="1" dirty="0" smtClean="0">
              <a:solidFill>
                <a:schemeClr val="accent2">
                  <a:lumMod val="50000"/>
                </a:schemeClr>
              </a:solidFill>
            </a:endParaRPr>
          </a:p>
          <a:p>
            <a:r>
              <a:rPr lang="en-US" altLang="zh-CN" sz="3200" b="1" dirty="0" smtClean="0">
                <a:solidFill>
                  <a:schemeClr val="accent2">
                    <a:lumMod val="50000"/>
                  </a:schemeClr>
                </a:solidFill>
              </a:rPr>
              <a:t>The </a:t>
            </a:r>
            <a:r>
              <a:rPr lang="en-US" altLang="zh-CN" sz="3200" b="1" dirty="0">
                <a:solidFill>
                  <a:schemeClr val="accent2">
                    <a:lumMod val="50000"/>
                  </a:schemeClr>
                </a:solidFill>
              </a:rPr>
              <a:t>first systematic study of X was reported by Patel et al. in 1986. </a:t>
            </a:r>
            <a:endParaRPr lang="en-US" altLang="zh-CN" sz="3200" b="1" dirty="0" smtClean="0">
              <a:solidFill>
                <a:schemeClr val="accent2">
                  <a:lumMod val="50000"/>
                </a:schemeClr>
              </a:solidFill>
            </a:endParaRPr>
          </a:p>
          <a:p>
            <a:r>
              <a:rPr lang="en-US" altLang="zh-CN" sz="3200" b="1" dirty="0">
                <a:solidFill>
                  <a:schemeClr val="accent2">
                    <a:lumMod val="50000"/>
                  </a:schemeClr>
                </a:solidFill>
              </a:rPr>
              <a:t>Erythromycin was originally isolated from X in a soil sample from …. (Wang et al., 1952). </a:t>
            </a:r>
            <a:endParaRPr lang="en-US" altLang="zh-CN" sz="3200" b="1" dirty="0" smtClean="0">
              <a:solidFill>
                <a:schemeClr val="accent2">
                  <a:lumMod val="50000"/>
                </a:schemeClr>
              </a:solidFill>
            </a:endParaRPr>
          </a:p>
          <a:p>
            <a:r>
              <a:rPr lang="en-US" altLang="zh-CN" sz="3200" b="1" dirty="0" smtClean="0">
                <a:solidFill>
                  <a:schemeClr val="accent2">
                    <a:lumMod val="50000"/>
                  </a:schemeClr>
                </a:solidFill>
              </a:rPr>
              <a:t>Smith </a:t>
            </a:r>
            <a:r>
              <a:rPr lang="en-US" altLang="zh-CN" sz="3200" b="1" dirty="0">
                <a:solidFill>
                  <a:schemeClr val="accent2">
                    <a:lumMod val="50000"/>
                  </a:schemeClr>
                </a:solidFill>
              </a:rPr>
              <a:t>and Jones </a:t>
            </a:r>
            <a:r>
              <a:rPr lang="en-US" altLang="zh-CN" sz="3200" b="1" dirty="0" smtClean="0">
                <a:solidFill>
                  <a:schemeClr val="accent2">
                    <a:lumMod val="50000"/>
                  </a:schemeClr>
                </a:solidFill>
              </a:rPr>
              <a:t>(2014</a:t>
            </a:r>
            <a:r>
              <a:rPr lang="en-US" altLang="zh-CN" sz="3200" b="1" dirty="0">
                <a:solidFill>
                  <a:schemeClr val="accent2">
                    <a:lumMod val="50000"/>
                  </a:schemeClr>
                </a:solidFill>
              </a:rPr>
              <a:t>) were the first to describe X, and reported that </a:t>
            </a:r>
            <a:r>
              <a:rPr lang="en-US" altLang="zh-CN" sz="3200" b="1">
                <a:solidFill>
                  <a:schemeClr val="accent2">
                    <a:lumMod val="50000"/>
                  </a:schemeClr>
                </a:solidFill>
              </a:rPr>
              <a:t>…. </a:t>
            </a:r>
            <a:endParaRPr lang="en-US" altLang="zh-CN" sz="3200" b="1" dirty="0" smtClean="0">
              <a:solidFill>
                <a:schemeClr val="accent2">
                  <a:lumMod val="50000"/>
                </a:schemeClr>
              </a:solidFill>
            </a:endParaRPr>
          </a:p>
        </p:txBody>
      </p:sp>
    </p:spTree>
    <p:extLst>
      <p:ext uri="{BB962C8B-B14F-4D97-AF65-F5344CB8AC3E}">
        <p14:creationId xmlns:p14="http://schemas.microsoft.com/office/powerpoint/2010/main" val="3938918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94</TotalTime>
  <Words>434</Words>
  <Application>Microsoft Office PowerPoint</Application>
  <PresentationFormat>宽屏</PresentationFormat>
  <Paragraphs>35</Paragraphs>
  <Slides>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6</vt:i4>
      </vt:variant>
    </vt:vector>
  </HeadingPairs>
  <TitlesOfParts>
    <vt:vector size="10" baseType="lpstr">
      <vt:lpstr>宋体</vt:lpstr>
      <vt:lpstr>Calibri</vt:lpstr>
      <vt:lpstr>Calibri Light</vt:lpstr>
      <vt:lpstr>回顾</vt:lpstr>
      <vt:lpstr>Writing about the past</vt:lpstr>
      <vt:lpstr>Writing about the past</vt:lpstr>
      <vt:lpstr>Time phrases associated with the use of the simple past tense: specific times or periods of time in the past, completed</vt:lpstr>
      <vt:lpstr>Time phrases associated with the use of the present perfect tense: past and present connected</vt:lpstr>
      <vt:lpstr>The present perfect tense may also be used to describe research or scholarly activity that has taken place recently</vt:lpstr>
      <vt:lpstr>For reference to single investigations or publications in the past the simple past tense is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about the past</dc:title>
  <dc:creator>Windows 用户</dc:creator>
  <cp:lastModifiedBy>Windows 用户</cp:lastModifiedBy>
  <cp:revision>12</cp:revision>
  <dcterms:created xsi:type="dcterms:W3CDTF">2019-03-26T01:09:36Z</dcterms:created>
  <dcterms:modified xsi:type="dcterms:W3CDTF">2019-03-26T02:44:15Z</dcterms:modified>
</cp:coreProperties>
</file>