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6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1C23D3-EF71-4BAD-9AB8-44F9B151E6C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03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408915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3502488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197462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81C23D3-EF71-4BAD-9AB8-44F9B151E6C5}"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03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169101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218570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192828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47395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59B3C8-7B98-4837-BF4E-AAE113B38E1C}" type="datetimeFigureOut">
              <a:rPr lang="zh-CN" altLang="en-US" smtClean="0"/>
              <a:t>2019/4/13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352666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559B3C8-7B98-4837-BF4E-AAE113B38E1C}" type="datetimeFigureOut">
              <a:rPr lang="zh-CN" altLang="en-US" smtClean="0"/>
              <a:t>2019/4/13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81C23D3-EF71-4BAD-9AB8-44F9B151E6C5}" type="slidenum">
              <a:rPr lang="zh-CN" altLang="en-US" smtClean="0"/>
              <a:t>‹#›</a:t>
            </a:fld>
            <a:endParaRPr lang="zh-CN" altLang="en-US"/>
          </a:p>
        </p:txBody>
      </p:sp>
    </p:spTree>
    <p:extLst>
      <p:ext uri="{BB962C8B-B14F-4D97-AF65-F5344CB8AC3E}">
        <p14:creationId xmlns:p14="http://schemas.microsoft.com/office/powerpoint/2010/main" val="73728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59B3C8-7B98-4837-BF4E-AAE113B38E1C}" type="datetimeFigureOut">
              <a:rPr lang="zh-CN" altLang="en-US" smtClean="0"/>
              <a:t>2019/4/13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81C23D3-EF71-4BAD-9AB8-44F9B151E6C5}"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9018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758952"/>
            <a:ext cx="10474036" cy="3566160"/>
          </a:xfrm>
        </p:spPr>
        <p:txBody>
          <a:bodyPr/>
          <a:lstStyle/>
          <a:p>
            <a:r>
              <a:rPr lang="en-US" altLang="zh-CN" dirty="0" smtClean="0"/>
              <a:t>A note on academic </a:t>
            </a:r>
            <a:r>
              <a:rPr lang="en-US" altLang="zh-CN" dirty="0" smtClean="0"/>
              <a:t>style</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3739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en-US" altLang="zh-CN" dirty="0" smtClean="0"/>
              <a:t>Nominalization </a:t>
            </a:r>
            <a:endParaRPr lang="zh-CN" altLang="en-US" dirty="0"/>
          </a:p>
        </p:txBody>
      </p:sp>
      <p:sp>
        <p:nvSpPr>
          <p:cNvPr id="3" name="内容占位符 2"/>
          <p:cNvSpPr>
            <a:spLocks noGrp="1"/>
          </p:cNvSpPr>
          <p:nvPr>
            <p:ph idx="1"/>
          </p:nvPr>
        </p:nvSpPr>
        <p:spPr>
          <a:xfrm>
            <a:off x="581891" y="1762298"/>
            <a:ext cx="10573789" cy="4646815"/>
          </a:xfrm>
        </p:spPr>
        <p:txBody>
          <a:bodyPr>
            <a:noAutofit/>
          </a:bodyPr>
          <a:lstStyle/>
          <a:p>
            <a:pPr>
              <a:lnSpc>
                <a:spcPct val="100000"/>
              </a:lnSpc>
              <a:spcBef>
                <a:spcPts val="0"/>
              </a:spcBef>
            </a:pPr>
            <a:r>
              <a:rPr lang="en-US" altLang="zh-CN" sz="3200" dirty="0"/>
              <a:t>There  is a tendency for academic writers to transform verbs (actions) into nouns. In the example below, the verb ‘abandoned’ becomes the abstract noun ‘abandonment’. </a:t>
            </a:r>
            <a:endParaRPr lang="en-US" altLang="zh-CN" sz="3200" dirty="0" smtClean="0"/>
          </a:p>
          <a:p>
            <a:pPr>
              <a:lnSpc>
                <a:spcPct val="100000"/>
              </a:lnSpc>
              <a:spcBef>
                <a:spcPts val="0"/>
              </a:spcBef>
            </a:pPr>
            <a:r>
              <a:rPr lang="en-US" altLang="zh-CN" sz="3200" dirty="0" smtClean="0"/>
              <a:t> </a:t>
            </a:r>
            <a:r>
              <a:rPr lang="en-US" altLang="zh-CN" sz="3200" b="1" dirty="0" smtClean="0">
                <a:solidFill>
                  <a:schemeClr val="accent1">
                    <a:lumMod val="50000"/>
                  </a:schemeClr>
                </a:solidFill>
              </a:rPr>
              <a:t>• </a:t>
            </a:r>
            <a:r>
              <a:rPr lang="en-US" altLang="zh-CN" sz="3200" b="1" i="1" dirty="0">
                <a:solidFill>
                  <a:schemeClr val="accent1">
                    <a:lumMod val="50000"/>
                  </a:schemeClr>
                </a:solidFill>
              </a:rPr>
              <a:t>Unwanted Roman children were generally abandoned in a public place. → </a:t>
            </a:r>
          </a:p>
          <a:p>
            <a:pPr>
              <a:lnSpc>
                <a:spcPct val="100000"/>
              </a:lnSpc>
              <a:spcBef>
                <a:spcPts val="0"/>
              </a:spcBef>
            </a:pPr>
            <a:r>
              <a:rPr lang="en-US" altLang="zh-CN" sz="3200" b="1" i="1" dirty="0">
                <a:solidFill>
                  <a:schemeClr val="accent1">
                    <a:lumMod val="50000"/>
                  </a:schemeClr>
                </a:solidFill>
              </a:rPr>
              <a:t> </a:t>
            </a:r>
          </a:p>
          <a:p>
            <a:pPr>
              <a:lnSpc>
                <a:spcPct val="100000"/>
              </a:lnSpc>
              <a:spcBef>
                <a:spcPts val="0"/>
              </a:spcBef>
            </a:pPr>
            <a:r>
              <a:rPr lang="en-US" altLang="zh-CN" sz="3200" b="1" i="1" dirty="0">
                <a:solidFill>
                  <a:schemeClr val="accent1">
                    <a:lumMod val="50000"/>
                  </a:schemeClr>
                </a:solidFill>
              </a:rPr>
              <a:t>• The abandonment of unwanted Roman children generally occurred in a public place. </a:t>
            </a:r>
            <a:endParaRPr lang="en-US" altLang="zh-CN" sz="3200" b="1" i="1" dirty="0" smtClean="0">
              <a:solidFill>
                <a:schemeClr val="accent1">
                  <a:lumMod val="50000"/>
                </a:schemeClr>
              </a:solidFill>
            </a:endParaRPr>
          </a:p>
        </p:txBody>
      </p:sp>
    </p:spTree>
    <p:extLst>
      <p:ext uri="{BB962C8B-B14F-4D97-AF65-F5344CB8AC3E}">
        <p14:creationId xmlns:p14="http://schemas.microsoft.com/office/powerpoint/2010/main" val="1462382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en-US" altLang="zh-CN" dirty="0" smtClean="0"/>
              <a:t>Nominalization </a:t>
            </a:r>
            <a:endParaRPr lang="zh-CN" altLang="en-US" dirty="0"/>
          </a:p>
        </p:txBody>
      </p:sp>
      <p:sp>
        <p:nvSpPr>
          <p:cNvPr id="3" name="内容占位符 2"/>
          <p:cNvSpPr>
            <a:spLocks noGrp="1"/>
          </p:cNvSpPr>
          <p:nvPr>
            <p:ph idx="1"/>
          </p:nvPr>
        </p:nvSpPr>
        <p:spPr>
          <a:xfrm>
            <a:off x="349135" y="1762298"/>
            <a:ext cx="11842865" cy="4821382"/>
          </a:xfrm>
        </p:spPr>
        <p:txBody>
          <a:bodyPr>
            <a:noAutofit/>
          </a:bodyPr>
          <a:lstStyle/>
          <a:p>
            <a:pPr>
              <a:lnSpc>
                <a:spcPct val="100000"/>
              </a:lnSpc>
              <a:spcBef>
                <a:spcPts val="0"/>
              </a:spcBef>
            </a:pPr>
            <a:r>
              <a:rPr lang="en-US" altLang="zh-CN" sz="2800" dirty="0"/>
              <a:t>As a result of this kind of transformation, academic writing is </a:t>
            </a:r>
            <a:r>
              <a:rPr lang="en-US" altLang="zh-CN" sz="2800" dirty="0" smtClean="0"/>
              <a:t>characterized </a:t>
            </a:r>
            <a:r>
              <a:rPr lang="en-US" altLang="zh-CN" sz="2800" dirty="0"/>
              <a:t>by long noun phrase constructions, as in:  ‘the abandonment of unwanted Roman children’.  In certain cases, these </a:t>
            </a:r>
            <a:r>
              <a:rPr lang="en-US" altLang="zh-CN" sz="2800" dirty="0" smtClean="0"/>
              <a:t>nominalized </a:t>
            </a:r>
            <a:r>
              <a:rPr lang="en-US" altLang="zh-CN" sz="2800" dirty="0"/>
              <a:t>forms can become long and complex: </a:t>
            </a:r>
            <a:endParaRPr lang="en-US" altLang="zh-CN" sz="2800" dirty="0" smtClean="0"/>
          </a:p>
          <a:p>
            <a:pPr>
              <a:lnSpc>
                <a:spcPct val="100000"/>
              </a:lnSpc>
              <a:spcBef>
                <a:spcPts val="0"/>
              </a:spcBef>
            </a:pPr>
            <a:r>
              <a:rPr lang="en-US" altLang="zh-CN" sz="3200" dirty="0" smtClean="0"/>
              <a:t> </a:t>
            </a:r>
            <a:r>
              <a:rPr lang="en-US" altLang="zh-CN" sz="2800" b="1" dirty="0" smtClean="0">
                <a:solidFill>
                  <a:schemeClr val="accent1">
                    <a:lumMod val="50000"/>
                  </a:schemeClr>
                </a:solidFill>
              </a:rPr>
              <a:t>• </a:t>
            </a:r>
            <a:r>
              <a:rPr lang="en-US" altLang="zh-CN" sz="2800" b="1" i="1" dirty="0">
                <a:solidFill>
                  <a:schemeClr val="accent1">
                    <a:lumMod val="50000"/>
                  </a:schemeClr>
                </a:solidFill>
              </a:rPr>
              <a:t>the effect of reducing aggressiveness by producing an ACTH-mediated condition of decreased androgen levels </a:t>
            </a:r>
            <a:endParaRPr lang="en-US" altLang="zh-CN" sz="2800" b="1" i="1" dirty="0" smtClean="0">
              <a:solidFill>
                <a:schemeClr val="accent1">
                  <a:lumMod val="50000"/>
                </a:schemeClr>
              </a:solidFill>
            </a:endParaRPr>
          </a:p>
          <a:p>
            <a:pPr>
              <a:lnSpc>
                <a:spcPct val="100000"/>
              </a:lnSpc>
              <a:spcBef>
                <a:spcPts val="0"/>
              </a:spcBef>
            </a:pPr>
            <a:r>
              <a:rPr lang="en-US" altLang="zh-CN" sz="2800" dirty="0"/>
              <a:t>Although this kind of construction is considered normal in scientific writing, unless the reader is familiar with the constructions, it does make reading difficult as there are so many pieces of information to process in the one sentence. There is an argument that too much </a:t>
            </a:r>
            <a:r>
              <a:rPr lang="en-US" altLang="zh-CN" sz="2800" dirty="0" smtClean="0"/>
              <a:t>nominalization </a:t>
            </a:r>
            <a:r>
              <a:rPr lang="en-US" altLang="zh-CN" sz="2800" dirty="0"/>
              <a:t>should be discouraged.</a:t>
            </a:r>
          </a:p>
        </p:txBody>
      </p:sp>
    </p:spTree>
    <p:extLst>
      <p:ext uri="{BB962C8B-B14F-4D97-AF65-F5344CB8AC3E}">
        <p14:creationId xmlns:p14="http://schemas.microsoft.com/office/powerpoint/2010/main" val="367279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Rhetorical questions </a:t>
            </a:r>
            <a:endParaRPr lang="zh-CN" altLang="en-US" dirty="0"/>
          </a:p>
        </p:txBody>
      </p:sp>
      <p:sp>
        <p:nvSpPr>
          <p:cNvPr id="3" name="内容占位符 2"/>
          <p:cNvSpPr>
            <a:spLocks noGrp="1"/>
          </p:cNvSpPr>
          <p:nvPr>
            <p:ph idx="1"/>
          </p:nvPr>
        </p:nvSpPr>
        <p:spPr>
          <a:xfrm>
            <a:off x="448887" y="1845733"/>
            <a:ext cx="11538066" cy="4405437"/>
          </a:xfrm>
        </p:spPr>
        <p:txBody>
          <a:bodyPr>
            <a:noAutofit/>
          </a:bodyPr>
          <a:lstStyle/>
          <a:p>
            <a:pPr>
              <a:lnSpc>
                <a:spcPct val="100000"/>
              </a:lnSpc>
              <a:spcBef>
                <a:spcPts val="0"/>
              </a:spcBef>
            </a:pPr>
            <a:r>
              <a:rPr lang="en-US" altLang="zh-CN" sz="3600" dirty="0"/>
              <a:t>Questions to introduce significant new ideas are avoided, and are replaced with statements: </a:t>
            </a:r>
            <a:endParaRPr lang="en-US" altLang="zh-CN" sz="3600" dirty="0" smtClean="0"/>
          </a:p>
          <a:p>
            <a:pPr>
              <a:lnSpc>
                <a:spcPct val="100000"/>
              </a:lnSpc>
              <a:spcBef>
                <a:spcPts val="0"/>
              </a:spcBef>
            </a:pPr>
            <a:r>
              <a:rPr lang="en-US" altLang="zh-CN" sz="3000" dirty="0" smtClean="0"/>
              <a:t> </a:t>
            </a:r>
            <a:endParaRPr lang="en-US" altLang="zh-CN" sz="3000" dirty="0"/>
          </a:p>
          <a:p>
            <a:pPr lvl="1">
              <a:lnSpc>
                <a:spcPct val="100000"/>
              </a:lnSpc>
              <a:spcBef>
                <a:spcPts val="0"/>
              </a:spcBef>
            </a:pPr>
            <a:r>
              <a:rPr lang="en-US" altLang="zh-CN" sz="3200" dirty="0"/>
              <a:t>• </a:t>
            </a:r>
            <a:r>
              <a:rPr lang="en-US" altLang="zh-CN" sz="3200" i="1" dirty="0"/>
              <a:t>Is the welfare system good or not? → </a:t>
            </a:r>
            <a:endParaRPr lang="en-US" altLang="zh-CN" sz="3200" i="1" dirty="0"/>
          </a:p>
          <a:p>
            <a:pPr marL="201168" lvl="1" indent="0">
              <a:lnSpc>
                <a:spcPct val="100000"/>
              </a:lnSpc>
              <a:spcBef>
                <a:spcPts val="0"/>
              </a:spcBef>
              <a:buNone/>
            </a:pPr>
            <a:r>
              <a:rPr lang="en-US" altLang="zh-CN" sz="3200" i="1" dirty="0"/>
              <a:t> </a:t>
            </a:r>
          </a:p>
          <a:p>
            <a:pPr lvl="1">
              <a:lnSpc>
                <a:spcPct val="100000"/>
              </a:lnSpc>
              <a:spcBef>
                <a:spcPts val="0"/>
              </a:spcBef>
            </a:pPr>
            <a:r>
              <a:rPr lang="en-US" altLang="zh-CN" sz="3200" i="1" dirty="0"/>
              <a:t>• </a:t>
            </a:r>
            <a:r>
              <a:rPr lang="en-US" altLang="zh-CN" sz="3200" i="1" dirty="0"/>
              <a:t>It is important to consider the effectiveness of the British welfare system.  </a:t>
            </a:r>
            <a:endParaRPr lang="en-US" altLang="zh-CN" sz="3200" i="1" dirty="0"/>
          </a:p>
        </p:txBody>
      </p:sp>
    </p:spTree>
    <p:extLst>
      <p:ext uri="{BB962C8B-B14F-4D97-AF65-F5344CB8AC3E}">
        <p14:creationId xmlns:p14="http://schemas.microsoft.com/office/powerpoint/2010/main" val="267646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 Contracted forms avoided </a:t>
            </a:r>
            <a:endParaRPr lang="zh-CN" altLang="en-US" dirty="0"/>
          </a:p>
        </p:txBody>
      </p:sp>
      <p:sp>
        <p:nvSpPr>
          <p:cNvPr id="3" name="内容占位符 2"/>
          <p:cNvSpPr>
            <a:spLocks noGrp="1"/>
          </p:cNvSpPr>
          <p:nvPr>
            <p:ph idx="1"/>
          </p:nvPr>
        </p:nvSpPr>
        <p:spPr>
          <a:xfrm>
            <a:off x="448887" y="2427316"/>
            <a:ext cx="11538066" cy="3823854"/>
          </a:xfrm>
        </p:spPr>
        <p:txBody>
          <a:bodyPr>
            <a:noAutofit/>
          </a:bodyPr>
          <a:lstStyle/>
          <a:p>
            <a:pPr>
              <a:lnSpc>
                <a:spcPct val="100000"/>
              </a:lnSpc>
              <a:spcBef>
                <a:spcPts val="0"/>
              </a:spcBef>
            </a:pPr>
            <a:r>
              <a:rPr lang="en-US" altLang="zh-CN" sz="3600" dirty="0"/>
              <a:t>Contracted forms (e.g. </a:t>
            </a:r>
            <a:r>
              <a:rPr lang="en-US" altLang="zh-CN" sz="3600" i="1" dirty="0"/>
              <a:t>it’s, don’t, isn’t, aren’t</a:t>
            </a:r>
            <a:r>
              <a:rPr lang="en-US" altLang="zh-CN" sz="3600" dirty="0"/>
              <a:t>) should not be used in academic writing. The only exception would be if you re transcribing a recorded conversation or interview.  </a:t>
            </a:r>
            <a:endParaRPr lang="en-US" altLang="zh-CN" sz="3600" i="1" dirty="0"/>
          </a:p>
        </p:txBody>
      </p:sp>
    </p:spTree>
    <p:extLst>
      <p:ext uri="{BB962C8B-B14F-4D97-AF65-F5344CB8AC3E}">
        <p14:creationId xmlns:p14="http://schemas.microsoft.com/office/powerpoint/2010/main" val="203959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 Precise and detailed </a:t>
            </a:r>
            <a:endParaRPr lang="zh-CN" altLang="en-US" dirty="0"/>
          </a:p>
        </p:txBody>
      </p:sp>
      <p:sp>
        <p:nvSpPr>
          <p:cNvPr id="3" name="内容占位符 2"/>
          <p:cNvSpPr>
            <a:spLocks noGrp="1"/>
          </p:cNvSpPr>
          <p:nvPr>
            <p:ph idx="1"/>
          </p:nvPr>
        </p:nvSpPr>
        <p:spPr>
          <a:xfrm>
            <a:off x="448887" y="2294313"/>
            <a:ext cx="11538066" cy="3956857"/>
          </a:xfrm>
        </p:spPr>
        <p:txBody>
          <a:bodyPr>
            <a:noAutofit/>
          </a:bodyPr>
          <a:lstStyle/>
          <a:p>
            <a:pPr>
              <a:lnSpc>
                <a:spcPct val="100000"/>
              </a:lnSpc>
              <a:spcBef>
                <a:spcPts val="0"/>
              </a:spcBef>
            </a:pPr>
            <a:r>
              <a:rPr lang="en-US" altLang="zh-CN" sz="3600" dirty="0"/>
              <a:t>Last of all, one of the most noticeable features of academic writing is that it is very precise and detailed. This relates to the setting out and development of the thinking and the ideas as well as to the language used in the writing.  </a:t>
            </a:r>
            <a:endParaRPr lang="en-US" altLang="zh-CN" sz="3600" dirty="0"/>
          </a:p>
          <a:p>
            <a:pPr>
              <a:lnSpc>
                <a:spcPct val="100000"/>
              </a:lnSpc>
              <a:spcBef>
                <a:spcPts val="0"/>
              </a:spcBef>
            </a:pPr>
            <a:r>
              <a:rPr lang="en-US" altLang="zh-CN" sz="3600" dirty="0"/>
              <a:t> </a:t>
            </a:r>
          </a:p>
        </p:txBody>
      </p:sp>
    </p:spTree>
    <p:extLst>
      <p:ext uri="{BB962C8B-B14F-4D97-AF65-F5344CB8AC3E}">
        <p14:creationId xmlns:p14="http://schemas.microsoft.com/office/powerpoint/2010/main" val="142850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69839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 principal characteristics of written academic style </a:t>
            </a:r>
            <a:endParaRPr lang="zh-CN" altLang="en-US" b="1" dirty="0"/>
          </a:p>
        </p:txBody>
      </p:sp>
      <p:sp>
        <p:nvSpPr>
          <p:cNvPr id="3" name="内容占位符 2"/>
          <p:cNvSpPr>
            <a:spLocks noGrp="1"/>
          </p:cNvSpPr>
          <p:nvPr>
            <p:ph idx="1"/>
          </p:nvPr>
        </p:nvSpPr>
        <p:spPr/>
        <p:txBody>
          <a:bodyPr>
            <a:noAutofit/>
          </a:bodyPr>
          <a:lstStyle/>
          <a:p>
            <a:r>
              <a:rPr lang="en-US" altLang="zh-CN" sz="3200" b="1" dirty="0"/>
              <a:t>1. Evidence-based </a:t>
            </a:r>
            <a:endParaRPr lang="en-US" altLang="zh-CN" sz="3200" b="1" dirty="0" smtClean="0"/>
          </a:p>
          <a:p>
            <a:r>
              <a:rPr lang="en-US" altLang="zh-CN" sz="3200" dirty="0" smtClean="0"/>
              <a:t>Perhaps </a:t>
            </a:r>
            <a:r>
              <a:rPr lang="en-US" altLang="zh-CN" sz="3200" dirty="0"/>
              <a:t>the most important distinguishing feature of written academic style is that it is </a:t>
            </a:r>
            <a:r>
              <a:rPr lang="en-US" altLang="zh-CN" sz="3200" dirty="0" smtClean="0"/>
              <a:t>evidence-based</a:t>
            </a:r>
            <a:r>
              <a:rPr lang="en-US" altLang="zh-CN" sz="3200" dirty="0"/>
              <a:t>. Writers support their arguments and claims with evidence from the body of knowledge relevant to their discipline. In addition, any research that is undertaken, must make reference to previous work in the field. As a result, academic texts are rich in attributions to other writers and references to previous research, as seen in the examples below:</a:t>
            </a:r>
            <a:endParaRPr lang="zh-CN" altLang="en-US" sz="3200" dirty="0"/>
          </a:p>
        </p:txBody>
      </p:sp>
    </p:spTree>
    <p:extLst>
      <p:ext uri="{BB962C8B-B14F-4D97-AF65-F5344CB8AC3E}">
        <p14:creationId xmlns:p14="http://schemas.microsoft.com/office/powerpoint/2010/main" val="46776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Evidence-based</a:t>
            </a:r>
            <a:endParaRPr lang="zh-CN" altLang="en-US" dirty="0"/>
          </a:p>
        </p:txBody>
      </p:sp>
      <p:sp>
        <p:nvSpPr>
          <p:cNvPr id="3" name="内容占位符 2"/>
          <p:cNvSpPr>
            <a:spLocks noGrp="1"/>
          </p:cNvSpPr>
          <p:nvPr>
            <p:ph idx="1"/>
          </p:nvPr>
        </p:nvSpPr>
        <p:spPr>
          <a:xfrm>
            <a:off x="448887" y="1845733"/>
            <a:ext cx="11538066" cy="4405437"/>
          </a:xfrm>
        </p:spPr>
        <p:txBody>
          <a:bodyPr>
            <a:noAutofit/>
          </a:bodyPr>
          <a:lstStyle/>
          <a:p>
            <a:pPr>
              <a:lnSpc>
                <a:spcPct val="100000"/>
              </a:lnSpc>
              <a:spcBef>
                <a:spcPts val="0"/>
              </a:spcBef>
            </a:pPr>
            <a:r>
              <a:rPr lang="en-US" altLang="zh-CN" sz="3000" i="1" dirty="0"/>
              <a:t>• Previous studies have shown that …. </a:t>
            </a:r>
          </a:p>
          <a:p>
            <a:pPr>
              <a:lnSpc>
                <a:spcPct val="100000"/>
              </a:lnSpc>
              <a:spcBef>
                <a:spcPts val="0"/>
              </a:spcBef>
            </a:pPr>
            <a:r>
              <a:rPr lang="en-US" altLang="zh-CN" sz="3000" i="1" dirty="0"/>
              <a:t> </a:t>
            </a:r>
            <a:r>
              <a:rPr lang="en-US" altLang="zh-CN" sz="3000" i="1" dirty="0" smtClean="0"/>
              <a:t>• </a:t>
            </a:r>
            <a:r>
              <a:rPr lang="en-US" altLang="zh-CN" sz="3000" i="1" dirty="0"/>
              <a:t>These sources suggest that from the fifth century onwards …..  </a:t>
            </a:r>
          </a:p>
          <a:p>
            <a:pPr>
              <a:lnSpc>
                <a:spcPct val="100000"/>
              </a:lnSpc>
              <a:spcBef>
                <a:spcPts val="0"/>
              </a:spcBef>
            </a:pPr>
            <a:r>
              <a:rPr lang="en-US" altLang="zh-CN" sz="3000" i="1" dirty="0"/>
              <a:t> </a:t>
            </a:r>
            <a:r>
              <a:rPr lang="en-US" altLang="zh-CN" sz="3000" i="1" dirty="0" smtClean="0"/>
              <a:t>• </a:t>
            </a:r>
            <a:r>
              <a:rPr lang="en-US" altLang="zh-CN" sz="3000" i="1" dirty="0"/>
              <a:t>According to the </a:t>
            </a:r>
            <a:r>
              <a:rPr lang="en-US" altLang="zh-CN" sz="3000" i="1" dirty="0" smtClean="0"/>
              <a:t>2017 </a:t>
            </a:r>
            <a:r>
              <a:rPr lang="en-US" altLang="zh-CN" sz="3000" i="1" dirty="0"/>
              <a:t>Annual Medical report, the death of the 960 inhabitants of …..  </a:t>
            </a:r>
          </a:p>
          <a:p>
            <a:pPr>
              <a:lnSpc>
                <a:spcPct val="100000"/>
              </a:lnSpc>
              <a:spcBef>
                <a:spcPts val="0"/>
              </a:spcBef>
            </a:pPr>
            <a:r>
              <a:rPr lang="en-US" altLang="zh-CN" sz="3000" i="1" dirty="0"/>
              <a:t> </a:t>
            </a:r>
            <a:r>
              <a:rPr lang="en-US" altLang="zh-CN" sz="3000" i="1" dirty="0" smtClean="0"/>
              <a:t>• </a:t>
            </a:r>
            <a:r>
              <a:rPr lang="en-US" altLang="zh-CN" sz="3000" i="1" dirty="0"/>
              <a:t>However, as has been shown elsewhere (e.g. Smith, </a:t>
            </a:r>
            <a:r>
              <a:rPr lang="en-US" altLang="zh-CN" sz="3000" i="1" dirty="0" smtClean="0"/>
              <a:t>2012</a:t>
            </a:r>
            <a:r>
              <a:rPr lang="en-US" altLang="zh-CN" sz="3000" i="1" dirty="0"/>
              <a:t>), the increase in ….. </a:t>
            </a:r>
          </a:p>
          <a:p>
            <a:pPr>
              <a:lnSpc>
                <a:spcPct val="100000"/>
              </a:lnSpc>
              <a:spcBef>
                <a:spcPts val="0"/>
              </a:spcBef>
            </a:pPr>
            <a:r>
              <a:rPr lang="en-US" altLang="zh-CN" sz="3000" dirty="0" smtClean="0"/>
              <a:t>In </a:t>
            </a:r>
            <a:r>
              <a:rPr lang="en-US" altLang="zh-CN" sz="3000" dirty="0"/>
              <a:t>addition, general propositions are usually supported with real examples. </a:t>
            </a:r>
          </a:p>
          <a:p>
            <a:pPr>
              <a:lnSpc>
                <a:spcPct val="100000"/>
              </a:lnSpc>
              <a:spcBef>
                <a:spcPts val="0"/>
              </a:spcBef>
            </a:pPr>
            <a:r>
              <a:rPr lang="en-US" altLang="zh-CN" sz="3000" i="1" dirty="0"/>
              <a:t> </a:t>
            </a:r>
            <a:r>
              <a:rPr lang="en-US" altLang="zh-CN" sz="3000" i="1" dirty="0" smtClean="0"/>
              <a:t>• </a:t>
            </a:r>
            <a:r>
              <a:rPr lang="en-US" altLang="zh-CN" sz="3000" i="1" dirty="0"/>
              <a:t>This can be seen in the case of …. </a:t>
            </a:r>
          </a:p>
          <a:p>
            <a:pPr>
              <a:lnSpc>
                <a:spcPct val="100000"/>
              </a:lnSpc>
              <a:spcBef>
                <a:spcPts val="0"/>
              </a:spcBef>
            </a:pPr>
            <a:r>
              <a:rPr lang="en-US" altLang="zh-CN" sz="3000" i="1" dirty="0"/>
              <a:t> </a:t>
            </a:r>
            <a:r>
              <a:rPr lang="en-US" altLang="zh-CN" sz="3000" i="1" dirty="0" smtClean="0"/>
              <a:t>• </a:t>
            </a:r>
            <a:r>
              <a:rPr lang="en-US" altLang="zh-CN" sz="3000" i="1" dirty="0"/>
              <a:t>A good example of this can be found in …. </a:t>
            </a:r>
            <a:endParaRPr lang="zh-CN" altLang="en-US" sz="3000" i="1" dirty="0"/>
          </a:p>
        </p:txBody>
      </p:sp>
    </p:spTree>
    <p:extLst>
      <p:ext uri="{BB962C8B-B14F-4D97-AF65-F5344CB8AC3E}">
        <p14:creationId xmlns:p14="http://schemas.microsoft.com/office/powerpoint/2010/main" val="14374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en-US" altLang="zh-CN"/>
              <a:t>Words of classical origin</a:t>
            </a:r>
            <a:endParaRPr lang="zh-CN" altLang="en-US"/>
          </a:p>
        </p:txBody>
      </p:sp>
      <p:sp>
        <p:nvSpPr>
          <p:cNvPr id="3" name="内容占位符 2"/>
          <p:cNvSpPr>
            <a:spLocks noGrp="1"/>
          </p:cNvSpPr>
          <p:nvPr>
            <p:ph idx="1"/>
          </p:nvPr>
        </p:nvSpPr>
        <p:spPr>
          <a:xfrm>
            <a:off x="665017" y="1845734"/>
            <a:ext cx="11055927" cy="4372186"/>
          </a:xfrm>
        </p:spPr>
        <p:txBody>
          <a:bodyPr>
            <a:noAutofit/>
          </a:bodyPr>
          <a:lstStyle/>
          <a:p>
            <a:r>
              <a:rPr lang="en-US" altLang="zh-CN" sz="3200" b="1" dirty="0"/>
              <a:t>Unlike everyday English, academic writing is </a:t>
            </a:r>
            <a:r>
              <a:rPr lang="en-US" altLang="zh-CN" sz="3200" b="1" dirty="0" smtClean="0"/>
              <a:t>characterized </a:t>
            </a:r>
            <a:r>
              <a:rPr lang="en-US" altLang="zh-CN" sz="3200" b="1" dirty="0"/>
              <a:t>by a high frequency of words of classical origin (Greek and Latin). The main reason for this is that Latin was the lingua </a:t>
            </a:r>
            <a:r>
              <a:rPr lang="en-US" altLang="zh-CN" sz="3200" b="1" dirty="0" err="1"/>
              <a:t>academica</a:t>
            </a:r>
            <a:r>
              <a:rPr lang="en-US" altLang="zh-CN" sz="3200" b="1" dirty="0"/>
              <a:t> during the European renaissance; in other words, it was the international language of scholars. Even up until relatively recently, great works of science, such as Isaac Newton’s </a:t>
            </a:r>
            <a:r>
              <a:rPr lang="en-US" altLang="zh-CN" sz="3200" b="1" dirty="0" err="1"/>
              <a:t>Philosophiæ</a:t>
            </a:r>
            <a:r>
              <a:rPr lang="en-US" altLang="zh-CN" sz="3200" b="1" dirty="0"/>
              <a:t>  </a:t>
            </a:r>
            <a:r>
              <a:rPr lang="en-US" altLang="zh-CN" sz="3200" b="1" dirty="0" err="1"/>
              <a:t>Naturalis</a:t>
            </a:r>
            <a:r>
              <a:rPr lang="en-US" altLang="zh-CN" sz="3200" b="1" dirty="0"/>
              <a:t> Principia Mathematica (1687), were written in Latin. Even where academic texts were written in English, words of classical origin were used for concepts and phenomena for which there was no equivalent in English. </a:t>
            </a:r>
            <a:endParaRPr lang="zh-CN" altLang="en-US" sz="3200" b="1" dirty="0"/>
          </a:p>
        </p:txBody>
      </p:sp>
    </p:spTree>
    <p:extLst>
      <p:ext uri="{BB962C8B-B14F-4D97-AF65-F5344CB8AC3E}">
        <p14:creationId xmlns:p14="http://schemas.microsoft.com/office/powerpoint/2010/main" val="269703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2217" y="72612"/>
            <a:ext cx="10058400" cy="1450757"/>
          </a:xfrm>
        </p:spPr>
        <p:txBody>
          <a:bodyPr/>
          <a:lstStyle/>
          <a:p>
            <a:r>
              <a:rPr lang="en-US" altLang="zh-CN" dirty="0"/>
              <a:t>2. Words of classical origin</a:t>
            </a:r>
            <a:endParaRPr lang="zh-CN" altLang="en-US" dirty="0"/>
          </a:p>
        </p:txBody>
      </p:sp>
      <p:sp>
        <p:nvSpPr>
          <p:cNvPr id="3" name="内容占位符 2"/>
          <p:cNvSpPr>
            <a:spLocks noGrp="1"/>
          </p:cNvSpPr>
          <p:nvPr>
            <p:ph idx="1"/>
          </p:nvPr>
        </p:nvSpPr>
        <p:spPr>
          <a:xfrm>
            <a:off x="665016" y="1729356"/>
            <a:ext cx="10972801" cy="1047095"/>
          </a:xfrm>
        </p:spPr>
        <p:txBody>
          <a:bodyPr>
            <a:noAutofit/>
          </a:bodyPr>
          <a:lstStyle/>
          <a:p>
            <a:r>
              <a:rPr lang="en-US" altLang="zh-CN" sz="2400" b="1" dirty="0"/>
              <a:t>Although the lingua </a:t>
            </a:r>
            <a:r>
              <a:rPr lang="en-US" altLang="zh-CN" sz="2400" b="1" dirty="0" err="1"/>
              <a:t>academica</a:t>
            </a:r>
            <a:r>
              <a:rPr lang="en-US" altLang="zh-CN" sz="2400" b="1" dirty="0"/>
              <a:t> of today is English, writers of academic English still tend to use words which are derived from Latin, and also,  mainly through Latin, from Greek.  </a:t>
            </a:r>
            <a:endParaRPr lang="zh-CN" altLang="en-US" sz="2400" b="1" dirty="0"/>
          </a:p>
        </p:txBody>
      </p:sp>
      <p:graphicFrame>
        <p:nvGraphicFramePr>
          <p:cNvPr id="4" name="表格 3"/>
          <p:cNvGraphicFramePr>
            <a:graphicFrameLocks noGrp="1"/>
          </p:cNvGraphicFramePr>
          <p:nvPr>
            <p:extLst>
              <p:ext uri="{D42A27DB-BD31-4B8C-83A1-F6EECF244321}">
                <p14:modId xmlns:p14="http://schemas.microsoft.com/office/powerpoint/2010/main" val="580982978"/>
              </p:ext>
            </p:extLst>
          </p:nvPr>
        </p:nvGraphicFramePr>
        <p:xfrm>
          <a:off x="2630516" y="2477193"/>
          <a:ext cx="2606502" cy="4206240"/>
        </p:xfrm>
        <a:graphic>
          <a:graphicData uri="http://schemas.openxmlformats.org/drawingml/2006/table">
            <a:tbl>
              <a:tblPr firstRow="1" bandRow="1">
                <a:tableStyleId>{5C22544A-7EE6-4342-B048-85BDC9FD1C3A}</a:tableStyleId>
              </a:tblPr>
              <a:tblGrid>
                <a:gridCol w="2606502">
                  <a:extLst>
                    <a:ext uri="{9D8B030D-6E8A-4147-A177-3AD203B41FA5}">
                      <a16:colId xmlns:a16="http://schemas.microsoft.com/office/drawing/2014/main" val="2144526403"/>
                    </a:ext>
                  </a:extLst>
                </a:gridCol>
              </a:tblGrid>
              <a:tr h="370840">
                <a:tc>
                  <a:txBody>
                    <a:bodyPr/>
                    <a:lstStyle/>
                    <a:p>
                      <a:pPr algn="ctr"/>
                      <a:r>
                        <a:rPr lang="en-US" altLang="zh-CN" sz="2400" b="1" dirty="0" smtClean="0"/>
                        <a:t>everyday words </a:t>
                      </a:r>
                      <a:endParaRPr lang="zh-CN" altLang="en-US" sz="2400" b="1" dirty="0"/>
                    </a:p>
                  </a:txBody>
                  <a:tcPr/>
                </a:tc>
                <a:extLst>
                  <a:ext uri="{0D108BD9-81ED-4DB2-BD59-A6C34878D82A}">
                    <a16:rowId xmlns:a16="http://schemas.microsoft.com/office/drawing/2014/main" val="3000638237"/>
                  </a:ext>
                </a:extLst>
              </a:tr>
              <a:tr h="370840">
                <a:tc>
                  <a:txBody>
                    <a:bodyPr/>
                    <a:lstStyle/>
                    <a:p>
                      <a:r>
                        <a:rPr lang="en-US" altLang="zh-CN" sz="2400" b="1" dirty="0" smtClean="0"/>
                        <a:t>worry </a:t>
                      </a:r>
                    </a:p>
                    <a:p>
                      <a:r>
                        <a:rPr lang="en-US" altLang="zh-CN" sz="2400" b="1" dirty="0" smtClean="0"/>
                        <a:t>story </a:t>
                      </a:r>
                    </a:p>
                    <a:p>
                      <a:r>
                        <a:rPr lang="en-US" altLang="zh-CN" sz="2400" b="1" dirty="0" smtClean="0"/>
                        <a:t>get rid of  </a:t>
                      </a:r>
                    </a:p>
                    <a:p>
                      <a:r>
                        <a:rPr lang="en-US" altLang="zh-CN" sz="2400" b="1" dirty="0" smtClean="0"/>
                        <a:t>a lot of  </a:t>
                      </a:r>
                    </a:p>
                    <a:p>
                      <a:r>
                        <a:rPr lang="en-US" altLang="zh-CN" sz="2400" b="1" dirty="0" smtClean="0"/>
                        <a:t>not enough </a:t>
                      </a:r>
                    </a:p>
                    <a:p>
                      <a:r>
                        <a:rPr lang="en-US" altLang="zh-CN" sz="2400" b="1" dirty="0" smtClean="0"/>
                        <a:t>trouble  </a:t>
                      </a:r>
                    </a:p>
                    <a:p>
                      <a:r>
                        <a:rPr lang="en-US" altLang="zh-CN" sz="2400" b="1" dirty="0" smtClean="0"/>
                        <a:t>big </a:t>
                      </a:r>
                    </a:p>
                    <a:p>
                      <a:r>
                        <a:rPr lang="en-US" altLang="zh-CN" sz="2400" b="1" dirty="0" smtClean="0"/>
                        <a:t>way (of doing) </a:t>
                      </a:r>
                    </a:p>
                    <a:p>
                      <a:r>
                        <a:rPr lang="en-US" altLang="zh-CN" sz="2400" b="1" dirty="0" smtClean="0"/>
                        <a:t>bring together </a:t>
                      </a:r>
                    </a:p>
                    <a:p>
                      <a:r>
                        <a:rPr lang="en-US" altLang="zh-CN" sz="2400" b="1" dirty="0" smtClean="0"/>
                        <a:t>thing </a:t>
                      </a:r>
                      <a:endParaRPr lang="zh-CN" altLang="en-US" sz="2400" b="1" dirty="0"/>
                    </a:p>
                  </a:txBody>
                  <a:tcPr/>
                </a:tc>
                <a:extLst>
                  <a:ext uri="{0D108BD9-81ED-4DB2-BD59-A6C34878D82A}">
                    <a16:rowId xmlns:a16="http://schemas.microsoft.com/office/drawing/2014/main" val="216777042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848432496"/>
              </p:ext>
            </p:extLst>
          </p:nvPr>
        </p:nvGraphicFramePr>
        <p:xfrm>
          <a:off x="6550428" y="2477193"/>
          <a:ext cx="2726576" cy="4206240"/>
        </p:xfrm>
        <a:graphic>
          <a:graphicData uri="http://schemas.openxmlformats.org/drawingml/2006/table">
            <a:tbl>
              <a:tblPr firstRow="1" bandRow="1">
                <a:tableStyleId>{5C22544A-7EE6-4342-B048-85BDC9FD1C3A}</a:tableStyleId>
              </a:tblPr>
              <a:tblGrid>
                <a:gridCol w="2726576">
                  <a:extLst>
                    <a:ext uri="{9D8B030D-6E8A-4147-A177-3AD203B41FA5}">
                      <a16:colId xmlns:a16="http://schemas.microsoft.com/office/drawing/2014/main" val="45078734"/>
                    </a:ext>
                  </a:extLst>
                </a:gridCol>
              </a:tblGrid>
              <a:tr h="370840">
                <a:tc>
                  <a:txBody>
                    <a:bodyPr/>
                    <a:lstStyle/>
                    <a:p>
                      <a:pPr algn="ctr"/>
                      <a:r>
                        <a:rPr lang="en-US" altLang="zh-CN" sz="2400" b="1" dirty="0" smtClean="0"/>
                        <a:t>academic words </a:t>
                      </a:r>
                      <a:endParaRPr lang="zh-CN" altLang="en-US" sz="2400" b="1" dirty="0"/>
                    </a:p>
                  </a:txBody>
                  <a:tcPr/>
                </a:tc>
                <a:extLst>
                  <a:ext uri="{0D108BD9-81ED-4DB2-BD59-A6C34878D82A}">
                    <a16:rowId xmlns:a16="http://schemas.microsoft.com/office/drawing/2014/main" val="3508860481"/>
                  </a:ext>
                </a:extLst>
              </a:tr>
              <a:tr h="370840">
                <a:tc>
                  <a:txBody>
                    <a:bodyPr/>
                    <a:lstStyle/>
                    <a:p>
                      <a:r>
                        <a:rPr lang="en-US" altLang="zh-CN" sz="2400" b="1" dirty="0" smtClean="0"/>
                        <a:t>concern</a:t>
                      </a:r>
                    </a:p>
                    <a:p>
                      <a:r>
                        <a:rPr lang="en-US" altLang="zh-CN" sz="2400" b="1" dirty="0" smtClean="0"/>
                        <a:t>account </a:t>
                      </a:r>
                    </a:p>
                    <a:p>
                      <a:r>
                        <a:rPr lang="en-US" altLang="zh-CN" sz="2400" b="1" dirty="0" smtClean="0"/>
                        <a:t>eradicate  </a:t>
                      </a:r>
                    </a:p>
                    <a:p>
                      <a:r>
                        <a:rPr lang="en-US" altLang="zh-CN" sz="2400" b="1" dirty="0" smtClean="0"/>
                        <a:t>considerable </a:t>
                      </a:r>
                    </a:p>
                    <a:p>
                      <a:r>
                        <a:rPr lang="en-US" altLang="zh-CN" sz="2400" b="1" dirty="0" smtClean="0"/>
                        <a:t>insufficient </a:t>
                      </a:r>
                    </a:p>
                    <a:p>
                      <a:r>
                        <a:rPr lang="en-US" altLang="zh-CN" sz="2400" b="1" dirty="0" smtClean="0"/>
                        <a:t>difficulty </a:t>
                      </a:r>
                    </a:p>
                    <a:p>
                      <a:r>
                        <a:rPr lang="en-US" altLang="zh-CN" sz="2400" b="1" dirty="0" smtClean="0"/>
                        <a:t>significant </a:t>
                      </a:r>
                    </a:p>
                    <a:p>
                      <a:r>
                        <a:rPr lang="en-US" altLang="zh-CN" sz="2400" b="1" dirty="0" smtClean="0"/>
                        <a:t>method </a:t>
                      </a:r>
                    </a:p>
                    <a:p>
                      <a:r>
                        <a:rPr lang="en-US" altLang="zh-CN" sz="2400" b="1" dirty="0" smtClean="0"/>
                        <a:t>synthesize </a:t>
                      </a:r>
                    </a:p>
                    <a:p>
                      <a:r>
                        <a:rPr lang="en-US" altLang="zh-CN" sz="2400" b="1" dirty="0" smtClean="0"/>
                        <a:t>object</a:t>
                      </a:r>
                      <a:endParaRPr lang="zh-CN" altLang="en-US" sz="2400" b="1" dirty="0"/>
                    </a:p>
                  </a:txBody>
                  <a:tcPr/>
                </a:tc>
                <a:extLst>
                  <a:ext uri="{0D108BD9-81ED-4DB2-BD59-A6C34878D82A}">
                    <a16:rowId xmlns:a16="http://schemas.microsoft.com/office/drawing/2014/main" val="2193236661"/>
                  </a:ext>
                </a:extLst>
              </a:tr>
            </a:tbl>
          </a:graphicData>
        </a:graphic>
      </p:graphicFrame>
      <p:sp>
        <p:nvSpPr>
          <p:cNvPr id="6" name="燕尾形箭头 5"/>
          <p:cNvSpPr/>
          <p:nvPr/>
        </p:nvSpPr>
        <p:spPr>
          <a:xfrm>
            <a:off x="5494712" y="4056612"/>
            <a:ext cx="798022" cy="29925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082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22217" y="72612"/>
            <a:ext cx="10058400" cy="1450757"/>
          </a:xfrm>
        </p:spPr>
        <p:txBody>
          <a:bodyPr/>
          <a:lstStyle/>
          <a:p>
            <a:r>
              <a:rPr lang="en-US" altLang="zh-CN" dirty="0"/>
              <a:t>2. Words of classical origin</a:t>
            </a:r>
            <a:endParaRPr lang="zh-CN" altLang="en-US" dirty="0"/>
          </a:p>
        </p:txBody>
      </p:sp>
      <p:sp>
        <p:nvSpPr>
          <p:cNvPr id="3" name="内容占位符 2"/>
          <p:cNvSpPr>
            <a:spLocks noGrp="1"/>
          </p:cNvSpPr>
          <p:nvPr>
            <p:ph idx="1"/>
          </p:nvPr>
        </p:nvSpPr>
        <p:spPr>
          <a:xfrm>
            <a:off x="665016" y="1729356"/>
            <a:ext cx="10972801" cy="1047095"/>
          </a:xfrm>
        </p:spPr>
        <p:txBody>
          <a:bodyPr>
            <a:noAutofit/>
          </a:bodyPr>
          <a:lstStyle/>
          <a:p>
            <a:r>
              <a:rPr lang="en-US" altLang="zh-CN" sz="2400" b="1" dirty="0"/>
              <a:t>There are also some changes to grammatical words (though these are not of classical origin): </a:t>
            </a:r>
            <a:endParaRPr lang="zh-CN" altLang="en-US" sz="2400" b="1" dirty="0"/>
          </a:p>
        </p:txBody>
      </p:sp>
      <p:graphicFrame>
        <p:nvGraphicFramePr>
          <p:cNvPr id="4" name="表格 3"/>
          <p:cNvGraphicFramePr>
            <a:graphicFrameLocks noGrp="1"/>
          </p:cNvGraphicFramePr>
          <p:nvPr>
            <p:extLst>
              <p:ext uri="{D42A27DB-BD31-4B8C-83A1-F6EECF244321}">
                <p14:modId xmlns:p14="http://schemas.microsoft.com/office/powerpoint/2010/main" val="1504450372"/>
              </p:ext>
            </p:extLst>
          </p:nvPr>
        </p:nvGraphicFramePr>
        <p:xfrm>
          <a:off x="1762298" y="2989812"/>
          <a:ext cx="3474720" cy="2133600"/>
        </p:xfrm>
        <a:graphic>
          <a:graphicData uri="http://schemas.openxmlformats.org/drawingml/2006/table">
            <a:tbl>
              <a:tblPr firstRow="1" bandRow="1">
                <a:tableStyleId>{5C22544A-7EE6-4342-B048-85BDC9FD1C3A}</a:tableStyleId>
              </a:tblPr>
              <a:tblGrid>
                <a:gridCol w="3474720">
                  <a:extLst>
                    <a:ext uri="{9D8B030D-6E8A-4147-A177-3AD203B41FA5}">
                      <a16:colId xmlns:a16="http://schemas.microsoft.com/office/drawing/2014/main" val="2144526403"/>
                    </a:ext>
                  </a:extLst>
                </a:gridCol>
              </a:tblGrid>
              <a:tr h="370840">
                <a:tc>
                  <a:txBody>
                    <a:bodyPr/>
                    <a:lstStyle/>
                    <a:p>
                      <a:pPr algn="ctr"/>
                      <a:r>
                        <a:rPr lang="en-US" altLang="zh-CN" sz="3200" b="1" dirty="0" smtClean="0"/>
                        <a:t>everyday words </a:t>
                      </a:r>
                      <a:endParaRPr lang="zh-CN" altLang="en-US" sz="3200" b="1" dirty="0"/>
                    </a:p>
                  </a:txBody>
                  <a:tcPr/>
                </a:tc>
                <a:extLst>
                  <a:ext uri="{0D108BD9-81ED-4DB2-BD59-A6C34878D82A}">
                    <a16:rowId xmlns:a16="http://schemas.microsoft.com/office/drawing/2014/main" val="3000638237"/>
                  </a:ext>
                </a:extLst>
              </a:tr>
              <a:tr h="370840">
                <a:tc>
                  <a:txBody>
                    <a:bodyPr/>
                    <a:lstStyle/>
                    <a:p>
                      <a:r>
                        <a:rPr lang="en-US" altLang="zh-CN" sz="3200" b="1" dirty="0" smtClean="0"/>
                        <a:t>not much research not many studies isn’t any evidence </a:t>
                      </a:r>
                      <a:endParaRPr lang="zh-CN" altLang="en-US" sz="3200" b="1" dirty="0"/>
                    </a:p>
                  </a:txBody>
                  <a:tcPr/>
                </a:tc>
                <a:extLst>
                  <a:ext uri="{0D108BD9-81ED-4DB2-BD59-A6C34878D82A}">
                    <a16:rowId xmlns:a16="http://schemas.microsoft.com/office/drawing/2014/main" val="216777042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75397907"/>
              </p:ext>
            </p:extLst>
          </p:nvPr>
        </p:nvGraphicFramePr>
        <p:xfrm>
          <a:off x="6683431" y="2960362"/>
          <a:ext cx="2909456" cy="2163050"/>
        </p:xfrm>
        <a:graphic>
          <a:graphicData uri="http://schemas.openxmlformats.org/drawingml/2006/table">
            <a:tbl>
              <a:tblPr firstRow="1" bandRow="1">
                <a:tableStyleId>{5C22544A-7EE6-4342-B048-85BDC9FD1C3A}</a:tableStyleId>
              </a:tblPr>
              <a:tblGrid>
                <a:gridCol w="2909456">
                  <a:extLst>
                    <a:ext uri="{9D8B030D-6E8A-4147-A177-3AD203B41FA5}">
                      <a16:colId xmlns:a16="http://schemas.microsoft.com/office/drawing/2014/main" val="45078734"/>
                    </a:ext>
                  </a:extLst>
                </a:gridCol>
              </a:tblGrid>
              <a:tr h="563717">
                <a:tc>
                  <a:txBody>
                    <a:bodyPr/>
                    <a:lstStyle/>
                    <a:p>
                      <a:pPr algn="ctr"/>
                      <a:r>
                        <a:rPr lang="en-US" altLang="zh-CN" sz="3200" b="1" dirty="0" smtClean="0"/>
                        <a:t>academic words </a:t>
                      </a:r>
                      <a:endParaRPr lang="zh-CN" altLang="en-US" sz="3200" b="1" dirty="0"/>
                    </a:p>
                  </a:txBody>
                  <a:tcPr/>
                </a:tc>
                <a:extLst>
                  <a:ext uri="{0D108BD9-81ED-4DB2-BD59-A6C34878D82A}">
                    <a16:rowId xmlns:a16="http://schemas.microsoft.com/office/drawing/2014/main" val="3508860481"/>
                  </a:ext>
                </a:extLst>
              </a:tr>
              <a:tr h="1583930">
                <a:tc>
                  <a:txBody>
                    <a:bodyPr/>
                    <a:lstStyle/>
                    <a:p>
                      <a:r>
                        <a:rPr lang="en-US" altLang="zh-CN" sz="3200" b="1" dirty="0" smtClean="0"/>
                        <a:t>little research</a:t>
                      </a:r>
                    </a:p>
                    <a:p>
                      <a:r>
                        <a:rPr lang="en-US" altLang="zh-CN" sz="3200" b="1" dirty="0" smtClean="0"/>
                        <a:t>few studies </a:t>
                      </a:r>
                    </a:p>
                    <a:p>
                      <a:r>
                        <a:rPr lang="en-US" altLang="zh-CN" sz="3200" b="1" dirty="0" smtClean="0"/>
                        <a:t>no evidence </a:t>
                      </a:r>
                      <a:endParaRPr lang="zh-CN" altLang="en-US" sz="3200" b="1" dirty="0"/>
                    </a:p>
                  </a:txBody>
                  <a:tcPr/>
                </a:tc>
                <a:extLst>
                  <a:ext uri="{0D108BD9-81ED-4DB2-BD59-A6C34878D82A}">
                    <a16:rowId xmlns:a16="http://schemas.microsoft.com/office/drawing/2014/main" val="2193236661"/>
                  </a:ext>
                </a:extLst>
              </a:tr>
            </a:tbl>
          </a:graphicData>
        </a:graphic>
      </p:graphicFrame>
      <p:sp>
        <p:nvSpPr>
          <p:cNvPr id="6" name="燕尾形箭头 5"/>
          <p:cNvSpPr/>
          <p:nvPr/>
        </p:nvSpPr>
        <p:spPr>
          <a:xfrm>
            <a:off x="5494712" y="4056612"/>
            <a:ext cx="798022" cy="29925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693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Cautious </a:t>
            </a:r>
            <a:endParaRPr lang="zh-CN" altLang="en-US" dirty="0"/>
          </a:p>
        </p:txBody>
      </p:sp>
      <p:sp>
        <p:nvSpPr>
          <p:cNvPr id="3" name="内容占位符 2"/>
          <p:cNvSpPr>
            <a:spLocks noGrp="1"/>
          </p:cNvSpPr>
          <p:nvPr>
            <p:ph idx="1"/>
          </p:nvPr>
        </p:nvSpPr>
        <p:spPr>
          <a:xfrm>
            <a:off x="448887" y="1845733"/>
            <a:ext cx="11538066" cy="4405437"/>
          </a:xfrm>
        </p:spPr>
        <p:txBody>
          <a:bodyPr>
            <a:noAutofit/>
          </a:bodyPr>
          <a:lstStyle/>
          <a:p>
            <a:pPr>
              <a:lnSpc>
                <a:spcPct val="100000"/>
              </a:lnSpc>
              <a:spcBef>
                <a:spcPts val="0"/>
              </a:spcBef>
            </a:pPr>
            <a:r>
              <a:rPr lang="en-US" altLang="zh-CN" sz="3000" dirty="0"/>
              <a:t>Academic writers are careful about the claims they make: they take care not to appear certain where some doubt may exist, and they are careful not to </a:t>
            </a:r>
            <a:r>
              <a:rPr lang="en-US" altLang="zh-CN" sz="3000" dirty="0" smtClean="0"/>
              <a:t>over-generalize</a:t>
            </a:r>
            <a:r>
              <a:rPr lang="en-US" altLang="zh-CN" sz="3000" dirty="0"/>
              <a:t>. An example of this kind of transformation can be seen below. The second sentence is in academic style: </a:t>
            </a:r>
          </a:p>
          <a:p>
            <a:pPr>
              <a:lnSpc>
                <a:spcPct val="100000"/>
              </a:lnSpc>
              <a:spcBef>
                <a:spcPts val="0"/>
              </a:spcBef>
            </a:pPr>
            <a:r>
              <a:rPr lang="en-US" altLang="zh-CN" sz="3000" dirty="0"/>
              <a:t> </a:t>
            </a:r>
          </a:p>
          <a:p>
            <a:pPr lvl="1">
              <a:lnSpc>
                <a:spcPct val="100000"/>
              </a:lnSpc>
              <a:spcBef>
                <a:spcPts val="0"/>
              </a:spcBef>
            </a:pPr>
            <a:r>
              <a:rPr lang="en-US" altLang="zh-CN" sz="2800" dirty="0"/>
              <a:t>• </a:t>
            </a:r>
            <a:r>
              <a:rPr lang="en-US" altLang="zh-CN" sz="2800" i="1" dirty="0"/>
              <a:t>Drinking alcohol causes breast cancer in women. → </a:t>
            </a:r>
          </a:p>
          <a:p>
            <a:pPr marL="201168" lvl="1" indent="0">
              <a:lnSpc>
                <a:spcPct val="100000"/>
              </a:lnSpc>
              <a:spcBef>
                <a:spcPts val="0"/>
              </a:spcBef>
              <a:buNone/>
            </a:pPr>
            <a:r>
              <a:rPr lang="en-US" altLang="zh-CN" sz="2800" i="1" dirty="0"/>
              <a:t> </a:t>
            </a:r>
          </a:p>
          <a:p>
            <a:pPr lvl="1">
              <a:lnSpc>
                <a:spcPct val="100000"/>
              </a:lnSpc>
              <a:spcBef>
                <a:spcPts val="0"/>
              </a:spcBef>
            </a:pPr>
            <a:r>
              <a:rPr lang="en-US" altLang="zh-CN" sz="2800" i="1" dirty="0"/>
              <a:t>• Some studies suggest that drinking alcohol increases the risk of breast cancer.  </a:t>
            </a:r>
          </a:p>
        </p:txBody>
      </p:sp>
    </p:spTree>
    <p:extLst>
      <p:ext uri="{BB962C8B-B14F-4D97-AF65-F5344CB8AC3E}">
        <p14:creationId xmlns:p14="http://schemas.microsoft.com/office/powerpoint/2010/main" val="227126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Impersonal </a:t>
            </a:r>
            <a:endParaRPr lang="zh-CN" altLang="en-US" dirty="0"/>
          </a:p>
        </p:txBody>
      </p:sp>
      <p:sp>
        <p:nvSpPr>
          <p:cNvPr id="3" name="内容占位符 2"/>
          <p:cNvSpPr>
            <a:spLocks noGrp="1"/>
          </p:cNvSpPr>
          <p:nvPr>
            <p:ph idx="1"/>
          </p:nvPr>
        </p:nvSpPr>
        <p:spPr>
          <a:xfrm>
            <a:off x="209203" y="1762298"/>
            <a:ext cx="11834553" cy="4646815"/>
          </a:xfrm>
        </p:spPr>
        <p:txBody>
          <a:bodyPr>
            <a:noAutofit/>
          </a:bodyPr>
          <a:lstStyle/>
          <a:p>
            <a:pPr>
              <a:lnSpc>
                <a:spcPct val="100000"/>
              </a:lnSpc>
              <a:spcBef>
                <a:spcPts val="0"/>
              </a:spcBef>
            </a:pPr>
            <a:r>
              <a:rPr lang="en-US" altLang="zh-CN" sz="3000" dirty="0"/>
              <a:t>In the interests of objectivity, academic writers tend to remove themselves from the writing. The focus is on ‘</a:t>
            </a:r>
            <a:r>
              <a:rPr lang="en-US" altLang="zh-CN" sz="3000" u="sng" dirty="0"/>
              <a:t>what</a:t>
            </a:r>
            <a:r>
              <a:rPr lang="en-US" altLang="zh-CN" sz="3000" dirty="0"/>
              <a:t>’ happened, ‘</a:t>
            </a:r>
            <a:r>
              <a:rPr lang="en-US" altLang="zh-CN" sz="3000" u="sng" dirty="0"/>
              <a:t>how</a:t>
            </a:r>
            <a:r>
              <a:rPr lang="en-US" altLang="zh-CN" sz="3000" dirty="0"/>
              <a:t>’ it was done and ‘</a:t>
            </a:r>
            <a:r>
              <a:rPr lang="en-US" altLang="zh-CN" sz="3000" u="sng" dirty="0"/>
              <a:t>what</a:t>
            </a:r>
            <a:r>
              <a:rPr lang="en-US" altLang="zh-CN" sz="3000" dirty="0"/>
              <a:t>’ was found. The ‘</a:t>
            </a:r>
            <a:r>
              <a:rPr lang="en-US" altLang="zh-CN" sz="3000" u="sng" dirty="0"/>
              <a:t>who</a:t>
            </a:r>
            <a:r>
              <a:rPr lang="en-US" altLang="zh-CN" sz="3000" dirty="0"/>
              <a:t>’ (the writer) is not normally given very much attention. This is one of the reasons why personal pronouns (‘I’ and ‘we’) tend not to be used.  In addition, academic texts rarely address the reader directly and the pronoun normally used for this, ‘you’, is avoided.  </a:t>
            </a:r>
          </a:p>
          <a:p>
            <a:pPr>
              <a:lnSpc>
                <a:spcPct val="100000"/>
              </a:lnSpc>
              <a:spcBef>
                <a:spcPts val="0"/>
              </a:spcBef>
            </a:pPr>
            <a:endParaRPr lang="en-US" altLang="zh-CN" sz="3000" dirty="0"/>
          </a:p>
          <a:p>
            <a:pPr>
              <a:lnSpc>
                <a:spcPct val="100000"/>
              </a:lnSpc>
              <a:spcBef>
                <a:spcPts val="0"/>
              </a:spcBef>
            </a:pPr>
            <a:r>
              <a:rPr lang="en-US" altLang="zh-CN" sz="3000" dirty="0"/>
              <a:t> </a:t>
            </a:r>
            <a:r>
              <a:rPr lang="en-US" altLang="zh-CN" sz="2800" dirty="0" smtClean="0"/>
              <a:t>• </a:t>
            </a:r>
            <a:r>
              <a:rPr lang="en-US" altLang="zh-CN" sz="2800" i="1" dirty="0"/>
              <a:t>You could say that Churchill made some catastrophic decisions early in the War → </a:t>
            </a:r>
          </a:p>
          <a:p>
            <a:pPr marL="201168" lvl="1" indent="0">
              <a:lnSpc>
                <a:spcPct val="100000"/>
              </a:lnSpc>
              <a:spcBef>
                <a:spcPts val="0"/>
              </a:spcBef>
              <a:buNone/>
            </a:pPr>
            <a:r>
              <a:rPr lang="en-US" altLang="zh-CN" sz="2800" i="1" dirty="0" smtClean="0"/>
              <a:t>• </a:t>
            </a:r>
            <a:r>
              <a:rPr lang="en-US" altLang="zh-CN" sz="2800" i="1" dirty="0"/>
              <a:t>It can be said that Churchill made some catastrophic decisions early in the War   </a:t>
            </a:r>
          </a:p>
        </p:txBody>
      </p:sp>
    </p:spTree>
    <p:extLst>
      <p:ext uri="{BB962C8B-B14F-4D97-AF65-F5344CB8AC3E}">
        <p14:creationId xmlns:p14="http://schemas.microsoft.com/office/powerpoint/2010/main" val="248171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Impersonal </a:t>
            </a:r>
            <a:endParaRPr lang="zh-CN" altLang="en-US" dirty="0"/>
          </a:p>
        </p:txBody>
      </p:sp>
      <p:sp>
        <p:nvSpPr>
          <p:cNvPr id="3" name="内容占位符 2"/>
          <p:cNvSpPr>
            <a:spLocks noGrp="1"/>
          </p:cNvSpPr>
          <p:nvPr>
            <p:ph idx="1"/>
          </p:nvPr>
        </p:nvSpPr>
        <p:spPr>
          <a:xfrm>
            <a:off x="209203" y="1762298"/>
            <a:ext cx="11834553" cy="4646815"/>
          </a:xfrm>
        </p:spPr>
        <p:txBody>
          <a:bodyPr>
            <a:noAutofit/>
          </a:bodyPr>
          <a:lstStyle/>
          <a:p>
            <a:pPr>
              <a:lnSpc>
                <a:spcPct val="100000"/>
              </a:lnSpc>
              <a:spcBef>
                <a:spcPts val="0"/>
              </a:spcBef>
            </a:pPr>
            <a:r>
              <a:rPr lang="en-US" altLang="zh-CN" sz="3000" dirty="0"/>
              <a:t>There are some exceptions: in certain disciplines, it may be appropriate for a writer to explain their personal interest in the research area. In some disciplines, the researcher may participate in the research as a participant-observer. In these cases, ‘I’ will be used. The example below, which illustrates the former situation, is taken from a dissertation in History. </a:t>
            </a:r>
          </a:p>
          <a:p>
            <a:pPr>
              <a:lnSpc>
                <a:spcPct val="100000"/>
              </a:lnSpc>
              <a:spcBef>
                <a:spcPts val="0"/>
              </a:spcBef>
            </a:pPr>
            <a:r>
              <a:rPr lang="en-US" altLang="zh-CN" sz="3000" dirty="0"/>
              <a:t> </a:t>
            </a:r>
            <a:r>
              <a:rPr lang="en-US" altLang="zh-CN" sz="2400" b="1" dirty="0" smtClean="0">
                <a:solidFill>
                  <a:schemeClr val="accent1">
                    <a:lumMod val="50000"/>
                  </a:schemeClr>
                </a:solidFill>
              </a:rPr>
              <a:t>• </a:t>
            </a:r>
            <a:r>
              <a:rPr lang="en-US" altLang="zh-CN" sz="2400" b="1" i="1" dirty="0">
                <a:solidFill>
                  <a:schemeClr val="accent1">
                    <a:lumMod val="50000"/>
                  </a:schemeClr>
                </a:solidFill>
              </a:rPr>
              <a:t>I became interested in X after reading …… I hope to convey some of my fascination for the subject, as well as expressing my admiration of the artistic achievements of those </a:t>
            </a:r>
            <a:r>
              <a:rPr lang="en-US" altLang="zh-CN" sz="2400" b="1" i="1" dirty="0" smtClean="0">
                <a:solidFill>
                  <a:schemeClr val="accent1">
                    <a:lumMod val="50000"/>
                  </a:schemeClr>
                </a:solidFill>
              </a:rPr>
              <a:t>involved. </a:t>
            </a:r>
          </a:p>
          <a:p>
            <a:pPr>
              <a:lnSpc>
                <a:spcPct val="100000"/>
              </a:lnSpc>
              <a:spcBef>
                <a:spcPts val="0"/>
              </a:spcBef>
            </a:pPr>
            <a:r>
              <a:rPr lang="en-US" altLang="zh-CN" sz="3000" dirty="0"/>
              <a:t>In research undertaken by teams, for example in medicine and science, it is common for the research to be reported using the personal pronoun ‘we’. </a:t>
            </a:r>
          </a:p>
        </p:txBody>
      </p:sp>
    </p:spTree>
    <p:extLst>
      <p:ext uri="{BB962C8B-B14F-4D97-AF65-F5344CB8AC3E}">
        <p14:creationId xmlns:p14="http://schemas.microsoft.com/office/powerpoint/2010/main" val="2947905361"/>
      </p:ext>
    </p:extLst>
  </p:cSld>
  <p:clrMapOvr>
    <a:masterClrMapping/>
  </p:clrMapOvr>
</p:sld>
</file>

<file path=ppt/theme/theme1.xml><?xml version="1.0" encoding="utf-8"?>
<a:theme xmlns:a="http://schemas.openxmlformats.org/drawingml/2006/main" name="回顾">
  <a:themeElements>
    <a:clrScheme name="回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1893</TotalTime>
  <Words>1088</Words>
  <Application>Microsoft Office PowerPoint</Application>
  <PresentationFormat>宽屏</PresentationFormat>
  <Paragraphs>81</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宋体</vt:lpstr>
      <vt:lpstr>Calibri</vt:lpstr>
      <vt:lpstr>Calibri Light</vt:lpstr>
      <vt:lpstr>回顾</vt:lpstr>
      <vt:lpstr>A note on academic style</vt:lpstr>
      <vt:lpstr> principal characteristics of written academic style </vt:lpstr>
      <vt:lpstr>1. Evidence-based</vt:lpstr>
      <vt:lpstr>2. Words of classical origin</vt:lpstr>
      <vt:lpstr>2. Words of classical origin</vt:lpstr>
      <vt:lpstr>2. Words of classical origin</vt:lpstr>
      <vt:lpstr>3. Cautious </vt:lpstr>
      <vt:lpstr>4. Impersonal </vt:lpstr>
      <vt:lpstr>4. Impersonal </vt:lpstr>
      <vt:lpstr>5. Nominalization </vt:lpstr>
      <vt:lpstr>5. Nominalization </vt:lpstr>
      <vt:lpstr>6. Rhetorical questions </vt:lpstr>
      <vt:lpstr>7. Contracted forms avoided </vt:lpstr>
      <vt:lpstr>8. Precise and detailed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style</dc:title>
  <dc:creator>Windows 用户</dc:creator>
  <cp:lastModifiedBy>Windows 用户</cp:lastModifiedBy>
  <cp:revision>25</cp:revision>
  <dcterms:created xsi:type="dcterms:W3CDTF">2019-03-26T02:46:35Z</dcterms:created>
  <dcterms:modified xsi:type="dcterms:W3CDTF">2019-04-13T09:56:38Z</dcterms:modified>
</cp:coreProperties>
</file>