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5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46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4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87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06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45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87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6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46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67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8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97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1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5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72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2BB314-89C7-4E51-85EC-EF6D4CC46E77}" type="datetimeFigureOut">
              <a:rPr lang="zh-CN" altLang="en-US" smtClean="0"/>
              <a:t>2019/4/14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FC2DB5-BD6E-4B79-B5E2-0B8A8DC71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8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note on commonly confused words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note on commonly confused words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Your spell checker will only indicate words that are misspelt and which it does not </a:t>
            </a:r>
            <a:r>
              <a:rPr lang="en-US" altLang="zh-CN" sz="3200" dirty="0" err="1"/>
              <a:t>recognise</a:t>
            </a:r>
            <a:r>
              <a:rPr lang="en-US" altLang="zh-CN" sz="3200" dirty="0"/>
              <a:t>. However, if a misspelling results in a word which has another meaning or use, the spellchecker will not show this to you. Here is a list of words which are commonly confused: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634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Abbreviation/acronym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An </a:t>
            </a:r>
            <a:r>
              <a:rPr lang="en-US" altLang="zh-CN" sz="3200" i="1" dirty="0"/>
              <a:t>abbreviation</a:t>
            </a:r>
            <a:r>
              <a:rPr lang="en-US" altLang="zh-CN" sz="3200" dirty="0"/>
              <a:t> is a shortened form of a word or phrase. Usually, but not always, it consists of a letter or group of letters taken from the word or phrase. </a:t>
            </a:r>
            <a:r>
              <a:rPr lang="en-US" altLang="zh-CN" sz="3200" i="1" dirty="0"/>
              <a:t>Dr</a:t>
            </a:r>
            <a:r>
              <a:rPr lang="en-US" altLang="zh-CN" sz="3200" dirty="0"/>
              <a:t>. and </a:t>
            </a:r>
            <a:r>
              <a:rPr lang="en-US" altLang="zh-CN" sz="3200" i="1" dirty="0"/>
              <a:t>Prof</a:t>
            </a:r>
            <a:r>
              <a:rPr lang="en-US" altLang="zh-CN" sz="3200" dirty="0"/>
              <a:t>. are common examples. An </a:t>
            </a:r>
            <a:r>
              <a:rPr lang="en-US" altLang="zh-CN" sz="3200" i="1" dirty="0"/>
              <a:t>acronym</a:t>
            </a:r>
            <a:r>
              <a:rPr lang="en-US" altLang="zh-CN" sz="3200" dirty="0"/>
              <a:t> is an abbreviation formed from the initial components in a phrase or a word. These elements in turn form a new word: </a:t>
            </a:r>
            <a:r>
              <a:rPr lang="en-US" altLang="zh-CN" sz="3200" i="1" dirty="0"/>
              <a:t>NATO</a:t>
            </a:r>
            <a:r>
              <a:rPr lang="en-US" altLang="zh-CN" sz="3200" dirty="0"/>
              <a:t>, </a:t>
            </a:r>
            <a:r>
              <a:rPr lang="en-US" altLang="zh-CN" sz="3200" i="1" dirty="0"/>
              <a:t>Benelux</a:t>
            </a:r>
            <a:r>
              <a:rPr lang="en-US" altLang="zh-CN" sz="3200" dirty="0"/>
              <a:t>, </a:t>
            </a:r>
            <a:r>
              <a:rPr lang="en-US" altLang="zh-CN" sz="3200" i="1" dirty="0"/>
              <a:t>UNESCO</a:t>
            </a:r>
            <a:r>
              <a:rPr lang="en-US" altLang="zh-CN" sz="3200" dirty="0"/>
              <a:t>.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387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565265"/>
            <a:ext cx="10039983" cy="5225935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affect/effect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Affect </a:t>
            </a:r>
            <a:r>
              <a:rPr lang="en-US" altLang="zh-CN" sz="3200" i="1" dirty="0"/>
              <a:t>is a verb, e.g. A affects B;  Effect is a noun and is therefore always used after an article/determiner (‘an’ or ‘the’/’this’), e.g. The Greenhouse Effect. </a:t>
            </a:r>
          </a:p>
          <a:p>
            <a:pPr marL="0" indent="0">
              <a:buNone/>
            </a:pPr>
            <a:endParaRPr lang="en-US" altLang="zh-CN" sz="3200" i="1" dirty="0"/>
          </a:p>
          <a:p>
            <a:r>
              <a:rPr lang="en-US" altLang="zh-CN" sz="3200" i="1" dirty="0"/>
              <a:t>compliment/complement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Compliment </a:t>
            </a:r>
            <a:r>
              <a:rPr lang="en-US" altLang="zh-CN" sz="3200" i="1" dirty="0"/>
              <a:t>(verb) means to praise someone. Complement (verb) means to complete something in a way that makes it very good. Both words can also be used as nouns.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6240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565265"/>
            <a:ext cx="10039983" cy="5225935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comprise/consist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Both </a:t>
            </a:r>
            <a:r>
              <a:rPr lang="en-US" altLang="zh-CN" sz="3200" i="1" dirty="0"/>
              <a:t>words mean ‘to be made up of’, but only consist is accompanied by of.  </a:t>
            </a:r>
          </a:p>
          <a:p>
            <a:pPr marL="0" indent="0">
              <a:buNone/>
            </a:pPr>
            <a:r>
              <a:rPr lang="en-US" altLang="zh-CN" sz="3200" i="1" dirty="0"/>
              <a:t> </a:t>
            </a:r>
          </a:p>
          <a:p>
            <a:r>
              <a:rPr lang="en-US" altLang="zh-CN" sz="3200" i="1" dirty="0"/>
              <a:t>discrete/discreet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Discrete </a:t>
            </a:r>
            <a:r>
              <a:rPr lang="en-US" altLang="zh-CN" sz="3200" i="1" dirty="0"/>
              <a:t>is an adjective which means ‘separate’ or ‘distinct’. Discreet is an adjective which means ‘to keep silent or tactful about something’.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41648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565265"/>
            <a:ext cx="10039983" cy="5225935"/>
          </a:xfrm>
        </p:spPr>
        <p:txBody>
          <a:bodyPr>
            <a:normAutofit fontScale="92500"/>
          </a:bodyPr>
          <a:lstStyle/>
          <a:p>
            <a:r>
              <a:rPr lang="en-US" altLang="zh-CN" sz="3200" i="1" dirty="0"/>
              <a:t>formerly/formally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Formerly </a:t>
            </a:r>
            <a:r>
              <a:rPr lang="en-US" altLang="zh-CN" sz="3200" i="1" dirty="0"/>
              <a:t>means ‘earlier’. Formally means ‘conventionally’ or ‘officially’. </a:t>
            </a:r>
          </a:p>
          <a:p>
            <a:pPr marL="0" indent="0">
              <a:buNone/>
            </a:pPr>
            <a:endParaRPr lang="en-US" altLang="zh-CN" sz="3200" i="1" dirty="0"/>
          </a:p>
          <a:p>
            <a:r>
              <a:rPr lang="en-US" altLang="zh-CN" sz="3200" i="1" dirty="0"/>
              <a:t>i.e./e.g.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i.e</a:t>
            </a:r>
            <a:r>
              <a:rPr lang="en-US" altLang="zh-CN" sz="3200" i="1" dirty="0"/>
              <a:t>. is the abbreviation for id </a:t>
            </a:r>
            <a:r>
              <a:rPr lang="en-US" altLang="zh-CN" sz="3200" i="1" dirty="0" err="1"/>
              <a:t>est</a:t>
            </a:r>
            <a:r>
              <a:rPr lang="en-US" altLang="zh-CN" sz="3200" i="1" dirty="0"/>
              <a:t> which mean ‘that is’ or ‘in other words’. e.g. is the abbreviation for exempli gratia which has the same meaning as ‘for example’ and ‘for instance’. </a:t>
            </a:r>
          </a:p>
          <a:p>
            <a:r>
              <a:rPr lang="en-US" altLang="zh-CN" sz="3200" i="1" dirty="0"/>
              <a:t>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27697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565265"/>
            <a:ext cx="10039983" cy="5225935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later/latter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Later </a:t>
            </a:r>
            <a:r>
              <a:rPr lang="en-US" altLang="zh-CN" sz="3200" i="1" dirty="0"/>
              <a:t>is an adverb which means ‘at an advanced point of time’.  Latter is an adjective used to refer to items listed in a text. It means ‘most recently mentioned’; in other words, the last item. </a:t>
            </a:r>
          </a:p>
          <a:p>
            <a:pPr marL="0" indent="0">
              <a:buNone/>
            </a:pPr>
            <a:endParaRPr lang="en-US" altLang="zh-CN" sz="3200" i="1" dirty="0"/>
          </a:p>
          <a:p>
            <a:r>
              <a:rPr lang="en-US" altLang="zh-CN" sz="3200" i="1" dirty="0"/>
              <a:t>practice/</a:t>
            </a:r>
            <a:r>
              <a:rPr lang="en-US" altLang="zh-CN" sz="3200" i="1" dirty="0" err="1"/>
              <a:t>practise</a:t>
            </a:r>
            <a:r>
              <a:rPr lang="en-US" altLang="zh-CN" sz="3200" i="1" dirty="0"/>
              <a:t>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In </a:t>
            </a:r>
            <a:r>
              <a:rPr lang="en-US" altLang="zh-CN" sz="3200" i="1" dirty="0"/>
              <a:t>British English, practice is a noun and </a:t>
            </a:r>
            <a:r>
              <a:rPr lang="en-US" altLang="zh-CN" sz="3200" i="1" dirty="0" err="1"/>
              <a:t>practise</a:t>
            </a:r>
            <a:r>
              <a:rPr lang="en-US" altLang="zh-CN" sz="3200" i="1" dirty="0"/>
              <a:t> is a verb. American English allows both spellings for both forms.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1336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565265"/>
            <a:ext cx="10039983" cy="5225935"/>
          </a:xfrm>
        </p:spPr>
        <p:txBody>
          <a:bodyPr>
            <a:normAutofit lnSpcReduction="10000"/>
          </a:bodyPr>
          <a:lstStyle/>
          <a:p>
            <a:r>
              <a:rPr lang="en-US" altLang="zh-CN" sz="3200" i="1" dirty="0"/>
              <a:t>precede/proceed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Precede </a:t>
            </a:r>
            <a:r>
              <a:rPr lang="en-US" altLang="zh-CN" sz="3200" i="1" dirty="0"/>
              <a:t>means ‘to come before’. Proceed means ‘to go forward’ or ‘to begin to carry out’. </a:t>
            </a:r>
          </a:p>
          <a:p>
            <a:pPr marL="0" indent="0">
              <a:buNone/>
            </a:pPr>
            <a:endParaRPr lang="en-US" altLang="zh-CN" sz="3200" i="1" dirty="0"/>
          </a:p>
          <a:p>
            <a:r>
              <a:rPr lang="en-US" altLang="zh-CN" sz="3200" i="1" dirty="0"/>
              <a:t>principle/principal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Principle </a:t>
            </a:r>
            <a:r>
              <a:rPr lang="en-US" altLang="zh-CN" sz="3200" i="1" dirty="0"/>
              <a:t>is a noun which means ‘a basic belief, theory or rule’. Principal is an adjective which means ‘main’ or ‘most important’.  </a:t>
            </a:r>
          </a:p>
          <a:p>
            <a:r>
              <a:rPr lang="en-US" altLang="zh-CN" sz="3200" i="1" dirty="0"/>
              <a:t>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90742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3040" y="565265"/>
            <a:ext cx="10039983" cy="5225935"/>
          </a:xfrm>
        </p:spPr>
        <p:txBody>
          <a:bodyPr>
            <a:normAutofit/>
          </a:bodyPr>
          <a:lstStyle/>
          <a:p>
            <a:r>
              <a:rPr lang="en-US" altLang="zh-CN" sz="3200" i="1" dirty="0"/>
              <a:t>there/their </a:t>
            </a:r>
            <a:endParaRPr lang="en-US" altLang="zh-CN" sz="3200" i="1" dirty="0" smtClean="0"/>
          </a:p>
          <a:p>
            <a:r>
              <a:rPr lang="en-US" altLang="zh-CN" sz="3200" i="1" dirty="0" smtClean="0"/>
              <a:t>There </a:t>
            </a:r>
            <a:r>
              <a:rPr lang="en-US" altLang="zh-CN" sz="3200" i="1" dirty="0"/>
              <a:t>is used to indicate the existence of something. Their  is used to indicate possession, i.e. if something belongs to someone or something. </a:t>
            </a:r>
          </a:p>
          <a:p>
            <a:pPr marL="0" indent="0">
              <a:buNone/>
            </a:pPr>
            <a:r>
              <a:rPr lang="en-US" altLang="zh-CN" sz="3200" i="1" dirty="0"/>
              <a:t> </a:t>
            </a:r>
          </a:p>
          <a:p>
            <a:r>
              <a:rPr lang="en-US" altLang="zh-CN" sz="3200" i="1"/>
              <a:t>prescribe/proscribe </a:t>
            </a:r>
            <a:endParaRPr lang="en-US" altLang="zh-CN" sz="3200" i="1" smtClean="0"/>
          </a:p>
          <a:p>
            <a:r>
              <a:rPr lang="en-US" altLang="zh-CN" sz="3200" i="1" smtClean="0"/>
              <a:t>Prescribe </a:t>
            </a:r>
            <a:r>
              <a:rPr lang="en-US" altLang="zh-CN" sz="3200" i="1" dirty="0"/>
              <a:t>means to advise or </a:t>
            </a:r>
            <a:r>
              <a:rPr lang="en-US" altLang="zh-CN" sz="3200" i="1" dirty="0" err="1"/>
              <a:t>authorise</a:t>
            </a:r>
            <a:r>
              <a:rPr lang="en-US" altLang="zh-CN" sz="3200" i="1" dirty="0"/>
              <a:t> the use of something. Proscribe means to forbid or to restrict. </a:t>
            </a:r>
            <a:endParaRPr lang="zh-CN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349734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视差</Template>
  <TotalTime>16</TotalTime>
  <Words>499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华文楷体</vt:lpstr>
      <vt:lpstr>Arial</vt:lpstr>
      <vt:lpstr>Corbel</vt:lpstr>
      <vt:lpstr>视差</vt:lpstr>
      <vt:lpstr>A note on commonly confused words</vt:lpstr>
      <vt:lpstr>A note on commonly confused words</vt:lpstr>
      <vt:lpstr>Abbreviation/acronym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note on commonly confused words</dc:title>
  <dc:creator>Windows 用户</dc:creator>
  <cp:lastModifiedBy>Windows 用户</cp:lastModifiedBy>
  <cp:revision>3</cp:revision>
  <dcterms:created xsi:type="dcterms:W3CDTF">2019-04-14T01:30:51Z</dcterms:created>
  <dcterms:modified xsi:type="dcterms:W3CDTF">2019-04-14T01:47:36Z</dcterms:modified>
</cp:coreProperties>
</file>