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272150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384725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88F87C-3833-4CA3-A196-5AACF06F2750}"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1496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90210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88F87C-3833-4CA3-A196-5AACF06F2750}"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3663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386875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412555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66987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303077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64367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80048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325601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104392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286957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16725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9702C0D-CCFD-4025-BC12-CCFE10A4B7A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182522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702C0D-CCFD-4025-BC12-CCFE10A4B7A4}" type="datetimeFigureOut">
              <a:rPr lang="zh-CN" altLang="en-US" smtClean="0"/>
              <a:t>2019/4/14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88F87C-3833-4CA3-A196-5AACF06F2750}" type="slidenum">
              <a:rPr lang="zh-CN" altLang="en-US" smtClean="0"/>
              <a:t>‹#›</a:t>
            </a:fld>
            <a:endParaRPr lang="zh-CN" altLang="en-US"/>
          </a:p>
        </p:txBody>
      </p:sp>
    </p:spTree>
    <p:extLst>
      <p:ext uri="{BB962C8B-B14F-4D97-AF65-F5344CB8AC3E}">
        <p14:creationId xmlns:p14="http://schemas.microsoft.com/office/powerpoint/2010/main" val="3496446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 note on punctuation</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5405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note on punctuation</a:t>
            </a:r>
            <a:endParaRPr lang="zh-CN" altLang="en-US" dirty="0"/>
          </a:p>
        </p:txBody>
      </p:sp>
      <p:sp>
        <p:nvSpPr>
          <p:cNvPr id="3" name="内容占位符 2"/>
          <p:cNvSpPr>
            <a:spLocks noGrp="1"/>
          </p:cNvSpPr>
          <p:nvPr>
            <p:ph idx="1"/>
          </p:nvPr>
        </p:nvSpPr>
        <p:spPr>
          <a:xfrm>
            <a:off x="1346661" y="1762298"/>
            <a:ext cx="10324407" cy="4505498"/>
          </a:xfrm>
        </p:spPr>
        <p:txBody>
          <a:bodyPr>
            <a:normAutofit/>
          </a:bodyPr>
          <a:lstStyle/>
          <a:p>
            <a:r>
              <a:rPr lang="en-US" altLang="zh-CN" sz="4000" dirty="0" smtClean="0">
                <a:latin typeface="Arial" panose="020B0604020202020204" pitchFamily="34" charset="0"/>
                <a:cs typeface="Arial" panose="020B0604020202020204" pitchFamily="34" charset="0"/>
              </a:rPr>
              <a:t>As the purpose of punctuation is to make written English easier to read and to make the meaning clear and unambiguous, good, accurate punctuation is important in academic writing.  The following notes highlight points of particular relevance to academic writing. </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66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1. Full stop  . </a:t>
            </a:r>
            <a:r>
              <a:rPr lang="en-US" altLang="zh-CN" dirty="0"/>
              <a:t/>
            </a:r>
            <a:br>
              <a:rPr lang="en-US" altLang="zh-CN" dirty="0"/>
            </a:br>
            <a:endParaRPr lang="zh-CN" altLang="en-US" dirty="0"/>
          </a:p>
        </p:txBody>
      </p:sp>
      <p:sp>
        <p:nvSpPr>
          <p:cNvPr id="3" name="内容占位符 2"/>
          <p:cNvSpPr>
            <a:spLocks noGrp="1"/>
          </p:cNvSpPr>
          <p:nvPr>
            <p:ph idx="1"/>
          </p:nvPr>
        </p:nvSpPr>
        <p:spPr>
          <a:xfrm>
            <a:off x="2061556" y="2133600"/>
            <a:ext cx="9692640" cy="4134196"/>
          </a:xfrm>
        </p:spPr>
        <p:txBody>
          <a:bodyPr>
            <a:noAutofit/>
          </a:bodyPr>
          <a:lstStyle/>
          <a:p>
            <a:pPr marL="0" indent="0">
              <a:buNone/>
            </a:pPr>
            <a:r>
              <a:rPr lang="en-US" altLang="zh-CN" sz="4000" dirty="0" smtClean="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To indicate the end of a sentence </a:t>
            </a:r>
            <a:endParaRPr lang="en-US" altLang="zh-CN" sz="4000" dirty="0" smtClean="0">
              <a:latin typeface="Arial" panose="020B0604020202020204" pitchFamily="34" charset="0"/>
              <a:cs typeface="Arial" panose="020B0604020202020204" pitchFamily="34" charset="0"/>
            </a:endParaRPr>
          </a:p>
          <a:p>
            <a:pPr marL="0" indent="0">
              <a:buNone/>
            </a:pPr>
            <a:r>
              <a:rPr lang="en-US" altLang="zh-CN" sz="4000" dirty="0" smtClean="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To indicate an abbreviation such as </a:t>
            </a:r>
            <a:r>
              <a:rPr lang="en-US" altLang="zh-CN" sz="4000" i="1" dirty="0">
                <a:latin typeface="Arial" panose="020B0604020202020204" pitchFamily="34" charset="0"/>
                <a:cs typeface="Arial" panose="020B0604020202020204" pitchFamily="34" charset="0"/>
              </a:rPr>
              <a:t>etc</a:t>
            </a:r>
            <a:r>
              <a:rPr lang="en-US" altLang="zh-CN" sz="4000" dirty="0">
                <a:latin typeface="Arial" panose="020B0604020202020204" pitchFamily="34" charset="0"/>
                <a:cs typeface="Arial" panose="020B0604020202020204" pitchFamily="34" charset="0"/>
              </a:rPr>
              <a:t>., </a:t>
            </a:r>
            <a:r>
              <a:rPr lang="en-US" altLang="zh-CN" sz="4000" i="1" dirty="0">
                <a:latin typeface="Arial" panose="020B0604020202020204" pitchFamily="34" charset="0"/>
                <a:cs typeface="Arial" panose="020B0604020202020204" pitchFamily="34" charset="0"/>
              </a:rPr>
              <a:t>et</a:t>
            </a:r>
            <a:r>
              <a:rPr lang="en-US" altLang="zh-CN" sz="4000" dirty="0">
                <a:latin typeface="Arial" panose="020B0604020202020204" pitchFamily="34" charset="0"/>
                <a:cs typeface="Arial" panose="020B0604020202020204" pitchFamily="34" charset="0"/>
              </a:rPr>
              <a:t> </a:t>
            </a:r>
            <a:r>
              <a:rPr lang="en-US" altLang="zh-CN" sz="4000" i="1" dirty="0">
                <a:latin typeface="Arial" panose="020B0604020202020204" pitchFamily="34" charset="0"/>
                <a:cs typeface="Arial" panose="020B0604020202020204" pitchFamily="34" charset="0"/>
              </a:rPr>
              <a:t>al</a:t>
            </a:r>
            <a:r>
              <a:rPr lang="en-US" altLang="zh-CN" sz="4000" dirty="0">
                <a:latin typeface="Arial" panose="020B0604020202020204" pitchFamily="34" charset="0"/>
                <a:cs typeface="Arial" panose="020B0604020202020204" pitchFamily="34" charset="0"/>
              </a:rPr>
              <a:t>. (not always used) </a:t>
            </a:r>
            <a:endParaRPr lang="en-US" altLang="zh-CN" sz="4000" dirty="0" smtClean="0">
              <a:latin typeface="Arial" panose="020B0604020202020204" pitchFamily="34" charset="0"/>
              <a:cs typeface="Arial" panose="020B0604020202020204" pitchFamily="34" charset="0"/>
            </a:endParaRPr>
          </a:p>
          <a:p>
            <a:pPr marL="0" indent="0">
              <a:buNone/>
            </a:pPr>
            <a:r>
              <a:rPr lang="en-US" altLang="zh-CN" sz="4000" dirty="0" smtClean="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To indicate an omission in a quoted text [ ... ] </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62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624110"/>
            <a:ext cx="8911687" cy="888806"/>
          </a:xfrm>
        </p:spPr>
        <p:txBody>
          <a:bodyPr>
            <a:normAutofit fontScale="90000"/>
          </a:bodyPr>
          <a:lstStyle/>
          <a:p>
            <a:r>
              <a:rPr lang="en-US" altLang="zh-CN" sz="4000" b="1" dirty="0">
                <a:latin typeface="Arial" panose="020B0604020202020204" pitchFamily="34" charset="0"/>
                <a:cs typeface="Arial" panose="020B0604020202020204" pitchFamily="34" charset="0"/>
              </a:rPr>
              <a:t>2. Comma  , </a:t>
            </a:r>
            <a:br>
              <a:rPr lang="en-US" altLang="zh-CN" sz="4000" b="1" dirty="0">
                <a:latin typeface="Arial" panose="020B0604020202020204" pitchFamily="34" charset="0"/>
                <a:cs typeface="Arial" panose="020B0604020202020204" pitchFamily="34" charset="0"/>
              </a:rPr>
            </a:br>
            <a:r>
              <a:rPr lang="en-US" altLang="zh-CN" b="1" dirty="0"/>
              <a:t/>
            </a:r>
            <a:br>
              <a:rPr lang="en-US" altLang="zh-CN" b="1" dirty="0"/>
            </a:br>
            <a:endParaRPr lang="zh-CN" altLang="en-US" b="1" dirty="0"/>
          </a:p>
        </p:txBody>
      </p:sp>
      <p:sp>
        <p:nvSpPr>
          <p:cNvPr id="3" name="内容占位符 2"/>
          <p:cNvSpPr>
            <a:spLocks noGrp="1"/>
          </p:cNvSpPr>
          <p:nvPr>
            <p:ph idx="1"/>
          </p:nvPr>
        </p:nvSpPr>
        <p:spPr>
          <a:xfrm>
            <a:off x="1512917" y="1512916"/>
            <a:ext cx="10679084" cy="5345084"/>
          </a:xfrm>
        </p:spPr>
        <p:txBody>
          <a:bodyPr>
            <a:noAutofit/>
          </a:bodyPr>
          <a:lstStyle/>
          <a:p>
            <a:pPr marL="0" indent="0">
              <a:buNone/>
            </a:pPr>
            <a:r>
              <a:rPr lang="en-US" altLang="zh-CN" sz="2800" dirty="0" smtClean="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 separate two main parts of a sentence  joined by words such as </a:t>
            </a:r>
            <a:r>
              <a:rPr lang="en-US" altLang="zh-CN" sz="2800" i="1" dirty="0">
                <a:latin typeface="Arial" panose="020B0604020202020204" pitchFamily="34" charset="0"/>
                <a:cs typeface="Arial" panose="020B0604020202020204" pitchFamily="34" charset="0"/>
              </a:rPr>
              <a:t>and, or, but,  </a:t>
            </a:r>
            <a:endParaRPr lang="en-US" altLang="zh-CN" sz="2800" i="1" dirty="0" smtClean="0">
              <a:latin typeface="Arial" panose="020B0604020202020204" pitchFamily="34" charset="0"/>
              <a:cs typeface="Arial" panose="020B0604020202020204" pitchFamily="34" charset="0"/>
            </a:endParaRPr>
          </a:p>
          <a:p>
            <a:pPr marL="0" indent="0">
              <a:buNone/>
            </a:pPr>
            <a:r>
              <a:rPr lang="en-US" altLang="zh-CN" sz="2800" dirty="0" smtClean="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 separate a dependent part of a sentence (beginning with words such as </a:t>
            </a:r>
            <a:r>
              <a:rPr lang="en-US" altLang="zh-CN" sz="2800" i="1" dirty="0">
                <a:latin typeface="Arial" panose="020B0604020202020204" pitchFamily="34" charset="0"/>
                <a:cs typeface="Arial" panose="020B0604020202020204" pitchFamily="34" charset="0"/>
              </a:rPr>
              <a:t>although</a:t>
            </a:r>
            <a:r>
              <a:rPr lang="en-US" altLang="zh-CN" sz="2800" dirty="0">
                <a:latin typeface="Arial" panose="020B0604020202020204" pitchFamily="34" charset="0"/>
                <a:cs typeface="Arial" panose="020B0604020202020204" pitchFamily="34" charset="0"/>
              </a:rPr>
              <a:t>, </a:t>
            </a:r>
            <a:r>
              <a:rPr lang="en-US" altLang="zh-CN" sz="2800" i="1" dirty="0">
                <a:latin typeface="Arial" panose="020B0604020202020204" pitchFamily="34" charset="0"/>
                <a:cs typeface="Arial" panose="020B0604020202020204" pitchFamily="34" charset="0"/>
              </a:rPr>
              <a:t>when</a:t>
            </a:r>
            <a:r>
              <a:rPr lang="en-US" altLang="zh-CN" sz="2800" dirty="0">
                <a:latin typeface="Arial" panose="020B0604020202020204" pitchFamily="34" charset="0"/>
                <a:cs typeface="Arial" panose="020B0604020202020204" pitchFamily="34" charset="0"/>
              </a:rPr>
              <a:t>, </a:t>
            </a:r>
            <a:r>
              <a:rPr lang="en-US" altLang="zh-CN" sz="2800" i="1" dirty="0">
                <a:latin typeface="Arial" panose="020B0604020202020204" pitchFamily="34" charset="0"/>
                <a:cs typeface="Arial" panose="020B0604020202020204" pitchFamily="34" charset="0"/>
              </a:rPr>
              <a:t>because</a:t>
            </a:r>
            <a:r>
              <a:rPr lang="en-US" altLang="zh-CN" sz="2800" dirty="0">
                <a:latin typeface="Arial" panose="020B0604020202020204" pitchFamily="34" charset="0"/>
                <a:cs typeface="Arial" panose="020B0604020202020204" pitchFamily="34" charset="0"/>
              </a:rPr>
              <a:t>) from the main part, particularly if the dependent part comes first in the sentence </a:t>
            </a:r>
            <a:endParaRPr lang="en-US" altLang="zh-CN" sz="2800" dirty="0" smtClean="0">
              <a:latin typeface="Arial" panose="020B0604020202020204" pitchFamily="34" charset="0"/>
              <a:cs typeface="Arial" panose="020B0604020202020204" pitchFamily="34" charset="0"/>
            </a:endParaRPr>
          </a:p>
          <a:p>
            <a:pPr marL="0" indent="0">
              <a:buNone/>
            </a:pPr>
            <a:r>
              <a:rPr lang="en-US" altLang="zh-CN" sz="2800" dirty="0" smtClean="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 indicate additional information, </a:t>
            </a:r>
            <a:r>
              <a:rPr lang="en-US" altLang="zh-CN" sz="2800" i="1" dirty="0">
                <a:latin typeface="Arial" panose="020B0604020202020204" pitchFamily="34" charset="0"/>
                <a:cs typeface="Arial" panose="020B0604020202020204" pitchFamily="34" charset="0"/>
              </a:rPr>
              <a:t>however</a:t>
            </a:r>
            <a:r>
              <a:rPr lang="en-US" altLang="zh-CN" sz="2800" dirty="0">
                <a:latin typeface="Arial" panose="020B0604020202020204" pitchFamily="34" charset="0"/>
                <a:cs typeface="Arial" panose="020B0604020202020204" pitchFamily="34" charset="0"/>
              </a:rPr>
              <a:t> </a:t>
            </a:r>
            <a:r>
              <a:rPr lang="en-US" altLang="zh-CN" sz="2800" i="1" dirty="0">
                <a:latin typeface="Arial" panose="020B0604020202020204" pitchFamily="34" charset="0"/>
                <a:cs typeface="Arial" panose="020B0604020202020204" pitchFamily="34" charset="0"/>
              </a:rPr>
              <a:t>relevant it may be</a:t>
            </a:r>
            <a:r>
              <a:rPr lang="en-US" altLang="zh-CN" sz="2800" dirty="0">
                <a:latin typeface="Arial" panose="020B0604020202020204" pitchFamily="34" charset="0"/>
                <a:cs typeface="Arial" panose="020B0604020202020204" pitchFamily="34" charset="0"/>
              </a:rPr>
              <a:t>, in a sentence (parenthesis) </a:t>
            </a:r>
            <a:endParaRPr lang="en-US" altLang="zh-CN" sz="2800" dirty="0" smtClean="0">
              <a:latin typeface="Arial" panose="020B0604020202020204" pitchFamily="34" charset="0"/>
              <a:cs typeface="Arial" panose="020B0604020202020204" pitchFamily="34" charset="0"/>
            </a:endParaRPr>
          </a:p>
          <a:p>
            <a:pPr marL="0" indent="0">
              <a:buNone/>
            </a:pPr>
            <a:r>
              <a:rPr lang="en-US" altLang="zh-CN" sz="2800" dirty="0" smtClean="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 indicate a non-defining relative clause, </a:t>
            </a:r>
            <a:r>
              <a:rPr lang="en-US" altLang="zh-CN" sz="2800" i="1" dirty="0">
                <a:latin typeface="Arial" panose="020B0604020202020204" pitchFamily="34" charset="0"/>
                <a:cs typeface="Arial" panose="020B0604020202020204" pitchFamily="34" charset="0"/>
              </a:rPr>
              <a:t>which simply provides additional information</a:t>
            </a:r>
            <a:r>
              <a:rPr lang="en-US" altLang="zh-CN" sz="2800" dirty="0">
                <a:latin typeface="Arial" panose="020B0604020202020204" pitchFamily="34" charset="0"/>
                <a:cs typeface="Arial" panose="020B0604020202020204" pitchFamily="34" charset="0"/>
              </a:rPr>
              <a:t>, in a sentence </a:t>
            </a:r>
            <a:endParaRPr lang="en-US" altLang="zh-CN" sz="2800" dirty="0" smtClean="0">
              <a:latin typeface="Arial" panose="020B0604020202020204" pitchFamily="34" charset="0"/>
              <a:cs typeface="Arial" panose="020B0604020202020204" pitchFamily="34" charset="0"/>
            </a:endParaRPr>
          </a:p>
          <a:p>
            <a:pPr marL="0" indent="0">
              <a:buNone/>
            </a:pPr>
            <a:r>
              <a:rPr lang="en-US" altLang="zh-CN" sz="2800" dirty="0" smtClean="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To separate items in a list such as </a:t>
            </a:r>
            <a:r>
              <a:rPr lang="en-US" altLang="zh-CN" sz="2800" i="1" dirty="0">
                <a:latin typeface="Arial" panose="020B0604020202020204" pitchFamily="34" charset="0"/>
                <a:cs typeface="Arial" panose="020B0604020202020204" pitchFamily="34" charset="0"/>
              </a:rPr>
              <a:t>clauses</a:t>
            </a:r>
            <a:r>
              <a:rPr lang="en-US" altLang="zh-CN" sz="2800" dirty="0">
                <a:latin typeface="Arial" panose="020B0604020202020204" pitchFamily="34" charset="0"/>
                <a:cs typeface="Arial" panose="020B0604020202020204" pitchFamily="34" charset="0"/>
              </a:rPr>
              <a:t>, </a:t>
            </a:r>
            <a:r>
              <a:rPr lang="en-US" altLang="zh-CN" sz="2800" i="1" dirty="0">
                <a:latin typeface="Arial" panose="020B0604020202020204" pitchFamily="34" charset="0"/>
                <a:cs typeface="Arial" panose="020B0604020202020204" pitchFamily="34" charset="0"/>
              </a:rPr>
              <a:t>phrases</a:t>
            </a:r>
            <a:r>
              <a:rPr lang="en-US" altLang="zh-CN" sz="2800" dirty="0">
                <a:latin typeface="Arial" panose="020B0604020202020204" pitchFamily="34" charset="0"/>
                <a:cs typeface="Arial" panose="020B0604020202020204" pitchFamily="34" charset="0"/>
              </a:rPr>
              <a:t>, </a:t>
            </a:r>
            <a:r>
              <a:rPr lang="en-US" altLang="zh-CN" sz="2800" i="1" dirty="0">
                <a:latin typeface="Arial" panose="020B0604020202020204" pitchFamily="34" charset="0"/>
                <a:cs typeface="Arial" panose="020B0604020202020204" pitchFamily="34" charset="0"/>
              </a:rPr>
              <a:t>nouns</a:t>
            </a:r>
            <a:r>
              <a:rPr lang="en-US" altLang="zh-CN" sz="2800" dirty="0">
                <a:latin typeface="Arial" panose="020B0604020202020204" pitchFamily="34" charset="0"/>
                <a:cs typeface="Arial" panose="020B0604020202020204" pitchFamily="34" charset="0"/>
              </a:rPr>
              <a:t>, </a:t>
            </a:r>
            <a:r>
              <a:rPr lang="en-US" altLang="zh-CN" sz="2800" i="1" dirty="0">
                <a:latin typeface="Arial" panose="020B0604020202020204" pitchFamily="34" charset="0"/>
                <a:cs typeface="Arial" panose="020B0604020202020204" pitchFamily="34" charset="0"/>
              </a:rPr>
              <a:t>adjectives</a:t>
            </a:r>
            <a:r>
              <a:rPr lang="en-US" altLang="zh-CN" sz="2800" dirty="0">
                <a:latin typeface="Arial" panose="020B0604020202020204" pitchFamily="34" charset="0"/>
                <a:cs typeface="Arial" panose="020B0604020202020204" pitchFamily="34" charset="0"/>
              </a:rPr>
              <a:t>, and </a:t>
            </a:r>
            <a:r>
              <a:rPr lang="en-US" altLang="zh-CN" sz="2800" i="1" dirty="0">
                <a:latin typeface="Arial" panose="020B0604020202020204" pitchFamily="34" charset="0"/>
                <a:cs typeface="Arial" panose="020B0604020202020204" pitchFamily="34" charset="0"/>
              </a:rPr>
              <a:t>adverbs</a:t>
            </a:r>
            <a:r>
              <a:rPr lang="en-US" altLang="zh-CN" sz="2800" dirty="0">
                <a:latin typeface="Arial" panose="020B0604020202020204" pitchFamily="34" charset="0"/>
                <a:cs typeface="Arial" panose="020B0604020202020204" pitchFamily="34" charset="0"/>
              </a:rPr>
              <a:t> </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93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a:latin typeface="Arial" panose="020B0604020202020204" pitchFamily="34" charset="0"/>
                <a:cs typeface="Arial" panose="020B0604020202020204" pitchFamily="34" charset="0"/>
              </a:rPr>
              <a:t>3. Colon  : </a:t>
            </a:r>
            <a:br>
              <a:rPr lang="en-US" altLang="zh-CN" sz="4000" b="1" dirty="0">
                <a:latin typeface="Arial" panose="020B0604020202020204" pitchFamily="34" charset="0"/>
                <a:cs typeface="Arial" panose="020B0604020202020204" pitchFamily="34" charset="0"/>
              </a:rPr>
            </a:br>
            <a:r>
              <a:rPr lang="en-US" altLang="zh-CN" sz="4000" b="1" dirty="0">
                <a:latin typeface="Arial" panose="020B0604020202020204" pitchFamily="34" charset="0"/>
                <a:cs typeface="Arial" panose="020B0604020202020204" pitchFamily="34" charset="0"/>
              </a:rPr>
              <a:t/>
            </a:r>
            <a:br>
              <a:rPr lang="en-US" altLang="zh-CN" sz="4000" b="1" dirty="0">
                <a:latin typeface="Arial" panose="020B0604020202020204" pitchFamily="34" charset="0"/>
                <a:cs typeface="Arial" panose="020B0604020202020204" pitchFamily="34" charset="0"/>
              </a:rPr>
            </a:br>
            <a:r>
              <a:rPr lang="en-US" altLang="zh-CN" b="1" dirty="0"/>
              <a:t/>
            </a:r>
            <a:br>
              <a:rPr lang="en-US" altLang="zh-CN" b="1" dirty="0"/>
            </a:br>
            <a:endParaRPr lang="zh-CN" altLang="en-US" b="1" dirty="0"/>
          </a:p>
        </p:txBody>
      </p:sp>
      <p:sp>
        <p:nvSpPr>
          <p:cNvPr id="3" name="内容占位符 2"/>
          <p:cNvSpPr>
            <a:spLocks noGrp="1"/>
          </p:cNvSpPr>
          <p:nvPr>
            <p:ph idx="1"/>
          </p:nvPr>
        </p:nvSpPr>
        <p:spPr>
          <a:xfrm>
            <a:off x="2078182" y="1568335"/>
            <a:ext cx="10113818" cy="5140036"/>
          </a:xfrm>
        </p:spPr>
        <p:txBody>
          <a:bodyPr>
            <a:noAutofit/>
          </a:bodyPr>
          <a:lstStyle/>
          <a:p>
            <a:pPr marL="0" indent="0">
              <a:buNone/>
            </a:pPr>
            <a:r>
              <a:rPr lang="en-US" altLang="zh-CN" sz="4000" dirty="0" smtClean="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To introduce an explanation: </a:t>
            </a:r>
            <a:r>
              <a:rPr lang="en-US" altLang="zh-CN" sz="4000" i="1" dirty="0">
                <a:latin typeface="Arial" panose="020B0604020202020204" pitchFamily="34" charset="0"/>
                <a:cs typeface="Arial" panose="020B0604020202020204" pitchFamily="34" charset="0"/>
              </a:rPr>
              <a:t>The reason the experiment failed was obvious: the equipment was faulty. </a:t>
            </a:r>
            <a:endParaRPr lang="en-US" altLang="zh-CN" sz="4000" i="1" dirty="0" smtClean="0">
              <a:latin typeface="Arial" panose="020B0604020202020204" pitchFamily="34" charset="0"/>
              <a:cs typeface="Arial" panose="020B0604020202020204" pitchFamily="34" charset="0"/>
            </a:endParaRPr>
          </a:p>
          <a:p>
            <a:pPr marL="0" indent="0">
              <a:buNone/>
            </a:pPr>
            <a:r>
              <a:rPr lang="en-US" altLang="zh-CN" sz="4000" dirty="0" smtClean="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To introduce a list, particularly a grammatically complex list: see the example below under semi-colon </a:t>
            </a:r>
            <a:endParaRPr lang="en-US" altLang="zh-CN" sz="4000" dirty="0" smtClean="0">
              <a:latin typeface="Arial" panose="020B0604020202020204" pitchFamily="34" charset="0"/>
              <a:cs typeface="Arial" panose="020B0604020202020204" pitchFamily="34" charset="0"/>
            </a:endParaRPr>
          </a:p>
          <a:p>
            <a:pPr marL="0" indent="0">
              <a:buNone/>
            </a:pPr>
            <a:r>
              <a:rPr lang="en-US" altLang="zh-CN" sz="4000" dirty="0" smtClean="0">
                <a:latin typeface="Arial" panose="020B0604020202020204" pitchFamily="34" charset="0"/>
                <a:cs typeface="Arial" panose="020B0604020202020204" pitchFamily="34" charset="0"/>
              </a:rPr>
              <a:t>• </a:t>
            </a:r>
            <a:r>
              <a:rPr lang="en-US" altLang="zh-CN" sz="4000" dirty="0">
                <a:latin typeface="Arial" panose="020B0604020202020204" pitchFamily="34" charset="0"/>
                <a:cs typeface="Arial" panose="020B0604020202020204" pitchFamily="34" charset="0"/>
              </a:rPr>
              <a:t>To introduce a direct quotation, particularly a long one: </a:t>
            </a:r>
            <a:r>
              <a:rPr lang="en-US" altLang="zh-CN" sz="4000" i="1" dirty="0">
                <a:latin typeface="Arial" panose="020B0604020202020204" pitchFamily="34" charset="0"/>
                <a:cs typeface="Arial" panose="020B0604020202020204" pitchFamily="34" charset="0"/>
              </a:rPr>
              <a:t>Jones (2003) states that: ‘     ’. </a:t>
            </a:r>
            <a:endParaRPr lang="zh-CN" altLang="en-US" sz="4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40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a:latin typeface="Arial" panose="020B0604020202020204" pitchFamily="34" charset="0"/>
                <a:cs typeface="Arial" panose="020B0604020202020204" pitchFamily="34" charset="0"/>
              </a:rPr>
              <a:t>4. Semi-colon  ; </a:t>
            </a:r>
            <a:br>
              <a:rPr lang="en-US" altLang="zh-CN" sz="4000" b="1" dirty="0">
                <a:latin typeface="Arial" panose="020B0604020202020204" pitchFamily="34" charset="0"/>
                <a:cs typeface="Arial" panose="020B0604020202020204" pitchFamily="34" charset="0"/>
              </a:rPr>
            </a:br>
            <a:r>
              <a:rPr lang="en-US" altLang="zh-CN" sz="4000" b="1" dirty="0">
                <a:latin typeface="Arial" panose="020B0604020202020204" pitchFamily="34" charset="0"/>
                <a:cs typeface="Arial" panose="020B0604020202020204" pitchFamily="34" charset="0"/>
              </a:rPr>
              <a:t> </a:t>
            </a:r>
            <a:endParaRPr lang="en-US" altLang="zh-CN" sz="4000" b="1"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1862051" y="1579418"/>
            <a:ext cx="10108276" cy="5278582"/>
          </a:xfrm>
        </p:spPr>
        <p:txBody>
          <a:bodyPr>
            <a:noAutofit/>
          </a:bodyPr>
          <a:lstStyle/>
          <a:p>
            <a:pPr marL="0" indent="0">
              <a:buNone/>
            </a:pPr>
            <a:r>
              <a:rPr lang="en-US" altLang="zh-CN" sz="3600" dirty="0" smtClean="0">
                <a:latin typeface="Arial" panose="020B0604020202020204" pitchFamily="34" charset="0"/>
                <a:cs typeface="Arial" panose="020B0604020202020204" pitchFamily="34" charset="0"/>
              </a:rPr>
              <a:t>• </a:t>
            </a:r>
            <a:r>
              <a:rPr lang="en-US" altLang="zh-CN" sz="3600" dirty="0">
                <a:latin typeface="Arial" panose="020B0604020202020204" pitchFamily="34" charset="0"/>
                <a:cs typeface="Arial" panose="020B0604020202020204" pitchFamily="34" charset="0"/>
              </a:rPr>
              <a:t>To separate two sentences that are very closely connected in meaning (optional, in place of a full stop): </a:t>
            </a:r>
            <a:r>
              <a:rPr lang="en-US" altLang="zh-CN" sz="3600" i="1" dirty="0">
                <a:latin typeface="Arial" panose="020B0604020202020204" pitchFamily="34" charset="0"/>
                <a:cs typeface="Arial" panose="020B0604020202020204" pitchFamily="34" charset="0"/>
              </a:rPr>
              <a:t>Some students prefer to write essays; others prefer to give presentations.</a:t>
            </a:r>
            <a:r>
              <a:rPr lang="en-US" altLang="zh-CN" sz="3600" dirty="0">
                <a:latin typeface="Arial" panose="020B0604020202020204" pitchFamily="34" charset="0"/>
                <a:cs typeface="Arial" panose="020B0604020202020204" pitchFamily="34" charset="0"/>
              </a:rPr>
              <a:t> </a:t>
            </a:r>
            <a:endParaRPr lang="en-US" altLang="zh-CN" sz="3600" dirty="0" smtClean="0">
              <a:latin typeface="Arial" panose="020B0604020202020204" pitchFamily="34" charset="0"/>
              <a:cs typeface="Arial" panose="020B0604020202020204" pitchFamily="34" charset="0"/>
            </a:endParaRPr>
          </a:p>
          <a:p>
            <a:pPr marL="0" indent="0">
              <a:buNone/>
            </a:pPr>
            <a:r>
              <a:rPr lang="en-US" altLang="zh-CN" sz="3600" dirty="0" smtClean="0">
                <a:latin typeface="Arial" panose="020B0604020202020204" pitchFamily="34" charset="0"/>
                <a:cs typeface="Arial" panose="020B0604020202020204" pitchFamily="34" charset="0"/>
              </a:rPr>
              <a:t>• </a:t>
            </a:r>
            <a:r>
              <a:rPr lang="en-US" altLang="zh-CN" sz="3600" dirty="0">
                <a:latin typeface="Arial" panose="020B0604020202020204" pitchFamily="34" charset="0"/>
                <a:cs typeface="Arial" panose="020B0604020202020204" pitchFamily="34" charset="0"/>
              </a:rPr>
              <a:t>To separate clearly items in a grammatically complex list:  </a:t>
            </a:r>
            <a:r>
              <a:rPr lang="en-US" altLang="zh-CN" sz="3600" i="1" dirty="0">
                <a:latin typeface="Arial" panose="020B0604020202020204" pitchFamily="34" charset="0"/>
                <a:cs typeface="Arial" panose="020B0604020202020204" pitchFamily="34" charset="0"/>
              </a:rPr>
              <a:t>For Aristotle, motion is of four kinds: (1) motion which ....; (2) motion which ....; (3) motion which ....; and (4) motion which.... </a:t>
            </a:r>
            <a:endParaRPr lang="zh-CN" altLang="en-US" sz="3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493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5. Quotation marks  ‘    ’ / “    ” </a:t>
            </a:r>
            <a:r>
              <a:rPr lang="en-US" altLang="zh-CN" dirty="0"/>
              <a:t/>
            </a:r>
            <a:br>
              <a:rPr lang="en-US" altLang="zh-CN" dirty="0"/>
            </a:br>
            <a:endParaRPr lang="zh-CN" altLang="en-US" dirty="0"/>
          </a:p>
        </p:txBody>
      </p:sp>
      <p:sp>
        <p:nvSpPr>
          <p:cNvPr id="3" name="内容占位符 2"/>
          <p:cNvSpPr>
            <a:spLocks noGrp="1"/>
          </p:cNvSpPr>
          <p:nvPr>
            <p:ph idx="1"/>
          </p:nvPr>
        </p:nvSpPr>
        <p:spPr>
          <a:xfrm>
            <a:off x="1529542" y="1745672"/>
            <a:ext cx="10662458" cy="5112327"/>
          </a:xfrm>
        </p:spPr>
        <p:txBody>
          <a:bodyPr>
            <a:noAutofit/>
          </a:bodyPr>
          <a:lstStyle/>
          <a:p>
            <a:pPr marL="0" indent="0">
              <a:buNone/>
            </a:pPr>
            <a:r>
              <a:rPr lang="en-US" altLang="zh-CN" sz="3600" dirty="0">
                <a:latin typeface="Arial" panose="020B0604020202020204" pitchFamily="34" charset="0"/>
                <a:cs typeface="Arial" panose="020B0604020202020204" pitchFamily="34" charset="0"/>
              </a:rPr>
              <a:t>• To indicate a direct quotation </a:t>
            </a:r>
            <a:endParaRPr lang="en-US" altLang="zh-CN" sz="3600" dirty="0" smtClean="0">
              <a:latin typeface="Arial" panose="020B0604020202020204" pitchFamily="34" charset="0"/>
              <a:cs typeface="Arial" panose="020B0604020202020204" pitchFamily="34" charset="0"/>
            </a:endParaRPr>
          </a:p>
          <a:p>
            <a:pPr marL="0" indent="0">
              <a:buNone/>
            </a:pPr>
            <a:r>
              <a:rPr lang="en-US" altLang="zh-CN" sz="3600" dirty="0" smtClean="0">
                <a:latin typeface="Arial" panose="020B0604020202020204" pitchFamily="34" charset="0"/>
                <a:cs typeface="Arial" panose="020B0604020202020204" pitchFamily="34" charset="0"/>
              </a:rPr>
              <a:t>• </a:t>
            </a:r>
            <a:r>
              <a:rPr lang="en-US" altLang="zh-CN" sz="3600" dirty="0">
                <a:latin typeface="Arial" panose="020B0604020202020204" pitchFamily="34" charset="0"/>
                <a:cs typeface="Arial" panose="020B0604020202020204" pitchFamily="34" charset="0"/>
              </a:rPr>
              <a:t>To highlight words or phrases used in a special or unusual way: </a:t>
            </a:r>
            <a:r>
              <a:rPr lang="en-US" altLang="zh-CN" sz="3600" i="1" dirty="0">
                <a:latin typeface="Arial" panose="020B0604020202020204" pitchFamily="34" charset="0"/>
                <a:cs typeface="Arial" panose="020B0604020202020204" pitchFamily="34" charset="0"/>
              </a:rPr>
              <a:t>Quotation marks are also called ‘inverted commas’</a:t>
            </a:r>
            <a:r>
              <a:rPr lang="en-US" altLang="zh-CN" sz="3600" dirty="0">
                <a:latin typeface="Arial" panose="020B0604020202020204" pitchFamily="34" charset="0"/>
                <a:cs typeface="Arial" panose="020B0604020202020204" pitchFamily="34" charset="0"/>
              </a:rPr>
              <a:t>. </a:t>
            </a:r>
          </a:p>
          <a:p>
            <a:pPr marL="0" indent="0">
              <a:buNone/>
            </a:pPr>
            <a:r>
              <a:rPr lang="en-US" altLang="zh-CN" sz="3600" dirty="0">
                <a:latin typeface="Arial" panose="020B0604020202020204" pitchFamily="34" charset="0"/>
                <a:cs typeface="Arial" panose="020B0604020202020204" pitchFamily="34" charset="0"/>
              </a:rPr>
              <a:t> </a:t>
            </a:r>
            <a:r>
              <a:rPr lang="en-US" altLang="zh-CN" sz="3600" b="1" dirty="0" smtClean="0">
                <a:latin typeface="Arial" panose="020B0604020202020204" pitchFamily="34" charset="0"/>
                <a:cs typeface="Arial" panose="020B0604020202020204" pitchFamily="34" charset="0"/>
              </a:rPr>
              <a:t>NB</a:t>
            </a:r>
            <a:r>
              <a:rPr lang="en-US" altLang="zh-CN" sz="3600" dirty="0" smtClean="0">
                <a:latin typeface="Arial" panose="020B0604020202020204" pitchFamily="34" charset="0"/>
                <a:cs typeface="Arial" panose="020B0604020202020204" pitchFamily="34" charset="0"/>
              </a:rPr>
              <a:t>  </a:t>
            </a:r>
            <a:r>
              <a:rPr lang="en-US" altLang="zh-CN" sz="3600" dirty="0">
                <a:latin typeface="Arial" panose="020B0604020202020204" pitchFamily="34" charset="0"/>
                <a:cs typeface="Arial" panose="020B0604020202020204" pitchFamily="34" charset="0"/>
              </a:rPr>
              <a:t>Single quotation marks now seem to be more commonly used than double. For quotations within quotations, use double quotation marks inside single (or single inside double). </a:t>
            </a:r>
            <a:endParaRPr lang="zh-CN"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41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6. Dash  – </a:t>
            </a:r>
            <a:r>
              <a:rPr lang="en-US" altLang="zh-CN" dirty="0"/>
              <a:t/>
            </a:r>
            <a:br>
              <a:rPr lang="en-US" altLang="zh-CN" dirty="0"/>
            </a:br>
            <a:endParaRPr lang="zh-CN" altLang="en-US" dirty="0"/>
          </a:p>
        </p:txBody>
      </p:sp>
      <p:sp>
        <p:nvSpPr>
          <p:cNvPr id="3" name="内容占位符 2"/>
          <p:cNvSpPr>
            <a:spLocks noGrp="1"/>
          </p:cNvSpPr>
          <p:nvPr>
            <p:ph idx="1"/>
          </p:nvPr>
        </p:nvSpPr>
        <p:spPr>
          <a:xfrm>
            <a:off x="2061556" y="2133600"/>
            <a:ext cx="9692640" cy="4134196"/>
          </a:xfrm>
        </p:spPr>
        <p:txBody>
          <a:bodyPr>
            <a:noAutofit/>
          </a:bodyPr>
          <a:lstStyle/>
          <a:p>
            <a:pPr marL="0" indent="0">
              <a:buNone/>
            </a:pPr>
            <a:r>
              <a:rPr lang="en-US" altLang="zh-CN" sz="4000" dirty="0">
                <a:latin typeface="Arial" panose="020B0604020202020204" pitchFamily="34" charset="0"/>
                <a:cs typeface="Arial" panose="020B0604020202020204" pitchFamily="34" charset="0"/>
              </a:rPr>
              <a:t>• Generally avoid in formal academic writing.  </a:t>
            </a:r>
            <a:r>
              <a:rPr lang="en-US" altLang="zh-CN" sz="4000">
                <a:latin typeface="Arial" panose="020B0604020202020204" pitchFamily="34" charset="0"/>
                <a:cs typeface="Arial" panose="020B0604020202020204" pitchFamily="34" charset="0"/>
              </a:rPr>
              <a:t>Replace by colon, semi-colon, or brackets, as appropriate. </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0714996"/>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TotalTime>
  <Words>448</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幼圆</vt:lpstr>
      <vt:lpstr>Arial</vt:lpstr>
      <vt:lpstr>Century Gothic</vt:lpstr>
      <vt:lpstr>Wingdings 3</vt:lpstr>
      <vt:lpstr>丝状</vt:lpstr>
      <vt:lpstr>A note on punctuation</vt:lpstr>
      <vt:lpstr>A note on punctuation</vt:lpstr>
      <vt:lpstr>1. Full stop  .  </vt:lpstr>
      <vt:lpstr>2. Comma  ,   </vt:lpstr>
      <vt:lpstr>3. Colon  :    </vt:lpstr>
      <vt:lpstr>4. Semi-colon  ;   </vt:lpstr>
      <vt:lpstr>5. Quotation marks  ‘    ’ / “    ”  </vt:lpstr>
      <vt:lpstr>6. Dash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note on punctuation</dc:title>
  <dc:creator>Windows 用户</dc:creator>
  <cp:lastModifiedBy>Windows 用户</cp:lastModifiedBy>
  <cp:revision>8</cp:revision>
  <dcterms:created xsi:type="dcterms:W3CDTF">2019-04-14T01:59:35Z</dcterms:created>
  <dcterms:modified xsi:type="dcterms:W3CDTF">2019-04-14T02:12:02Z</dcterms:modified>
</cp:coreProperties>
</file>