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8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7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4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5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6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1592CB-3A80-451C-8FEA-1A17B95DF7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234EB-7626-4B28-9651-8F1C2F82DE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note on sentence structure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Simple sentences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 written English, all sentences contain a Subject → Verb structure. The subject always precedes the verb, except in questions where the order is reversed. 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3" y="3857414"/>
            <a:ext cx="10902053" cy="14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55" y="1845734"/>
            <a:ext cx="11155136" cy="402336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subject may be one word, but it is usually a group of words </a:t>
            </a:r>
            <a:r>
              <a:rPr lang="en-US" altLang="zh-CN" sz="3200" dirty="0" err="1"/>
              <a:t>centred</a:t>
            </a:r>
            <a:r>
              <a:rPr lang="en-US" altLang="zh-CN" sz="3200" dirty="0"/>
              <a:t> around a noun. The verb, which can indicate an action, a state, or simply serve to link the subject to other information, may also consist of more than one word. Various other sentence elements may be placed before or after the Subject → Verb structure: 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5" y="4625207"/>
            <a:ext cx="11453849" cy="8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55" y="1170222"/>
            <a:ext cx="11487644" cy="5479960"/>
          </a:xfrm>
        </p:spPr>
        <p:txBody>
          <a:bodyPr>
            <a:normAutofit fontScale="92500"/>
          </a:bodyPr>
          <a:lstStyle/>
          <a:p>
            <a:r>
              <a:rPr lang="en-US" altLang="zh-CN" sz="3200" dirty="0"/>
              <a:t>It is common for the subject to consist of many words: 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Sometimes</a:t>
            </a:r>
            <a:r>
              <a:rPr lang="en-US" altLang="zh-CN" sz="3200" dirty="0"/>
              <a:t>, however, the subject and verb can just be one word each: 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/>
              <a:t>These simple sentences always end in a full stop. In academic writing, however, many sentences are more complicated than this simple pattern. 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1" y="1841111"/>
            <a:ext cx="11621192" cy="1292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54" y="4039053"/>
            <a:ext cx="11487645" cy="9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55" y="1845734"/>
            <a:ext cx="11155136" cy="450519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Many sentences contain more than one Subject → Verb structure, but one of these parts (known grammatically as clauses) will convey the main meaning and will make sense by itself: 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dirty="0"/>
              <a:t>main part of the sentence is also known as the independent part. </a:t>
            </a:r>
            <a:endParaRPr lang="zh-CN" altLang="en-US" sz="32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2. Complex sentences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7" y="3549689"/>
            <a:ext cx="1156459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0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59" y="615142"/>
            <a:ext cx="11188931" cy="571915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main part of the sentence can also be placed before the </a:t>
            </a:r>
            <a:r>
              <a:rPr lang="en-US" altLang="zh-CN" sz="3200" dirty="0" smtClean="0"/>
              <a:t>dependent </a:t>
            </a:r>
            <a:r>
              <a:rPr lang="en-US" altLang="zh-CN" sz="3200" dirty="0"/>
              <a:t>part. 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dirty="0"/>
              <a:t>dependent part of complex sentence is usually preceded by a word or phrase such as: </a:t>
            </a:r>
            <a:r>
              <a:rPr lang="en-US" altLang="zh-CN" sz="3200" i="1" dirty="0"/>
              <a:t>although, even though, if, even if, when, because, as, since, whereas, while</a:t>
            </a:r>
            <a:r>
              <a:rPr lang="en-US" altLang="zh-CN" sz="3200" dirty="0"/>
              <a:t>. 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812175"/>
            <a:ext cx="11745732" cy="29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55" y="1845734"/>
            <a:ext cx="11155136" cy="450519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Some sentences may have two   Subject → Verb structures and both of these convey meaning that can make sense by itself; in other words, there are two main parts.  The two parts may be joined by words like and, or, but, so, or by using a semi-colon (;) . </a:t>
            </a:r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3. Compound sentences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5" y="3607725"/>
            <a:ext cx="11750432" cy="28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55" y="2227810"/>
            <a:ext cx="11155136" cy="412311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Problems occur in writing when dependent parts of sentences are written as complete sentences with a full stop: </a:t>
            </a:r>
          </a:p>
          <a:p>
            <a:r>
              <a:rPr lang="en-US" altLang="zh-CN" sz="3600" dirty="0"/>
              <a:t>• </a:t>
            </a:r>
            <a:r>
              <a:rPr lang="en-US" altLang="zh-CN" sz="3600" i="1" dirty="0"/>
              <a:t>Whereas literate societies have a very definite awareness of the past.   </a:t>
            </a:r>
            <a:r>
              <a:rPr lang="en-US" altLang="zh-CN" sz="3600" dirty="0"/>
              <a:t>X </a:t>
            </a:r>
            <a:endParaRPr lang="en-US" altLang="zh-CN" sz="3600" dirty="0" smtClean="0"/>
          </a:p>
          <a:p>
            <a:r>
              <a:rPr lang="en-US" altLang="zh-CN" sz="3600" dirty="0" smtClean="0"/>
              <a:t>• </a:t>
            </a:r>
            <a:r>
              <a:rPr lang="en-US" altLang="zh-CN" sz="3600" i="1" dirty="0"/>
              <a:t>Although a number of studies have been undertaken.   </a:t>
            </a:r>
            <a:r>
              <a:rPr lang="en-US" altLang="zh-CN" sz="3600" dirty="0"/>
              <a:t>X 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4. Common problems relating to sentence structure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09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55" y="2227810"/>
            <a:ext cx="11155136" cy="412311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Problems also occur when two independent parts are written as one sentence without a joining word. </a:t>
            </a:r>
          </a:p>
          <a:p>
            <a:r>
              <a:rPr lang="en-US" altLang="zh-CN" sz="3600" dirty="0"/>
              <a:t> </a:t>
            </a:r>
          </a:p>
          <a:p>
            <a:r>
              <a:rPr lang="en-US" altLang="zh-CN" sz="3600" dirty="0"/>
              <a:t>• </a:t>
            </a:r>
            <a:r>
              <a:rPr lang="en-US" altLang="zh-CN" sz="3600" i="1" dirty="0"/>
              <a:t>Supporters of the ‘Great Divide’ theory agree that something is lost as well as gained when  </a:t>
            </a:r>
            <a:r>
              <a:rPr lang="en-US" altLang="zh-CN" sz="3600" i="1" dirty="0" smtClean="0"/>
              <a:t>people </a:t>
            </a:r>
            <a:r>
              <a:rPr lang="en-US" altLang="zh-CN" sz="3600" i="1" dirty="0"/>
              <a:t>become literate, they consider it is worth losing some benefits in order to obtain many others. </a:t>
            </a:r>
            <a:r>
              <a:rPr lang="en-US" altLang="zh-CN" sz="3600" dirty="0"/>
              <a:t>X  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4. Common problems relating to sentence structure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0694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442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Calibri</vt:lpstr>
      <vt:lpstr>Calibri Light</vt:lpstr>
      <vt:lpstr>回顾</vt:lpstr>
      <vt:lpstr>A note on sentence structure</vt:lpstr>
      <vt:lpstr>1. Simple sentences </vt:lpstr>
      <vt:lpstr>PowerPoint 演示文稿</vt:lpstr>
      <vt:lpstr>PowerPoint 演示文稿</vt:lpstr>
      <vt:lpstr>2. Complex sentences </vt:lpstr>
      <vt:lpstr>PowerPoint 演示文稿</vt:lpstr>
      <vt:lpstr>3. Compound sentences </vt:lpstr>
      <vt:lpstr>4. Common problems relating to sentence structure </vt:lpstr>
      <vt:lpstr>4. Common problems relating to sentence 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sentence structure</dc:title>
  <dc:creator>Windows 用户</dc:creator>
  <cp:lastModifiedBy>Windows 用户</cp:lastModifiedBy>
  <cp:revision>9</cp:revision>
  <dcterms:created xsi:type="dcterms:W3CDTF">2019-04-14T02:21:52Z</dcterms:created>
  <dcterms:modified xsi:type="dcterms:W3CDTF">2019-04-14T02:40:02Z</dcterms:modified>
</cp:coreProperties>
</file>