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94926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103445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455373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545435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59529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2430547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67770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377910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170668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182450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10262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39721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77489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18407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67023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3857358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C845DAD-3FE5-4DC6-811C-245374CC628B}" type="datetimeFigureOut">
              <a:rPr lang="zh-CN" altLang="en-US" smtClean="0"/>
              <a:t>2019/2/20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1149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845DAD-3FE5-4DC6-811C-245374CC628B}" type="datetimeFigureOut">
              <a:rPr lang="zh-CN" altLang="en-US" smtClean="0"/>
              <a:t>2019/2/20</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34AF87-280D-4E51-9289-0178BD002DD4}" type="slidenum">
              <a:rPr lang="zh-CN" altLang="en-US" smtClean="0"/>
              <a:t>‹#›</a:t>
            </a:fld>
            <a:endParaRPr lang="zh-CN" altLang="en-US"/>
          </a:p>
        </p:txBody>
      </p:sp>
    </p:spTree>
    <p:extLst>
      <p:ext uri="{BB962C8B-B14F-4D97-AF65-F5344CB8AC3E}">
        <p14:creationId xmlns:p14="http://schemas.microsoft.com/office/powerpoint/2010/main" val="26353022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Reporting results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70530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Reporting results</a:t>
            </a:r>
            <a:endParaRPr lang="zh-CN" altLang="en-US" dirty="0"/>
          </a:p>
        </p:txBody>
      </p:sp>
      <p:sp>
        <p:nvSpPr>
          <p:cNvPr id="3" name="内容占位符 2"/>
          <p:cNvSpPr>
            <a:spLocks noGrp="1"/>
          </p:cNvSpPr>
          <p:nvPr>
            <p:ph idx="1"/>
          </p:nvPr>
        </p:nvSpPr>
        <p:spPr>
          <a:xfrm>
            <a:off x="1484311" y="2292095"/>
            <a:ext cx="10485186" cy="4044697"/>
          </a:xfrm>
        </p:spPr>
        <p:txBody>
          <a:bodyPr>
            <a:normAutofit lnSpcReduction="10000"/>
          </a:bodyPr>
          <a:lstStyle/>
          <a:p>
            <a:r>
              <a:rPr lang="en-US" altLang="zh-CN" dirty="0" smtClean="0"/>
              <a:t>The standard approach to this section of a research article or dissertation is to present and describe the results in a systematic and detailed way. When reporting qualitative results, the researcher will highlight and comment on the themes that emerge from the analysis. These comments will often be illustrated with excerpts from the raw data. In text based studies, this may comprise quotations from the primary sources. In quantitative studies, the results section is likely to consist of tables and figures, and writers comment on the significant data shown in these. This often takes the form of the location or summary statement, which identifies the table or figure and indicates its content, and a highlighting statement or statements, which point out and describe the relevant or significant data. All figures and tables should be numbered and given a title.</a:t>
            </a:r>
            <a:endParaRPr lang="zh-CN" altLang="en-US" dirty="0"/>
          </a:p>
        </p:txBody>
      </p:sp>
    </p:spTree>
    <p:extLst>
      <p:ext uri="{BB962C8B-B14F-4D97-AF65-F5344CB8AC3E}">
        <p14:creationId xmlns:p14="http://schemas.microsoft.com/office/powerpoint/2010/main" val="3609917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Reporting results</a:t>
            </a:r>
            <a:endParaRPr lang="zh-CN" altLang="en-US" dirty="0"/>
          </a:p>
        </p:txBody>
      </p:sp>
      <p:sp>
        <p:nvSpPr>
          <p:cNvPr id="3" name="内容占位符 2"/>
          <p:cNvSpPr>
            <a:spLocks noGrp="1"/>
          </p:cNvSpPr>
          <p:nvPr>
            <p:ph idx="1"/>
          </p:nvPr>
        </p:nvSpPr>
        <p:spPr>
          <a:xfrm>
            <a:off x="1484310" y="2002536"/>
            <a:ext cx="10192577" cy="4114799"/>
          </a:xfrm>
        </p:spPr>
        <p:txBody>
          <a:bodyPr/>
          <a:lstStyle/>
          <a:p>
            <a:r>
              <a:rPr lang="en-US" altLang="zh-CN" dirty="0" smtClean="0"/>
              <a:t>More elaborate commentary on the results is normally restricted to the Discussion section. In research articles, however, authors may comment extensively on their results as they are presented, and it is not uncommon for the Results section to be combined with the Discussion section under the heading: Results and Discussion.</a:t>
            </a:r>
            <a:endParaRPr lang="zh-CN" altLang="en-US" dirty="0"/>
          </a:p>
        </p:txBody>
      </p:sp>
    </p:spTree>
    <p:extLst>
      <p:ext uri="{BB962C8B-B14F-4D97-AF65-F5344CB8AC3E}">
        <p14:creationId xmlns:p14="http://schemas.microsoft.com/office/powerpoint/2010/main" val="132492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a:xfrm>
            <a:off x="1484310" y="2139696"/>
            <a:ext cx="10357169" cy="4206239"/>
          </a:xfrm>
        </p:spPr>
        <p:txBody>
          <a:bodyPr>
            <a:normAutofit fontScale="55000" lnSpcReduction="20000"/>
          </a:bodyPr>
          <a:lstStyle/>
          <a:p>
            <a:pPr marL="514350" indent="-514350">
              <a:buClr>
                <a:schemeClr val="accent3">
                  <a:lumMod val="50000"/>
                </a:schemeClr>
              </a:buClr>
              <a:buFont typeface="+mj-lt"/>
              <a:buAutoNum type="arabicPeriod"/>
            </a:pPr>
            <a:r>
              <a:rPr lang="en-US" altLang="zh-CN" sz="3400" b="1" dirty="0" smtClean="0">
                <a:solidFill>
                  <a:schemeClr val="accent3">
                    <a:lumMod val="50000"/>
                  </a:schemeClr>
                </a:solidFill>
              </a:rPr>
              <a:t>Reference to aim or method  </a:t>
            </a:r>
          </a:p>
          <a:p>
            <a:pPr lvl="1">
              <a:buFont typeface="Arial" panose="020B0604020202020204" pitchFamily="34" charset="0"/>
              <a:buChar char="•"/>
            </a:pPr>
            <a:r>
              <a:rPr lang="en-US" altLang="zh-CN" sz="3600" dirty="0" smtClean="0"/>
              <a:t>Changes in X and Y were compared using …. </a:t>
            </a:r>
          </a:p>
          <a:p>
            <a:pPr lvl="1">
              <a:buFont typeface="Arial" panose="020B0604020202020204" pitchFamily="34" charset="0"/>
              <a:buChar char="•"/>
            </a:pPr>
            <a:r>
              <a:rPr lang="en-US" altLang="zh-CN" sz="3600" dirty="0" smtClean="0"/>
              <a:t>In order to assess Z, repeated-measures ANOVAs were used. </a:t>
            </a:r>
          </a:p>
          <a:p>
            <a:pPr lvl="1">
              <a:buFont typeface="Arial" panose="020B0604020202020204" pitchFamily="34" charset="0"/>
              <a:buChar char="•"/>
            </a:pPr>
            <a:r>
              <a:rPr lang="en-US" altLang="zh-CN" sz="3600" dirty="0" smtClean="0"/>
              <a:t>Regression analysis was used to predict the …. </a:t>
            </a:r>
          </a:p>
          <a:p>
            <a:pPr lvl="1">
              <a:buFont typeface="Arial" panose="020B0604020202020204" pitchFamily="34" charset="0"/>
              <a:buChar char="•"/>
            </a:pPr>
            <a:r>
              <a:rPr lang="en-US" altLang="zh-CN" sz="3600" dirty="0" smtClean="0"/>
              <a:t>As shown in Figure 1, the X group reported significantly more Y than the other two groups. </a:t>
            </a:r>
          </a:p>
          <a:p>
            <a:pPr marL="514350" indent="-514350">
              <a:buClr>
                <a:schemeClr val="accent3">
                  <a:lumMod val="50000"/>
                </a:schemeClr>
              </a:buClr>
              <a:buFont typeface="+mj-lt"/>
              <a:buAutoNum type="arabicPeriod" startAt="2"/>
            </a:pPr>
            <a:r>
              <a:rPr lang="en-US" altLang="zh-CN" sz="3400" b="1" dirty="0">
                <a:solidFill>
                  <a:schemeClr val="accent3">
                    <a:lumMod val="50000"/>
                  </a:schemeClr>
                </a:solidFill>
              </a:rPr>
              <a:t>Highlighting significant data in a table or chart </a:t>
            </a:r>
          </a:p>
          <a:p>
            <a:pPr lvl="1">
              <a:buFont typeface="Arial" panose="020B0604020202020204" pitchFamily="34" charset="0"/>
              <a:buChar char="•"/>
            </a:pPr>
            <a:r>
              <a:rPr lang="en-US" altLang="zh-CN" sz="3600" dirty="0"/>
              <a:t>In Fig.10 there is a clear trend of decreasing …. </a:t>
            </a:r>
          </a:p>
          <a:p>
            <a:pPr lvl="1">
              <a:buFont typeface="Arial" panose="020B0604020202020204" pitchFamily="34" charset="0"/>
              <a:buChar char="•"/>
            </a:pPr>
            <a:r>
              <a:rPr lang="en-US" altLang="zh-CN" sz="3600" dirty="0"/>
              <a:t>As Table III shows, there is a significant difference (t = -2.15, p = 0.03) between the two groups. </a:t>
            </a:r>
          </a:p>
          <a:p>
            <a:pPr lvl="1">
              <a:buFont typeface="Arial" panose="020B0604020202020204" pitchFamily="34" charset="0"/>
              <a:buChar char="•"/>
            </a:pPr>
            <a:r>
              <a:rPr lang="en-US" altLang="zh-CN" sz="3600" dirty="0"/>
              <a:t>The differences between X and Y are highlighted in Table 4</a:t>
            </a:r>
          </a:p>
          <a:p>
            <a:endParaRPr lang="zh-CN" altLang="en-US" dirty="0"/>
          </a:p>
        </p:txBody>
      </p:sp>
    </p:spTree>
    <p:extLst>
      <p:ext uri="{BB962C8B-B14F-4D97-AF65-F5344CB8AC3E}">
        <p14:creationId xmlns:p14="http://schemas.microsoft.com/office/powerpoint/2010/main" val="917958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Clr>
                <a:schemeClr val="accent3">
                  <a:lumMod val="50000"/>
                </a:schemeClr>
              </a:buClr>
              <a:buFont typeface="+mj-lt"/>
              <a:buAutoNum type="arabicPeriod" startAt="3"/>
            </a:pPr>
            <a:r>
              <a:rPr lang="en-US" altLang="zh-CN" sz="2500" b="1" dirty="0">
                <a:solidFill>
                  <a:schemeClr val="accent3">
                    <a:lumMod val="50000"/>
                  </a:schemeClr>
                </a:solidFill>
              </a:rPr>
              <a:t>Statements of positive result  </a:t>
            </a:r>
          </a:p>
          <a:p>
            <a:pPr lvl="1">
              <a:buFont typeface="Arial" panose="020B0604020202020204" pitchFamily="34" charset="0"/>
              <a:buChar char="•"/>
            </a:pPr>
            <a:r>
              <a:rPr lang="en-US" altLang="zh-CN" sz="2400" dirty="0"/>
              <a:t>Strong evidence of X was found when …. </a:t>
            </a:r>
          </a:p>
          <a:p>
            <a:pPr lvl="1">
              <a:buFont typeface="Arial" panose="020B0604020202020204" pitchFamily="34" charset="0"/>
              <a:buChar char="•"/>
            </a:pPr>
            <a:r>
              <a:rPr lang="en-US" altLang="zh-CN" sz="2400" dirty="0"/>
              <a:t>This result is significant at the p = 0.05 level. </a:t>
            </a:r>
          </a:p>
          <a:p>
            <a:pPr lvl="1">
              <a:buFont typeface="Arial" panose="020B0604020202020204" pitchFamily="34" charset="0"/>
              <a:buChar char="•"/>
            </a:pPr>
            <a:r>
              <a:rPr lang="en-US" altLang="zh-CN" sz="2400" dirty="0"/>
              <a:t>There was a significant positive correlation between …. </a:t>
            </a:r>
          </a:p>
          <a:p>
            <a:pPr marL="514350" indent="-514350">
              <a:buClr>
                <a:schemeClr val="accent3">
                  <a:lumMod val="50000"/>
                </a:schemeClr>
              </a:buClr>
              <a:buFont typeface="+mj-lt"/>
              <a:buAutoNum type="arabicPeriod" startAt="4"/>
            </a:pPr>
            <a:r>
              <a:rPr lang="en-US" altLang="zh-CN" sz="2500" b="1" dirty="0">
                <a:solidFill>
                  <a:schemeClr val="accent3">
                    <a:lumMod val="50000"/>
                  </a:schemeClr>
                </a:solidFill>
              </a:rPr>
              <a:t>Statements of negative result  </a:t>
            </a:r>
          </a:p>
          <a:p>
            <a:pPr lvl="1">
              <a:buFont typeface="Arial" panose="020B0604020202020204" pitchFamily="34" charset="0"/>
              <a:buChar char="•"/>
            </a:pPr>
            <a:r>
              <a:rPr lang="en-US" altLang="zh-CN" sz="2400" dirty="0"/>
              <a:t>There was no increase of X associated with ….. </a:t>
            </a:r>
          </a:p>
          <a:p>
            <a:pPr lvl="1">
              <a:buFont typeface="Arial" panose="020B0604020202020204" pitchFamily="34" charset="0"/>
              <a:buChar char="•"/>
            </a:pPr>
            <a:r>
              <a:rPr lang="en-US" altLang="zh-CN" sz="2400" dirty="0"/>
              <a:t>There were no significant differences between …. </a:t>
            </a:r>
          </a:p>
          <a:p>
            <a:pPr lvl="1">
              <a:buFont typeface="Arial" panose="020B0604020202020204" pitchFamily="34" charset="0"/>
              <a:buChar char="•"/>
            </a:pPr>
            <a:r>
              <a:rPr lang="en-US" altLang="zh-CN" sz="2400" dirty="0"/>
              <a:t>A clear benefit of X in the prevention of Y could not be identified in this analysis. </a:t>
            </a:r>
            <a:endParaRPr lang="zh-CN" altLang="en-US" sz="2400" dirty="0"/>
          </a:p>
        </p:txBody>
      </p:sp>
    </p:spTree>
    <p:extLst>
      <p:ext uri="{BB962C8B-B14F-4D97-AF65-F5344CB8AC3E}">
        <p14:creationId xmlns:p14="http://schemas.microsoft.com/office/powerpoint/2010/main" val="2492469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Clr>
                <a:schemeClr val="accent3">
                  <a:lumMod val="50000"/>
                </a:schemeClr>
              </a:buClr>
              <a:buFont typeface="+mj-lt"/>
              <a:buAutoNum type="arabicPeriod" startAt="5"/>
            </a:pPr>
            <a:r>
              <a:rPr lang="en-US" altLang="zh-CN" sz="2700" b="1" dirty="0">
                <a:solidFill>
                  <a:schemeClr val="accent3">
                    <a:lumMod val="50000"/>
                  </a:schemeClr>
                </a:solidFill>
              </a:rPr>
              <a:t>Highlighting significant, interesting or surprising results </a:t>
            </a:r>
          </a:p>
          <a:p>
            <a:pPr lvl="1">
              <a:buFont typeface="Arial" panose="020B0604020202020204" pitchFamily="34" charset="0"/>
              <a:buChar char="•"/>
            </a:pPr>
            <a:r>
              <a:rPr lang="en-US" altLang="zh-CN" sz="2600" dirty="0"/>
              <a:t>Interestingly, the X was observed to …. </a:t>
            </a:r>
          </a:p>
          <a:p>
            <a:pPr lvl="1">
              <a:buFont typeface="Arial" panose="020B0604020202020204" pitchFamily="34" charset="0"/>
              <a:buChar char="•"/>
            </a:pPr>
            <a:r>
              <a:rPr lang="en-US" altLang="zh-CN" sz="2600" dirty="0"/>
              <a:t>The more surprising correlation is with the …. </a:t>
            </a:r>
          </a:p>
          <a:p>
            <a:pPr lvl="1">
              <a:buFont typeface="Arial" panose="020B0604020202020204" pitchFamily="34" charset="0"/>
              <a:buChar char="•"/>
            </a:pPr>
            <a:r>
              <a:rPr lang="en-US" altLang="zh-CN" sz="2600" dirty="0"/>
              <a:t>The most striking result to emerge from the data is that …. </a:t>
            </a:r>
          </a:p>
          <a:p>
            <a:pPr marL="514350" indent="-514350">
              <a:buClr>
                <a:schemeClr val="accent3">
                  <a:lumMod val="50000"/>
                </a:schemeClr>
              </a:buClr>
              <a:buFont typeface="+mj-lt"/>
              <a:buAutoNum type="arabicPeriod" startAt="6"/>
            </a:pPr>
            <a:r>
              <a:rPr lang="en-US" altLang="zh-CN" sz="2700" b="1" dirty="0">
                <a:solidFill>
                  <a:schemeClr val="accent3">
                    <a:lumMod val="50000"/>
                  </a:schemeClr>
                </a:solidFill>
              </a:rPr>
              <a:t>Reporting a reaction  </a:t>
            </a:r>
          </a:p>
          <a:p>
            <a:pPr lvl="1">
              <a:buFont typeface="Arial" panose="020B0604020202020204" pitchFamily="34" charset="0"/>
              <a:buChar char="•"/>
            </a:pPr>
            <a:r>
              <a:rPr lang="en-US" altLang="zh-CN" sz="2600" dirty="0"/>
              <a:t>When X cells were stimulated with Y, no significant difference in the number of Z was detected. </a:t>
            </a:r>
          </a:p>
          <a:p>
            <a:pPr lvl="1">
              <a:buFont typeface="Arial" panose="020B0604020202020204" pitchFamily="34" charset="0"/>
              <a:buChar char="•"/>
            </a:pPr>
            <a:r>
              <a:rPr lang="en-US" altLang="zh-CN" sz="2600" dirty="0"/>
              <a:t>However, stimulation of X cells with Y did not increase the …. </a:t>
            </a:r>
          </a:p>
          <a:p>
            <a:pPr lvl="1">
              <a:buFont typeface="Arial" panose="020B0604020202020204" pitchFamily="34" charset="0"/>
              <a:buChar char="•"/>
            </a:pPr>
            <a:r>
              <a:rPr lang="en-US" altLang="zh-CN" sz="2600" dirty="0"/>
              <a:t>With successive increases in intensity of the X, the Y moved further to …. </a:t>
            </a:r>
            <a:endParaRPr lang="zh-CN" altLang="en-US" sz="2600" dirty="0"/>
          </a:p>
        </p:txBody>
      </p:sp>
    </p:spTree>
    <p:extLst>
      <p:ext uri="{BB962C8B-B14F-4D97-AF65-F5344CB8AC3E}">
        <p14:creationId xmlns:p14="http://schemas.microsoft.com/office/powerpoint/2010/main" val="1251828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p:txBody>
          <a:bodyPr>
            <a:normAutofit/>
          </a:bodyPr>
          <a:lstStyle/>
          <a:p>
            <a:pPr marL="514350" indent="-514350">
              <a:lnSpc>
                <a:spcPct val="90000"/>
              </a:lnSpc>
              <a:buClr>
                <a:schemeClr val="accent3">
                  <a:lumMod val="50000"/>
                </a:schemeClr>
              </a:buClr>
              <a:buFont typeface="+mj-lt"/>
              <a:buAutoNum type="arabicPeriod" startAt="7"/>
            </a:pPr>
            <a:r>
              <a:rPr lang="en-US" altLang="zh-CN" sz="2300" b="1" dirty="0">
                <a:solidFill>
                  <a:schemeClr val="accent3">
                    <a:lumMod val="50000"/>
                  </a:schemeClr>
                </a:solidFill>
              </a:rPr>
              <a:t>Reporting results from questionnaires and interviews </a:t>
            </a:r>
          </a:p>
          <a:p>
            <a:pPr lvl="1">
              <a:buFont typeface="Arial" panose="020B0604020202020204" pitchFamily="34" charset="0"/>
              <a:buChar char="•"/>
            </a:pPr>
            <a:r>
              <a:rPr lang="en-US" altLang="zh-CN" sz="1900" dirty="0"/>
              <a:t>The response rate was 60% at six months and 56% at 12 months. </a:t>
            </a:r>
          </a:p>
          <a:p>
            <a:pPr lvl="1">
              <a:buFont typeface="Arial" panose="020B0604020202020204" pitchFamily="34" charset="0"/>
              <a:buChar char="•"/>
            </a:pPr>
            <a:r>
              <a:rPr lang="en-US" altLang="zh-CN" sz="1900" dirty="0"/>
              <a:t>Of the study population, 90 subjects completed and returned the questionnaire. </a:t>
            </a:r>
          </a:p>
          <a:p>
            <a:pPr lvl="1">
              <a:buFont typeface="Arial" panose="020B0604020202020204" pitchFamily="34" charset="0"/>
              <a:buChar char="•"/>
            </a:pPr>
            <a:r>
              <a:rPr lang="en-US" altLang="zh-CN" sz="1900" dirty="0"/>
              <a:t>Of the 62 participants who responded to this question, 30 reported an increase in …. </a:t>
            </a:r>
          </a:p>
          <a:p>
            <a:pPr marL="514350" indent="-514350">
              <a:lnSpc>
                <a:spcPct val="90000"/>
              </a:lnSpc>
              <a:buClr>
                <a:schemeClr val="accent3">
                  <a:lumMod val="50000"/>
                </a:schemeClr>
              </a:buClr>
              <a:buFont typeface="+mj-lt"/>
              <a:buAutoNum type="arabicPeriod" startAt="8"/>
            </a:pPr>
            <a:r>
              <a:rPr lang="en-US" altLang="zh-CN" sz="2300" b="1" dirty="0">
                <a:solidFill>
                  <a:schemeClr val="accent3">
                    <a:lumMod val="50000"/>
                  </a:schemeClr>
                </a:solidFill>
              </a:rPr>
              <a:t>Observations about qualitative data </a:t>
            </a:r>
          </a:p>
          <a:p>
            <a:pPr lvl="1">
              <a:lnSpc>
                <a:spcPct val="80000"/>
              </a:lnSpc>
              <a:buFont typeface="Arial" panose="020B0604020202020204" pitchFamily="34" charset="0"/>
              <a:buChar char="•"/>
            </a:pPr>
            <a:r>
              <a:rPr lang="en-US" altLang="zh-CN" sz="1900" dirty="0"/>
              <a:t>The themes of X and Y recurred throughout the dataset. </a:t>
            </a:r>
          </a:p>
          <a:p>
            <a:pPr lvl="1">
              <a:lnSpc>
                <a:spcPct val="80000"/>
              </a:lnSpc>
              <a:buFont typeface="Arial" panose="020B0604020202020204" pitchFamily="34" charset="0"/>
              <a:buChar char="•"/>
            </a:pPr>
            <a:r>
              <a:rPr lang="en-US" altLang="zh-CN" sz="1900" dirty="0"/>
              <a:t>A recurrent theme in the interviews was a sense amongst interviewees that … </a:t>
            </a:r>
            <a:endParaRPr lang="zh-CN" altLang="en-US" sz="1900" dirty="0"/>
          </a:p>
        </p:txBody>
      </p:sp>
    </p:spTree>
    <p:extLst>
      <p:ext uri="{BB962C8B-B14F-4D97-AF65-F5344CB8AC3E}">
        <p14:creationId xmlns:p14="http://schemas.microsoft.com/office/powerpoint/2010/main" val="3025569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p:txBody>
          <a:bodyPr>
            <a:normAutofit fontScale="62500" lnSpcReduction="20000"/>
          </a:bodyPr>
          <a:lstStyle/>
          <a:p>
            <a:pPr marL="514350" indent="-514350">
              <a:buClr>
                <a:schemeClr val="accent3">
                  <a:lumMod val="50000"/>
                </a:schemeClr>
              </a:buClr>
              <a:buFont typeface="+mj-lt"/>
              <a:buAutoNum type="arabicPeriod" startAt="9"/>
            </a:pPr>
            <a:r>
              <a:rPr lang="en-US" altLang="zh-CN" sz="3000" b="1" dirty="0">
                <a:solidFill>
                  <a:schemeClr val="accent3">
                    <a:lumMod val="50000"/>
                  </a:schemeClr>
                </a:solidFill>
              </a:rPr>
              <a:t>Transition statements </a:t>
            </a:r>
          </a:p>
          <a:p>
            <a:pPr lvl="1">
              <a:buFont typeface="Arial" panose="020B0604020202020204" pitchFamily="34" charset="0"/>
              <a:buChar char="•"/>
            </a:pPr>
            <a:r>
              <a:rPr lang="en-US" altLang="zh-CN" sz="2600" dirty="0"/>
              <a:t>A comparison of the two results reveals …. </a:t>
            </a:r>
          </a:p>
          <a:p>
            <a:pPr lvl="1">
              <a:buFont typeface="Arial" panose="020B0604020202020204" pitchFamily="34" charset="0"/>
              <a:buChar char="•"/>
            </a:pPr>
            <a:r>
              <a:rPr lang="en-US" altLang="zh-CN" sz="2600" dirty="0"/>
              <a:t>The next section of the survey was concerned with …. </a:t>
            </a:r>
          </a:p>
          <a:p>
            <a:pPr lvl="1">
              <a:buFont typeface="Arial" panose="020B0604020202020204" pitchFamily="34" charset="0"/>
              <a:buChar char="•"/>
            </a:pPr>
            <a:r>
              <a:rPr lang="en-US" altLang="zh-CN" sz="2600" dirty="0"/>
              <a:t>In the final part of the survey, respondents were asked …. </a:t>
            </a:r>
          </a:p>
          <a:p>
            <a:pPr marL="514350" indent="-514350">
              <a:buClr>
                <a:schemeClr val="accent3">
                  <a:lumMod val="50000"/>
                </a:schemeClr>
              </a:buClr>
              <a:buFont typeface="+mj-lt"/>
              <a:buAutoNum type="arabicPeriod" startAt="10"/>
            </a:pPr>
            <a:r>
              <a:rPr lang="en-US" altLang="zh-CN" sz="3000" b="1" dirty="0">
                <a:solidFill>
                  <a:schemeClr val="accent3">
                    <a:lumMod val="50000"/>
                  </a:schemeClr>
                </a:solidFill>
              </a:rPr>
              <a:t> Summary and transition </a:t>
            </a:r>
          </a:p>
          <a:p>
            <a:pPr lvl="1">
              <a:buFont typeface="Arial" panose="020B0604020202020204" pitchFamily="34" charset="0"/>
              <a:buChar char="•"/>
            </a:pPr>
            <a:r>
              <a:rPr lang="en-US" altLang="zh-CN" sz="2900" dirty="0"/>
              <a:t>These results suggest that …. </a:t>
            </a:r>
          </a:p>
          <a:p>
            <a:pPr lvl="1">
              <a:buFont typeface="Arial" panose="020B0604020202020204" pitchFamily="34" charset="0"/>
              <a:buChar char="•"/>
            </a:pPr>
            <a:r>
              <a:rPr lang="en-US" altLang="zh-CN" sz="2900" dirty="0"/>
              <a:t>Overall, these results indicate that …. </a:t>
            </a:r>
          </a:p>
          <a:p>
            <a:pPr lvl="1">
              <a:buFont typeface="Arial" panose="020B0604020202020204" pitchFamily="34" charset="0"/>
              <a:buChar char="•"/>
            </a:pPr>
            <a:r>
              <a:rPr lang="en-US" altLang="zh-CN" sz="2900" dirty="0"/>
              <a:t>Taken together, these results suggest that there is an association between …. </a:t>
            </a:r>
          </a:p>
          <a:p>
            <a:pPr lvl="1">
              <a:buFont typeface="Arial" panose="020B0604020202020204" pitchFamily="34" charset="0"/>
              <a:buChar char="•"/>
            </a:pPr>
            <a:r>
              <a:rPr lang="en-US" altLang="zh-CN" sz="2900" dirty="0"/>
              <a:t>In summary, these results show that …. </a:t>
            </a:r>
            <a:endParaRPr lang="zh-CN" altLang="en-US" sz="2900" dirty="0"/>
          </a:p>
        </p:txBody>
      </p:sp>
    </p:spTree>
    <p:extLst>
      <p:ext uri="{BB962C8B-B14F-4D97-AF65-F5344CB8AC3E}">
        <p14:creationId xmlns:p14="http://schemas.microsoft.com/office/powerpoint/2010/main" val="3235384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视差</Template>
  <TotalTime>24</TotalTime>
  <Words>633</Words>
  <Application>Microsoft Office PowerPoint</Application>
  <PresentationFormat>宽屏</PresentationFormat>
  <Paragraphs>51</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华文楷体</vt:lpstr>
      <vt:lpstr>Arial</vt:lpstr>
      <vt:lpstr>Corbel</vt:lpstr>
      <vt:lpstr>视差</vt:lpstr>
      <vt:lpstr>Reporting results</vt:lpstr>
      <vt:lpstr>Reporting results</vt:lpstr>
      <vt:lpstr>Reporting results</vt:lpstr>
      <vt:lpstr>General patterns</vt:lpstr>
      <vt:lpstr>General patterns</vt:lpstr>
      <vt:lpstr>General patterns</vt:lpstr>
      <vt:lpstr>General patterns</vt:lpstr>
      <vt:lpstr>General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results</dc:title>
  <dc:creator>Windows 用户</dc:creator>
  <cp:lastModifiedBy>Windows 用户</cp:lastModifiedBy>
  <cp:revision>9</cp:revision>
  <dcterms:created xsi:type="dcterms:W3CDTF">2019-02-19T16:00:50Z</dcterms:created>
  <dcterms:modified xsi:type="dcterms:W3CDTF">2019-02-19T16:25:01Z</dcterms:modified>
</cp:coreProperties>
</file>