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E02-CCF5-4752-94AD-44F961C80A7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1606127-88D2-4619-A1E4-97FE52B4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77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E02-CCF5-4752-94AD-44F961C80A7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606127-88D2-4619-A1E4-97FE52B4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96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E02-CCF5-4752-94AD-44F961C80A7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606127-88D2-4619-A1E4-97FE52B4AB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38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E02-CCF5-4752-94AD-44F961C80A7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606127-88D2-4619-A1E4-97FE52B4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811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E02-CCF5-4752-94AD-44F961C80A7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606127-88D2-4619-A1E4-97FE52B4AB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1708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E02-CCF5-4752-94AD-44F961C80A7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606127-88D2-4619-A1E4-97FE52B4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167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E02-CCF5-4752-94AD-44F961C80A7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6127-88D2-4619-A1E4-97FE52B4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05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E02-CCF5-4752-94AD-44F961C80A7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6127-88D2-4619-A1E4-97FE52B4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5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E02-CCF5-4752-94AD-44F961C80A7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6127-88D2-4619-A1E4-97FE52B4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47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E02-CCF5-4752-94AD-44F961C80A7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606127-88D2-4619-A1E4-97FE52B4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8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E02-CCF5-4752-94AD-44F961C80A7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606127-88D2-4619-A1E4-97FE52B4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71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E02-CCF5-4752-94AD-44F961C80A7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606127-88D2-4619-A1E4-97FE52B4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0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E02-CCF5-4752-94AD-44F961C80A7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6127-88D2-4619-A1E4-97FE52B4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3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E02-CCF5-4752-94AD-44F961C80A7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6127-88D2-4619-A1E4-97FE52B4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E02-CCF5-4752-94AD-44F961C80A7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6127-88D2-4619-A1E4-97FE52B4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2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CE02-CCF5-4752-94AD-44F961C80A7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606127-88D2-4619-A1E4-97FE52B4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29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9CE02-CCF5-4752-94AD-44F961C80A7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606127-88D2-4619-A1E4-97FE52B4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65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Discussing findings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08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 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2324" y="1969008"/>
            <a:ext cx="9233980" cy="4248912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 startAt="8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Suggesting general hypotheses  </a:t>
            </a:r>
          </a:p>
          <a:p>
            <a:pPr lvl="1"/>
            <a:r>
              <a:rPr lang="en-US" altLang="zh-CN" sz="1900" b="1" dirty="0">
                <a:solidFill>
                  <a:schemeClr val="bg2">
                    <a:lumMod val="10000"/>
                  </a:schemeClr>
                </a:solidFill>
              </a:rPr>
              <a:t>The value of X suggests that a weak link may exist between …. </a:t>
            </a:r>
          </a:p>
          <a:p>
            <a:pPr lvl="1"/>
            <a:r>
              <a:rPr lang="en-US" altLang="zh-CN" sz="1900" b="1" dirty="0">
                <a:solidFill>
                  <a:schemeClr val="bg2">
                    <a:lumMod val="10000"/>
                  </a:schemeClr>
                </a:solidFill>
              </a:rPr>
              <a:t>It is therefore likely that such connections exist between …. </a:t>
            </a:r>
          </a:p>
          <a:p>
            <a:pPr lvl="1"/>
            <a:r>
              <a:rPr lang="en-US" altLang="zh-CN" sz="1900" b="1" dirty="0">
                <a:solidFill>
                  <a:schemeClr val="bg2">
                    <a:lumMod val="10000"/>
                  </a:schemeClr>
                </a:solidFill>
              </a:rPr>
              <a:t>It can thus be suggested that …. </a:t>
            </a:r>
          </a:p>
          <a:p>
            <a:pPr lvl="1"/>
            <a:r>
              <a:rPr lang="en-US" altLang="zh-CN" sz="1900" b="1" dirty="0">
                <a:solidFill>
                  <a:schemeClr val="bg2">
                    <a:lumMod val="10000"/>
                  </a:schemeClr>
                </a:solidFill>
              </a:rPr>
              <a:t>It is possible to hypothesize that these conditions are less likely to occur in …. </a:t>
            </a:r>
          </a:p>
          <a:p>
            <a:pPr lvl="1"/>
            <a:r>
              <a:rPr lang="en-US" altLang="zh-CN" sz="1900" b="1" dirty="0">
                <a:solidFill>
                  <a:schemeClr val="bg2">
                    <a:lumMod val="10000"/>
                  </a:schemeClr>
                </a:solidFill>
              </a:rPr>
              <a:t>Hence, it could conceivably be hypothesized that …. </a:t>
            </a:r>
          </a:p>
          <a:p>
            <a:pPr lvl="1"/>
            <a:r>
              <a:rPr lang="en-US" altLang="zh-CN" sz="1900" b="1" dirty="0">
                <a:solidFill>
                  <a:schemeClr val="bg2">
                    <a:lumMod val="10000"/>
                  </a:schemeClr>
                </a:solidFill>
              </a:rPr>
              <a:t>In general, therefore, it seems that …. </a:t>
            </a:r>
          </a:p>
          <a:p>
            <a:pPr lvl="1"/>
            <a:r>
              <a:rPr lang="en-US" altLang="zh-CN" sz="1900" b="1" dirty="0">
                <a:solidFill>
                  <a:schemeClr val="bg2">
                    <a:lumMod val="10000"/>
                  </a:schemeClr>
                </a:solidFill>
              </a:rPr>
              <a:t>Therefore, X could be a major factor, if not the only one, causing …. </a:t>
            </a:r>
          </a:p>
          <a:p>
            <a:pPr lvl="1"/>
            <a:r>
              <a:rPr lang="en-US" altLang="zh-CN" sz="1900" b="1" dirty="0">
                <a:solidFill>
                  <a:schemeClr val="bg2">
                    <a:lumMod val="10000"/>
                  </a:schemeClr>
                </a:solidFill>
              </a:rPr>
              <a:t>It can therefore be assumed that the …. </a:t>
            </a:r>
          </a:p>
          <a:p>
            <a:pPr lvl="1"/>
            <a:r>
              <a:rPr lang="en-US" altLang="zh-CN" sz="1900" b="1" dirty="0">
                <a:solidFill>
                  <a:schemeClr val="bg2">
                    <a:lumMod val="10000"/>
                  </a:schemeClr>
                </a:solidFill>
              </a:rPr>
              <a:t>This finding, while preliminary, suggests that .… </a:t>
            </a:r>
            <a:endParaRPr lang="zh-CN" altLang="en-US" sz="19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2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 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2050" y="2005584"/>
            <a:ext cx="9453436" cy="4541520"/>
          </a:xfrm>
        </p:spPr>
        <p:txBody>
          <a:bodyPr/>
          <a:lstStyle/>
          <a:p>
            <a:pPr>
              <a:buFont typeface="+mj-lt"/>
              <a:buAutoNum type="arabicPeriod" startAt="9"/>
            </a:pPr>
            <a:r>
              <a:rPr lang="en-US" altLang="zh-CN" sz="1700" b="1" dirty="0">
                <a:solidFill>
                  <a:schemeClr val="accent1">
                    <a:lumMod val="75000"/>
                  </a:schemeClr>
                </a:solidFill>
              </a:rPr>
              <a:t>Noting implications </a:t>
            </a:r>
          </a:p>
          <a:p>
            <a:pPr lvl="1">
              <a:lnSpc>
                <a:spcPct val="80000"/>
              </a:lnSpc>
            </a:pPr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This finding has important implications for developing …. </a:t>
            </a:r>
          </a:p>
          <a:p>
            <a:pPr lvl="1">
              <a:lnSpc>
                <a:spcPct val="80000"/>
              </a:lnSpc>
            </a:pPr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An implication of this is the possibility that …. </a:t>
            </a:r>
          </a:p>
          <a:p>
            <a:pPr lvl="1">
              <a:lnSpc>
                <a:spcPct val="80000"/>
              </a:lnSpc>
            </a:pPr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One of the issues that emerges from these findings is …. </a:t>
            </a:r>
          </a:p>
          <a:p>
            <a:pPr lvl="1">
              <a:lnSpc>
                <a:spcPct val="80000"/>
              </a:lnSpc>
            </a:pPr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This combination of findings provides some support for …. </a:t>
            </a:r>
          </a:p>
          <a:p>
            <a:pPr lvl="1">
              <a:lnSpc>
                <a:spcPct val="80000"/>
              </a:lnSpc>
            </a:pPr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These findings may help us to understand …. </a:t>
            </a:r>
          </a:p>
          <a:p>
            <a:pPr lvl="1">
              <a:lnSpc>
                <a:spcPct val="80000"/>
              </a:lnSpc>
            </a:pPr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These results provide further support for the hypothesis that …. </a:t>
            </a:r>
            <a:endParaRPr lang="zh-CN" altLang="en-US" sz="1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 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3032" y="1993392"/>
            <a:ext cx="9491472" cy="4773168"/>
          </a:xfrm>
        </p:spPr>
        <p:txBody>
          <a:bodyPr/>
          <a:lstStyle/>
          <a:p>
            <a:pPr>
              <a:buFont typeface="+mj-lt"/>
              <a:buAutoNum type="arabicPeriod" startAt="10"/>
            </a:pPr>
            <a:r>
              <a:rPr lang="en-US" altLang="zh-CN" sz="1700" b="1" dirty="0">
                <a:solidFill>
                  <a:schemeClr val="accent1">
                    <a:lumMod val="75000"/>
                  </a:schemeClr>
                </a:solidFill>
              </a:rPr>
              <a:t>Commenting on findings </a:t>
            </a:r>
          </a:p>
          <a:p>
            <a:pPr lvl="1">
              <a:lnSpc>
                <a:spcPct val="80000"/>
              </a:lnSpc>
            </a:pPr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However, these results were not very encouraging. </a:t>
            </a:r>
          </a:p>
          <a:p>
            <a:pPr lvl="1">
              <a:lnSpc>
                <a:spcPct val="80000"/>
              </a:lnSpc>
            </a:pPr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These findings are rather disappointing. </a:t>
            </a:r>
          </a:p>
          <a:p>
            <a:pPr lvl="1">
              <a:lnSpc>
                <a:spcPct val="80000"/>
              </a:lnSpc>
            </a:pPr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The test was successful as it was able to identify …. </a:t>
            </a:r>
          </a:p>
          <a:p>
            <a:pPr lvl="1">
              <a:lnSpc>
                <a:spcPct val="80000"/>
              </a:lnSpc>
            </a:pPr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The present results are significant in at least major two respects. </a:t>
            </a:r>
          </a:p>
          <a:p>
            <a:pPr lvl="1">
              <a:lnSpc>
                <a:spcPct val="80000"/>
              </a:lnSpc>
            </a:pPr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These findings will doubtless be much scrutinized, but there are some immediately dependable conclusions for …. </a:t>
            </a:r>
          </a:p>
          <a:p>
            <a:pPr lvl="1">
              <a:lnSpc>
                <a:spcPct val="80000"/>
              </a:lnSpc>
            </a:pPr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The results of this study do not explain the occurrence of these adverse events. </a:t>
            </a:r>
            <a:endParaRPr lang="zh-CN" altLang="en-US" sz="1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2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 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7336" y="1984248"/>
            <a:ext cx="9884664" cy="487375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11"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Suggestions for future work </a:t>
            </a:r>
          </a:p>
          <a:p>
            <a:pPr lvl="1"/>
            <a:r>
              <a:rPr lang="en-US" altLang="zh-CN" sz="2100" b="1" dirty="0">
                <a:solidFill>
                  <a:schemeClr val="bg2">
                    <a:lumMod val="10000"/>
                  </a:schemeClr>
                </a:solidFill>
              </a:rPr>
              <a:t>Further work is required to establish this. </a:t>
            </a:r>
          </a:p>
          <a:p>
            <a:pPr lvl="1"/>
            <a:r>
              <a:rPr lang="en-US" altLang="zh-CN" sz="2100" b="1" dirty="0">
                <a:solidFill>
                  <a:schemeClr val="bg2">
                    <a:lumMod val="10000"/>
                  </a:schemeClr>
                </a:solidFill>
              </a:rPr>
              <a:t>This is an important issue for future research. </a:t>
            </a:r>
          </a:p>
          <a:p>
            <a:pPr lvl="1"/>
            <a:r>
              <a:rPr lang="en-US" altLang="zh-CN" sz="2100" b="1" dirty="0">
                <a:solidFill>
                  <a:schemeClr val="bg2">
                    <a:lumMod val="10000"/>
                  </a:schemeClr>
                </a:solidFill>
              </a:rPr>
              <a:t>Several questions remain unanswered at present. </a:t>
            </a:r>
          </a:p>
          <a:p>
            <a:pPr lvl="1"/>
            <a:r>
              <a:rPr lang="en-US" altLang="zh-CN" sz="2100" b="1" dirty="0">
                <a:solidFill>
                  <a:schemeClr val="bg2">
                    <a:lumMod val="10000"/>
                  </a:schemeClr>
                </a:solidFill>
              </a:rPr>
              <a:t>There is abundant room for further progress in determining … </a:t>
            </a:r>
          </a:p>
          <a:p>
            <a:pPr lvl="1"/>
            <a:r>
              <a:rPr lang="en-US" altLang="zh-CN" sz="2100" b="1" dirty="0">
                <a:solidFill>
                  <a:schemeClr val="bg2">
                    <a:lumMod val="10000"/>
                  </a:schemeClr>
                </a:solidFill>
              </a:rPr>
              <a:t>Further research should be done to investigate the …. </a:t>
            </a:r>
          </a:p>
          <a:p>
            <a:pPr lvl="1"/>
            <a:r>
              <a:rPr lang="en-US" altLang="zh-CN" sz="2100" b="1" dirty="0">
                <a:solidFill>
                  <a:schemeClr val="bg2">
                    <a:lumMod val="10000"/>
                  </a:schemeClr>
                </a:solidFill>
              </a:rPr>
              <a:t>Research questions that could be asked include …. </a:t>
            </a:r>
          </a:p>
          <a:p>
            <a:pPr lvl="1"/>
            <a:r>
              <a:rPr lang="en-US" altLang="zh-CN" sz="2100" b="1" dirty="0">
                <a:solidFill>
                  <a:schemeClr val="bg2">
                    <a:lumMod val="10000"/>
                  </a:schemeClr>
                </a:solidFill>
              </a:rPr>
              <a:t>Future studies on the current topic are therefore recommended. </a:t>
            </a:r>
          </a:p>
          <a:p>
            <a:pPr lvl="1"/>
            <a:r>
              <a:rPr lang="en-US" altLang="zh-CN" sz="2100" b="1" dirty="0">
                <a:solidFill>
                  <a:schemeClr val="bg2">
                    <a:lumMod val="10000"/>
                  </a:schemeClr>
                </a:solidFill>
              </a:rPr>
              <a:t>Further studies, which take these variables into account, will need to be undertaken. </a:t>
            </a:r>
          </a:p>
          <a:p>
            <a:pPr lvl="1"/>
            <a:r>
              <a:rPr lang="en-US" altLang="zh-CN" sz="2100" b="1" dirty="0">
                <a:solidFill>
                  <a:schemeClr val="bg2">
                    <a:lumMod val="10000"/>
                  </a:schemeClr>
                </a:solidFill>
              </a:rPr>
              <a:t>In future investigations, it might be possible to use a different X in which …. </a:t>
            </a:r>
          </a:p>
          <a:p>
            <a:pPr lvl="1"/>
            <a:r>
              <a:rPr lang="en-US" altLang="zh-CN" sz="2100" b="1" dirty="0">
                <a:solidFill>
                  <a:schemeClr val="bg2">
                    <a:lumMod val="10000"/>
                  </a:schemeClr>
                </a:solidFill>
              </a:rPr>
              <a:t>However, more research on this topic needs to be undertaken before the association between X and Y is more clearly understood.</a:t>
            </a:r>
            <a:endParaRPr lang="zh-CN" altLang="en-US" sz="21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45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Discussing findings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3432" y="1984248"/>
            <a:ext cx="9262872" cy="4398264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The term ‘discussion’ has a variety of meanings in English. In academic writing, however, it usually refers to two types of activity: a) considering both sides of an issue, or question before reaching a conclusion; b) considering the results of research and the implications of these. Discussion sections in dissertations and research articles are probably the most complex sections in terms of their elements. They normally </a:t>
            </a:r>
            <a:r>
              <a:rPr lang="en-US" altLang="zh-CN" sz="2000" b="1" dirty="0" err="1" smtClean="0"/>
              <a:t>centre</a:t>
            </a:r>
            <a:r>
              <a:rPr lang="en-US" altLang="zh-CN" sz="2000" b="1" dirty="0" smtClean="0"/>
              <a:t> around a 'statement of result' or an important 'finding'. As there is usually more than one result, discussion sections are often structured into a series of discussion cycles. </a:t>
            </a:r>
          </a:p>
          <a:p>
            <a:r>
              <a:rPr lang="en-US" altLang="zh-CN" sz="2000" b="1" dirty="0" smtClean="0"/>
              <a:t>Note that when offering explanations and suggesting implications the language used is very tentative or cautious.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8478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 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3432" y="1984248"/>
            <a:ext cx="9683496" cy="467258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Background information: reference to literature or to research aim/question </a:t>
            </a:r>
          </a:p>
          <a:p>
            <a:pPr lvl="1"/>
            <a:r>
              <a:rPr lang="en-US" altLang="zh-CN" sz="1800" b="1" dirty="0" smtClean="0">
                <a:solidFill>
                  <a:schemeClr val="bg2">
                    <a:lumMod val="10000"/>
                  </a:schemeClr>
                </a:solidFill>
              </a:rPr>
              <a:t>As mentioned in the literature review, …. </a:t>
            </a:r>
          </a:p>
          <a:p>
            <a:pPr lvl="1"/>
            <a:r>
              <a:rPr lang="en-US" altLang="zh-CN" sz="1800" b="1" dirty="0" smtClean="0">
                <a:solidFill>
                  <a:schemeClr val="bg2">
                    <a:lumMod val="10000"/>
                  </a:schemeClr>
                </a:solidFill>
              </a:rPr>
              <a:t>Prior studies that have noted the importance of …. </a:t>
            </a:r>
          </a:p>
          <a:p>
            <a:pPr lvl="1"/>
            <a:r>
              <a:rPr lang="en-US" altLang="zh-CN" sz="1800" b="1" dirty="0" smtClean="0">
                <a:solidFill>
                  <a:schemeClr val="bg2">
                    <a:lumMod val="10000"/>
                  </a:schemeClr>
                </a:solidFill>
              </a:rPr>
              <a:t>An initial objective of the project was to identify …. </a:t>
            </a:r>
          </a:p>
          <a:p>
            <a:pPr lvl="1"/>
            <a:r>
              <a:rPr lang="en-US" altLang="zh-CN" sz="1800" b="1" dirty="0" smtClean="0">
                <a:solidFill>
                  <a:schemeClr val="bg2">
                    <a:lumMod val="10000"/>
                  </a:schemeClr>
                </a:solidFill>
              </a:rPr>
              <a:t>Very little was found in the literature on the question of …. </a:t>
            </a:r>
          </a:p>
          <a:p>
            <a:pPr lvl="1"/>
            <a:r>
              <a:rPr lang="en-US" altLang="zh-CN" sz="1800" b="1" dirty="0" smtClean="0">
                <a:solidFill>
                  <a:schemeClr val="bg2">
                    <a:lumMod val="10000"/>
                  </a:schemeClr>
                </a:solidFill>
              </a:rPr>
              <a:t>This study set out with the aim of assessing the importance of X in …. </a:t>
            </a:r>
          </a:p>
          <a:p>
            <a:pPr lvl="1"/>
            <a:r>
              <a:rPr lang="en-US" altLang="zh-CN" sz="1800" b="1" dirty="0" smtClean="0">
                <a:solidFill>
                  <a:schemeClr val="bg2">
                    <a:lumMod val="10000"/>
                  </a:schemeClr>
                </a:solidFill>
              </a:rPr>
              <a:t>The first question in this study sought to determine ….</a:t>
            </a:r>
          </a:p>
          <a:p>
            <a:pPr lvl="1"/>
            <a:r>
              <a:rPr lang="en-US" altLang="zh-CN" sz="1800" b="1" dirty="0" smtClean="0">
                <a:solidFill>
                  <a:schemeClr val="bg2">
                    <a:lumMod val="10000"/>
                  </a:schemeClr>
                </a:solidFill>
              </a:rPr>
              <a:t>It was hypothesized that …. </a:t>
            </a:r>
          </a:p>
          <a:p>
            <a:pPr lvl="1"/>
            <a:r>
              <a:rPr lang="en-US" altLang="zh-CN" sz="1800" b="1" dirty="0" smtClean="0">
                <a:solidFill>
                  <a:schemeClr val="bg2">
                    <a:lumMod val="10000"/>
                  </a:schemeClr>
                </a:solidFill>
              </a:rPr>
              <a:t>A strong relationship between X and Y has been reported in the literature. </a:t>
            </a:r>
          </a:p>
          <a:p>
            <a:pPr lvl="1"/>
            <a:r>
              <a:rPr lang="en-US" altLang="zh-CN" sz="1800" b="1" dirty="0" smtClean="0">
                <a:solidFill>
                  <a:schemeClr val="bg2">
                    <a:lumMod val="10000"/>
                  </a:schemeClr>
                </a:solidFill>
              </a:rPr>
              <a:t>In reviewing the literature, no data was found on the association between X and Y. </a:t>
            </a:r>
            <a:endParaRPr lang="zh-CN" altLang="en-US" sz="1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49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 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7712" y="2002536"/>
            <a:ext cx="9445752" cy="428853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2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Statements of result:  usually with reference to results section </a:t>
            </a:r>
          </a:p>
          <a:p>
            <a:pPr lvl="1"/>
            <a:r>
              <a:rPr lang="en-US" altLang="zh-CN" sz="1900" b="1" dirty="0">
                <a:solidFill>
                  <a:schemeClr val="bg2">
                    <a:lumMod val="10000"/>
                  </a:schemeClr>
                </a:solidFill>
              </a:rPr>
              <a:t>The current study found that …. </a:t>
            </a:r>
          </a:p>
          <a:p>
            <a:pPr lvl="1"/>
            <a:r>
              <a:rPr lang="en-US" altLang="zh-CN" sz="1900" b="1" dirty="0">
                <a:solidFill>
                  <a:schemeClr val="bg2">
                    <a:lumMod val="10000"/>
                  </a:schemeClr>
                </a:solidFill>
              </a:rPr>
              <a:t>The most interesting finding was that …. </a:t>
            </a:r>
          </a:p>
          <a:p>
            <a:pPr lvl="1"/>
            <a:r>
              <a:rPr lang="en-US" altLang="zh-CN" sz="1900" b="1" dirty="0">
                <a:solidFill>
                  <a:schemeClr val="bg2">
                    <a:lumMod val="10000"/>
                  </a:schemeClr>
                </a:solidFill>
              </a:rPr>
              <a:t>The results of this study show/indicate that …. </a:t>
            </a:r>
          </a:p>
          <a:p>
            <a:pPr lvl="1"/>
            <a:r>
              <a:rPr lang="en-US" altLang="zh-CN" sz="1900" b="1" dirty="0">
                <a:solidFill>
                  <a:schemeClr val="bg2">
                    <a:lumMod val="10000"/>
                  </a:schemeClr>
                </a:solidFill>
              </a:rPr>
              <a:t>This experiment did not detect any evidence for …. </a:t>
            </a:r>
          </a:p>
          <a:p>
            <a:pPr lvl="1"/>
            <a:r>
              <a:rPr lang="en-US" altLang="zh-CN" sz="1900" b="1" dirty="0">
                <a:solidFill>
                  <a:schemeClr val="bg2">
                    <a:lumMod val="10000"/>
                  </a:schemeClr>
                </a:solidFill>
              </a:rPr>
              <a:t>On the question of X, this study found that …. </a:t>
            </a:r>
          </a:p>
          <a:p>
            <a:pPr lvl="1"/>
            <a:r>
              <a:rPr lang="en-US" altLang="zh-CN" sz="1900" b="1" dirty="0">
                <a:solidFill>
                  <a:schemeClr val="bg2">
                    <a:lumMod val="10000"/>
                  </a:schemeClr>
                </a:solidFill>
              </a:rPr>
              <a:t>In the current study, comparing X with Y showed that the mean degree of …. </a:t>
            </a:r>
          </a:p>
          <a:p>
            <a:pPr lvl="1"/>
            <a:r>
              <a:rPr lang="en-US" altLang="zh-CN" sz="1900" b="1" dirty="0">
                <a:solidFill>
                  <a:schemeClr val="bg2">
                    <a:lumMod val="10000"/>
                  </a:schemeClr>
                </a:solidFill>
              </a:rPr>
              <a:t>X provided the largest set of significant clusters of …. </a:t>
            </a:r>
          </a:p>
          <a:p>
            <a:pPr lvl="1"/>
            <a:r>
              <a:rPr lang="en-US" altLang="zh-CN" sz="1900" b="1" dirty="0">
                <a:solidFill>
                  <a:schemeClr val="bg2">
                    <a:lumMod val="10000"/>
                  </a:schemeClr>
                </a:solidFill>
              </a:rPr>
              <a:t>The results of this study did not show that …/did not show any significant increase in …. </a:t>
            </a:r>
            <a:endParaRPr lang="zh-CN" altLang="en-US" sz="19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3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 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8064" y="1978152"/>
            <a:ext cx="9206548" cy="414832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3"/>
            </a:pPr>
            <a:r>
              <a:rPr lang="en-US" altLang="zh-CN" sz="1700" b="1" dirty="0">
                <a:solidFill>
                  <a:schemeClr val="accent1">
                    <a:lumMod val="75000"/>
                  </a:schemeClr>
                </a:solidFill>
              </a:rPr>
              <a:t>Unexpected outcome </a:t>
            </a:r>
          </a:p>
          <a:p>
            <a:pPr lvl="1"/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Surprisingly, X was found to …. </a:t>
            </a:r>
          </a:p>
          <a:p>
            <a:pPr lvl="1"/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What is surprising is that …. </a:t>
            </a:r>
          </a:p>
          <a:p>
            <a:pPr lvl="1"/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One unanticipated finding was that …. </a:t>
            </a:r>
          </a:p>
          <a:p>
            <a:pPr lvl="1"/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This finding was unexpected and suggests that …. </a:t>
            </a:r>
          </a:p>
          <a:p>
            <a:pPr lvl="1"/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It is somewhat surprising that no X was noted in this condition …. </a:t>
            </a:r>
          </a:p>
          <a:p>
            <a:pPr lvl="1"/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Contrary to expectations, this study did not find a significant difference between …. </a:t>
            </a:r>
          </a:p>
          <a:p>
            <a:pPr lvl="1"/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However, the ANOVA (one way) showed that these results were not statistically significant. </a:t>
            </a:r>
            <a:endParaRPr lang="zh-CN" altLang="en-US" sz="1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55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 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4892" y="1969008"/>
            <a:ext cx="8915400" cy="3777622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altLang="zh-CN" sz="1700" b="1" dirty="0">
                <a:solidFill>
                  <a:schemeClr val="accent1">
                    <a:lumMod val="75000"/>
                  </a:schemeClr>
                </a:solidFill>
              </a:rPr>
              <a:t>Reference to previous research: support </a:t>
            </a:r>
          </a:p>
          <a:p>
            <a:pPr lvl="1"/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These findings further support the idea of …. </a:t>
            </a:r>
          </a:p>
          <a:p>
            <a:pPr lvl="1"/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This finding confirms the association between …. </a:t>
            </a:r>
          </a:p>
          <a:p>
            <a:pPr lvl="1"/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In accordance with the present results, previous studies have demonstrated that …. </a:t>
            </a:r>
          </a:p>
          <a:p>
            <a:pPr lvl="1"/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The findings observed in this study mirror those of the previous studies that have examined the effect of …. </a:t>
            </a:r>
          </a:p>
          <a:p>
            <a:pPr lvl="1"/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This study produced results which corroborate the findings of a great deal of the previous work in this field. </a:t>
            </a:r>
            <a:endParaRPr lang="zh-CN" altLang="en-US" sz="1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5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 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8918" y="1905000"/>
            <a:ext cx="9279700" cy="4230624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arabicPeriod" startAt="5"/>
            </a:pPr>
            <a:r>
              <a:rPr lang="en-US" altLang="zh-CN" sz="1700" b="1" dirty="0">
                <a:solidFill>
                  <a:schemeClr val="accent1">
                    <a:lumMod val="75000"/>
                  </a:schemeClr>
                </a:solidFill>
              </a:rPr>
              <a:t>Reference to previous research: contradict </a:t>
            </a:r>
          </a:p>
          <a:p>
            <a:pPr lvl="1"/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However, the findings of the current study do not support the previous research. </a:t>
            </a:r>
          </a:p>
          <a:p>
            <a:pPr lvl="1"/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This study has been unable to demonstrate that …. </a:t>
            </a:r>
          </a:p>
          <a:p>
            <a:pPr lvl="1"/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However, this result has not previously been described. </a:t>
            </a:r>
          </a:p>
          <a:p>
            <a:pPr lvl="1"/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In contrast to earlier findings, however, no evidence of X was detected. </a:t>
            </a:r>
          </a:p>
          <a:p>
            <a:pPr lvl="1"/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These results differ from X’s 2003 estimate of Y, but they are broadly consistent with earlier …. </a:t>
            </a:r>
          </a:p>
          <a:p>
            <a:pPr lvl="1"/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Although, these results differ from some published studies (Smith, 1992; Jones, 1996), they are consistent with those of ….</a:t>
            </a:r>
            <a:endParaRPr lang="zh-CN" altLang="en-US" sz="1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98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 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2324" y="1905000"/>
            <a:ext cx="9233980" cy="424891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6"/>
            </a:pPr>
            <a:r>
              <a:rPr lang="en-US" altLang="zh-CN" sz="1700" b="1" dirty="0">
                <a:solidFill>
                  <a:schemeClr val="accent1">
                    <a:lumMod val="75000"/>
                  </a:schemeClr>
                </a:solidFill>
              </a:rPr>
              <a:t>Explanations for results </a:t>
            </a:r>
          </a:p>
          <a:p>
            <a:pPr lvl="1"/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There are several possible explanations for this result. </a:t>
            </a:r>
          </a:p>
          <a:p>
            <a:pPr lvl="1"/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A possible explanation for these results may be the lack of adequate …. </a:t>
            </a:r>
          </a:p>
          <a:p>
            <a:pPr lvl="1"/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This result may be explained by the fact that …. </a:t>
            </a:r>
          </a:p>
          <a:p>
            <a:pPr lvl="1"/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It seems possible that these results are due to …. </a:t>
            </a:r>
          </a:p>
          <a:p>
            <a:pPr lvl="1"/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The observed correlation between X and Y might be explained in this way. …. </a:t>
            </a:r>
          </a:p>
          <a:p>
            <a:pPr lvl="1"/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There are two likely causes for the differences between …. </a:t>
            </a:r>
          </a:p>
          <a:p>
            <a:pPr lvl="1"/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The possible interference of X cannot be ruled out.</a:t>
            </a:r>
            <a:endParaRPr lang="zh-CN" altLang="en-US" sz="1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80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 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1486" y="1905000"/>
            <a:ext cx="9334564" cy="4386072"/>
          </a:xfrm>
        </p:spPr>
        <p:txBody>
          <a:bodyPr/>
          <a:lstStyle/>
          <a:p>
            <a:pPr marL="400050" indent="-400050">
              <a:buFont typeface="+mj-lt"/>
              <a:buAutoNum type="arabicPeriod" startAt="7"/>
            </a:pPr>
            <a:r>
              <a:rPr lang="en-US" altLang="zh-CN" sz="1700" b="1" dirty="0">
                <a:solidFill>
                  <a:schemeClr val="accent1">
                    <a:lumMod val="75000"/>
                  </a:schemeClr>
                </a:solidFill>
              </a:rPr>
              <a:t>Advising cautious interpretation </a:t>
            </a:r>
          </a:p>
          <a:p>
            <a:pPr lvl="1"/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These data must be interpreted with caution because …. </a:t>
            </a:r>
          </a:p>
          <a:p>
            <a:pPr lvl="1"/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These results therefore need to be interpreted with caution. </a:t>
            </a:r>
          </a:p>
          <a:p>
            <a:pPr lvl="1"/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It is important to bear in mind the possible bias in these responses. </a:t>
            </a:r>
          </a:p>
          <a:p>
            <a:pPr lvl="1"/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However, with a small sample size, caution must be applied, as the findings might not be transferable to …. </a:t>
            </a:r>
          </a:p>
          <a:p>
            <a:pPr lvl="1"/>
            <a:r>
              <a:rPr lang="en-US" altLang="zh-CN" sz="1800" b="1" dirty="0">
                <a:solidFill>
                  <a:schemeClr val="bg2">
                    <a:lumMod val="10000"/>
                  </a:schemeClr>
                </a:solidFill>
              </a:rPr>
              <a:t>Although exclusion of X did not reduce the effect on X, these results should be interpreted with caution.</a:t>
            </a:r>
            <a:endParaRPr lang="zh-CN" altLang="en-US" sz="1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7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</TotalTime>
  <Words>1111</Words>
  <Application>Microsoft Office PowerPoint</Application>
  <PresentationFormat>宽屏</PresentationFormat>
  <Paragraphs>104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幼圆</vt:lpstr>
      <vt:lpstr>Arial</vt:lpstr>
      <vt:lpstr>Century Gothic</vt:lpstr>
      <vt:lpstr>Wingdings 3</vt:lpstr>
      <vt:lpstr>丝状</vt:lpstr>
      <vt:lpstr>Discussing findings</vt:lpstr>
      <vt:lpstr>Discussing findings</vt:lpstr>
      <vt:lpstr>General patterns</vt:lpstr>
      <vt:lpstr>General patterns</vt:lpstr>
      <vt:lpstr>General patterns</vt:lpstr>
      <vt:lpstr>General patterns</vt:lpstr>
      <vt:lpstr>General patterns</vt:lpstr>
      <vt:lpstr>General patterns</vt:lpstr>
      <vt:lpstr>General patterns</vt:lpstr>
      <vt:lpstr>General patterns</vt:lpstr>
      <vt:lpstr>General patterns</vt:lpstr>
      <vt:lpstr>General patterns</vt:lpstr>
      <vt:lpstr>General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Discussing findings</dc:title>
  <dc:creator>Windows 用户</dc:creator>
  <cp:lastModifiedBy>Windows 用户</cp:lastModifiedBy>
  <cp:revision>9</cp:revision>
  <dcterms:created xsi:type="dcterms:W3CDTF">2019-02-19T16:25:21Z</dcterms:created>
  <dcterms:modified xsi:type="dcterms:W3CDTF">2019-02-19T16:49:23Z</dcterms:modified>
</cp:coreProperties>
</file>