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7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CD0AA80E-E6C6-41DE-9072-E9540F38664A}" type="datetimeFigureOut">
              <a:rPr lang="zh-CN" altLang="en-US" smtClean="0"/>
              <a:t>2019/4/3</a:t>
            </a:fld>
            <a:endParaRPr lang="zh-CN"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1D60AB9-E296-400E-98C5-D51A8F371D82}" type="slidenum">
              <a:rPr lang="zh-CN" altLang="en-US" smtClean="0"/>
              <a:t>‹#›</a:t>
            </a:fld>
            <a:endParaRPr lang="zh-CN" alt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370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D0AA80E-E6C6-41DE-9072-E9540F38664A}" type="datetimeFigureOut">
              <a:rPr lang="zh-CN" altLang="en-US" smtClean="0"/>
              <a:t>2019/4/3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D60AB9-E296-400E-98C5-D51A8F371D82}" type="slidenum">
              <a:rPr lang="zh-CN" altLang="en-US" smtClean="0"/>
              <a:t>‹#›</a:t>
            </a:fld>
            <a:endParaRPr lang="zh-CN" altLang="en-US"/>
          </a:p>
        </p:txBody>
      </p:sp>
    </p:spTree>
    <p:extLst>
      <p:ext uri="{BB962C8B-B14F-4D97-AF65-F5344CB8AC3E}">
        <p14:creationId xmlns:p14="http://schemas.microsoft.com/office/powerpoint/2010/main" val="1109854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D0AA80E-E6C6-41DE-9072-E9540F38664A}" type="datetimeFigureOut">
              <a:rPr lang="zh-CN" altLang="en-US" smtClean="0"/>
              <a:t>2019/4/3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D60AB9-E296-400E-98C5-D51A8F371D82}" type="slidenum">
              <a:rPr lang="zh-CN" altLang="en-US" smtClean="0"/>
              <a:t>‹#›</a:t>
            </a:fld>
            <a:endParaRPr lang="zh-CN" altLang="en-US"/>
          </a:p>
        </p:txBody>
      </p:sp>
    </p:spTree>
    <p:extLst>
      <p:ext uri="{BB962C8B-B14F-4D97-AF65-F5344CB8AC3E}">
        <p14:creationId xmlns:p14="http://schemas.microsoft.com/office/powerpoint/2010/main" val="37046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D0AA80E-E6C6-41DE-9072-E9540F38664A}" type="datetimeFigureOut">
              <a:rPr lang="zh-CN" altLang="en-US" smtClean="0"/>
              <a:t>2019/4/3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D60AB9-E296-400E-98C5-D51A8F371D82}" type="slidenum">
              <a:rPr lang="zh-CN" altLang="en-US" smtClean="0"/>
              <a:t>‹#›</a:t>
            </a:fld>
            <a:endParaRPr lang="zh-CN" altLang="en-US"/>
          </a:p>
        </p:txBody>
      </p:sp>
    </p:spTree>
    <p:extLst>
      <p:ext uri="{BB962C8B-B14F-4D97-AF65-F5344CB8AC3E}">
        <p14:creationId xmlns:p14="http://schemas.microsoft.com/office/powerpoint/2010/main" val="254791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D0AA80E-E6C6-41DE-9072-E9540F38664A}" type="datetimeFigureOut">
              <a:rPr lang="zh-CN" altLang="en-US" smtClean="0"/>
              <a:t>2019/4/3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D60AB9-E296-400E-98C5-D51A8F371D82}" type="slidenum">
              <a:rPr lang="zh-CN" altLang="en-US" smtClean="0"/>
              <a:t>‹#›</a:t>
            </a:fld>
            <a:endParaRPr lang="zh-CN" alt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756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D0AA80E-E6C6-41DE-9072-E9540F38664A}" type="datetimeFigureOut">
              <a:rPr lang="zh-CN" altLang="en-US" smtClean="0"/>
              <a:t>2019/4/3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1D60AB9-E296-400E-98C5-D51A8F371D82}" type="slidenum">
              <a:rPr lang="zh-CN" altLang="en-US" smtClean="0"/>
              <a:t>‹#›</a:t>
            </a:fld>
            <a:endParaRPr lang="zh-CN" altLang="en-US"/>
          </a:p>
        </p:txBody>
      </p:sp>
    </p:spTree>
    <p:extLst>
      <p:ext uri="{BB962C8B-B14F-4D97-AF65-F5344CB8AC3E}">
        <p14:creationId xmlns:p14="http://schemas.microsoft.com/office/powerpoint/2010/main" val="39922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D0AA80E-E6C6-41DE-9072-E9540F38664A}" type="datetimeFigureOut">
              <a:rPr lang="zh-CN" altLang="en-US" smtClean="0"/>
              <a:t>2019/4/3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1D60AB9-E296-400E-98C5-D51A8F371D82}" type="slidenum">
              <a:rPr lang="zh-CN" altLang="en-US" smtClean="0"/>
              <a:t>‹#›</a:t>
            </a:fld>
            <a:endParaRPr lang="zh-CN" altLang="en-US"/>
          </a:p>
        </p:txBody>
      </p:sp>
    </p:spTree>
    <p:extLst>
      <p:ext uri="{BB962C8B-B14F-4D97-AF65-F5344CB8AC3E}">
        <p14:creationId xmlns:p14="http://schemas.microsoft.com/office/powerpoint/2010/main" val="1432291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D0AA80E-E6C6-41DE-9072-E9540F38664A}" type="datetimeFigureOut">
              <a:rPr lang="zh-CN" altLang="en-US" smtClean="0"/>
              <a:t>2019/4/3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1D60AB9-E296-400E-98C5-D51A8F371D82}" type="slidenum">
              <a:rPr lang="zh-CN" altLang="en-US" smtClean="0"/>
              <a:t>‹#›</a:t>
            </a:fld>
            <a:endParaRPr lang="zh-CN" altLang="en-US"/>
          </a:p>
        </p:txBody>
      </p:sp>
    </p:spTree>
    <p:extLst>
      <p:ext uri="{BB962C8B-B14F-4D97-AF65-F5344CB8AC3E}">
        <p14:creationId xmlns:p14="http://schemas.microsoft.com/office/powerpoint/2010/main" val="315041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0AA80E-E6C6-41DE-9072-E9540F38664A}" type="datetimeFigureOut">
              <a:rPr lang="zh-CN" altLang="en-US" smtClean="0"/>
              <a:t>2019/4/3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1D60AB9-E296-400E-98C5-D51A8F371D82}" type="slidenum">
              <a:rPr lang="zh-CN" altLang="en-US" smtClean="0"/>
              <a:t>‹#›</a:t>
            </a:fld>
            <a:endParaRPr lang="zh-CN" altLang="en-US"/>
          </a:p>
        </p:txBody>
      </p:sp>
    </p:spTree>
    <p:extLst>
      <p:ext uri="{BB962C8B-B14F-4D97-AF65-F5344CB8AC3E}">
        <p14:creationId xmlns:p14="http://schemas.microsoft.com/office/powerpoint/2010/main" val="168360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D0AA80E-E6C6-41DE-9072-E9540F38664A}" type="datetimeFigureOut">
              <a:rPr lang="zh-CN" altLang="en-US" smtClean="0"/>
              <a:t>2019/4/3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1D60AB9-E296-400E-98C5-D51A8F371D82}" type="slidenum">
              <a:rPr lang="zh-CN" altLang="en-US" smtClean="0"/>
              <a:t>‹#›</a:t>
            </a:fld>
            <a:endParaRPr lang="zh-CN" altLang="en-US"/>
          </a:p>
        </p:txBody>
      </p:sp>
    </p:spTree>
    <p:extLst>
      <p:ext uri="{BB962C8B-B14F-4D97-AF65-F5344CB8AC3E}">
        <p14:creationId xmlns:p14="http://schemas.microsoft.com/office/powerpoint/2010/main" val="211969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D0AA80E-E6C6-41DE-9072-E9540F38664A}" type="datetimeFigureOut">
              <a:rPr lang="zh-CN" altLang="en-US" smtClean="0"/>
              <a:t>2019/4/3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1D60AB9-E296-400E-98C5-D51A8F371D82}" type="slidenum">
              <a:rPr lang="zh-CN" altLang="en-US" smtClean="0"/>
              <a:t>‹#›</a:t>
            </a:fld>
            <a:endParaRPr lang="zh-CN" altLang="en-US"/>
          </a:p>
        </p:txBody>
      </p:sp>
    </p:spTree>
    <p:extLst>
      <p:ext uri="{BB962C8B-B14F-4D97-AF65-F5344CB8AC3E}">
        <p14:creationId xmlns:p14="http://schemas.microsoft.com/office/powerpoint/2010/main" val="85464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CD0AA80E-E6C6-41DE-9072-E9540F38664A}" type="datetimeFigureOut">
              <a:rPr lang="zh-CN" altLang="en-US" smtClean="0"/>
              <a:t>2019/4/3</a:t>
            </a:fld>
            <a:endParaRPr lang="zh-CN"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1D60AB9-E296-400E-98C5-D51A8F371D82}" type="slidenum">
              <a:rPr lang="zh-CN" altLang="en-US" smtClean="0"/>
              <a:t>‹#›</a:t>
            </a:fld>
            <a:endParaRPr lang="zh-CN" altLang="en-US"/>
          </a:p>
        </p:txBody>
      </p:sp>
    </p:spTree>
    <p:extLst>
      <p:ext uri="{BB962C8B-B14F-4D97-AF65-F5344CB8AC3E}">
        <p14:creationId xmlns:p14="http://schemas.microsoft.com/office/powerpoint/2010/main" val="108343373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Writing conclusions</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95353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patterns</a:t>
            </a:r>
            <a:endParaRPr lang="zh-CN" altLang="en-US" dirty="0"/>
          </a:p>
        </p:txBody>
      </p:sp>
      <p:sp>
        <p:nvSpPr>
          <p:cNvPr id="3" name="内容占位符 2"/>
          <p:cNvSpPr>
            <a:spLocks noGrp="1"/>
          </p:cNvSpPr>
          <p:nvPr>
            <p:ph idx="1"/>
          </p:nvPr>
        </p:nvSpPr>
        <p:spPr>
          <a:xfrm>
            <a:off x="1051560" y="1618488"/>
            <a:ext cx="10698480" cy="4892040"/>
          </a:xfrm>
        </p:spPr>
        <p:txBody>
          <a:bodyPr>
            <a:normAutofit fontScale="70000" lnSpcReduction="20000"/>
          </a:bodyPr>
          <a:lstStyle/>
          <a:p>
            <a:pPr marL="560070" indent="-514350">
              <a:lnSpc>
                <a:spcPct val="110000"/>
              </a:lnSpc>
              <a:buClr>
                <a:schemeClr val="accent1">
                  <a:lumMod val="50000"/>
                </a:schemeClr>
              </a:buClr>
              <a:buFont typeface="+mj-lt"/>
              <a:buAutoNum type="arabicPeriod" startAt="8"/>
            </a:pPr>
            <a:r>
              <a:rPr lang="en-US" altLang="zh-CN" sz="3100" b="1" dirty="0">
                <a:solidFill>
                  <a:schemeClr val="accent5">
                    <a:lumMod val="50000"/>
                  </a:schemeClr>
                </a:solidFill>
              </a:rPr>
              <a:t>Implications or recommendations for practice or policy </a:t>
            </a:r>
          </a:p>
          <a:p>
            <a:pPr lvl="1">
              <a:lnSpc>
                <a:spcPct val="120000"/>
              </a:lnSpc>
            </a:pPr>
            <a:r>
              <a:rPr lang="en-US" altLang="zh-CN" sz="3200" b="1" i="1" dirty="0"/>
              <a:t>Other types of X could include: a), b). …. </a:t>
            </a:r>
          </a:p>
          <a:p>
            <a:pPr lvl="1">
              <a:lnSpc>
                <a:spcPct val="120000"/>
              </a:lnSpc>
            </a:pPr>
            <a:r>
              <a:rPr lang="en-US" altLang="zh-CN" sz="3200" b="1" i="1" dirty="0"/>
              <a:t>There is, therefore, a definite need for …. </a:t>
            </a:r>
          </a:p>
          <a:p>
            <a:pPr lvl="1">
              <a:lnSpc>
                <a:spcPct val="120000"/>
              </a:lnSpc>
            </a:pPr>
            <a:r>
              <a:rPr lang="en-US" altLang="zh-CN" sz="3200" b="1" i="1" dirty="0"/>
              <a:t>Moreover, more X should be made available to …. </a:t>
            </a:r>
          </a:p>
          <a:p>
            <a:pPr lvl="1">
              <a:lnSpc>
                <a:spcPct val="120000"/>
              </a:lnSpc>
            </a:pPr>
            <a:r>
              <a:rPr lang="en-US" altLang="zh-CN" sz="3200" b="1" i="1" dirty="0"/>
              <a:t>Another important practical implication is that …. </a:t>
            </a:r>
          </a:p>
          <a:p>
            <a:pPr lvl="1">
              <a:lnSpc>
                <a:spcPct val="120000"/>
              </a:lnSpc>
            </a:pPr>
            <a:r>
              <a:rPr lang="en-US" altLang="zh-CN" sz="3200" b="1" i="1" dirty="0"/>
              <a:t>Unless governments adopt X, Y will not be attained.</a:t>
            </a:r>
          </a:p>
          <a:p>
            <a:pPr lvl="1">
              <a:lnSpc>
                <a:spcPct val="120000"/>
              </a:lnSpc>
            </a:pPr>
            <a:r>
              <a:rPr lang="en-US" altLang="zh-CN" sz="3200" b="1" i="1" dirty="0"/>
              <a:t>These findings suggest several courses of action for …. </a:t>
            </a:r>
          </a:p>
          <a:p>
            <a:pPr lvl="1">
              <a:lnSpc>
                <a:spcPct val="120000"/>
              </a:lnSpc>
            </a:pPr>
            <a:r>
              <a:rPr lang="en-US" altLang="zh-CN" sz="3200" b="1" i="1" dirty="0"/>
              <a:t>A reasonable approach to tackle this issue could be to …. </a:t>
            </a:r>
          </a:p>
          <a:p>
            <a:pPr lvl="1">
              <a:lnSpc>
                <a:spcPct val="120000"/>
              </a:lnSpc>
            </a:pPr>
            <a:r>
              <a:rPr lang="en-US" altLang="zh-CN" sz="3200" b="1" i="1" dirty="0"/>
              <a:t>There are a number of important changes which need to be made. </a:t>
            </a:r>
          </a:p>
          <a:p>
            <a:pPr lvl="1">
              <a:lnSpc>
                <a:spcPct val="120000"/>
              </a:lnSpc>
            </a:pPr>
            <a:r>
              <a:rPr lang="en-US" altLang="zh-CN" sz="3200" b="1" i="1" dirty="0"/>
              <a:t>A key policy priority should therefore be to plan for the long-term care of …. </a:t>
            </a:r>
          </a:p>
          <a:p>
            <a:pPr lvl="1">
              <a:lnSpc>
                <a:spcPct val="120000"/>
              </a:lnSpc>
            </a:pPr>
            <a:r>
              <a:rPr lang="en-US" altLang="zh-CN" sz="3200" b="1" i="1" dirty="0"/>
              <a:t>Taken together, these findings do not support strong recommendations to …. </a:t>
            </a:r>
          </a:p>
          <a:p>
            <a:pPr lvl="1">
              <a:lnSpc>
                <a:spcPct val="120000"/>
              </a:lnSpc>
            </a:pPr>
            <a:r>
              <a:rPr lang="en-US" altLang="zh-CN" sz="3200" b="1" i="1" dirty="0"/>
              <a:t>The findings of this study have a number of important implications for future practice</a:t>
            </a:r>
            <a:r>
              <a:rPr lang="en-US" altLang="zh-CN" dirty="0" smtClean="0"/>
              <a:t>. </a:t>
            </a:r>
            <a:endParaRPr lang="zh-CN" altLang="en-US" dirty="0"/>
          </a:p>
        </p:txBody>
      </p:sp>
    </p:spTree>
    <p:extLst>
      <p:ext uri="{BB962C8B-B14F-4D97-AF65-F5344CB8AC3E}">
        <p14:creationId xmlns:p14="http://schemas.microsoft.com/office/powerpoint/2010/main" val="393758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Writing conclusions</a:t>
            </a:r>
            <a:endParaRPr lang="zh-CN" altLang="en-US" dirty="0"/>
          </a:p>
        </p:txBody>
      </p:sp>
      <p:sp>
        <p:nvSpPr>
          <p:cNvPr id="3" name="内容占位符 2"/>
          <p:cNvSpPr>
            <a:spLocks noGrp="1"/>
          </p:cNvSpPr>
          <p:nvPr>
            <p:ph idx="1"/>
          </p:nvPr>
        </p:nvSpPr>
        <p:spPr>
          <a:xfrm>
            <a:off x="1143000" y="1828800"/>
            <a:ext cx="10378440" cy="4480560"/>
          </a:xfrm>
        </p:spPr>
        <p:txBody>
          <a:bodyPr>
            <a:normAutofit/>
          </a:bodyPr>
          <a:lstStyle/>
          <a:p>
            <a:r>
              <a:rPr lang="en-US" altLang="zh-CN" sz="2400" dirty="0" smtClean="0"/>
              <a:t>Conclusions are shorter sections of academic texts which usually serve two functions. The first is to </a:t>
            </a:r>
            <a:r>
              <a:rPr lang="en-US" altLang="zh-CN" sz="2400" dirty="0" err="1" smtClean="0"/>
              <a:t>summarise</a:t>
            </a:r>
            <a:r>
              <a:rPr lang="en-US" altLang="zh-CN" sz="2400" dirty="0" smtClean="0"/>
              <a:t> and bring together the main areas covered in the writing, which might be called ‘looking back’; and the second is to give a final comment or judgement on this. The final comment may also include making suggestions for improvement and speculating on future directions. </a:t>
            </a:r>
          </a:p>
          <a:p>
            <a:pPr marL="0" indent="0">
              <a:buNone/>
            </a:pPr>
            <a:endParaRPr lang="en-US" altLang="zh-CN" sz="2400" dirty="0" smtClean="0"/>
          </a:p>
          <a:p>
            <a:r>
              <a:rPr lang="en-US" altLang="zh-CN" sz="2400" dirty="0" smtClean="0"/>
              <a:t>In dissertations and research papers, conclusions tend to be more complex and will also include sections on significance of the findings and recommendations for future work. Conclusions may be optional in research articles where consolidation of the study and general implications are covered in the Discussion section. However, they are usually expected in dissertations and essays. </a:t>
            </a:r>
          </a:p>
          <a:p>
            <a:endParaRPr lang="zh-CN" altLang="en-US" dirty="0"/>
          </a:p>
        </p:txBody>
      </p:sp>
    </p:spTree>
    <p:extLst>
      <p:ext uri="{BB962C8B-B14F-4D97-AF65-F5344CB8AC3E}">
        <p14:creationId xmlns:p14="http://schemas.microsoft.com/office/powerpoint/2010/main" val="3613496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patterns</a:t>
            </a:r>
            <a:endParaRPr lang="zh-CN" altLang="en-US" dirty="0"/>
          </a:p>
        </p:txBody>
      </p:sp>
      <p:sp>
        <p:nvSpPr>
          <p:cNvPr id="3" name="内容占位符 2"/>
          <p:cNvSpPr>
            <a:spLocks noGrp="1"/>
          </p:cNvSpPr>
          <p:nvPr>
            <p:ph idx="1"/>
          </p:nvPr>
        </p:nvSpPr>
        <p:spPr>
          <a:xfrm>
            <a:off x="1143000" y="1810512"/>
            <a:ext cx="10479024" cy="4581144"/>
          </a:xfrm>
        </p:spPr>
        <p:txBody>
          <a:bodyPr>
            <a:normAutofit/>
          </a:bodyPr>
          <a:lstStyle/>
          <a:p>
            <a:pPr marL="502920" indent="-457200">
              <a:buClr>
                <a:schemeClr val="accent1">
                  <a:lumMod val="50000"/>
                </a:schemeClr>
              </a:buClr>
              <a:buFont typeface="+mj-lt"/>
              <a:buAutoNum type="arabicPeriod"/>
            </a:pPr>
            <a:r>
              <a:rPr lang="en-US" altLang="zh-CN" b="1" dirty="0" smtClean="0">
                <a:solidFill>
                  <a:schemeClr val="accent5">
                    <a:lumMod val="50000"/>
                  </a:schemeClr>
                </a:solidFill>
              </a:rPr>
              <a:t>Restatement of aims  </a:t>
            </a:r>
          </a:p>
          <a:p>
            <a:pPr lvl="1">
              <a:lnSpc>
                <a:spcPct val="100000"/>
              </a:lnSpc>
            </a:pPr>
            <a:r>
              <a:rPr lang="en-US" altLang="zh-CN" sz="2200" b="1" i="1" dirty="0" smtClean="0"/>
              <a:t>This paper has argued that …. </a:t>
            </a:r>
          </a:p>
          <a:p>
            <a:pPr lvl="1">
              <a:lnSpc>
                <a:spcPct val="100000"/>
              </a:lnSpc>
            </a:pPr>
            <a:r>
              <a:rPr lang="en-US" altLang="zh-CN" sz="2200" b="1" i="1" dirty="0" smtClean="0"/>
              <a:t>This study set out to determine …. </a:t>
            </a:r>
          </a:p>
          <a:p>
            <a:pPr lvl="1">
              <a:lnSpc>
                <a:spcPct val="100000"/>
              </a:lnSpc>
            </a:pPr>
            <a:r>
              <a:rPr lang="en-US" altLang="zh-CN" sz="2200" b="1" i="1" dirty="0" smtClean="0"/>
              <a:t>The present study was designed to determine the effect of …. </a:t>
            </a:r>
          </a:p>
          <a:p>
            <a:pPr lvl="1">
              <a:lnSpc>
                <a:spcPct val="100000"/>
              </a:lnSpc>
            </a:pPr>
            <a:r>
              <a:rPr lang="en-US" altLang="zh-CN" sz="2200" b="1" i="1" dirty="0" smtClean="0"/>
              <a:t>The main goal of the current study was to determine …. </a:t>
            </a:r>
          </a:p>
          <a:p>
            <a:pPr lvl="1">
              <a:lnSpc>
                <a:spcPct val="100000"/>
              </a:lnSpc>
            </a:pPr>
            <a:r>
              <a:rPr lang="en-US" altLang="zh-CN" sz="2200" b="1" i="1" dirty="0" smtClean="0"/>
              <a:t>In this investigation, the aim was to assess …. </a:t>
            </a:r>
          </a:p>
          <a:p>
            <a:pPr lvl="1">
              <a:lnSpc>
                <a:spcPct val="100000"/>
              </a:lnSpc>
            </a:pPr>
            <a:r>
              <a:rPr lang="en-US" altLang="zh-CN" sz="2200" b="1" i="1" dirty="0" smtClean="0"/>
              <a:t>This project was undertaken to design …, and evaluate …. </a:t>
            </a:r>
          </a:p>
          <a:p>
            <a:pPr lvl="1">
              <a:lnSpc>
                <a:spcPct val="100000"/>
              </a:lnSpc>
            </a:pPr>
            <a:r>
              <a:rPr lang="en-US" altLang="zh-CN" sz="2200" b="1" i="1" dirty="0" smtClean="0"/>
              <a:t>Returning to the hypothesis/question posed at the beginning of this study, it is now possible to state that …</a:t>
            </a:r>
            <a:endParaRPr lang="zh-CN" altLang="en-US" sz="2200" b="1" i="1" dirty="0"/>
          </a:p>
        </p:txBody>
      </p:sp>
    </p:spTree>
    <p:extLst>
      <p:ext uri="{BB962C8B-B14F-4D97-AF65-F5344CB8AC3E}">
        <p14:creationId xmlns:p14="http://schemas.microsoft.com/office/powerpoint/2010/main" val="4068958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patterns</a:t>
            </a:r>
            <a:endParaRPr lang="zh-CN" altLang="en-US" dirty="0"/>
          </a:p>
        </p:txBody>
      </p:sp>
      <p:sp>
        <p:nvSpPr>
          <p:cNvPr id="3" name="内容占位符 2"/>
          <p:cNvSpPr>
            <a:spLocks noGrp="1"/>
          </p:cNvSpPr>
          <p:nvPr>
            <p:ph idx="1"/>
          </p:nvPr>
        </p:nvSpPr>
        <p:spPr>
          <a:xfrm>
            <a:off x="1143000" y="1764792"/>
            <a:ext cx="9872871" cy="4331208"/>
          </a:xfrm>
        </p:spPr>
        <p:txBody>
          <a:bodyPr>
            <a:normAutofit/>
          </a:bodyPr>
          <a:lstStyle/>
          <a:p>
            <a:pPr marL="502920" indent="-457200">
              <a:lnSpc>
                <a:spcPct val="110000"/>
              </a:lnSpc>
              <a:buClr>
                <a:schemeClr val="accent1">
                  <a:lumMod val="50000"/>
                </a:schemeClr>
              </a:buClr>
              <a:buFont typeface="+mj-lt"/>
              <a:buAutoNum type="arabicPeriod" startAt="2"/>
            </a:pPr>
            <a:r>
              <a:rPr lang="en-US" altLang="zh-CN" sz="2400" b="1" dirty="0">
                <a:solidFill>
                  <a:schemeClr val="accent5">
                    <a:lumMod val="50000"/>
                  </a:schemeClr>
                </a:solidFill>
              </a:rPr>
              <a:t>Summarising research findings </a:t>
            </a:r>
          </a:p>
          <a:p>
            <a:pPr lvl="1">
              <a:lnSpc>
                <a:spcPct val="100000"/>
              </a:lnSpc>
            </a:pPr>
            <a:r>
              <a:rPr lang="en-US" altLang="zh-CN" sz="2200" b="1" i="1" dirty="0"/>
              <a:t>This study has shown that …. </a:t>
            </a:r>
          </a:p>
          <a:p>
            <a:pPr lvl="1">
              <a:lnSpc>
                <a:spcPct val="100000"/>
              </a:lnSpc>
            </a:pPr>
            <a:r>
              <a:rPr lang="en-US" altLang="zh-CN" sz="2200" b="1" i="1" dirty="0"/>
              <a:t>The investigation of X has shown that …. </a:t>
            </a:r>
          </a:p>
          <a:p>
            <a:pPr lvl="1">
              <a:lnSpc>
                <a:spcPct val="100000"/>
              </a:lnSpc>
            </a:pPr>
            <a:r>
              <a:rPr lang="en-US" altLang="zh-CN" sz="2200" b="1" i="1" dirty="0"/>
              <a:t>These findings suggest that in general …. </a:t>
            </a:r>
          </a:p>
          <a:p>
            <a:pPr lvl="1">
              <a:lnSpc>
                <a:spcPct val="100000"/>
              </a:lnSpc>
            </a:pPr>
            <a:r>
              <a:rPr lang="en-US" altLang="zh-CN" sz="2200" b="1" i="1" dirty="0"/>
              <a:t>One of the more significant findings to emerge from this study is that …. </a:t>
            </a:r>
          </a:p>
          <a:p>
            <a:pPr lvl="1">
              <a:lnSpc>
                <a:spcPct val="100000"/>
              </a:lnSpc>
            </a:pPr>
            <a:r>
              <a:rPr lang="en-US" altLang="zh-CN" sz="2200" b="1" i="1" dirty="0"/>
              <a:t>This study has found that generally …. </a:t>
            </a:r>
          </a:p>
          <a:p>
            <a:pPr lvl="1">
              <a:lnSpc>
                <a:spcPct val="100000"/>
              </a:lnSpc>
            </a:pPr>
            <a:r>
              <a:rPr lang="en-US" altLang="zh-CN" sz="2200" b="1" i="1" dirty="0"/>
              <a:t>The relevance of X is clearly supported by the current findings. </a:t>
            </a:r>
          </a:p>
          <a:p>
            <a:pPr lvl="1">
              <a:lnSpc>
                <a:spcPct val="100000"/>
              </a:lnSpc>
            </a:pPr>
            <a:r>
              <a:rPr lang="en-US" altLang="zh-CN" sz="2200" b="1" i="1" dirty="0"/>
              <a:t>The most obvious finding to emerge from this study is that …. </a:t>
            </a:r>
          </a:p>
          <a:p>
            <a:pPr lvl="1">
              <a:lnSpc>
                <a:spcPct val="100000"/>
              </a:lnSpc>
            </a:pPr>
            <a:r>
              <a:rPr lang="en-US" altLang="zh-CN" sz="2200" b="1" i="1" dirty="0"/>
              <a:t>X, Y and Z emerged as reliable predictors of …. </a:t>
            </a:r>
          </a:p>
          <a:p>
            <a:pPr lvl="1">
              <a:lnSpc>
                <a:spcPct val="100000"/>
              </a:lnSpc>
            </a:pPr>
            <a:r>
              <a:rPr lang="en-US" altLang="zh-CN" sz="2200" b="1" i="1" dirty="0"/>
              <a:t>Multiple regression analysis revealed that the …. </a:t>
            </a:r>
            <a:endParaRPr lang="zh-CN" altLang="en-US" sz="2200" b="1" i="1" dirty="0"/>
          </a:p>
        </p:txBody>
      </p:sp>
    </p:spTree>
    <p:extLst>
      <p:ext uri="{BB962C8B-B14F-4D97-AF65-F5344CB8AC3E}">
        <p14:creationId xmlns:p14="http://schemas.microsoft.com/office/powerpoint/2010/main" val="1530791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patterns</a:t>
            </a:r>
            <a:endParaRPr lang="zh-CN" altLang="en-US" dirty="0"/>
          </a:p>
        </p:txBody>
      </p:sp>
      <p:sp>
        <p:nvSpPr>
          <p:cNvPr id="3" name="内容占位符 2"/>
          <p:cNvSpPr>
            <a:spLocks noGrp="1"/>
          </p:cNvSpPr>
          <p:nvPr>
            <p:ph idx="1"/>
          </p:nvPr>
        </p:nvSpPr>
        <p:spPr>
          <a:xfrm>
            <a:off x="1143000" y="1773936"/>
            <a:ext cx="9872871" cy="4322064"/>
          </a:xfrm>
        </p:spPr>
        <p:txBody>
          <a:bodyPr>
            <a:normAutofit/>
          </a:bodyPr>
          <a:lstStyle/>
          <a:p>
            <a:pPr marL="502920" indent="-457200">
              <a:buClr>
                <a:schemeClr val="accent1">
                  <a:lumMod val="50000"/>
                </a:schemeClr>
              </a:buClr>
              <a:buFont typeface="+mj-lt"/>
              <a:buAutoNum type="arabicPeriod" startAt="3"/>
            </a:pPr>
            <a:r>
              <a:rPr lang="en-US" altLang="zh-CN" b="1" dirty="0">
                <a:solidFill>
                  <a:schemeClr val="accent5">
                    <a:lumMod val="50000"/>
                  </a:schemeClr>
                </a:solidFill>
              </a:rPr>
              <a:t>Suggesting implications </a:t>
            </a:r>
          </a:p>
          <a:p>
            <a:pPr lvl="1">
              <a:lnSpc>
                <a:spcPct val="100000"/>
              </a:lnSpc>
            </a:pPr>
            <a:r>
              <a:rPr lang="en-US" altLang="zh-CN" sz="2200" b="1" i="1" dirty="0"/>
              <a:t>The evidence from this study suggests that …. </a:t>
            </a:r>
          </a:p>
          <a:p>
            <a:pPr lvl="1">
              <a:lnSpc>
                <a:spcPct val="100000"/>
              </a:lnSpc>
            </a:pPr>
            <a:r>
              <a:rPr lang="en-US" altLang="zh-CN" sz="2200" b="1" i="1" dirty="0"/>
              <a:t>The following conclusions can be drawn from the present study …. </a:t>
            </a:r>
          </a:p>
          <a:p>
            <a:pPr lvl="1">
              <a:lnSpc>
                <a:spcPct val="100000"/>
              </a:lnSpc>
            </a:pPr>
            <a:r>
              <a:rPr lang="en-US" altLang="zh-CN" sz="2200" b="1" i="1" dirty="0"/>
              <a:t>The results of this study indicate that …. </a:t>
            </a:r>
          </a:p>
          <a:p>
            <a:pPr lvl="1">
              <a:lnSpc>
                <a:spcPct val="100000"/>
              </a:lnSpc>
            </a:pPr>
            <a:r>
              <a:rPr lang="en-US" altLang="zh-CN" sz="2200" b="1" i="1" dirty="0"/>
              <a:t>The results of this research support the idea that …. </a:t>
            </a:r>
          </a:p>
          <a:p>
            <a:pPr lvl="1">
              <a:lnSpc>
                <a:spcPct val="100000"/>
              </a:lnSpc>
            </a:pPr>
            <a:r>
              <a:rPr lang="en-US" altLang="zh-CN" sz="2200" b="1" i="1" dirty="0"/>
              <a:t>Taken together, these results suggest that …. </a:t>
            </a:r>
          </a:p>
          <a:p>
            <a:pPr lvl="1">
              <a:lnSpc>
                <a:spcPct val="100000"/>
              </a:lnSpc>
            </a:pPr>
            <a:r>
              <a:rPr lang="en-US" altLang="zh-CN" sz="2200" b="1" i="1" dirty="0"/>
              <a:t>An implication of this is the possibility that …. </a:t>
            </a:r>
          </a:p>
          <a:p>
            <a:pPr lvl="1">
              <a:lnSpc>
                <a:spcPct val="100000"/>
              </a:lnSpc>
            </a:pPr>
            <a:r>
              <a:rPr lang="en-US" altLang="zh-CN" sz="2200" b="1" i="1" dirty="0"/>
              <a:t>The findings of this study suggest that …. </a:t>
            </a:r>
            <a:endParaRPr lang="zh-CN" altLang="en-US" sz="2200" b="1" i="1" dirty="0"/>
          </a:p>
        </p:txBody>
      </p:sp>
    </p:spTree>
    <p:extLst>
      <p:ext uri="{BB962C8B-B14F-4D97-AF65-F5344CB8AC3E}">
        <p14:creationId xmlns:p14="http://schemas.microsoft.com/office/powerpoint/2010/main" val="4074619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patterns</a:t>
            </a:r>
            <a:endParaRPr lang="zh-CN" altLang="en-US" dirty="0"/>
          </a:p>
        </p:txBody>
      </p:sp>
      <p:sp>
        <p:nvSpPr>
          <p:cNvPr id="3" name="内容占位符 2"/>
          <p:cNvSpPr>
            <a:spLocks noGrp="1"/>
          </p:cNvSpPr>
          <p:nvPr>
            <p:ph idx="1"/>
          </p:nvPr>
        </p:nvSpPr>
        <p:spPr>
          <a:xfrm>
            <a:off x="1143000" y="1700784"/>
            <a:ext cx="10378440" cy="4736592"/>
          </a:xfrm>
        </p:spPr>
        <p:txBody>
          <a:bodyPr>
            <a:normAutofit fontScale="55000" lnSpcReduction="20000"/>
          </a:bodyPr>
          <a:lstStyle/>
          <a:p>
            <a:pPr marL="560070" indent="-514350">
              <a:lnSpc>
                <a:spcPct val="110000"/>
              </a:lnSpc>
              <a:buClr>
                <a:schemeClr val="accent1">
                  <a:lumMod val="50000"/>
                </a:schemeClr>
              </a:buClr>
              <a:buFont typeface="+mj-lt"/>
              <a:buAutoNum type="arabicPeriod" startAt="4"/>
            </a:pPr>
            <a:r>
              <a:rPr lang="en-US" altLang="zh-CN" sz="3100" b="1" dirty="0">
                <a:solidFill>
                  <a:schemeClr val="accent5">
                    <a:lumMod val="50000"/>
                  </a:schemeClr>
                </a:solidFill>
              </a:rPr>
              <a:t>Significance of the findings or research contribution </a:t>
            </a:r>
          </a:p>
          <a:p>
            <a:pPr lvl="1">
              <a:lnSpc>
                <a:spcPct val="120000"/>
              </a:lnSpc>
            </a:pPr>
            <a:r>
              <a:rPr lang="en-US" altLang="zh-CN" sz="3500" b="1" i="1" dirty="0"/>
              <a:t>This research extends our knowledge of …. </a:t>
            </a:r>
          </a:p>
          <a:p>
            <a:pPr lvl="1">
              <a:lnSpc>
                <a:spcPct val="120000"/>
              </a:lnSpc>
            </a:pPr>
            <a:r>
              <a:rPr lang="en-US" altLang="zh-CN" sz="3500" b="1" i="1" dirty="0"/>
              <a:t>The present study makes several noteworthy contributions to …. </a:t>
            </a:r>
          </a:p>
          <a:p>
            <a:pPr lvl="1">
              <a:lnSpc>
                <a:spcPct val="120000"/>
              </a:lnSpc>
            </a:pPr>
            <a:r>
              <a:rPr lang="en-US" altLang="zh-CN" sz="3500" b="1" i="1" dirty="0"/>
              <a:t>This work contributes to existing knowledge X by providing …. </a:t>
            </a:r>
          </a:p>
          <a:p>
            <a:pPr lvl="1">
              <a:lnSpc>
                <a:spcPct val="120000"/>
              </a:lnSpc>
            </a:pPr>
            <a:r>
              <a:rPr lang="en-US" altLang="zh-CN" sz="3500" b="1" i="1" dirty="0"/>
              <a:t>The present study provides additional evidence with respect to …. </a:t>
            </a:r>
          </a:p>
          <a:p>
            <a:pPr lvl="1">
              <a:lnSpc>
                <a:spcPct val="120000"/>
              </a:lnSpc>
            </a:pPr>
            <a:r>
              <a:rPr lang="en-US" altLang="zh-CN" sz="3500" b="1" i="1" dirty="0"/>
              <a:t>The current findings add to a growing body of literature on …. </a:t>
            </a:r>
          </a:p>
          <a:p>
            <a:pPr lvl="1">
              <a:lnSpc>
                <a:spcPct val="120000"/>
              </a:lnSpc>
            </a:pPr>
            <a:r>
              <a:rPr lang="en-US" altLang="zh-CN" sz="3500" b="1" i="1" dirty="0"/>
              <a:t>The study has confirmed the findings of Smith et al. (2001) which found that …. </a:t>
            </a:r>
          </a:p>
          <a:p>
            <a:pPr lvl="1">
              <a:lnSpc>
                <a:spcPct val="120000"/>
              </a:lnSpc>
            </a:pPr>
            <a:r>
              <a:rPr lang="en-US" altLang="zh-CN" sz="3500" b="1" i="1" dirty="0"/>
              <a:t>The findings from this study make several contributions to the current literature. First,… </a:t>
            </a:r>
          </a:p>
          <a:p>
            <a:pPr lvl="1">
              <a:lnSpc>
                <a:spcPct val="120000"/>
              </a:lnSpc>
            </a:pPr>
            <a:r>
              <a:rPr lang="en-US" altLang="zh-CN" sz="3500" b="1" i="1" dirty="0"/>
              <a:t>The present study confirms previous findings and contributes additional evidence that suggests …. </a:t>
            </a:r>
          </a:p>
          <a:p>
            <a:pPr lvl="1">
              <a:lnSpc>
                <a:spcPct val="120000"/>
              </a:lnSpc>
            </a:pPr>
            <a:r>
              <a:rPr lang="en-US" altLang="zh-CN" sz="3500" b="1" i="1" dirty="0"/>
              <a:t>This research has several practical applications. Firstly, it points to …. </a:t>
            </a:r>
          </a:p>
          <a:p>
            <a:pPr lvl="1">
              <a:lnSpc>
                <a:spcPct val="120000"/>
              </a:lnSpc>
            </a:pPr>
            <a:r>
              <a:rPr lang="en-US" altLang="zh-CN" sz="3500" b="1" i="1" dirty="0"/>
              <a:t>This is the first time that X has been used to explore …. </a:t>
            </a:r>
          </a:p>
          <a:p>
            <a:pPr lvl="1">
              <a:lnSpc>
                <a:spcPct val="120000"/>
              </a:lnSpc>
            </a:pPr>
            <a:r>
              <a:rPr lang="en-US" altLang="zh-CN" sz="3500" b="1" i="1" dirty="0"/>
              <a:t>This research will serve as a base for future studies and …. </a:t>
            </a:r>
          </a:p>
          <a:p>
            <a:endParaRPr lang="zh-CN" altLang="en-US" dirty="0"/>
          </a:p>
        </p:txBody>
      </p:sp>
    </p:spTree>
    <p:extLst>
      <p:ext uri="{BB962C8B-B14F-4D97-AF65-F5344CB8AC3E}">
        <p14:creationId xmlns:p14="http://schemas.microsoft.com/office/powerpoint/2010/main" val="350915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patterns</a:t>
            </a:r>
            <a:endParaRPr lang="zh-CN" altLang="en-US" dirty="0"/>
          </a:p>
        </p:txBody>
      </p:sp>
      <p:sp>
        <p:nvSpPr>
          <p:cNvPr id="3" name="内容占位符 2"/>
          <p:cNvSpPr>
            <a:spLocks noGrp="1"/>
          </p:cNvSpPr>
          <p:nvPr>
            <p:ph idx="1"/>
          </p:nvPr>
        </p:nvSpPr>
        <p:spPr>
          <a:xfrm>
            <a:off x="1143000" y="1709928"/>
            <a:ext cx="9872871" cy="4386072"/>
          </a:xfrm>
        </p:spPr>
        <p:txBody>
          <a:bodyPr/>
          <a:lstStyle/>
          <a:p>
            <a:pPr marL="502920" indent="-457200">
              <a:buClr>
                <a:schemeClr val="accent1">
                  <a:lumMod val="50000"/>
                </a:schemeClr>
              </a:buClr>
              <a:buFont typeface="+mj-lt"/>
              <a:buAutoNum type="arabicPeriod" startAt="5"/>
            </a:pPr>
            <a:r>
              <a:rPr lang="en-US" altLang="zh-CN" b="1" dirty="0">
                <a:solidFill>
                  <a:schemeClr val="accent5">
                    <a:lumMod val="50000"/>
                  </a:schemeClr>
                </a:solidFill>
              </a:rPr>
              <a:t>Significance of the findings with a qualification </a:t>
            </a:r>
            <a:endParaRPr lang="en-US" altLang="zh-CN" b="1" dirty="0" smtClean="0">
              <a:solidFill>
                <a:schemeClr val="accent5">
                  <a:lumMod val="50000"/>
                </a:schemeClr>
              </a:solidFill>
            </a:endParaRPr>
          </a:p>
          <a:p>
            <a:pPr marL="502920" indent="-457200">
              <a:buClr>
                <a:schemeClr val="accent1">
                  <a:lumMod val="50000"/>
                </a:schemeClr>
              </a:buClr>
              <a:buFont typeface="+mj-lt"/>
              <a:buAutoNum type="arabicPeriod" startAt="5"/>
            </a:pPr>
            <a:endParaRPr lang="en-US" altLang="zh-CN" b="1" dirty="0">
              <a:solidFill>
                <a:schemeClr val="accent5">
                  <a:lumMod val="50000"/>
                </a:schemeClr>
              </a:solidFill>
            </a:endParaRPr>
          </a:p>
          <a:p>
            <a:pPr lvl="1">
              <a:lnSpc>
                <a:spcPct val="100000"/>
              </a:lnSpc>
            </a:pPr>
            <a:r>
              <a:rPr lang="en-US" altLang="zh-CN" sz="2200" b="1" i="1" dirty="0"/>
              <a:t>Whilst this study did not confirm X, it did partially substantiate …. </a:t>
            </a:r>
          </a:p>
          <a:p>
            <a:pPr lvl="1">
              <a:lnSpc>
                <a:spcPct val="100000"/>
              </a:lnSpc>
            </a:pPr>
            <a:r>
              <a:rPr lang="en-US" altLang="zh-CN" sz="2200" b="1" i="1" dirty="0"/>
              <a:t>Despite its exploratory nature, this study offers some insight into …. </a:t>
            </a:r>
          </a:p>
          <a:p>
            <a:pPr lvl="1">
              <a:lnSpc>
                <a:spcPct val="100000"/>
              </a:lnSpc>
            </a:pPr>
            <a:r>
              <a:rPr lang="en-US" altLang="zh-CN" sz="2200" b="1" i="1" dirty="0"/>
              <a:t>Although the current study is based on a small sample of participants, the findings suggest …. </a:t>
            </a:r>
          </a:p>
          <a:p>
            <a:pPr lvl="1">
              <a:lnSpc>
                <a:spcPct val="100000"/>
              </a:lnSpc>
            </a:pPr>
            <a:r>
              <a:rPr lang="en-US" altLang="zh-CN" sz="2200" b="1" i="1" dirty="0"/>
              <a:t>Notwithstanding these limitations, the study suggests that …. </a:t>
            </a:r>
          </a:p>
          <a:p>
            <a:pPr marL="45720" indent="0">
              <a:buNone/>
            </a:pPr>
            <a:endParaRPr lang="zh-CN" altLang="en-US" dirty="0"/>
          </a:p>
        </p:txBody>
      </p:sp>
    </p:spTree>
    <p:extLst>
      <p:ext uri="{BB962C8B-B14F-4D97-AF65-F5344CB8AC3E}">
        <p14:creationId xmlns:p14="http://schemas.microsoft.com/office/powerpoint/2010/main" val="3134857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patterns</a:t>
            </a:r>
            <a:endParaRPr lang="zh-CN" altLang="en-US" dirty="0"/>
          </a:p>
        </p:txBody>
      </p:sp>
      <p:sp>
        <p:nvSpPr>
          <p:cNvPr id="3" name="内容占位符 2"/>
          <p:cNvSpPr>
            <a:spLocks noGrp="1"/>
          </p:cNvSpPr>
          <p:nvPr>
            <p:ph idx="1"/>
          </p:nvPr>
        </p:nvSpPr>
        <p:spPr>
          <a:xfrm>
            <a:off x="1143000" y="1709928"/>
            <a:ext cx="10515600" cy="4672584"/>
          </a:xfrm>
        </p:spPr>
        <p:txBody>
          <a:bodyPr>
            <a:normAutofit/>
          </a:bodyPr>
          <a:lstStyle/>
          <a:p>
            <a:pPr marL="502920" indent="-457200">
              <a:lnSpc>
                <a:spcPct val="100000"/>
              </a:lnSpc>
              <a:buClr>
                <a:schemeClr val="accent1">
                  <a:lumMod val="50000"/>
                </a:schemeClr>
              </a:buClr>
              <a:buFont typeface="+mj-lt"/>
              <a:buAutoNum type="arabicPeriod" startAt="6"/>
            </a:pPr>
            <a:r>
              <a:rPr lang="en-US" altLang="zh-CN" b="1" dirty="0">
                <a:solidFill>
                  <a:schemeClr val="accent5">
                    <a:lumMod val="50000"/>
                  </a:schemeClr>
                </a:solidFill>
              </a:rPr>
              <a:t>Limitations of the current study  </a:t>
            </a:r>
          </a:p>
          <a:p>
            <a:pPr lvl="1">
              <a:lnSpc>
                <a:spcPct val="100000"/>
              </a:lnSpc>
            </a:pPr>
            <a:r>
              <a:rPr lang="en-US" altLang="zh-CN" sz="2400" b="1" i="1" dirty="0"/>
              <a:t>Finally, a number of important limitations need to be considered. First, …. </a:t>
            </a:r>
          </a:p>
          <a:p>
            <a:pPr lvl="1">
              <a:lnSpc>
                <a:spcPct val="100000"/>
              </a:lnSpc>
            </a:pPr>
            <a:r>
              <a:rPr lang="en-US" altLang="zh-CN" sz="2400" b="1" i="1" dirty="0"/>
              <a:t>The findings in this report are subject to at least three limitations. First, …. </a:t>
            </a:r>
          </a:p>
          <a:p>
            <a:pPr lvl="1">
              <a:lnSpc>
                <a:spcPct val="100000"/>
              </a:lnSpc>
            </a:pPr>
            <a:r>
              <a:rPr lang="en-US" altLang="zh-CN" sz="2400" b="1" i="1" dirty="0"/>
              <a:t>Thirdly, the study did not evaluate the use of …. </a:t>
            </a:r>
          </a:p>
          <a:p>
            <a:pPr lvl="1">
              <a:lnSpc>
                <a:spcPct val="100000"/>
              </a:lnSpc>
            </a:pPr>
            <a:r>
              <a:rPr lang="en-US" altLang="zh-CN" sz="2400" b="1" i="1" dirty="0"/>
              <a:t>The </a:t>
            </a:r>
            <a:r>
              <a:rPr lang="en-US" altLang="zh-CN" sz="2400" b="1" i="1" dirty="0" err="1"/>
              <a:t>generalisability</a:t>
            </a:r>
            <a:r>
              <a:rPr lang="en-US" altLang="zh-CN" sz="2400" b="1" i="1" dirty="0"/>
              <a:t> of these results is subject to certain limitations. For instance, …. </a:t>
            </a:r>
          </a:p>
          <a:p>
            <a:pPr lvl="1">
              <a:lnSpc>
                <a:spcPct val="100000"/>
              </a:lnSpc>
            </a:pPr>
            <a:r>
              <a:rPr lang="en-US" altLang="zh-CN" sz="2400" b="1" i="1" dirty="0"/>
              <a:t>The most important limitation lies in the fact that …. </a:t>
            </a:r>
          </a:p>
          <a:p>
            <a:pPr lvl="1">
              <a:lnSpc>
                <a:spcPct val="100000"/>
              </a:lnSpc>
            </a:pPr>
            <a:r>
              <a:rPr lang="en-US" altLang="zh-CN" sz="2400" b="1" i="1" dirty="0"/>
              <a:t>These results may not be applicable to …. </a:t>
            </a:r>
          </a:p>
          <a:p>
            <a:pPr lvl="1">
              <a:lnSpc>
                <a:spcPct val="100000"/>
              </a:lnSpc>
            </a:pPr>
            <a:r>
              <a:rPr lang="en-US" altLang="zh-CN" sz="2400" b="1" i="1" dirty="0"/>
              <a:t>Although the study has successfully demonstrated that …., it has certain limitations in terms of …. </a:t>
            </a:r>
            <a:endParaRPr lang="zh-CN" altLang="en-US" sz="2400" b="1" i="1" dirty="0"/>
          </a:p>
        </p:txBody>
      </p:sp>
    </p:spTree>
    <p:extLst>
      <p:ext uri="{BB962C8B-B14F-4D97-AF65-F5344CB8AC3E}">
        <p14:creationId xmlns:p14="http://schemas.microsoft.com/office/powerpoint/2010/main" val="2276589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patterns</a:t>
            </a:r>
            <a:endParaRPr lang="zh-CN" altLang="en-US" dirty="0"/>
          </a:p>
        </p:txBody>
      </p:sp>
      <p:sp>
        <p:nvSpPr>
          <p:cNvPr id="3" name="内容占位符 2"/>
          <p:cNvSpPr>
            <a:spLocks noGrp="1"/>
          </p:cNvSpPr>
          <p:nvPr>
            <p:ph idx="1"/>
          </p:nvPr>
        </p:nvSpPr>
        <p:spPr>
          <a:xfrm>
            <a:off x="1143000" y="1746504"/>
            <a:ext cx="10369296" cy="4617720"/>
          </a:xfrm>
        </p:spPr>
        <p:txBody>
          <a:bodyPr>
            <a:normAutofit fontScale="92500" lnSpcReduction="10000"/>
          </a:bodyPr>
          <a:lstStyle/>
          <a:p>
            <a:pPr marL="502920" indent="-457200">
              <a:lnSpc>
                <a:spcPct val="110000"/>
              </a:lnSpc>
              <a:buClr>
                <a:schemeClr val="accent1">
                  <a:lumMod val="50000"/>
                </a:schemeClr>
              </a:buClr>
              <a:buFont typeface="+mj-lt"/>
              <a:buAutoNum type="arabicPeriod" startAt="7"/>
            </a:pPr>
            <a:r>
              <a:rPr lang="en-US" altLang="zh-CN" sz="2400" b="1" dirty="0">
                <a:solidFill>
                  <a:schemeClr val="accent5">
                    <a:lumMod val="50000"/>
                  </a:schemeClr>
                </a:solidFill>
              </a:rPr>
              <a:t>Recommendations for further research work </a:t>
            </a:r>
          </a:p>
          <a:p>
            <a:pPr lvl="1">
              <a:lnSpc>
                <a:spcPct val="120000"/>
              </a:lnSpc>
            </a:pPr>
            <a:r>
              <a:rPr lang="en-US" altLang="zh-CN" sz="2400" b="1" i="1" dirty="0"/>
              <a:t>This research has thrown up many questions in need of further investigation. </a:t>
            </a:r>
          </a:p>
          <a:p>
            <a:pPr lvl="1">
              <a:lnSpc>
                <a:spcPct val="120000"/>
              </a:lnSpc>
            </a:pPr>
            <a:r>
              <a:rPr lang="en-US" altLang="zh-CN" sz="2400" b="1" i="1" dirty="0"/>
              <a:t>It is recommended that further research be undertaken in the following areas: </a:t>
            </a:r>
          </a:p>
          <a:p>
            <a:pPr lvl="1">
              <a:lnSpc>
                <a:spcPct val="120000"/>
              </a:lnSpc>
            </a:pPr>
            <a:r>
              <a:rPr lang="en-US" altLang="zh-CN" sz="2400" b="1" i="1" dirty="0"/>
              <a:t>It is suggested that the association of these factors is investigated in future studies. </a:t>
            </a:r>
          </a:p>
          <a:p>
            <a:pPr lvl="1">
              <a:lnSpc>
                <a:spcPct val="120000"/>
              </a:lnSpc>
            </a:pPr>
            <a:r>
              <a:rPr lang="en-US" altLang="zh-CN" sz="2400" b="1" i="1" dirty="0"/>
              <a:t>Further work needs to be done to establish whether …. </a:t>
            </a:r>
          </a:p>
          <a:p>
            <a:pPr lvl="1">
              <a:lnSpc>
                <a:spcPct val="120000"/>
              </a:lnSpc>
            </a:pPr>
            <a:r>
              <a:rPr lang="en-US" altLang="zh-CN" sz="2400" b="1" i="1" dirty="0"/>
              <a:t>Another possible area of future research would be to investigate why …. </a:t>
            </a:r>
          </a:p>
          <a:p>
            <a:pPr lvl="1">
              <a:lnSpc>
                <a:spcPct val="120000"/>
              </a:lnSpc>
            </a:pPr>
            <a:r>
              <a:rPr lang="en-US" altLang="zh-CN" sz="2400" b="1" i="1" dirty="0"/>
              <a:t>A natural progression of this work is to </a:t>
            </a:r>
            <a:r>
              <a:rPr lang="en-US" altLang="zh-CN" sz="2400" b="1" i="1" dirty="0" err="1"/>
              <a:t>analyse</a:t>
            </a:r>
            <a:r>
              <a:rPr lang="en-US" altLang="zh-CN" sz="2400" b="1" i="1" dirty="0"/>
              <a:t> …. </a:t>
            </a:r>
          </a:p>
          <a:p>
            <a:pPr lvl="1">
              <a:lnSpc>
                <a:spcPct val="120000"/>
              </a:lnSpc>
            </a:pPr>
            <a:r>
              <a:rPr lang="en-US" altLang="zh-CN" sz="2400" b="1" i="1" dirty="0"/>
              <a:t>These findings provide the following insights for future research: …. </a:t>
            </a:r>
          </a:p>
          <a:p>
            <a:pPr lvl="1">
              <a:lnSpc>
                <a:spcPct val="120000"/>
              </a:lnSpc>
            </a:pPr>
            <a:r>
              <a:rPr lang="en-US" altLang="zh-CN" sz="2400" b="1" i="1" dirty="0"/>
              <a:t>The precise mechanism of X in insects remains to be elucidated. </a:t>
            </a:r>
          </a:p>
          <a:p>
            <a:pPr lvl="1">
              <a:lnSpc>
                <a:spcPct val="120000"/>
              </a:lnSpc>
            </a:pPr>
            <a:r>
              <a:rPr lang="en-US" altLang="zh-CN" sz="2400" b="1" i="1" dirty="0"/>
              <a:t>Considerably more work will need to be done to determine …..</a:t>
            </a:r>
            <a:endParaRPr lang="zh-CN" altLang="en-US" sz="2400" b="1" i="1" dirty="0"/>
          </a:p>
        </p:txBody>
      </p:sp>
    </p:spTree>
    <p:extLst>
      <p:ext uri="{BB962C8B-B14F-4D97-AF65-F5344CB8AC3E}">
        <p14:creationId xmlns:p14="http://schemas.microsoft.com/office/powerpoint/2010/main" val="3629887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基础">
  <a:themeElements>
    <a:clrScheme name="基础">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基础">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础">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TM03457444[[fn=基础]]</Template>
  <TotalTime>21</TotalTime>
  <Words>914</Words>
  <Application>Microsoft Office PowerPoint</Application>
  <PresentationFormat>宽屏</PresentationFormat>
  <Paragraphs>87</Paragraphs>
  <Slides>10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宋体</vt:lpstr>
      <vt:lpstr>Corbel</vt:lpstr>
      <vt:lpstr>基础</vt:lpstr>
      <vt:lpstr>Writing conclusions</vt:lpstr>
      <vt:lpstr>Writing conclusions</vt:lpstr>
      <vt:lpstr>General patterns</vt:lpstr>
      <vt:lpstr>General patterns</vt:lpstr>
      <vt:lpstr>General patterns</vt:lpstr>
      <vt:lpstr>General patterns</vt:lpstr>
      <vt:lpstr>General patterns</vt:lpstr>
      <vt:lpstr>General patterns</vt:lpstr>
      <vt:lpstr>General patterns</vt:lpstr>
      <vt:lpstr>General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conclusions</dc:title>
  <dc:creator>Windows 用户</dc:creator>
  <cp:lastModifiedBy>Windows 用户</cp:lastModifiedBy>
  <cp:revision>7</cp:revision>
  <dcterms:created xsi:type="dcterms:W3CDTF">2019-02-19T16:49:45Z</dcterms:created>
  <dcterms:modified xsi:type="dcterms:W3CDTF">2019-04-03T14:15:17Z</dcterms:modified>
</cp:coreProperties>
</file>