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78" y="1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B330EA72-F813-43B0-A710-61AD119F29AE}" type="datetimeFigureOut">
              <a:rPr lang="zh-CN" altLang="en-US" smtClean="0"/>
              <a:t>2019/3/10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91665C7-290A-4551-9668-49AB275C9CEC}"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0888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330EA72-F813-43B0-A710-61AD119F29AE}" type="datetimeFigureOut">
              <a:rPr lang="zh-CN" altLang="en-US" smtClean="0"/>
              <a:t>2019/3/10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91665C7-290A-4551-9668-49AB275C9CEC}" type="slidenum">
              <a:rPr lang="zh-CN" altLang="en-US" smtClean="0"/>
              <a:t>‹#›</a:t>
            </a:fld>
            <a:endParaRPr lang="zh-CN" altLang="en-US"/>
          </a:p>
        </p:txBody>
      </p:sp>
    </p:spTree>
    <p:extLst>
      <p:ext uri="{BB962C8B-B14F-4D97-AF65-F5344CB8AC3E}">
        <p14:creationId xmlns:p14="http://schemas.microsoft.com/office/powerpoint/2010/main" val="2227275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330EA72-F813-43B0-A710-61AD119F29AE}" type="datetimeFigureOut">
              <a:rPr lang="zh-CN" altLang="en-US" smtClean="0"/>
              <a:t>2019/3/10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91665C7-290A-4551-9668-49AB275C9CEC}" type="slidenum">
              <a:rPr lang="zh-CN" altLang="en-US" smtClean="0"/>
              <a:t>‹#›</a:t>
            </a:fld>
            <a:endParaRPr lang="zh-CN" altLang="en-US"/>
          </a:p>
        </p:txBody>
      </p:sp>
    </p:spTree>
    <p:extLst>
      <p:ext uri="{BB962C8B-B14F-4D97-AF65-F5344CB8AC3E}">
        <p14:creationId xmlns:p14="http://schemas.microsoft.com/office/powerpoint/2010/main" val="3966132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330EA72-F813-43B0-A710-61AD119F29AE}" type="datetimeFigureOut">
              <a:rPr lang="zh-CN" altLang="en-US" smtClean="0"/>
              <a:t>2019/3/10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91665C7-290A-4551-9668-49AB275C9CEC}" type="slidenum">
              <a:rPr lang="zh-CN" altLang="en-US" smtClean="0"/>
              <a:t>‹#›</a:t>
            </a:fld>
            <a:endParaRPr lang="zh-CN" altLang="en-US"/>
          </a:p>
        </p:txBody>
      </p:sp>
    </p:spTree>
    <p:extLst>
      <p:ext uri="{BB962C8B-B14F-4D97-AF65-F5344CB8AC3E}">
        <p14:creationId xmlns:p14="http://schemas.microsoft.com/office/powerpoint/2010/main" val="1111912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330EA72-F813-43B0-A710-61AD119F29AE}" type="datetimeFigureOut">
              <a:rPr lang="zh-CN" altLang="en-US" smtClean="0"/>
              <a:t>2019/3/10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91665C7-290A-4551-9668-49AB275C9CEC}"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6589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330EA72-F813-43B0-A710-61AD119F29AE}" type="datetimeFigureOut">
              <a:rPr lang="zh-CN" altLang="en-US" smtClean="0"/>
              <a:t>2019/3/10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91665C7-290A-4551-9668-49AB275C9CEC}" type="slidenum">
              <a:rPr lang="zh-CN" altLang="en-US" smtClean="0"/>
              <a:t>‹#›</a:t>
            </a:fld>
            <a:endParaRPr lang="zh-CN" altLang="en-US"/>
          </a:p>
        </p:txBody>
      </p:sp>
    </p:spTree>
    <p:extLst>
      <p:ext uri="{BB962C8B-B14F-4D97-AF65-F5344CB8AC3E}">
        <p14:creationId xmlns:p14="http://schemas.microsoft.com/office/powerpoint/2010/main" val="465142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330EA72-F813-43B0-A710-61AD119F29AE}" type="datetimeFigureOut">
              <a:rPr lang="zh-CN" altLang="en-US" smtClean="0"/>
              <a:t>2019/3/10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91665C7-290A-4551-9668-49AB275C9CEC}" type="slidenum">
              <a:rPr lang="zh-CN" altLang="en-US" smtClean="0"/>
              <a:t>‹#›</a:t>
            </a:fld>
            <a:endParaRPr lang="zh-CN" altLang="en-US"/>
          </a:p>
        </p:txBody>
      </p:sp>
    </p:spTree>
    <p:extLst>
      <p:ext uri="{BB962C8B-B14F-4D97-AF65-F5344CB8AC3E}">
        <p14:creationId xmlns:p14="http://schemas.microsoft.com/office/powerpoint/2010/main" val="425927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330EA72-F813-43B0-A710-61AD119F29AE}" type="datetimeFigureOut">
              <a:rPr lang="zh-CN" altLang="en-US" smtClean="0"/>
              <a:t>2019/3/10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91665C7-290A-4551-9668-49AB275C9CEC}" type="slidenum">
              <a:rPr lang="zh-CN" altLang="en-US" smtClean="0"/>
              <a:t>‹#›</a:t>
            </a:fld>
            <a:endParaRPr lang="zh-CN" altLang="en-US"/>
          </a:p>
        </p:txBody>
      </p:sp>
    </p:spTree>
    <p:extLst>
      <p:ext uri="{BB962C8B-B14F-4D97-AF65-F5344CB8AC3E}">
        <p14:creationId xmlns:p14="http://schemas.microsoft.com/office/powerpoint/2010/main" val="2022043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330EA72-F813-43B0-A710-61AD119F29AE}" type="datetimeFigureOut">
              <a:rPr lang="zh-CN" altLang="en-US" smtClean="0"/>
              <a:t>2019/3/10</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391665C7-290A-4551-9668-49AB275C9CEC}" type="slidenum">
              <a:rPr lang="zh-CN" altLang="en-US" smtClean="0"/>
              <a:t>‹#›</a:t>
            </a:fld>
            <a:endParaRPr lang="zh-CN" altLang="en-US"/>
          </a:p>
        </p:txBody>
      </p:sp>
    </p:spTree>
    <p:extLst>
      <p:ext uri="{BB962C8B-B14F-4D97-AF65-F5344CB8AC3E}">
        <p14:creationId xmlns:p14="http://schemas.microsoft.com/office/powerpoint/2010/main" val="2429730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330EA72-F813-43B0-A710-61AD119F29AE}" type="datetimeFigureOut">
              <a:rPr lang="zh-CN" altLang="en-US" smtClean="0"/>
              <a:t>2019/3/10</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91665C7-290A-4551-9668-49AB275C9CEC}" type="slidenum">
              <a:rPr lang="zh-CN" altLang="en-US" smtClean="0"/>
              <a:t>‹#›</a:t>
            </a:fld>
            <a:endParaRPr lang="zh-CN" altLang="en-US"/>
          </a:p>
        </p:txBody>
      </p:sp>
    </p:spTree>
    <p:extLst>
      <p:ext uri="{BB962C8B-B14F-4D97-AF65-F5344CB8AC3E}">
        <p14:creationId xmlns:p14="http://schemas.microsoft.com/office/powerpoint/2010/main" val="1813851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330EA72-F813-43B0-A710-61AD119F29AE}" type="datetimeFigureOut">
              <a:rPr lang="zh-CN" altLang="en-US" smtClean="0"/>
              <a:t>2019/3/10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91665C7-290A-4551-9668-49AB275C9CEC}" type="slidenum">
              <a:rPr lang="zh-CN" altLang="en-US" smtClean="0"/>
              <a:t>‹#›</a:t>
            </a:fld>
            <a:endParaRPr lang="zh-CN" altLang="en-US"/>
          </a:p>
        </p:txBody>
      </p:sp>
    </p:spTree>
    <p:extLst>
      <p:ext uri="{BB962C8B-B14F-4D97-AF65-F5344CB8AC3E}">
        <p14:creationId xmlns:p14="http://schemas.microsoft.com/office/powerpoint/2010/main" val="924624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330EA72-F813-43B0-A710-61AD119F29AE}" type="datetimeFigureOut">
              <a:rPr lang="zh-CN" altLang="en-US" smtClean="0"/>
              <a:t>2019/3/10</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91665C7-290A-4551-9668-49AB275C9CEC}"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59279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Being Critical</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15011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Being critical</a:t>
            </a:r>
            <a:endParaRPr lang="zh-CN" altLang="en-US" dirty="0"/>
          </a:p>
        </p:txBody>
      </p:sp>
      <p:sp>
        <p:nvSpPr>
          <p:cNvPr id="3" name="内容占位符 2"/>
          <p:cNvSpPr>
            <a:spLocks noGrp="1"/>
          </p:cNvSpPr>
          <p:nvPr>
            <p:ph idx="1"/>
          </p:nvPr>
        </p:nvSpPr>
        <p:spPr>
          <a:xfrm>
            <a:off x="864524" y="1845733"/>
            <a:ext cx="10972799" cy="4638193"/>
          </a:xfrm>
        </p:spPr>
        <p:txBody>
          <a:bodyPr>
            <a:noAutofit/>
          </a:bodyPr>
          <a:lstStyle/>
          <a:p>
            <a:r>
              <a:rPr lang="en-US" altLang="zh-CN" sz="2800" dirty="0"/>
              <a:t>As an academic writer, you are expected to be critical of the sources that you use. This essentially means questioning what you read and not necessarily agreeing with it just because the information has been published. Being critical can also mean looking for reasons why we should not just accept something as being correct or true. This can require you to identify problems with a writer’s arguments or methods, or perhaps to refer to other people’s criticisms of these. Constructive criticism goes beyond this by suggesting ways in which a piece of research or writing could be improved. </a:t>
            </a:r>
            <a:endParaRPr lang="en-US" altLang="zh-CN" sz="2800" dirty="0" smtClean="0"/>
          </a:p>
          <a:p>
            <a:r>
              <a:rPr lang="en-US" altLang="zh-CN" sz="2800" i="1" dirty="0" smtClean="0"/>
              <a:t>...... </a:t>
            </a:r>
            <a:r>
              <a:rPr lang="en-US" altLang="zh-CN" sz="2800" i="1" dirty="0"/>
              <a:t>being against is not enough. We also need to develop habits of constructive thinking. </a:t>
            </a:r>
            <a:r>
              <a:rPr lang="en-US" altLang="zh-CN" sz="2800" i="1" dirty="0" smtClean="0"/>
              <a:t>				Edward </a:t>
            </a:r>
            <a:r>
              <a:rPr lang="en-US" altLang="zh-CN" sz="2800" i="1" dirty="0"/>
              <a:t>de Bono </a:t>
            </a:r>
            <a:endParaRPr lang="zh-CN" altLang="en-US" sz="2800" i="1" dirty="0"/>
          </a:p>
        </p:txBody>
      </p:sp>
    </p:spTree>
    <p:extLst>
      <p:ext uri="{BB962C8B-B14F-4D97-AF65-F5344CB8AC3E}">
        <p14:creationId xmlns:p14="http://schemas.microsoft.com/office/powerpoint/2010/main" val="2672663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b="1" dirty="0"/>
              <a:t>Introducing questions, problems and limitations: theory </a:t>
            </a:r>
            <a:endParaRPr lang="zh-CN" altLang="en-US" sz="3600" b="1" dirty="0"/>
          </a:p>
        </p:txBody>
      </p:sp>
      <p:sp>
        <p:nvSpPr>
          <p:cNvPr id="3" name="内容占位符 2"/>
          <p:cNvSpPr>
            <a:spLocks noGrp="1"/>
          </p:cNvSpPr>
          <p:nvPr>
            <p:ph idx="1"/>
          </p:nvPr>
        </p:nvSpPr>
        <p:spPr>
          <a:xfrm>
            <a:off x="1097280" y="1845734"/>
            <a:ext cx="10374284" cy="4488564"/>
          </a:xfrm>
        </p:spPr>
        <p:txBody>
          <a:bodyPr>
            <a:normAutofit/>
          </a:bodyPr>
          <a:lstStyle/>
          <a:p>
            <a:r>
              <a:rPr lang="en-US" altLang="zh-CN" sz="2400" b="1" dirty="0"/>
              <a:t>A major criticism of Smith’s work is that …. </a:t>
            </a:r>
            <a:endParaRPr lang="en-US" altLang="zh-CN" sz="2400" b="1" dirty="0" smtClean="0"/>
          </a:p>
          <a:p>
            <a:r>
              <a:rPr lang="en-US" altLang="zh-CN" sz="2400" b="1" dirty="0" smtClean="0"/>
              <a:t>One </a:t>
            </a:r>
            <a:r>
              <a:rPr lang="en-US" altLang="zh-CN" sz="2400" b="1" dirty="0"/>
              <a:t>question that needs to be asked, however, is whether …. </a:t>
            </a:r>
            <a:endParaRPr lang="en-US" altLang="zh-CN" sz="2400" b="1" dirty="0" smtClean="0"/>
          </a:p>
          <a:p>
            <a:r>
              <a:rPr lang="en-US" altLang="zh-CN" sz="2400" b="1" dirty="0" smtClean="0"/>
              <a:t>A </a:t>
            </a:r>
            <a:r>
              <a:rPr lang="en-US" altLang="zh-CN" sz="2400" b="1" dirty="0"/>
              <a:t>serious weakness with this argument, however, is that …. </a:t>
            </a:r>
            <a:endParaRPr lang="en-US" altLang="zh-CN" sz="2400" b="1" dirty="0" smtClean="0"/>
          </a:p>
          <a:p>
            <a:r>
              <a:rPr lang="en-US" altLang="zh-CN" sz="2400" b="1" dirty="0" smtClean="0"/>
              <a:t>One </a:t>
            </a:r>
            <a:r>
              <a:rPr lang="en-US" altLang="zh-CN" sz="2400" b="1" dirty="0"/>
              <a:t>of the limitations with this explanation is that it does not explain why… . </a:t>
            </a:r>
            <a:endParaRPr lang="en-US" altLang="zh-CN" sz="2400" b="1" dirty="0" smtClean="0"/>
          </a:p>
          <a:p>
            <a:r>
              <a:rPr lang="en-US" altLang="zh-CN" sz="2400" b="1" dirty="0" smtClean="0"/>
              <a:t>The </a:t>
            </a:r>
            <a:r>
              <a:rPr lang="en-US" altLang="zh-CN" sz="2400" b="1" dirty="0"/>
              <a:t>existing accounts fail to resolve the contradiction between X and Y. </a:t>
            </a:r>
            <a:endParaRPr lang="en-US" altLang="zh-CN" sz="2400" b="1" dirty="0" smtClean="0"/>
          </a:p>
          <a:p>
            <a:r>
              <a:rPr lang="en-US" altLang="zh-CN" sz="2400" b="1" dirty="0" smtClean="0"/>
              <a:t>However</a:t>
            </a:r>
            <a:r>
              <a:rPr lang="en-US" altLang="zh-CN" sz="2400" b="1" dirty="0"/>
              <a:t>, there is an inconsistency with this argument. </a:t>
            </a:r>
            <a:endParaRPr lang="en-US" altLang="zh-CN" sz="2400" b="1" dirty="0" smtClean="0"/>
          </a:p>
          <a:p>
            <a:r>
              <a:rPr lang="en-US" altLang="zh-CN" sz="2400" b="1" dirty="0" smtClean="0"/>
              <a:t>Smith’s </a:t>
            </a:r>
            <a:r>
              <a:rPr lang="en-US" altLang="zh-CN" sz="2400" b="1" dirty="0"/>
              <a:t>argument relies too heavily on qualitative analysis of …. </a:t>
            </a:r>
            <a:endParaRPr lang="en-US" altLang="zh-CN" sz="2400" b="1" dirty="0" smtClean="0"/>
          </a:p>
          <a:p>
            <a:r>
              <a:rPr lang="en-US" altLang="zh-CN" sz="2400" b="1" dirty="0" smtClean="0"/>
              <a:t>Smith’s </a:t>
            </a:r>
            <a:r>
              <a:rPr lang="en-US" altLang="zh-CN" sz="2400" b="1" dirty="0"/>
              <a:t>interpretation overlooks much of the historical research …. </a:t>
            </a:r>
            <a:endParaRPr lang="en-US" altLang="zh-CN" sz="2400" b="1" dirty="0" smtClean="0"/>
          </a:p>
          <a:p>
            <a:r>
              <a:rPr lang="en-US" altLang="zh-CN" sz="2400" b="1" dirty="0" smtClean="0"/>
              <a:t>Many </a:t>
            </a:r>
            <a:r>
              <a:rPr lang="en-US" altLang="zh-CN" sz="2400" b="1" dirty="0"/>
              <a:t>writers have challenged Jones’ claim on the grounds that …. </a:t>
            </a:r>
            <a:endParaRPr lang="en-US" altLang="zh-CN" sz="2400" b="1" dirty="0" smtClean="0"/>
          </a:p>
        </p:txBody>
      </p:sp>
    </p:spTree>
    <p:extLst>
      <p:ext uri="{BB962C8B-B14F-4D97-AF65-F5344CB8AC3E}">
        <p14:creationId xmlns:p14="http://schemas.microsoft.com/office/powerpoint/2010/main" val="1100694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a:t>Introducing questions, problems and limitations: method/practice </a:t>
            </a:r>
            <a:endParaRPr lang="zh-CN" altLang="en-US" sz="4000" b="1" dirty="0"/>
          </a:p>
        </p:txBody>
      </p:sp>
      <p:sp>
        <p:nvSpPr>
          <p:cNvPr id="3" name="内容占位符 2"/>
          <p:cNvSpPr>
            <a:spLocks noGrp="1"/>
          </p:cNvSpPr>
          <p:nvPr>
            <p:ph idx="1"/>
          </p:nvPr>
        </p:nvSpPr>
        <p:spPr>
          <a:xfrm>
            <a:off x="781395" y="1845733"/>
            <a:ext cx="11205557" cy="4355561"/>
          </a:xfrm>
        </p:spPr>
        <p:txBody>
          <a:bodyPr>
            <a:noAutofit/>
          </a:bodyPr>
          <a:lstStyle/>
          <a:p>
            <a:r>
              <a:rPr lang="en-US" altLang="zh-CN" sz="2400" b="1" dirty="0"/>
              <a:t>One major drawback of this approach is that …. </a:t>
            </a:r>
            <a:endParaRPr lang="en-US" altLang="zh-CN" sz="2400" b="1" dirty="0" smtClean="0"/>
          </a:p>
          <a:p>
            <a:r>
              <a:rPr lang="en-US" altLang="zh-CN" sz="2400" b="1" dirty="0" smtClean="0"/>
              <a:t>However</a:t>
            </a:r>
            <a:r>
              <a:rPr lang="en-US" altLang="zh-CN" sz="2400" b="1" dirty="0"/>
              <a:t>, this method of analysis has a number of limitations. </a:t>
            </a:r>
            <a:endParaRPr lang="en-US" altLang="zh-CN" sz="2400" b="1" dirty="0" smtClean="0"/>
          </a:p>
          <a:p>
            <a:r>
              <a:rPr lang="en-US" altLang="zh-CN" sz="2400" b="1" dirty="0" smtClean="0"/>
              <a:t>However</a:t>
            </a:r>
            <a:r>
              <a:rPr lang="en-US" altLang="zh-CN" sz="2400" b="1" dirty="0"/>
              <a:t>, approaches of this kind carry with them various well known limitations. </a:t>
            </a:r>
            <a:endParaRPr lang="en-US" altLang="zh-CN" sz="2400" b="1" dirty="0" smtClean="0"/>
          </a:p>
          <a:p>
            <a:r>
              <a:rPr lang="en-US" altLang="zh-CN" sz="2400" b="1" dirty="0" smtClean="0"/>
              <a:t>Another </a:t>
            </a:r>
            <a:r>
              <a:rPr lang="en-US" altLang="zh-CN" sz="2400" b="1" dirty="0"/>
              <a:t>problem with this approach is that it fails to take X into account. </a:t>
            </a:r>
            <a:endParaRPr lang="en-US" altLang="zh-CN" sz="2400" b="1" dirty="0" smtClean="0"/>
          </a:p>
          <a:p>
            <a:r>
              <a:rPr lang="en-US" altLang="zh-CN" sz="2400" b="1" dirty="0" smtClean="0"/>
              <a:t>Perhaps </a:t>
            </a:r>
            <a:r>
              <a:rPr lang="en-US" altLang="zh-CN" sz="2400" b="1" dirty="0"/>
              <a:t>the most serious disadvantage of this method is that …. </a:t>
            </a:r>
            <a:endParaRPr lang="en-US" altLang="zh-CN" sz="2400" b="1" dirty="0" smtClean="0"/>
          </a:p>
          <a:p>
            <a:r>
              <a:rPr lang="en-US" altLang="zh-CN" sz="2400" b="1" dirty="0" smtClean="0"/>
              <a:t>All </a:t>
            </a:r>
            <a:r>
              <a:rPr lang="en-US" altLang="zh-CN" sz="2400" b="1" dirty="0"/>
              <a:t>the studies reviewed so far, however, suffer from the fact that …. </a:t>
            </a:r>
            <a:endParaRPr lang="en-US" altLang="zh-CN" sz="2400" b="1" dirty="0" smtClean="0"/>
          </a:p>
          <a:p>
            <a:r>
              <a:rPr lang="en-US" altLang="zh-CN" sz="2400" b="1" dirty="0" smtClean="0"/>
              <a:t>However</a:t>
            </a:r>
            <a:r>
              <a:rPr lang="en-US" altLang="zh-CN" sz="2400" b="1" dirty="0"/>
              <a:t>, one of the problems with the instrument the researchers used to measure X was …. </a:t>
            </a:r>
            <a:endParaRPr lang="en-US" altLang="zh-CN" sz="2400" b="1" dirty="0" smtClean="0"/>
          </a:p>
          <a:p>
            <a:r>
              <a:rPr lang="en-US" altLang="zh-CN" sz="2400" b="1" dirty="0" smtClean="0"/>
              <a:t>Although </a:t>
            </a:r>
            <a:r>
              <a:rPr lang="en-US" altLang="zh-CN" sz="2400" b="1" dirty="0"/>
              <a:t>this is the most comprehensive account of X produced so far, it does suffer from a number of flaws.</a:t>
            </a:r>
            <a:endParaRPr lang="zh-CN" altLang="en-US" sz="2400" b="1" dirty="0"/>
          </a:p>
        </p:txBody>
      </p:sp>
    </p:spTree>
    <p:extLst>
      <p:ext uri="{BB962C8B-B14F-4D97-AF65-F5344CB8AC3E}">
        <p14:creationId xmlns:p14="http://schemas.microsoft.com/office/powerpoint/2010/main" val="2468969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Identifying a study’s weakness </a:t>
            </a:r>
            <a:endParaRPr lang="zh-CN" altLang="en-US" b="1" dirty="0"/>
          </a:p>
        </p:txBody>
      </p:sp>
      <p:sp>
        <p:nvSpPr>
          <p:cNvPr id="4" name="矩形 3"/>
          <p:cNvSpPr/>
          <p:nvPr/>
        </p:nvSpPr>
        <p:spPr>
          <a:xfrm>
            <a:off x="2211184" y="4763438"/>
            <a:ext cx="8578735" cy="646331"/>
          </a:xfrm>
          <a:prstGeom prst="rect">
            <a:avLst/>
          </a:prstGeom>
        </p:spPr>
        <p:txBody>
          <a:bodyPr wrap="square">
            <a:spAutoFit/>
          </a:bodyPr>
          <a:lstStyle/>
          <a:p>
            <a:r>
              <a:rPr lang="en-US" altLang="zh-CN" dirty="0" smtClean="0"/>
              <a:t> </a:t>
            </a:r>
          </a:p>
          <a:p>
            <a:r>
              <a:rPr lang="en-US" altLang="zh-CN" dirty="0" smtClean="0"/>
              <a:t> </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127926033"/>
              </p:ext>
            </p:extLst>
          </p:nvPr>
        </p:nvGraphicFramePr>
        <p:xfrm>
          <a:off x="548640" y="1934571"/>
          <a:ext cx="11438313" cy="4371340"/>
        </p:xfrm>
        <a:graphic>
          <a:graphicData uri="http://schemas.openxmlformats.org/drawingml/2006/table">
            <a:tbl>
              <a:tblPr firstRow="1" bandRow="1">
                <a:tableStyleId>{5C22544A-7EE6-4342-B048-85BDC9FD1C3A}</a:tableStyleId>
              </a:tblPr>
              <a:tblGrid>
                <a:gridCol w="1793898">
                  <a:extLst>
                    <a:ext uri="{9D8B030D-6E8A-4147-A177-3AD203B41FA5}">
                      <a16:colId xmlns:a16="http://schemas.microsoft.com/office/drawing/2014/main" val="3128895468"/>
                    </a:ext>
                  </a:extLst>
                </a:gridCol>
                <a:gridCol w="9644415">
                  <a:extLst>
                    <a:ext uri="{9D8B030D-6E8A-4147-A177-3AD203B41FA5}">
                      <a16:colId xmlns:a16="http://schemas.microsoft.com/office/drawing/2014/main" val="269538731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4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4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solidFill>
                            <a:schemeClr val="tx1"/>
                          </a:solidFill>
                        </a:rPr>
                        <a:t> (However,) </a:t>
                      </a:r>
                    </a:p>
                  </a:txBody>
                  <a:tcPr>
                    <a:solidFill>
                      <a:schemeClr val="accent1">
                        <a:lumMod val="60000"/>
                        <a:lumOff val="40000"/>
                      </a:schemeClr>
                    </a:solidFill>
                  </a:tcPr>
                </a:tc>
                <a:tc>
                  <a:txBody>
                    <a:bodyPr/>
                    <a:lstStyle/>
                    <a:p>
                      <a:pPr marL="0" marR="0" indent="0" algn="l" defTabSz="914400" rtl="0" eaLnBrk="1" fontAlgn="auto" latinLnBrk="0" hangingPunct="1">
                        <a:lnSpc>
                          <a:spcPct val="125000"/>
                        </a:lnSpc>
                        <a:spcBef>
                          <a:spcPts val="0"/>
                        </a:spcBef>
                        <a:spcAft>
                          <a:spcPts val="0"/>
                        </a:spcAft>
                        <a:buClrTx/>
                        <a:buSzTx/>
                        <a:buFontTx/>
                        <a:buNone/>
                        <a:tabLst/>
                        <a:defRPr/>
                      </a:pPr>
                      <a:r>
                        <a:rPr lang="en-US" altLang="zh-CN" sz="2600" dirty="0" smtClean="0">
                          <a:solidFill>
                            <a:schemeClr val="tx1"/>
                          </a:solidFill>
                        </a:rPr>
                        <a:t>the main weakness of the study is the failure to address how …. </a:t>
                      </a:r>
                    </a:p>
                    <a:p>
                      <a:pPr marL="0" marR="0" indent="0" algn="l" defTabSz="914400" rtl="0" eaLnBrk="1" fontAlgn="auto" latinLnBrk="0" hangingPunct="1">
                        <a:lnSpc>
                          <a:spcPct val="125000"/>
                        </a:lnSpc>
                        <a:spcBef>
                          <a:spcPts val="0"/>
                        </a:spcBef>
                        <a:spcAft>
                          <a:spcPts val="0"/>
                        </a:spcAft>
                        <a:buClrTx/>
                        <a:buSzTx/>
                        <a:buFontTx/>
                        <a:buNone/>
                        <a:tabLst/>
                        <a:defRPr/>
                      </a:pPr>
                      <a:r>
                        <a:rPr lang="en-US" altLang="zh-CN" sz="2600" dirty="0" smtClean="0">
                          <a:solidFill>
                            <a:schemeClr val="tx1"/>
                          </a:solidFill>
                        </a:rPr>
                        <a:t>the study fails to consider the differing categories of damage that …. </a:t>
                      </a:r>
                    </a:p>
                    <a:p>
                      <a:pPr marL="0" marR="0" indent="0" algn="l" defTabSz="914400" rtl="0" eaLnBrk="1" fontAlgn="auto" latinLnBrk="0" hangingPunct="1">
                        <a:lnSpc>
                          <a:spcPct val="125000"/>
                        </a:lnSpc>
                        <a:spcBef>
                          <a:spcPts val="0"/>
                        </a:spcBef>
                        <a:spcAft>
                          <a:spcPts val="0"/>
                        </a:spcAft>
                        <a:buClrTx/>
                        <a:buSzTx/>
                        <a:buFontTx/>
                        <a:buNone/>
                        <a:tabLst/>
                        <a:defRPr/>
                      </a:pPr>
                      <a:r>
                        <a:rPr lang="en-US" altLang="zh-CN" sz="2600" dirty="0" smtClean="0">
                          <a:solidFill>
                            <a:schemeClr val="tx1"/>
                          </a:solidFill>
                        </a:rPr>
                        <a:t>the research does not take into account pre-existing …. such as …. </a:t>
                      </a:r>
                    </a:p>
                    <a:p>
                      <a:pPr marL="0" marR="0" indent="0" algn="l" defTabSz="914400" rtl="0" eaLnBrk="1" fontAlgn="auto" latinLnBrk="0" hangingPunct="1">
                        <a:lnSpc>
                          <a:spcPct val="125000"/>
                        </a:lnSpc>
                        <a:spcBef>
                          <a:spcPts val="0"/>
                        </a:spcBef>
                        <a:spcAft>
                          <a:spcPts val="0"/>
                        </a:spcAft>
                        <a:buClrTx/>
                        <a:buSzTx/>
                        <a:buFontTx/>
                        <a:buNone/>
                        <a:tabLst/>
                        <a:defRPr/>
                      </a:pPr>
                      <a:r>
                        <a:rPr lang="en-US" altLang="zh-CN" sz="2600" dirty="0" smtClean="0">
                          <a:solidFill>
                            <a:schemeClr val="tx1"/>
                          </a:solidFill>
                        </a:rPr>
                        <a:t>the author offers no explanation for the distinction between X and Y. </a:t>
                      </a:r>
                    </a:p>
                    <a:p>
                      <a:pPr marL="0" marR="0" indent="0" algn="l" defTabSz="914400" rtl="0" eaLnBrk="1" fontAlgn="auto" latinLnBrk="0" hangingPunct="1">
                        <a:lnSpc>
                          <a:spcPct val="125000"/>
                        </a:lnSpc>
                        <a:spcBef>
                          <a:spcPts val="0"/>
                        </a:spcBef>
                        <a:spcAft>
                          <a:spcPts val="0"/>
                        </a:spcAft>
                        <a:buClrTx/>
                        <a:buSzTx/>
                        <a:buFontTx/>
                        <a:buNone/>
                        <a:tabLst/>
                        <a:defRPr/>
                      </a:pPr>
                      <a:r>
                        <a:rPr lang="en-US" altLang="zh-CN" sz="2600" dirty="0" smtClean="0">
                          <a:solidFill>
                            <a:schemeClr val="tx1"/>
                          </a:solidFill>
                        </a:rPr>
                        <a:t>Jones fails to fully acknowledge the significance of …. </a:t>
                      </a:r>
                    </a:p>
                    <a:p>
                      <a:pPr marL="0" marR="0" indent="0" algn="l" defTabSz="914400" rtl="0" eaLnBrk="1" fontAlgn="auto" latinLnBrk="0" hangingPunct="1">
                        <a:lnSpc>
                          <a:spcPct val="125000"/>
                        </a:lnSpc>
                        <a:spcBef>
                          <a:spcPts val="0"/>
                        </a:spcBef>
                        <a:spcAft>
                          <a:spcPts val="0"/>
                        </a:spcAft>
                        <a:buClrTx/>
                        <a:buSzTx/>
                        <a:buFontTx/>
                        <a:buNone/>
                        <a:tabLst/>
                        <a:defRPr/>
                      </a:pPr>
                      <a:r>
                        <a:rPr lang="en-US" altLang="zh-CN" sz="2600" dirty="0" smtClean="0">
                          <a:solidFill>
                            <a:schemeClr val="tx1"/>
                          </a:solidFill>
                        </a:rPr>
                        <a:t>the author overlooks the fact that X contributes to Y. </a:t>
                      </a:r>
                    </a:p>
                    <a:p>
                      <a:pPr marL="0" marR="0" indent="0" algn="l" defTabSz="914400" rtl="0" eaLnBrk="1" fontAlgn="auto" latinLnBrk="0" hangingPunct="1">
                        <a:lnSpc>
                          <a:spcPct val="125000"/>
                        </a:lnSpc>
                        <a:spcBef>
                          <a:spcPts val="0"/>
                        </a:spcBef>
                        <a:spcAft>
                          <a:spcPts val="0"/>
                        </a:spcAft>
                        <a:buClrTx/>
                        <a:buSzTx/>
                        <a:buFontTx/>
                        <a:buNone/>
                        <a:tabLst/>
                        <a:defRPr/>
                      </a:pPr>
                      <a:r>
                        <a:rPr lang="en-US" altLang="zh-CN" sz="2600" dirty="0" smtClean="0">
                          <a:solidFill>
                            <a:schemeClr val="tx1"/>
                          </a:solidFill>
                        </a:rPr>
                        <a:t>Smith fails to fully define what …. </a:t>
                      </a:r>
                    </a:p>
                    <a:p>
                      <a:pPr marL="0" marR="0" indent="0" algn="l" defTabSz="914400" rtl="0" eaLnBrk="1" fontAlgn="auto" latinLnBrk="0" hangingPunct="1">
                        <a:lnSpc>
                          <a:spcPct val="125000"/>
                        </a:lnSpc>
                        <a:spcBef>
                          <a:spcPts val="0"/>
                        </a:spcBef>
                        <a:spcAft>
                          <a:spcPts val="0"/>
                        </a:spcAft>
                        <a:buClrTx/>
                        <a:buSzTx/>
                        <a:buFontTx/>
                        <a:buNone/>
                        <a:tabLst/>
                        <a:defRPr/>
                      </a:pPr>
                      <a:r>
                        <a:rPr lang="en-US" altLang="zh-CN" sz="2600" dirty="0" smtClean="0">
                          <a:solidFill>
                            <a:schemeClr val="tx1"/>
                          </a:solidFill>
                        </a:rPr>
                        <a:t>no attempt was made to quantify the association between X and Y. </a:t>
                      </a:r>
                    </a:p>
                    <a:p>
                      <a:pPr>
                        <a:lnSpc>
                          <a:spcPct val="125000"/>
                        </a:lnSpc>
                      </a:pPr>
                      <a:endParaRPr lang="zh-CN" altLang="en-US"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val="1978543015"/>
                  </a:ext>
                </a:extLst>
              </a:tr>
            </a:tbl>
          </a:graphicData>
        </a:graphic>
      </p:graphicFrame>
    </p:spTree>
    <p:extLst>
      <p:ext uri="{BB962C8B-B14F-4D97-AF65-F5344CB8AC3E}">
        <p14:creationId xmlns:p14="http://schemas.microsoft.com/office/powerpoint/2010/main" val="1026261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Offering constructive suggestions </a:t>
            </a:r>
            <a:endParaRPr lang="zh-CN" altLang="en-US" b="1"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872840106"/>
              </p:ext>
            </p:extLst>
          </p:nvPr>
        </p:nvGraphicFramePr>
        <p:xfrm>
          <a:off x="365758" y="2444779"/>
          <a:ext cx="11521443" cy="3078480"/>
        </p:xfrm>
        <a:graphic>
          <a:graphicData uri="http://schemas.openxmlformats.org/drawingml/2006/table">
            <a:tbl>
              <a:tblPr firstRow="1" bandRow="1">
                <a:tableStyleId>{5C22544A-7EE6-4342-B048-85BDC9FD1C3A}</a:tableStyleId>
              </a:tblPr>
              <a:tblGrid>
                <a:gridCol w="2527073">
                  <a:extLst>
                    <a:ext uri="{9D8B030D-6E8A-4147-A177-3AD203B41FA5}">
                      <a16:colId xmlns:a16="http://schemas.microsoft.com/office/drawing/2014/main" val="2806130018"/>
                    </a:ext>
                  </a:extLst>
                </a:gridCol>
                <a:gridCol w="1961804">
                  <a:extLst>
                    <a:ext uri="{9D8B030D-6E8A-4147-A177-3AD203B41FA5}">
                      <a16:colId xmlns:a16="http://schemas.microsoft.com/office/drawing/2014/main" val="1937723256"/>
                    </a:ext>
                  </a:extLst>
                </a:gridCol>
                <a:gridCol w="1512916">
                  <a:extLst>
                    <a:ext uri="{9D8B030D-6E8A-4147-A177-3AD203B41FA5}">
                      <a16:colId xmlns:a16="http://schemas.microsoft.com/office/drawing/2014/main" val="3090317177"/>
                    </a:ext>
                  </a:extLst>
                </a:gridCol>
                <a:gridCol w="1845426">
                  <a:extLst>
                    <a:ext uri="{9D8B030D-6E8A-4147-A177-3AD203B41FA5}">
                      <a16:colId xmlns:a16="http://schemas.microsoft.com/office/drawing/2014/main" val="2816227397"/>
                    </a:ext>
                  </a:extLst>
                </a:gridCol>
                <a:gridCol w="1778924">
                  <a:extLst>
                    <a:ext uri="{9D8B030D-6E8A-4147-A177-3AD203B41FA5}">
                      <a16:colId xmlns:a16="http://schemas.microsoft.com/office/drawing/2014/main" val="1059838677"/>
                    </a:ext>
                  </a:extLst>
                </a:gridCol>
                <a:gridCol w="1895300">
                  <a:extLst>
                    <a:ext uri="{9D8B030D-6E8A-4147-A177-3AD203B41FA5}">
                      <a16:colId xmlns:a16="http://schemas.microsoft.com/office/drawing/2014/main" val="577192475"/>
                    </a:ext>
                  </a:extLst>
                </a:gridCol>
              </a:tblGrid>
              <a:tr h="370840">
                <a:tc>
                  <a:txBody>
                    <a:bodyPr/>
                    <a:lstStyle/>
                    <a:p>
                      <a:endParaRPr lang="en-US" altLang="zh-CN" sz="2800" dirty="0" smtClean="0">
                        <a:solidFill>
                          <a:schemeClr val="tx1"/>
                        </a:solidFill>
                      </a:endParaRPr>
                    </a:p>
                    <a:p>
                      <a:r>
                        <a:rPr lang="en-US" altLang="zh-CN" sz="2800" dirty="0" smtClean="0">
                          <a:solidFill>
                            <a:schemeClr val="tx1"/>
                          </a:solidFill>
                        </a:rPr>
                        <a:t>Smith’s paper </a:t>
                      </a:r>
                    </a:p>
                    <a:p>
                      <a:r>
                        <a:rPr lang="en-US" altLang="zh-CN" sz="2800" dirty="0" smtClean="0">
                          <a:solidFill>
                            <a:schemeClr val="tx1"/>
                          </a:solidFill>
                        </a:rPr>
                        <a:t>Her conclusions </a:t>
                      </a:r>
                    </a:p>
                    <a:p>
                      <a:r>
                        <a:rPr lang="en-US" altLang="zh-CN" sz="2800" dirty="0" smtClean="0">
                          <a:solidFill>
                            <a:schemeClr val="tx1"/>
                          </a:solidFill>
                        </a:rPr>
                        <a:t>The study </a:t>
                      </a:r>
                    </a:p>
                    <a:p>
                      <a:r>
                        <a:rPr lang="en-US" altLang="zh-CN" sz="2800" dirty="0" smtClean="0">
                          <a:solidFill>
                            <a:schemeClr val="tx1"/>
                          </a:solidFill>
                        </a:rPr>
                        <a:t>The findings </a:t>
                      </a:r>
                      <a:endParaRPr lang="zh-CN" altLang="en-US" sz="2800" dirty="0">
                        <a:solidFill>
                          <a:schemeClr val="tx1"/>
                        </a:solidFill>
                      </a:endParaRPr>
                    </a:p>
                  </a:txBody>
                  <a:tcPr>
                    <a:solidFill>
                      <a:schemeClr val="accent1">
                        <a:lumMod val="60000"/>
                        <a:lumOff val="40000"/>
                      </a:schemeClr>
                    </a:solidFill>
                  </a:tcPr>
                </a:tc>
                <a:tc>
                  <a:txBody>
                    <a:bodyPr/>
                    <a:lstStyle/>
                    <a:p>
                      <a:endParaRPr lang="en-US" altLang="zh-CN" sz="2800" dirty="0" smtClean="0">
                        <a:solidFill>
                          <a:schemeClr val="tx1"/>
                        </a:solidFill>
                      </a:endParaRPr>
                    </a:p>
                    <a:p>
                      <a:r>
                        <a:rPr lang="en-US" altLang="zh-CN" sz="2800" dirty="0" smtClean="0">
                          <a:solidFill>
                            <a:schemeClr val="tx1"/>
                          </a:solidFill>
                        </a:rPr>
                        <a:t>would have been </a:t>
                      </a:r>
                    </a:p>
                    <a:p>
                      <a:r>
                        <a:rPr lang="en-US" altLang="zh-CN" sz="2800" dirty="0" smtClean="0">
                          <a:solidFill>
                            <a:schemeClr val="tx1"/>
                          </a:solidFill>
                        </a:rPr>
                        <a:t>might have been </a:t>
                      </a:r>
                      <a:endParaRPr lang="zh-CN" altLang="en-US" sz="2800" dirty="0">
                        <a:solidFill>
                          <a:schemeClr val="tx1"/>
                        </a:solidFill>
                      </a:endParaRPr>
                    </a:p>
                  </a:txBody>
                  <a:tcPr>
                    <a:solidFill>
                      <a:schemeClr val="accent1">
                        <a:lumMod val="60000"/>
                        <a:lumOff val="40000"/>
                      </a:schemeClr>
                    </a:solidFill>
                  </a:tcPr>
                </a:tc>
                <a:tc>
                  <a:txBody>
                    <a:bodyPr/>
                    <a:lstStyle/>
                    <a:p>
                      <a:endParaRPr lang="en-US" altLang="zh-CN" sz="2800" dirty="0" smtClean="0">
                        <a:solidFill>
                          <a:schemeClr val="tx1"/>
                        </a:solidFill>
                      </a:endParaRPr>
                    </a:p>
                    <a:p>
                      <a:r>
                        <a:rPr lang="en-US" altLang="zh-CN" sz="2800" dirty="0" smtClean="0">
                          <a:solidFill>
                            <a:schemeClr val="tx1"/>
                          </a:solidFill>
                        </a:rPr>
                        <a:t>more </a:t>
                      </a:r>
                    </a:p>
                    <a:p>
                      <a:r>
                        <a:rPr lang="en-US" altLang="zh-CN" sz="2800" dirty="0" smtClean="0">
                          <a:solidFill>
                            <a:schemeClr val="tx1"/>
                          </a:solidFill>
                        </a:rPr>
                        <a:t>much </a:t>
                      </a:r>
                    </a:p>
                    <a:p>
                      <a:r>
                        <a:rPr lang="en-US" altLang="zh-CN" sz="2800" dirty="0" smtClean="0">
                          <a:solidFill>
                            <a:schemeClr val="tx1"/>
                          </a:solidFill>
                        </a:rPr>
                        <a:t>more </a:t>
                      </a:r>
                    </a:p>
                    <a:p>
                      <a:r>
                        <a:rPr lang="en-US" altLang="zh-CN" sz="2800" dirty="0" smtClean="0">
                          <a:solidFill>
                            <a:schemeClr val="tx1"/>
                          </a:solidFill>
                        </a:rPr>
                        <a:t>far more </a:t>
                      </a:r>
                      <a:endParaRPr lang="zh-CN" altLang="en-US" sz="2800" dirty="0">
                        <a:solidFill>
                          <a:schemeClr val="tx1"/>
                        </a:solidFill>
                      </a:endParaRPr>
                    </a:p>
                  </a:txBody>
                  <a:tcPr>
                    <a:solidFill>
                      <a:schemeClr val="accent1">
                        <a:lumMod val="60000"/>
                        <a:lumOff val="40000"/>
                      </a:schemeClr>
                    </a:solidFill>
                  </a:tcPr>
                </a:tc>
                <a:tc>
                  <a:txBody>
                    <a:bodyPr/>
                    <a:lstStyle/>
                    <a:p>
                      <a:endParaRPr lang="en-US" altLang="zh-CN" sz="2800" dirty="0" smtClean="0">
                        <a:solidFill>
                          <a:schemeClr val="tx1"/>
                        </a:solidFill>
                      </a:endParaRPr>
                    </a:p>
                    <a:p>
                      <a:r>
                        <a:rPr lang="en-US" altLang="zh-CN" sz="2800" dirty="0" smtClean="0">
                          <a:solidFill>
                            <a:schemeClr val="tx1"/>
                          </a:solidFill>
                        </a:rPr>
                        <a:t>useful convincing interesting persuasive original</a:t>
                      </a:r>
                      <a:endParaRPr lang="zh-CN" altLang="en-US" sz="2800" dirty="0">
                        <a:solidFill>
                          <a:schemeClr val="tx1"/>
                        </a:solidFill>
                      </a:endParaRPr>
                    </a:p>
                  </a:txBody>
                  <a:tcPr>
                    <a:solidFill>
                      <a:schemeClr val="accent1">
                        <a:lumMod val="60000"/>
                        <a:lumOff val="40000"/>
                      </a:schemeClr>
                    </a:solidFill>
                  </a:tcPr>
                </a:tc>
                <a:tc>
                  <a:txBody>
                    <a:bodyPr/>
                    <a:lstStyle/>
                    <a:p>
                      <a:endParaRPr lang="en-US" altLang="zh-CN" sz="2800" dirty="0" smtClean="0">
                        <a:solidFill>
                          <a:schemeClr val="tx1"/>
                        </a:solidFill>
                      </a:endParaRPr>
                    </a:p>
                    <a:p>
                      <a:r>
                        <a:rPr lang="en-US" altLang="zh-CN" sz="2800" dirty="0" smtClean="0">
                          <a:solidFill>
                            <a:schemeClr val="tx1"/>
                          </a:solidFill>
                        </a:rPr>
                        <a:t>if he/she had </a:t>
                      </a:r>
                    </a:p>
                    <a:p>
                      <a:endParaRPr lang="en-US" altLang="zh-CN" sz="2800" dirty="0" smtClean="0">
                        <a:solidFill>
                          <a:schemeClr val="tx1"/>
                        </a:solidFill>
                      </a:endParaRPr>
                    </a:p>
                    <a:p>
                      <a:r>
                        <a:rPr lang="en-US" altLang="zh-CN" sz="2800" dirty="0" smtClean="0">
                          <a:solidFill>
                            <a:schemeClr val="tx1"/>
                          </a:solidFill>
                        </a:rPr>
                        <a:t>if the author had </a:t>
                      </a:r>
                      <a:endParaRPr lang="zh-CN" altLang="en-US" sz="2800" dirty="0">
                        <a:solidFill>
                          <a:schemeClr val="tx1"/>
                        </a:solidFill>
                      </a:endParaRPr>
                    </a:p>
                  </a:txBody>
                  <a:tcPr>
                    <a:solidFill>
                      <a:schemeClr val="accent1">
                        <a:lumMod val="60000"/>
                        <a:lumOff val="40000"/>
                      </a:schemeClr>
                    </a:solidFill>
                  </a:tcPr>
                </a:tc>
                <a:tc>
                  <a:txBody>
                    <a:bodyPr/>
                    <a:lstStyle/>
                    <a:p>
                      <a:endParaRPr lang="en-US" altLang="zh-CN" sz="2800" dirty="0" smtClean="0">
                        <a:solidFill>
                          <a:schemeClr val="tx1"/>
                        </a:solidFill>
                      </a:endParaRPr>
                    </a:p>
                    <a:p>
                      <a:r>
                        <a:rPr lang="en-US" altLang="zh-CN" sz="2800" dirty="0" smtClean="0">
                          <a:solidFill>
                            <a:schemeClr val="tx1"/>
                          </a:solidFill>
                        </a:rPr>
                        <a:t>included  considered  adopted used …. </a:t>
                      </a:r>
                    </a:p>
                    <a:p>
                      <a:r>
                        <a:rPr lang="en-US" altLang="zh-CN" sz="2800" dirty="0" smtClean="0">
                          <a:solidFill>
                            <a:schemeClr val="tx1"/>
                          </a:solidFill>
                        </a:rPr>
                        <a:t> </a:t>
                      </a:r>
                      <a:endParaRPr lang="zh-CN" altLang="en-US" sz="2800"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val="699647751"/>
                  </a:ext>
                </a:extLst>
              </a:tr>
            </a:tbl>
          </a:graphicData>
        </a:graphic>
      </p:graphicFrame>
    </p:spTree>
    <p:extLst>
      <p:ext uri="{BB962C8B-B14F-4D97-AF65-F5344CB8AC3E}">
        <p14:creationId xmlns:p14="http://schemas.microsoft.com/office/powerpoint/2010/main" val="1387367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 y="0"/>
            <a:ext cx="12191999" cy="1450757"/>
          </a:xfrm>
        </p:spPr>
        <p:txBody>
          <a:bodyPr>
            <a:normAutofit/>
          </a:bodyPr>
          <a:lstStyle/>
          <a:p>
            <a:r>
              <a:rPr lang="en-US" altLang="zh-CN" sz="4700" b="1" dirty="0"/>
              <a:t>Using evaluative adjectives to comment on research </a:t>
            </a:r>
            <a:endParaRPr lang="zh-CN" altLang="en-US" sz="4700" b="1"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675358560"/>
              </p:ext>
            </p:extLst>
          </p:nvPr>
        </p:nvGraphicFramePr>
        <p:xfrm>
          <a:off x="2" y="1737360"/>
          <a:ext cx="12191997" cy="5029200"/>
        </p:xfrm>
        <a:graphic>
          <a:graphicData uri="http://schemas.openxmlformats.org/drawingml/2006/table">
            <a:tbl>
              <a:tblPr firstRow="1" bandRow="1">
                <a:tableStyleId>{5C22544A-7EE6-4342-B048-85BDC9FD1C3A}</a:tableStyleId>
              </a:tblPr>
              <a:tblGrid>
                <a:gridCol w="1452664">
                  <a:extLst>
                    <a:ext uri="{9D8B030D-6E8A-4147-A177-3AD203B41FA5}">
                      <a16:colId xmlns:a16="http://schemas.microsoft.com/office/drawing/2014/main" val="3383543653"/>
                    </a:ext>
                  </a:extLst>
                </a:gridCol>
                <a:gridCol w="2520818">
                  <a:extLst>
                    <a:ext uri="{9D8B030D-6E8A-4147-A177-3AD203B41FA5}">
                      <a16:colId xmlns:a16="http://schemas.microsoft.com/office/drawing/2014/main" val="393201062"/>
                    </a:ext>
                  </a:extLst>
                </a:gridCol>
                <a:gridCol w="3358341">
                  <a:extLst>
                    <a:ext uri="{9D8B030D-6E8A-4147-A177-3AD203B41FA5}">
                      <a16:colId xmlns:a16="http://schemas.microsoft.com/office/drawing/2014/main" val="271324571"/>
                    </a:ext>
                  </a:extLst>
                </a:gridCol>
                <a:gridCol w="2078182">
                  <a:extLst>
                    <a:ext uri="{9D8B030D-6E8A-4147-A177-3AD203B41FA5}">
                      <a16:colId xmlns:a16="http://schemas.microsoft.com/office/drawing/2014/main" val="2710672215"/>
                    </a:ext>
                  </a:extLst>
                </a:gridCol>
                <a:gridCol w="2781992">
                  <a:extLst>
                    <a:ext uri="{9D8B030D-6E8A-4147-A177-3AD203B41FA5}">
                      <a16:colId xmlns:a16="http://schemas.microsoft.com/office/drawing/2014/main" val="3798949981"/>
                    </a:ext>
                  </a:extLst>
                </a:gridCol>
              </a:tblGrid>
              <a:tr h="370840">
                <a:tc>
                  <a:txBody>
                    <a:bodyPr/>
                    <a:lstStyle/>
                    <a:p>
                      <a:endParaRPr lang="en-US" altLang="zh-CN" sz="2800" dirty="0" smtClean="0">
                        <a:solidFill>
                          <a:schemeClr val="tx1"/>
                        </a:solidFill>
                      </a:endParaRPr>
                    </a:p>
                    <a:p>
                      <a:endParaRPr lang="en-US" altLang="zh-CN" sz="2800" dirty="0" smtClean="0">
                        <a:solidFill>
                          <a:schemeClr val="tx1"/>
                        </a:solidFill>
                      </a:endParaRPr>
                    </a:p>
                    <a:p>
                      <a:endParaRPr lang="en-US" altLang="zh-CN" sz="2800" dirty="0" smtClean="0">
                        <a:solidFill>
                          <a:schemeClr val="tx1"/>
                        </a:solidFill>
                      </a:endParaRPr>
                    </a:p>
                    <a:p>
                      <a:r>
                        <a:rPr lang="en-US" altLang="zh-CN" sz="2800" dirty="0" smtClean="0">
                          <a:solidFill>
                            <a:schemeClr val="tx1"/>
                          </a:solidFill>
                        </a:rPr>
                        <a:t>In his </a:t>
                      </a:r>
                    </a:p>
                    <a:p>
                      <a:r>
                        <a:rPr lang="en-US" altLang="zh-CN" sz="2800" dirty="0" smtClean="0">
                          <a:solidFill>
                            <a:schemeClr val="tx1"/>
                          </a:solidFill>
                        </a:rPr>
                        <a:t>In their </a:t>
                      </a:r>
                    </a:p>
                    <a:p>
                      <a:r>
                        <a:rPr lang="en-US" altLang="zh-CN" sz="2800" dirty="0" smtClean="0">
                          <a:solidFill>
                            <a:schemeClr val="tx1"/>
                          </a:solidFill>
                        </a:rPr>
                        <a:t>In this </a:t>
                      </a:r>
                      <a:endParaRPr lang="zh-CN" altLang="en-US" sz="2800" dirty="0">
                        <a:solidFill>
                          <a:schemeClr val="tx1"/>
                        </a:solidFill>
                      </a:endParaRPr>
                    </a:p>
                  </a:txBody>
                  <a:tcPr>
                    <a:solidFill>
                      <a:schemeClr val="accent1">
                        <a:lumMod val="60000"/>
                        <a:lumOff val="40000"/>
                      </a:schemeClr>
                    </a:solidFill>
                  </a:tcPr>
                </a:tc>
                <a:tc>
                  <a:txBody>
                    <a:bodyPr/>
                    <a:lstStyle/>
                    <a:p>
                      <a:r>
                        <a:rPr lang="en-US" altLang="zh-CN" sz="2700" dirty="0" smtClean="0">
                          <a:solidFill>
                            <a:schemeClr val="tx1"/>
                          </a:solidFill>
                        </a:rPr>
                        <a:t>excellent comprehensive detailed </a:t>
                      </a:r>
                    </a:p>
                    <a:p>
                      <a:r>
                        <a:rPr lang="en-US" altLang="zh-CN" sz="2700" dirty="0" smtClean="0">
                          <a:solidFill>
                            <a:schemeClr val="tx1"/>
                          </a:solidFill>
                        </a:rPr>
                        <a:t>useful </a:t>
                      </a:r>
                    </a:p>
                    <a:p>
                      <a:r>
                        <a:rPr lang="en-US" altLang="zh-CN" sz="2700" dirty="0" smtClean="0">
                          <a:solidFill>
                            <a:schemeClr val="tx1"/>
                          </a:solidFill>
                        </a:rPr>
                        <a:t>thorough </a:t>
                      </a:r>
                    </a:p>
                    <a:p>
                      <a:r>
                        <a:rPr lang="en-US" altLang="zh-CN" sz="2700" dirty="0" smtClean="0">
                          <a:solidFill>
                            <a:schemeClr val="tx1"/>
                          </a:solidFill>
                        </a:rPr>
                        <a:t>ground breaking timely </a:t>
                      </a:r>
                    </a:p>
                    <a:p>
                      <a:r>
                        <a:rPr lang="en-US" altLang="zh-CN" sz="2700" dirty="0" smtClean="0">
                          <a:solidFill>
                            <a:schemeClr val="tx1"/>
                          </a:solidFill>
                        </a:rPr>
                        <a:t>important impressive </a:t>
                      </a:r>
                    </a:p>
                    <a:p>
                      <a:r>
                        <a:rPr lang="en-US" altLang="zh-CN" sz="2700" dirty="0" smtClean="0">
                          <a:solidFill>
                            <a:schemeClr val="tx1"/>
                          </a:solidFill>
                        </a:rPr>
                        <a:t>——————— limited </a:t>
                      </a:r>
                    </a:p>
                    <a:p>
                      <a:r>
                        <a:rPr lang="en-US" altLang="zh-CN" sz="2700" dirty="0" smtClean="0">
                          <a:solidFill>
                            <a:schemeClr val="tx1"/>
                          </a:solidFill>
                        </a:rPr>
                        <a:t>small-scale </a:t>
                      </a:r>
                      <a:endParaRPr lang="zh-CN" altLang="en-US" sz="2700" dirty="0">
                        <a:solidFill>
                          <a:schemeClr val="tx1"/>
                        </a:solidFill>
                      </a:endParaRPr>
                    </a:p>
                  </a:txBody>
                  <a:tcPr>
                    <a:solidFill>
                      <a:schemeClr val="accent1">
                        <a:lumMod val="60000"/>
                        <a:lumOff val="40000"/>
                      </a:schemeClr>
                    </a:solidFill>
                  </a:tcPr>
                </a:tc>
                <a:tc>
                  <a:txBody>
                    <a:bodyPr/>
                    <a:lstStyle/>
                    <a:p>
                      <a:endParaRPr lang="en-US" altLang="zh-CN" sz="2800" dirty="0" smtClean="0">
                        <a:solidFill>
                          <a:schemeClr val="tx1"/>
                        </a:solidFill>
                      </a:endParaRPr>
                    </a:p>
                    <a:p>
                      <a:endParaRPr lang="en-US" altLang="zh-CN" sz="2800" dirty="0" smtClean="0">
                        <a:solidFill>
                          <a:schemeClr val="tx1"/>
                        </a:solidFill>
                      </a:endParaRPr>
                    </a:p>
                    <a:p>
                      <a:r>
                        <a:rPr lang="en-US" altLang="zh-CN" sz="2800" dirty="0" smtClean="0">
                          <a:solidFill>
                            <a:schemeClr val="tx1"/>
                          </a:solidFill>
                        </a:rPr>
                        <a:t>analysis (of X), examination (of X), </a:t>
                      </a:r>
                    </a:p>
                    <a:p>
                      <a:r>
                        <a:rPr lang="en-US" altLang="zh-CN" sz="2800" dirty="0" smtClean="0">
                          <a:solidFill>
                            <a:schemeClr val="tx1"/>
                          </a:solidFill>
                        </a:rPr>
                        <a:t>study (of X), </a:t>
                      </a:r>
                    </a:p>
                    <a:p>
                      <a:r>
                        <a:rPr lang="en-US" altLang="zh-CN" sz="2800" dirty="0" smtClean="0">
                          <a:solidFill>
                            <a:schemeClr val="tx1"/>
                          </a:solidFill>
                        </a:rPr>
                        <a:t>survey (of X), investigation (into Y), </a:t>
                      </a:r>
                      <a:endParaRPr lang="zh-CN" altLang="en-US" sz="2800" dirty="0">
                        <a:solidFill>
                          <a:schemeClr val="tx1"/>
                        </a:solidFill>
                      </a:endParaRPr>
                    </a:p>
                  </a:txBody>
                  <a:tcPr>
                    <a:solidFill>
                      <a:schemeClr val="accent1">
                        <a:lumMod val="60000"/>
                        <a:lumOff val="40000"/>
                      </a:schemeClr>
                    </a:solidFill>
                  </a:tcPr>
                </a:tc>
                <a:tc>
                  <a:txBody>
                    <a:bodyPr/>
                    <a:lstStyle/>
                    <a:p>
                      <a:endParaRPr lang="nb-NO" altLang="zh-CN" sz="2800" dirty="0" smtClean="0">
                        <a:solidFill>
                          <a:schemeClr val="tx1"/>
                        </a:solidFill>
                      </a:endParaRPr>
                    </a:p>
                    <a:p>
                      <a:endParaRPr lang="nb-NO" altLang="zh-CN" sz="2800" dirty="0" smtClean="0">
                        <a:solidFill>
                          <a:schemeClr val="tx1"/>
                        </a:solidFill>
                      </a:endParaRPr>
                    </a:p>
                    <a:p>
                      <a:endParaRPr lang="nb-NO" altLang="zh-CN" sz="2800" dirty="0" smtClean="0">
                        <a:solidFill>
                          <a:schemeClr val="tx1"/>
                        </a:solidFill>
                      </a:endParaRPr>
                    </a:p>
                    <a:p>
                      <a:endParaRPr lang="nb-NO" altLang="zh-CN" sz="2800" dirty="0" smtClean="0">
                        <a:solidFill>
                          <a:schemeClr val="tx1"/>
                        </a:solidFill>
                      </a:endParaRPr>
                    </a:p>
                    <a:p>
                      <a:r>
                        <a:rPr lang="nb-NO" altLang="zh-CN" sz="2800" dirty="0" smtClean="0">
                          <a:solidFill>
                            <a:schemeClr val="tx1"/>
                          </a:solidFill>
                        </a:rPr>
                        <a:t>Smith (2012) </a:t>
                      </a:r>
                    </a:p>
                    <a:p>
                      <a:r>
                        <a:rPr lang="nb-NO" altLang="zh-CN" sz="2800" dirty="0" smtClean="0">
                          <a:solidFill>
                            <a:schemeClr val="tx1"/>
                          </a:solidFill>
                        </a:rPr>
                        <a:t>Jones et al. </a:t>
                      </a:r>
                      <a:endParaRPr lang="zh-CN" altLang="en-US" sz="2800" dirty="0">
                        <a:solidFill>
                          <a:schemeClr val="tx1"/>
                        </a:solidFill>
                      </a:endParaRPr>
                    </a:p>
                  </a:txBody>
                  <a:tcPr>
                    <a:solidFill>
                      <a:schemeClr val="accent1">
                        <a:lumMod val="60000"/>
                        <a:lumOff val="40000"/>
                      </a:schemeClr>
                    </a:solidFill>
                  </a:tcPr>
                </a:tc>
                <a:tc>
                  <a:txBody>
                    <a:bodyPr/>
                    <a:lstStyle/>
                    <a:p>
                      <a:endParaRPr lang="en-US" altLang="zh-CN" sz="2800" dirty="0" smtClean="0">
                        <a:solidFill>
                          <a:schemeClr val="tx1"/>
                        </a:solidFill>
                      </a:endParaRPr>
                    </a:p>
                    <a:p>
                      <a:endParaRPr lang="en-US" altLang="zh-CN" sz="2800" dirty="0" smtClean="0">
                        <a:solidFill>
                          <a:schemeClr val="tx1"/>
                        </a:solidFill>
                      </a:endParaRPr>
                    </a:p>
                    <a:p>
                      <a:endParaRPr lang="en-US" altLang="zh-CN" sz="2800" dirty="0" smtClean="0">
                        <a:solidFill>
                          <a:schemeClr val="tx1"/>
                        </a:solidFill>
                      </a:endParaRPr>
                    </a:p>
                    <a:p>
                      <a:r>
                        <a:rPr lang="en-US" altLang="zh-CN" sz="2800" dirty="0" smtClean="0">
                          <a:solidFill>
                            <a:schemeClr val="tx1"/>
                          </a:solidFill>
                        </a:rPr>
                        <a:t>found …. </a:t>
                      </a:r>
                    </a:p>
                    <a:p>
                      <a:r>
                        <a:rPr lang="en-US" altLang="zh-CN" sz="2800" dirty="0" smtClean="0">
                          <a:solidFill>
                            <a:schemeClr val="tx1"/>
                          </a:solidFill>
                        </a:rPr>
                        <a:t>were able to show …. </a:t>
                      </a:r>
                    </a:p>
                    <a:p>
                      <a:r>
                        <a:rPr lang="en-US" altLang="zh-CN" sz="2800" dirty="0" smtClean="0">
                          <a:solidFill>
                            <a:schemeClr val="tx1"/>
                          </a:solidFill>
                        </a:rPr>
                        <a:t>concluded that …. </a:t>
                      </a:r>
                      <a:endParaRPr lang="zh-CN" altLang="en-US" sz="2800"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val="4118319191"/>
                  </a:ext>
                </a:extLst>
              </a:tr>
            </a:tbl>
          </a:graphicData>
        </a:graphic>
      </p:graphicFrame>
    </p:spTree>
    <p:extLst>
      <p:ext uri="{BB962C8B-B14F-4D97-AF65-F5344CB8AC3E}">
        <p14:creationId xmlns:p14="http://schemas.microsoft.com/office/powerpoint/2010/main" val="1771615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Highlighting inadequacies of previous studies </a:t>
            </a:r>
            <a:endParaRPr lang="zh-CN" altLang="en-US" dirty="0"/>
          </a:p>
        </p:txBody>
      </p:sp>
      <p:sp>
        <p:nvSpPr>
          <p:cNvPr id="3" name="内容占位符 2"/>
          <p:cNvSpPr>
            <a:spLocks noGrp="1"/>
          </p:cNvSpPr>
          <p:nvPr>
            <p:ph idx="1"/>
          </p:nvPr>
        </p:nvSpPr>
        <p:spPr>
          <a:xfrm>
            <a:off x="631767" y="1845734"/>
            <a:ext cx="10839797" cy="4023360"/>
          </a:xfrm>
        </p:spPr>
        <p:txBody>
          <a:bodyPr>
            <a:noAutofit/>
          </a:bodyPr>
          <a:lstStyle/>
          <a:p>
            <a:r>
              <a:rPr lang="en-US" altLang="zh-CN" sz="2400" b="1" dirty="0"/>
              <a:t>Previous studies of X have not dealt with …. </a:t>
            </a:r>
            <a:endParaRPr lang="en-US" altLang="zh-CN" sz="2400" b="1" dirty="0" smtClean="0"/>
          </a:p>
          <a:p>
            <a:r>
              <a:rPr lang="en-US" altLang="zh-CN" sz="2400" b="1" dirty="0"/>
              <a:t>Most studies in the field of X have only </a:t>
            </a:r>
            <a:r>
              <a:rPr lang="en-US" altLang="zh-CN" sz="2400" b="1" dirty="0" smtClean="0"/>
              <a:t>focused </a:t>
            </a:r>
            <a:r>
              <a:rPr lang="en-US" altLang="zh-CN" sz="2400" b="1" dirty="0"/>
              <a:t>on …. </a:t>
            </a:r>
            <a:endParaRPr lang="en-US" altLang="zh-CN" sz="2400" b="1" dirty="0" smtClean="0"/>
          </a:p>
          <a:p>
            <a:r>
              <a:rPr lang="en-US" altLang="zh-CN" sz="2400" b="1" dirty="0" smtClean="0"/>
              <a:t>The </a:t>
            </a:r>
            <a:r>
              <a:rPr lang="en-US" altLang="zh-CN" sz="2400" b="1" dirty="0"/>
              <a:t>research to date has tended to focus on X rather than Y. </a:t>
            </a:r>
            <a:endParaRPr lang="en-US" altLang="zh-CN" sz="2400" b="1" dirty="0" smtClean="0"/>
          </a:p>
          <a:p>
            <a:r>
              <a:rPr lang="en-US" altLang="zh-CN" sz="2400" b="1" dirty="0" smtClean="0"/>
              <a:t>However</a:t>
            </a:r>
            <a:r>
              <a:rPr lang="en-US" altLang="zh-CN" sz="2400" b="1" dirty="0"/>
              <a:t>, these studies used non-validated methods to measure …. </a:t>
            </a:r>
            <a:endParaRPr lang="en-US" altLang="zh-CN" sz="2400" b="1" dirty="0" smtClean="0"/>
          </a:p>
          <a:p>
            <a:r>
              <a:rPr lang="en-US" altLang="zh-CN" sz="2400" b="1" dirty="0"/>
              <a:t>The existing accounts fail to resolve the contradiction between X and Y. </a:t>
            </a:r>
            <a:endParaRPr lang="en-US" altLang="zh-CN" sz="2400" b="1" dirty="0" smtClean="0"/>
          </a:p>
          <a:p>
            <a:r>
              <a:rPr lang="en-US" altLang="zh-CN" sz="2400" b="1" dirty="0" smtClean="0"/>
              <a:t>However</a:t>
            </a:r>
            <a:r>
              <a:rPr lang="en-US" altLang="zh-CN" sz="2400" b="1" dirty="0"/>
              <a:t>, much of the research up to now has been descriptive in nature …. </a:t>
            </a:r>
            <a:endParaRPr lang="en-US" altLang="zh-CN" sz="2400" b="1" dirty="0" smtClean="0"/>
          </a:p>
          <a:p>
            <a:r>
              <a:rPr lang="en-US" altLang="zh-CN" sz="2400" b="1" dirty="0" smtClean="0"/>
              <a:t>Small </a:t>
            </a:r>
            <a:r>
              <a:rPr lang="en-US" altLang="zh-CN" sz="2400" b="1" dirty="0"/>
              <a:t>sample sizes have been a serious limitation for many earlier studies. </a:t>
            </a:r>
            <a:endParaRPr lang="en-US" altLang="zh-CN" sz="2400" b="1" dirty="0" smtClean="0"/>
          </a:p>
          <a:p>
            <a:r>
              <a:rPr lang="en-US" altLang="zh-CN" sz="2400" b="1" dirty="0" smtClean="0"/>
              <a:t>The </a:t>
            </a:r>
            <a:r>
              <a:rPr lang="en-US" altLang="zh-CN" sz="2400" b="1" dirty="0" err="1"/>
              <a:t>generalisability</a:t>
            </a:r>
            <a:r>
              <a:rPr lang="en-US" altLang="zh-CN" sz="2400" b="1" dirty="0"/>
              <a:t> of much published research on this issue is problematic. </a:t>
            </a:r>
            <a:endParaRPr lang="en-US" altLang="zh-CN" sz="2400" b="1" dirty="0" smtClean="0"/>
          </a:p>
          <a:p>
            <a:r>
              <a:rPr lang="en-US" altLang="zh-CN" sz="2400" b="1" dirty="0" smtClean="0"/>
              <a:t>However</a:t>
            </a:r>
            <a:r>
              <a:rPr lang="en-US" altLang="zh-CN" sz="2400" b="1" dirty="0"/>
              <a:t>, few writers have been able to draw on any structured research into …. </a:t>
            </a:r>
            <a:endParaRPr lang="zh-CN" altLang="en-US" sz="2400" b="1" dirty="0"/>
          </a:p>
        </p:txBody>
      </p:sp>
    </p:spTree>
    <p:extLst>
      <p:ext uri="{BB962C8B-B14F-4D97-AF65-F5344CB8AC3E}">
        <p14:creationId xmlns:p14="http://schemas.microsoft.com/office/powerpoint/2010/main" val="2846492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Introducing the critical stance of particular writers </a:t>
            </a:r>
            <a:endParaRPr lang="zh-CN" altLang="en-US" b="1" dirty="0"/>
          </a:p>
        </p:txBody>
      </p:sp>
      <p:sp>
        <p:nvSpPr>
          <p:cNvPr id="3" name="内容占位符 2"/>
          <p:cNvSpPr>
            <a:spLocks noGrp="1"/>
          </p:cNvSpPr>
          <p:nvPr>
            <p:ph idx="1"/>
          </p:nvPr>
        </p:nvSpPr>
        <p:spPr>
          <a:xfrm>
            <a:off x="698269" y="1845733"/>
            <a:ext cx="11172306" cy="4455313"/>
          </a:xfrm>
        </p:spPr>
        <p:txBody>
          <a:bodyPr>
            <a:noAutofit/>
          </a:bodyPr>
          <a:lstStyle/>
          <a:p>
            <a:r>
              <a:rPr lang="en-US" altLang="zh-CN" sz="2500" b="1" dirty="0"/>
              <a:t>Jones (2003) has also questioned why …. </a:t>
            </a:r>
            <a:endParaRPr lang="en-US" altLang="zh-CN" sz="2500" b="1" dirty="0" smtClean="0"/>
          </a:p>
          <a:p>
            <a:r>
              <a:rPr lang="en-US" altLang="zh-CN" sz="2500" b="1" dirty="0" smtClean="0"/>
              <a:t>The </a:t>
            </a:r>
            <a:r>
              <a:rPr lang="en-US" altLang="zh-CN" sz="2500" b="1" dirty="0"/>
              <a:t>authors challenge the widely held view that </a:t>
            </a:r>
            <a:r>
              <a:rPr lang="en-US" altLang="zh-CN" sz="2500" b="1" dirty="0" smtClean="0"/>
              <a:t>….</a:t>
            </a:r>
          </a:p>
          <a:p>
            <a:r>
              <a:rPr lang="en-US" altLang="zh-CN" sz="2500" b="1" dirty="0" smtClean="0"/>
              <a:t>Jones </a:t>
            </a:r>
            <a:r>
              <a:rPr lang="en-US" altLang="zh-CN" sz="2500" b="1" dirty="0"/>
              <a:t>(2003) is critical of the conclusions that Smith draws from his findings. </a:t>
            </a:r>
            <a:endParaRPr lang="en-US" altLang="zh-CN" sz="2500" b="1" dirty="0" smtClean="0"/>
          </a:p>
          <a:p>
            <a:r>
              <a:rPr lang="en-US" altLang="zh-CN" sz="2500" b="1" dirty="0" smtClean="0"/>
              <a:t>Jones </a:t>
            </a:r>
            <a:r>
              <a:rPr lang="en-US" altLang="zh-CN" sz="2500" b="1" dirty="0"/>
              <a:t>(2003) has challenged some of Smith’s conclusions, arguing that …. </a:t>
            </a:r>
            <a:endParaRPr lang="en-US" altLang="zh-CN" sz="2500" b="1" dirty="0" smtClean="0"/>
          </a:p>
          <a:p>
            <a:r>
              <a:rPr lang="en-US" altLang="zh-CN" sz="2500" b="1" dirty="0" smtClean="0"/>
              <a:t>Jones </a:t>
            </a:r>
            <a:r>
              <a:rPr lang="en-US" altLang="zh-CN" sz="2500" b="1" dirty="0"/>
              <a:t>(2003) is probably the best known critic of the X theory. He argues that …. </a:t>
            </a:r>
            <a:endParaRPr lang="en-US" altLang="zh-CN" sz="2500" b="1" dirty="0" smtClean="0"/>
          </a:p>
          <a:p>
            <a:r>
              <a:rPr lang="en-US" altLang="zh-CN" sz="2500" b="1" dirty="0" smtClean="0"/>
              <a:t>The </a:t>
            </a:r>
            <a:r>
              <a:rPr lang="en-US" altLang="zh-CN" sz="2500" b="1" dirty="0"/>
              <a:t>latter point has been devastatingly critiqued by Jones (2003), who argues that …. </a:t>
            </a:r>
            <a:endParaRPr lang="en-US" altLang="zh-CN" sz="2500" b="1" dirty="0" smtClean="0"/>
          </a:p>
          <a:p>
            <a:r>
              <a:rPr lang="en-US" altLang="zh-CN" sz="2500" b="1" dirty="0" smtClean="0"/>
              <a:t>Other </a:t>
            </a:r>
            <a:r>
              <a:rPr lang="en-US" altLang="zh-CN" sz="2500" b="1" dirty="0"/>
              <a:t>authors (see Harbison, 2003; Kaplan, 2004) question the usefulness of such an approach. </a:t>
            </a:r>
            <a:endParaRPr lang="en-US" altLang="zh-CN" sz="2500" b="1" dirty="0" smtClean="0"/>
          </a:p>
          <a:p>
            <a:r>
              <a:rPr lang="en-US" altLang="zh-CN" sz="2500" b="1" dirty="0" smtClean="0"/>
              <a:t>Smith’s </a:t>
            </a:r>
            <a:r>
              <a:rPr lang="en-US" altLang="zh-CN" sz="2500" b="1" dirty="0"/>
              <a:t>analysis has been </a:t>
            </a:r>
            <a:r>
              <a:rPr lang="en-US" altLang="zh-CN" sz="2500" b="1" dirty="0" err="1"/>
              <a:t>criticised</a:t>
            </a:r>
            <a:r>
              <a:rPr lang="en-US" altLang="zh-CN" sz="2500" b="1" dirty="0"/>
              <a:t> by a number of writers. </a:t>
            </a:r>
            <a:endParaRPr lang="en-US" altLang="zh-CN" sz="2500" b="1" dirty="0" smtClean="0"/>
          </a:p>
        </p:txBody>
      </p:sp>
    </p:spTree>
    <p:extLst>
      <p:ext uri="{BB962C8B-B14F-4D97-AF65-F5344CB8AC3E}">
        <p14:creationId xmlns:p14="http://schemas.microsoft.com/office/powerpoint/2010/main" val="2625850377"/>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60</TotalTime>
  <Words>809</Words>
  <Application>Microsoft Office PowerPoint</Application>
  <PresentationFormat>宽屏</PresentationFormat>
  <Paragraphs>116</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宋体</vt:lpstr>
      <vt:lpstr>Calibri</vt:lpstr>
      <vt:lpstr>Calibri Light</vt:lpstr>
      <vt:lpstr>回顾</vt:lpstr>
      <vt:lpstr>Being Critical</vt:lpstr>
      <vt:lpstr>Being critical</vt:lpstr>
      <vt:lpstr>Introducing questions, problems and limitations: theory </vt:lpstr>
      <vt:lpstr>Introducing questions, problems and limitations: method/practice </vt:lpstr>
      <vt:lpstr>Identifying a study’s weakness </vt:lpstr>
      <vt:lpstr>Offering constructive suggestions </vt:lpstr>
      <vt:lpstr>Using evaluative adjectives to comment on research </vt:lpstr>
      <vt:lpstr>Highlighting inadequacies of previous studies </vt:lpstr>
      <vt:lpstr>Introducing the critical stance of particular writers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Being Critical</dc:title>
  <dc:creator>Windows 用户</dc:creator>
  <cp:lastModifiedBy>Windows 用户</cp:lastModifiedBy>
  <cp:revision>11</cp:revision>
  <dcterms:created xsi:type="dcterms:W3CDTF">2019-03-10T01:46:26Z</dcterms:created>
  <dcterms:modified xsi:type="dcterms:W3CDTF">2019-03-10T02:46:59Z</dcterms:modified>
</cp:coreProperties>
</file>