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8"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D837C6F-94A3-4D99-9415-1ABE2D2AAAC5}"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C2E36C-D4EE-41E9-9EEA-A6E373992A5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934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D837C6F-94A3-4D99-9415-1ABE2D2AAAC5}"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C2E36C-D4EE-41E9-9EEA-A6E373992A59}" type="slidenum">
              <a:rPr lang="zh-CN" altLang="en-US" smtClean="0"/>
              <a:t>‹#›</a:t>
            </a:fld>
            <a:endParaRPr lang="zh-CN" altLang="en-US"/>
          </a:p>
        </p:txBody>
      </p:sp>
    </p:spTree>
    <p:extLst>
      <p:ext uri="{BB962C8B-B14F-4D97-AF65-F5344CB8AC3E}">
        <p14:creationId xmlns:p14="http://schemas.microsoft.com/office/powerpoint/2010/main" val="1963377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D837C6F-94A3-4D99-9415-1ABE2D2AAAC5}"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C2E36C-D4EE-41E9-9EEA-A6E373992A59}" type="slidenum">
              <a:rPr lang="zh-CN" altLang="en-US" smtClean="0"/>
              <a:t>‹#›</a:t>
            </a:fld>
            <a:endParaRPr lang="zh-CN" altLang="en-US"/>
          </a:p>
        </p:txBody>
      </p:sp>
    </p:spTree>
    <p:extLst>
      <p:ext uri="{BB962C8B-B14F-4D97-AF65-F5344CB8AC3E}">
        <p14:creationId xmlns:p14="http://schemas.microsoft.com/office/powerpoint/2010/main" val="101573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D837C6F-94A3-4D99-9415-1ABE2D2AAAC5}"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C2E36C-D4EE-41E9-9EEA-A6E373992A59}" type="slidenum">
              <a:rPr lang="zh-CN" altLang="en-US" smtClean="0"/>
              <a:t>‹#›</a:t>
            </a:fld>
            <a:endParaRPr lang="zh-CN" altLang="en-US"/>
          </a:p>
        </p:txBody>
      </p:sp>
    </p:spTree>
    <p:extLst>
      <p:ext uri="{BB962C8B-B14F-4D97-AF65-F5344CB8AC3E}">
        <p14:creationId xmlns:p14="http://schemas.microsoft.com/office/powerpoint/2010/main" val="2086332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D837C6F-94A3-4D99-9415-1ABE2D2AAAC5}"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C2E36C-D4EE-41E9-9EEA-A6E373992A5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63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D837C6F-94A3-4D99-9415-1ABE2D2AAAC5}" type="datetimeFigureOut">
              <a:rPr lang="zh-CN" altLang="en-US" smtClean="0"/>
              <a:t>2019/3/10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C2E36C-D4EE-41E9-9EEA-A6E373992A59}" type="slidenum">
              <a:rPr lang="zh-CN" altLang="en-US" smtClean="0"/>
              <a:t>‹#›</a:t>
            </a:fld>
            <a:endParaRPr lang="zh-CN" altLang="en-US"/>
          </a:p>
        </p:txBody>
      </p:sp>
    </p:spTree>
    <p:extLst>
      <p:ext uri="{BB962C8B-B14F-4D97-AF65-F5344CB8AC3E}">
        <p14:creationId xmlns:p14="http://schemas.microsoft.com/office/powerpoint/2010/main" val="292448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D837C6F-94A3-4D99-9415-1ABE2D2AAAC5}" type="datetimeFigureOut">
              <a:rPr lang="zh-CN" altLang="en-US" smtClean="0"/>
              <a:t>2019/3/10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BC2E36C-D4EE-41E9-9EEA-A6E373992A59}" type="slidenum">
              <a:rPr lang="zh-CN" altLang="en-US" smtClean="0"/>
              <a:t>‹#›</a:t>
            </a:fld>
            <a:endParaRPr lang="zh-CN" altLang="en-US"/>
          </a:p>
        </p:txBody>
      </p:sp>
    </p:spTree>
    <p:extLst>
      <p:ext uri="{BB962C8B-B14F-4D97-AF65-F5344CB8AC3E}">
        <p14:creationId xmlns:p14="http://schemas.microsoft.com/office/powerpoint/2010/main" val="3079400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D837C6F-94A3-4D99-9415-1ABE2D2AAAC5}" type="datetimeFigureOut">
              <a:rPr lang="zh-CN" altLang="en-US" smtClean="0"/>
              <a:t>2019/3/10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BC2E36C-D4EE-41E9-9EEA-A6E373992A59}" type="slidenum">
              <a:rPr lang="zh-CN" altLang="en-US" smtClean="0"/>
              <a:t>‹#›</a:t>
            </a:fld>
            <a:endParaRPr lang="zh-CN" altLang="en-US"/>
          </a:p>
        </p:txBody>
      </p:sp>
    </p:spTree>
    <p:extLst>
      <p:ext uri="{BB962C8B-B14F-4D97-AF65-F5344CB8AC3E}">
        <p14:creationId xmlns:p14="http://schemas.microsoft.com/office/powerpoint/2010/main" val="272311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837C6F-94A3-4D99-9415-1ABE2D2AAAC5}" type="datetimeFigureOut">
              <a:rPr lang="zh-CN" altLang="en-US" smtClean="0"/>
              <a:t>2019/3/10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2BC2E36C-D4EE-41E9-9EEA-A6E373992A59}" type="slidenum">
              <a:rPr lang="zh-CN" altLang="en-US" smtClean="0"/>
              <a:t>‹#›</a:t>
            </a:fld>
            <a:endParaRPr lang="zh-CN" altLang="en-US"/>
          </a:p>
        </p:txBody>
      </p:sp>
    </p:spTree>
    <p:extLst>
      <p:ext uri="{BB962C8B-B14F-4D97-AF65-F5344CB8AC3E}">
        <p14:creationId xmlns:p14="http://schemas.microsoft.com/office/powerpoint/2010/main" val="289580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D837C6F-94A3-4D99-9415-1ABE2D2AAAC5}" type="datetimeFigureOut">
              <a:rPr lang="zh-CN" altLang="en-US" smtClean="0"/>
              <a:t>2019/3/10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C2E36C-D4EE-41E9-9EEA-A6E373992A59}" type="slidenum">
              <a:rPr lang="zh-CN" altLang="en-US" smtClean="0"/>
              <a:t>‹#›</a:t>
            </a:fld>
            <a:endParaRPr lang="zh-CN" altLang="en-US"/>
          </a:p>
        </p:txBody>
      </p:sp>
    </p:spTree>
    <p:extLst>
      <p:ext uri="{BB962C8B-B14F-4D97-AF65-F5344CB8AC3E}">
        <p14:creationId xmlns:p14="http://schemas.microsoft.com/office/powerpoint/2010/main" val="2037048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D837C6F-94A3-4D99-9415-1ABE2D2AAAC5}" type="datetimeFigureOut">
              <a:rPr lang="zh-CN" altLang="en-US" smtClean="0"/>
              <a:t>2019/3/10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C2E36C-D4EE-41E9-9EEA-A6E373992A59}" type="slidenum">
              <a:rPr lang="zh-CN" altLang="en-US" smtClean="0"/>
              <a:t>‹#›</a:t>
            </a:fld>
            <a:endParaRPr lang="zh-CN" altLang="en-US"/>
          </a:p>
        </p:txBody>
      </p:sp>
    </p:spTree>
    <p:extLst>
      <p:ext uri="{BB962C8B-B14F-4D97-AF65-F5344CB8AC3E}">
        <p14:creationId xmlns:p14="http://schemas.microsoft.com/office/powerpoint/2010/main" val="395105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837C6F-94A3-4D99-9415-1ABE2D2AAAC5}" type="datetimeFigureOut">
              <a:rPr lang="zh-CN" altLang="en-US" smtClean="0"/>
              <a:t>2019/3/10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C2E36C-D4EE-41E9-9EEA-A6E373992A59}"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2778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Classifying and Listing</a:t>
            </a:r>
            <a:endParaRPr lang="zh-CN" altLang="en-US" b="1"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04579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Classifying and Listing</a:t>
            </a:r>
            <a:endParaRPr lang="zh-CN" altLang="en-US" b="1" dirty="0"/>
          </a:p>
        </p:txBody>
      </p:sp>
      <p:sp>
        <p:nvSpPr>
          <p:cNvPr id="3" name="内容占位符 2"/>
          <p:cNvSpPr>
            <a:spLocks noGrp="1"/>
          </p:cNvSpPr>
          <p:nvPr>
            <p:ph idx="1"/>
          </p:nvPr>
        </p:nvSpPr>
        <p:spPr>
          <a:xfrm>
            <a:off x="714895" y="1845733"/>
            <a:ext cx="11122429" cy="4521815"/>
          </a:xfrm>
        </p:spPr>
        <p:txBody>
          <a:bodyPr>
            <a:normAutofit fontScale="92500" lnSpcReduction="20000"/>
          </a:bodyPr>
          <a:lstStyle/>
          <a:p>
            <a:pPr>
              <a:lnSpc>
                <a:spcPct val="135000"/>
              </a:lnSpc>
            </a:pPr>
            <a:r>
              <a:rPr lang="en-US" altLang="zh-CN" sz="2800" b="1" dirty="0"/>
              <a:t>When we classify things, we group and name them on the basis of something that they have in common. By doing this we can understand certain qualities and features which they shares as a class. Classifying is also a way of understanding differences between things. In writing, classifying is often used as a way of introducing a reader to a new topic. Along with writing definitions, the function of classification may be used in the early part of an essay, or longer piece of writing. We list things when we want to treat and present a series of items or different pieces of information systematically. The order of a list may indicate rank importance.</a:t>
            </a:r>
            <a:endParaRPr lang="zh-CN" altLang="en-US" sz="2800" b="1" dirty="0"/>
          </a:p>
        </p:txBody>
      </p:sp>
    </p:spTree>
    <p:extLst>
      <p:ext uri="{BB962C8B-B14F-4D97-AF65-F5344CB8AC3E}">
        <p14:creationId xmlns:p14="http://schemas.microsoft.com/office/powerpoint/2010/main" val="2881156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General classifications </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196031569"/>
              </p:ext>
            </p:extLst>
          </p:nvPr>
        </p:nvGraphicFramePr>
        <p:xfrm>
          <a:off x="448888" y="1737360"/>
          <a:ext cx="11743113" cy="1371600"/>
        </p:xfrm>
        <a:graphic>
          <a:graphicData uri="http://schemas.openxmlformats.org/drawingml/2006/table">
            <a:tbl>
              <a:tblPr firstRow="1" bandRow="1">
                <a:tableStyleId>{5C22544A-7EE6-4342-B048-85BDC9FD1C3A}</a:tableStyleId>
              </a:tblPr>
              <a:tblGrid>
                <a:gridCol w="4367643">
                  <a:extLst>
                    <a:ext uri="{9D8B030D-6E8A-4147-A177-3AD203B41FA5}">
                      <a16:colId xmlns:a16="http://schemas.microsoft.com/office/drawing/2014/main" val="1179367718"/>
                    </a:ext>
                  </a:extLst>
                </a:gridCol>
                <a:gridCol w="3461099">
                  <a:extLst>
                    <a:ext uri="{9D8B030D-6E8A-4147-A177-3AD203B41FA5}">
                      <a16:colId xmlns:a16="http://schemas.microsoft.com/office/drawing/2014/main" val="2132565784"/>
                    </a:ext>
                  </a:extLst>
                </a:gridCol>
                <a:gridCol w="3914371">
                  <a:extLst>
                    <a:ext uri="{9D8B030D-6E8A-4147-A177-3AD203B41FA5}">
                      <a16:colId xmlns:a16="http://schemas.microsoft.com/office/drawing/2014/main" val="3763109967"/>
                    </a:ext>
                  </a:extLst>
                </a:gridCol>
              </a:tblGrid>
              <a:tr h="940176">
                <a:tc>
                  <a:txBody>
                    <a:bodyPr/>
                    <a:lstStyle/>
                    <a:p>
                      <a:endParaRPr lang="en-US" altLang="zh-CN" sz="2800" dirty="0" smtClean="0">
                        <a:solidFill>
                          <a:schemeClr val="tx1"/>
                        </a:solidFill>
                      </a:endParaRPr>
                    </a:p>
                    <a:p>
                      <a:r>
                        <a:rPr lang="en-US" altLang="zh-CN" sz="2800" dirty="0" smtClean="0">
                          <a:solidFill>
                            <a:schemeClr val="tx1"/>
                          </a:solidFill>
                        </a:rPr>
                        <a:t>X may be divided into</a:t>
                      </a:r>
                    </a:p>
                  </a:txBody>
                  <a:tcPr>
                    <a:solidFill>
                      <a:schemeClr val="accent1">
                        <a:lumMod val="40000"/>
                        <a:lumOff val="60000"/>
                      </a:schemeClr>
                    </a:solidFill>
                  </a:tcPr>
                </a:tc>
                <a:tc>
                  <a:txBody>
                    <a:bodyPr/>
                    <a:lstStyle/>
                    <a:p>
                      <a:endParaRPr lang="en-US" altLang="zh-CN" sz="2800" dirty="0" smtClean="0">
                        <a:solidFill>
                          <a:schemeClr val="tx1"/>
                        </a:solidFill>
                      </a:endParaRPr>
                    </a:p>
                    <a:p>
                      <a:r>
                        <a:rPr lang="en-US" altLang="zh-CN" sz="2800" dirty="0" smtClean="0">
                          <a:solidFill>
                            <a:schemeClr val="tx1"/>
                          </a:solidFill>
                        </a:rPr>
                        <a:t>three main </a:t>
                      </a:r>
                      <a:endParaRPr lang="zh-CN" altLang="en-US" sz="2800" dirty="0"/>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solidFill>
                            <a:schemeClr val="tx1"/>
                          </a:solidFill>
                        </a:rPr>
                        <a:t>classes.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solidFill>
                            <a:schemeClr val="tx1"/>
                          </a:solidFill>
                        </a:rPr>
                        <a:t>sub-groups.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solidFill>
                            <a:schemeClr val="tx1"/>
                          </a:solidFill>
                        </a:rPr>
                        <a:t>categories. </a:t>
                      </a:r>
                    </a:p>
                  </a:txBody>
                  <a:tcPr>
                    <a:solidFill>
                      <a:schemeClr val="accent1">
                        <a:lumMod val="40000"/>
                        <a:lumOff val="60000"/>
                      </a:schemeClr>
                    </a:solidFill>
                  </a:tcPr>
                </a:tc>
                <a:extLst>
                  <a:ext uri="{0D108BD9-81ED-4DB2-BD59-A6C34878D82A}">
                    <a16:rowId xmlns:a16="http://schemas.microsoft.com/office/drawing/2014/main" val="135039654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998725389"/>
              </p:ext>
            </p:extLst>
          </p:nvPr>
        </p:nvGraphicFramePr>
        <p:xfrm>
          <a:off x="448888" y="3108960"/>
          <a:ext cx="11743112" cy="1798320"/>
        </p:xfrm>
        <a:graphic>
          <a:graphicData uri="http://schemas.openxmlformats.org/drawingml/2006/table">
            <a:tbl>
              <a:tblPr firstRow="1" bandRow="1">
                <a:tableStyleId>{5C22544A-7EE6-4342-B048-85BDC9FD1C3A}</a:tableStyleId>
              </a:tblPr>
              <a:tblGrid>
                <a:gridCol w="3474778">
                  <a:extLst>
                    <a:ext uri="{9D8B030D-6E8A-4147-A177-3AD203B41FA5}">
                      <a16:colId xmlns:a16="http://schemas.microsoft.com/office/drawing/2014/main" val="1378793328"/>
                    </a:ext>
                  </a:extLst>
                </a:gridCol>
                <a:gridCol w="3823791">
                  <a:extLst>
                    <a:ext uri="{9D8B030D-6E8A-4147-A177-3AD203B41FA5}">
                      <a16:colId xmlns:a16="http://schemas.microsoft.com/office/drawing/2014/main" val="915496610"/>
                    </a:ext>
                  </a:extLst>
                </a:gridCol>
                <a:gridCol w="1508765">
                  <a:extLst>
                    <a:ext uri="{9D8B030D-6E8A-4147-A177-3AD203B41FA5}">
                      <a16:colId xmlns:a16="http://schemas.microsoft.com/office/drawing/2014/main" val="2369948998"/>
                    </a:ext>
                  </a:extLst>
                </a:gridCol>
                <a:gridCol w="2935778">
                  <a:extLst>
                    <a:ext uri="{9D8B030D-6E8A-4147-A177-3AD203B41FA5}">
                      <a16:colId xmlns:a16="http://schemas.microsoft.com/office/drawing/2014/main" val="151016732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8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kern="1200" dirty="0" smtClean="0">
                          <a:solidFill>
                            <a:schemeClr val="tx1"/>
                          </a:solidFill>
                          <a:latin typeface="+mn-lt"/>
                          <a:ea typeface="+mn-ea"/>
                          <a:cs typeface="+mn-cs"/>
                        </a:rPr>
                        <a:t>X may be classified </a:t>
                      </a:r>
                    </a:p>
                    <a:p>
                      <a:pPr marL="0" algn="l" defTabSz="914400" rtl="0" eaLnBrk="1" latinLnBrk="0" hangingPunct="1"/>
                      <a:endParaRPr lang="zh-CN" altLang="en-US" sz="2800" b="1" kern="1200" dirty="0">
                        <a:solidFill>
                          <a:schemeClr val="tx1"/>
                        </a:solidFill>
                        <a:latin typeface="+mn-lt"/>
                        <a:ea typeface="+mn-ea"/>
                        <a:cs typeface="+mn-cs"/>
                      </a:endParaRPr>
                    </a:p>
                  </a:txBody>
                  <a:tcPr>
                    <a:solidFill>
                      <a:schemeClr val="accent1">
                        <a:lumMod val="40000"/>
                        <a:lumOff val="60000"/>
                      </a:schemeClr>
                    </a:solidFill>
                  </a:tcPr>
                </a:tc>
                <a:tc>
                  <a:txBody>
                    <a:bodyPr/>
                    <a:lstStyle/>
                    <a:p>
                      <a:pPr marL="0" algn="l" defTabSz="914400" rtl="0" eaLnBrk="1" latinLnBrk="0" hangingPunct="1"/>
                      <a:r>
                        <a:rPr lang="en-US" altLang="zh-CN" sz="2800" b="1" kern="1200" dirty="0" smtClean="0">
                          <a:solidFill>
                            <a:schemeClr val="tx1"/>
                          </a:solidFill>
                          <a:latin typeface="+mn-lt"/>
                          <a:ea typeface="+mn-ea"/>
                          <a:cs typeface="+mn-cs"/>
                        </a:rPr>
                        <a:t>on the basis of </a:t>
                      </a:r>
                    </a:p>
                    <a:p>
                      <a:pPr marL="0" algn="l" defTabSz="914400" rtl="0" eaLnBrk="1" latinLnBrk="0" hangingPunct="1"/>
                      <a:r>
                        <a:rPr lang="en-US" altLang="zh-CN" sz="2800" b="1" kern="1200" dirty="0" smtClean="0">
                          <a:solidFill>
                            <a:schemeClr val="tx1"/>
                          </a:solidFill>
                          <a:latin typeface="+mn-lt"/>
                          <a:ea typeface="+mn-ea"/>
                          <a:cs typeface="+mn-cs"/>
                        </a:rPr>
                        <a:t>according to </a:t>
                      </a:r>
                    </a:p>
                    <a:p>
                      <a:pPr marL="0" algn="l" defTabSz="914400" rtl="0" eaLnBrk="1" latinLnBrk="0" hangingPunct="1"/>
                      <a:r>
                        <a:rPr lang="en-US" altLang="zh-CN" sz="2800" b="1" kern="1200" dirty="0" smtClean="0">
                          <a:solidFill>
                            <a:schemeClr val="tx1"/>
                          </a:solidFill>
                          <a:latin typeface="+mn-lt"/>
                          <a:ea typeface="+mn-ea"/>
                          <a:cs typeface="+mn-cs"/>
                        </a:rPr>
                        <a:t>depending on </a:t>
                      </a:r>
                    </a:p>
                    <a:p>
                      <a:pPr marL="0" algn="l" defTabSz="914400" rtl="0" eaLnBrk="1" latinLnBrk="0" hangingPunct="1"/>
                      <a:r>
                        <a:rPr lang="en-US" altLang="zh-CN" sz="2800" b="1" kern="1200" dirty="0" smtClean="0">
                          <a:solidFill>
                            <a:schemeClr val="tx1"/>
                          </a:solidFill>
                          <a:latin typeface="+mn-lt"/>
                          <a:ea typeface="+mn-ea"/>
                          <a:cs typeface="+mn-cs"/>
                        </a:rPr>
                        <a:t>in terms of </a:t>
                      </a:r>
                    </a:p>
                  </a:txBody>
                  <a:tcPr>
                    <a:solidFill>
                      <a:schemeClr val="accent1">
                        <a:lumMod val="40000"/>
                        <a:lumOff val="60000"/>
                      </a:schemeClr>
                    </a:solidFill>
                  </a:tcPr>
                </a:tc>
                <a:tc>
                  <a:txBody>
                    <a:bodyPr/>
                    <a:lstStyle/>
                    <a:p>
                      <a:pPr marL="0" algn="l" defTabSz="914400" rtl="0" eaLnBrk="1" latinLnBrk="0" hangingPunct="1"/>
                      <a:endParaRPr lang="en-US" altLang="zh-CN" sz="2800" b="1" kern="1200" dirty="0" smtClean="0">
                        <a:solidFill>
                          <a:schemeClr val="tx1"/>
                        </a:solidFill>
                        <a:latin typeface="+mn-lt"/>
                        <a:ea typeface="+mn-ea"/>
                        <a:cs typeface="+mn-cs"/>
                      </a:endParaRPr>
                    </a:p>
                    <a:p>
                      <a:pPr marL="0" algn="l" defTabSz="914400" rtl="0" eaLnBrk="1" latinLnBrk="0" hangingPunct="1"/>
                      <a:r>
                        <a:rPr lang="en-US" altLang="zh-CN" sz="2800" b="1" kern="1200" dirty="0" smtClean="0">
                          <a:solidFill>
                            <a:schemeClr val="tx1"/>
                          </a:solidFill>
                          <a:latin typeface="+mn-lt"/>
                          <a:ea typeface="+mn-ea"/>
                          <a:cs typeface="+mn-cs"/>
                        </a:rPr>
                        <a:t>Y</a:t>
                      </a:r>
                      <a:endParaRPr lang="zh-CN" altLang="en-US" sz="2800" b="1" kern="1200" dirty="0">
                        <a:solidFill>
                          <a:schemeClr val="tx1"/>
                        </a:solidFill>
                        <a:latin typeface="+mn-lt"/>
                        <a:ea typeface="+mn-ea"/>
                        <a:cs typeface="+mn-cs"/>
                      </a:endParaRP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8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kern="1200" dirty="0" smtClean="0">
                          <a:solidFill>
                            <a:schemeClr val="tx1"/>
                          </a:solidFill>
                          <a:latin typeface="+mn-lt"/>
                          <a:ea typeface="+mn-ea"/>
                          <a:cs typeface="+mn-cs"/>
                        </a:rPr>
                        <a:t>into Xi and Xii. </a:t>
                      </a:r>
                      <a:endParaRPr lang="zh-CN" altLang="en-US" sz="2800" b="1" kern="1200" dirty="0" smtClean="0">
                        <a:solidFill>
                          <a:schemeClr val="tx1"/>
                        </a:solidFill>
                        <a:latin typeface="+mn-lt"/>
                        <a:ea typeface="+mn-ea"/>
                        <a:cs typeface="+mn-cs"/>
                      </a:endParaRPr>
                    </a:p>
                    <a:p>
                      <a:pPr marL="0" algn="l" defTabSz="914400" rtl="0" eaLnBrk="1" latinLnBrk="0" hangingPunct="1"/>
                      <a:endParaRPr lang="zh-CN" altLang="en-US" sz="2800" b="1" kern="1200" dirty="0">
                        <a:solidFill>
                          <a:schemeClr val="tx1"/>
                        </a:solidFill>
                        <a:latin typeface="+mn-lt"/>
                        <a:ea typeface="+mn-ea"/>
                        <a:cs typeface="+mn-cs"/>
                      </a:endParaRPr>
                    </a:p>
                  </a:txBody>
                  <a:tcPr>
                    <a:solidFill>
                      <a:schemeClr val="accent1">
                        <a:lumMod val="40000"/>
                        <a:lumOff val="60000"/>
                      </a:schemeClr>
                    </a:solidFill>
                  </a:tcPr>
                </a:tc>
                <a:extLst>
                  <a:ext uri="{0D108BD9-81ED-4DB2-BD59-A6C34878D82A}">
                    <a16:rowId xmlns:a16="http://schemas.microsoft.com/office/drawing/2014/main" val="4252395518"/>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83063437"/>
              </p:ext>
            </p:extLst>
          </p:nvPr>
        </p:nvGraphicFramePr>
        <p:xfrm>
          <a:off x="448887" y="4907280"/>
          <a:ext cx="11743113" cy="1371600"/>
        </p:xfrm>
        <a:graphic>
          <a:graphicData uri="http://schemas.openxmlformats.org/drawingml/2006/table">
            <a:tbl>
              <a:tblPr firstRow="1" bandRow="1">
                <a:tableStyleId>{5C22544A-7EE6-4342-B048-85BDC9FD1C3A}</a:tableStyleId>
              </a:tblPr>
              <a:tblGrid>
                <a:gridCol w="11743113">
                  <a:extLst>
                    <a:ext uri="{9D8B030D-6E8A-4147-A177-3AD203B41FA5}">
                      <a16:colId xmlns:a16="http://schemas.microsoft.com/office/drawing/2014/main" val="108557928"/>
                    </a:ext>
                  </a:extLst>
                </a:gridCol>
              </a:tblGrid>
              <a:tr h="986446">
                <a:tc>
                  <a:txBody>
                    <a:bodyPr/>
                    <a:lstStyle/>
                    <a:p>
                      <a:r>
                        <a:rPr lang="en-US" altLang="zh-CN" sz="2800" dirty="0" smtClean="0">
                          <a:solidFill>
                            <a:schemeClr val="tx1"/>
                          </a:solidFill>
                        </a:rPr>
                        <a:t>There are two main types of memory: declarative and non-declarative memory. </a:t>
                      </a:r>
                    </a:p>
                    <a:p>
                      <a:r>
                        <a:rPr lang="en-US" altLang="zh-CN" sz="2800" dirty="0" smtClean="0">
                          <a:solidFill>
                            <a:schemeClr val="tx1"/>
                          </a:solidFill>
                        </a:rPr>
                        <a:t>Associative learning can be categorized into classical and operant conditioning. </a:t>
                      </a:r>
                      <a:endParaRPr lang="zh-CN" altLang="en-US" sz="2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3069480546"/>
                  </a:ext>
                </a:extLst>
              </a:tr>
            </a:tbl>
          </a:graphicData>
        </a:graphic>
      </p:graphicFrame>
    </p:spTree>
    <p:extLst>
      <p:ext uri="{BB962C8B-B14F-4D97-AF65-F5344CB8AC3E}">
        <p14:creationId xmlns:p14="http://schemas.microsoft.com/office/powerpoint/2010/main" val="1452727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Specific classifications </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21471012"/>
              </p:ext>
            </p:extLst>
          </p:nvPr>
        </p:nvGraphicFramePr>
        <p:xfrm>
          <a:off x="448888" y="1737360"/>
          <a:ext cx="11743113" cy="1371600"/>
        </p:xfrm>
        <a:graphic>
          <a:graphicData uri="http://schemas.openxmlformats.org/drawingml/2006/table">
            <a:tbl>
              <a:tblPr firstRow="1" bandRow="1">
                <a:tableStyleId>{5C22544A-7EE6-4342-B048-85BDC9FD1C3A}</a:tableStyleId>
              </a:tblPr>
              <a:tblGrid>
                <a:gridCol w="5270268">
                  <a:extLst>
                    <a:ext uri="{9D8B030D-6E8A-4147-A177-3AD203B41FA5}">
                      <a16:colId xmlns:a16="http://schemas.microsoft.com/office/drawing/2014/main" val="1179367718"/>
                    </a:ext>
                  </a:extLst>
                </a:gridCol>
                <a:gridCol w="6472845">
                  <a:extLst>
                    <a:ext uri="{9D8B030D-6E8A-4147-A177-3AD203B41FA5}">
                      <a16:colId xmlns:a16="http://schemas.microsoft.com/office/drawing/2014/main" val="2132565784"/>
                    </a:ext>
                  </a:extLst>
                </a:gridCol>
              </a:tblGrid>
              <a:tr h="940176">
                <a:tc>
                  <a:txBody>
                    <a:bodyPr/>
                    <a:lstStyle/>
                    <a:p>
                      <a:endParaRPr lang="en-US" altLang="zh-CN" sz="2800" dirty="0" smtClean="0">
                        <a:solidFill>
                          <a:schemeClr val="tx1"/>
                        </a:solidFill>
                      </a:endParaRPr>
                    </a:p>
                    <a:p>
                      <a:r>
                        <a:rPr lang="en-US" altLang="zh-CN" sz="2800" dirty="0" smtClean="0">
                          <a:solidFill>
                            <a:schemeClr val="tx1"/>
                          </a:solidFill>
                        </a:rPr>
                        <a:t>In the US system, X is graded </a:t>
                      </a:r>
                    </a:p>
                  </a:txBody>
                  <a:tcPr>
                    <a:solidFill>
                      <a:schemeClr val="accent1">
                        <a:lumMod val="40000"/>
                        <a:lumOff val="60000"/>
                      </a:schemeClr>
                    </a:solidFill>
                  </a:tcPr>
                </a:tc>
                <a:tc>
                  <a:txBody>
                    <a:bodyPr/>
                    <a:lstStyle/>
                    <a:p>
                      <a:r>
                        <a:rPr lang="en-US" altLang="zh-CN" sz="2800" dirty="0" smtClean="0">
                          <a:solidFill>
                            <a:schemeClr val="tx1"/>
                          </a:solidFill>
                        </a:rPr>
                        <a:t>according to whether …. </a:t>
                      </a:r>
                    </a:p>
                    <a:p>
                      <a:r>
                        <a:rPr lang="en-US" altLang="zh-CN" sz="2800" dirty="0" smtClean="0">
                          <a:solidFill>
                            <a:schemeClr val="tx1"/>
                          </a:solidFill>
                        </a:rPr>
                        <a:t>on the basis of …. </a:t>
                      </a:r>
                    </a:p>
                    <a:p>
                      <a:r>
                        <a:rPr lang="en-US" altLang="zh-CN" sz="2800" dirty="0" smtClean="0">
                          <a:solidFill>
                            <a:schemeClr val="tx1"/>
                          </a:solidFill>
                        </a:rPr>
                        <a:t>in terms of ….  </a:t>
                      </a:r>
                    </a:p>
                  </a:txBody>
                  <a:tcPr>
                    <a:solidFill>
                      <a:schemeClr val="accent1">
                        <a:lumMod val="40000"/>
                        <a:lumOff val="60000"/>
                      </a:schemeClr>
                    </a:solidFill>
                  </a:tcPr>
                </a:tc>
                <a:extLst>
                  <a:ext uri="{0D108BD9-81ED-4DB2-BD59-A6C34878D82A}">
                    <a16:rowId xmlns:a16="http://schemas.microsoft.com/office/drawing/2014/main" val="135039654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953835361"/>
              </p:ext>
            </p:extLst>
          </p:nvPr>
        </p:nvGraphicFramePr>
        <p:xfrm>
          <a:off x="448888" y="3108960"/>
          <a:ext cx="11743112" cy="1371600"/>
        </p:xfrm>
        <a:graphic>
          <a:graphicData uri="http://schemas.openxmlformats.org/drawingml/2006/table">
            <a:tbl>
              <a:tblPr firstRow="1" bandRow="1">
                <a:tableStyleId>{5C22544A-7EE6-4342-B048-85BDC9FD1C3A}</a:tableStyleId>
              </a:tblPr>
              <a:tblGrid>
                <a:gridCol w="2294312">
                  <a:extLst>
                    <a:ext uri="{9D8B030D-6E8A-4147-A177-3AD203B41FA5}">
                      <a16:colId xmlns:a16="http://schemas.microsoft.com/office/drawing/2014/main" val="1378793328"/>
                    </a:ext>
                  </a:extLst>
                </a:gridCol>
                <a:gridCol w="1695796">
                  <a:extLst>
                    <a:ext uri="{9D8B030D-6E8A-4147-A177-3AD203B41FA5}">
                      <a16:colId xmlns:a16="http://schemas.microsoft.com/office/drawing/2014/main" val="915496610"/>
                    </a:ext>
                  </a:extLst>
                </a:gridCol>
                <a:gridCol w="1313411">
                  <a:extLst>
                    <a:ext uri="{9D8B030D-6E8A-4147-A177-3AD203B41FA5}">
                      <a16:colId xmlns:a16="http://schemas.microsoft.com/office/drawing/2014/main" val="2369948998"/>
                    </a:ext>
                  </a:extLst>
                </a:gridCol>
                <a:gridCol w="6439593">
                  <a:extLst>
                    <a:ext uri="{9D8B030D-6E8A-4147-A177-3AD203B41FA5}">
                      <a16:colId xmlns:a16="http://schemas.microsoft.com/office/drawing/2014/main" val="151016732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8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kern="1200" dirty="0" smtClean="0">
                          <a:solidFill>
                            <a:schemeClr val="tx1"/>
                          </a:solidFill>
                          <a:latin typeface="+mn-lt"/>
                          <a:ea typeface="+mn-ea"/>
                          <a:cs typeface="+mn-cs"/>
                        </a:rPr>
                        <a:t>Smith (2016) </a:t>
                      </a:r>
                      <a:endParaRPr lang="zh-CN" altLang="en-US" sz="2800" b="1" kern="1200" dirty="0">
                        <a:solidFill>
                          <a:schemeClr val="tx1"/>
                        </a:solidFill>
                        <a:latin typeface="+mn-lt"/>
                        <a:ea typeface="+mn-ea"/>
                        <a:cs typeface="+mn-cs"/>
                      </a:endParaRPr>
                    </a:p>
                  </a:txBody>
                  <a:tcPr>
                    <a:solidFill>
                      <a:schemeClr val="accent1">
                        <a:lumMod val="40000"/>
                        <a:lumOff val="60000"/>
                      </a:schemeClr>
                    </a:solidFill>
                  </a:tcPr>
                </a:tc>
                <a:tc>
                  <a:txBody>
                    <a:bodyPr/>
                    <a:lstStyle/>
                    <a:p>
                      <a:pPr marL="0" algn="l" defTabSz="914400" rtl="0" eaLnBrk="1" latinLnBrk="0" hangingPunct="1"/>
                      <a:r>
                        <a:rPr lang="en-US" altLang="zh-CN" sz="2800" b="1" kern="1200" dirty="0" smtClean="0">
                          <a:solidFill>
                            <a:schemeClr val="tx1"/>
                          </a:solidFill>
                          <a:latin typeface="+mn-lt"/>
                          <a:ea typeface="+mn-ea"/>
                          <a:cs typeface="+mn-cs"/>
                        </a:rPr>
                        <a:t>divided </a:t>
                      </a:r>
                    </a:p>
                    <a:p>
                      <a:pPr marL="0" algn="l" defTabSz="914400" rtl="0" eaLnBrk="1" latinLnBrk="0" hangingPunct="1"/>
                      <a:r>
                        <a:rPr lang="en-US" altLang="zh-CN" sz="2800" b="1" kern="1200" dirty="0" smtClean="0">
                          <a:solidFill>
                            <a:schemeClr val="tx1"/>
                          </a:solidFill>
                          <a:latin typeface="+mn-lt"/>
                          <a:ea typeface="+mn-ea"/>
                          <a:cs typeface="+mn-cs"/>
                        </a:rPr>
                        <a:t>classified </a:t>
                      </a:r>
                    </a:p>
                    <a:p>
                      <a:pPr marL="0" algn="l" defTabSz="914400" rtl="0" eaLnBrk="1" latinLnBrk="0" hangingPunct="1"/>
                      <a:r>
                        <a:rPr lang="en-US" altLang="zh-CN" sz="2800" b="1" kern="1200" dirty="0" smtClean="0">
                          <a:solidFill>
                            <a:schemeClr val="tx1"/>
                          </a:solidFill>
                          <a:latin typeface="+mn-lt"/>
                          <a:ea typeface="+mn-ea"/>
                          <a:cs typeface="+mn-cs"/>
                        </a:rPr>
                        <a:t>grouped</a:t>
                      </a:r>
                    </a:p>
                  </a:txBody>
                  <a:tcPr>
                    <a:solidFill>
                      <a:schemeClr val="accent1">
                        <a:lumMod val="40000"/>
                        <a:lumOff val="60000"/>
                      </a:schemeClr>
                    </a:solidFill>
                  </a:tcPr>
                </a:tc>
                <a:tc>
                  <a:txBody>
                    <a:bodyPr/>
                    <a:lstStyle/>
                    <a:p>
                      <a:pPr marL="0" algn="l" defTabSz="914400" rtl="0" eaLnBrk="1" latinLnBrk="0" hangingPunct="1"/>
                      <a:endParaRPr lang="en-US" altLang="zh-CN" sz="2800" b="1" kern="1200" dirty="0" smtClean="0">
                        <a:solidFill>
                          <a:schemeClr val="tx1"/>
                        </a:solidFill>
                        <a:latin typeface="+mn-lt"/>
                        <a:ea typeface="+mn-ea"/>
                        <a:cs typeface="+mn-cs"/>
                      </a:endParaRPr>
                    </a:p>
                    <a:p>
                      <a:pPr marL="0" algn="l" defTabSz="914400" rtl="0" eaLnBrk="1" latinLnBrk="0" hangingPunct="1"/>
                      <a:r>
                        <a:rPr lang="en-US" altLang="zh-CN" sz="2800" b="1" kern="1200" dirty="0" err="1" smtClean="0">
                          <a:solidFill>
                            <a:schemeClr val="tx1"/>
                          </a:solidFill>
                          <a:latin typeface="+mn-lt"/>
                          <a:ea typeface="+mn-ea"/>
                          <a:cs typeface="+mn-cs"/>
                        </a:rPr>
                        <a:t>Xs</a:t>
                      </a:r>
                      <a:endParaRPr lang="zh-CN" altLang="en-US" sz="2800" b="1" kern="1200" dirty="0">
                        <a:solidFill>
                          <a:schemeClr val="tx1"/>
                        </a:solidFill>
                        <a:latin typeface="+mn-lt"/>
                        <a:ea typeface="+mn-ea"/>
                        <a:cs typeface="+mn-cs"/>
                      </a:endParaRP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8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kern="1200" dirty="0" smtClean="0">
                          <a:solidFill>
                            <a:schemeClr val="tx1"/>
                          </a:solidFill>
                          <a:latin typeface="+mn-lt"/>
                          <a:ea typeface="+mn-ea"/>
                          <a:cs typeface="+mn-cs"/>
                        </a:rPr>
                        <a:t>into two broad types: Xi’s and </a:t>
                      </a:r>
                      <a:r>
                        <a:rPr lang="en-US" altLang="zh-CN" sz="2800" b="1" kern="1200" dirty="0" err="1" smtClean="0">
                          <a:solidFill>
                            <a:schemeClr val="tx1"/>
                          </a:solidFill>
                          <a:latin typeface="+mn-lt"/>
                          <a:ea typeface="+mn-ea"/>
                          <a:cs typeface="+mn-cs"/>
                        </a:rPr>
                        <a:t>Xii’s</a:t>
                      </a:r>
                      <a:r>
                        <a:rPr lang="en-US" altLang="zh-CN" sz="2800" b="1" kern="1200" dirty="0" smtClean="0">
                          <a:solidFill>
                            <a:schemeClr val="tx1"/>
                          </a:solidFill>
                          <a:latin typeface="+mn-lt"/>
                          <a:ea typeface="+mn-ea"/>
                          <a:cs typeface="+mn-cs"/>
                        </a:rPr>
                        <a:t>. </a:t>
                      </a:r>
                      <a:endParaRPr lang="zh-CN" altLang="en-US" sz="2800" b="1" kern="1200" dirty="0">
                        <a:solidFill>
                          <a:schemeClr val="tx1"/>
                        </a:solidFill>
                        <a:latin typeface="+mn-lt"/>
                        <a:ea typeface="+mn-ea"/>
                        <a:cs typeface="+mn-cs"/>
                      </a:endParaRPr>
                    </a:p>
                  </a:txBody>
                  <a:tcPr>
                    <a:solidFill>
                      <a:schemeClr val="accent1">
                        <a:lumMod val="40000"/>
                        <a:lumOff val="60000"/>
                      </a:schemeClr>
                    </a:solidFill>
                  </a:tcPr>
                </a:tc>
                <a:extLst>
                  <a:ext uri="{0D108BD9-81ED-4DB2-BD59-A6C34878D82A}">
                    <a16:rowId xmlns:a16="http://schemas.microsoft.com/office/drawing/2014/main" val="4252395518"/>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989216051"/>
              </p:ext>
            </p:extLst>
          </p:nvPr>
        </p:nvGraphicFramePr>
        <p:xfrm>
          <a:off x="448887" y="4480560"/>
          <a:ext cx="11743113" cy="2225040"/>
        </p:xfrm>
        <a:graphic>
          <a:graphicData uri="http://schemas.openxmlformats.org/drawingml/2006/table">
            <a:tbl>
              <a:tblPr firstRow="1" bandRow="1">
                <a:tableStyleId>{5C22544A-7EE6-4342-B048-85BDC9FD1C3A}</a:tableStyleId>
              </a:tblPr>
              <a:tblGrid>
                <a:gridCol w="11743113">
                  <a:extLst>
                    <a:ext uri="{9D8B030D-6E8A-4147-A177-3AD203B41FA5}">
                      <a16:colId xmlns:a16="http://schemas.microsoft.com/office/drawing/2014/main" val="108557928"/>
                    </a:ext>
                  </a:extLst>
                </a:gridCol>
              </a:tblGrid>
              <a:tr h="986446">
                <a:tc>
                  <a:txBody>
                    <a:bodyPr/>
                    <a:lstStyle/>
                    <a:p>
                      <a:r>
                        <a:rPr lang="en-US" altLang="zh-CN" sz="2800" dirty="0" smtClean="0">
                          <a:solidFill>
                            <a:schemeClr val="tx1"/>
                          </a:solidFill>
                        </a:rPr>
                        <a:t>Thomas (2006) describes four basic kinds of validity: logical, content, criterion and construct. </a:t>
                      </a:r>
                    </a:p>
                    <a:p>
                      <a:r>
                        <a:rPr lang="en-US" altLang="zh-CN" sz="2800" dirty="0" smtClean="0">
                          <a:solidFill>
                            <a:schemeClr val="tx1"/>
                          </a:solidFill>
                        </a:rPr>
                        <a:t>Individuals were classified as belonging to upper or lower categories of …. Smith and Jones (2003) argue that there are two broad categories of Y, which are: a) …. and b) …. </a:t>
                      </a:r>
                      <a:endParaRPr lang="zh-CN" altLang="en-US" sz="28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3069480546"/>
                  </a:ext>
                </a:extLst>
              </a:tr>
            </a:tbl>
          </a:graphicData>
        </a:graphic>
      </p:graphicFrame>
    </p:spTree>
    <p:extLst>
      <p:ext uri="{BB962C8B-B14F-4D97-AF65-F5344CB8AC3E}">
        <p14:creationId xmlns:p14="http://schemas.microsoft.com/office/powerpoint/2010/main" val="179388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Introducing lists </a:t>
            </a:r>
            <a:endParaRPr lang="zh-CN" altLang="en-US" b="1" dirty="0"/>
          </a:p>
        </p:txBody>
      </p:sp>
      <p:sp>
        <p:nvSpPr>
          <p:cNvPr id="3" name="内容占位符 2"/>
          <p:cNvSpPr>
            <a:spLocks noGrp="1"/>
          </p:cNvSpPr>
          <p:nvPr>
            <p:ph idx="1"/>
          </p:nvPr>
        </p:nvSpPr>
        <p:spPr>
          <a:xfrm>
            <a:off x="315885" y="1845734"/>
            <a:ext cx="11587940" cy="4023360"/>
          </a:xfrm>
        </p:spPr>
        <p:txBody>
          <a:bodyPr>
            <a:noAutofit/>
          </a:bodyPr>
          <a:lstStyle/>
          <a:p>
            <a:r>
              <a:rPr lang="en-US" altLang="zh-CN" sz="2500" b="1" dirty="0"/>
              <a:t>This topic can best be treated under three headings: X, Y and Z. </a:t>
            </a:r>
            <a:endParaRPr lang="en-US" altLang="zh-CN" sz="2500" b="1" dirty="0" smtClean="0"/>
          </a:p>
          <a:p>
            <a:r>
              <a:rPr lang="en-US" altLang="zh-CN" sz="2500" b="1" dirty="0" smtClean="0"/>
              <a:t>The </a:t>
            </a:r>
            <a:r>
              <a:rPr lang="en-US" altLang="zh-CN" sz="2500" b="1" dirty="0"/>
              <a:t>key aspects of management can be listed as follows: X, Y and Z. </a:t>
            </a:r>
            <a:endParaRPr lang="en-US" altLang="zh-CN" sz="2500" b="1" dirty="0" smtClean="0"/>
          </a:p>
          <a:p>
            <a:r>
              <a:rPr lang="en-US" altLang="zh-CN" sz="2500" b="1" dirty="0" smtClean="0"/>
              <a:t>There </a:t>
            </a:r>
            <a:r>
              <a:rPr lang="en-US" altLang="zh-CN" sz="2500" b="1" dirty="0"/>
              <a:t>are three reasons why the English language has become so </a:t>
            </a:r>
            <a:r>
              <a:rPr lang="en-US" altLang="zh-CN" sz="2500" b="1" dirty="0" smtClean="0"/>
              <a:t>dominant. These </a:t>
            </a:r>
            <a:r>
              <a:rPr lang="en-US" altLang="zh-CN" sz="2500" b="1" dirty="0"/>
              <a:t>are: </a:t>
            </a:r>
            <a:endParaRPr lang="en-US" altLang="zh-CN" sz="2500" b="1" dirty="0" smtClean="0"/>
          </a:p>
          <a:p>
            <a:r>
              <a:rPr lang="en-US" altLang="zh-CN" sz="2500" b="1" dirty="0" smtClean="0"/>
              <a:t>There </a:t>
            </a:r>
            <a:r>
              <a:rPr lang="en-US" altLang="zh-CN" sz="2500" b="1" dirty="0"/>
              <a:t>are two types of effect which result when a patient undergoes X. </a:t>
            </a:r>
            <a:r>
              <a:rPr lang="en-US" altLang="zh-CN" sz="2500" b="1" dirty="0" smtClean="0"/>
              <a:t>These </a:t>
            </a:r>
            <a:r>
              <a:rPr lang="en-US" altLang="zh-CN" sz="2500" b="1" dirty="0"/>
              <a:t>are …. </a:t>
            </a:r>
            <a:endParaRPr lang="en-US" altLang="zh-CN" sz="2500" b="1" dirty="0" smtClean="0"/>
          </a:p>
          <a:p>
            <a:r>
              <a:rPr lang="en-US" altLang="zh-CN" sz="2500" b="1" dirty="0" smtClean="0"/>
              <a:t>The </a:t>
            </a:r>
            <a:r>
              <a:rPr lang="en-US" altLang="zh-CN" sz="2500" b="1" dirty="0"/>
              <a:t>disadvantages of the new approach can be discussed under three headings, which are: …. </a:t>
            </a:r>
            <a:endParaRPr lang="en-US" altLang="zh-CN" sz="2500" b="1" dirty="0" smtClean="0"/>
          </a:p>
          <a:p>
            <a:r>
              <a:rPr lang="en-US" altLang="zh-CN" sz="2500" b="1" dirty="0" smtClean="0"/>
              <a:t>The </a:t>
            </a:r>
            <a:r>
              <a:rPr lang="en-US" altLang="zh-CN" sz="2500" b="1" dirty="0"/>
              <a:t>Three Voices for Mass is divided into six sections. These are: the Kyrie, Gloria, ….. </a:t>
            </a:r>
            <a:endParaRPr lang="en-US" altLang="zh-CN" sz="2500" b="1" dirty="0" smtClean="0"/>
          </a:p>
          <a:p>
            <a:r>
              <a:rPr lang="en-US" altLang="zh-CN" sz="2500" b="1" dirty="0" smtClean="0"/>
              <a:t>Appetitive </a:t>
            </a:r>
            <a:r>
              <a:rPr lang="en-US" altLang="zh-CN" sz="2500" b="1" dirty="0"/>
              <a:t>stimuli have three separable basic functions. Firstly, they …. Secondly, they …. </a:t>
            </a:r>
            <a:endParaRPr lang="en-US" altLang="zh-CN" sz="2500" b="1" dirty="0" smtClean="0"/>
          </a:p>
        </p:txBody>
      </p:sp>
    </p:spTree>
    <p:extLst>
      <p:ext uri="{BB962C8B-B14F-4D97-AF65-F5344CB8AC3E}">
        <p14:creationId xmlns:p14="http://schemas.microsoft.com/office/powerpoint/2010/main" val="284202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Referring to other people’s lists </a:t>
            </a:r>
            <a:endParaRPr lang="zh-CN" altLang="en-US" b="1" dirty="0"/>
          </a:p>
        </p:txBody>
      </p:sp>
      <p:sp>
        <p:nvSpPr>
          <p:cNvPr id="3" name="内容占位符 2"/>
          <p:cNvSpPr>
            <a:spLocks noGrp="1"/>
          </p:cNvSpPr>
          <p:nvPr>
            <p:ph idx="1"/>
          </p:nvPr>
        </p:nvSpPr>
        <p:spPr>
          <a:xfrm>
            <a:off x="490451" y="1737360"/>
            <a:ext cx="11272058" cy="4488564"/>
          </a:xfrm>
        </p:spPr>
        <p:txBody>
          <a:bodyPr>
            <a:noAutofit/>
          </a:bodyPr>
          <a:lstStyle/>
          <a:p>
            <a:r>
              <a:rPr lang="en-US" altLang="zh-CN" sz="2800" b="1" dirty="0"/>
              <a:t>Smith and Jones </a:t>
            </a:r>
            <a:r>
              <a:rPr lang="en-US" altLang="zh-CN" sz="2800" b="1" dirty="0" smtClean="0"/>
              <a:t>(2011</a:t>
            </a:r>
            <a:r>
              <a:rPr lang="en-US" altLang="zh-CN" sz="2800" b="1" dirty="0"/>
              <a:t>) list X, Y and Z as the major causes of infant mortality. </a:t>
            </a:r>
            <a:endParaRPr lang="en-US" altLang="zh-CN" sz="2800" b="1" dirty="0" smtClean="0"/>
          </a:p>
          <a:p>
            <a:r>
              <a:rPr lang="en-US" altLang="zh-CN" sz="2800" b="1" dirty="0" smtClean="0"/>
              <a:t>Smith </a:t>
            </a:r>
            <a:r>
              <a:rPr lang="en-US" altLang="zh-CN" sz="2800" b="1" dirty="0"/>
              <a:t>(2003) lists the main features of X as follows: it is X; it is Y; and it has Z. </a:t>
            </a:r>
            <a:endParaRPr lang="en-US" altLang="zh-CN" sz="2800" b="1" dirty="0" smtClean="0"/>
          </a:p>
          <a:p>
            <a:r>
              <a:rPr lang="en-US" altLang="zh-CN" sz="2800" b="1" dirty="0" smtClean="0"/>
              <a:t>Smith </a:t>
            </a:r>
            <a:r>
              <a:rPr lang="en-US" altLang="zh-CN" sz="2800" b="1" dirty="0"/>
              <a:t>(2003) argues that there are two broad categories of Y, which are: a) …. and b) …. </a:t>
            </a:r>
            <a:endParaRPr lang="en-US" altLang="zh-CN" sz="2800" b="1" dirty="0" smtClean="0"/>
          </a:p>
          <a:p>
            <a:r>
              <a:rPr lang="en-US" altLang="zh-CN" sz="2800" b="1" dirty="0" smtClean="0"/>
              <a:t>Smith </a:t>
            </a:r>
            <a:r>
              <a:rPr lang="en-US" altLang="zh-CN" sz="2800" b="1" dirty="0"/>
              <a:t>(2003) suggests three conditions for its acceptance. Firstly, X should be …. Secondly, it needs to be…. Thirdly, ….. </a:t>
            </a:r>
            <a:endParaRPr lang="en-US" altLang="zh-CN" sz="2800" b="1" dirty="0" smtClean="0"/>
          </a:p>
          <a:p>
            <a:r>
              <a:rPr lang="en-US" altLang="zh-CN" sz="2800" b="1" dirty="0" smtClean="0"/>
              <a:t>For </a:t>
            </a:r>
            <a:r>
              <a:rPr lang="en-US" altLang="zh-CN" sz="2800" b="1" dirty="0"/>
              <a:t>Aristotle, motion is of four kinds: (1) motion which ….; (2) motion which ….; (3) motion which ….; and (4) motion which…. </a:t>
            </a:r>
            <a:endParaRPr lang="zh-CN" altLang="en-US" sz="2800" b="1" dirty="0"/>
          </a:p>
        </p:txBody>
      </p:sp>
    </p:spTree>
    <p:extLst>
      <p:ext uri="{BB962C8B-B14F-4D97-AF65-F5344CB8AC3E}">
        <p14:creationId xmlns:p14="http://schemas.microsoft.com/office/powerpoint/2010/main" val="4266415007"/>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186</TotalTime>
  <Words>545</Words>
  <Application>Microsoft Office PowerPoint</Application>
  <PresentationFormat>宽屏</PresentationFormat>
  <Paragraphs>54</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宋体</vt:lpstr>
      <vt:lpstr>Calibri</vt:lpstr>
      <vt:lpstr>Calibri Light</vt:lpstr>
      <vt:lpstr>回顾</vt:lpstr>
      <vt:lpstr>Classifying and Listing</vt:lpstr>
      <vt:lpstr>Classifying and Listing</vt:lpstr>
      <vt:lpstr>General classifications </vt:lpstr>
      <vt:lpstr>Specific classifications </vt:lpstr>
      <vt:lpstr>Introducing lists </vt:lpstr>
      <vt:lpstr>Referring to other people’s lists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and Listing</dc:title>
  <dc:creator>Windows 用户</dc:creator>
  <cp:lastModifiedBy>Windows 用户</cp:lastModifiedBy>
  <cp:revision>10</cp:revision>
  <dcterms:created xsi:type="dcterms:W3CDTF">2019-03-10T06:46:51Z</dcterms:created>
  <dcterms:modified xsi:type="dcterms:W3CDTF">2019-03-10T09:52:54Z</dcterms:modified>
</cp:coreProperties>
</file>